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5"/>
  </p:notesMasterIdLst>
  <p:sldIdLst>
    <p:sldId id="323" r:id="rId2"/>
    <p:sldId id="276" r:id="rId3"/>
    <p:sldId id="287" r:id="rId4"/>
    <p:sldId id="288" r:id="rId5"/>
    <p:sldId id="290" r:id="rId6"/>
    <p:sldId id="293" r:id="rId7"/>
    <p:sldId id="294" r:id="rId8"/>
    <p:sldId id="295" r:id="rId9"/>
    <p:sldId id="296" r:id="rId10"/>
    <p:sldId id="302" r:id="rId11"/>
    <p:sldId id="279" r:id="rId12"/>
    <p:sldId id="301" r:id="rId13"/>
    <p:sldId id="291" r:id="rId14"/>
    <p:sldId id="305" r:id="rId15"/>
    <p:sldId id="321" r:id="rId16"/>
    <p:sldId id="286" r:id="rId17"/>
    <p:sldId id="309" r:id="rId18"/>
    <p:sldId id="320" r:id="rId19"/>
    <p:sldId id="308" r:id="rId20"/>
    <p:sldId id="326" r:id="rId21"/>
    <p:sldId id="310" r:id="rId22"/>
    <p:sldId id="311" r:id="rId23"/>
    <p:sldId id="313" r:id="rId24"/>
    <p:sldId id="312" r:id="rId25"/>
    <p:sldId id="314" r:id="rId26"/>
    <p:sldId id="315" r:id="rId27"/>
    <p:sldId id="317" r:id="rId28"/>
    <p:sldId id="318" r:id="rId29"/>
    <p:sldId id="319" r:id="rId30"/>
    <p:sldId id="327" r:id="rId31"/>
    <p:sldId id="322" r:id="rId32"/>
    <p:sldId id="328" r:id="rId33"/>
    <p:sldId id="329" r:id="rId34"/>
    <p:sldId id="330" r:id="rId35"/>
    <p:sldId id="331" r:id="rId36"/>
    <p:sldId id="332" r:id="rId37"/>
    <p:sldId id="333" r:id="rId38"/>
    <p:sldId id="334" r:id="rId39"/>
    <p:sldId id="335" r:id="rId40"/>
    <p:sldId id="336" r:id="rId41"/>
    <p:sldId id="337" r:id="rId42"/>
    <p:sldId id="338" r:id="rId43"/>
    <p:sldId id="339" r:id="rId44"/>
    <p:sldId id="340" r:id="rId45"/>
    <p:sldId id="341" r:id="rId46"/>
    <p:sldId id="342" r:id="rId47"/>
    <p:sldId id="343" r:id="rId48"/>
    <p:sldId id="344" r:id="rId49"/>
    <p:sldId id="345" r:id="rId50"/>
    <p:sldId id="346" r:id="rId51"/>
    <p:sldId id="347" r:id="rId52"/>
    <p:sldId id="348" r:id="rId53"/>
    <p:sldId id="349" r:id="rId54"/>
    <p:sldId id="350" r:id="rId55"/>
    <p:sldId id="351" r:id="rId56"/>
    <p:sldId id="352" r:id="rId57"/>
    <p:sldId id="353" r:id="rId58"/>
    <p:sldId id="354" r:id="rId59"/>
    <p:sldId id="355" r:id="rId60"/>
    <p:sldId id="356" r:id="rId61"/>
    <p:sldId id="357" r:id="rId62"/>
    <p:sldId id="358" r:id="rId63"/>
    <p:sldId id="359" r:id="rId64"/>
    <p:sldId id="360" r:id="rId65"/>
    <p:sldId id="361" r:id="rId66"/>
    <p:sldId id="362" r:id="rId67"/>
    <p:sldId id="363" r:id="rId68"/>
    <p:sldId id="364" r:id="rId69"/>
    <p:sldId id="365" r:id="rId70"/>
    <p:sldId id="366" r:id="rId71"/>
    <p:sldId id="367" r:id="rId72"/>
    <p:sldId id="368" r:id="rId73"/>
    <p:sldId id="369" r:id="rId74"/>
    <p:sldId id="370" r:id="rId75"/>
    <p:sldId id="371" r:id="rId76"/>
    <p:sldId id="372" r:id="rId77"/>
    <p:sldId id="373" r:id="rId78"/>
    <p:sldId id="374" r:id="rId79"/>
    <p:sldId id="375" r:id="rId80"/>
    <p:sldId id="376" r:id="rId81"/>
    <p:sldId id="377" r:id="rId82"/>
    <p:sldId id="378" r:id="rId83"/>
    <p:sldId id="379" r:id="rId8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1C51779-56C5-42AA-AB16-85E8F505668B}" v="102" dt="2025-08-14T14:45:31.744"/>
    <p1510:client id="{2D9570EB-C998-4079-B594-6BF50C5314D8}" v="7" dt="2025-08-14T17:25:16.125"/>
    <p1510:client id="{FD362C7E-8A39-4CB2-AEF4-7175387381C9}" v="64" dt="2025-08-15T02:36:45.8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Estilo Mé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3B4B98B0-60AC-42C2-AFA5-B58CD77FA1E5}" styleName="Estilo Claro 1 - Ênfas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Estilo Claro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9" d="100"/>
          <a:sy n="89" d="100"/>
        </p:scale>
        <p:origin x="-2266" y="-5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microsoft.com/office/2016/11/relationships/changesInfo" Target="changesInfos/changesInfo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theme" Target="theme/theme1.xml"/><Relationship Id="rId91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tricia Vieira Martins Röpke" userId="38779d9182a99eb8" providerId="LiveId" clId="{FD362C7E-8A39-4CB2-AEF4-7175387381C9}"/>
    <pc:docChg chg="undo custSel addSld delSld modSld sldOrd">
      <pc:chgData name="Patricia Vieira Martins Röpke" userId="38779d9182a99eb8" providerId="LiveId" clId="{FD362C7E-8A39-4CB2-AEF4-7175387381C9}" dt="2025-08-15T03:06:24.429" v="6185" actId="20577"/>
      <pc:docMkLst>
        <pc:docMk/>
      </pc:docMkLst>
      <pc:sldChg chg="addSp delSp modSp mod">
        <pc:chgData name="Patricia Vieira Martins Röpke" userId="38779d9182a99eb8" providerId="LiveId" clId="{FD362C7E-8A39-4CB2-AEF4-7175387381C9}" dt="2025-08-15T01:40:24.633" v="3238" actId="20577"/>
        <pc:sldMkLst>
          <pc:docMk/>
          <pc:sldMk cId="3647651275" sldId="308"/>
        </pc:sldMkLst>
        <pc:spChg chg="mod">
          <ac:chgData name="Patricia Vieira Martins Röpke" userId="38779d9182a99eb8" providerId="LiveId" clId="{FD362C7E-8A39-4CB2-AEF4-7175387381C9}" dt="2025-08-15T00:05:37.117" v="310" actId="27636"/>
          <ac:spMkLst>
            <pc:docMk/>
            <pc:sldMk cId="3647651275" sldId="308"/>
            <ac:spMk id="2" creationId="{220EC14D-132A-09C4-DC56-619B1B85CCA6}"/>
          </ac:spMkLst>
        </pc:spChg>
        <pc:spChg chg="add del mod">
          <ac:chgData name="Patricia Vieira Martins Röpke" userId="38779d9182a99eb8" providerId="LiveId" clId="{FD362C7E-8A39-4CB2-AEF4-7175387381C9}" dt="2025-08-14T23:58:32.142" v="236"/>
          <ac:spMkLst>
            <pc:docMk/>
            <pc:sldMk cId="3647651275" sldId="308"/>
            <ac:spMk id="4" creationId="{1F4E9FAC-1A36-8B26-1A98-AE6A69640E3A}"/>
          </ac:spMkLst>
        </pc:spChg>
        <pc:graphicFrameChg chg="add mod">
          <ac:chgData name="Patricia Vieira Martins Röpke" userId="38779d9182a99eb8" providerId="LiveId" clId="{FD362C7E-8A39-4CB2-AEF4-7175387381C9}" dt="2025-08-14T23:57:28.745" v="235"/>
          <ac:graphicFrameMkLst>
            <pc:docMk/>
            <pc:sldMk cId="3647651275" sldId="308"/>
            <ac:graphicFrameMk id="5" creationId="{6A9CC0BB-C378-9DAE-6937-D298594569DD}"/>
          </ac:graphicFrameMkLst>
        </pc:graphicFrameChg>
        <pc:graphicFrameChg chg="del">
          <ac:chgData name="Patricia Vieira Martins Röpke" userId="38779d9182a99eb8" providerId="LiveId" clId="{FD362C7E-8A39-4CB2-AEF4-7175387381C9}" dt="2025-08-14T23:57:25.512" v="233" actId="478"/>
          <ac:graphicFrameMkLst>
            <pc:docMk/>
            <pc:sldMk cId="3647651275" sldId="308"/>
            <ac:graphicFrameMk id="6" creationId="{DF3CA04F-AC72-079A-9CB6-FBFC2C43A912}"/>
          </ac:graphicFrameMkLst>
        </pc:graphicFrameChg>
        <pc:graphicFrameChg chg="add mod modGraphic">
          <ac:chgData name="Patricia Vieira Martins Röpke" userId="38779d9182a99eb8" providerId="LiveId" clId="{FD362C7E-8A39-4CB2-AEF4-7175387381C9}" dt="2025-08-15T01:40:24.633" v="3238" actId="20577"/>
          <ac:graphicFrameMkLst>
            <pc:docMk/>
            <pc:sldMk cId="3647651275" sldId="308"/>
            <ac:graphicFrameMk id="7" creationId="{F1555F4D-17E0-B7E6-CCF9-C186C1695FA8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1:41:39.216" v="3256" actId="255"/>
        <pc:sldMkLst>
          <pc:docMk/>
          <pc:sldMk cId="2071335815" sldId="309"/>
        </pc:sldMkLst>
        <pc:graphicFrameChg chg="mod modGraphic">
          <ac:chgData name="Patricia Vieira Martins Röpke" userId="38779d9182a99eb8" providerId="LiveId" clId="{FD362C7E-8A39-4CB2-AEF4-7175387381C9}" dt="2025-08-15T01:41:39.216" v="3256" actId="255"/>
          <ac:graphicFrameMkLst>
            <pc:docMk/>
            <pc:sldMk cId="2071335815" sldId="309"/>
            <ac:graphicFrameMk id="9" creationId="{E03F3C8D-0C94-51FC-FC6F-FE54A876C3B1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1:47:18.517" v="3415" actId="6549"/>
        <pc:sldMkLst>
          <pc:docMk/>
          <pc:sldMk cId="490527235" sldId="310"/>
        </pc:sldMkLst>
        <pc:spChg chg="mod">
          <ac:chgData name="Patricia Vieira Martins Röpke" userId="38779d9182a99eb8" providerId="LiveId" clId="{FD362C7E-8A39-4CB2-AEF4-7175387381C9}" dt="2025-08-15T01:47:18.517" v="3415" actId="6549"/>
          <ac:spMkLst>
            <pc:docMk/>
            <pc:sldMk cId="490527235" sldId="310"/>
            <ac:spMk id="2" creationId="{608E3267-757D-C021-EA31-777451BA0098}"/>
          </ac:spMkLst>
        </pc:spChg>
        <pc:graphicFrameChg chg="mod modGraphic">
          <ac:chgData name="Patricia Vieira Martins Röpke" userId="38779d9182a99eb8" providerId="LiveId" clId="{FD362C7E-8A39-4CB2-AEF4-7175387381C9}" dt="2025-08-15T01:47:09.688" v="3410" actId="20577"/>
          <ac:graphicFrameMkLst>
            <pc:docMk/>
            <pc:sldMk cId="490527235" sldId="310"/>
            <ac:graphicFrameMk id="7" creationId="{9B4B3208-D3B4-8338-4393-D997F73E303C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2:22:08.982" v="5500" actId="20577"/>
        <pc:sldMkLst>
          <pc:docMk/>
          <pc:sldMk cId="2239077186" sldId="311"/>
        </pc:sldMkLst>
        <pc:spChg chg="mod">
          <ac:chgData name="Patricia Vieira Martins Röpke" userId="38779d9182a99eb8" providerId="LiveId" clId="{FD362C7E-8A39-4CB2-AEF4-7175387381C9}" dt="2025-08-15T01:46:58.725" v="3392" actId="6549"/>
          <ac:spMkLst>
            <pc:docMk/>
            <pc:sldMk cId="2239077186" sldId="311"/>
            <ac:spMk id="2" creationId="{C61BC1E3-E8CE-52F7-EEDD-167267BDEE17}"/>
          </ac:spMkLst>
        </pc:spChg>
        <pc:graphicFrameChg chg="mod modGraphic">
          <ac:chgData name="Patricia Vieira Martins Röpke" userId="38779d9182a99eb8" providerId="LiveId" clId="{FD362C7E-8A39-4CB2-AEF4-7175387381C9}" dt="2025-08-15T02:22:08.982" v="5500" actId="20577"/>
          <ac:graphicFrameMkLst>
            <pc:docMk/>
            <pc:sldMk cId="2239077186" sldId="311"/>
            <ac:graphicFrameMk id="5" creationId="{C19E10D9-73EF-0D1A-57B2-4B5FE6E90721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2:26:09.633" v="5632" actId="20577"/>
        <pc:sldMkLst>
          <pc:docMk/>
          <pc:sldMk cId="456866897" sldId="312"/>
        </pc:sldMkLst>
        <pc:spChg chg="mod">
          <ac:chgData name="Patricia Vieira Martins Röpke" userId="38779d9182a99eb8" providerId="LiveId" clId="{FD362C7E-8A39-4CB2-AEF4-7175387381C9}" dt="2025-08-15T00:52:48.807" v="753" actId="20577"/>
          <ac:spMkLst>
            <pc:docMk/>
            <pc:sldMk cId="456866897" sldId="312"/>
            <ac:spMk id="2" creationId="{76B32413-0434-92D9-27F4-2821A8C15229}"/>
          </ac:spMkLst>
        </pc:spChg>
        <pc:graphicFrameChg chg="mod modGraphic">
          <ac:chgData name="Patricia Vieira Martins Röpke" userId="38779d9182a99eb8" providerId="LiveId" clId="{FD362C7E-8A39-4CB2-AEF4-7175387381C9}" dt="2025-08-15T02:26:09.633" v="5632" actId="20577"/>
          <ac:graphicFrameMkLst>
            <pc:docMk/>
            <pc:sldMk cId="456866897" sldId="312"/>
            <ac:graphicFrameMk id="12" creationId="{07B511E2-A16C-9C76-D2DF-C7C49594EC6F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2:49:24.816" v="6141" actId="6549"/>
        <pc:sldMkLst>
          <pc:docMk/>
          <pc:sldMk cId="1080439119" sldId="313"/>
        </pc:sldMkLst>
        <pc:spChg chg="mod">
          <ac:chgData name="Patricia Vieira Martins Röpke" userId="38779d9182a99eb8" providerId="LiveId" clId="{FD362C7E-8A39-4CB2-AEF4-7175387381C9}" dt="2025-08-15T00:51:21.546" v="741" actId="20577"/>
          <ac:spMkLst>
            <pc:docMk/>
            <pc:sldMk cId="1080439119" sldId="313"/>
            <ac:spMk id="2" creationId="{ED6A8F86-79CF-43FD-9A1F-E6814B715AB3}"/>
          </ac:spMkLst>
        </pc:spChg>
        <pc:graphicFrameChg chg="mod modGraphic">
          <ac:chgData name="Patricia Vieira Martins Röpke" userId="38779d9182a99eb8" providerId="LiveId" clId="{FD362C7E-8A39-4CB2-AEF4-7175387381C9}" dt="2025-08-15T02:49:24.816" v="6141" actId="6549"/>
          <ac:graphicFrameMkLst>
            <pc:docMk/>
            <pc:sldMk cId="1080439119" sldId="313"/>
            <ac:graphicFrameMk id="5" creationId="{8335724A-A1C6-547F-8AAB-2D5950E0C63B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2:16:16.960" v="5317" actId="20577"/>
        <pc:sldMkLst>
          <pc:docMk/>
          <pc:sldMk cId="1999982083" sldId="314"/>
        </pc:sldMkLst>
        <pc:spChg chg="mod">
          <ac:chgData name="Patricia Vieira Martins Röpke" userId="38779d9182a99eb8" providerId="LiveId" clId="{FD362C7E-8A39-4CB2-AEF4-7175387381C9}" dt="2025-08-15T00:55:37.784" v="763" actId="27636"/>
          <ac:spMkLst>
            <pc:docMk/>
            <pc:sldMk cId="1999982083" sldId="314"/>
            <ac:spMk id="2" creationId="{DEEF8388-BEC4-FF2E-D7B0-FC391E131EC0}"/>
          </ac:spMkLst>
        </pc:spChg>
        <pc:graphicFrameChg chg="mod modGraphic">
          <ac:chgData name="Patricia Vieira Martins Röpke" userId="38779d9182a99eb8" providerId="LiveId" clId="{FD362C7E-8A39-4CB2-AEF4-7175387381C9}" dt="2025-08-15T02:16:16.960" v="5317" actId="20577"/>
          <ac:graphicFrameMkLst>
            <pc:docMk/>
            <pc:sldMk cId="1999982083" sldId="314"/>
            <ac:graphicFrameMk id="9" creationId="{3CE433FA-9CEF-48D9-80EF-CA73AE52C82D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2:18:39.379" v="5437" actId="6549"/>
        <pc:sldMkLst>
          <pc:docMk/>
          <pc:sldMk cId="2890187734" sldId="315"/>
        </pc:sldMkLst>
        <pc:spChg chg="mod">
          <ac:chgData name="Patricia Vieira Martins Röpke" userId="38779d9182a99eb8" providerId="LiveId" clId="{FD362C7E-8A39-4CB2-AEF4-7175387381C9}" dt="2025-08-15T02:17:54.071" v="5364" actId="6549"/>
          <ac:spMkLst>
            <pc:docMk/>
            <pc:sldMk cId="2890187734" sldId="315"/>
            <ac:spMk id="2" creationId="{A8E7CC53-252F-2405-B0CB-73E4F1350770}"/>
          </ac:spMkLst>
        </pc:spChg>
        <pc:graphicFrameChg chg="mod modGraphic">
          <ac:chgData name="Patricia Vieira Martins Röpke" userId="38779d9182a99eb8" providerId="LiveId" clId="{FD362C7E-8A39-4CB2-AEF4-7175387381C9}" dt="2025-08-15T02:18:39.379" v="5437" actId="6549"/>
          <ac:graphicFrameMkLst>
            <pc:docMk/>
            <pc:sldMk cId="2890187734" sldId="315"/>
            <ac:graphicFrameMk id="6" creationId="{9B260F71-82B8-0081-5A36-5C2FB8AFC28C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2:29:06.919" v="5734"/>
        <pc:sldMkLst>
          <pc:docMk/>
          <pc:sldMk cId="3490533876" sldId="317"/>
        </pc:sldMkLst>
        <pc:spChg chg="mod">
          <ac:chgData name="Patricia Vieira Martins Röpke" userId="38779d9182a99eb8" providerId="LiveId" clId="{FD362C7E-8A39-4CB2-AEF4-7175387381C9}" dt="2025-08-15T02:29:06.919" v="5734"/>
          <ac:spMkLst>
            <pc:docMk/>
            <pc:sldMk cId="3490533876" sldId="317"/>
            <ac:spMk id="2" creationId="{83F682DA-1140-9E27-F36F-4AEAECBD38A7}"/>
          </ac:spMkLst>
        </pc:spChg>
        <pc:graphicFrameChg chg="mod modGraphic">
          <ac:chgData name="Patricia Vieira Martins Röpke" userId="38779d9182a99eb8" providerId="LiveId" clId="{FD362C7E-8A39-4CB2-AEF4-7175387381C9}" dt="2025-08-15T02:28:51.855" v="5732" actId="6549"/>
          <ac:graphicFrameMkLst>
            <pc:docMk/>
            <pc:sldMk cId="3490533876" sldId="317"/>
            <ac:graphicFrameMk id="5" creationId="{71820C08-3181-CFAC-DE63-876A7AE42A99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2:35:15.090" v="5861"/>
        <pc:sldMkLst>
          <pc:docMk/>
          <pc:sldMk cId="2769208162" sldId="318"/>
        </pc:sldMkLst>
        <pc:spChg chg="mod">
          <ac:chgData name="Patricia Vieira Martins Röpke" userId="38779d9182a99eb8" providerId="LiveId" clId="{FD362C7E-8A39-4CB2-AEF4-7175387381C9}" dt="2025-08-15T02:35:15.090" v="5861"/>
          <ac:spMkLst>
            <pc:docMk/>
            <pc:sldMk cId="2769208162" sldId="318"/>
            <ac:spMk id="2" creationId="{529AC2E3-036D-D0DE-E1D1-047AFBAAF926}"/>
          </ac:spMkLst>
        </pc:spChg>
        <pc:graphicFrameChg chg="modGraphic">
          <ac:chgData name="Patricia Vieira Martins Röpke" userId="38779d9182a99eb8" providerId="LiveId" clId="{FD362C7E-8A39-4CB2-AEF4-7175387381C9}" dt="2025-08-15T02:35:01.819" v="5860" actId="20577"/>
          <ac:graphicFrameMkLst>
            <pc:docMk/>
            <pc:sldMk cId="2769208162" sldId="318"/>
            <ac:graphicFrameMk id="7" creationId="{66CD4920-C288-14AC-7CEA-8080F0199F2A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2:36:45.850" v="5915"/>
        <pc:sldMkLst>
          <pc:docMk/>
          <pc:sldMk cId="4129126530" sldId="319"/>
        </pc:sldMkLst>
        <pc:spChg chg="mod">
          <ac:chgData name="Patricia Vieira Martins Röpke" userId="38779d9182a99eb8" providerId="LiveId" clId="{FD362C7E-8A39-4CB2-AEF4-7175387381C9}" dt="2025-08-15T02:36:45.850" v="5915"/>
          <ac:spMkLst>
            <pc:docMk/>
            <pc:sldMk cId="4129126530" sldId="319"/>
            <ac:spMk id="2" creationId="{6EC0F09F-66CB-DA6C-303D-F7F779D6F1AF}"/>
          </ac:spMkLst>
        </pc:spChg>
        <pc:graphicFrameChg chg="mod modGraphic">
          <ac:chgData name="Patricia Vieira Martins Röpke" userId="38779d9182a99eb8" providerId="LiveId" clId="{FD362C7E-8A39-4CB2-AEF4-7175387381C9}" dt="2025-08-15T02:36:32.925" v="5914" actId="20577"/>
          <ac:graphicFrameMkLst>
            <pc:docMk/>
            <pc:sldMk cId="4129126530" sldId="319"/>
            <ac:graphicFrameMk id="6" creationId="{344CA6FE-CC6F-F04F-FB09-F41D39F8093B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2:33:59.012" v="5807" actId="6549"/>
        <pc:sldMkLst>
          <pc:docMk/>
          <pc:sldMk cId="3920216706" sldId="321"/>
        </pc:sldMkLst>
        <pc:graphicFrameChg chg="mod modGraphic">
          <ac:chgData name="Patricia Vieira Martins Röpke" userId="38779d9182a99eb8" providerId="LiveId" clId="{FD362C7E-8A39-4CB2-AEF4-7175387381C9}" dt="2025-08-15T02:33:59.012" v="5807" actId="6549"/>
          <ac:graphicFrameMkLst>
            <pc:docMk/>
            <pc:sldMk cId="3920216706" sldId="321"/>
            <ac:graphicFrameMk id="6" creationId="{00000000-0000-0000-0000-000000000000}"/>
          </ac:graphicFrameMkLst>
        </pc:graphicFrameChg>
      </pc:sldChg>
      <pc:sldChg chg="modSp mod">
        <pc:chgData name="Patricia Vieira Martins Röpke" userId="38779d9182a99eb8" providerId="LiveId" clId="{FD362C7E-8A39-4CB2-AEF4-7175387381C9}" dt="2025-08-15T03:06:24.429" v="6185" actId="20577"/>
        <pc:sldMkLst>
          <pc:docMk/>
          <pc:sldMk cId="1030226442" sldId="323"/>
        </pc:sldMkLst>
        <pc:spChg chg="mod">
          <ac:chgData name="Patricia Vieira Martins Röpke" userId="38779d9182a99eb8" providerId="LiveId" clId="{FD362C7E-8A39-4CB2-AEF4-7175387381C9}" dt="2025-08-15T03:06:07.848" v="6172" actId="6549"/>
          <ac:spMkLst>
            <pc:docMk/>
            <pc:sldMk cId="1030226442" sldId="323"/>
            <ac:spMk id="2" creationId="{3ECB1B98-B686-70C5-C922-91109C4164A1}"/>
          </ac:spMkLst>
        </pc:spChg>
        <pc:spChg chg="mod">
          <ac:chgData name="Patricia Vieira Martins Röpke" userId="38779d9182a99eb8" providerId="LiveId" clId="{FD362C7E-8A39-4CB2-AEF4-7175387381C9}" dt="2025-08-15T03:06:24.429" v="6185" actId="20577"/>
          <ac:spMkLst>
            <pc:docMk/>
            <pc:sldMk cId="1030226442" sldId="323"/>
            <ac:spMk id="7" creationId="{5ADC7C99-1770-117F-9423-E8A4120566F2}"/>
          </ac:spMkLst>
        </pc:spChg>
      </pc:sldChg>
      <pc:sldChg chg="addSp delSp modSp add del mod ord">
        <pc:chgData name="Patricia Vieira Martins Röpke" userId="38779d9182a99eb8" providerId="LiveId" clId="{FD362C7E-8A39-4CB2-AEF4-7175387381C9}" dt="2025-08-15T00:04:39.261" v="297" actId="47"/>
        <pc:sldMkLst>
          <pc:docMk/>
          <pc:sldMk cId="2791058517" sldId="324"/>
        </pc:sldMkLst>
        <pc:spChg chg="mod">
          <ac:chgData name="Patricia Vieira Martins Röpke" userId="38779d9182a99eb8" providerId="LiveId" clId="{FD362C7E-8A39-4CB2-AEF4-7175387381C9}" dt="2025-08-14T23:34:28.176" v="21" actId="26606"/>
          <ac:spMkLst>
            <pc:docMk/>
            <pc:sldMk cId="2791058517" sldId="324"/>
            <ac:spMk id="2" creationId="{8E82B2AB-8AC8-B636-657D-3D3E1F32E590}"/>
          </ac:spMkLst>
        </pc:spChg>
        <pc:spChg chg="add del mod">
          <ac:chgData name="Patricia Vieira Martins Röpke" userId="38779d9182a99eb8" providerId="LiveId" clId="{FD362C7E-8A39-4CB2-AEF4-7175387381C9}" dt="2025-08-14T23:34:24.795" v="20"/>
          <ac:spMkLst>
            <pc:docMk/>
            <pc:sldMk cId="2791058517" sldId="324"/>
            <ac:spMk id="4" creationId="{A273CD63-C1D6-2EC9-992A-D6D3DDD6096C}"/>
          </ac:spMkLst>
        </pc:spChg>
        <pc:spChg chg="add del mod">
          <ac:chgData name="Patricia Vieira Martins Röpke" userId="38779d9182a99eb8" providerId="LiveId" clId="{FD362C7E-8A39-4CB2-AEF4-7175387381C9}" dt="2025-08-14T23:56:49.215" v="232"/>
          <ac:spMkLst>
            <pc:docMk/>
            <pc:sldMk cId="2791058517" sldId="324"/>
            <ac:spMk id="4" creationId="{A4F7FE40-1EE4-C6B5-736D-78DD3C35413E}"/>
          </ac:spMkLst>
        </pc:spChg>
        <pc:spChg chg="add del mod">
          <ac:chgData name="Patricia Vieira Martins Röpke" userId="38779d9182a99eb8" providerId="LiveId" clId="{FD362C7E-8A39-4CB2-AEF4-7175387381C9}" dt="2025-08-14T23:39:16.977" v="51"/>
          <ac:spMkLst>
            <pc:docMk/>
            <pc:sldMk cId="2791058517" sldId="324"/>
            <ac:spMk id="8" creationId="{B9A39038-5104-6BB3-DBDC-227047CD5E95}"/>
          </ac:spMkLst>
        </pc:spChg>
        <pc:spChg chg="add del mod">
          <ac:chgData name="Patricia Vieira Martins Röpke" userId="38779d9182a99eb8" providerId="LiveId" clId="{FD362C7E-8A39-4CB2-AEF4-7175387381C9}" dt="2025-08-14T23:54:13.611" v="229" actId="478"/>
          <ac:spMkLst>
            <pc:docMk/>
            <pc:sldMk cId="2791058517" sldId="324"/>
            <ac:spMk id="11" creationId="{4B5EF1B1-C400-59BD-E3C0-BE565164DBD8}"/>
          </ac:spMkLst>
        </pc:spChg>
        <pc:spChg chg="add del mod">
          <ac:chgData name="Patricia Vieira Martins Röpke" userId="38779d9182a99eb8" providerId="LiveId" clId="{FD362C7E-8A39-4CB2-AEF4-7175387381C9}" dt="2025-08-14T23:54:11.958" v="227" actId="478"/>
          <ac:spMkLst>
            <pc:docMk/>
            <pc:sldMk cId="2791058517" sldId="324"/>
            <ac:spMk id="14" creationId="{BEB7317F-C7CC-4B72-332B-9D25A50BF81F}"/>
          </ac:spMkLst>
        </pc:spChg>
        <pc:spChg chg="del">
          <ac:chgData name="Patricia Vieira Martins Röpke" userId="38779d9182a99eb8" providerId="LiveId" clId="{FD362C7E-8A39-4CB2-AEF4-7175387381C9}" dt="2025-08-14T23:34:28.176" v="21" actId="26606"/>
          <ac:spMkLst>
            <pc:docMk/>
            <pc:sldMk cId="2791058517" sldId="324"/>
            <ac:spMk id="88" creationId="{B3243578-E867-44DA-C480-F896A2F6A70A}"/>
          </ac:spMkLst>
        </pc:spChg>
        <pc:spChg chg="del">
          <ac:chgData name="Patricia Vieira Martins Röpke" userId="38779d9182a99eb8" providerId="LiveId" clId="{FD362C7E-8A39-4CB2-AEF4-7175387381C9}" dt="2025-08-14T23:34:28.176" v="21" actId="26606"/>
          <ac:spMkLst>
            <pc:docMk/>
            <pc:sldMk cId="2791058517" sldId="324"/>
            <ac:spMk id="90" creationId="{5EFA0D27-F514-1672-0466-C8A5E978F8C9}"/>
          </ac:spMkLst>
        </pc:spChg>
        <pc:spChg chg="del">
          <ac:chgData name="Patricia Vieira Martins Röpke" userId="38779d9182a99eb8" providerId="LiveId" clId="{FD362C7E-8A39-4CB2-AEF4-7175387381C9}" dt="2025-08-14T23:34:28.176" v="21" actId="26606"/>
          <ac:spMkLst>
            <pc:docMk/>
            <pc:sldMk cId="2791058517" sldId="324"/>
            <ac:spMk id="92" creationId="{91B6CE72-EBB7-D979-6878-7E5121E5382C}"/>
          </ac:spMkLst>
        </pc:spChg>
        <pc:spChg chg="del">
          <ac:chgData name="Patricia Vieira Martins Röpke" userId="38779d9182a99eb8" providerId="LiveId" clId="{FD362C7E-8A39-4CB2-AEF4-7175387381C9}" dt="2025-08-14T23:34:28.176" v="21" actId="26606"/>
          <ac:spMkLst>
            <pc:docMk/>
            <pc:sldMk cId="2791058517" sldId="324"/>
            <ac:spMk id="94" creationId="{81E69F25-1375-34A3-7C9D-0EC594AD534B}"/>
          </ac:spMkLst>
        </pc:spChg>
        <pc:spChg chg="add del">
          <ac:chgData name="Patricia Vieira Martins Röpke" userId="38779d9182a99eb8" providerId="LiveId" clId="{FD362C7E-8A39-4CB2-AEF4-7175387381C9}" dt="2025-08-14T23:39:19.840" v="52" actId="26606"/>
          <ac:spMkLst>
            <pc:docMk/>
            <pc:sldMk cId="2791058517" sldId="324"/>
            <ac:spMk id="99" creationId="{BACC6370-2D7E-4714-9D71-7542949D7D5D}"/>
          </ac:spMkLst>
        </pc:spChg>
        <pc:spChg chg="add del">
          <ac:chgData name="Patricia Vieira Martins Röpke" userId="38779d9182a99eb8" providerId="LiveId" clId="{FD362C7E-8A39-4CB2-AEF4-7175387381C9}" dt="2025-08-14T23:39:19.840" v="52" actId="26606"/>
          <ac:spMkLst>
            <pc:docMk/>
            <pc:sldMk cId="2791058517" sldId="324"/>
            <ac:spMk id="101" creationId="{F68B3F68-107C-434F-AA38-110D5EA91B85}"/>
          </ac:spMkLst>
        </pc:spChg>
        <pc:spChg chg="add del">
          <ac:chgData name="Patricia Vieira Martins Röpke" userId="38779d9182a99eb8" providerId="LiveId" clId="{FD362C7E-8A39-4CB2-AEF4-7175387381C9}" dt="2025-08-14T23:39:19.840" v="52" actId="26606"/>
          <ac:spMkLst>
            <pc:docMk/>
            <pc:sldMk cId="2791058517" sldId="324"/>
            <ac:spMk id="103" creationId="{AAD0DBB9-1A4B-4391-81D4-CB19F9AB918A}"/>
          </ac:spMkLst>
        </pc:spChg>
        <pc:spChg chg="add del">
          <ac:chgData name="Patricia Vieira Martins Röpke" userId="38779d9182a99eb8" providerId="LiveId" clId="{FD362C7E-8A39-4CB2-AEF4-7175387381C9}" dt="2025-08-14T23:39:19.840" v="52" actId="26606"/>
          <ac:spMkLst>
            <pc:docMk/>
            <pc:sldMk cId="2791058517" sldId="324"/>
            <ac:spMk id="105" creationId="{063BBA22-50EA-4C4D-BE05-F1CE4E63AA56}"/>
          </ac:spMkLst>
        </pc:spChg>
        <pc:spChg chg="add">
          <ac:chgData name="Patricia Vieira Martins Röpke" userId="38779d9182a99eb8" providerId="LiveId" clId="{FD362C7E-8A39-4CB2-AEF4-7175387381C9}" dt="2025-08-14T23:39:19.840" v="52" actId="26606"/>
          <ac:spMkLst>
            <pc:docMk/>
            <pc:sldMk cId="2791058517" sldId="324"/>
            <ac:spMk id="110" creationId="{BACC6370-2D7E-4714-9D71-7542949D7D5D}"/>
          </ac:spMkLst>
        </pc:spChg>
        <pc:spChg chg="add">
          <ac:chgData name="Patricia Vieira Martins Röpke" userId="38779d9182a99eb8" providerId="LiveId" clId="{FD362C7E-8A39-4CB2-AEF4-7175387381C9}" dt="2025-08-14T23:39:19.840" v="52" actId="26606"/>
          <ac:spMkLst>
            <pc:docMk/>
            <pc:sldMk cId="2791058517" sldId="324"/>
            <ac:spMk id="112" creationId="{F68B3F68-107C-434F-AA38-110D5EA91B85}"/>
          </ac:spMkLst>
        </pc:spChg>
        <pc:spChg chg="add">
          <ac:chgData name="Patricia Vieira Martins Röpke" userId="38779d9182a99eb8" providerId="LiveId" clId="{FD362C7E-8A39-4CB2-AEF4-7175387381C9}" dt="2025-08-14T23:39:19.840" v="52" actId="26606"/>
          <ac:spMkLst>
            <pc:docMk/>
            <pc:sldMk cId="2791058517" sldId="324"/>
            <ac:spMk id="114" creationId="{AAD0DBB9-1A4B-4391-81D4-CB19F9AB918A}"/>
          </ac:spMkLst>
        </pc:spChg>
        <pc:spChg chg="add">
          <ac:chgData name="Patricia Vieira Martins Röpke" userId="38779d9182a99eb8" providerId="LiveId" clId="{FD362C7E-8A39-4CB2-AEF4-7175387381C9}" dt="2025-08-14T23:39:19.840" v="52" actId="26606"/>
          <ac:spMkLst>
            <pc:docMk/>
            <pc:sldMk cId="2791058517" sldId="324"/>
            <ac:spMk id="116" creationId="{063BBA22-50EA-4C4D-BE05-F1CE4E63AA56}"/>
          </ac:spMkLst>
        </pc:spChg>
        <pc:graphicFrameChg chg="add del mod modGraphic">
          <ac:chgData name="Patricia Vieira Martins Röpke" userId="38779d9182a99eb8" providerId="LiveId" clId="{FD362C7E-8A39-4CB2-AEF4-7175387381C9}" dt="2025-08-14T23:39:14.894" v="50" actId="478"/>
          <ac:graphicFrameMkLst>
            <pc:docMk/>
            <pc:sldMk cId="2791058517" sldId="324"/>
            <ac:graphicFrameMk id="5" creationId="{66C01521-8139-40BB-92E6-98C5A94A09F4}"/>
          </ac:graphicFrameMkLst>
        </pc:graphicFrameChg>
        <pc:graphicFrameChg chg="add mod">
          <ac:chgData name="Patricia Vieira Martins Röpke" userId="38779d9182a99eb8" providerId="LiveId" clId="{FD362C7E-8A39-4CB2-AEF4-7175387381C9}" dt="2025-08-14T23:56:49.215" v="232"/>
          <ac:graphicFrameMkLst>
            <pc:docMk/>
            <pc:sldMk cId="2791058517" sldId="324"/>
            <ac:graphicFrameMk id="5" creationId="{F26607F2-52EE-C04D-1080-6E80A01929BB}"/>
          </ac:graphicFrameMkLst>
        </pc:graphicFrameChg>
        <pc:graphicFrameChg chg="del">
          <ac:chgData name="Patricia Vieira Martins Röpke" userId="38779d9182a99eb8" providerId="LiveId" clId="{FD362C7E-8A39-4CB2-AEF4-7175387381C9}" dt="2025-08-14T23:34:22.924" v="19" actId="478"/>
          <ac:graphicFrameMkLst>
            <pc:docMk/>
            <pc:sldMk cId="2791058517" sldId="324"/>
            <ac:graphicFrameMk id="6" creationId="{A22AFC58-4AE9-06C6-4E6D-785611968FF0}"/>
          </ac:graphicFrameMkLst>
        </pc:graphicFrameChg>
        <pc:graphicFrameChg chg="add del mod modGraphic">
          <ac:chgData name="Patricia Vieira Martins Röpke" userId="38779d9182a99eb8" providerId="LiveId" clId="{FD362C7E-8A39-4CB2-AEF4-7175387381C9}" dt="2025-08-14T23:56:44.859" v="231" actId="478"/>
          <ac:graphicFrameMkLst>
            <pc:docMk/>
            <pc:sldMk cId="2791058517" sldId="324"/>
            <ac:graphicFrameMk id="9" creationId="{39E23B3E-2E5F-D780-8BEE-F2D1D3BE6EC0}"/>
          </ac:graphicFrameMkLst>
        </pc:graphicFrameChg>
        <pc:graphicFrameChg chg="add del mod">
          <ac:chgData name="Patricia Vieira Martins Röpke" userId="38779d9182a99eb8" providerId="LiveId" clId="{FD362C7E-8A39-4CB2-AEF4-7175387381C9}" dt="2025-08-14T23:54:12.630" v="228"/>
          <ac:graphicFrameMkLst>
            <pc:docMk/>
            <pc:sldMk cId="2791058517" sldId="324"/>
            <ac:graphicFrameMk id="12" creationId="{7DC19C2F-FC8D-2F01-880F-6EF2D8D72B3D}"/>
          </ac:graphicFrameMkLst>
        </pc:graphicFrameChg>
      </pc:sldChg>
      <pc:sldChg chg="addSp delSp modSp add del mod">
        <pc:chgData name="Patricia Vieira Martins Röpke" userId="38779d9182a99eb8" providerId="LiveId" clId="{FD362C7E-8A39-4CB2-AEF4-7175387381C9}" dt="2025-08-14T23:38:44.072" v="49" actId="47"/>
        <pc:sldMkLst>
          <pc:docMk/>
          <pc:sldMk cId="3822449418" sldId="325"/>
        </pc:sldMkLst>
        <pc:spChg chg="add del mod">
          <ac:chgData name="Patricia Vieira Martins Röpke" userId="38779d9182a99eb8" providerId="LiveId" clId="{FD362C7E-8A39-4CB2-AEF4-7175387381C9}" dt="2025-08-14T23:36:55.322" v="39"/>
          <ac:spMkLst>
            <pc:docMk/>
            <pc:sldMk cId="3822449418" sldId="325"/>
            <ac:spMk id="4" creationId="{781448A9-5BCC-9A2F-601C-4559D563D86B}"/>
          </ac:spMkLst>
        </pc:spChg>
        <pc:spChg chg="add del mod">
          <ac:chgData name="Patricia Vieira Martins Röpke" userId="38779d9182a99eb8" providerId="LiveId" clId="{FD362C7E-8A39-4CB2-AEF4-7175387381C9}" dt="2025-08-14T23:37:51.149" v="42"/>
          <ac:spMkLst>
            <pc:docMk/>
            <pc:sldMk cId="3822449418" sldId="325"/>
            <ac:spMk id="8" creationId="{F8C3821A-3781-0A63-BE55-3D2CCAB624A2}"/>
          </ac:spMkLst>
        </pc:spChg>
        <pc:graphicFrameChg chg="del">
          <ac:chgData name="Patricia Vieira Martins Röpke" userId="38779d9182a99eb8" providerId="LiveId" clId="{FD362C7E-8A39-4CB2-AEF4-7175387381C9}" dt="2025-08-14T23:36:10.222" v="38" actId="478"/>
          <ac:graphicFrameMkLst>
            <pc:docMk/>
            <pc:sldMk cId="3822449418" sldId="325"/>
            <ac:graphicFrameMk id="5" creationId="{E56041B3-849C-5883-C021-9A1383CDF120}"/>
          </ac:graphicFrameMkLst>
        </pc:graphicFrameChg>
        <pc:graphicFrameChg chg="add del mod modGraphic">
          <ac:chgData name="Patricia Vieira Martins Röpke" userId="38779d9182a99eb8" providerId="LiveId" clId="{FD362C7E-8A39-4CB2-AEF4-7175387381C9}" dt="2025-08-14T23:37:13.581" v="41" actId="478"/>
          <ac:graphicFrameMkLst>
            <pc:docMk/>
            <pc:sldMk cId="3822449418" sldId="325"/>
            <ac:graphicFrameMk id="6" creationId="{2182AFC2-2B9A-E890-33CF-3EF7B75A8543}"/>
          </ac:graphicFrameMkLst>
        </pc:graphicFrameChg>
        <pc:graphicFrameChg chg="add mod modGraphic">
          <ac:chgData name="Patricia Vieira Martins Röpke" userId="38779d9182a99eb8" providerId="LiveId" clId="{FD362C7E-8A39-4CB2-AEF4-7175387381C9}" dt="2025-08-14T23:38:31.488" v="47"/>
          <ac:graphicFrameMkLst>
            <pc:docMk/>
            <pc:sldMk cId="3822449418" sldId="325"/>
            <ac:graphicFrameMk id="9" creationId="{19F6633B-D0D7-B094-FEA6-9DAFD6A5BB1F}"/>
          </ac:graphicFrameMkLst>
        </pc:graphicFrameChg>
      </pc:sldChg>
      <pc:sldChg chg="modSp add mod">
        <pc:chgData name="Patricia Vieira Martins Röpke" userId="38779d9182a99eb8" providerId="LiveId" clId="{FD362C7E-8A39-4CB2-AEF4-7175387381C9}" dt="2025-08-15T02:25:25.056" v="5578" actId="6549"/>
        <pc:sldMkLst>
          <pc:docMk/>
          <pc:sldMk cId="3152889494" sldId="326"/>
        </pc:sldMkLst>
        <pc:graphicFrameChg chg="modGraphic">
          <ac:chgData name="Patricia Vieira Martins Röpke" userId="38779d9182a99eb8" providerId="LiveId" clId="{FD362C7E-8A39-4CB2-AEF4-7175387381C9}" dt="2025-08-15T02:25:25.056" v="5578" actId="6549"/>
          <ac:graphicFrameMkLst>
            <pc:docMk/>
            <pc:sldMk cId="3152889494" sldId="326"/>
            <ac:graphicFrameMk id="6" creationId="{1D02129E-2F7E-7757-8763-A48F2F225115}"/>
          </ac:graphicFrameMkLst>
        </pc:graphicFrameChg>
      </pc:sldChg>
      <pc:sldChg chg="addSp delSp modSp add del mod">
        <pc:chgData name="Patricia Vieira Martins Röpke" userId="38779d9182a99eb8" providerId="LiveId" clId="{FD362C7E-8A39-4CB2-AEF4-7175387381C9}" dt="2025-08-15T00:06:17.006" v="316" actId="47"/>
        <pc:sldMkLst>
          <pc:docMk/>
          <pc:sldMk cId="896316480" sldId="327"/>
        </pc:sldMkLst>
        <pc:spChg chg="mod">
          <ac:chgData name="Patricia Vieira Martins Röpke" userId="38779d9182a99eb8" providerId="LiveId" clId="{FD362C7E-8A39-4CB2-AEF4-7175387381C9}" dt="2025-08-14T23:52:43.168" v="208" actId="26606"/>
          <ac:spMkLst>
            <pc:docMk/>
            <pc:sldMk cId="896316480" sldId="327"/>
            <ac:spMk id="2" creationId="{FF79DBD2-D7D1-4A56-D35A-6DFE1132EC24}"/>
          </ac:spMkLst>
        </pc:spChg>
        <pc:spChg chg="add del">
          <ac:chgData name="Patricia Vieira Martins Röpke" userId="38779d9182a99eb8" providerId="LiveId" clId="{FD362C7E-8A39-4CB2-AEF4-7175387381C9}" dt="2025-08-14T23:54:06.580" v="217" actId="26606"/>
          <ac:spMkLst>
            <pc:docMk/>
            <pc:sldMk cId="896316480" sldId="327"/>
            <ac:spMk id="110" creationId="{30D81534-1BCA-31C5-78D3-6A3E75B68833}"/>
          </ac:spMkLst>
        </pc:spChg>
        <pc:spChg chg="add del">
          <ac:chgData name="Patricia Vieira Martins Röpke" userId="38779d9182a99eb8" providerId="LiveId" clId="{FD362C7E-8A39-4CB2-AEF4-7175387381C9}" dt="2025-08-14T23:54:06.580" v="217" actId="26606"/>
          <ac:spMkLst>
            <pc:docMk/>
            <pc:sldMk cId="896316480" sldId="327"/>
            <ac:spMk id="112" creationId="{C7E6FCE8-FDAD-34C0-92FF-DC138E49D5F9}"/>
          </ac:spMkLst>
        </pc:spChg>
        <pc:spChg chg="add del">
          <ac:chgData name="Patricia Vieira Martins Röpke" userId="38779d9182a99eb8" providerId="LiveId" clId="{FD362C7E-8A39-4CB2-AEF4-7175387381C9}" dt="2025-08-14T23:54:06.580" v="217" actId="26606"/>
          <ac:spMkLst>
            <pc:docMk/>
            <pc:sldMk cId="896316480" sldId="327"/>
            <ac:spMk id="114" creationId="{2A990323-BA35-5344-D25E-75D6BADA6ECF}"/>
          </ac:spMkLst>
        </pc:spChg>
        <pc:spChg chg="add del">
          <ac:chgData name="Patricia Vieira Martins Röpke" userId="38779d9182a99eb8" providerId="LiveId" clId="{FD362C7E-8A39-4CB2-AEF4-7175387381C9}" dt="2025-08-14T23:54:06.580" v="217" actId="26606"/>
          <ac:spMkLst>
            <pc:docMk/>
            <pc:sldMk cId="896316480" sldId="327"/>
            <ac:spMk id="116" creationId="{33802A4A-AC6E-9442-623C-FBFE5C82A7CE}"/>
          </ac:spMkLst>
        </pc:spChg>
        <pc:spChg chg="add del">
          <ac:chgData name="Patricia Vieira Martins Röpke" userId="38779d9182a99eb8" providerId="LiveId" clId="{FD362C7E-8A39-4CB2-AEF4-7175387381C9}" dt="2025-08-14T23:52:43.168" v="208" actId="26606"/>
          <ac:spMkLst>
            <pc:docMk/>
            <pc:sldMk cId="896316480" sldId="327"/>
            <ac:spMk id="121" creationId="{BACC6370-2D7E-4714-9D71-7542949D7D5D}"/>
          </ac:spMkLst>
        </pc:spChg>
        <pc:spChg chg="add del">
          <ac:chgData name="Patricia Vieira Martins Röpke" userId="38779d9182a99eb8" providerId="LiveId" clId="{FD362C7E-8A39-4CB2-AEF4-7175387381C9}" dt="2025-08-14T23:52:43.168" v="208" actId="26606"/>
          <ac:spMkLst>
            <pc:docMk/>
            <pc:sldMk cId="896316480" sldId="327"/>
            <ac:spMk id="123" creationId="{F68B3F68-107C-434F-AA38-110D5EA91B85}"/>
          </ac:spMkLst>
        </pc:spChg>
        <pc:spChg chg="add del">
          <ac:chgData name="Patricia Vieira Martins Röpke" userId="38779d9182a99eb8" providerId="LiveId" clId="{FD362C7E-8A39-4CB2-AEF4-7175387381C9}" dt="2025-08-14T23:52:43.168" v="208" actId="26606"/>
          <ac:spMkLst>
            <pc:docMk/>
            <pc:sldMk cId="896316480" sldId="327"/>
            <ac:spMk id="125" creationId="{AAD0DBB9-1A4B-4391-81D4-CB19F9AB918A}"/>
          </ac:spMkLst>
        </pc:spChg>
        <pc:spChg chg="add del">
          <ac:chgData name="Patricia Vieira Martins Röpke" userId="38779d9182a99eb8" providerId="LiveId" clId="{FD362C7E-8A39-4CB2-AEF4-7175387381C9}" dt="2025-08-14T23:52:43.168" v="208" actId="26606"/>
          <ac:spMkLst>
            <pc:docMk/>
            <pc:sldMk cId="896316480" sldId="327"/>
            <ac:spMk id="127" creationId="{063BBA22-50EA-4C4D-BE05-F1CE4E63AA56}"/>
          </ac:spMkLst>
        </pc:spChg>
        <pc:spChg chg="add del">
          <ac:chgData name="Patricia Vieira Martins Röpke" userId="38779d9182a99eb8" providerId="LiveId" clId="{FD362C7E-8A39-4CB2-AEF4-7175387381C9}" dt="2025-08-14T23:52:43.931" v="210" actId="26606"/>
          <ac:spMkLst>
            <pc:docMk/>
            <pc:sldMk cId="896316480" sldId="327"/>
            <ac:spMk id="129" creationId="{BACC6370-2D7E-4714-9D71-7542949D7D5D}"/>
          </ac:spMkLst>
        </pc:spChg>
        <pc:spChg chg="add del">
          <ac:chgData name="Patricia Vieira Martins Röpke" userId="38779d9182a99eb8" providerId="LiveId" clId="{FD362C7E-8A39-4CB2-AEF4-7175387381C9}" dt="2025-08-14T23:52:43.931" v="210" actId="26606"/>
          <ac:spMkLst>
            <pc:docMk/>
            <pc:sldMk cId="896316480" sldId="327"/>
            <ac:spMk id="130" creationId="{F68B3F68-107C-434F-AA38-110D5EA91B85}"/>
          </ac:spMkLst>
        </pc:spChg>
        <pc:spChg chg="add del">
          <ac:chgData name="Patricia Vieira Martins Röpke" userId="38779d9182a99eb8" providerId="LiveId" clId="{FD362C7E-8A39-4CB2-AEF4-7175387381C9}" dt="2025-08-14T23:52:43.931" v="210" actId="26606"/>
          <ac:spMkLst>
            <pc:docMk/>
            <pc:sldMk cId="896316480" sldId="327"/>
            <ac:spMk id="131" creationId="{AAD0DBB9-1A4B-4391-81D4-CB19F9AB918A}"/>
          </ac:spMkLst>
        </pc:spChg>
        <pc:spChg chg="add del">
          <ac:chgData name="Patricia Vieira Martins Röpke" userId="38779d9182a99eb8" providerId="LiveId" clId="{FD362C7E-8A39-4CB2-AEF4-7175387381C9}" dt="2025-08-14T23:52:43.931" v="210" actId="26606"/>
          <ac:spMkLst>
            <pc:docMk/>
            <pc:sldMk cId="896316480" sldId="327"/>
            <ac:spMk id="132" creationId="{063BBA22-50EA-4C4D-BE05-F1CE4E63AA56}"/>
          </ac:spMkLst>
        </pc:spChg>
        <pc:spChg chg="add del">
          <ac:chgData name="Patricia Vieira Martins Röpke" userId="38779d9182a99eb8" providerId="LiveId" clId="{FD362C7E-8A39-4CB2-AEF4-7175387381C9}" dt="2025-08-14T23:54:06.580" v="217" actId="26606"/>
          <ac:spMkLst>
            <pc:docMk/>
            <pc:sldMk cId="896316480" sldId="327"/>
            <ac:spMk id="134" creationId="{BACC6370-2D7E-4714-9D71-7542949D7D5D}"/>
          </ac:spMkLst>
        </pc:spChg>
        <pc:spChg chg="add del">
          <ac:chgData name="Patricia Vieira Martins Röpke" userId="38779d9182a99eb8" providerId="LiveId" clId="{FD362C7E-8A39-4CB2-AEF4-7175387381C9}" dt="2025-08-14T23:54:06.580" v="217" actId="26606"/>
          <ac:spMkLst>
            <pc:docMk/>
            <pc:sldMk cId="896316480" sldId="327"/>
            <ac:spMk id="135" creationId="{F68B3F68-107C-434F-AA38-110D5EA91B85}"/>
          </ac:spMkLst>
        </pc:spChg>
        <pc:spChg chg="add del">
          <ac:chgData name="Patricia Vieira Martins Röpke" userId="38779d9182a99eb8" providerId="LiveId" clId="{FD362C7E-8A39-4CB2-AEF4-7175387381C9}" dt="2025-08-14T23:54:06.580" v="217" actId="26606"/>
          <ac:spMkLst>
            <pc:docMk/>
            <pc:sldMk cId="896316480" sldId="327"/>
            <ac:spMk id="136" creationId="{AAD0DBB9-1A4B-4391-81D4-CB19F9AB918A}"/>
          </ac:spMkLst>
        </pc:spChg>
        <pc:spChg chg="add del">
          <ac:chgData name="Patricia Vieira Martins Röpke" userId="38779d9182a99eb8" providerId="LiveId" clId="{FD362C7E-8A39-4CB2-AEF4-7175387381C9}" dt="2025-08-14T23:54:06.580" v="217" actId="26606"/>
          <ac:spMkLst>
            <pc:docMk/>
            <pc:sldMk cId="896316480" sldId="327"/>
            <ac:spMk id="137" creationId="{063BBA22-50EA-4C4D-BE05-F1CE4E63AA56}"/>
          </ac:spMkLst>
        </pc:spChg>
        <pc:graphicFrameChg chg="add mod modGraphic">
          <ac:chgData name="Patricia Vieira Martins Röpke" userId="38779d9182a99eb8" providerId="LiveId" clId="{FD362C7E-8A39-4CB2-AEF4-7175387381C9}" dt="2025-08-14T23:54:06.580" v="217" actId="26606"/>
          <ac:graphicFrameMkLst>
            <pc:docMk/>
            <pc:sldMk cId="896316480" sldId="327"/>
            <ac:graphicFrameMk id="9" creationId="{ADF4404A-813B-876A-2E0B-3AFA1B74282E}"/>
          </ac:graphicFrameMkLst>
        </pc:graphicFrameChg>
      </pc:sldChg>
      <pc:sldChg chg="add del">
        <pc:chgData name="Patricia Vieira Martins Röpke" userId="38779d9182a99eb8" providerId="LiveId" clId="{FD362C7E-8A39-4CB2-AEF4-7175387381C9}" dt="2025-08-15T00:06:08.314" v="315" actId="47"/>
        <pc:sldMkLst>
          <pc:docMk/>
          <pc:sldMk cId="3512468650" sldId="328"/>
        </pc:sldMkLst>
      </pc:sldChg>
      <pc:sldChg chg="modSp add del mod">
        <pc:chgData name="Patricia Vieira Martins Röpke" userId="38779d9182a99eb8" providerId="LiveId" clId="{FD362C7E-8A39-4CB2-AEF4-7175387381C9}" dt="2025-08-14T23:54:05.845" v="216" actId="2890"/>
        <pc:sldMkLst>
          <pc:docMk/>
          <pc:sldMk cId="3729240773" sldId="328"/>
        </pc:sldMkLst>
        <pc:graphicFrameChg chg="mod modGraphic">
          <ac:chgData name="Patricia Vieira Martins Röpke" userId="38779d9182a99eb8" providerId="LiveId" clId="{FD362C7E-8A39-4CB2-AEF4-7175387381C9}" dt="2025-08-14T23:54:04.692" v="215" actId="207"/>
          <ac:graphicFrameMkLst>
            <pc:docMk/>
            <pc:sldMk cId="3729240773" sldId="328"/>
            <ac:graphicFrameMk id="7" creationId="{F1C76C53-E7A7-6497-8C5E-E5A1FBA431E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682ABC-1FDE-4765-AB02-860DC635F336}" type="datetimeFigureOut">
              <a:rPr lang="pt-BR" smtClean="0"/>
              <a:t>18/08/2025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1DE4FC-DA5E-404F-BBAE-0732618BC62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0992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F75B5A9-5A83-8BC5-48FF-76A8F6D33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01B95EC9-6884-74F4-C3EC-3A82132C5C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9A3E7E29-62CF-619A-9D1E-3FAEA78AF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B52FB1C5-62FB-E568-BF35-D76F07EE0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3356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E23DB88-AD58-0639-51D7-41746383C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04FE376B-CBCB-F97B-D65A-DB4454442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973CC955-99B0-09DD-DD9E-DFC5B22AD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7287D58A-1B22-0847-CB47-E8DF7C7700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8093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F326B94-A32D-DF1B-91A8-14342E7228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27A37483-F9A9-2D34-5B07-9E419E4565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A6A3C7ED-725F-9131-A03D-3123FC2F66D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462C2D0A-ABA4-771E-B2DF-42EFCD4447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036038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7F756DE-10BE-3012-3114-E4CA2174CD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F94C1B39-75E0-D02E-88F9-F61ADAC367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9F963CC9-0E0D-A719-A28F-9D9372A1BB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25B0F8E1-1A49-B55C-CDF5-08D2C53019C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58778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154256E-EC00-04B0-1C56-1F1AEDFEDF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EFD3CE70-B51A-80D0-4190-9C227D6DA3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83BA63B4-A5CF-50C8-0FB9-2FC838CD3F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D43EF478-D514-105E-0B5D-94CB021BD6A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711378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2C60630-8087-A265-8D7F-D3EED99A70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8363E04A-758D-5C5E-7759-423AD7FA81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6E4562B5-0D6C-ADD2-E839-895D1E1593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BC1CA844-E4FA-130E-7C3D-4DC9B43EA1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27068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0BB23FF-D1C6-FB90-BDE9-5A823465BD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1059826A-AFE0-23FB-DDE3-E41937CCAD7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FDCAA1B6-84DA-91F8-F970-92F1365FA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29D3A903-39E5-78BB-E25B-45A5903AD3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723643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9093B32C-181B-DE14-0E4C-9D9D010404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C0E44337-C010-57CA-D702-6C56ACF9CAE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FC76ABE7-CDBB-DA8F-A4E8-EF94A157E15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A882B6FB-AED1-DBA4-9AC1-D81C5622010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64970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F362D7ED-A737-EE6B-3677-70500183FB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B9913EDB-9A57-CA91-FEB6-4047C2324F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C07A2E5C-7BED-A09C-4741-FD11A27EA3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CAFCFBBB-2CC1-46A7-01EA-51990AEF0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09890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6B82D0C-7BB2-3513-BFF8-705240D0FE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492666F9-E404-5622-6D8C-122392269E0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6A847DBC-1F17-14DB-FA39-D843B9933A7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37D94FF1-9C51-8C54-4879-B979E7912A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620735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1430C83-8691-441C-1921-8A7412520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2953B949-8FC2-33BF-DF07-81224EED5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C67EEDB1-FB53-BDB8-CC86-353D00498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E38D639C-613F-6B5E-5A88-44D42F60AF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6920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2E65727-E9BB-0387-E9FA-31B9ECB2D4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52A541CB-3D53-1DB0-7FA1-262B19D84ED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E7B45C6D-8FA4-9EC2-299F-08B838B7746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16F80694-9B35-9F24-E427-3C94FB1AAFE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635496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5F90065-9393-7DC5-8FCC-9FE6F28B17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23C62FC2-799D-D152-50A9-29CA512C4E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9CDA025D-0B73-93F6-4B5D-A6FB19C953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A9FF3F16-B30E-D598-482D-618262684BA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925360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41CA69D-55DD-3703-DD64-D3D22C986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7B11DAF5-D2B7-3AB0-CCD0-CB11CBC833B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F0A6686A-75CA-4744-E0F1-C7D3FCD745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B14A75A5-BB0C-6C17-EF21-145F93DD32B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43235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83EA45EC-074E-8D7A-4EF6-1D0D3A9577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DB8D2193-347D-BC1D-03E8-D9432265322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C239FDD4-6A5F-53D0-150A-7665C143B0C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99F7BC74-68AA-39C1-4731-3516C66F124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69611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F75B5A9-5A83-8BC5-48FF-76A8F6D331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01B95EC9-6884-74F4-C3EC-3A82132C5C3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9A3E7E29-62CF-619A-9D1E-3FAEA78AF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B52FB1C5-62FB-E568-BF35-D76F07EE00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133562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C9B26A9-BD6A-5654-A62F-82F4C606FF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0F2D9081-4E09-1A2E-C210-D885DD2AA10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D71F3AAE-CE7F-69CB-492C-FF3CB289CC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6F976789-642A-5DB5-5C6E-9C0916ED73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692021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D63AD531-0A29-7248-E2E5-A5C23179BB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637AFBF2-D1DC-63C4-1D40-953900468D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C91E6CCB-E40D-B852-C0C6-EAE193C85C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D487F225-E547-FAED-FF54-C40D9BC5BDC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679705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E9C76F6-4DFC-DE1E-0921-1A44294B2D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91D5D0C0-CD68-4D95-7672-3A6150189ED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50BBA317-4B0D-CEBB-9AB0-58CE4C5314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25AC765A-421D-26EB-913F-C8E70DB9E09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19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15419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78A1E664-1345-EF79-D15F-6A06628616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4921B0A8-553F-DF61-D822-30E85CADB4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21D1AED5-706B-114F-E423-F22D7DE956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7E548DFD-AD55-25C6-94CB-26D296A32C9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426524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4EEAB1B8-68DB-D99F-1851-3A0F5B8BBA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3846C490-6164-8893-C62C-0730D48DDD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900F6A0E-AC4F-68D9-99C6-D6EF6F3A43C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C93E8C2C-4F32-D5EC-5765-191398E48D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62929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BF1C25AA-80D0-6DB7-F5CB-64C5BD63B8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B5AC7C39-1F0E-2A8A-5A7B-55C3FD54D75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86DEBA56-2255-F5E0-9958-EB0412A126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3E2D87B4-1335-154F-0437-381438775D4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385087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A64BFF14-CF05-724E-C36A-F47EFFB6B2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07A454F2-B45C-9C1E-CA71-D598D115937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D6163952-E55E-DA92-6DEC-A8D2AC68DD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32FA7E84-6B40-4C96-E35E-4ADB583B9D4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7929886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1C7BC512-BB7B-08F5-1F62-9FB8AC3743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912CC97F-FEDA-7CB8-9742-6F0A4309959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9753DA97-CE72-7225-5617-C081B940DA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A40C9E09-56A9-2E83-B2B0-E5CE2B5451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80327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7BF7C78-F950-E3D9-C793-89E6821F5B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21191E3D-1CA2-D049-8209-BF4623CFAC6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F29EDCCD-8BDA-68A6-E163-706B55467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0472B13F-022B-D3C3-D18C-AC32B5F293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5079530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EE75F7B1-B982-DDAE-2AF8-72FD148466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7B0AA4B9-0ACC-AC7C-A19C-738FE17616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7D97D0A4-6C67-BA25-C47B-BA514C4A3A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4C0D99AD-4AC0-DD04-D2A8-9626CFE863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3239103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61B7C0C1-7566-436F-E572-3509EC6259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C5801172-CF9E-164E-59B4-0EAE5656C5D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952DDA63-4D3A-A851-9003-00AAF30C04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1E59F69D-463D-1045-A937-68B19A29A97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0983763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3F76E500-0F71-C155-1B1E-D519F09995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3A644DF4-76DE-3263-3B14-FD1E8C911E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4DA2E627-A2AF-E692-03EA-EE5EA7FCCC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E26F2EB8-2DD2-EE5E-BB24-77E422C8234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679329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81A7D39-1135-0910-6FD9-D7E6FDE0F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F0C2B62C-CF0F-C442-7E8E-67E264D713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6F0E342D-627E-BB5A-126F-C26D87D8D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A4408FFC-D65B-3C01-8300-BFD5962AD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29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18776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081A7D39-1135-0910-6FD9-D7E6FDE0FB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F0C2B62C-CF0F-C442-7E8E-67E264D713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6F0E342D-627E-BB5A-126F-C26D87D8D4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A4408FFC-D65B-3C01-8300-BFD5962AD28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518776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2B1CA1E5-F0ED-9A7F-5A35-C9D0AF3605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="" xmlns:a16="http://schemas.microsoft.com/office/drawing/2014/main" id="{53974778-B599-0DC7-BA5D-63E0729D98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="" xmlns:a16="http://schemas.microsoft.com/office/drawing/2014/main" id="{F3F020B9-3253-D257-15C9-C131D86FF9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="" xmlns:a16="http://schemas.microsoft.com/office/drawing/2014/main" id="{9AD4FF89-1567-6F19-8476-44C7DAC4EB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464365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E23DB88-AD58-0639-51D7-41746383C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4FE376B-CBCB-F97B-D65A-DB4454442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973CC955-99B0-09DD-DD9E-DFC5B22AD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287D58A-1B22-0847-CB47-E8DF7C7700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80931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1430C83-8691-441C-1921-8A7412520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953B949-8FC2-33BF-DF07-81224EED5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C67EEDB1-FB53-BDB8-CC86-353D00498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38D639C-613F-6B5E-5A88-44D42F60AF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69202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01011F9-C181-5103-3A05-6C7061FA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4CBAC5F-724F-C06F-553D-4AE9AC4D3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5168B87-ADB4-070A-DACA-CB7ADCC74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84EF60F-C165-98E3-1BBD-6CC9A31883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75672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A67BBC-DBC0-1CCF-C8E7-91E23576E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E82DB43E-DF04-5470-5C96-48D462557D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B08DFCB-95EB-D0B1-62C7-E9436777E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0F638B9-954D-FFE7-1ED6-274E7821AE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11825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7D9093D-5E2C-7B7F-9610-E288E9A1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1E641F0-500D-4CB2-9293-77B10267BF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0B65049-A016-FE78-D536-5CCEB9F18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103DB26-FBA6-5DE5-D2D1-BCF441A74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4922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26165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F6F76DB-00D4-6A1F-4C5C-675E08D5A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7FBF0E2-8A13-3E4A-E5B6-59ED91F62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BBC3A56-743F-A94C-A80E-261B1E6EC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3244362-1974-3F6C-9A95-D42345693E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26208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3EB39CA-1D95-974E-C3F4-1155854A1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DE70765-B060-D61B-B91D-DE11058A32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EEDF8B4-CA48-27EB-AB70-3835815A6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23C0D69-79DA-9E80-C800-4C6F3CAAD15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39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1685685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C686B09-3C05-46F5-CD92-7951EA4416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ECD68B1-6912-C915-3DCD-536B09460A4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53B8B9C9-04E8-9D4A-4ACC-53520269DB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73F9B97-D09E-094C-88AC-F829ED3B7D0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87438123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0D910F0-5CA5-56F5-C7DC-9AF3A01FB7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8F35894-2F94-F043-1E04-8CEDC616C5A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82861A5-C739-8E55-A63B-5EA954FC566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E9C876C-6973-A2DA-9880-58826A8680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6838564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542B36B-A16F-CC3C-FDE0-790DC45371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CADFCD74-5130-0689-C38C-1D1F2362749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798DC95-3097-489E-5CB3-F7CE000C824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2D4CF3EB-D0C7-9FC3-28D4-4E0BBA9FB1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1050454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220CB20-6E87-3B41-7A3A-DF08A8FB7B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9E201FA-823C-D820-9B7F-FF638E0069F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1C46D94-C7DD-A3D0-5C0D-75A7F47B6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C415619-F3B2-8B7A-9129-E698F67DC5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4475537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C548B70-2786-2AF4-07E6-2F7E2DBCD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B723006-FBD6-5CD7-9EDF-8BA49F690AD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BB9C3157-9B97-8CCE-5588-790CE2E3EC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B197B94-294D-1A6A-D019-E1CC8F8377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11649057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C34E2E4-D684-B949-6448-8976FA9DD1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3E97524-C76D-4F5D-9E5A-15B1555845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90B8518-1B62-701A-E0B7-005A1F48B1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BE7CED1-710C-AA13-CDF9-F4523A4A61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1086434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B67CD85-3554-A755-B35C-266D92CBA6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E429DD4C-E9C7-17C4-8559-1559A91E34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9CC5A203-B7B8-F6EF-DD42-40CFD0B630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9C02A549-3731-ABF2-F93E-0AB608A28F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353430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AD14F49-1F83-B250-BE8A-5929FBE59F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F83B8129-CE53-D388-346E-3C7E43AEF36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93566307-4CA7-91D0-1492-EC5E0A06CA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676DE5B8-8185-8ADF-CDD5-9F633A64EB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814792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7D3B976-8E8A-DED9-81B1-B4BCBFA45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F3AC0D4-1C59-23F7-B2C9-4A2EBE2C84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1675291-C9C2-B14B-40CC-6B51735664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D5CB769-7416-7744-7322-F53CAC52890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2414188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E23DB88-AD58-0639-51D7-41746383C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4FE376B-CBCB-F97B-D65A-DB4454442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973CC955-99B0-09DD-DD9E-DFC5B22AD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287D58A-1B22-0847-CB47-E8DF7C7700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49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80931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15BC029-7DAA-8A42-65FC-D1DA4BA65D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487289FE-42EE-3621-8DA8-9C511573FAC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122E5D25-F3E6-66EE-C754-6648AEF6B1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29370AF1-DD3A-D643-5446-00046FD6523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3243045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01011F9-C181-5103-3A05-6C7061FA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4CBAC5F-724F-C06F-553D-4AE9AC4D3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5168B87-ADB4-070A-DACA-CB7ADCC74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84EF60F-C165-98E3-1BBD-6CC9A31883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7567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C9BBADD-74B5-4413-7E8A-A43FBAA5E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CAAEDB6E-76A9-8F4C-941C-11AB921A37A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279B7593-A49F-E56D-F335-EC5D590676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2D3C878D-BAC6-C68E-49C0-C059F58F0EA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2738232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7D1006E-558D-DD4B-D3F3-5AF6A3E9A5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12455B2-747E-3763-C7B9-950C9D2711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52AE429-2B70-ED08-5CAB-7937033F62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0979AF4-440F-3CB8-91E2-1346F4DA4DA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0946991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26165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F13CF67-A501-5390-FB82-3FE7B04AA0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090A2E0-F8AE-A8E0-411B-975495F51F3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B7CD5246-A608-2A6B-9A1D-4BCD3F5FE0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8E9E4F4-B09E-2F49-0075-CE2FCF5A6F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338839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6F2619E-5A5B-D427-A68C-C570EF8EC2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4376093-3707-04C7-4D59-77FB1912F0E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B4794EC-58C1-109A-6DA5-65AE62C1222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1AA4C29-A613-CD47-334A-8815791D62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03575393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3DEB5B9-1670-7BB7-21BC-3631E1A8C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4CE47843-0E00-29AF-BA6B-3756BADCFC3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0A05C732-1DD6-FE80-0D3A-CBFE5666FA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EE063DA-3BC2-63DB-A3C3-42E3E8E33C1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59761790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2118B45-3410-E51D-7233-F8B1899B03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5443F2A-63A1-8A57-F252-189BFDDF602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041B3C11-479B-258D-3CB1-D64DF6A426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B8FBB25A-9410-68BD-3048-A67B660828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46051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8FFC8F5-81D8-6616-4437-ED918B2FF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7081D3C0-0A3C-1610-AF19-EDB168550F9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334D502-73BC-BFA6-1790-C780B99170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D2117CD8-44EC-356F-33E9-7A0EAF8232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59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51607039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DF5EC4D-4685-3F3F-62F9-27BF0619C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732CBCE-E7AE-432E-6579-3018A05EF4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F2FD9358-C4DB-F0E7-568B-CCE1044335A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04B2F5D-812F-8D1F-D0AD-BF36AD291B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7497015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692A7EF-E944-326C-17D0-F4CB1DE52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1DE00D36-9091-0A94-A3B9-AFE94A46B2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45E98100-2815-02D6-6BE6-E50908D8C8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85D9B09B-2C76-7F52-DF45-1AF43302403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3811724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F6F76DB-00D4-6A1F-4C5C-675E08D5A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7FBF0E2-8A13-3E4A-E5B6-59ED91F62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BBC3A56-743F-A94C-A80E-261B1E6EC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3244362-1974-3F6C-9A95-D42345693E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26208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E23DB88-AD58-0639-51D7-41746383C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4FE376B-CBCB-F97B-D65A-DB4454442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973CC955-99B0-09DD-DD9E-DFC5B22AD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287D58A-1B22-0847-CB47-E8DF7C7700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80931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1430C83-8691-441C-1921-8A7412520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953B949-8FC2-33BF-DF07-81224EED5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C67EEDB1-FB53-BDB8-CC86-353D00498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38D639C-613F-6B5E-5A88-44D42F60AF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692028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01011F9-C181-5103-3A05-6C7061FA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4CBAC5F-724F-C06F-553D-4AE9AC4D3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5168B87-ADB4-070A-DACA-CB7ADCC74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84EF60F-C165-98E3-1BBD-6CC9A31883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75672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8A67BBC-DBC0-1CCF-C8E7-91E23576E3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E82DB43E-DF04-5470-5C96-48D462557DA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7B08DFCB-95EB-D0B1-62C7-E9436777EF9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0F638B9-954D-FFE7-1ED6-274E7821AE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0118259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7D9093D-5E2C-7B7F-9610-E288E9A1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1E641F0-500D-4CB2-9293-77B10267BF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0B65049-A016-FE78-D536-5CCEB9F18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103DB26-FBA6-5DE5-D2D1-BCF441A74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49228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261655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F6F76DB-00D4-6A1F-4C5C-675E08D5A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7FBF0E2-8A13-3E4A-E5B6-59ED91F62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BBC3A56-743F-A94C-A80E-261B1E6EC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3244362-1974-3F6C-9A95-D42345693E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69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262086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6D0050A-0DA9-3E6F-1103-8C2AF21847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592C7D13-D408-2D1F-D6A2-309DF8E20C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04E286C-791C-048E-0E9A-27A0C40CC3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1DF95AA0-0B02-CA06-F5C0-0A36E1B525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5222382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68C2EF0-23AC-B119-BC1B-AA7E43A31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3214E20D-0D7B-2FCC-3960-5248303D11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95EA689-06AF-0D90-899F-EC28C2FDF8B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1C4BA66-7692-3331-3B82-C87D0733736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4087762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18BF9F5-4E00-9A73-4406-123D40CD3F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DB46402F-5C96-F7BF-DC30-DBF36D8296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DAF035A5-A843-258C-1408-9E415C577B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44AEFE3-E8E4-8105-BF1A-7A267CC8D3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58426086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51B8830-5FDF-BCF4-29C0-76264BDCF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7CE1417-7569-2F40-D0A5-3F546BF0426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ACF086D9-B2C0-565C-2AFF-0B72BCC207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3030765E-81D0-683F-55CA-A31A56BB605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49306440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45FAE49-0CF2-C22A-2F63-F9CF59CD91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4394AC11-225F-B09F-299E-50499310273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B5C96BD-0725-64A6-F5F0-296D8C4136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B72D0B3C-6963-BA52-947F-FF562A37C59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2200130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9741515-A7BE-0312-B135-2B8C46FEE4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B5695B66-A7CA-0E86-73D4-2C8AA673DDF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F5C3435-FB90-39E1-728F-ED245AC6D1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1E3F958-41E2-A353-4CAF-287468248D3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5658226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E23DB88-AD58-0639-51D7-41746383C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04FE376B-CBCB-F97B-D65A-DB44544422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973CC955-99B0-09DD-DD9E-DFC5B22ADC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7287D58A-1B22-0847-CB47-E8DF7C7700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9280931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1430C83-8691-441C-1921-8A74125208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2953B949-8FC2-33BF-DF07-81224EED5CD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C67EEDB1-FB53-BDB8-CC86-353D00498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38D639C-613F-6B5E-5A88-44D42F60AF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04692028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501011F9-C181-5103-3A05-6C7061FA10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84CBAC5F-724F-C06F-553D-4AE9AC4D37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65168B87-ADB4-070A-DACA-CB7ADCC74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584EF60F-C165-98E3-1BBD-6CC9A31883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5575672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7D9093D-5E2C-7B7F-9610-E288E9A16C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A1E641F0-500D-4CB2-9293-77B10267BFB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80B65049-A016-FE78-D536-5CCEB9F18C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C103DB26-FBA6-5DE5-D2D1-BCF441A74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79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9749228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28D635D-A534-51D5-976D-C6501993D1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9701A6DC-0E50-8D6E-4A6B-BF181894620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B467DF8F-E59E-62C8-6AA9-426ACAA567A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2AA824BE-2B4B-A457-29F4-CF434228815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80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62104942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81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53261655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49F4EA9-D8CD-A109-6EAF-17DB0CAFA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CAEC63E-A17D-4072-81E9-A63C8A76F3E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3738C8D0-FD9C-D758-D39E-8FB1F8CB2A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E9B1FAB-0665-F046-3188-955ED0EAB8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82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81409703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F6F76DB-00D4-6A1F-4C5C-675E08D5A5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>
            <a:extLst>
              <a:ext uri="{FF2B5EF4-FFF2-40B4-BE49-F238E27FC236}">
                <a16:creationId xmlns:a16="http://schemas.microsoft.com/office/drawing/2014/main" xmlns="" id="{67FBF0E2-8A13-3E4A-E5B6-59ED91F6283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>
            <a:extLst>
              <a:ext uri="{FF2B5EF4-FFF2-40B4-BE49-F238E27FC236}">
                <a16:creationId xmlns:a16="http://schemas.microsoft.com/office/drawing/2014/main" xmlns="" id="{EBBC3A56-743F-A94C-A80E-261B1E6EC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E3244362-1974-3F6C-9A95-D42345693E1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1DE4FC-DA5E-404F-BBAE-0732618BC627}" type="slidenum">
              <a:rPr lang="pt-BR" smtClean="0"/>
              <a:t>83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85262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="" xmlns:a16="http://schemas.microsoft.com/office/drawing/2014/main" id="{C80D3EE5-5B5D-594E-DB2D-0C2D3C89D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7B54DF53-CB29-C13B-9367-064B53256A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D874310D-BAE8-2FE1-0927-1FFE614AED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A945FE54-DF2B-B2D8-E282-C536207852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83D23EB1-12B3-6FE1-CB5D-CA47477840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ECB1B98-B686-70C5-C922-91109C416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>ESTADO DE SANTA CATARINA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MUNICÍPIO DE CAPIVARI DE BAIXO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5ADC7C99-1770-117F-9423-E8A412056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b="1" dirty="0"/>
              <a:t>AUDIÊNCIA PÚBLICA</a:t>
            </a:r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r>
              <a:rPr lang="pt-BR" b="1" dirty="0"/>
              <a:t>ELABORAÇÃO DO  </a:t>
            </a:r>
            <a:r>
              <a:rPr lang="pt-BR" b="1" dirty="0">
                <a:solidFill>
                  <a:srgbClr val="FFFFFF"/>
                </a:solidFill>
              </a:rPr>
              <a:t> </a:t>
            </a:r>
            <a:r>
              <a:rPr lang="pt-BR" b="1" dirty="0"/>
              <a:t>PLANO PLURIANUAL </a:t>
            </a:r>
          </a:p>
          <a:p>
            <a:pPr marL="0" indent="0" algn="ctr">
              <a:buNone/>
            </a:pPr>
            <a:r>
              <a:rPr lang="pt-BR" b="1" dirty="0"/>
              <a:t>2026-2029</a:t>
            </a:r>
          </a:p>
          <a:p>
            <a:pPr marL="0" indent="0" algn="ctr">
              <a:buNone/>
            </a:pPr>
            <a:endParaRPr lang="pt-BR" b="1" dirty="0"/>
          </a:p>
          <a:p>
            <a:pPr marL="0" indent="0" algn="ctr">
              <a:buNone/>
            </a:pPr>
            <a:r>
              <a:rPr lang="pt-BR" b="1" dirty="0"/>
              <a:t>15/08/2025.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30226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5B3D2FA-DFF4-8F62-1790-A7E3D269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E93B4BB-2B42-0795-3950-6605531B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AUDIÊNCIA PÚBLICA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77CB578A-2523-F410-A887-E115037A0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pt-BR" sz="2600" b="1" dirty="0"/>
              <a:t>O QUE É?</a:t>
            </a:r>
          </a:p>
          <a:p>
            <a:pPr marL="0" indent="0">
              <a:buNone/>
            </a:pPr>
            <a:endParaRPr lang="pt-BR" sz="2600" b="1" dirty="0"/>
          </a:p>
          <a:p>
            <a:pPr marL="0" indent="0" algn="ctr">
              <a:buNone/>
            </a:pPr>
            <a:r>
              <a:rPr lang="pt-BR" sz="2600" dirty="0"/>
              <a:t>É um instrumento de diálogo estabelecido com a sociedade na busca das sugestões ou propostas para elaboração do PPA (Plano Plurianual), LDO (Lei de Diretrizes Orçamentárias) e da LOA (Lei Orçamentária Anual), na forma prevista nas Leis de Responsabilidade Fiscal e Estatuto das Cidades (LC.nº101/00eLeinº10.257/01).</a:t>
            </a:r>
          </a:p>
          <a:p>
            <a:pPr marL="0" indent="0" algn="ctr">
              <a:buNone/>
            </a:pPr>
            <a:endParaRPr lang="pt-BR" sz="2600" dirty="0"/>
          </a:p>
          <a:p>
            <a:pPr marL="0" indent="0" algn="ctr">
              <a:buNone/>
            </a:pPr>
            <a:r>
              <a:rPr lang="pt-BR" sz="2600" b="1" dirty="0"/>
              <a:t>A CONSULTA PÚBLICA FICOU ABERTA NO SITE DO MUNICÍPIO NO PERÍODO DE 01/08/2025 À 14/08/2025</a:t>
            </a:r>
            <a:r>
              <a:rPr lang="pt-BR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59211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323B2AD-B6E1-12C6-2EE3-7BDEDBBC2F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AFAF755B-E536-1901-5FA9-E726CEBB4F6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F063EE1B-BF33-97DE-B844-6842BD617CD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4F988375-5FF3-7526-46FC-B55FCEBA141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DF0F08BE-F1F2-AAFC-2DA8-D43ABBDC4A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48419976-47BD-3FE0-0ACC-FF8E034A4B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AUDIÊNCIA PÚBLICA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ADB1BCD0-35D9-F8B3-9B17-858BF79181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2600" b="1" dirty="0"/>
          </a:p>
          <a:p>
            <a:pPr marL="0" indent="0" algn="ctr">
              <a:buNone/>
            </a:pPr>
            <a:r>
              <a:rPr lang="pt-BR" sz="2600" b="1" dirty="0"/>
              <a:t>BASE LEGAL:</a:t>
            </a:r>
          </a:p>
          <a:p>
            <a:pPr marL="0" indent="0" algn="ctr">
              <a:buNone/>
            </a:pPr>
            <a:r>
              <a:rPr lang="pt-BR" sz="2800" dirty="0"/>
              <a:t>✓Constituição Federal -§2º do art. 165 </a:t>
            </a:r>
          </a:p>
          <a:p>
            <a:pPr marL="0" indent="0" algn="ctr">
              <a:buNone/>
            </a:pPr>
            <a:r>
              <a:rPr lang="pt-BR" sz="2800" dirty="0"/>
              <a:t>✓Lei do Orçamento –Lei nº 4320/64</a:t>
            </a:r>
          </a:p>
          <a:p>
            <a:pPr marL="0" indent="0" algn="ctr">
              <a:buNone/>
            </a:pPr>
            <a:r>
              <a:rPr lang="pt-BR" sz="2800" dirty="0"/>
              <a:t> ✓Lei Complementar –Lei nº 101/00 –LRF </a:t>
            </a:r>
          </a:p>
          <a:p>
            <a:pPr marL="0" indent="0" algn="ctr">
              <a:buNone/>
            </a:pPr>
            <a:r>
              <a:rPr lang="pt-BR" sz="2800" dirty="0"/>
              <a:t>✓Lei Orgânica Municipal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1763047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261B487E-8254-B384-DF18-8FF1524032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00621582-744E-2389-6A58-9DD08D1E42D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7EAF64A6-E3A0-4844-F339-FC085ACEEFB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768D3439-5253-80F5-A04A-00BCCB58D58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34DCE609-0B7A-08BB-799A-03A5821D64F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F17B86E-0EBA-B862-CD07-7B6457FF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PLANO PLURIANUAL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FA88175B-DBCA-FFFC-E85D-F3E73F44B5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2600" b="1" dirty="0"/>
          </a:p>
          <a:p>
            <a:pPr marL="0" indent="0" algn="ctr">
              <a:buNone/>
            </a:pPr>
            <a:r>
              <a:rPr lang="pt-BR" sz="2800" b="1" dirty="0"/>
              <a:t>O QUE É O PPA? </a:t>
            </a:r>
          </a:p>
          <a:p>
            <a:pPr marL="0" indent="0" algn="ctr">
              <a:buNone/>
            </a:pPr>
            <a:endParaRPr lang="pt-BR" sz="2800" b="1" dirty="0"/>
          </a:p>
          <a:p>
            <a:pPr marL="0" indent="0" algn="ctr">
              <a:buNone/>
            </a:pPr>
            <a:r>
              <a:rPr lang="pt-BR" sz="2800" dirty="0"/>
              <a:t>• O Plano Plurianual (PPA) consiste em um planejamento estratégico de médio prazo (4 anos), que estabelece as Diretrizes, Objetivos e Metas da Administração segundo sua interpretação e avaliação estratégica da realidade municipal.</a:t>
            </a:r>
            <a:endParaRPr lang="pt-BR" b="1" dirty="0"/>
          </a:p>
        </p:txBody>
      </p:sp>
    </p:spTree>
    <p:extLst>
      <p:ext uri="{BB962C8B-B14F-4D97-AF65-F5344CB8AC3E}">
        <p14:creationId xmlns:p14="http://schemas.microsoft.com/office/powerpoint/2010/main" val="29641523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88505CF-4C0E-F8F3-AF22-0345E6041B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0088056B-0919-D527-192C-4F4A3DA335D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A5ECC674-5366-4089-80C6-9FA4A94C43C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C301CAAD-090C-C96C-84A5-3EC934222F6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FD4BB9ED-794F-2367-5A56-2597E53BB66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BC1F3B9-4246-6B8A-7452-9FF9F9D7B9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PLANO PLURIANUAL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4CF78CEF-4E32-C7B1-FD4E-543D2932B5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2600" b="1" dirty="0"/>
          </a:p>
          <a:p>
            <a:pPr marL="0" indent="0" algn="ctr">
              <a:buNone/>
            </a:pPr>
            <a:r>
              <a:rPr lang="pt-BR" sz="2800" b="1" dirty="0"/>
              <a:t>OBJETIVO DO PPA </a:t>
            </a:r>
          </a:p>
          <a:p>
            <a:pPr marL="0" indent="0" algn="ctr">
              <a:buNone/>
            </a:pPr>
            <a:endParaRPr lang="pt-BR" sz="2800" b="1" dirty="0"/>
          </a:p>
          <a:p>
            <a:pPr marL="0" indent="0" algn="just">
              <a:buNone/>
            </a:pPr>
            <a:r>
              <a:rPr lang="pt-BR" sz="2800" dirty="0"/>
              <a:t>• Expressar o que será realizado pela Administração Pública no período de quatro anos, refletindo as situações a serem alteradas pela implementação de um conjunto de iniciativas (programas). </a:t>
            </a:r>
          </a:p>
          <a:p>
            <a:pPr marL="0" indent="0" algn="ctr">
              <a:buNone/>
            </a:pPr>
            <a:endParaRPr lang="pt-BR" sz="2800" dirty="0"/>
          </a:p>
          <a:p>
            <a:pPr marL="0" indent="0" algn="just">
              <a:buNone/>
            </a:pPr>
            <a:endParaRPr lang="pt-BR" sz="2800" dirty="0"/>
          </a:p>
          <a:p>
            <a:pPr marL="0" indent="0" algn="just"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5191312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397E7E1-748C-9F73-57E4-BA76BC902B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18AA5679-C63E-8060-F114-21B2ED9B678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6FD5BE76-9044-1E68-8026-5A0A637954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D2F56728-041B-4558-D133-84ED19C04DD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06301140-871B-BC3F-72F5-3E17A85BA7C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CFCB719-BAE1-A7B5-A94D-7A7B3A54A7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PLANO PLURIANUAL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0BCB8F1E-D198-D450-0AA6-18B3943ADD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endParaRPr lang="pt-BR" sz="2800" b="1" dirty="0"/>
          </a:p>
          <a:p>
            <a:pPr marL="0" indent="0" algn="ctr">
              <a:buNone/>
            </a:pPr>
            <a:r>
              <a:rPr lang="pt-BR" sz="2800" b="1" dirty="0"/>
              <a:t>COMPATIBILIDADE E EXECUÇÃO DO PPA </a:t>
            </a:r>
          </a:p>
          <a:p>
            <a:pPr marL="0" indent="0" algn="ctr">
              <a:buNone/>
            </a:pPr>
            <a:endParaRPr lang="pt-BR" sz="2800" b="1" dirty="0"/>
          </a:p>
          <a:p>
            <a:pPr marL="0" indent="0" algn="ctr">
              <a:buNone/>
            </a:pPr>
            <a:r>
              <a:rPr lang="pt-BR" sz="2800" dirty="0"/>
              <a:t>Um PPA sempre começa a vigorar a partir do segundo ano do mandato do prefeito, terminando no primeiro ano do mandato seguinte.</a:t>
            </a:r>
          </a:p>
          <a:p>
            <a:pPr marL="0" indent="0" algn="ctr">
              <a:buNone/>
            </a:pPr>
            <a:endParaRPr lang="pt-BR" sz="2800" b="1" dirty="0"/>
          </a:p>
          <a:p>
            <a:pPr marL="0" indent="0" algn="ctr">
              <a:buNone/>
            </a:pPr>
            <a:r>
              <a:rPr lang="pt-BR" sz="2800" b="1" dirty="0"/>
              <a:t>• PPA-</a:t>
            </a:r>
            <a:r>
              <a:rPr lang="pt-BR" sz="2800" dirty="0"/>
              <a:t>&gt; </a:t>
            </a:r>
            <a:r>
              <a:rPr lang="pt-BR" sz="2800" b="1" dirty="0">
                <a:solidFill>
                  <a:schemeClr val="accent2"/>
                </a:solidFill>
              </a:rPr>
              <a:t>LDO</a:t>
            </a:r>
            <a:r>
              <a:rPr lang="pt-BR" sz="2800" dirty="0"/>
              <a:t>-&gt; </a:t>
            </a:r>
            <a:r>
              <a:rPr lang="pt-BR" sz="2800" b="1" dirty="0">
                <a:solidFill>
                  <a:schemeClr val="tx2"/>
                </a:solidFill>
              </a:rPr>
              <a:t>LOA </a:t>
            </a:r>
          </a:p>
          <a:p>
            <a:pPr marL="0" indent="0" algn="ctr">
              <a:buNone/>
            </a:pPr>
            <a:r>
              <a:rPr lang="pt-BR" sz="2800" dirty="0"/>
              <a:t>• </a:t>
            </a:r>
            <a:r>
              <a:rPr lang="pt-BR" sz="2800" b="1" dirty="0"/>
              <a:t>Diretrizes Objetivos e Metas - &gt; </a:t>
            </a:r>
            <a:r>
              <a:rPr lang="pt-BR" sz="2800" b="1" dirty="0">
                <a:solidFill>
                  <a:schemeClr val="accent2"/>
                </a:solidFill>
              </a:rPr>
              <a:t>Metas e Prioridades </a:t>
            </a:r>
            <a:r>
              <a:rPr lang="pt-BR" sz="2800" dirty="0"/>
              <a:t>- &gt; </a:t>
            </a:r>
            <a:r>
              <a:rPr lang="pt-BR" sz="2800" b="1" dirty="0">
                <a:solidFill>
                  <a:schemeClr val="tx2"/>
                </a:solidFill>
              </a:rPr>
              <a:t>Concretização</a:t>
            </a:r>
            <a:r>
              <a:rPr lang="pt-BR" sz="2800" dirty="0"/>
              <a:t> </a:t>
            </a:r>
          </a:p>
          <a:p>
            <a:pPr marL="0" indent="0" algn="ctr">
              <a:buNone/>
            </a:pPr>
            <a:endParaRPr lang="pt-BR" sz="1800" dirty="0"/>
          </a:p>
          <a:p>
            <a:pPr marL="0" indent="0" algn="ctr">
              <a:buNone/>
            </a:pPr>
            <a:r>
              <a:rPr lang="pt-BR" sz="1800" dirty="0"/>
              <a:t>• O PPA, a LDO e a LOA devem estar coordenados e integrados entre si  Art. 166, §1º - nenhum investimento cuja execução ultrapasse um exercício financeiro poderá ser iniciado sem prévia inclusão no PPA, ou sem lei que autorize a inclusão, sob pena de crime de responsabilidade.</a:t>
            </a:r>
          </a:p>
          <a:p>
            <a:pPr marL="0" indent="0" algn="just"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5548146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C2DA81A-D52A-8126-B2A4-E6392AE12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7DC23224-F38F-208A-AE25-513C60D883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0A517E96-9F5D-EDC7-4D6B-06284948F6F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A32A8D28-608F-B9FF-1253-565C60F8FE7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4DCE48BA-A41B-A073-D37B-3D35558107D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D8FBB80-C318-B53C-0630-BCC061635B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PLANO PLURIANUAL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E4570CA5-28FC-D255-AB02-5EC7FBBF7F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2000" b="1" dirty="0"/>
          </a:p>
          <a:p>
            <a:pPr marL="0" indent="0" algn="ctr">
              <a:buNone/>
            </a:pPr>
            <a:r>
              <a:rPr lang="pt-BR" sz="2000" b="1" dirty="0"/>
              <a:t>PROGRAMAS</a:t>
            </a:r>
          </a:p>
          <a:p>
            <a:pPr marL="0" indent="0">
              <a:buNone/>
            </a:pPr>
            <a:r>
              <a:rPr lang="pt-BR" sz="2000" b="1" dirty="0"/>
              <a:t>O QUE É UM PROGRAMA? </a:t>
            </a:r>
          </a:p>
          <a:p>
            <a:pPr marL="0" indent="0">
              <a:buNone/>
            </a:pPr>
            <a:endParaRPr lang="pt-BR" sz="2000" b="1" dirty="0"/>
          </a:p>
          <a:p>
            <a:pPr marL="0" indent="0" algn="just">
              <a:buNone/>
            </a:pPr>
            <a:r>
              <a:rPr lang="pt-BR" sz="2000" dirty="0"/>
              <a:t>• É um conjunto de ações (projetos, atividades ou operações especiais) que, executadas de forma articulada, buscam a solução de um determinado problema ou demanda da sociedade.</a:t>
            </a:r>
          </a:p>
          <a:p>
            <a:pPr marL="0" indent="0" algn="just">
              <a:buNone/>
            </a:pPr>
            <a:endParaRPr lang="pt-BR" sz="2000" dirty="0"/>
          </a:p>
          <a:p>
            <a:pPr marL="0" indent="0" algn="just">
              <a:buNone/>
            </a:pPr>
            <a:r>
              <a:rPr lang="pt-BR" sz="2000" dirty="0"/>
              <a:t>• A metodologia adotada na elaboração do PPA 2026/2029 do Município de Capivari de Baixo sugere a definição de dois tipos de programas: </a:t>
            </a:r>
          </a:p>
          <a:p>
            <a:pPr marL="0" indent="0" algn="ctr">
              <a:buNone/>
            </a:pPr>
            <a:endParaRPr lang="pt-BR" sz="2500" dirty="0"/>
          </a:p>
          <a:p>
            <a:pPr marL="0" indent="0" algn="ctr"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1754490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604CC24-534F-766B-21CC-20D4CFA346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68A7BB22-83AC-B4E4-EEBC-760C792E170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3846201D-A483-8287-92B0-509FF15A429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FF4F8119-9524-04A1-04EA-AD5B235F50B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0EE0A954-E609-F2AC-0F01-D06BE0D3B0E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ABBD4E5-B2AF-F2A1-6E33-6DF5864B0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PLANO PLURIANUAL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B90E86D8-2B0E-E666-9260-9A02347E52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2000" b="1" dirty="0"/>
          </a:p>
          <a:p>
            <a:pPr marL="0" indent="0" algn="ctr">
              <a:buNone/>
            </a:pPr>
            <a:r>
              <a:rPr lang="pt-BR" sz="2000" b="1" dirty="0"/>
              <a:t>PROGRAMAS</a:t>
            </a:r>
          </a:p>
          <a:p>
            <a:pPr marL="0" indent="0" algn="ctr">
              <a:buNone/>
            </a:pPr>
            <a:endParaRPr lang="pt-BR" sz="2000" b="1" dirty="0"/>
          </a:p>
          <a:p>
            <a:pPr marL="0" indent="0">
              <a:buNone/>
            </a:pPr>
            <a:r>
              <a:rPr lang="pt-BR" sz="2000" b="1" dirty="0"/>
              <a:t>1) PROGRAMAS FINALÍSTICOS : </a:t>
            </a:r>
          </a:p>
          <a:p>
            <a:pPr marL="0" indent="0" algn="ctr">
              <a:buNone/>
            </a:pPr>
            <a:r>
              <a:rPr lang="pt-BR" sz="2000" dirty="0"/>
              <a:t>• Compostos por ações que resultam em produtos (bens ou serviços) ofertados à população (saúde, assistência social, educação, meio ambiente, etc.) </a:t>
            </a:r>
          </a:p>
          <a:p>
            <a:pPr marL="0" indent="0" algn="ctr">
              <a:buNone/>
            </a:pPr>
            <a:endParaRPr lang="pt-BR" sz="2000" dirty="0"/>
          </a:p>
          <a:p>
            <a:pPr marL="0" indent="0">
              <a:buNone/>
            </a:pPr>
            <a:r>
              <a:rPr lang="pt-BR" sz="2000" b="1" dirty="0"/>
              <a:t>2) PROGRAMAS DE APOIO ADMINISTRATIVO:</a:t>
            </a:r>
          </a:p>
          <a:p>
            <a:pPr marL="0" indent="0" algn="ctr">
              <a:buNone/>
            </a:pPr>
            <a:r>
              <a:rPr lang="pt-BR" sz="2000" dirty="0"/>
              <a:t> • Compreende as ações de natureza administrativa (pessoal, manutenção e conservação de bens, ações de informática, etc.) </a:t>
            </a:r>
          </a:p>
        </p:txBody>
      </p:sp>
    </p:spTree>
    <p:extLst>
      <p:ext uri="{BB962C8B-B14F-4D97-AF65-F5344CB8AC3E}">
        <p14:creationId xmlns:p14="http://schemas.microsoft.com/office/powerpoint/2010/main" val="26607508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622D7C2-316C-B69A-3644-30B734149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C3E4ED73-3637-51BC-39B0-F8D2738D2A6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C9007393-1E67-0132-7371-33A36603D1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DC0B5904-464B-7203-379E-6FF2F02E84A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25D5EAB8-A8BC-D560-1E72-A68F39AD922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1D53340-FF2F-8D19-B8B9-E496513DD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PLANO PLURIANUAL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D58F49E4-4E39-1EEE-9BDB-4B4920C1C7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4360" y="1837944"/>
            <a:ext cx="82296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pt-BR" sz="2000" b="1" dirty="0"/>
          </a:p>
          <a:p>
            <a:pPr marL="0" indent="0" algn="ctr">
              <a:buNone/>
            </a:pPr>
            <a:r>
              <a:rPr lang="pt-BR" sz="2000" b="1" dirty="0"/>
              <a:t>PROGRAMAS</a:t>
            </a:r>
          </a:p>
          <a:p>
            <a:pPr marL="0" indent="0" algn="ctr">
              <a:buNone/>
            </a:pPr>
            <a:endParaRPr lang="pt-BR" sz="2000" b="1" dirty="0"/>
          </a:p>
          <a:p>
            <a:pPr marL="0" indent="0" algn="ctr">
              <a:buNone/>
            </a:pPr>
            <a:r>
              <a:rPr lang="pt-BR" sz="2000" dirty="0"/>
              <a:t>O PPA 2026 – 2029 do Município de Capivari de Baixo é composto por 12 (doze) Programas, os quais estão relacionados a Administração Geral, Educação, Assistência Social, Serviços de Utilidade Pública, Cultura, Esporte e Turismo, Saúde e Processo Legislativo.</a:t>
            </a:r>
          </a:p>
        </p:txBody>
      </p:sp>
    </p:spTree>
    <p:extLst>
      <p:ext uri="{BB962C8B-B14F-4D97-AF65-F5344CB8AC3E}">
        <p14:creationId xmlns:p14="http://schemas.microsoft.com/office/powerpoint/2010/main" val="2335391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EE1E48F-450D-A354-83EA-9ECE960262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3CC2D87C-DAB3-528D-4B19-E077B4EB27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E44536FE-30A3-8914-DF2E-D0C813DFA2E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28474DB8-1AFB-960C-58A2-414343C4B8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F4C76B84-30BA-8887-CB44-78E56488D02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469E00-1EF3-849F-76EA-9EDE9A94F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PLANO PLURIANUAL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45B8EE5B-E1BE-BA21-503E-D0C9A38FDF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2600" b="1" dirty="0"/>
          </a:p>
          <a:p>
            <a:pPr marL="0" indent="0" algn="ctr">
              <a:buNone/>
            </a:pPr>
            <a:r>
              <a:rPr lang="pt-BR" sz="2400" b="1" dirty="0"/>
              <a:t>RECEITAS</a:t>
            </a:r>
          </a:p>
          <a:p>
            <a:pPr marL="0" indent="0" algn="ctr">
              <a:buNone/>
            </a:pPr>
            <a:r>
              <a:rPr lang="pt-BR" sz="2400" b="1" dirty="0"/>
              <a:t> </a:t>
            </a:r>
          </a:p>
          <a:p>
            <a:pPr marL="0" indent="0" algn="just">
              <a:buNone/>
            </a:pPr>
            <a:r>
              <a:rPr lang="pt-BR" sz="2400" b="1" dirty="0"/>
              <a:t>Receitas previstas: </a:t>
            </a:r>
            <a:r>
              <a:rPr lang="pt-BR" sz="2400" dirty="0"/>
              <a:t>São os recursos recebidos na gestão pública, originados de todo e qualquer recolhimento de recursos feitos aos cofres públicos, inclusive os recursos recebidos do Estado e/ou União. </a:t>
            </a:r>
          </a:p>
          <a:p>
            <a:pPr marL="0" indent="0" algn="just">
              <a:buNone/>
            </a:pPr>
            <a:endParaRPr lang="pt-BR" sz="2400" dirty="0"/>
          </a:p>
          <a:p>
            <a:pPr marL="0" indent="0" algn="just">
              <a:buNone/>
            </a:pP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864875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8A37A80F-64AC-05FB-DF9A-07483E137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1F187D6-C3E0-32D2-4EE7-3E8ED2662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900" dirty="0">
                <a:solidFill>
                  <a:srgbClr val="FFFFFF"/>
                </a:solidFill>
              </a:rPr>
              <a:t/>
            </a:r>
            <a:br>
              <a:rPr lang="pt-BR" sz="1900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PLANO PLURIANUAL </a:t>
            </a:r>
            <a:br>
              <a:rPr lang="pt-BR" sz="1900" b="1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RECEITAS POR CATEGORIA</a:t>
            </a:r>
          </a:p>
        </p:txBody>
      </p:sp>
      <p:graphicFrame>
        <p:nvGraphicFramePr>
          <p:cNvPr id="9" name="Espaço Reservado para Conteúdo 8">
            <a:extLst>
              <a:ext uri="{FF2B5EF4-FFF2-40B4-BE49-F238E27FC236}">
                <a16:creationId xmlns="" xmlns:a16="http://schemas.microsoft.com/office/drawing/2014/main" id="{BDD145EC-4604-C9B7-6BC1-3CF46E30E2A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04703655"/>
              </p:ext>
            </p:extLst>
          </p:nvPr>
        </p:nvGraphicFramePr>
        <p:xfrm>
          <a:off x="655781" y="1791926"/>
          <a:ext cx="8100291" cy="46667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74916">
                  <a:extLst>
                    <a:ext uri="{9D8B030D-6E8A-4147-A177-3AD203B41FA5}">
                      <a16:colId xmlns="" xmlns:a16="http://schemas.microsoft.com/office/drawing/2014/main" val="1769880343"/>
                    </a:ext>
                  </a:extLst>
                </a:gridCol>
                <a:gridCol w="3604868">
                  <a:extLst>
                    <a:ext uri="{9D8B030D-6E8A-4147-A177-3AD203B41FA5}">
                      <a16:colId xmlns="" xmlns:a16="http://schemas.microsoft.com/office/drawing/2014/main" val="1840368834"/>
                    </a:ext>
                  </a:extLst>
                </a:gridCol>
                <a:gridCol w="2720507">
                  <a:extLst>
                    <a:ext uri="{9D8B030D-6E8A-4147-A177-3AD203B41FA5}">
                      <a16:colId xmlns="" xmlns:a16="http://schemas.microsoft.com/office/drawing/2014/main" val="365868212"/>
                    </a:ext>
                  </a:extLst>
                </a:gridCol>
              </a:tblGrid>
              <a:tr h="18799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Categoria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Descrição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Exemplos de Fontes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2199526896"/>
                  </a:ext>
                </a:extLst>
              </a:tr>
              <a:tr h="3337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Receitas Correntes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Recursos destinados ao custeio das atividades públicas e manutenção dos serviços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2420184428"/>
                  </a:ext>
                </a:extLst>
              </a:tr>
              <a:tr h="3337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→ Receita Tributária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Arrecadação de tributos municipais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IPTU, ISS, ITBI, Taxas de Licença, Taxa de Coleta de Lixo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3794877269"/>
                  </a:ext>
                </a:extLst>
              </a:tr>
              <a:tr h="3337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→ Receita de Contribuições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Contribuições sociais e econômicas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Contribuição para iluminação pública (COSIP)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19242289"/>
                  </a:ext>
                </a:extLst>
              </a:tr>
              <a:tr h="3337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→ Receita Patrimonial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Rendimento de bens e ativos públicos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Aluguéis de imóveis públicos, rendimentos de aplicações financeiras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3993847416"/>
                  </a:ext>
                </a:extLst>
              </a:tr>
              <a:tr h="3337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→ Receita de Serviços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Cobrança por serviços prestados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Taxas de fiscalização, serviços de engenharia, emissão de documentos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1952173745"/>
                  </a:ext>
                </a:extLst>
              </a:tr>
              <a:tr h="4794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→ Transferências Correntes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Recursos recebidos de outros entes federativos para custeio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FPM, ICMS, FUNDEB, SUS, Bolsa Família, IGD-SUAS, Cofinanciamento da Assistência Social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2696375648"/>
                  </a:ext>
                </a:extLst>
              </a:tr>
              <a:tr h="3337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→ Outras Receitas Correntes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Receitas diversas não classificadas nos grupos anteriores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Multas, indenizações, restituições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3827493176"/>
                  </a:ext>
                </a:extLst>
              </a:tr>
              <a:tr h="3337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Receitas de Capital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Recursos destinados Recursos destinados a investimentos e amortização da dívida pública      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2787480042"/>
                  </a:ext>
                </a:extLst>
              </a:tr>
              <a:tr h="3337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→ Operações de Crédito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Empréstimos e financiamentos para obras e investimentos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Financiamentos com BNDES, Caixa Econômica, Banco do Brasil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720853356"/>
                  </a:ext>
                </a:extLst>
              </a:tr>
              <a:tr h="18799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→ Alienação de Bens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Venda de bens móveis e imóveis públicos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Venda de terrenos, veículos inservíveis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957531056"/>
                  </a:ext>
                </a:extLst>
              </a:tr>
              <a:tr h="3337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→ Transferências de Capital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Recursos recebidos de outros entes para investimentos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Emendas parlamentares, convênios com União e Estado para obras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154323253"/>
                  </a:ext>
                </a:extLst>
              </a:tr>
              <a:tr h="33373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→ Outras Receitas de Capital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Receitas não recorrentes para fins específicos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Depósitos judiciais recebidos, indenizações de seguros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287" marR="7287" marT="7287" marB="0" anchor="ctr"/>
                </a:tc>
                <a:extLst>
                  <a:ext uri="{0D108BD9-81ED-4DB2-BD59-A6C34878D82A}">
                    <a16:rowId xmlns="" xmlns:a16="http://schemas.microsoft.com/office/drawing/2014/main" val="17818568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3227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11BC51C6-A894-3F0A-AED6-61D0F4B65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="" xmlns:a16="http://schemas.microsoft.com/office/drawing/2014/main" id="{1B3D1C94-D390-694B-9833-E4E825A4901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="" xmlns:a16="http://schemas.microsoft.com/office/drawing/2014/main" id="{AE113AD5-3E7C-B4C1-0380-E10BD7860CD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="" xmlns:a16="http://schemas.microsoft.com/office/drawing/2014/main" id="{AB22B1AD-8881-AED6-7144-E474BB61A8D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4E957302-B5A3-75BC-07DA-23B2A24229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DE6ABD0-F916-66C3-EA34-6F80CAED4F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900" dirty="0">
                <a:solidFill>
                  <a:srgbClr val="FFFFFF"/>
                </a:solidFill>
              </a:rPr>
              <a:t/>
            </a:r>
            <a:br>
              <a:rPr lang="pt-BR" sz="1900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PLANO PLURIANUAL </a:t>
            </a:r>
            <a:br>
              <a:rPr lang="pt-BR" sz="1900" b="1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RECEITAS – PROJEÇÃO PPA (4ANOS)</a:t>
            </a:r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84940161"/>
              </p:ext>
            </p:extLst>
          </p:nvPr>
        </p:nvGraphicFramePr>
        <p:xfrm>
          <a:off x="401653" y="1885801"/>
          <a:ext cx="8144142" cy="394243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206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57497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1879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06798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611500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223367">
                <a:tc gridSpan="4"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RECEITA POR CATEGORIA ECONÔMICA</a:t>
                      </a:r>
                      <a:endParaRPr lang="pt-BR" sz="1200" b="1" i="0" u="none" strike="noStrike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223367">
                <a:tc>
                  <a:txBody>
                    <a:bodyPr/>
                    <a:lstStyle/>
                    <a:p>
                      <a:pPr algn="ctr" rtl="0" fontAlgn="ctr"/>
                      <a:r>
                        <a:rPr lang="pt-BR" sz="1200" b="1" u="none" strike="noStrike">
                          <a:effectLst/>
                          <a:latin typeface="+mj-lt"/>
                        </a:rPr>
                        <a:t>Tipo Receita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200" b="1" u="none" strike="noStrike">
                          <a:effectLst/>
                          <a:latin typeface="+mj-lt"/>
                        </a:rPr>
                        <a:t>2026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t-BR" sz="1200" b="1" u="none" strike="noStrike">
                          <a:effectLst/>
                          <a:latin typeface="+mj-lt"/>
                        </a:rPr>
                        <a:t>2027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>
                          <a:effectLst/>
                          <a:latin typeface="+mj-lt"/>
                        </a:rPr>
                        <a:t>2028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rtl="0" fontAlgn="b"/>
                      <a:r>
                        <a:rPr lang="pt-BR" sz="1200" b="1" u="none" strike="noStrike" dirty="0">
                          <a:effectLst/>
                          <a:latin typeface="+mj-lt"/>
                        </a:rPr>
                        <a:t>2029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22336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RECEITAS CORRENTES (I)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152.816.822,73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161.985.832,09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171.704.982,02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182.007.280,94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79724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Tributária(impostos e taxas)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26.000.000,00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 27.560.000,00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29.213.600,00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30.966.416,00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27920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Contribuições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2.800.000,00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  2.968.000,00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3.146.080,00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3.334.844,80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256873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Patrimonial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4.000.000,00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  4.240.000,00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4.494.400,00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4.764.064,00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22336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Agropecuária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  104.506,52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     110.776,91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   117.423,53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   124.468,94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279209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Serviços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8.500.000,00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  9.010.000,00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9.550.600,00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 R$       10.123.636,00 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323882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Transfer. Correntes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110.250.139,53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116.865.147,90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123.877.056,78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131.309.680,18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02061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Outr. Receitas Corrent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1.162.176,68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  1.231.907,28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1.305.821,72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1.384.171,02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402061">
                <a:tc>
                  <a:txBody>
                    <a:bodyPr/>
                    <a:lstStyle/>
                    <a:p>
                      <a:pPr algn="l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RECEITAS DE CAPITAL(II)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 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502576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Receitas de Capital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6.020.333,05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  6.381.553,03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6.764.446,21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     7.170.312,99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223367"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TOTAL (I+II)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158.837.155,78 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   168.367.385,13 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>
                          <a:effectLst/>
                          <a:latin typeface="+mj-lt"/>
                        </a:rPr>
                        <a:t> R$  178.469.428,23 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 R$  189.177.593,93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50492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E8E906E-CDA1-37DF-FDC2-A697A5C57A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2CE32799-6489-2BB5-AD3D-D735620570F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5146BBD1-A700-2955-FDA0-05A545642E1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722C4B14-345A-E7FF-D987-C383F0A0E4C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77458377-DC10-6304-A29C-472BC4A28E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C8D1529-05F6-27EF-E9E5-EB52DDF37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PLANO PLURIANUAL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6338D680-2D68-9918-A437-CD41279A11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2000" b="1" dirty="0"/>
          </a:p>
          <a:p>
            <a:pPr marL="0" indent="0" algn="ctr">
              <a:buNone/>
            </a:pPr>
            <a:r>
              <a:rPr lang="pt-BR" sz="2000" b="1" dirty="0"/>
              <a:t>DESTINAÇÕES OBRIGATÓRIAS</a:t>
            </a:r>
          </a:p>
          <a:p>
            <a:pPr marL="0" indent="0" algn="ctr">
              <a:buNone/>
            </a:pPr>
            <a:endParaRPr lang="pt-BR" sz="2000" b="1" dirty="0"/>
          </a:p>
          <a:p>
            <a:pPr marL="0" indent="0" algn="just">
              <a:buNone/>
            </a:pPr>
            <a:r>
              <a:rPr lang="pt-BR" sz="1900" b="1" dirty="0"/>
              <a:t>ART. 212 DA CONSTITUIÇÃO FEDERAL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1900" dirty="0"/>
              <a:t>Aplicação de no mínimo 25% da receita resultante de Impostos no Ensino;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900" dirty="0"/>
          </a:p>
          <a:p>
            <a:pPr marL="0" indent="0" algn="just">
              <a:buNone/>
            </a:pPr>
            <a:r>
              <a:rPr lang="pt-BR" sz="1900" b="1" dirty="0"/>
              <a:t>ART. 198 DA CONSTITUIÇÃO FEDERAL</a:t>
            </a:r>
            <a:r>
              <a:rPr lang="pt-BR" sz="1900" dirty="0"/>
              <a:t>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1900" dirty="0"/>
              <a:t>Aplicação de no mínimo 15% da receita resultante de Impostos na Saúde; </a:t>
            </a:r>
          </a:p>
          <a:p>
            <a:pPr algn="just">
              <a:buFont typeface="Wingdings" panose="05000000000000000000" pitchFamily="2" charset="2"/>
              <a:buChar char="ü"/>
            </a:pPr>
            <a:endParaRPr lang="pt-BR" sz="1900" dirty="0"/>
          </a:p>
          <a:p>
            <a:pPr marL="0" indent="0" algn="just">
              <a:buNone/>
            </a:pPr>
            <a:r>
              <a:rPr lang="pt-BR" sz="1900" b="1" dirty="0"/>
              <a:t>ART. 29A DA CONSTITUIÇÃO FEDERAL </a:t>
            </a:r>
          </a:p>
          <a:p>
            <a:pPr algn="just">
              <a:buFont typeface="Wingdings" panose="05000000000000000000" pitchFamily="2" charset="2"/>
              <a:buChar char="ü"/>
            </a:pPr>
            <a:r>
              <a:rPr lang="pt-BR" sz="1900" dirty="0"/>
              <a:t>Repasse de até 7% da receita tributária para o Poder Legislativo (Câmara Municipal)</a:t>
            </a:r>
          </a:p>
        </p:txBody>
      </p:sp>
    </p:spTree>
    <p:extLst>
      <p:ext uri="{BB962C8B-B14F-4D97-AF65-F5344CB8AC3E}">
        <p14:creationId xmlns:p14="http://schemas.microsoft.com/office/powerpoint/2010/main" val="220552630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A6677F59-500C-C3E3-13C7-83975395E6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54D7AB4A-7200-D588-9B7C-6BA438B44C7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5C1E8B10-765A-58F3-81C0-D1EE9EB33D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1579EC97-C039-6D48-D769-CC9AEB768B7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90941137-397E-F445-FFBC-7EC09C55815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A5E82A6-C1FD-FD36-9274-5FD9686048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r>
              <a:rPr lang="pt-BR" sz="3500" b="1" dirty="0">
                <a:solidFill>
                  <a:schemeClr val="bg1"/>
                </a:solidFill>
              </a:rPr>
              <a:t>PLANO PLURIANUAL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7A8FF033-149C-7628-F991-FF867EAA0D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pt-BR" sz="2600" b="1" dirty="0"/>
          </a:p>
          <a:p>
            <a:pPr marL="0" indent="0" algn="ctr">
              <a:buNone/>
            </a:pPr>
            <a:r>
              <a:rPr lang="pt-BR" sz="2000" b="1" dirty="0"/>
              <a:t>DESPESAS</a:t>
            </a:r>
          </a:p>
          <a:p>
            <a:pPr marL="0" indent="0" algn="ctr">
              <a:buNone/>
            </a:pPr>
            <a:r>
              <a:rPr lang="pt-BR" sz="2000" b="1" dirty="0"/>
              <a:t> </a:t>
            </a:r>
          </a:p>
          <a:p>
            <a:pPr marL="0" indent="0" algn="just">
              <a:buNone/>
            </a:pPr>
            <a:r>
              <a:rPr lang="pt-BR" sz="2000" b="1" dirty="0"/>
              <a:t>Despesas fixadas: </a:t>
            </a:r>
            <a:r>
              <a:rPr lang="pt-BR" sz="2000" dirty="0"/>
              <a:t>são os gastos realizados pelo Estado (União, Estados, Municípios e Distrito Federal) para cumprir suas funções — como garantir saúde, educação, segurança, infraestrutura, entre outros — e atender às necessidades da população, ou seja, onde serão  alocadas as receitas para atender os programas e as ações . 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61851459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E94BC5CA-66DC-D1A7-B409-03C44995EE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98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95E95F4-133D-DB57-11C3-2A2AC95B4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900" dirty="0">
                <a:solidFill>
                  <a:srgbClr val="FFFFFF"/>
                </a:solidFill>
              </a:rPr>
              <a:t/>
            </a:r>
            <a:br>
              <a:rPr lang="pt-BR" sz="1900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PLANO PLURIANUAL </a:t>
            </a:r>
            <a:br>
              <a:rPr lang="pt-BR" sz="1900" b="1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DESPESAS ALOCADAS POR PROGRAMA – PPA 2026-2029</a:t>
            </a:r>
          </a:p>
        </p:txBody>
      </p:sp>
      <p:graphicFrame>
        <p:nvGraphicFramePr>
          <p:cNvPr id="6" name="Espaço Reservado para Conteúdo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6307976"/>
              </p:ext>
            </p:extLst>
          </p:nvPr>
        </p:nvGraphicFramePr>
        <p:xfrm>
          <a:off x="529840" y="1842712"/>
          <a:ext cx="8144141" cy="42877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3291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03037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31715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16056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132681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  <a:gridCol w="1070453">
                  <a:extLst>
                    <a:ext uri="{9D8B030D-6E8A-4147-A177-3AD203B41FA5}">
                      <a16:colId xmlns="" xmlns:a16="http://schemas.microsoft.com/office/drawing/2014/main" val="20005"/>
                    </a:ext>
                  </a:extLst>
                </a:gridCol>
              </a:tblGrid>
              <a:tr h="189692">
                <a:tc gridSpan="2">
                  <a:txBody>
                    <a:bodyPr/>
                    <a:lstStyle/>
                    <a:p>
                      <a:pPr algn="l" fontAlgn="b"/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PROGRAMAS PROPOSTOS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2026</a:t>
                      </a:r>
                      <a:endParaRPr lang="pt-BR" sz="10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2027</a:t>
                      </a:r>
                      <a:endParaRPr lang="pt-BR" sz="10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2028</a:t>
                      </a:r>
                      <a:endParaRPr lang="pt-BR" sz="1000" b="1" i="0" u="none" strike="noStrike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2029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896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0001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Gestão do Processo Legislativo</a:t>
                      </a:r>
                      <a:endParaRPr lang="pt-BR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>
                          <a:effectLst/>
                        </a:rPr>
                        <a:t> R$         6.460.000,00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 R$      6.847.600,00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7.258.456,00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7.693.963,36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896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0002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dirty="0">
                          <a:solidFill>
                            <a:schemeClr val="tx1"/>
                          </a:solidFill>
                        </a:rPr>
                        <a:t>Planejamento, Eficiência e Controle a Serviço do Cidadão-Administração geral</a:t>
                      </a:r>
                      <a:endParaRPr lang="pt-BR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>
                          <a:effectLst/>
                        </a:rPr>
                        <a:t> R$       20.211.148,00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21.423.816,88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22.709.245,89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24.071.800,65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38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0003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Proteção de Defesa Civil, Segurança e Trânsito</a:t>
                      </a:r>
                      <a:endParaRPr lang="pt-BR" sz="10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>
                          <a:effectLst/>
                        </a:rPr>
                        <a:t> R$         3.472.812,00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3.681.180,72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3.902.051,56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4.136.174,66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38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0004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0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Infraestrutura, Mobilidade e Meio Ambiente para o Futuro</a:t>
                      </a:r>
                      <a:endParaRPr lang="pt-BR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>
                          <a:effectLst/>
                        </a:rPr>
                        <a:t> R$       23.145.500,00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24.534.230,00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26.006.283,80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27.566.660,83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38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0005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pt-BR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pt-BR" sz="1000" b="0" dirty="0">
                          <a:solidFill>
                            <a:schemeClr val="tx1"/>
                          </a:solidFill>
                        </a:rPr>
                        <a:t>Promoção Cultural e Turística Integrada</a:t>
                      </a:r>
                      <a:endParaRPr lang="pt-BR" sz="1000" b="0" i="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>
                          <a:effectLst/>
                        </a:rPr>
                        <a:t> R$         1.163.200,00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1.232.992,00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1.306.971,52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1.385.389,81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38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0006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Agricultura, Desenvolvimento Econômico e Defesa Animal</a:t>
                      </a:r>
                      <a:endParaRPr lang="pt-BR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>
                          <a:effectLst/>
                        </a:rPr>
                        <a:t> R$         3.939.440,00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4.175.806,40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4.426.354,78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4.691.936,07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38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0007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Sonhar, Construir, Transformar: Educar com Propósito, Planejar com Visão.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>
                          <a:effectLst/>
                        </a:rPr>
                        <a:t> R$       55.213.420,00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58.526.225,20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62.037.798,71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65.760.066,63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1896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0008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Esporte e Lazer para Todos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>
                          <a:effectLst/>
                        </a:rPr>
                        <a:t> R$             830.360,00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   880.181,60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    932.992,50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    988.972,05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338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0009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dirty="0"/>
                        <a:t>Promoção dos Direitos da Criança e do Adolescente - FIA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>
                          <a:effectLst/>
                        </a:rPr>
                        <a:t> R$             738.500,00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   782.810,00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    829.778,60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    879.565,32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  <a:tr h="338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0010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Capivari de Baixo em Desenvolvimento da Assistência Social, Trabalho e Habitação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 dirty="0">
                          <a:effectLst/>
                        </a:rPr>
                        <a:t> R$         </a:t>
                      </a:r>
                      <a:r>
                        <a:rPr lang="pt-BR" sz="1000" u="none" strike="noStrike" dirty="0" smtClean="0">
                          <a:effectLst/>
                        </a:rPr>
                        <a:t>8.244.099,00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 R$      </a:t>
                      </a:r>
                      <a:r>
                        <a:rPr lang="pt-BR" sz="1000" u="none" strike="noStrike" dirty="0" smtClean="0">
                          <a:effectLst/>
                        </a:rPr>
                        <a:t>8.750.744,94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 R$      </a:t>
                      </a:r>
                      <a:r>
                        <a:rPr lang="pt-BR" sz="1000" u="none" strike="noStrike" dirty="0" smtClean="0">
                          <a:effectLst/>
                        </a:rPr>
                        <a:t>9.287.789,64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 R$    </a:t>
                      </a:r>
                      <a:r>
                        <a:rPr lang="pt-BR" sz="1000" u="none" strike="noStrike" baseline="0" dirty="0" smtClean="0">
                          <a:effectLst/>
                        </a:rPr>
                        <a:t> 9</a:t>
                      </a:r>
                      <a:r>
                        <a:rPr lang="pt-BR" sz="1000" u="none" strike="noStrike" dirty="0" smtClean="0">
                          <a:effectLst/>
                        </a:rPr>
                        <a:t>.857.057,01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10"/>
                  </a:ext>
                </a:extLst>
              </a:tr>
              <a:tr h="338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0011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Saúde que Acolhe, Cuidado que Transforma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>
                          <a:effectLst/>
                        </a:rPr>
                        <a:t> R$       35.040.376,78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37.142.799,39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39.371.367,35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41.733.649,39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338147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0012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Promoção e Defesa dos Direitos da Pessoa Idosa - FMI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 dirty="0">
                          <a:effectLst/>
                        </a:rPr>
                        <a:t> R$             128.300,00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   135.998,00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    144.157,88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>
                          <a:effectLst/>
                        </a:rPr>
                        <a:t> R$          152.807,35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189692"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b="0" i="0" u="none" strike="noStrike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0013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 smtClean="0">
                          <a:effectLst/>
                        </a:rPr>
                        <a:t>Apoio à Políticas Habitacionais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t-BR" sz="1000" u="none" strike="noStrike" dirty="0">
                          <a:effectLst/>
                        </a:rPr>
                        <a:t> R$             </a:t>
                      </a:r>
                      <a:r>
                        <a:rPr lang="pt-BR" sz="1000" u="none" strike="noStrike" dirty="0" smtClean="0">
                          <a:effectLst/>
                        </a:rPr>
                        <a:t>200.000,00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 R$           </a:t>
                      </a:r>
                      <a:r>
                        <a:rPr lang="pt-BR" sz="1000" u="none" strike="noStrike" dirty="0" smtClean="0">
                          <a:effectLst/>
                        </a:rPr>
                        <a:t>200.000,00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 R$           </a:t>
                      </a:r>
                      <a:r>
                        <a:rPr lang="pt-BR" sz="1000" u="none" strike="noStrike" dirty="0" smtClean="0">
                          <a:effectLst/>
                        </a:rPr>
                        <a:t>200.000,00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1000" u="none" strike="noStrike" dirty="0">
                          <a:effectLst/>
                        </a:rPr>
                        <a:t> R$        </a:t>
                      </a:r>
                      <a:r>
                        <a:rPr lang="pt-BR" sz="1000" u="none" strike="noStrike" dirty="0" smtClean="0">
                          <a:effectLst/>
                        </a:rPr>
                        <a:t>200.000,00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173197"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Total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 R$     158.837.155,78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 R$ 168.367.385,13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>
                          <a:effectLst/>
                        </a:rPr>
                        <a:t> R$  178.469.428,23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sz="1000" u="none" strike="noStrike" dirty="0">
                          <a:effectLst/>
                        </a:rPr>
                        <a:t> R$  189.177.593,93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100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202167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C80D3EE5-5B5D-594E-DB2D-0C2D3C89D6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7B54DF53-CB29-C13B-9367-064B53256A0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D874310D-BAE8-2FE1-0927-1FFE614AEDF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A945FE54-DF2B-B2D8-E282-C53620785244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83D23EB1-12B3-6FE1-CB5D-CA474778409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3ECB1B98-B686-70C5-C922-91109C416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>PLANO PLURIANUAL 2026-2029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5ADC7C99-1770-117F-9423-E8A4120566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APRESENTAÇÃO DAS PROPOSTAS: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1º APRESENTAÇÃO DAS PROPOSTAS – BASE INICIAL CONSULTA PÚBLICAS E PROPOSIÇÕES DO GOVERNO.</a:t>
            </a:r>
          </a:p>
          <a:p>
            <a:pPr marL="0" indent="0" algn="ctr">
              <a:buNone/>
            </a:pPr>
            <a:endParaRPr lang="pt-B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2º PERGUNTAS E SUGESTÕES.</a:t>
            </a:r>
            <a:endParaRPr lang="pt-BR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11929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B62EB82-A366-FC57-3562-1C6535E393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98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BC2751C-0AF5-402A-49F5-3DC879988B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rgbClr val="FFFFFF"/>
                </a:solidFill>
              </a:rPr>
              <a:t>PLANO PLURIANUAL 2026/2029</a:t>
            </a:r>
            <a:br>
              <a:rPr lang="pt-BR" sz="2200" b="1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rgbClr val="FFFFFF"/>
                </a:solidFill>
              </a:rPr>
              <a:t>PROGRAMAS PROPOSTOS</a:t>
            </a:r>
            <a:br>
              <a:rPr lang="pt-BR" sz="2200" b="1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rgbClr val="FFFFFF"/>
                </a:solidFill>
              </a:rPr>
              <a:t>0001 – PROCESSO LEGISLATIVO</a:t>
            </a:r>
            <a:r>
              <a:rPr lang="pt-BR" sz="1100" b="1" dirty="0">
                <a:solidFill>
                  <a:srgbClr val="FFFFFF"/>
                </a:solidFill>
                <a:latin typeface="Arial" panose="020B0604020202020204" pitchFamily="34" charset="0"/>
              </a:rPr>
              <a:t/>
            </a:r>
            <a:br>
              <a:rPr lang="pt-BR" sz="1100" b="1" dirty="0">
                <a:solidFill>
                  <a:srgbClr val="FFFFFF"/>
                </a:solidFill>
                <a:latin typeface="Arial" panose="020B0604020202020204" pitchFamily="34" charset="0"/>
              </a:rPr>
            </a:br>
            <a:endParaRPr lang="pt-BR" sz="1100" b="1" dirty="0">
              <a:solidFill>
                <a:srgbClr val="FFFFFF"/>
              </a:solidFill>
            </a:endParaRPr>
          </a:p>
        </p:txBody>
      </p:sp>
      <p:graphicFrame>
        <p:nvGraphicFramePr>
          <p:cNvPr id="9" name="Espaço Reservado para Conteúdo 8">
            <a:extLst>
              <a:ext uri="{FF2B5EF4-FFF2-40B4-BE49-F238E27FC236}">
                <a16:creationId xmlns="" xmlns:a16="http://schemas.microsoft.com/office/drawing/2014/main" id="{E03F3C8D-0C94-51FC-FC6F-FE54A876C3B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33291549"/>
              </p:ext>
            </p:extLst>
          </p:nvPr>
        </p:nvGraphicFramePr>
        <p:xfrm>
          <a:off x="667513" y="1838037"/>
          <a:ext cx="8014670" cy="370743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14670">
                  <a:extLst>
                    <a:ext uri="{9D8B030D-6E8A-4147-A177-3AD203B41FA5}">
                      <a16:colId xmlns="" xmlns:a16="http://schemas.microsoft.com/office/drawing/2014/main" val="1449853901"/>
                    </a:ext>
                  </a:extLst>
                </a:gridCol>
              </a:tblGrid>
              <a:tr h="15571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Programa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306" marR="8306" marT="8306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50809151"/>
                  </a:ext>
                </a:extLst>
              </a:tr>
              <a:tr h="15571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0001 – Gestão do Processo Legislativo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306" marR="8306" marT="8306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338746963"/>
                  </a:ext>
                </a:extLst>
              </a:tr>
              <a:tr h="15571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effectLst/>
                          <a:latin typeface="+mj-lt"/>
                        </a:rPr>
                        <a:t>Objetivos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306" marR="8306" marT="8306" marB="0" anchor="ctr"/>
                </a:tc>
                <a:extLst>
                  <a:ext uri="{0D108BD9-81ED-4DB2-BD59-A6C34878D82A}">
                    <a16:rowId xmlns="" xmlns:a16="http://schemas.microsoft.com/office/drawing/2014/main" val="2932721564"/>
                  </a:ext>
                </a:extLst>
              </a:tr>
              <a:tr h="67817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Fortalecer o processo legislativo municipal por meio da modernização administrativa, da transparência institucional e da ampliação da participação cidadã, assegurando a elaboração de leis eficazes, o controle das ações do Executivo e o pleno funcionamento da Câmara Municipal.</a:t>
                      </a:r>
                    </a:p>
                    <a:p>
                      <a:pPr algn="l" fontAlgn="b">
                        <a:buNone/>
                      </a:pPr>
                      <a:endParaRPr lang="pt-BR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8306" marR="8306" marT="8306" marB="0" anchor="b"/>
                </a:tc>
                <a:extLst>
                  <a:ext uri="{0D108BD9-81ED-4DB2-BD59-A6C34878D82A}">
                    <a16:rowId xmlns="" xmlns:a16="http://schemas.microsoft.com/office/drawing/2014/main" val="2514197310"/>
                  </a:ext>
                </a:extLst>
              </a:tr>
              <a:tr h="16735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effectLst/>
                          <a:latin typeface="+mj-lt"/>
                        </a:rPr>
                        <a:t>Justificativas: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306" marR="8306" marT="8306" marB="0" anchor="ctr"/>
                </a:tc>
                <a:extLst>
                  <a:ext uri="{0D108BD9-81ED-4DB2-BD59-A6C34878D82A}">
                    <a16:rowId xmlns="" xmlns:a16="http://schemas.microsoft.com/office/drawing/2014/main" val="3771837045"/>
                  </a:ext>
                </a:extLst>
              </a:tr>
              <a:tr h="2189369">
                <a:tc>
                  <a:txBody>
                    <a:bodyPr/>
                    <a:lstStyle/>
                    <a:p>
                      <a:pPr marL="0" marR="0" lvl="0" indent="0" algn="just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O processo legislativo é a base da democracia local, responsável pela elaboração de normas que regulam a vida pública, fiscalizam os atos do Poder Executivo e representam os interesses da população. Para que esse processo seja eficaz, é necessário garantir estrutura adequada, capacitação técnica, transparência nos atos e canais de diálogo com a sociedade. </a:t>
                      </a:r>
                    </a:p>
                    <a:p>
                      <a:pPr marL="0" marR="0" lvl="0" indent="0" algn="just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A modernização da Câmara Municipal, a digitalização dos processos, a realização de audiências públicas e o fortalecimento da atuação dos vereadores são medidas que promovem eficiência, legitimidade e proximidade com os cidadãos. Além disso, o investimento em tecnologia e comunicação institucional contribui para ampliar o acesso da população às informações legislativas e estimular o controle social.</a:t>
                      </a:r>
                      <a:endParaRPr lang="pt-BR" sz="1200" b="0" i="0" u="none" strike="noStrike" dirty="0">
                        <a:effectLst/>
                        <a:latin typeface="+mj-lt"/>
                      </a:endParaRPr>
                    </a:p>
                    <a:p>
                      <a:pPr algn="just" fontAlgn="b">
                        <a:buNone/>
                      </a:pPr>
                      <a:endParaRPr lang="pt-BR" sz="1200" u="none" strike="noStrike" dirty="0">
                        <a:effectLst/>
                        <a:latin typeface="+mj-lt"/>
                      </a:endParaRPr>
                    </a:p>
                    <a:p>
                      <a:pPr algn="just" fontAlgn="b">
                        <a:buNone/>
                      </a:pPr>
                      <a:endParaRPr lang="pt-BR" sz="1200" u="none" strike="noStrike" dirty="0">
                        <a:effectLst/>
                        <a:latin typeface="+mj-lt"/>
                      </a:endParaRPr>
                    </a:p>
                    <a:p>
                      <a:pPr algn="just" fontAlgn="b">
                        <a:buNone/>
                      </a:pPr>
                      <a:endParaRPr lang="pt-BR" sz="1200" u="none" strike="noStrike" dirty="0">
                        <a:effectLst/>
                        <a:latin typeface="+mj-lt"/>
                      </a:endParaRPr>
                    </a:p>
                    <a:p>
                      <a:pPr algn="just" fontAlgn="b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/>
                      </a:r>
                      <a:br>
                        <a:rPr lang="pt-BR" sz="1200" u="none" strike="noStrike" dirty="0">
                          <a:effectLst/>
                          <a:latin typeface="+mj-lt"/>
                        </a:rPr>
                      </a:br>
                      <a:endParaRPr lang="pt-BR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8306" marR="8306" marT="8306" marB="0" anchor="b"/>
                </a:tc>
                <a:extLst>
                  <a:ext uri="{0D108BD9-81ED-4DB2-BD59-A6C34878D82A}">
                    <a16:rowId xmlns="" xmlns:a16="http://schemas.microsoft.com/office/drawing/2014/main" val="37924895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713358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83EF5B8-4FE3-9741-BDE5-5E7560707B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0" name="Rectangle 109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3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Rectangle 115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600ACA4-E064-1BB7-9D48-95B837D8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PROGRAMAS PROPOSTOS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0001 – PROCESSO LEGISLATIVO</a:t>
            </a:r>
            <a:r>
              <a:rPr lang="pt-BR" sz="1100" b="1" dirty="0">
                <a:solidFill>
                  <a:srgbClr val="FFFFFF"/>
                </a:solidFill>
                <a:latin typeface="Arial" panose="020B0604020202020204" pitchFamily="34" charset="0"/>
              </a:rPr>
              <a:t/>
            </a:r>
            <a:br>
              <a:rPr lang="pt-BR" sz="1100" b="1" dirty="0">
                <a:solidFill>
                  <a:srgbClr val="FFFFFF"/>
                </a:solidFill>
                <a:latin typeface="Arial" panose="020B0604020202020204" pitchFamily="34" charset="0"/>
              </a:rPr>
            </a:br>
            <a:endParaRPr lang="pt-BR" sz="11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="" xmlns:a16="http://schemas.microsoft.com/office/drawing/2014/main" id="{21F0E147-6CF1-7B9F-1313-EBD67B5A61C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80516267"/>
              </p:ext>
            </p:extLst>
          </p:nvPr>
        </p:nvGraphicFramePr>
        <p:xfrm>
          <a:off x="483042" y="2124364"/>
          <a:ext cx="8195871" cy="378208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="" xmlns:a16="http://schemas.microsoft.com/office/drawing/2014/main" val="3861228959"/>
                    </a:ext>
                  </a:extLst>
                </a:gridCol>
              </a:tblGrid>
              <a:tr h="4467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PROGRAMA: 0001 - PROCESSO LEGISLATIVO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545" marR="15545" marT="15545" marB="0" anchor="b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65235363"/>
                  </a:ext>
                </a:extLst>
              </a:tr>
              <a:tr h="44678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AÇÕES</a:t>
                      </a:r>
                      <a:endParaRPr lang="pt-BR" sz="12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5545" marR="15545" marT="15545" marB="0" anchor="b"/>
                </a:tc>
                <a:extLst>
                  <a:ext uri="{0D108BD9-81ED-4DB2-BD59-A6C34878D82A}">
                    <a16:rowId xmlns="" xmlns:a16="http://schemas.microsoft.com/office/drawing/2014/main" val="3817969496"/>
                  </a:ext>
                </a:extLst>
              </a:tr>
              <a:tr h="4814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2044 Manutenção das Atividades da Câmara Municipal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545" marR="15545" marT="15545" marB="0" anchor="b"/>
                </a:tc>
                <a:extLst>
                  <a:ext uri="{0D108BD9-81ED-4DB2-BD59-A6C34878D82A}">
                    <a16:rowId xmlns="" xmlns:a16="http://schemas.microsoft.com/office/drawing/2014/main" val="1986664707"/>
                  </a:ext>
                </a:extLst>
              </a:tr>
              <a:tr h="4814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2.048 Adequação e Ampliação da Sede do Legislativo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545" marR="15545" marT="15545" marB="0" anchor="b"/>
                </a:tc>
                <a:extLst>
                  <a:ext uri="{0D108BD9-81ED-4DB2-BD59-A6C34878D82A}">
                    <a16:rowId xmlns="" xmlns:a16="http://schemas.microsoft.com/office/drawing/2014/main" val="1263775844"/>
                  </a:ext>
                </a:extLst>
              </a:tr>
              <a:tr h="4814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2.049 Implantação e Manutenção do Programa Câmara Jovem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545" marR="15545" marT="15545" marB="0" anchor="b"/>
                </a:tc>
                <a:extLst>
                  <a:ext uri="{0D108BD9-81ED-4DB2-BD59-A6C34878D82A}">
                    <a16:rowId xmlns="" xmlns:a16="http://schemas.microsoft.com/office/drawing/2014/main" val="4085262222"/>
                  </a:ext>
                </a:extLst>
              </a:tr>
              <a:tr h="4814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2.052 Manutenção da Procuradoria da Mulher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545" marR="15545" marT="15545" marB="0" anchor="b"/>
                </a:tc>
                <a:extLst>
                  <a:ext uri="{0D108BD9-81ED-4DB2-BD59-A6C34878D82A}">
                    <a16:rowId xmlns="" xmlns:a16="http://schemas.microsoft.com/office/drawing/2014/main" val="2808098011"/>
                  </a:ext>
                </a:extLst>
              </a:tr>
              <a:tr h="4814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2.053 Implantação e Manutenção da Escolha do Legislativo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545" marR="15545" marT="15545" marB="0" anchor="b"/>
                </a:tc>
                <a:extLst>
                  <a:ext uri="{0D108BD9-81ED-4DB2-BD59-A6C34878D82A}">
                    <a16:rowId xmlns="" xmlns:a16="http://schemas.microsoft.com/office/drawing/2014/main" val="3855364581"/>
                  </a:ext>
                </a:extLst>
              </a:tr>
              <a:tr h="48141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1.011 Aquisição de Veículo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5545" marR="15545" marT="15545" marB="0" anchor="b"/>
                </a:tc>
                <a:extLst>
                  <a:ext uri="{0D108BD9-81ED-4DB2-BD59-A6C34878D82A}">
                    <a16:rowId xmlns="" xmlns:a16="http://schemas.microsoft.com/office/drawing/2014/main" val="333932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2208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005463E3-838A-E9F1-BF72-80FDA0AC65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220EC14D-132A-09C4-DC56-619B1B85C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PROGRAMAS PROPOSTOS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chemeClr val="bg1"/>
                </a:solidFill>
              </a:rPr>
              <a:t>0002 - Planejamento, Eficiência e Controle a Serviço do Cidadão – Administração Geral</a:t>
            </a: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="" xmlns:a16="http://schemas.microsoft.com/office/drawing/2014/main" id="{F1555F4D-17E0-B7E6-CCF9-C186C1695F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3241616"/>
              </p:ext>
            </p:extLst>
          </p:nvPr>
        </p:nvGraphicFramePr>
        <p:xfrm>
          <a:off x="402336" y="1589227"/>
          <a:ext cx="8330184" cy="491990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330184">
                  <a:extLst>
                    <a:ext uri="{9D8B030D-6E8A-4147-A177-3AD203B41FA5}">
                      <a16:colId xmlns="" xmlns:a16="http://schemas.microsoft.com/office/drawing/2014/main" val="2585737557"/>
                    </a:ext>
                  </a:extLst>
                </a:gridCol>
              </a:tblGrid>
              <a:tr h="20859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Programa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380" marR="6380" marT="638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861350495"/>
                  </a:ext>
                </a:extLst>
              </a:tr>
              <a:tr h="164991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0002 </a:t>
                      </a:r>
                      <a:r>
                        <a:rPr lang="pt-BR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Planejamento, Eficiência e Controle a Serviço do Cidadão – Administração Geral</a:t>
                      </a:r>
                    </a:p>
                  </a:txBody>
                  <a:tcPr marL="6380" marR="6380" marT="638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67914217"/>
                  </a:ext>
                </a:extLst>
              </a:tr>
              <a:tr h="20859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  <a:latin typeface="+mj-lt"/>
                        </a:rPr>
                        <a:t>OBJETIVOS</a:t>
                      </a:r>
                      <a:endParaRPr lang="pt-BR" sz="1000" b="1" i="0" u="none" strike="noStrike" dirty="0">
                        <a:effectLst/>
                        <a:latin typeface="+mj-lt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="" xmlns:a16="http://schemas.microsoft.com/office/drawing/2014/main" val="1479767071"/>
                  </a:ext>
                </a:extLst>
              </a:tr>
              <a:tr h="208590">
                <a:tc>
                  <a:txBody>
                    <a:bodyPr/>
                    <a:lstStyle/>
                    <a:p>
                      <a:pPr algn="just" rtl="0" fontAlgn="ctr">
                        <a:buClrTx/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Modernizar e tornar mais eficiente a gestão pública municipal, garantindo agilidade, transparência e qualidade no atendimento ao cidadão</a:t>
                      </a:r>
                    </a:p>
                  </a:txBody>
                  <a:tcPr marL="191386" marR="6380" marT="6380" marB="0" anchor="ctr"/>
                </a:tc>
                <a:extLst>
                  <a:ext uri="{0D108BD9-81ED-4DB2-BD59-A6C34878D82A}">
                    <a16:rowId xmlns="" xmlns:a16="http://schemas.microsoft.com/office/drawing/2014/main" val="792765291"/>
                  </a:ext>
                </a:extLst>
              </a:tr>
              <a:tr h="253157">
                <a:tc>
                  <a:txBody>
                    <a:bodyPr/>
                    <a:lstStyle/>
                    <a:p>
                      <a:pPr algn="just" rtl="0" fontAlgn="ctr">
                        <a:buClrTx/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Fortalecer a comunicação e o relacionamento com o cidadão, otimizando canais de comunicação entre a gestão e as comunidades dos bairros</a:t>
                      </a:r>
                    </a:p>
                  </a:txBody>
                  <a:tcPr marL="191386" marR="6380" marT="6380" marB="0" anchor="ctr"/>
                </a:tc>
                <a:extLst>
                  <a:ext uri="{0D108BD9-81ED-4DB2-BD59-A6C34878D82A}">
                    <a16:rowId xmlns="" xmlns:a16="http://schemas.microsoft.com/office/drawing/2014/main" val="1397642138"/>
                  </a:ext>
                </a:extLst>
              </a:tr>
              <a:tr h="798436">
                <a:tc>
                  <a:txBody>
                    <a:bodyPr/>
                    <a:lstStyle/>
                    <a:p>
                      <a:pPr algn="just" rtl="0" fontAlgn="ctr">
                        <a:buClrTx/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Promover a valorização e o desenvolvimento contínuo dos servidores, fazendo a revisão do estatuto e reforma administrativa assegurando condições adequadas de trabalho e oportunidades de progressão ampliando e  preenchendo vagas com concurso público pata atender as políticas públicas de forma consciente.</a:t>
                      </a:r>
                    </a:p>
                    <a:p>
                      <a:pPr algn="just" rtl="0" fontAlgn="ctr">
                        <a:buClrTx/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Promover a articulação e o fortalecimento das instituições de defesa de direitos e controle social – Conselho Tutelar, Procuradoria, Controladoria e Procon – visando à proteção integral da população.</a:t>
                      </a:r>
                    </a:p>
                  </a:txBody>
                  <a:tcPr marL="191386" marR="6380" marT="6380" marB="0" anchor="ctr"/>
                </a:tc>
                <a:extLst>
                  <a:ext uri="{0D108BD9-81ED-4DB2-BD59-A6C34878D82A}">
                    <a16:rowId xmlns="" xmlns:a16="http://schemas.microsoft.com/office/drawing/2014/main" val="287957627"/>
                  </a:ext>
                </a:extLst>
              </a:tr>
              <a:tr h="208590">
                <a:tc>
                  <a:txBody>
                    <a:bodyPr/>
                    <a:lstStyle/>
                    <a:p>
                      <a:pPr algn="just" rtl="0" fontAlgn="ctr">
                        <a:buClrTx/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Ampliar a capacidade de investimento e execução de serviços;</a:t>
                      </a:r>
                    </a:p>
                  </a:txBody>
                  <a:tcPr marL="191386" marR="6380" marT="6380" marB="0" anchor="ctr"/>
                </a:tc>
                <a:extLst>
                  <a:ext uri="{0D108BD9-81ED-4DB2-BD59-A6C34878D82A}">
                    <a16:rowId xmlns="" xmlns:a16="http://schemas.microsoft.com/office/drawing/2014/main" val="2336409648"/>
                  </a:ext>
                </a:extLst>
              </a:tr>
              <a:tr h="271695">
                <a:tc>
                  <a:txBody>
                    <a:bodyPr/>
                    <a:lstStyle/>
                    <a:p>
                      <a:pPr algn="just" rtl="0" fontAlgn="ctr">
                        <a:buClrTx/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Fomentar parcerias com entidades por meio de convênio, ou termos de fomento ou cooperação para atender as demandas e interesses públicos.</a:t>
                      </a:r>
                    </a:p>
                  </a:txBody>
                  <a:tcPr marL="191386" marR="6380" marT="6380" marB="0" anchor="ctr"/>
                </a:tc>
                <a:extLst>
                  <a:ext uri="{0D108BD9-81ED-4DB2-BD59-A6C34878D82A}">
                    <a16:rowId xmlns="" xmlns:a16="http://schemas.microsoft.com/office/drawing/2014/main" val="2965620668"/>
                  </a:ext>
                </a:extLst>
              </a:tr>
              <a:tr h="481714">
                <a:tc>
                  <a:txBody>
                    <a:bodyPr/>
                    <a:lstStyle/>
                    <a:p>
                      <a:pPr algn="just" rtl="0" fontAlgn="ctr">
                        <a:buClrTx/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Planejar e executar ações de infraestrutura administrativa com foco em inovação, sustentabilidade e resultados para a população.</a:t>
                      </a:r>
                    </a:p>
                    <a:p>
                      <a:pPr algn="just" rtl="0" fontAlgn="ctr">
                        <a:buClrTx/>
                        <a:buSzPts val="1200"/>
                        <a:buFont typeface="Calibri" panose="020F0502020204030204" pitchFamily="34" charset="0"/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Fortalecer os mecanismos de participação popular por meio da manutenção ativa, capacitação e valorização dos conselhos municipais, promovendo diálogo permanente entre a sociedade civil e gestão pública.</a:t>
                      </a:r>
                    </a:p>
                  </a:txBody>
                  <a:tcPr marL="191386" marR="6380" marT="6380" marB="0" anchor="ctr"/>
                </a:tc>
                <a:extLst>
                  <a:ext uri="{0D108BD9-81ED-4DB2-BD59-A6C34878D82A}">
                    <a16:rowId xmlns="" xmlns:a16="http://schemas.microsoft.com/office/drawing/2014/main" val="1923899558"/>
                  </a:ext>
                </a:extLst>
              </a:tr>
              <a:tr h="20859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  <a:latin typeface="+mj-lt"/>
                        </a:rPr>
                        <a:t>JUSTIFICATIVA</a:t>
                      </a:r>
                      <a:endParaRPr lang="pt-BR" sz="1000" b="1" i="0" u="none" strike="noStrike">
                        <a:effectLst/>
                        <a:latin typeface="+mj-lt"/>
                      </a:endParaRPr>
                    </a:p>
                  </a:txBody>
                  <a:tcPr marL="6380" marR="6380" marT="6380" marB="0" anchor="ctr"/>
                </a:tc>
                <a:extLst>
                  <a:ext uri="{0D108BD9-81ED-4DB2-BD59-A6C34878D82A}">
                    <a16:rowId xmlns="" xmlns:a16="http://schemas.microsoft.com/office/drawing/2014/main" val="3546068063"/>
                  </a:ext>
                </a:extLst>
              </a:tr>
              <a:tr h="1906965">
                <a:tc>
                  <a:txBody>
                    <a:bodyPr/>
                    <a:lstStyle/>
                    <a:p>
                      <a:pPr marL="0" marR="0" lvl="0" indent="0" algn="just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pt-B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O fortalecimento da administração pública é essencial para garantir serviços de qualidade, eficientes e acessíveis à população. Este programa busca consolidar um modelo de gestão moderno, desburocratizado e transparente, voltado para resultados concretos e sustentáveis. As ações propostas contemplam desde a reorganização interna – com revisão de planos de carreira, reforma ou reestruturação administrativa, realização de concursos e manutenção de jornadas compatíveis – até a adoção de medidas inovadoras, como a análise de viabilidade de implantação de usina de energia solar e estudos para cemitério vertical, visando sustentabilidade e otimização de recursos. </a:t>
                      </a:r>
                    </a:p>
                    <a:p>
                      <a:pPr marL="0" marR="0" lvl="0" indent="0" algn="just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pt-BR" sz="1000" dirty="0"/>
                        <a:t>A atuação integrada entre o Conselho Tutelar, Procuradoria, Controladoria e Procon fortalece a proteção dos direitos dos cidadãos, melhora a eficiência dos serviços públicos e garante maior transparência e justiça nas ações do município. </a:t>
                      </a:r>
                    </a:p>
                    <a:p>
                      <a:pPr marL="0" marR="0" lvl="0" indent="0" algn="just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pt-BR" sz="10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 integração com entidades públicas e privadas, bem como a captação de recursos junto a esferas estadual e federal, potencializa investimentos e amplia a capacidade de execução. Com isso, busca-se garantir não apenas a eficiência administrativa, mas também o fortalecimento do vínculo com a sociedade, através de canais de participação, parcerias estratégicas e oferta de serviços públicos de forma ágil, transparente e planejada. </a:t>
                      </a:r>
                    </a:p>
                    <a:p>
                      <a:pPr marL="0" marR="0" lvl="0" indent="0" algn="just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Calibri" panose="020F0502020204030204" pitchFamily="34" charset="0"/>
                        <a:buNone/>
                        <a:tabLst/>
                        <a:defRPr/>
                      </a:pPr>
                      <a:r>
                        <a:rPr lang="pt-BR" sz="1000" dirty="0"/>
                        <a:t>Os conselhos municipais são espaços fundamentais para garantir a participação da sociedade na construção de políticas públicas. Estimular sua manutenção fortalece o controle social, amplia o diálogo entre governo e população, e contribui para decisões mais democráticas e transparentes. </a:t>
                      </a:r>
                      <a:endParaRPr lang="pt-BR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191386" marR="6380" marT="6380" marB="0" anchor="ctr"/>
                </a:tc>
                <a:extLst>
                  <a:ext uri="{0D108BD9-81ED-4DB2-BD59-A6C34878D82A}">
                    <a16:rowId xmlns="" xmlns:a16="http://schemas.microsoft.com/office/drawing/2014/main" val="37910819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47651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B226440-F612-5E26-4E03-DD0D64209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8" name="Rectangle 87">
            <a:extLst>
              <a:ext uri="{FF2B5EF4-FFF2-40B4-BE49-F238E27FC236}">
                <a16:creationId xmlns="" xmlns:a16="http://schemas.microsoft.com/office/drawing/2014/main" id="{506BA55B-B03C-240D-4F1B-12E8C3DC279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="" xmlns:a16="http://schemas.microsoft.com/office/drawing/2014/main" id="{78BD150E-C303-9EDB-4A96-C7884514EAAE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="" xmlns:a16="http://schemas.microsoft.com/office/drawing/2014/main" id="{730E5758-34F9-27BF-CB97-BBD32EBED5F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="" xmlns:a16="http://schemas.microsoft.com/office/drawing/2014/main" id="{264DA213-0081-4E20-8FAB-55B9042515A9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7666C07-FD7F-09F7-E4F7-1419DDA8B5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PROGRAMAS PROPOSTOS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chemeClr val="bg1"/>
                </a:solidFill>
              </a:rPr>
              <a:t>0002 - </a:t>
            </a:r>
            <a:r>
              <a:rPr lang="pt-BR" sz="1400" dirty="0">
                <a:solidFill>
                  <a:schemeClr val="bg1"/>
                </a:solidFill>
              </a:rPr>
              <a:t>Planejamento, Eficiência e Controle a Serviço do Cidadão-Administração geral</a:t>
            </a:r>
            <a:endParaRPr lang="pt-BR" sz="1400" b="1" dirty="0">
              <a:solidFill>
                <a:schemeClr val="bg1"/>
              </a:solidFill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="" xmlns:a16="http://schemas.microsoft.com/office/drawing/2014/main" id="{1D02129E-2F7E-7757-8763-A48F2F22511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137602"/>
              </p:ext>
            </p:extLst>
          </p:nvPr>
        </p:nvGraphicFramePr>
        <p:xfrm>
          <a:off x="483042" y="1665663"/>
          <a:ext cx="8195870" cy="47074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5870">
                  <a:extLst>
                    <a:ext uri="{9D8B030D-6E8A-4147-A177-3AD203B41FA5}">
                      <a16:colId xmlns="" xmlns:a16="http://schemas.microsoft.com/office/drawing/2014/main" val="1851819602"/>
                    </a:ext>
                  </a:extLst>
                </a:gridCol>
              </a:tblGrid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PROGRAMA: 0002 - Planejamento, Eficiência e Controle a Serviço do Cidadão-Administração Geral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1721996440"/>
                  </a:ext>
                </a:extLst>
              </a:tr>
              <a:tr h="38090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pt-BR" sz="1800" u="none" strike="noStrike" dirty="0">
                          <a:effectLst/>
                        </a:rPr>
                        <a:t> </a:t>
                      </a:r>
                      <a:r>
                        <a:rPr lang="pt-BR" sz="1200" b="1" u="none" strike="noStrike" dirty="0">
                          <a:effectLst/>
                        </a:rPr>
                        <a:t>AÇÕES PROGRAMADAS: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SansSerif"/>
                      </a:endParaRPr>
                    </a:p>
                  </a:txBody>
                  <a:tcPr marL="10405" marR="10405" marT="10405" marB="0"/>
                </a:tc>
                <a:extLst>
                  <a:ext uri="{0D108BD9-81ED-4DB2-BD59-A6C34878D82A}">
                    <a16:rowId xmlns="" xmlns:a16="http://schemas.microsoft.com/office/drawing/2014/main" val="1885212870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1001 – Gestão e Investimentos em Bens Móveis e Imóveis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1126554541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2001 - Manutenção e Funcionamento do Gabinete do Prefeito e Vice-Prefeito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3469740304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2002 - Manutenção do Conselho Tutelar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700217975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2004 - Manutenção do Controle Interno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2571350868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2005 - Manutenção da Procuradoria Geral do Município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564440420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2006 - Manutenção das Ações de Consórcios Públicos - Administração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394474439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2008 - Manutenção dos Encargos Gerais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3970426535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2009 - Manutenção da Secretaria Municipal de Gestão Adm., </a:t>
                      </a:r>
                      <a:r>
                        <a:rPr lang="pt-BR" sz="1400" u="none" strike="noStrike" dirty="0" err="1">
                          <a:effectLst/>
                        </a:rPr>
                        <a:t>Financ</a:t>
                      </a:r>
                      <a:r>
                        <a:rPr lang="pt-BR" sz="1400" u="none" strike="noStrike" dirty="0">
                          <a:effectLst/>
                        </a:rPr>
                        <a:t>., Faz. e Planejamento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1122911322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2xxx - Manutenção das Atividades de Convênios e Parcerias com Entidades Público ou Privadas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3938079316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2xxx - Manutenção das Atividades do PROCON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2491052860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2xxx - Manutenção das Atividades de Comunicação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4213929085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2xxx - Manutenção de Órgão de Aconselhamento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260095574"/>
                  </a:ext>
                </a:extLst>
              </a:tr>
              <a:tr h="309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9999- Reserva de Contingência</a:t>
                      </a:r>
                    </a:p>
                  </a:txBody>
                  <a:tcPr marL="10405" marR="10405" marT="10405" marB="0" anchor="ctr"/>
                </a:tc>
                <a:extLst>
                  <a:ext uri="{0D108BD9-81ED-4DB2-BD59-A6C34878D82A}">
                    <a16:rowId xmlns="" xmlns:a16="http://schemas.microsoft.com/office/drawing/2014/main" val="367223634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28894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DF1809A-FFDA-1CF2-14A6-AB7B2EFA4E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7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9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ectangle 91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93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08E3267-757D-C021-EA31-777451BA0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PROGRAMAS PROPOSTOS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0003 –</a:t>
            </a:r>
            <a:r>
              <a:rPr lang="pt-BR" sz="1400" b="1" dirty="0">
                <a:solidFill>
                  <a:schemeClr val="bg1"/>
                </a:solidFill>
              </a:rPr>
              <a:t> </a:t>
            </a:r>
            <a:r>
              <a:rPr lang="pt-BR" sz="1400" b="1" dirty="0">
                <a:solidFill>
                  <a:schemeClr val="lt1"/>
                </a:solidFill>
              </a:rPr>
              <a:t>Proteção de Defesa Civil, Segurança e Trânsito</a:t>
            </a:r>
            <a:r>
              <a:rPr lang="pt-BR" sz="1400" b="1" dirty="0">
                <a:solidFill>
                  <a:srgbClr val="000000"/>
                </a:solidFill>
              </a:rPr>
              <a:t/>
            </a:r>
            <a:br>
              <a:rPr lang="pt-BR" sz="1400" b="1" dirty="0">
                <a:solidFill>
                  <a:srgbClr val="000000"/>
                </a:solidFill>
              </a:rPr>
            </a:br>
            <a:endParaRPr lang="pt-BR" sz="1400" b="1" dirty="0">
              <a:solidFill>
                <a:srgbClr val="FFFFFF"/>
              </a:solidFill>
            </a:endParaRP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="" xmlns:a16="http://schemas.microsoft.com/office/drawing/2014/main" id="{9B4B3208-D3B4-8338-4393-D997F73E30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9406383"/>
              </p:ext>
            </p:extLst>
          </p:nvPr>
        </p:nvGraphicFramePr>
        <p:xfrm>
          <a:off x="576072" y="1924820"/>
          <a:ext cx="8102841" cy="44740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02841">
                  <a:extLst>
                    <a:ext uri="{9D8B030D-6E8A-4147-A177-3AD203B41FA5}">
                      <a16:colId xmlns="" xmlns:a16="http://schemas.microsoft.com/office/drawing/2014/main" val="3221392766"/>
                    </a:ext>
                  </a:extLst>
                </a:gridCol>
              </a:tblGrid>
              <a:tr h="2332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Programa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680628481"/>
                  </a:ext>
                </a:extLst>
              </a:tr>
              <a:tr h="233220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b="1" kern="1200" dirty="0">
                          <a:solidFill>
                            <a:srgbClr val="FFFFFF"/>
                          </a:solidFill>
                          <a:latin typeface="+mn-lt"/>
                          <a:ea typeface="+mn-ea"/>
                          <a:cs typeface="+mn-cs"/>
                        </a:rPr>
                        <a:t>0003 –</a:t>
                      </a: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BR" sz="1200" b="1" i="0" u="none" strike="noStrike" kern="1200" baseline="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Proteção de Defesa Civil, Segurança e Trânsito</a:t>
                      </a:r>
                      <a:endParaRPr lang="pt-BR" sz="1200" b="1" i="0" u="none" strike="noStrike" kern="1200" dirty="0">
                        <a:solidFill>
                          <a:srgbClr val="00000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fontAlgn="ctr">
                        <a:buNone/>
                      </a:pP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945161154"/>
                  </a:ext>
                </a:extLst>
              </a:tr>
              <a:tr h="2332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Objetivos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/>
                </a:tc>
                <a:extLst>
                  <a:ext uri="{0D108BD9-81ED-4DB2-BD59-A6C34878D82A}">
                    <a16:rowId xmlns="" xmlns:a16="http://schemas.microsoft.com/office/drawing/2014/main" val="4126408560"/>
                  </a:ext>
                </a:extLst>
              </a:tr>
              <a:tr h="41400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Fortalecer a segurança pública municipal por meio de um modelo de gestão integrada, com participação da sociedade e articulação entre os poderes e esferas governamentais.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/>
                </a:tc>
                <a:extLst>
                  <a:ext uri="{0D108BD9-81ED-4DB2-BD59-A6C34878D82A}">
                    <a16:rowId xmlns="" xmlns:a16="http://schemas.microsoft.com/office/drawing/2014/main" val="1455260802"/>
                  </a:ext>
                </a:extLst>
              </a:tr>
              <a:tr h="2332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Reestruturar e modernizar a Defesa Civil, promovendo ações preventivas, educativas e de resposta rápida a eventos adversos.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/>
                </a:tc>
                <a:extLst>
                  <a:ext uri="{0D108BD9-81ED-4DB2-BD59-A6C34878D82A}">
                    <a16:rowId xmlns="" xmlns:a16="http://schemas.microsoft.com/office/drawing/2014/main" val="3102868776"/>
                  </a:ext>
                </a:extLst>
              </a:tr>
              <a:tr h="2332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Aprimorar a infraestrutura urbana com foco na segurança viária e na adaptação da malha urbana às necessidades da população.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/>
                </a:tc>
                <a:extLst>
                  <a:ext uri="{0D108BD9-81ED-4DB2-BD59-A6C34878D82A}">
                    <a16:rowId xmlns="" xmlns:a16="http://schemas.microsoft.com/office/drawing/2014/main" val="1640338092"/>
                  </a:ext>
                </a:extLst>
              </a:tr>
              <a:tr h="2332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 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/>
                </a:tc>
                <a:extLst>
                  <a:ext uri="{0D108BD9-81ED-4DB2-BD59-A6C34878D82A}">
                    <a16:rowId xmlns="" xmlns:a16="http://schemas.microsoft.com/office/drawing/2014/main" val="1615926451"/>
                  </a:ext>
                </a:extLst>
              </a:tr>
              <a:tr h="23322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Justificativas: </a:t>
                      </a:r>
                    </a:p>
                    <a:p>
                      <a:pPr algn="l" fontAlgn="ctr">
                        <a:buNone/>
                      </a:pP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/>
                </a:tc>
                <a:extLst>
                  <a:ext uri="{0D108BD9-81ED-4DB2-BD59-A6C34878D82A}">
                    <a16:rowId xmlns="" xmlns:a16="http://schemas.microsoft.com/office/drawing/2014/main" val="1650716905"/>
                  </a:ext>
                </a:extLst>
              </a:tr>
              <a:tr h="7755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 A Segurança pública e a defesa civil são pilares fundamentais para garantir a integridade física, social e emocional da população. Diante dos desafios contemporâneos, como o aumento da criminalidade, os riscos climáticos e a vulnerabilidade urbana, torna-se essencial que o município adote uma postura proativa, integrada e participativa na formulação de políticas públicas voltadas à proteção dos cidadãos.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/>
                </a:tc>
                <a:extLst>
                  <a:ext uri="{0D108BD9-81ED-4DB2-BD59-A6C34878D82A}">
                    <a16:rowId xmlns="" xmlns:a16="http://schemas.microsoft.com/office/drawing/2014/main" val="3759739323"/>
                  </a:ext>
                </a:extLst>
              </a:tr>
              <a:tr h="59480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A implementação de um modelo de gestão integrada da segurança pública, com parcerias entre órgãos municipais, estaduais e representantes da sociedade, fortalece a capacidade de resposta e prevenção. O fortalecimento da Guarda Municipal e a criação de planos estratégicos locais e regionais ampliam a presença institucional e a sensação de segurança.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/>
                </a:tc>
                <a:extLst>
                  <a:ext uri="{0D108BD9-81ED-4DB2-BD59-A6C34878D82A}">
                    <a16:rowId xmlns="" xmlns:a16="http://schemas.microsoft.com/office/drawing/2014/main" val="615668284"/>
                  </a:ext>
                </a:extLst>
              </a:tr>
              <a:tr h="7755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No campo da defesa civil, a reestruturação dos serviços, a criação de metodologias de monitoramento meteorológico e a implementação do Plano Municipal de Contingência são medidas essenciais para minimizar os impactos de desastres naturais e preservar vidas. A formação de núcleos comunitários e a reorganização do trânsito e da malha viária complementam essa estratégia, promovendo resiliência urbana e proteção coletiva.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29" marR="8229" marT="8229" marB="0" anchor="ctr"/>
                </a:tc>
                <a:extLst>
                  <a:ext uri="{0D108BD9-81ED-4DB2-BD59-A6C34878D82A}">
                    <a16:rowId xmlns="" xmlns:a16="http://schemas.microsoft.com/office/drawing/2014/main" val="4249862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05272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4A726CB8-59F4-BFCF-B62C-7632237A1F0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9" name="Rectangle 98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C61BC1E3-E8CE-52F7-EEDD-167267BDE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PROGRAMAS PROPOSTOS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0003 –</a:t>
            </a:r>
            <a:r>
              <a:rPr lang="pt-BR" sz="1400" b="1" dirty="0">
                <a:solidFill>
                  <a:schemeClr val="bg1"/>
                </a:solidFill>
              </a:rPr>
              <a:t> </a:t>
            </a:r>
            <a:r>
              <a:rPr lang="pt-BR" sz="1400" b="1" dirty="0">
                <a:solidFill>
                  <a:schemeClr val="lt1"/>
                </a:solidFill>
              </a:rPr>
              <a:t>Proteção de Defesa Civil, Segurança e Trânsito</a:t>
            </a:r>
            <a:r>
              <a:rPr lang="pt-BR" sz="1400" b="1" dirty="0">
                <a:solidFill>
                  <a:srgbClr val="000000"/>
                </a:solidFill>
              </a:rPr>
              <a:t/>
            </a:r>
            <a:br>
              <a:rPr lang="pt-BR" sz="1400" b="1" dirty="0">
                <a:solidFill>
                  <a:srgbClr val="000000"/>
                </a:solidFill>
              </a:rPr>
            </a:br>
            <a:r>
              <a:rPr lang="pt-BR" sz="1400" b="1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pt-BR" sz="1400" b="1" dirty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pt-BR" sz="14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="" xmlns:a16="http://schemas.microsoft.com/office/drawing/2014/main" id="{C19E10D9-73EF-0D1A-57B2-4B5FE6E9072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91095400"/>
              </p:ext>
            </p:extLst>
          </p:nvPr>
        </p:nvGraphicFramePr>
        <p:xfrm>
          <a:off x="556933" y="2204412"/>
          <a:ext cx="8195871" cy="34051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="" xmlns:a16="http://schemas.microsoft.com/office/drawing/2014/main" val="166027323"/>
                    </a:ext>
                  </a:extLst>
                </a:gridCol>
              </a:tblGrid>
              <a:tr h="485914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Programa: </a:t>
                      </a:r>
                      <a:r>
                        <a:rPr lang="pt-BR" sz="1200" b="1" dirty="0">
                          <a:solidFill>
                            <a:srgbClr val="FFFFFF"/>
                          </a:solidFill>
                          <a:latin typeface="+mj-lt"/>
                        </a:rPr>
                        <a:t>0003 –</a:t>
                      </a: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</a:t>
                      </a:r>
                      <a:r>
                        <a:rPr lang="pt-BR" sz="1200" b="1" i="0" u="none" strike="noStrike" kern="1200" baseline="0" dirty="0">
                          <a:solidFill>
                            <a:schemeClr val="lt1"/>
                          </a:solidFill>
                          <a:latin typeface="+mj-lt"/>
                          <a:ea typeface="+mn-ea"/>
                          <a:cs typeface="+mn-cs"/>
                        </a:rPr>
                        <a:t>Proteção de Defesa Civil, Segurança e Trânsito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8834" marR="18834" marT="18834" marB="0" anchor="ctr"/>
                </a:tc>
                <a:extLst>
                  <a:ext uri="{0D108BD9-81ED-4DB2-BD59-A6C34878D82A}">
                    <a16:rowId xmlns="" xmlns:a16="http://schemas.microsoft.com/office/drawing/2014/main" val="3169655442"/>
                  </a:ext>
                </a:extLst>
              </a:tr>
              <a:tr h="598917">
                <a:tc>
                  <a:txBody>
                    <a:bodyPr/>
                    <a:lstStyle/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 </a:t>
                      </a:r>
                    </a:p>
                    <a:p>
                      <a:pPr marL="0" marR="0" lvl="0" indent="0" algn="l" defTabSz="4572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Ações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t">
                        <a:buNone/>
                      </a:pP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8834" marR="18834" marT="18834" marB="0"/>
                </a:tc>
                <a:extLst>
                  <a:ext uri="{0D108BD9-81ED-4DB2-BD59-A6C34878D82A}">
                    <a16:rowId xmlns="" xmlns:a16="http://schemas.microsoft.com/office/drawing/2014/main" val="3137969995"/>
                  </a:ext>
                </a:extLst>
              </a:tr>
              <a:tr h="4859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2030 - Manutenção do Convênio do Corpo de Bombeiros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8834" marR="18834" marT="18834" marB="0" anchor="ctr"/>
                </a:tc>
                <a:extLst>
                  <a:ext uri="{0D108BD9-81ED-4DB2-BD59-A6C34878D82A}">
                    <a16:rowId xmlns="" xmlns:a16="http://schemas.microsoft.com/office/drawing/2014/main" val="232132457"/>
                  </a:ext>
                </a:extLst>
              </a:tr>
              <a:tr h="86259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2031 - Manutenção das Atividades de Segurança e Trânsito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8834" marR="18834" marT="18834" marB="0" anchor="ctr"/>
                </a:tc>
                <a:extLst>
                  <a:ext uri="{0D108BD9-81ED-4DB2-BD59-A6C34878D82A}">
                    <a16:rowId xmlns="" xmlns:a16="http://schemas.microsoft.com/office/drawing/2014/main" val="1859692346"/>
                  </a:ext>
                </a:extLst>
              </a:tr>
              <a:tr h="4859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2034 - Manutenção do Fundo Municipal de Defesa Civil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18834" marR="18834" marT="18834" marB="0" anchor="ctr"/>
                </a:tc>
                <a:extLst>
                  <a:ext uri="{0D108BD9-81ED-4DB2-BD59-A6C34878D82A}">
                    <a16:rowId xmlns="" xmlns:a16="http://schemas.microsoft.com/office/drawing/2014/main" val="2078773229"/>
                  </a:ext>
                </a:extLst>
              </a:tr>
              <a:tr h="4859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1xxx – Gestão e Investimento de Bens Móveis e Imóveis</a:t>
                      </a:r>
                    </a:p>
                  </a:txBody>
                  <a:tcPr marL="18834" marR="18834" marT="18834" marB="0" anchor="ctr"/>
                </a:tc>
                <a:extLst>
                  <a:ext uri="{0D108BD9-81ED-4DB2-BD59-A6C34878D82A}">
                    <a16:rowId xmlns="" xmlns:a16="http://schemas.microsoft.com/office/drawing/2014/main" val="9373772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390771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BA3F22A-FDDD-AA29-F875-6A6D3AE478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4" name="Rectangle 93">
            <a:extLst>
              <a:ext uri="{FF2B5EF4-FFF2-40B4-BE49-F238E27FC236}">
                <a16:creationId xmlns="" xmlns:a16="http://schemas.microsoft.com/office/drawing/2014/main" id="{E6BBF823-6717-0CB6-F776-3A318389C41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="" xmlns:a16="http://schemas.microsoft.com/office/drawing/2014/main" id="{11A3B7DF-D91D-BFA3-DB50-D9C5D1033EA0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="" xmlns:a16="http://schemas.microsoft.com/office/drawing/2014/main" id="{B68A5789-4B0A-1748-87E9-B7C1CCB9EA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="" xmlns:a16="http://schemas.microsoft.com/office/drawing/2014/main" id="{12A9617D-1C7E-DCFB-A07B-8FDEA298AB52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ED6A8F86-79CF-43FD-9A1F-E6814B715A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r>
              <a:rPr lang="pt-BR" sz="1100" b="1" dirty="0">
                <a:solidFill>
                  <a:srgbClr val="FFFFFF"/>
                </a:solidFill>
              </a:rPr>
              <a:t>PLANO PLURIANUAL 2026/2029</a:t>
            </a:r>
            <a:br>
              <a:rPr lang="pt-BR" sz="1100" b="1" dirty="0">
                <a:solidFill>
                  <a:srgbClr val="FFFFFF"/>
                </a:solidFill>
              </a:rPr>
            </a:br>
            <a:r>
              <a:rPr lang="pt-BR" sz="1100" b="1" dirty="0">
                <a:solidFill>
                  <a:srgbClr val="FFFFFF"/>
                </a:solidFill>
              </a:rPr>
              <a:t>PROGRAMAS PROPOSTOS</a:t>
            </a:r>
            <a:br>
              <a:rPr lang="pt-BR" sz="1100" b="1" dirty="0">
                <a:solidFill>
                  <a:srgbClr val="FFFFFF"/>
                </a:solidFill>
              </a:rPr>
            </a:br>
            <a:r>
              <a:rPr lang="pt-BR" sz="1100" b="1" dirty="0">
                <a:solidFill>
                  <a:schemeClr val="bg1"/>
                </a:solidFill>
              </a:rPr>
              <a:t>0004 - Infraestrutura, Mobilidade e Meio Ambiente para o Futuro</a:t>
            </a:r>
            <a:endParaRPr lang="pt-BR" sz="11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="" xmlns:a16="http://schemas.microsoft.com/office/drawing/2014/main" id="{8335724A-A1C6-547F-8AAB-2D5950E0C6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7114489"/>
              </p:ext>
            </p:extLst>
          </p:nvPr>
        </p:nvGraphicFramePr>
        <p:xfrm>
          <a:off x="356616" y="1637468"/>
          <a:ext cx="8505574" cy="472619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505574">
                  <a:extLst>
                    <a:ext uri="{9D8B030D-6E8A-4147-A177-3AD203B41FA5}">
                      <a16:colId xmlns="" xmlns:a16="http://schemas.microsoft.com/office/drawing/2014/main" val="1163153088"/>
                    </a:ext>
                  </a:extLst>
                </a:gridCol>
              </a:tblGrid>
              <a:tr h="20992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Programa</a:t>
                      </a:r>
                      <a:endParaRPr lang="pt-BR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704" marR="6704" marT="6704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1190540"/>
                  </a:ext>
                </a:extLst>
              </a:tr>
              <a:tr h="20992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0004 - </a:t>
                      </a:r>
                      <a:r>
                        <a:rPr lang="pt-BR" sz="1100" b="1" dirty="0">
                          <a:solidFill>
                            <a:schemeClr val="bg1"/>
                          </a:solidFill>
                          <a:latin typeface="+mj-lt"/>
                        </a:rPr>
                        <a:t>Infraestrutura, Mobilidade e Meio Ambiente para o Futuro</a:t>
                      </a:r>
                      <a:endParaRPr lang="pt-BR" sz="1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6704" marR="6704" marT="6704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629344778"/>
                  </a:ext>
                </a:extLst>
              </a:tr>
              <a:tr h="20992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  <a:latin typeface="+mj-lt"/>
                        </a:rPr>
                        <a:t>Objetivos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704" marR="6704" marT="6704" marB="0" anchor="ctr"/>
                </a:tc>
                <a:extLst>
                  <a:ext uri="{0D108BD9-81ED-4DB2-BD59-A6C34878D82A}">
                    <a16:rowId xmlns="" xmlns:a16="http://schemas.microsoft.com/office/drawing/2014/main" val="975342512"/>
                  </a:ext>
                </a:extLst>
              </a:tr>
              <a:tr h="20992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Modernizar e ampliar a infraestrutura urbana, promovendo qualidade de vida, segurança e funcionalidade nos espaços públicos.</a:t>
                      </a:r>
                      <a:endParaRPr lang="pt-BR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704" marR="6704" marT="6704" marB="0" anchor="ctr"/>
                </a:tc>
                <a:extLst>
                  <a:ext uri="{0D108BD9-81ED-4DB2-BD59-A6C34878D82A}">
                    <a16:rowId xmlns="" xmlns:a16="http://schemas.microsoft.com/office/drawing/2014/main" val="572283488"/>
                  </a:ext>
                </a:extLst>
              </a:tr>
              <a:tr h="24708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Reestruturar a mobilidade urbana, com foco em acessibilidade, transporte sustentável e segurança viária.</a:t>
                      </a:r>
                      <a:endParaRPr lang="pt-BR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704" marR="6704" marT="6704" marB="0" anchor="b"/>
                </a:tc>
                <a:extLst>
                  <a:ext uri="{0D108BD9-81ED-4DB2-BD59-A6C34878D82A}">
                    <a16:rowId xmlns="" xmlns:a16="http://schemas.microsoft.com/office/drawing/2014/main" val="3362908980"/>
                  </a:ext>
                </a:extLst>
              </a:tr>
              <a:tr h="247539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Fortalecer a gestão ambiental, com ações voltadas à preservação dos recursos naturais, educação ambiental e sustentabilidade urbana.</a:t>
                      </a:r>
                      <a:endParaRPr lang="pt-BR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704" marR="6704" marT="6704" marB="0" anchor="b"/>
                </a:tc>
                <a:extLst>
                  <a:ext uri="{0D108BD9-81ED-4DB2-BD59-A6C34878D82A}">
                    <a16:rowId xmlns="" xmlns:a16="http://schemas.microsoft.com/office/drawing/2014/main" val="4049010451"/>
                  </a:ext>
                </a:extLst>
              </a:tr>
              <a:tr h="24688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Promover o desenvolvimento urbano sustentável, com planejamento territorial e integração entre os setores público, privado e sociedade civil.</a:t>
                      </a:r>
                      <a:endParaRPr lang="pt-BR" sz="1100" b="0" i="0" u="none" strike="noStrike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6704" marR="6704" marT="6704" marB="0" anchor="b"/>
                </a:tc>
                <a:extLst>
                  <a:ext uri="{0D108BD9-81ED-4DB2-BD59-A6C34878D82A}">
                    <a16:rowId xmlns="" xmlns:a16="http://schemas.microsoft.com/office/drawing/2014/main" val="28750623"/>
                  </a:ext>
                </a:extLst>
              </a:tr>
              <a:tr h="239395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b="0" i="0" u="none" strike="noStrike" dirty="0">
                          <a:effectLst/>
                          <a:latin typeface="+mj-lt"/>
                        </a:rPr>
                        <a:t>Promover a manutenção, ampliação e melhorias no Saneamento Básico.</a:t>
                      </a:r>
                    </a:p>
                  </a:txBody>
                  <a:tcPr marL="6704" marR="6704" marT="6704" marB="0" anchor="b"/>
                </a:tc>
                <a:extLst>
                  <a:ext uri="{0D108BD9-81ED-4DB2-BD59-A6C34878D82A}">
                    <a16:rowId xmlns="" xmlns:a16="http://schemas.microsoft.com/office/drawing/2014/main" val="55814462"/>
                  </a:ext>
                </a:extLst>
              </a:tr>
              <a:tr h="811254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Garantir a manutenção contínua e a conservação do Patrimônio Municipal, assegurando a preservação, revitalização e manutenção das vias públicas, pontes, pontilhões, acesso viário, praças e demais espaços públicos, bem como bens públicos, históricos, culturais e estruturais da cidade.</a:t>
                      </a:r>
                    </a:p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Promover melhorias, manutenção e ampliação na rede de Iluminação Pública.</a:t>
                      </a:r>
                    </a:p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Promover ações de manutenção e melhorias no cemitério e estudo para viabilizar cemitério vertical.</a:t>
                      </a:r>
                    </a:p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b="0" i="0" u="none" strike="noStrike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Firmar parcerias com entidades, visando ações conscientização, preservação e recuperação do meio ambiente.</a:t>
                      </a:r>
                    </a:p>
                    <a:p>
                      <a:pPr algn="l" fontAlgn="b">
                        <a:buNone/>
                      </a:pPr>
                      <a:endParaRPr lang="pt-BR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6704" marR="6704" marT="6704" marB="0" anchor="b"/>
                </a:tc>
                <a:extLst>
                  <a:ext uri="{0D108BD9-81ED-4DB2-BD59-A6C34878D82A}">
                    <a16:rowId xmlns="" xmlns:a16="http://schemas.microsoft.com/office/drawing/2014/main" val="793117494"/>
                  </a:ext>
                </a:extLst>
              </a:tr>
              <a:tr h="20992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  <a:latin typeface="+mj-lt"/>
                        </a:rPr>
                        <a:t>Justificativas: 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6704" marR="6704" marT="6704" marB="0" anchor="ctr"/>
                </a:tc>
                <a:extLst>
                  <a:ext uri="{0D108BD9-81ED-4DB2-BD59-A6C34878D82A}">
                    <a16:rowId xmlns="" xmlns:a16="http://schemas.microsoft.com/office/drawing/2014/main" val="2772366052"/>
                  </a:ext>
                </a:extLst>
              </a:tr>
              <a:tr h="16067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100" u="none" strike="noStrike" dirty="0">
                          <a:effectLst/>
                          <a:latin typeface="+mj-lt"/>
                        </a:rPr>
                        <a:t>O crescimento urbano exige uma abordagem integrada que considere infraestrutura, mobilidade e meio ambiente como dimensões interdependentes. A recuperação da malha viária, a revitalização de espaços públicos e a implantação de sistemas de transporte e acessibilidade são fundamentais para garantir segurança, fluidez e inclusão social. </a:t>
                      </a:r>
                      <a:br>
                        <a:rPr lang="pt-BR" sz="1100" u="none" strike="noStrike" dirty="0">
                          <a:effectLst/>
                          <a:latin typeface="+mj-lt"/>
                        </a:rPr>
                      </a:br>
                      <a:r>
                        <a:rPr lang="pt-BR" sz="1100" u="none" strike="noStrike" dirty="0">
                          <a:effectLst/>
                          <a:latin typeface="+mj-lt"/>
                        </a:rPr>
                        <a:t>A gestão ambiental deve ser fortalecida com políticas públicas voltadas à arborização, resíduos sólidos, consumo consciente e recuperação de áreas degradadas. A implantação de sistemas de tratamento de água e esgoto, bem como a manutenção de córregos e redes pluviais, são medidas essenciais para a saúde pública e a sustentabilidade hídrica.</a:t>
                      </a:r>
                    </a:p>
                    <a:p>
                      <a:pPr algn="l" fontAlgn="b">
                        <a:buNone/>
                      </a:pPr>
                      <a:r>
                        <a:rPr lang="pt-BR" sz="1100" u="none" strike="noStrike" dirty="0">
                          <a:effectLst/>
                          <a:latin typeface="+mj-lt"/>
                        </a:rPr>
                        <a:t>Para garantir o acesso ao Cemitério Municipal dever ser adotadas medidas para ampliar, ou construir um novo Cemitério par atender a Comunidade.</a:t>
                      </a:r>
                      <a:br>
                        <a:rPr lang="pt-BR" sz="1100" u="none" strike="noStrike" dirty="0">
                          <a:effectLst/>
                          <a:latin typeface="+mj-lt"/>
                        </a:rPr>
                      </a:br>
                      <a:r>
                        <a:rPr lang="pt-BR" sz="1100" u="none" strike="noStrike" dirty="0">
                          <a:effectLst/>
                          <a:latin typeface="+mj-lt"/>
                        </a:rPr>
                        <a:t>Por fim, o planejamento urbano deve considerar o modelo de Cidade Sustentável, com participação da sociedade e apoio de entidades públicas e privadas, promovendo um território resiliente, justo e ambientalmente equilibrado.</a:t>
                      </a:r>
                      <a:br>
                        <a:rPr lang="pt-BR" sz="1100" u="none" strike="noStrike" dirty="0">
                          <a:effectLst/>
                          <a:latin typeface="+mj-lt"/>
                        </a:rPr>
                      </a:br>
                      <a:endParaRPr lang="pt-BR" sz="1100" b="0" i="0" u="none" strike="noStrike" dirty="0">
                        <a:effectLst/>
                        <a:latin typeface="+mj-lt"/>
                      </a:endParaRPr>
                    </a:p>
                  </a:txBody>
                  <a:tcPr marL="6704" marR="6704" marT="6704" marB="0" anchor="b"/>
                </a:tc>
                <a:extLst>
                  <a:ext uri="{0D108BD9-81ED-4DB2-BD59-A6C34878D82A}">
                    <a16:rowId xmlns="" xmlns:a16="http://schemas.microsoft.com/office/drawing/2014/main" val="33429963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043911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57D6335B-0BF8-8106-0C3D-488FCD9B11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" name="Rectangle 104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76B32413-0434-92D9-27F4-2821A8C152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r>
              <a:rPr lang="pt-BR" sz="1100" b="1" dirty="0">
                <a:solidFill>
                  <a:srgbClr val="FFFFFF"/>
                </a:solidFill>
              </a:rPr>
              <a:t>PLANO PLURIANUAL 2026/2029</a:t>
            </a:r>
            <a:br>
              <a:rPr lang="pt-BR" sz="1100" b="1" dirty="0">
                <a:solidFill>
                  <a:srgbClr val="FFFFFF"/>
                </a:solidFill>
              </a:rPr>
            </a:br>
            <a:r>
              <a:rPr lang="pt-BR" sz="1100" b="1" dirty="0">
                <a:solidFill>
                  <a:srgbClr val="FFFFFF"/>
                </a:solidFill>
              </a:rPr>
              <a:t>PROGRAMAS PROPOSTOS</a:t>
            </a:r>
            <a:br>
              <a:rPr lang="pt-BR" sz="1100" b="1" dirty="0">
                <a:solidFill>
                  <a:srgbClr val="FFFFFF"/>
                </a:solidFill>
              </a:rPr>
            </a:br>
            <a:r>
              <a:rPr lang="pt-BR" sz="1100" b="1" dirty="0">
                <a:solidFill>
                  <a:schemeClr val="bg1"/>
                </a:solidFill>
              </a:rPr>
              <a:t>0004 - Infraestrutura, Mobilidade e Meio Ambiente para o Futuro</a:t>
            </a:r>
            <a:endParaRPr lang="pt-BR" sz="1100" b="1" dirty="0">
              <a:solidFill>
                <a:srgbClr val="FFFFFF"/>
              </a:solidFill>
            </a:endParaRPr>
          </a:p>
        </p:txBody>
      </p:sp>
      <p:graphicFrame>
        <p:nvGraphicFramePr>
          <p:cNvPr id="12" name="Espaço Reservado para Conteúdo 11">
            <a:extLst>
              <a:ext uri="{FF2B5EF4-FFF2-40B4-BE49-F238E27FC236}">
                <a16:creationId xmlns="" xmlns:a16="http://schemas.microsoft.com/office/drawing/2014/main" id="{07B511E2-A16C-9C76-D2DF-C7C49594EC6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1392417"/>
              </p:ext>
            </p:extLst>
          </p:nvPr>
        </p:nvGraphicFramePr>
        <p:xfrm>
          <a:off x="552450" y="2253672"/>
          <a:ext cx="8039100" cy="30849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9100">
                  <a:extLst>
                    <a:ext uri="{9D8B030D-6E8A-4147-A177-3AD203B41FA5}">
                      <a16:colId xmlns="" xmlns:a16="http://schemas.microsoft.com/office/drawing/2014/main" val="473809356"/>
                    </a:ext>
                  </a:extLst>
                </a:gridCol>
              </a:tblGrid>
              <a:tr h="330530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Programa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9504144"/>
                  </a:ext>
                </a:extLst>
              </a:tr>
              <a:tr h="3060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0004 - </a:t>
                      </a:r>
                      <a:r>
                        <a:rPr lang="pt-BR" sz="1200" b="1" kern="1200" dirty="0">
                          <a:solidFill>
                            <a:schemeClr val="bg1"/>
                          </a:solidFill>
                          <a:latin typeface="+mn-lt"/>
                          <a:ea typeface="+mn-ea"/>
                          <a:cs typeface="+mn-cs"/>
                        </a:rPr>
                        <a:t>Infraestrutura, Mobilidade e Meio Ambiente para o Futuro</a:t>
                      </a:r>
                      <a:endParaRPr lang="pt-BR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811056325"/>
                  </a:ext>
                </a:extLst>
              </a:tr>
              <a:tr h="306046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 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/>
                </a:tc>
                <a:extLst>
                  <a:ext uri="{0D108BD9-81ED-4DB2-BD59-A6C34878D82A}">
                    <a16:rowId xmlns="" xmlns:a16="http://schemas.microsoft.com/office/drawing/2014/main" val="4204477941"/>
                  </a:ext>
                </a:extLst>
              </a:tr>
              <a:tr h="3060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1007 - Investimentos,  Pavimentação, Manutenção, Revitalização de vias públicas e ações de </a:t>
                      </a:r>
                      <a:r>
                        <a:rPr lang="pt-BR" sz="1200" u="none" strike="noStrike" dirty="0" smtClean="0">
                          <a:effectLst/>
                        </a:rPr>
                        <a:t>Infraestrutura </a:t>
                      </a:r>
                      <a:r>
                        <a:rPr lang="pt-BR" sz="1200" u="none" strike="noStrike" dirty="0">
                          <a:effectLst/>
                        </a:rPr>
                        <a:t>em Geral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722774439"/>
                  </a:ext>
                </a:extLst>
              </a:tr>
              <a:tr h="3060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1008 – Gestão e Investimentos em bens Móveis e Imóveis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97309384"/>
                  </a:ext>
                </a:extLst>
              </a:tr>
              <a:tr h="3060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2027 - Manutenção da Secretaria de  Infraestrutura, Mobilidade e Segurança Pública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646507592"/>
                  </a:ext>
                </a:extLst>
              </a:tr>
              <a:tr h="3060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2028 - Manutenção da Coleta e Destinação do Lixo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843142579"/>
                  </a:ext>
                </a:extLst>
              </a:tr>
              <a:tr h="3060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2029 - Ampliação e Manutenção da Rede de Iluminação Pública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088600828"/>
                  </a:ext>
                </a:extLst>
              </a:tr>
              <a:tr h="3060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2032 - Manutenção do Meio Ambiente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840394076"/>
                  </a:ext>
                </a:extLst>
              </a:tr>
              <a:tr h="3060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2033 - Manutenção dos Serviços de Saneamento Básico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3241177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68668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B7D4EFDF-CABA-F57B-96C8-B1E055EB70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6" name="Rectangle 115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EEF8388-BEC4-FF2E-D7B0-FC391E131E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PROGRAMAS PROPOSTOS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chemeClr val="bg1"/>
                </a:solidFill>
              </a:rPr>
              <a:t>0005 - Promoção Cultural e Turística Integrada</a:t>
            </a:r>
            <a:endParaRPr lang="pt-BR" sz="1400" b="1" dirty="0">
              <a:solidFill>
                <a:srgbClr val="FFFFFF"/>
              </a:solidFill>
            </a:endParaRPr>
          </a:p>
        </p:txBody>
      </p:sp>
      <p:graphicFrame>
        <p:nvGraphicFramePr>
          <p:cNvPr id="9" name="Espaço Reservado para Conteúdo 8">
            <a:extLst>
              <a:ext uri="{FF2B5EF4-FFF2-40B4-BE49-F238E27FC236}">
                <a16:creationId xmlns="" xmlns:a16="http://schemas.microsoft.com/office/drawing/2014/main" id="{3CE433FA-9CEF-48D9-80EF-CA73AE52C82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38398545"/>
              </p:ext>
            </p:extLst>
          </p:nvPr>
        </p:nvGraphicFramePr>
        <p:xfrm>
          <a:off x="422787" y="1661653"/>
          <a:ext cx="8138927" cy="47384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38927">
                  <a:extLst>
                    <a:ext uri="{9D8B030D-6E8A-4147-A177-3AD203B41FA5}">
                      <a16:colId xmlns="" xmlns:a16="http://schemas.microsoft.com/office/drawing/2014/main" val="3631001716"/>
                    </a:ext>
                  </a:extLst>
                </a:gridCol>
              </a:tblGrid>
              <a:tr h="21390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Programa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859" marR="8859" marT="8859" marB="0" anchor="ctr"/>
                </a:tc>
                <a:extLst>
                  <a:ext uri="{0D108BD9-81ED-4DB2-BD59-A6C34878D82A}">
                    <a16:rowId xmlns="" xmlns:a16="http://schemas.microsoft.com/office/drawing/2014/main" val="135500360"/>
                  </a:ext>
                </a:extLst>
              </a:tr>
              <a:tr h="253153">
                <a:tc>
                  <a:txBody>
                    <a:bodyPr/>
                    <a:lstStyle/>
                    <a:p>
                      <a:pPr algn="l" fontAlgn="t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0005 - </a:t>
                      </a:r>
                      <a:r>
                        <a:rPr lang="pt-BR" sz="1200" b="1" dirty="0">
                          <a:solidFill>
                            <a:schemeClr val="bg1"/>
                          </a:solidFill>
                        </a:rPr>
                        <a:t>Promoção Cultural e Turística Integrada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8859" marR="8859" marT="8859" marB="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232510522"/>
                  </a:ext>
                </a:extLst>
              </a:tr>
              <a:tr h="2531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>
                          <a:effectLst/>
                          <a:latin typeface="+mj-lt"/>
                        </a:rPr>
                        <a:t>OBJETIVO</a:t>
                      </a:r>
                    </a:p>
                  </a:txBody>
                  <a:tcPr marL="8859" marR="8859" marT="8859" marB="0" anchor="b"/>
                </a:tc>
                <a:extLst>
                  <a:ext uri="{0D108BD9-81ED-4DB2-BD59-A6C34878D82A}">
                    <a16:rowId xmlns="" xmlns:a16="http://schemas.microsoft.com/office/drawing/2014/main" val="808365357"/>
                  </a:ext>
                </a:extLst>
              </a:tr>
              <a:tr h="841877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Apoiar e realizar festas tradicionais do município; Fomentar produções culturais, artísticas e manifestações populares; Preservar e valorizar o patrimônio histórico, material e imaterial; Promover e estruturar os atrativos turísticos locais, com enfoque sustentável; Expandir o acesso e a participação cultural em todas as idades; Fortalecer parcerias estratégicas com instituições públicas, privadas e entidades; Investir em Infraestrutura para fomentar o turismo, como criar rua coberta, revitalizar e construir portais da cidade.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859" marR="8859" marT="8859" marB="0" anchor="ctr"/>
                </a:tc>
                <a:extLst>
                  <a:ext uri="{0D108BD9-81ED-4DB2-BD59-A6C34878D82A}">
                    <a16:rowId xmlns="" xmlns:a16="http://schemas.microsoft.com/office/drawing/2014/main" val="1824509824"/>
                  </a:ext>
                </a:extLst>
              </a:tr>
              <a:tr h="2531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JUSTIFICATIVA</a:t>
                      </a:r>
                      <a:endParaRPr lang="pt-BR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8859" marR="8859" marT="8859" marB="0" anchor="b"/>
                </a:tc>
                <a:extLst>
                  <a:ext uri="{0D108BD9-81ED-4DB2-BD59-A6C34878D82A}">
                    <a16:rowId xmlns="" xmlns:a16="http://schemas.microsoft.com/office/drawing/2014/main" val="4190716229"/>
                  </a:ext>
                </a:extLst>
              </a:tr>
              <a:tr h="64563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Oferecer a população alternativa para participação em eventos culturais patrocinados diretamente pelo município ou através de parcerias. Coordenar e formular o plano de ações turísticas, divulgar a cidade, proporcionar o melhor atendimento a comunidade e turistas. Com investimento em Infraestrutura, vai aumentar a visibilidade, criando sensação de bem estar e estimulando o turismo o Município.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859" marR="8859" marT="8859" marB="0" anchor="ctr"/>
                </a:tc>
                <a:extLst>
                  <a:ext uri="{0D108BD9-81ED-4DB2-BD59-A6C34878D82A}">
                    <a16:rowId xmlns="" xmlns:a16="http://schemas.microsoft.com/office/drawing/2014/main" val="403973857"/>
                  </a:ext>
                </a:extLst>
              </a:tr>
              <a:tr h="25315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DIRETRIZES</a:t>
                      </a:r>
                      <a:endParaRPr lang="pt-BR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8859" marR="8859" marT="8859" marB="0" anchor="b"/>
                </a:tc>
                <a:extLst>
                  <a:ext uri="{0D108BD9-81ED-4DB2-BD59-A6C34878D82A}">
                    <a16:rowId xmlns="" xmlns:a16="http://schemas.microsoft.com/office/drawing/2014/main" val="480520563"/>
                  </a:ext>
                </a:extLst>
              </a:tr>
              <a:tr h="645635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O Departamento de Cultura e Turismo de Capivari de Baixo atuará com foco na valorização da identidade local, na promoção do patrimônio cultural e turístico, e na sustentabilidade, visando o fortalecimento da economia criativa e o bem-estar da comunidade.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859" marR="8859" marT="8859" marB="0" anchor="ctr"/>
                </a:tc>
                <a:extLst>
                  <a:ext uri="{0D108BD9-81ED-4DB2-BD59-A6C34878D82A}">
                    <a16:rowId xmlns="" xmlns:a16="http://schemas.microsoft.com/office/drawing/2014/main" val="3649128488"/>
                  </a:ext>
                </a:extLst>
              </a:tr>
              <a:tr h="27146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8859" marR="8859" marT="8859" marB="0" anchor="b"/>
                </a:tc>
                <a:extLst>
                  <a:ext uri="{0D108BD9-81ED-4DB2-BD59-A6C34878D82A}">
                    <a16:rowId xmlns="" xmlns:a16="http://schemas.microsoft.com/office/drawing/2014/main" val="963358735"/>
                  </a:ext>
                </a:extLst>
              </a:tr>
              <a:tr h="25315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AÇÃO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859" marR="8859" marT="8859" marB="0" anchor="ctr"/>
                </a:tc>
                <a:extLst>
                  <a:ext uri="{0D108BD9-81ED-4DB2-BD59-A6C34878D82A}">
                    <a16:rowId xmlns="" xmlns:a16="http://schemas.microsoft.com/office/drawing/2014/main" val="107427969"/>
                  </a:ext>
                </a:extLst>
              </a:tr>
              <a:tr h="25315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1010 – Gestão e Investimento em Bens Moveis e Imóveis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859" marR="8859" marT="8859" marB="0" anchor="ctr"/>
                </a:tc>
                <a:extLst>
                  <a:ext uri="{0D108BD9-81ED-4DB2-BD59-A6C34878D82A}">
                    <a16:rowId xmlns="" xmlns:a16="http://schemas.microsoft.com/office/drawing/2014/main" val="557501279"/>
                  </a:ext>
                </a:extLst>
              </a:tr>
              <a:tr h="25315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r>
                        <a:rPr lang="pt-BR" sz="1200" u="none" strike="noStrike" dirty="0">
                          <a:effectLst/>
                          <a:latin typeface="+mj-lt"/>
                        </a:rPr>
                        <a:t>2016 - Manutenção das Atividades de Cultura e Turismo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859" marR="8859" marT="8859" marB="0" anchor="ctr"/>
                </a:tc>
                <a:extLst>
                  <a:ext uri="{0D108BD9-81ED-4DB2-BD59-A6C34878D82A}">
                    <a16:rowId xmlns="" xmlns:a16="http://schemas.microsoft.com/office/drawing/2014/main" val="1214801491"/>
                  </a:ext>
                </a:extLst>
              </a:tr>
              <a:tr h="253153">
                <a:tc>
                  <a:txBody>
                    <a:bodyPr/>
                    <a:lstStyle/>
                    <a:p>
                      <a:pPr algn="l" rtl="0" fontAlgn="ctr">
                        <a:buNone/>
                      </a:pP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8859" marR="8859" marT="8859" marB="0" anchor="ctr"/>
                </a:tc>
                <a:extLst>
                  <a:ext uri="{0D108BD9-81ED-4DB2-BD59-A6C34878D82A}">
                    <a16:rowId xmlns="" xmlns:a16="http://schemas.microsoft.com/office/drawing/2014/main" val="3941475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999820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5A9F2C5-0F92-3986-D0A3-7A5813901E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" name="Rectangle 104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Rectangle 106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Rectangle 108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Rectangle 110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A8E7CC53-252F-2405-B0CB-73E4F1350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PROGRAMAS PROPOSTOS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chemeClr val="bg1"/>
                </a:solidFill>
              </a:rPr>
              <a:t>0006 – Agricultura, Desenvolvimento Econômico e Defesa Animal</a:t>
            </a:r>
            <a:endParaRPr lang="pt-BR" sz="1400" b="1" dirty="0">
              <a:solidFill>
                <a:srgbClr val="FFFFFF"/>
              </a:solidFill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="" xmlns:a16="http://schemas.microsoft.com/office/drawing/2014/main" id="{9B260F71-82B8-0081-5A36-5C2FB8AFC28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795338"/>
              </p:ext>
            </p:extLst>
          </p:nvPr>
        </p:nvGraphicFramePr>
        <p:xfrm>
          <a:off x="470204" y="1603131"/>
          <a:ext cx="8203591" cy="52637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203591">
                  <a:extLst>
                    <a:ext uri="{9D8B030D-6E8A-4147-A177-3AD203B41FA5}">
                      <a16:colId xmlns="" xmlns:a16="http://schemas.microsoft.com/office/drawing/2014/main" val="532483715"/>
                    </a:ext>
                  </a:extLst>
                </a:gridCol>
              </a:tblGrid>
              <a:tr h="1726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Programa</a:t>
                      </a:r>
                      <a:endParaRPr lang="pt-BR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6" marR="7436" marT="7436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4153290382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1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0006 – Agricultura, Desenvolvimento Econômico e Defesa Animal</a:t>
                      </a:r>
                      <a:endParaRPr lang="pt-BR" sz="11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6" marR="7436" marT="7436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12720425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Objetivos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6" marR="7436" marT="7436" marB="0" anchor="ctr"/>
                </a:tc>
                <a:extLst>
                  <a:ext uri="{0D108BD9-81ED-4DB2-BD59-A6C34878D82A}">
                    <a16:rowId xmlns="" xmlns:a16="http://schemas.microsoft.com/office/drawing/2014/main" val="1513803091"/>
                  </a:ext>
                </a:extLst>
              </a:tr>
              <a:tr h="308446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Fortalecer a agricultura familiar e a produção agropecuária local, por meio de apoio técnico, infraestrutura e incentivo à comercialização e celebração de parcerias com Entidades Públicas ou Privadas.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6" marR="7436" marT="7436" marB="0" anchor="ctr"/>
                </a:tc>
                <a:extLst>
                  <a:ext uri="{0D108BD9-81ED-4DB2-BD59-A6C34878D82A}">
                    <a16:rowId xmlns="" xmlns:a16="http://schemas.microsoft.com/office/drawing/2014/main" val="1088294539"/>
                  </a:ext>
                </a:extLst>
              </a:tr>
              <a:tr h="308446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Promover o desenvolvimento econômico sustentável, estimulando o empreendedorismo, o comércio local e a geração de renda, mantendo parcerias com entidades Públicas ou Privadas.</a:t>
                      </a:r>
                    </a:p>
                  </a:txBody>
                  <a:tcPr marL="7436" marR="7436" marT="7436" marB="0" anchor="ctr"/>
                </a:tc>
                <a:extLst>
                  <a:ext uri="{0D108BD9-81ED-4DB2-BD59-A6C34878D82A}">
                    <a16:rowId xmlns="" xmlns:a16="http://schemas.microsoft.com/office/drawing/2014/main" val="1549483816"/>
                  </a:ext>
                </a:extLst>
              </a:tr>
              <a:tr h="172672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Implantar políticas públicas de bem-estar animal, com ações de proteção, controle populacional e apoio às entidades e protetores.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6" marR="7436" marT="7436" marB="0" anchor="ctr"/>
                </a:tc>
                <a:extLst>
                  <a:ext uri="{0D108BD9-81ED-4DB2-BD59-A6C34878D82A}">
                    <a16:rowId xmlns="" xmlns:a16="http://schemas.microsoft.com/office/drawing/2014/main" val="629775097"/>
                  </a:ext>
                </a:extLst>
              </a:tr>
              <a:tr h="911954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Planejar e executar ações de defesa agropecuária e recuperação ambiental, em parceria com órgãos estaduais e federais.</a:t>
                      </a:r>
                    </a:p>
                    <a:p>
                      <a:pPr algn="just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Apoiar os produtores rurais, pecuaristas, bem como, às micro e pequenas empresas.</a:t>
                      </a:r>
                    </a:p>
                    <a:p>
                      <a:pPr algn="just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Desenvolver ações integrada entre órgãos do Governo Municipal para atender e orientar a população, incluir  jovens no mercado de trabalho.</a:t>
                      </a:r>
                    </a:p>
                    <a:p>
                      <a:pPr algn="just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Promover o desenvolvimento e regularização de áreas industriais para fomentar a indústria e o comércio local.</a:t>
                      </a:r>
                    </a:p>
                    <a:p>
                      <a:pPr algn="just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Garantir a Infraestrutura e promover o desenvolvimento tecnológico no Município. </a:t>
                      </a:r>
                    </a:p>
                    <a:p>
                      <a:pPr algn="just" fontAlgn="ctr">
                        <a:buNone/>
                      </a:pP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6" marR="7436" marT="7436" marB="0" anchor="ctr"/>
                </a:tc>
                <a:extLst>
                  <a:ext uri="{0D108BD9-81ED-4DB2-BD59-A6C34878D82A}">
                    <a16:rowId xmlns="" xmlns:a16="http://schemas.microsoft.com/office/drawing/2014/main" val="3187491827"/>
                  </a:ext>
                </a:extLst>
              </a:tr>
              <a:tr h="308446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100" b="1" u="none" strike="noStrike" dirty="0">
                          <a:effectLst/>
                        </a:rPr>
                        <a:t>Justificativas: </a:t>
                      </a:r>
                    </a:p>
                    <a:p>
                      <a:pPr algn="just" fontAlgn="ctr">
                        <a:buNone/>
                      </a:pP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36" marR="7436" marT="7436" marB="0" anchor="ctr"/>
                </a:tc>
                <a:extLst>
                  <a:ext uri="{0D108BD9-81ED-4DB2-BD59-A6C34878D82A}">
                    <a16:rowId xmlns="" xmlns:a16="http://schemas.microsoft.com/office/drawing/2014/main" val="2580913804"/>
                  </a:ext>
                </a:extLst>
              </a:tr>
              <a:tr h="2269846"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O desenvolvimento econômico e social do município depende da valorização dos setores produtivos locais, especialmente da agricultura familiar, do comércio e da agropecuária. Investir em infraestrutura, assistência técnica e incentivo à comercialização fortalece a economia regional e promove autonomia aos produtores. </a:t>
                      </a:r>
                    </a:p>
                    <a:p>
                      <a:pPr algn="just" fontAlgn="b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Ao mesmo tempo, é essencial implementar políticas públicas voltadas ao bem-estar animal, com ações de castração, microchipagem, adoção e suporte às entidades protetoras. A integração entre educação ambiental e práticas sustentáveis, como hortas escolares e feiras orgânicas, contribui para a formação de uma cultura de respeito à natureza e à saúde coletiva.</a:t>
                      </a:r>
                    </a:p>
                    <a:p>
                      <a:pPr algn="just" fontAlgn="b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A defesa agropecuária e a recuperação de áreas degradadas, como a Bacia de Óleo no bairro </a:t>
                      </a:r>
                      <a:r>
                        <a:rPr lang="pt-BR" sz="1100" u="none" strike="noStrike" dirty="0" err="1">
                          <a:effectLst/>
                        </a:rPr>
                        <a:t>Ilhotinha</a:t>
                      </a:r>
                      <a:r>
                        <a:rPr lang="pt-BR" sz="1100" u="none" strike="noStrike" dirty="0">
                          <a:effectLst/>
                        </a:rPr>
                        <a:t>, são medidas estratégicas para garantir a segurança sanitária e a sustentabilidade ambiental. A articulação com os governos estadual e federal amplia a capacidade de investimento e execução das ações planejadas.</a:t>
                      </a:r>
                    </a:p>
                    <a:p>
                      <a:pPr algn="just" fontAlgn="b">
                        <a:buNone/>
                      </a:pPr>
                      <a:r>
                        <a:rPr lang="pt-BR" sz="1100" b="0" i="0" u="none" strike="noStrike" dirty="0">
                          <a:effectLst/>
                          <a:latin typeface="Arial" panose="020B0604020202020204" pitchFamily="34" charset="0"/>
                        </a:rPr>
                        <a:t>As parcerias e as ações integradas vão agilizar o atendimento ao cidadão, bem como, estimular os jovens a ingressar ou voltar para o mercado de trabalho.</a:t>
                      </a:r>
                    </a:p>
                    <a:p>
                      <a:pPr algn="just" fontAlgn="b">
                        <a:buNone/>
                      </a:pPr>
                      <a:r>
                        <a:rPr lang="pt-BR" sz="1100" b="0" i="0" u="none" strike="noStrike" dirty="0">
                          <a:effectLst/>
                          <a:latin typeface="Arial" panose="020B0604020202020204" pitchFamily="34" charset="0"/>
                        </a:rPr>
                        <a:t>A criação de programas de incentivo a indústria e comércio, vão fomentar e ampliar o desenvolvimento municipal, assim como apoiar as pequenas empresas e viabilizar a implantação de Parque Tecnológico, incentivando a instalação de empresas, gerando renda e desenvolvimento.</a:t>
                      </a:r>
                    </a:p>
                    <a:p>
                      <a:pPr algn="just" fontAlgn="b">
                        <a:buNone/>
                      </a:pPr>
                      <a:endParaRPr lang="pt-BR" sz="11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36" marR="7436" marT="7436" marB="0" anchor="b"/>
                </a:tc>
                <a:extLst>
                  <a:ext uri="{0D108BD9-81ED-4DB2-BD59-A6C34878D82A}">
                    <a16:rowId xmlns="" xmlns:a16="http://schemas.microsoft.com/office/drawing/2014/main" val="13214012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187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6DD30732-C88F-43B0-0C9D-2137BDAA23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6" name="Rectangle 115">
            <a:extLst>
              <a:ext uri="{FF2B5EF4-FFF2-40B4-BE49-F238E27FC236}">
                <a16:creationId xmlns="" xmlns:a16="http://schemas.microsoft.com/office/drawing/2014/main" id="{BACC6370-2D7E-4714-9D71-7542949D7D5D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Rectangle 117">
            <a:extLst>
              <a:ext uri="{FF2B5EF4-FFF2-40B4-BE49-F238E27FC236}">
                <a16:creationId xmlns="" xmlns:a16="http://schemas.microsoft.com/office/drawing/2014/main" id="{F68B3F68-107C-434F-AA38-110D5EA91B8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Rectangle 119">
            <a:extLst>
              <a:ext uri="{FF2B5EF4-FFF2-40B4-BE49-F238E27FC236}">
                <a16:creationId xmlns="" xmlns:a16="http://schemas.microsoft.com/office/drawing/2014/main" id="{AAD0DBB9-1A4B-4391-81D4-CB19F9AB918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Rectangle 121">
            <a:extLst>
              <a:ext uri="{FF2B5EF4-FFF2-40B4-BE49-F238E27FC236}">
                <a16:creationId xmlns="" xmlns:a16="http://schemas.microsoft.com/office/drawing/2014/main" id="{063BBA22-50EA-4C4D-BE05-F1CE4E63AA5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83F682DA-1140-9E27-F36F-4AEAECBD3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PROGRAMAS PROPOSTOS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chemeClr val="bg1"/>
                </a:solidFill>
              </a:rPr>
              <a:t>0006 – Agricultura, Desenvolvimento Econômico e Defesa Animal</a:t>
            </a:r>
            <a:endParaRPr lang="pt-BR" sz="14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="" xmlns:a16="http://schemas.microsoft.com/office/drawing/2014/main" id="{71820C08-3181-CFAC-DE63-876A7AE42A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65054545"/>
              </p:ext>
            </p:extLst>
          </p:nvPr>
        </p:nvGraphicFramePr>
        <p:xfrm>
          <a:off x="483042" y="2586909"/>
          <a:ext cx="8195871" cy="26646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="" xmlns:a16="http://schemas.microsoft.com/office/drawing/2014/main" val="369205763"/>
                    </a:ext>
                  </a:extLst>
                </a:gridCol>
              </a:tblGrid>
              <a:tr h="503208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Programa:  </a:t>
                      </a: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0006 – Agricultura, Desenvolvimento Econômico e Defesa Animal</a:t>
                      </a:r>
                      <a:endParaRPr lang="pt-BR" sz="1200" b="1" i="0" u="none" strike="noStrike" dirty="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56" marR="14056" marT="14056" marB="0" anchor="ctr"/>
                </a:tc>
                <a:extLst>
                  <a:ext uri="{0D108BD9-81ED-4DB2-BD59-A6C34878D82A}">
                    <a16:rowId xmlns="" xmlns:a16="http://schemas.microsoft.com/office/drawing/2014/main" val="2439207217"/>
                  </a:ext>
                </a:extLst>
              </a:tr>
              <a:tr h="373519">
                <a:tc>
                  <a:txBody>
                    <a:bodyPr/>
                    <a:lstStyle/>
                    <a:p>
                      <a:pPr algn="just" rtl="0" fontAlgn="ctr">
                        <a:buNone/>
                      </a:pPr>
                      <a:r>
                        <a:rPr lang="pt-BR" sz="12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Ações</a:t>
                      </a:r>
                    </a:p>
                  </a:txBody>
                  <a:tcPr marL="14056" marR="14056" marT="14056" marB="0" anchor="ctr"/>
                </a:tc>
                <a:extLst>
                  <a:ext uri="{0D108BD9-81ED-4DB2-BD59-A6C34878D82A}">
                    <a16:rowId xmlns="" xmlns:a16="http://schemas.microsoft.com/office/drawing/2014/main" val="1152150683"/>
                  </a:ext>
                </a:extLst>
              </a:tr>
              <a:tr h="44698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2025 - Manutenção das Atividades de Desenvolvimento Econômico e Tecnologia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56" marR="14056" marT="14056" marB="0" anchor="ctr"/>
                </a:tc>
                <a:extLst>
                  <a:ext uri="{0D108BD9-81ED-4DB2-BD59-A6C34878D82A}">
                    <a16:rowId xmlns="" xmlns:a16="http://schemas.microsoft.com/office/drawing/2014/main" val="229076960"/>
                  </a:ext>
                </a:extLst>
              </a:tr>
              <a:tr h="44698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2026 - Manutenção das Atividades de Controle de Animais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56" marR="14056" marT="14056" marB="0" anchor="ctr"/>
                </a:tc>
                <a:extLst>
                  <a:ext uri="{0D108BD9-81ED-4DB2-BD59-A6C34878D82A}">
                    <a16:rowId xmlns="" xmlns:a16="http://schemas.microsoft.com/office/drawing/2014/main" val="3832499137"/>
                  </a:ext>
                </a:extLst>
              </a:tr>
              <a:tr h="44698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2051 – Manutenção das Atividades Desenvolvimento Rural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56" marR="14056" marT="14056" marB="0" anchor="ctr"/>
                </a:tc>
                <a:extLst>
                  <a:ext uri="{0D108BD9-81ED-4DB2-BD59-A6C34878D82A}">
                    <a16:rowId xmlns="" xmlns:a16="http://schemas.microsoft.com/office/drawing/2014/main" val="1643333492"/>
                  </a:ext>
                </a:extLst>
              </a:tr>
              <a:tr h="44698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1.0xxx – </a:t>
                      </a:r>
                      <a:r>
                        <a:rPr lang="pt-BR" sz="1200" dirty="0"/>
                        <a:t>Gestão e Investimento em Bens Móveis e Imóveis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4056" marR="14056" marT="14056" marB="0" anchor="ctr"/>
                </a:tc>
                <a:extLst>
                  <a:ext uri="{0D108BD9-81ED-4DB2-BD59-A6C34878D82A}">
                    <a16:rowId xmlns="" xmlns:a16="http://schemas.microsoft.com/office/drawing/2014/main" val="12669855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90533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FA3361AB-06DC-A902-878D-84D777F7D9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" name="Rectangle 115">
            <a:extLst>
              <a:ext uri="{FF2B5EF4-FFF2-40B4-BE49-F238E27FC236}">
                <a16:creationId xmlns="" xmlns:a16="http://schemas.microsoft.com/office/drawing/2014/main" id="{60E863CC-AA1C-7937-19E6-36DE86B5C06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7">
            <a:extLst>
              <a:ext uri="{FF2B5EF4-FFF2-40B4-BE49-F238E27FC236}">
                <a16:creationId xmlns="" xmlns:a16="http://schemas.microsoft.com/office/drawing/2014/main" id="{811E820C-82FE-A9AD-5ACD-2192320D6A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9">
            <a:extLst>
              <a:ext uri="{FF2B5EF4-FFF2-40B4-BE49-F238E27FC236}">
                <a16:creationId xmlns="" xmlns:a16="http://schemas.microsoft.com/office/drawing/2014/main" id="{F62C4AEC-8575-4A2D-3A58-B960E573462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21">
            <a:extLst>
              <a:ext uri="{FF2B5EF4-FFF2-40B4-BE49-F238E27FC236}">
                <a16:creationId xmlns="" xmlns:a16="http://schemas.microsoft.com/office/drawing/2014/main" id="{B295B363-CE95-F87E-ED40-78567C34308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529AC2E3-036D-D0DE-E1D1-047AFBAAF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PROGRAMAS PROPOSTOS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0009 - </a:t>
            </a:r>
            <a:r>
              <a:rPr lang="pt-BR" sz="1400" b="1" dirty="0">
                <a:solidFill>
                  <a:schemeClr val="bg1"/>
                </a:solidFill>
              </a:rPr>
              <a:t>Promoção Integral à Criança e ao Adolescente - FIA</a:t>
            </a:r>
            <a:endParaRPr lang="pt-BR" sz="1400" b="1" dirty="0">
              <a:solidFill>
                <a:srgbClr val="FFFFFF"/>
              </a:solidFill>
            </a:endParaRP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="" xmlns:a16="http://schemas.microsoft.com/office/drawing/2014/main" id="{66CD4920-C288-14AC-7CEA-8080F0199F2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3675382"/>
              </p:ext>
            </p:extLst>
          </p:nvPr>
        </p:nvGraphicFramePr>
        <p:xfrm>
          <a:off x="483042" y="1668537"/>
          <a:ext cx="8195871" cy="35760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="" xmlns:a16="http://schemas.microsoft.com/office/drawing/2014/main" val="4178444601"/>
                    </a:ext>
                  </a:extLst>
                </a:gridCol>
              </a:tblGrid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Programa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16" marR="9216" marT="9216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571570228"/>
                  </a:ext>
                </a:extLst>
              </a:tr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0009 – Promoção Integral à Criança e ao Adolescente - FIA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16" marR="9216" marT="9216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3087598943"/>
                  </a:ext>
                </a:extLst>
              </a:tr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Objetivos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16" marR="9216" marT="9216" marB="0" anchor="ctr"/>
                </a:tc>
                <a:extLst>
                  <a:ext uri="{0D108BD9-81ED-4DB2-BD59-A6C34878D82A}">
                    <a16:rowId xmlns="" xmlns:a16="http://schemas.microsoft.com/office/drawing/2014/main" val="3625291651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Garantir a proteção integral dos direitos da criança e do adolescente, conforme previsto no Estatuto da Criança e do Adolescente (ECA).</a:t>
                      </a: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16" marR="9216" marT="9216" marB="0" anchor="b"/>
                </a:tc>
                <a:extLst>
                  <a:ext uri="{0D108BD9-81ED-4DB2-BD59-A6C34878D82A}">
                    <a16:rowId xmlns="" xmlns:a16="http://schemas.microsoft.com/office/drawing/2014/main" val="1332034"/>
                  </a:ext>
                </a:extLst>
              </a:tr>
              <a:tr h="1441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Fortalecer as políticas públicas voltadas à infância e juventude, por meio do financiamento de projetos e ações sociais.</a:t>
                      </a: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16" marR="9216" marT="9216" marB="0" anchor="b"/>
                </a:tc>
                <a:extLst>
                  <a:ext uri="{0D108BD9-81ED-4DB2-BD59-A6C34878D82A}">
                    <a16:rowId xmlns="" xmlns:a16="http://schemas.microsoft.com/office/drawing/2014/main" val="3875181940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Promover a articulação entre governo, sociedade civil e entidades de atendimento, assegurando a participação democrática na gestão dos recursos.</a:t>
                      </a: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16" marR="9216" marT="9216" marB="0" anchor="b"/>
                </a:tc>
                <a:extLst>
                  <a:ext uri="{0D108BD9-81ED-4DB2-BD59-A6C34878D82A}">
                    <a16:rowId xmlns="" xmlns:a16="http://schemas.microsoft.com/office/drawing/2014/main" val="1614150906"/>
                  </a:ext>
                </a:extLst>
              </a:tr>
              <a:tr h="14418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Assegurar a transparência e eficiência na aplicação dos recursos do FIA, com controle social e prestação de contas.</a:t>
                      </a: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16" marR="9216" marT="9216" marB="0" anchor="b"/>
                </a:tc>
                <a:extLst>
                  <a:ext uri="{0D108BD9-81ED-4DB2-BD59-A6C34878D82A}">
                    <a16:rowId xmlns="" xmlns:a16="http://schemas.microsoft.com/office/drawing/2014/main" val="30627432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Estimular a captação de recursos financeiros, por meio de incentivos fiscais e campanhas de sensibilização junto à sociedade e empresas.</a:t>
                      </a: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16" marR="9216" marT="9216" marB="0" anchor="b"/>
                </a:tc>
                <a:extLst>
                  <a:ext uri="{0D108BD9-81ED-4DB2-BD59-A6C34878D82A}">
                    <a16:rowId xmlns="" xmlns:a16="http://schemas.microsoft.com/office/drawing/2014/main" val="3175393564"/>
                  </a:ext>
                </a:extLst>
              </a:tr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 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16" marR="9216" marT="9216" marB="0" anchor="ctr"/>
                </a:tc>
                <a:extLst>
                  <a:ext uri="{0D108BD9-81ED-4DB2-BD59-A6C34878D82A}">
                    <a16:rowId xmlns="" xmlns:a16="http://schemas.microsoft.com/office/drawing/2014/main" val="108230913"/>
                  </a:ext>
                </a:extLst>
              </a:tr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Justificativas: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16" marR="9216" marT="9216" marB="0" anchor="ctr"/>
                </a:tc>
                <a:extLst>
                  <a:ext uri="{0D108BD9-81ED-4DB2-BD59-A6C34878D82A}">
                    <a16:rowId xmlns="" xmlns:a16="http://schemas.microsoft.com/office/drawing/2014/main" val="1030654768"/>
                  </a:ext>
                </a:extLst>
              </a:tr>
              <a:tr h="83050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Fundo da Infância e Adolescência (FIA) é um instrumento essencial para a promoção e defesa dos direitos de crianças e adolescentes. Sua manutenção adequada permite o financiamento de projetos sociais, ações educativas, culturais, esportivas e de proteção social, especialmente voltadas a grupos em situação de vulnerabilidade. </a:t>
                      </a:r>
                      <a:br>
                        <a:rPr lang="pt-BR" sz="1200" u="none" strike="noStrike" dirty="0">
                          <a:effectLst/>
                        </a:rPr>
                      </a:br>
                      <a:r>
                        <a:rPr lang="pt-BR" sz="1200" u="none" strike="noStrike" dirty="0">
                          <a:effectLst/>
                        </a:rPr>
                        <a:t>A gestão eficiente do FIA contribui para o fortalecimento da rede de proteção, o apoio às entidades que atuam diretamente com esse público e a ampliação das oportunidades de desenvolvimento humano. Além disso, a captação de recursos via doações incentivadas fortalece o compromisso da sociedade com a infância e juventude.</a:t>
                      </a: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16" marR="9216" marT="9216" marB="0" anchor="b"/>
                </a:tc>
                <a:extLst>
                  <a:ext uri="{0D108BD9-81ED-4DB2-BD59-A6C34878D82A}">
                    <a16:rowId xmlns="" xmlns:a16="http://schemas.microsoft.com/office/drawing/2014/main" val="2139748303"/>
                  </a:ext>
                </a:extLst>
              </a:tr>
            </a:tbl>
          </a:graphicData>
        </a:graphic>
      </p:graphicFrame>
      <p:graphicFrame>
        <p:nvGraphicFramePr>
          <p:cNvPr id="3" name="Tabela 2">
            <a:extLst>
              <a:ext uri="{FF2B5EF4-FFF2-40B4-BE49-F238E27FC236}">
                <a16:creationId xmlns="" xmlns:a16="http://schemas.microsoft.com/office/drawing/2014/main" id="{A8EB6BF0-8B47-D81A-61F0-C9E6247D003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13320614"/>
              </p:ext>
            </p:extLst>
          </p:nvPr>
        </p:nvGraphicFramePr>
        <p:xfrm>
          <a:off x="483042" y="5451764"/>
          <a:ext cx="8195871" cy="664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="" xmlns:a16="http://schemas.microsoft.com/office/drawing/2014/main" val="40206562"/>
                    </a:ext>
                  </a:extLst>
                </a:gridCol>
              </a:tblGrid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AÇÃO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16" marR="9216" marT="9216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18536740"/>
                  </a:ext>
                </a:extLst>
              </a:tr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2007 - Manutenção do FIA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3035834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16" marR="9216" marT="9216" marB="0" anchor="b"/>
                </a:tc>
                <a:extLst>
                  <a:ext uri="{0D108BD9-81ED-4DB2-BD59-A6C34878D82A}">
                    <a16:rowId xmlns="" xmlns:a16="http://schemas.microsoft.com/office/drawing/2014/main" val="83570676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6920816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B10D137-31EF-97F4-D955-8B1F97625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" name="Rectangle 115">
            <a:extLst>
              <a:ext uri="{FF2B5EF4-FFF2-40B4-BE49-F238E27FC236}">
                <a16:creationId xmlns="" xmlns:a16="http://schemas.microsoft.com/office/drawing/2014/main" id="{AE03D4BD-8387-BB98-EA96-F5C439C597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7">
            <a:extLst>
              <a:ext uri="{FF2B5EF4-FFF2-40B4-BE49-F238E27FC236}">
                <a16:creationId xmlns="" xmlns:a16="http://schemas.microsoft.com/office/drawing/2014/main" id="{0F479ED8-68E7-4DD5-9752-1A284CD2CBE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9">
            <a:extLst>
              <a:ext uri="{FF2B5EF4-FFF2-40B4-BE49-F238E27FC236}">
                <a16:creationId xmlns="" xmlns:a16="http://schemas.microsoft.com/office/drawing/2014/main" id="{B19C2CD3-0600-2E53-4D1B-72DB18CAE9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21">
            <a:extLst>
              <a:ext uri="{FF2B5EF4-FFF2-40B4-BE49-F238E27FC236}">
                <a16:creationId xmlns="" xmlns:a16="http://schemas.microsoft.com/office/drawing/2014/main" id="{70F06487-485E-2170-A810-B41C80FF28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C0F09F-66CB-DA6C-303D-F7F779D6F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PROGRAMAS PROPOSTOS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chemeClr val="bg1"/>
                </a:solidFill>
              </a:rPr>
              <a:t>Promoção e Defesa dos Direitos da Pessoa Idosa - FMI</a:t>
            </a:r>
            <a:endParaRPr lang="pt-BR" sz="1400" b="1" dirty="0">
              <a:solidFill>
                <a:srgbClr val="FFFFFF"/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="" xmlns:a16="http://schemas.microsoft.com/office/drawing/2014/main" id="{04DEE9E8-6706-537F-3008-793C8448C5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2655672"/>
              </p:ext>
            </p:extLst>
          </p:nvPr>
        </p:nvGraphicFramePr>
        <p:xfrm>
          <a:off x="522615" y="5783785"/>
          <a:ext cx="8195871" cy="664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="" xmlns:a16="http://schemas.microsoft.com/office/drawing/2014/main" val="40206562"/>
                    </a:ext>
                  </a:extLst>
                </a:gridCol>
              </a:tblGrid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AÇÃO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16" marR="9216" marT="9216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18536740"/>
                  </a:ext>
                </a:extLst>
              </a:tr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2035 - Manutenção das Atividades com Idosos e Programas do FMI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3035834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216" marR="9216" marT="9216" marB="0" anchor="b"/>
                </a:tc>
                <a:extLst>
                  <a:ext uri="{0D108BD9-81ED-4DB2-BD59-A6C34878D82A}">
                    <a16:rowId xmlns="" xmlns:a16="http://schemas.microsoft.com/office/drawing/2014/main" val="835706768"/>
                  </a:ext>
                </a:extLst>
              </a:tr>
            </a:tbl>
          </a:graphicData>
        </a:graphic>
      </p:graphicFrame>
      <p:graphicFrame>
        <p:nvGraphicFramePr>
          <p:cNvPr id="6" name="Espaço Reservado para Conteúdo 5">
            <a:extLst>
              <a:ext uri="{FF2B5EF4-FFF2-40B4-BE49-F238E27FC236}">
                <a16:creationId xmlns="" xmlns:a16="http://schemas.microsoft.com/office/drawing/2014/main" id="{344CA6FE-CC6F-F04F-FB09-F41D39F809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52407220"/>
              </p:ext>
            </p:extLst>
          </p:nvPr>
        </p:nvGraphicFramePr>
        <p:xfrm>
          <a:off x="522615" y="1656966"/>
          <a:ext cx="8039100" cy="387877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9100">
                  <a:extLst>
                    <a:ext uri="{9D8B030D-6E8A-4147-A177-3AD203B41FA5}">
                      <a16:colId xmlns="" xmlns:a16="http://schemas.microsoft.com/office/drawing/2014/main" val="2302845415"/>
                    </a:ext>
                  </a:extLst>
                </a:gridCol>
              </a:tblGrid>
              <a:tr h="2189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Programa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6066340"/>
                  </a:ext>
                </a:extLst>
              </a:tr>
              <a:tr h="21893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XXX- Promoção e Defesa dos Direitos da Pessoa Idosa - FMI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5507634"/>
                  </a:ext>
                </a:extLst>
              </a:tr>
              <a:tr h="19266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effectLst/>
                        </a:rPr>
                        <a:t>Objetivos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469881587"/>
                  </a:ext>
                </a:extLst>
              </a:tr>
              <a:tr h="1926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Promover a garantia dos direitos da pessoa idosa, conforme previsto no Estatuto do Idoso e nas políticas públicas de envelhecimento ativo.</a:t>
                      </a:r>
                      <a:endParaRPr lang="pt-BR" sz="12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573470485"/>
                  </a:ext>
                </a:extLst>
              </a:tr>
              <a:tr h="1926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Fortalecer ações de proteção social, saúde, cultura e inclusão, voltadas à melhoria da qualidade de vida da população idosa.</a:t>
                      </a: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4148277188"/>
                  </a:ext>
                </a:extLst>
              </a:tr>
              <a:tr h="1926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Apoiar entidades e projetos que atuem diretamente com idosos, especialmente os que se encontram em situação de vulnerabilidade.</a:t>
                      </a:r>
                      <a:endParaRPr lang="pt-B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07233373"/>
                  </a:ext>
                </a:extLst>
              </a:tr>
              <a:tr h="1926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Assegurar a gestão transparente e eficiente dos recursos do FMI, com controle social e participação democrática.</a:t>
                      </a:r>
                      <a:endParaRPr lang="pt-BR" sz="12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444404681"/>
                  </a:ext>
                </a:extLst>
              </a:tr>
              <a:tr h="19266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Estimular a captação de recursos financeiros, por meio de incentivos fiscais e parcerias com a sociedade civil e setor privado.</a:t>
                      </a: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745329721"/>
                  </a:ext>
                </a:extLst>
              </a:tr>
              <a:tr h="20142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03535220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200" u="none" strike="noStrike" dirty="0">
                          <a:effectLst/>
                        </a:rPr>
                        <a:t> </a:t>
                      </a:r>
                      <a:r>
                        <a:rPr lang="pt-BR" sz="1200" b="1" u="none" strike="noStrike" dirty="0">
                          <a:effectLst/>
                        </a:rPr>
                        <a:t>Justificativas: 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pPr algn="l" fontAlgn="ctr">
                        <a:buNone/>
                      </a:pP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1869404"/>
                  </a:ext>
                </a:extLst>
              </a:tr>
              <a:tr h="1348664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O Fundo Municipal do Idoso (FMI) é um instrumento estratégico para o financiamento de políticas públicas voltadas à promoção, proteção e defesa dos direitos da pessoa idosa. Com o crescimento da população idosa, torna-se urgente investir em ações que garantam envelhecimento com dignidade, autonomia e segurança. </a:t>
                      </a:r>
                      <a:br>
                        <a:rPr lang="pt-BR" sz="1200" u="none" strike="noStrike" dirty="0">
                          <a:effectLst/>
                        </a:rPr>
                      </a:br>
                      <a:r>
                        <a:rPr lang="pt-BR" sz="1200" u="none" strike="noStrike" dirty="0">
                          <a:effectLst/>
                        </a:rPr>
                        <a:t>A manutenção adequada do FMI permite apoiar projetos sociais, culturais, educativos, esportivos e de saúde, além de fortalecer a rede de atendimento e proteção. A gestão participativa e transparente do fundo contribui para o envolvimento da sociedade e para a efetividade das ações. A captação de recursos via doações incentivadas amplia o impacto das políticas públicas e reforça o compromisso coletivo com o envelhecimento saudável.</a:t>
                      </a:r>
                      <a:endParaRPr lang="pt-BR" sz="12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36242245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291265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7B10D137-31EF-97F4-D955-8B1F97625A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3" name="Rectangle 115">
            <a:extLst>
              <a:ext uri="{FF2B5EF4-FFF2-40B4-BE49-F238E27FC236}">
                <a16:creationId xmlns="" xmlns:a16="http://schemas.microsoft.com/office/drawing/2014/main" id="{AE03D4BD-8387-BB98-EA96-F5C439C5973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Rectangle 117">
            <a:extLst>
              <a:ext uri="{FF2B5EF4-FFF2-40B4-BE49-F238E27FC236}">
                <a16:creationId xmlns="" xmlns:a16="http://schemas.microsoft.com/office/drawing/2014/main" id="{0F479ED8-68E7-4DD5-9752-1A284CD2CBEA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Rectangle 119">
            <a:extLst>
              <a:ext uri="{FF2B5EF4-FFF2-40B4-BE49-F238E27FC236}">
                <a16:creationId xmlns="" xmlns:a16="http://schemas.microsoft.com/office/drawing/2014/main" id="{B19C2CD3-0600-2E53-4D1B-72DB18CAE9C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21">
            <a:extLst>
              <a:ext uri="{FF2B5EF4-FFF2-40B4-BE49-F238E27FC236}">
                <a16:creationId xmlns="" xmlns:a16="http://schemas.microsoft.com/office/drawing/2014/main" id="{70F06487-485E-2170-A810-B41C80FF28A7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6EC0F09F-66CB-DA6C-303D-F7F779D6F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PROGRAMAS PROPOSTOS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 smtClean="0">
                <a:solidFill>
                  <a:schemeClr val="bg1"/>
                </a:solidFill>
              </a:rPr>
              <a:t>APOI À POLÍTICA DE HABITAÇÃO</a:t>
            </a:r>
            <a:endParaRPr lang="pt-BR" sz="1400" b="1" dirty="0">
              <a:solidFill>
                <a:srgbClr val="FFFFFF"/>
              </a:solidFill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="" xmlns:a16="http://schemas.microsoft.com/office/drawing/2014/main" id="{04DEE9E8-6706-537F-3008-793C8448C5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604288"/>
              </p:ext>
            </p:extLst>
          </p:nvPr>
        </p:nvGraphicFramePr>
        <p:xfrm>
          <a:off x="522615" y="5783785"/>
          <a:ext cx="8195871" cy="6640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="" xmlns:a16="http://schemas.microsoft.com/office/drawing/2014/main" val="40206562"/>
                    </a:ext>
                  </a:extLst>
                </a:gridCol>
              </a:tblGrid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AÇÃO</a:t>
                      </a:r>
                      <a:endParaRPr lang="pt-BR" sz="12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216" marR="9216" marT="9216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018536740"/>
                  </a:ext>
                </a:extLst>
              </a:tr>
              <a:tr h="144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xxxx</a:t>
                      </a:r>
                      <a:r>
                        <a:rPr lang="pt-BR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– Investimento em Ações de Habitação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183035834"/>
                  </a:ext>
                </a:extLst>
              </a:tr>
              <a:tr h="281447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200" b="0" i="0" u="none" strike="noStrike" dirty="0" err="1" smtClean="0">
                          <a:effectLst/>
                          <a:latin typeface="+mj-lt"/>
                        </a:rPr>
                        <a:t>Xxxx</a:t>
                      </a:r>
                      <a:r>
                        <a:rPr lang="pt-BR" sz="1200" b="0" i="0" u="none" strike="noStrike" dirty="0" smtClean="0">
                          <a:effectLst/>
                          <a:latin typeface="+mj-lt"/>
                        </a:rPr>
                        <a:t> – Manutenção das Atividades de Habitação</a:t>
                      </a:r>
                      <a:endParaRPr lang="pt-BR" sz="1200" b="0" i="0" u="none" strike="noStrike" dirty="0">
                        <a:effectLst/>
                        <a:latin typeface="+mj-lt"/>
                      </a:endParaRPr>
                    </a:p>
                  </a:txBody>
                  <a:tcPr marL="9216" marR="9216" marT="9216" marB="0" anchor="b"/>
                </a:tc>
                <a:extLst>
                  <a:ext uri="{0D108BD9-81ED-4DB2-BD59-A6C34878D82A}">
                    <a16:rowId xmlns="" xmlns:a16="http://schemas.microsoft.com/office/drawing/2014/main" val="835706768"/>
                  </a:ext>
                </a:extLst>
              </a:tr>
            </a:tbl>
          </a:graphicData>
        </a:graphic>
      </p:graphicFrame>
      <p:graphicFrame>
        <p:nvGraphicFramePr>
          <p:cNvPr id="6" name="Espaço Reservado para Conteúdo 5">
            <a:extLst>
              <a:ext uri="{FF2B5EF4-FFF2-40B4-BE49-F238E27FC236}">
                <a16:creationId xmlns="" xmlns:a16="http://schemas.microsoft.com/office/drawing/2014/main" id="{344CA6FE-CC6F-F04F-FB09-F41D39F809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21310102"/>
              </p:ext>
            </p:extLst>
          </p:nvPr>
        </p:nvGraphicFramePr>
        <p:xfrm>
          <a:off x="679386" y="1938977"/>
          <a:ext cx="8039100" cy="347879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8039100">
                  <a:extLst>
                    <a:ext uri="{9D8B030D-6E8A-4147-A177-3AD203B41FA5}">
                      <a16:colId xmlns="" xmlns:a16="http://schemas.microsoft.com/office/drawing/2014/main" val="2302845415"/>
                    </a:ext>
                  </a:extLst>
                </a:gridCol>
              </a:tblGrid>
              <a:tr h="13810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Programa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526066340"/>
                  </a:ext>
                </a:extLst>
              </a:tr>
              <a:tr h="13810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XXX- </a:t>
                      </a:r>
                      <a:r>
                        <a:rPr lang="pt-BR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Apoio</a:t>
                      </a:r>
                      <a:r>
                        <a:rPr lang="pt-BR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à Política de Habitação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2185507634"/>
                  </a:ext>
                </a:extLst>
              </a:tr>
              <a:tr h="12153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effectLst/>
                          <a:latin typeface="+mj-lt"/>
                        </a:rPr>
                        <a:t>Objetivos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3469881587"/>
                  </a:ext>
                </a:extLst>
              </a:tr>
              <a:tr h="350887"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000" b="0" i="0" u="none" strike="noStrike" dirty="0" smtClean="0">
                          <a:effectLst/>
                          <a:latin typeface="+mj-lt"/>
                        </a:rPr>
                        <a:t>Promover condições favoráveis para que a população, especialmente famílias de baixa renda, tenha acesso a moradias adequadas e regularizadas, por meio de apoio técnico, articulação institucional e incentivo a iniciativas habitacionais sustentáveis.</a:t>
                      </a:r>
                      <a:endParaRPr lang="pt-BR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573470485"/>
                  </a:ext>
                </a:extLst>
              </a:tr>
              <a:tr h="11817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4148277188"/>
                  </a:ext>
                </a:extLst>
              </a:tr>
              <a:tr h="230127">
                <a:tc>
                  <a:txBody>
                    <a:bodyPr/>
                    <a:lstStyle/>
                    <a:p>
                      <a:pPr marL="0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b="1" u="none" strike="noStrike" dirty="0" smtClean="0">
                          <a:effectLst/>
                          <a:latin typeface="+mj-lt"/>
                        </a:rPr>
                        <a:t>Justificativas: </a:t>
                      </a:r>
                      <a:endParaRPr lang="pt-BR" sz="1000" b="1" i="0" u="none" strike="noStrike" dirty="0" smtClean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b">
                        <a:buNone/>
                      </a:pPr>
                      <a:endParaRPr lang="pt-BR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07233373"/>
                  </a:ext>
                </a:extLst>
              </a:tr>
              <a:tr h="927686"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000" b="0" i="0" u="none" strike="noStrike" dirty="0" smtClean="0">
                          <a:effectLst/>
                          <a:latin typeface="+mj-lt"/>
                        </a:rPr>
                        <a:t>O direito à moradia está previsto no artigo 6º da Constituição Federal e reforçado por instrumentos como o Estatuto da Cidade (Lei nº 10.257/2001).No contexto local, parte da população vive em condições de habitação precária ou carece de segurança jurídica sobre o imóvel que ocupa. A atuação do poder público municipal como agente articulador é fundamental para apoiar a implementação de projetos, programas e parcerias que favoreçam o acesso à moradia digna. O papel da administração municipal neste programa será o de fomentar, apoiar e integrar iniciativas de habitação, atuando em cooperação com órgãos estaduais, federais e entidades privadas, a fim de ampliar as oportunidades de acesso à moradia regularizada e segura, sem assumir isoladamente a execução de empreendimentos.</a:t>
                      </a:r>
                      <a:endParaRPr lang="pt-BR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2444404681"/>
                  </a:ext>
                </a:extLst>
              </a:tr>
              <a:tr h="121533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000" b="0" i="0" u="none" strike="noStrike" dirty="0"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="" xmlns:a16="http://schemas.microsoft.com/office/drawing/2014/main" val="1745329721"/>
                  </a:ext>
                </a:extLst>
              </a:tr>
              <a:tr h="12705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Diretrizes 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035352209"/>
                  </a:ext>
                </a:extLst>
              </a:tr>
              <a:tr h="927686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u="none" strike="noStrike" dirty="0">
                          <a:effectLst/>
                          <a:latin typeface="+mj-lt"/>
                        </a:rPr>
                        <a:t> </a:t>
                      </a:r>
                      <a:r>
                        <a:rPr lang="pt-BR" sz="1000" u="none" strike="noStrike" dirty="0" smtClean="0">
                          <a:effectLst/>
                          <a:latin typeface="+mj-lt"/>
                        </a:rPr>
                        <a:t>Apoio à captação de recursos junto a órgãos estaduais, federais e instituições financeiras para programas habitacionais. 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u="none" strike="noStrike" dirty="0" smtClean="0">
                          <a:effectLst/>
                          <a:latin typeface="+mj-lt"/>
                        </a:rPr>
                        <a:t>Articulação de parcerias com entidades públicas e privadas para construção, reforma ou regularização de moradias.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u="none" strike="noStrike" dirty="0" smtClean="0">
                          <a:effectLst/>
                          <a:latin typeface="+mj-lt"/>
                        </a:rPr>
                        <a:t>Disponibilização de orientação técnica à população sobre programas e requisitos para acesso a benefícios habitacionais.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u="none" strike="noStrike" dirty="0" smtClean="0">
                          <a:effectLst/>
                          <a:latin typeface="+mj-lt"/>
                        </a:rPr>
                        <a:t>Fomento à regularização fundiária em parceria com órgãos competentes, buscando segurança jurídica para os moradores.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u="none" strike="noStrike" dirty="0" smtClean="0">
                          <a:effectLst/>
                          <a:latin typeface="+mj-lt"/>
                        </a:rPr>
                        <a:t>Incentivo à adoção de práticas construtivas sustentáveis e eficientes, de acordo com as possibilidades e recursos disponíveis.</a:t>
                      </a:r>
                    </a:p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000" u="none" strike="noStrike" dirty="0" smtClean="0">
                          <a:effectLst/>
                          <a:latin typeface="+mj-lt"/>
                        </a:rPr>
                        <a:t>Integração com políticas urbanas que visem a melhoria da infraestrutura e dos serviços públicos nas áreas habitacionais.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="" xmlns:a16="http://schemas.microsoft.com/office/drawing/2014/main" val="218694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9336161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="" xmlns:a16="http://schemas.microsoft.com/office/drawing/2014/main" id="{DACCA3AE-1463-8223-56B4-623C3A904C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="" xmlns:a16="http://schemas.microsoft.com/office/drawing/2014/main" id="{C84622BA-7D8D-6296-D309-53284B75BA36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="" xmlns:a16="http://schemas.microsoft.com/office/drawing/2014/main" id="{EBA8BCB2-71F1-F7FE-D32C-8D3D7332F9C8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="" xmlns:a16="http://schemas.microsoft.com/office/drawing/2014/main" id="{230CCC84-A740-0D1E-8FA6-EC2F551FF495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="" xmlns:a16="http://schemas.microsoft.com/office/drawing/2014/main" id="{6D16C8C2-F556-3D55-6D33-2491246560AB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="" xmlns:p16="http://schemas.microsoft.com/office/powerpoint/2015/main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="" xmlns:a16="http://schemas.microsoft.com/office/drawing/2014/main" id="{D8EB5329-44AA-E86D-99BD-CD44793969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>PLANO PLURIANUAL 2026-2029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="" xmlns:a16="http://schemas.microsoft.com/office/drawing/2014/main" id="{28C2F11F-5AB6-F551-9F96-2255A3525E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endParaRPr lang="pt-BR" dirty="0"/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2º PERGUNTAS E SUGESTÕES.</a:t>
            </a:r>
          </a:p>
          <a:p>
            <a:pPr marL="0" indent="0" algn="ctr">
              <a:buNone/>
            </a:pPr>
            <a:endParaRPr lang="pt-BR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66440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B3D2FA-DFF4-8F62-1790-A7E3D269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93B4BB-2B42-0795-3950-6605531B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>PLANO PLURIANUAL PARA O FUNDO MUNICIPAL DE SAÚDE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2026-2029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xmlns="" id="{77CB578A-2523-F410-A887-E115037A0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11 - PROGRAMA:  SAÚDE QUE ACOLHE, CUIDADO QUE TRANSFORMA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OBJETIVOS ESTRATÉGICOS, JUSTIFICATIVAS, DIRETRIZES.</a:t>
            </a:r>
          </a:p>
          <a:p>
            <a:pPr marL="0" indent="0" algn="ctr">
              <a:buNone/>
            </a:pPr>
            <a:endParaRPr lang="pt-B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B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Órgão Responsável: Secretaria Municipal de Saúde</a:t>
            </a:r>
          </a:p>
        </p:txBody>
      </p:sp>
    </p:spTree>
    <p:extLst>
      <p:ext uri="{BB962C8B-B14F-4D97-AF65-F5344CB8AC3E}">
        <p14:creationId xmlns:p14="http://schemas.microsoft.com/office/powerpoint/2010/main" val="70346767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A37A80F-64AC-05FB-DF9A-07483E137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E04CBD60-BE21-B144-BC8A-53DD2C4C44C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2A977CE-9C6A-E33D-8676-76D051C7BEA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3AB3372-26AE-117C-3CFA-45807FEF10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77F54FDF-031A-F47A-AA1D-F5A734FE6E0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F187D6-C3E0-32D2-4EE7-3E8ED2662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OBJETIVOS ESTRATÉGICOS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D5FD93B9-5BF0-6B86-4861-857387F92E6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83042" y="2138875"/>
          <a:ext cx="8195871" cy="4140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:a16="http://schemas.microsoft.com/office/drawing/2014/main" xmlns="" val="127712959"/>
                    </a:ext>
                  </a:extLst>
                </a:gridCol>
              </a:tblGrid>
              <a:tr h="295730">
                <a:tc>
                  <a:txBody>
                    <a:bodyPr/>
                    <a:lstStyle/>
                    <a:p>
                      <a:pPr algn="ctr" rtl="0" fontAlgn="ctr">
                        <a:buNone/>
                      </a:pPr>
                      <a:r>
                        <a:rPr lang="pt-BR" sz="1500" u="none" strike="noStrike" dirty="0">
                          <a:effectLst/>
                        </a:rPr>
                        <a:t>OBJETIVOS ESTRATÉGICOS</a:t>
                      </a:r>
                      <a:endParaRPr lang="pt-BR" sz="1500" b="1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17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791496249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Fortalecer e ampliar a Rede de Atenção à Saúde.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1943914055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Reduzir o tempo de espera para consultas e exames e manter  os serviços prestados;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1908943086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Garantir a integralidade da atenção básica.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1785152932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Expandir a atenção à saúde mental e manter as ações realizadas;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2614925135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Fortalecer a vigilância em saúde.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2083651376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Qualificar a atenção farmacêutica.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3506162327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Incorporar tecnologias da informação e telemedicina.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493477790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Implantar práticas integrativas e complementares.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2701754528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Desenvolver ações educativas e de promoção à saúde.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1791048584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Garantir transporte seguro para pacientes (TFD).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1529477333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Aprimorar a gestão do SUS municipal.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3848328915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>
                          <a:effectLst/>
                        </a:rPr>
                        <a:t>Consolidar saúde escolar e saúde do trabalhador.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1544086894"/>
                  </a:ext>
                </a:extLst>
              </a:tr>
              <a:tr h="295730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500" u="none" strike="noStrike" dirty="0">
                          <a:effectLst/>
                        </a:rPr>
                        <a:t>Ampliar o acesso à rede de Urgência e Emergência com qualidade e eficiência.</a:t>
                      </a:r>
                      <a:endParaRPr lang="pt-BR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51809" marR="7817" marT="7817" marB="0" anchor="ctr"/>
                </a:tc>
                <a:extLst>
                  <a:ext uri="{0D108BD9-81ED-4DB2-BD59-A6C34878D82A}">
                    <a16:rowId xmlns:a16="http://schemas.microsoft.com/office/drawing/2014/main" xmlns="" val="414526016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9991891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6BBB8B-378E-9593-84DC-12DC5BADC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4925457-0B95-E236-1AB2-8325B2C4BC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A6BFDC6-9CDF-CF2E-0616-0A2E29639B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BB16A5C2-84E8-62A2-AD4C-2EE5B98698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40178EC3-7A77-8881-EFDA-26A0B81B35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F9B068-DF5B-7A4A-83F2-F3C523BF4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JUSTIFICATIVAS GERAIS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xmlns="" id="{A8BA8B60-794A-C59B-9C20-626FA9395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lvl="0" indent="0" algn="ctr">
              <a:buNone/>
              <a:defRPr sz="1400"/>
            </a:pPr>
            <a:endParaRPr lang="pt-BR" sz="1600" dirty="0">
              <a:solidFill>
                <a:prstClr val="black"/>
              </a:solidFill>
            </a:endParaRPr>
          </a:p>
          <a:p>
            <a:pPr marL="0" lvl="0" indent="0" algn="ctr">
              <a:buNone/>
              <a:defRPr sz="1400"/>
            </a:pPr>
            <a:r>
              <a:rPr lang="pt-BR" sz="1600" dirty="0">
                <a:solidFill>
                  <a:prstClr val="black"/>
                </a:solidFill>
              </a:rPr>
              <a:t>A saúde é um direito fundamental assegurado pela Constituição Federal, devendo o Município garantir acesso universal, equitativo e de qualidade aos serviços oferecidos no âmbito do Sistema Único de Saúde 	(SUS). Para atender às demandas da população e promover melhoria contínua dos indicadores de saúde, 	é necessário fortalecer e ampliar a Rede de Atenção à Saúde, tantos recursos físicos quanto os recursos humanos, modernizar a infraestrutura física e tecnológica, reduzir o tempo de espera para atendimentos, qualificar a atenção básica e especializada, e 	assegurar o cuidado integral em todas as fases da vida.</a:t>
            </a:r>
          </a:p>
          <a:p>
            <a:pPr marL="0" lvl="0" indent="0" algn="ctr">
              <a:buNone/>
              <a:defRPr sz="1400"/>
            </a:pPr>
            <a:endParaRPr lang="pt-BR" sz="1600" dirty="0">
              <a:solidFill>
                <a:prstClr val="black"/>
              </a:solidFill>
            </a:endParaRPr>
          </a:p>
          <a:p>
            <a:pPr marL="0" lvl="0" indent="0" algn="ctr">
              <a:buNone/>
              <a:defRPr sz="1400"/>
            </a:pPr>
            <a:r>
              <a:rPr lang="pt-BR" sz="1600" dirty="0">
                <a:solidFill>
                  <a:prstClr val="black"/>
                </a:solidFill>
              </a:rPr>
              <a:t>O planejamento estratégico municipal em saúde deve contemplar ações integradas de prevenção, promoção, diagnóstico, tratamento, reabilitação e vigilância em saúde, garantindo atenção especial a grupos vulneráveis e portadores de doenças crônicas. A incorporação de tecnologias, a ampliação de serviços como telemedicina, práticas integrativas e programas voltados à saúde mental, escolar e do trabalhador, bem como a qualificação e valorização dos profissionais, são fundamentais para garantir resolutividade e humanização no atendimento.</a:t>
            </a:r>
          </a:p>
          <a:p>
            <a:pPr marL="0" lvl="0" indent="0" algn="ctr">
              <a:buNone/>
              <a:defRPr sz="1400"/>
            </a:pPr>
            <a:endParaRPr lang="pt-BR" sz="1600" dirty="0">
              <a:solidFill>
                <a:prstClr val="black"/>
              </a:solidFill>
            </a:endParaRPr>
          </a:p>
          <a:p>
            <a:pPr marL="0" lvl="0" indent="0" algn="ctr">
              <a:buNone/>
              <a:defRPr sz="1400"/>
            </a:pPr>
            <a:r>
              <a:rPr lang="pt-BR" sz="1600" dirty="0">
                <a:solidFill>
                  <a:prstClr val="black"/>
                </a:solidFill>
              </a:rPr>
              <a:t>Além disso, a adoção de protocolos padronizados, a gestão eficiente dos recursos, o fortalecimento do controle social e a ampliação das parcerias intersetoriais contribuem para a eficiência do SUS municipal e para a promoção de um ambiente mais saudável, seguro e inclusivo. Essas diretrizes, quando aplicadas de forma sistêmica, garantem a sustentabilidade das ações e o avanço no cuidado integral à saúde da população. 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813266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61C44E-DE99-42BC-B906-83272B487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DB15F6B4-5EC2-31A3-CE4B-05FA2B3D88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AB03A6A3-3B9E-215E-1435-B619229B146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17F77857-DAE7-9E66-D311-02471BC03F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20023097-C4A2-31B3-6C22-591C9D6CEC8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CB6D09-3021-07F0-4B4D-C151B7623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DIRETRIZES GERAIS</a:t>
            </a:r>
            <a:br>
              <a:rPr lang="pt-BR" sz="2000" b="1" dirty="0">
                <a:solidFill>
                  <a:srgbClr val="FFFFFF"/>
                </a:solidFill>
              </a:rPr>
            </a:br>
            <a:endParaRPr lang="pt-BR" sz="2000" b="1" dirty="0">
              <a:solidFill>
                <a:srgbClr val="FFFFFF"/>
              </a:solidFill>
            </a:endParaRP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xmlns="" id="{4F810305-0BDC-9CB9-8B01-3F96754A3368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75551" y="1818969"/>
          <a:ext cx="6810854" cy="44909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810854">
                  <a:extLst>
                    <a:ext uri="{9D8B030D-6E8A-4147-A177-3AD203B41FA5}">
                      <a16:colId xmlns:a16="http://schemas.microsoft.com/office/drawing/2014/main" xmlns="" val="3680403582"/>
                    </a:ext>
                  </a:extLst>
                </a:gridCol>
              </a:tblGrid>
              <a:tr h="237293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400" u="none" strike="noStrike">
                          <a:effectLst/>
                        </a:rPr>
                        <a:t>DIRETRIZES GERAIS</a:t>
                      </a:r>
                      <a:endParaRPr lang="pt-BR" sz="14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19" marR="8419" marT="8419" marB="0" anchor="b"/>
                </a:tc>
                <a:extLst>
                  <a:ext uri="{0D108BD9-81ED-4DB2-BD59-A6C34878D82A}">
                    <a16:rowId xmlns:a16="http://schemas.microsoft.com/office/drawing/2014/main" xmlns="" val="2424618841"/>
                  </a:ext>
                </a:extLst>
              </a:tr>
              <a:tr h="55670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>
                          <a:effectLst/>
                        </a:rPr>
                        <a:t>Garantia do acesso universal, equitativo e humanizado aos serviços de saúde.</a:t>
                      </a:r>
                      <a:endParaRPr lang="pt-B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8868" marR="8419" marT="8419" marB="0" anchor="ctr"/>
                </a:tc>
                <a:extLst>
                  <a:ext uri="{0D108BD9-81ED-4DB2-BD59-A6C34878D82A}">
                    <a16:rowId xmlns:a16="http://schemas.microsoft.com/office/drawing/2014/main" xmlns="" val="2907192708"/>
                  </a:ext>
                </a:extLst>
              </a:tr>
              <a:tr h="55670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Ampliação da oferta de serviços, realização de concurso público ou processo seletivo para suprir demandas necessárias e modernização da infraestrutura física e tecnológica.</a:t>
                      </a:r>
                      <a:endParaRPr lang="pt-BR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8868" marR="8419" marT="8419" marB="0" anchor="ctr"/>
                </a:tc>
                <a:extLst>
                  <a:ext uri="{0D108BD9-81ED-4DB2-BD59-A6C34878D82A}">
                    <a16:rowId xmlns:a16="http://schemas.microsoft.com/office/drawing/2014/main" xmlns="" val="1763792843"/>
                  </a:ext>
                </a:extLst>
              </a:tr>
              <a:tr h="30447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>
                          <a:effectLst/>
                        </a:rPr>
                        <a:t>Integração intersetorial com outros órgãos e políticas públicas.</a:t>
                      </a:r>
                      <a:endParaRPr lang="pt-B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8868" marR="8419" marT="8419" marB="0" anchor="ctr"/>
                </a:tc>
                <a:extLst>
                  <a:ext uri="{0D108BD9-81ED-4DB2-BD59-A6C34878D82A}">
                    <a16:rowId xmlns:a16="http://schemas.microsoft.com/office/drawing/2014/main" xmlns="" val="2096642836"/>
                  </a:ext>
                </a:extLst>
              </a:tr>
              <a:tr h="30447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>
                          <a:effectLst/>
                        </a:rPr>
                        <a:t>Valorização e qualificação contínua dos profissionais de saúde.</a:t>
                      </a:r>
                      <a:endParaRPr lang="pt-B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8868" marR="8419" marT="8419" marB="0" anchor="ctr"/>
                </a:tc>
                <a:extLst>
                  <a:ext uri="{0D108BD9-81ED-4DB2-BD59-A6C34878D82A}">
                    <a16:rowId xmlns:a16="http://schemas.microsoft.com/office/drawing/2014/main" xmlns="" val="2127083017"/>
                  </a:ext>
                </a:extLst>
              </a:tr>
              <a:tr h="30447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>
                          <a:effectLst/>
                        </a:rPr>
                        <a:t>Prevenção e promoção da saúde ao longo de todo o ciclo de vida.</a:t>
                      </a:r>
                      <a:endParaRPr lang="pt-B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8868" marR="8419" marT="8419" marB="0" anchor="ctr"/>
                </a:tc>
                <a:extLst>
                  <a:ext uri="{0D108BD9-81ED-4DB2-BD59-A6C34878D82A}">
                    <a16:rowId xmlns:a16="http://schemas.microsoft.com/office/drawing/2014/main" xmlns="" val="953537405"/>
                  </a:ext>
                </a:extLst>
              </a:tr>
              <a:tr h="55670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>
                          <a:effectLst/>
                        </a:rPr>
                        <a:t>Atenção diferenciada para grupos vulneráveis e com necessidades específicas.</a:t>
                      </a:r>
                      <a:endParaRPr lang="pt-B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8868" marR="8419" marT="8419" marB="0" anchor="ctr"/>
                </a:tc>
                <a:extLst>
                  <a:ext uri="{0D108BD9-81ED-4DB2-BD59-A6C34878D82A}">
                    <a16:rowId xmlns:a16="http://schemas.microsoft.com/office/drawing/2014/main" xmlns="" val="3756354967"/>
                  </a:ext>
                </a:extLst>
              </a:tr>
              <a:tr h="55670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>
                          <a:effectLst/>
                        </a:rPr>
                        <a:t>Uso de tecnologias da informação para gestão eficiente e ampliação do acesso.</a:t>
                      </a:r>
                      <a:endParaRPr lang="pt-B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8868" marR="8419" marT="8419" marB="0" anchor="ctr"/>
                </a:tc>
                <a:extLst>
                  <a:ext uri="{0D108BD9-81ED-4DB2-BD59-A6C34878D82A}">
                    <a16:rowId xmlns:a16="http://schemas.microsoft.com/office/drawing/2014/main" xmlns="" val="3523211063"/>
                  </a:ext>
                </a:extLst>
              </a:tr>
              <a:tr h="55670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>
                          <a:effectLst/>
                        </a:rPr>
                        <a:t>Incentivo às práticas integrativas e complementares reconhecidas pelo SUS.</a:t>
                      </a:r>
                      <a:endParaRPr lang="pt-BR" sz="14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8868" marR="8419" marT="8419" marB="0" anchor="ctr"/>
                </a:tc>
                <a:extLst>
                  <a:ext uri="{0D108BD9-81ED-4DB2-BD59-A6C34878D82A}">
                    <a16:rowId xmlns:a16="http://schemas.microsoft.com/office/drawing/2014/main" xmlns="" val="746604223"/>
                  </a:ext>
                </a:extLst>
              </a:tr>
              <a:tr h="556708">
                <a:tc>
                  <a:txBody>
                    <a:bodyPr/>
                    <a:lstStyle/>
                    <a:p>
                      <a:pPr algn="l" rtl="0" fontAlgn="ctr">
                        <a:buClrTx/>
                        <a:buSzPts val="1400"/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Fortalecimento da participação social e do controle social na gestão do SUS.</a:t>
                      </a:r>
                      <a:endParaRPr lang="pt-BR" sz="14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78868" marR="8419" marT="8419" marB="0" anchor="ctr"/>
                </a:tc>
                <a:extLst>
                  <a:ext uri="{0D108BD9-81ED-4DB2-BD59-A6C34878D82A}">
                    <a16:rowId xmlns:a16="http://schemas.microsoft.com/office/drawing/2014/main" xmlns="" val="30773020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6712636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B13846-1A61-1E59-4F5F-CDC35D029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xmlns="" id="{066B6A32-D2C2-5469-C509-AE8F4C2C460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3CD3D25B-A615-1911-502B-B820F468F97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C049BE86-E9B8-8E51-251C-1D1C7A1E0D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E24E3671-059E-F801-F2FA-EF0E63C6C06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337F0A-450E-C14F-B58F-B26DB3B9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900" dirty="0">
                <a:solidFill>
                  <a:srgbClr val="FFFFFF"/>
                </a:solidFill>
              </a:rPr>
              <a:t/>
            </a:r>
            <a:br>
              <a:rPr lang="pt-BR" sz="900" dirty="0">
                <a:solidFill>
                  <a:srgbClr val="FFFFFF"/>
                </a:solidFill>
              </a:rPr>
            </a:br>
            <a:r>
              <a:rPr lang="pt-BR" sz="2000" dirty="0">
                <a:solidFill>
                  <a:srgbClr val="FFFFFF"/>
                </a:solidFill>
              </a:rPr>
              <a:t>PLANO PLURIANUAL 2026/2029</a:t>
            </a:r>
            <a:br>
              <a:rPr lang="pt-BR" sz="2000" dirty="0">
                <a:solidFill>
                  <a:srgbClr val="FFFFFF"/>
                </a:solidFill>
              </a:rPr>
            </a:br>
            <a:r>
              <a:rPr lang="pt-BR" sz="2000" dirty="0">
                <a:solidFill>
                  <a:srgbClr val="FFFFFF"/>
                </a:solidFill>
              </a:rPr>
              <a:t>PROJETOS E AÇÕES GERAIS </a:t>
            </a:r>
            <a:br>
              <a:rPr lang="pt-BR" sz="2000" dirty="0">
                <a:solidFill>
                  <a:srgbClr val="FFFFFF"/>
                </a:solidFill>
              </a:rPr>
            </a:br>
            <a:endParaRPr lang="pt-BR" sz="2000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C8A3FC0E-1F5A-AEDE-A5B4-3A750B0F34BF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483042" y="1924821"/>
          <a:ext cx="8195871" cy="400717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:a16="http://schemas.microsoft.com/office/drawing/2014/main" xmlns="" val="3650004959"/>
                    </a:ext>
                  </a:extLst>
                </a:gridCol>
              </a:tblGrid>
              <a:tr h="353816">
                <a:tc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500" u="none" strike="noStrike">
                          <a:effectLst/>
                        </a:rPr>
                        <a:t>PROJETO/AÇÕES DO PPA 2026-2027</a:t>
                      </a:r>
                      <a:endParaRPr lang="pt-BR" sz="15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793" marR="11793" marT="11793" marB="0" anchor="b"/>
                </a:tc>
                <a:extLst>
                  <a:ext uri="{0D108BD9-81ED-4DB2-BD59-A6C34878D82A}">
                    <a16:rowId xmlns:a16="http://schemas.microsoft.com/office/drawing/2014/main" xmlns="" val="3112336464"/>
                  </a:ext>
                </a:extLst>
              </a:tr>
              <a:tr h="6280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500" u="none" strike="noStrike">
                          <a:effectLst/>
                        </a:rPr>
                        <a:t>1009 - INVESTIMENTOS, AMPLIAÇÕES, MANUTENÇÃO E CONSERVAÇÃO DO PATRIMÔNIO MOBILIÁRIO E IMOBILIÁRIO DA SAÚDE 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793" marR="11793" marT="11793" marB="0" anchor="b"/>
                </a:tc>
                <a:extLst>
                  <a:ext uri="{0D108BD9-81ED-4DB2-BD59-A6C34878D82A}">
                    <a16:rowId xmlns:a16="http://schemas.microsoft.com/office/drawing/2014/main" xmlns="" val="634019962"/>
                  </a:ext>
                </a:extLst>
              </a:tr>
              <a:tr h="6280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500" u="none" strike="noStrike">
                          <a:effectLst/>
                        </a:rPr>
                        <a:t>.2042 - MANUTENÇÃO DOS SERVIÇOS DA GESTÃO E FUNCIONAMENTO DO FUNDO DE SAÚDE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793" marR="11793" marT="11793" marB="0" anchor="b"/>
                </a:tc>
                <a:extLst>
                  <a:ext uri="{0D108BD9-81ED-4DB2-BD59-A6C34878D82A}">
                    <a16:rowId xmlns:a16="http://schemas.microsoft.com/office/drawing/2014/main" xmlns="" val="4136407"/>
                  </a:ext>
                </a:extLst>
              </a:tr>
              <a:tr h="3538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500" u="none" strike="noStrike">
                          <a:effectLst/>
                        </a:rPr>
                        <a:t>2037 - MANUTENÇÃO DO BLOCO DE ATENÇÃO PRIMÁRIA EM SAÚDE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793" marR="11793" marT="11793" marB="0" anchor="b"/>
                </a:tc>
                <a:extLst>
                  <a:ext uri="{0D108BD9-81ED-4DB2-BD59-A6C34878D82A}">
                    <a16:rowId xmlns:a16="http://schemas.microsoft.com/office/drawing/2014/main" xmlns="" val="904713268"/>
                  </a:ext>
                </a:extLst>
              </a:tr>
              <a:tr h="3538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500" u="none" strike="noStrike">
                          <a:effectLst/>
                        </a:rPr>
                        <a:t>2038 - MANUTENÇÃO DO BLOCO DE ATENÇÃO ESPECIALIZADA EM SAÚDE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793" marR="11793" marT="11793" marB="0" anchor="b"/>
                </a:tc>
                <a:extLst>
                  <a:ext uri="{0D108BD9-81ED-4DB2-BD59-A6C34878D82A}">
                    <a16:rowId xmlns:a16="http://schemas.microsoft.com/office/drawing/2014/main" xmlns="" val="1185551088"/>
                  </a:ext>
                </a:extLst>
              </a:tr>
              <a:tr h="3538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500" u="none" strike="noStrike">
                          <a:effectLst/>
                        </a:rPr>
                        <a:t>2039 - MANUTENÇÃO DO BLOCO DE VIGILÂNCIA EM SAÚDE - VIGILÂNCIA SANITÁRIA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793" marR="11793" marT="11793" marB="0" anchor="b"/>
                </a:tc>
                <a:extLst>
                  <a:ext uri="{0D108BD9-81ED-4DB2-BD59-A6C34878D82A}">
                    <a16:rowId xmlns:a16="http://schemas.microsoft.com/office/drawing/2014/main" xmlns="" val="3097492049"/>
                  </a:ext>
                </a:extLst>
              </a:tr>
              <a:tr h="628092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500" u="none" strike="noStrike">
                          <a:effectLst/>
                        </a:rPr>
                        <a:t>2040 - MANUTENÇÃO DO BLOCO DE VIGILÂNCIA EM SAÚDE - VIGILÂNCIA EPIDEMIOLÓGICA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793" marR="11793" marT="11793" marB="0" anchor="b"/>
                </a:tc>
                <a:extLst>
                  <a:ext uri="{0D108BD9-81ED-4DB2-BD59-A6C34878D82A}">
                    <a16:rowId xmlns:a16="http://schemas.microsoft.com/office/drawing/2014/main" xmlns="" val="4150026385"/>
                  </a:ext>
                </a:extLst>
              </a:tr>
              <a:tr h="3538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500" u="none" strike="noStrike">
                          <a:effectLst/>
                        </a:rPr>
                        <a:t>2041 - MANUTENÇÃO DO BLOCO DA ASSISTÊNCIA FARMACÊUTICA</a:t>
                      </a:r>
                      <a:endParaRPr lang="pt-BR" sz="1500" b="0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793" marR="11793" marT="11793" marB="0" anchor="b"/>
                </a:tc>
                <a:extLst>
                  <a:ext uri="{0D108BD9-81ED-4DB2-BD59-A6C34878D82A}">
                    <a16:rowId xmlns:a16="http://schemas.microsoft.com/office/drawing/2014/main" xmlns="" val="27001948"/>
                  </a:ext>
                </a:extLst>
              </a:tr>
              <a:tr h="353816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500" u="none" strike="noStrike" dirty="0">
                          <a:effectLst/>
                        </a:rPr>
                        <a:t>20XX - MANUTENÇÃO DAS ATIVIDADES DO PRONTO ATENDIMENTO</a:t>
                      </a:r>
                      <a:endParaRPr lang="pt-BR" sz="1500" b="0" i="0" u="none" strike="noStrike" dirty="0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1793" marR="11793" marT="11793" marB="0" anchor="b"/>
                </a:tc>
                <a:extLst>
                  <a:ext uri="{0D108BD9-81ED-4DB2-BD59-A6C34878D82A}">
                    <a16:rowId xmlns:a16="http://schemas.microsoft.com/office/drawing/2014/main" xmlns="" val="1152602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32747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2700" dirty="0">
                <a:solidFill>
                  <a:srgbClr val="FFFFFF"/>
                </a:solidFill>
              </a:rPr>
              <a:t/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2700" dirty="0">
                <a:solidFill>
                  <a:srgbClr val="FFFFFF"/>
                </a:solidFill>
              </a:rPr>
              <a:t>AÇÕES PPA/AÇÕES ESTRATÉGICAS</a:t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2700" dirty="0">
                <a:solidFill>
                  <a:srgbClr val="FFFFFF"/>
                </a:solidFill>
              </a:rPr>
              <a:t/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1800" b="1" dirty="0">
                <a:solidFill>
                  <a:schemeClr val="bg1"/>
                </a:solidFill>
              </a:rPr>
              <a:t>1009 - INVESTIMENTOS, AMPLIAÇÕES, MANUTENÇÃO E CONSERVAÇÃO DO PATRIMÔNIO MOBILIÁRIO E IMOBILIÁRIO DA SAÚDE </a:t>
            </a:r>
            <a:r>
              <a:rPr lang="pt-BR" sz="2800" b="1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pt-BR" sz="2800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pt-BR" sz="2700" dirty="0">
              <a:solidFill>
                <a:srgbClr val="FFFFFF"/>
              </a:solidFill>
            </a:endParaRPr>
          </a:p>
        </p:txBody>
      </p:sp>
      <p:graphicFrame>
        <p:nvGraphicFramePr>
          <p:cNvPr id="13" name="Espaço Reservado para Conteúdo 12">
            <a:extLst>
              <a:ext uri="{FF2B5EF4-FFF2-40B4-BE49-F238E27FC236}">
                <a16:creationId xmlns:a16="http://schemas.microsoft.com/office/drawing/2014/main" xmlns="" id="{685E6D6C-8CAE-EB34-7FCD-58F7C73BE36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23305632"/>
              </p:ext>
            </p:extLst>
          </p:nvPr>
        </p:nvGraphicFramePr>
        <p:xfrm>
          <a:off x="483042" y="1924821"/>
          <a:ext cx="8195873" cy="39907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6712">
                  <a:extLst>
                    <a:ext uri="{9D8B030D-6E8A-4147-A177-3AD203B41FA5}">
                      <a16:colId xmlns:a16="http://schemas.microsoft.com/office/drawing/2014/main" xmlns="" val="303972518"/>
                    </a:ext>
                  </a:extLst>
                </a:gridCol>
                <a:gridCol w="2595417">
                  <a:extLst>
                    <a:ext uri="{9D8B030D-6E8A-4147-A177-3AD203B41FA5}">
                      <a16:colId xmlns:a16="http://schemas.microsoft.com/office/drawing/2014/main" xmlns="" val="586030376"/>
                    </a:ext>
                  </a:extLst>
                </a:gridCol>
                <a:gridCol w="1171485">
                  <a:extLst>
                    <a:ext uri="{9D8B030D-6E8A-4147-A177-3AD203B41FA5}">
                      <a16:colId xmlns:a16="http://schemas.microsoft.com/office/drawing/2014/main" xmlns="" val="188047578"/>
                    </a:ext>
                  </a:extLst>
                </a:gridCol>
                <a:gridCol w="924601">
                  <a:extLst>
                    <a:ext uri="{9D8B030D-6E8A-4147-A177-3AD203B41FA5}">
                      <a16:colId xmlns:a16="http://schemas.microsoft.com/office/drawing/2014/main" xmlns="" val="2725697073"/>
                    </a:ext>
                  </a:extLst>
                </a:gridCol>
                <a:gridCol w="877658">
                  <a:extLst>
                    <a:ext uri="{9D8B030D-6E8A-4147-A177-3AD203B41FA5}">
                      <a16:colId xmlns:a16="http://schemas.microsoft.com/office/drawing/2014/main" xmlns="" val="1496142238"/>
                    </a:ext>
                  </a:extLst>
                </a:gridCol>
              </a:tblGrid>
              <a:tr h="83718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OBJETIVOS ESTRATÉGICOS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1009 - INVESTIMENTOS, AMPLIAÇÕES, MANUTENÇÃO E CONSERVAÇÃO DO PATRIMÔNIO MOBILIÁRIO E IMOBILIÁRIO DA SAÚDE 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META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INDICADOR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VALOR/ALVO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extLst>
                  <a:ext uri="{0D108BD9-81ED-4DB2-BD59-A6C34878D82A}">
                    <a16:rowId xmlns:a16="http://schemas.microsoft.com/office/drawing/2014/main" xmlns="" val="1958002910"/>
                  </a:ext>
                </a:extLst>
              </a:tr>
              <a:tr h="1032338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FORTALECER E AMPLIAR A REDE DE ATENÇAO À SAÚDE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1- MANUTENÇÃO, CONSTRUÇÃO, AMPLIAÇÃO, REFORMA, E MELHORIAS E ACESSIBILIDADE NAS UNIDADES DE SAÚDE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ATENDER TODAS UNIDADES VINCULADAS A SAÚDE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UNIDADES ATENDIDAS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15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extLst>
                  <a:ext uri="{0D108BD9-81ED-4DB2-BD59-A6C34878D82A}">
                    <a16:rowId xmlns:a16="http://schemas.microsoft.com/office/drawing/2014/main" xmlns="" val="1736492103"/>
                  </a:ext>
                </a:extLst>
              </a:tr>
              <a:tr h="64204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2 - MANUTENÇÃO DE MÁQUINAS, EQUIPAMENTOS E DEMAIS BENS DA SAÚDE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extLst>
                  <a:ext uri="{0D108BD9-81ED-4DB2-BD59-A6C34878D82A}">
                    <a16:rowId xmlns:a16="http://schemas.microsoft.com/office/drawing/2014/main" xmlns="" val="3695269756"/>
                  </a:ext>
                </a:extLst>
              </a:tr>
              <a:tr h="8371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O ACESSO AO TRANSPORTE SEGURO E ADEQUADO PARA PACIENTES EM TRATAMENTO FORA DO DOMICÍLIO (TFD)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3 - AQUISIÇÃO DE VEÍCULOS 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INVESTIMENTO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UNIDADES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10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extLst>
                  <a:ext uri="{0D108BD9-81ED-4DB2-BD59-A6C34878D82A}">
                    <a16:rowId xmlns:a16="http://schemas.microsoft.com/office/drawing/2014/main" xmlns="" val="4090441696"/>
                  </a:ext>
                </a:extLst>
              </a:tr>
              <a:tr h="64204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FORTALECER E AMPLIAR A REDE DE ATENÇAO À SAÚDE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4 - AQUISIÇÃO DE BENS PERMANENTES PARA AS ATIVIDADES DA SAÚDE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ATENDER DEMANDAS DAS UNIDADES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UNIDADES ATENDIDAS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15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345" marR="8345" marT="8345" marB="0" anchor="ctr"/>
                </a:tc>
                <a:extLst>
                  <a:ext uri="{0D108BD9-81ED-4DB2-BD59-A6C34878D82A}">
                    <a16:rowId xmlns:a16="http://schemas.microsoft.com/office/drawing/2014/main" xmlns="" val="328948129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7664595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4BC1DFD-FDB2-5A28-B7C3-B2CD3C0D8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6C5B63-0A28-F5DE-5390-C4D3789C7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2700" dirty="0">
                <a:solidFill>
                  <a:srgbClr val="FFFFFF"/>
                </a:solidFill>
              </a:rPr>
              <a:t/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2700" dirty="0">
                <a:solidFill>
                  <a:srgbClr val="FFFFFF"/>
                </a:solidFill>
              </a:rPr>
              <a:t/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2700" dirty="0">
                <a:solidFill>
                  <a:srgbClr val="FFFFFF"/>
                </a:solidFill>
              </a:rPr>
              <a:t>AÇÕES PPA/AÇÕES ESTRATÉGICAS</a:t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1800" b="1" dirty="0">
                <a:solidFill>
                  <a:schemeClr val="bg1"/>
                </a:solidFill>
              </a:rPr>
              <a:t>2042 - MANUTENÇÃO DOS SERVIÇOS DA GESTÃO E FUNCIONAMENTO DO FUNDO DE SAÚDE</a:t>
            </a:r>
            <a:r>
              <a:rPr lang="pt-BR" sz="1800" b="1" dirty="0">
                <a:solidFill>
                  <a:srgbClr val="000000"/>
                </a:solidFill>
                <a:latin typeface="Arial" panose="020B0604020202020204" pitchFamily="34" charset="0"/>
              </a:rPr>
              <a:t/>
            </a:r>
            <a:br>
              <a:rPr lang="pt-BR" sz="1800" b="1" dirty="0">
                <a:solidFill>
                  <a:srgbClr val="000000"/>
                </a:solidFill>
                <a:latin typeface="Arial" panose="020B0604020202020204" pitchFamily="34" charset="0"/>
              </a:rPr>
            </a:br>
            <a:endParaRPr lang="pt-BR" sz="1800" dirty="0">
              <a:solidFill>
                <a:srgbClr val="FFFFFF"/>
              </a:solidFill>
            </a:endParaRPr>
          </a:p>
        </p:txBody>
      </p:sp>
      <p:graphicFrame>
        <p:nvGraphicFramePr>
          <p:cNvPr id="9" name="Espaço Reservado para Conteúdo 8">
            <a:extLst>
              <a:ext uri="{FF2B5EF4-FFF2-40B4-BE49-F238E27FC236}">
                <a16:creationId xmlns:a16="http://schemas.microsoft.com/office/drawing/2014/main" xmlns="" id="{9553A69B-FFDB-2EC9-C10B-A55A41A8C22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98131839"/>
              </p:ext>
            </p:extLst>
          </p:nvPr>
        </p:nvGraphicFramePr>
        <p:xfrm>
          <a:off x="483042" y="2133600"/>
          <a:ext cx="8195874" cy="36940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47531">
                  <a:extLst>
                    <a:ext uri="{9D8B030D-6E8A-4147-A177-3AD203B41FA5}">
                      <a16:colId xmlns:a16="http://schemas.microsoft.com/office/drawing/2014/main" xmlns="" val="1723873053"/>
                    </a:ext>
                  </a:extLst>
                </a:gridCol>
                <a:gridCol w="3132462">
                  <a:extLst>
                    <a:ext uri="{9D8B030D-6E8A-4147-A177-3AD203B41FA5}">
                      <a16:colId xmlns:a16="http://schemas.microsoft.com/office/drawing/2014/main" xmlns="" val="1976976871"/>
                    </a:ext>
                  </a:extLst>
                </a:gridCol>
                <a:gridCol w="1204132">
                  <a:extLst>
                    <a:ext uri="{9D8B030D-6E8A-4147-A177-3AD203B41FA5}">
                      <a16:colId xmlns:a16="http://schemas.microsoft.com/office/drawing/2014/main" xmlns="" val="597702615"/>
                    </a:ext>
                  </a:extLst>
                </a:gridCol>
                <a:gridCol w="1067596">
                  <a:extLst>
                    <a:ext uri="{9D8B030D-6E8A-4147-A177-3AD203B41FA5}">
                      <a16:colId xmlns:a16="http://schemas.microsoft.com/office/drawing/2014/main" xmlns="" val="1053343051"/>
                    </a:ext>
                  </a:extLst>
                </a:gridCol>
                <a:gridCol w="944153">
                  <a:extLst>
                    <a:ext uri="{9D8B030D-6E8A-4147-A177-3AD203B41FA5}">
                      <a16:colId xmlns:a16="http://schemas.microsoft.com/office/drawing/2014/main" xmlns="" val="3965562640"/>
                    </a:ext>
                  </a:extLst>
                </a:gridCol>
              </a:tblGrid>
              <a:tr h="674069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OBJETIVOS ESTRATÉGICOS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.2042 - MANUTENÇÃO DOS SERVIÇOS DA GESTÃO E FUNCIONAMENTO DO FUNDO DE SAÚDE</a:t>
                      </a:r>
                      <a:endParaRPr lang="pt-BR" sz="12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META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INDICADOR</a:t>
                      </a:r>
                      <a:endParaRPr lang="pt-BR" sz="12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VALOR/ALVO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extLst>
                  <a:ext uri="{0D108BD9-81ED-4DB2-BD59-A6C34878D82A}">
                    <a16:rowId xmlns:a16="http://schemas.microsoft.com/office/drawing/2014/main" xmlns="" val="2081996509"/>
                  </a:ext>
                </a:extLst>
              </a:tr>
              <a:tr h="469184"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APRIMORAR A GESTÃO DO SUS MUNICIPAL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5-MANUTENÇÃO DAS ATIVIDADES DA GESTÃO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GARANTIR A MANUTENÇÃO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MESES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48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extLst>
                  <a:ext uri="{0D108BD9-81ED-4DB2-BD59-A6C34878D82A}">
                    <a16:rowId xmlns:a16="http://schemas.microsoft.com/office/drawing/2014/main" xmlns="" val="1832348739"/>
                  </a:ext>
                </a:extLst>
              </a:tr>
              <a:tr h="46918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 6-IMPLEMENTAÇÃO DE AÇÕES JUNTO AO CONTROLE E AVALIAÇÃO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GARANTIR A MANUTENÇÃO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MESES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48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extLst>
                  <a:ext uri="{0D108BD9-81ED-4DB2-BD59-A6C34878D82A}">
                    <a16:rowId xmlns:a16="http://schemas.microsoft.com/office/drawing/2014/main" xmlns="" val="564277069"/>
                  </a:ext>
                </a:extLst>
              </a:tr>
              <a:tr h="46918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7 - MANUTENÇÃO DAS ATIVIDADES DE AUDITORIA DO CONTROLE E AVALIAÇÕES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GARANTIR A MANUTENÇÃO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MESES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48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extLst>
                  <a:ext uri="{0D108BD9-81ED-4DB2-BD59-A6C34878D82A}">
                    <a16:rowId xmlns:a16="http://schemas.microsoft.com/office/drawing/2014/main" xmlns="" val="3992513226"/>
                  </a:ext>
                </a:extLst>
              </a:tr>
              <a:tr h="46918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8 - MANUTENÇÃO DOS SISTEMAS DE GESTÃO E INTEGRAÇÃO E-SUS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GARANTIR A MANUTENÇÃO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MESES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48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extLst>
                  <a:ext uri="{0D108BD9-81ED-4DB2-BD59-A6C34878D82A}">
                    <a16:rowId xmlns:a16="http://schemas.microsoft.com/office/drawing/2014/main" xmlns="" val="1726875925"/>
                  </a:ext>
                </a:extLst>
              </a:tr>
              <a:tr h="46918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9 - CAPACITAÇÃO CONTÍNUA SERVIDORES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GARANTIR A MANUTENÇÃO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CAPACITAÇÕES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12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extLst>
                  <a:ext uri="{0D108BD9-81ED-4DB2-BD59-A6C34878D82A}">
                    <a16:rowId xmlns:a16="http://schemas.microsoft.com/office/drawing/2014/main" xmlns="" val="314443218"/>
                  </a:ext>
                </a:extLst>
              </a:tr>
              <a:tr h="67406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10.  IMPLEMENTAR AÇÕES PARA O FORTALECIMENTO  DO CONSELHO DE SAÚDE E O A PARTICIPAÇÃO SOCIAL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GARANTIR A MANUTENÇÃO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REUNIÕES 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4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978" marR="8978" marT="8978" marB="0" anchor="ctr"/>
                </a:tc>
                <a:extLst>
                  <a:ext uri="{0D108BD9-81ED-4DB2-BD59-A6C34878D82A}">
                    <a16:rowId xmlns:a16="http://schemas.microsoft.com/office/drawing/2014/main" xmlns="" val="209380572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584721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4A21B48A-27BA-9FB8-E510-C2B204959A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7802EF2-15A1-A30B-3942-192AC21EE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2700" dirty="0">
                <a:solidFill>
                  <a:srgbClr val="FFFFFF"/>
                </a:solidFill>
              </a:rPr>
              <a:t>AÇÕES PPA/AÇÕES ESTRATÉGICAS</a:t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1800" b="1" dirty="0">
                <a:solidFill>
                  <a:srgbClr val="FFFFFF"/>
                </a:solidFill>
              </a:rPr>
              <a:t>2.037 – MANUTENÇÃO DO BLOCO DA ATENÇÃO PRIMÁRIA EM SAÚDE</a:t>
            </a: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xmlns="" id="{15E6A174-4186-0881-2B10-F24451AB394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8400070"/>
              </p:ext>
            </p:extLst>
          </p:nvPr>
        </p:nvGraphicFramePr>
        <p:xfrm>
          <a:off x="483042" y="1924821"/>
          <a:ext cx="8195873" cy="4033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0106">
                  <a:extLst>
                    <a:ext uri="{9D8B030D-6E8A-4147-A177-3AD203B41FA5}">
                      <a16:colId xmlns:a16="http://schemas.microsoft.com/office/drawing/2014/main" xmlns="" val="1489951595"/>
                    </a:ext>
                  </a:extLst>
                </a:gridCol>
                <a:gridCol w="2717550">
                  <a:extLst>
                    <a:ext uri="{9D8B030D-6E8A-4147-A177-3AD203B41FA5}">
                      <a16:colId xmlns:a16="http://schemas.microsoft.com/office/drawing/2014/main" xmlns="" val="4094821518"/>
                    </a:ext>
                  </a:extLst>
                </a:gridCol>
                <a:gridCol w="1131084">
                  <a:extLst>
                    <a:ext uri="{9D8B030D-6E8A-4147-A177-3AD203B41FA5}">
                      <a16:colId xmlns:a16="http://schemas.microsoft.com/office/drawing/2014/main" xmlns="" val="1808821177"/>
                    </a:ext>
                  </a:extLst>
                </a:gridCol>
                <a:gridCol w="920257">
                  <a:extLst>
                    <a:ext uri="{9D8B030D-6E8A-4147-A177-3AD203B41FA5}">
                      <a16:colId xmlns:a16="http://schemas.microsoft.com/office/drawing/2014/main" xmlns="" val="96744950"/>
                    </a:ext>
                  </a:extLst>
                </a:gridCol>
                <a:gridCol w="886876">
                  <a:extLst>
                    <a:ext uri="{9D8B030D-6E8A-4147-A177-3AD203B41FA5}">
                      <a16:colId xmlns:a16="http://schemas.microsoft.com/office/drawing/2014/main" xmlns="" val="1828532841"/>
                    </a:ext>
                  </a:extLst>
                </a:gridCol>
              </a:tblGrid>
              <a:tr h="4453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OBJETIVOS ESTRATÉGICOS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2037 - MANUTENÇÃO DO BLOCO DE ATENÇÃO PRIMÁRIA EM SAÚDE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META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INDICADOR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VALOR/ALVO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extLst>
                  <a:ext uri="{0D108BD9-81ED-4DB2-BD59-A6C34878D82A}">
                    <a16:rowId xmlns:a16="http://schemas.microsoft.com/office/drawing/2014/main" xmlns="" val="3114200078"/>
                  </a:ext>
                </a:extLst>
              </a:tr>
              <a:tr h="639786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INTEGRALIDADE DA ATENÇÃO BÁSICA, PROMOVENDO AÇÕES DE SAÚDE DA MULHER, CRIANÇA, ADOLESCENTE, HOMEM, PESSOA IDOSA E PESSOAS COM DOENÇAS CRÔNICAS.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11.GARANTIR A CONTINUIDADE DOS SERVIÇOS PRESTADOS NA ATENÇÃO PRIMARIA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extLst>
                  <a:ext uri="{0D108BD9-81ED-4DB2-BD59-A6C34878D82A}">
                    <a16:rowId xmlns:a16="http://schemas.microsoft.com/office/drawing/2014/main" xmlns="" val="3185772075"/>
                  </a:ext>
                </a:extLst>
              </a:tr>
              <a:tr h="8342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12. APRIMORAR O ATENDIMENTO DIFERENCIADO AOS HIPERTENSOS E DIABÉTICOS E OFERTAR ADEQUADAMENTE MEDICAMENTOS E APARELHOS DE GLICEMIA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extLst>
                  <a:ext uri="{0D108BD9-81ED-4DB2-BD59-A6C34878D82A}">
                    <a16:rowId xmlns:a16="http://schemas.microsoft.com/office/drawing/2014/main" xmlns="" val="2876704426"/>
                  </a:ext>
                </a:extLst>
              </a:tr>
              <a:tr h="63978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13.INTENSIFICAR AÇÕES DE PREVENÇÃO E CUIDADO DA  SAÚDE DO HOMEM E DA MULHER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AUMENTAR O Nº DE AÇÕES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extLst>
                  <a:ext uri="{0D108BD9-81ED-4DB2-BD59-A6C34878D82A}">
                    <a16:rowId xmlns:a16="http://schemas.microsoft.com/office/drawing/2014/main" xmlns="" val="3073051218"/>
                  </a:ext>
                </a:extLst>
              </a:tr>
              <a:tr h="63978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14.IMPLEMENTAR</a:t>
                      </a:r>
                      <a:r>
                        <a:rPr lang="pt-BR" sz="1100" u="none" strike="noStrike" baseline="0" dirty="0">
                          <a:effectLst/>
                        </a:rPr>
                        <a:t> </a:t>
                      </a:r>
                      <a:r>
                        <a:rPr lang="pt-BR" sz="1100" u="none" strike="noStrike" dirty="0">
                          <a:effectLst/>
                        </a:rPr>
                        <a:t>AÇÕES DE ATENDIMENTO INTEGRAL A PESSOA IDOSA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GARANTIR A MANUTENÇÃO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extLst>
                  <a:ext uri="{0D108BD9-81ED-4DB2-BD59-A6C34878D82A}">
                    <a16:rowId xmlns:a16="http://schemas.microsoft.com/office/drawing/2014/main" xmlns="" val="68680068"/>
                  </a:ext>
                </a:extLst>
              </a:tr>
              <a:tr h="83424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15.IMPLEMENTAR</a:t>
                      </a:r>
                      <a:r>
                        <a:rPr lang="pt-BR" sz="1100" u="none" strike="noStrike" baseline="0" dirty="0">
                          <a:effectLst/>
                        </a:rPr>
                        <a:t> </a:t>
                      </a:r>
                      <a:r>
                        <a:rPr lang="pt-BR" sz="1100" u="none" strike="noStrike" dirty="0">
                          <a:effectLst/>
                        </a:rPr>
                        <a:t>AÇÕES DE ATENDIMENTO ESPECIAL AOS DEFICIENTES FÍSICOS E PORTADORES DE DOENÇAS CRÔNICAS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GARANTIR A MANUTENÇÃO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48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33" marR="8433" marT="8433" marB="0" anchor="ctr"/>
                </a:tc>
                <a:extLst>
                  <a:ext uri="{0D108BD9-81ED-4DB2-BD59-A6C34878D82A}">
                    <a16:rowId xmlns:a16="http://schemas.microsoft.com/office/drawing/2014/main" xmlns="" val="4276359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1330989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F45E6D1-12A7-F46B-C849-8C11BC266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123AB8-8840-5E86-035B-C7624AB5A4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2700" dirty="0">
                <a:solidFill>
                  <a:srgbClr val="FFFFFF"/>
                </a:solidFill>
              </a:rPr>
              <a:t>AÇÕES PPA/AÇÕES ESTRATÉGICAS</a:t>
            </a:r>
            <a:r>
              <a:rPr lang="pt-BR" sz="2200" dirty="0">
                <a:solidFill>
                  <a:srgbClr val="FFFFFF"/>
                </a:solidFill>
              </a:rPr>
              <a:t/>
            </a:r>
            <a:br>
              <a:rPr lang="pt-BR" sz="2200" dirty="0">
                <a:solidFill>
                  <a:srgbClr val="FFFFFF"/>
                </a:solidFill>
              </a:rPr>
            </a:br>
            <a:r>
              <a:rPr lang="pt-BR" sz="1800" b="1" dirty="0">
                <a:solidFill>
                  <a:srgbClr val="FFFFFF"/>
                </a:solidFill>
              </a:rPr>
              <a:t>2.037 – MANUTENÇÃO DO BLOCO DA ATENÇÃO PRIMÁRIA EM SAÚDE</a:t>
            </a:r>
            <a:endParaRPr lang="pt-BR" sz="1800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FC360988-13B5-3DA7-5763-15D222175C0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83514810"/>
              </p:ext>
            </p:extLst>
          </p:nvPr>
        </p:nvGraphicFramePr>
        <p:xfrm>
          <a:off x="483042" y="1838632"/>
          <a:ext cx="8195873" cy="43923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6580">
                  <a:extLst>
                    <a:ext uri="{9D8B030D-6E8A-4147-A177-3AD203B41FA5}">
                      <a16:colId xmlns:a16="http://schemas.microsoft.com/office/drawing/2014/main" xmlns="" val="1577378086"/>
                    </a:ext>
                  </a:extLst>
                </a:gridCol>
                <a:gridCol w="2832945">
                  <a:extLst>
                    <a:ext uri="{9D8B030D-6E8A-4147-A177-3AD203B41FA5}">
                      <a16:colId xmlns:a16="http://schemas.microsoft.com/office/drawing/2014/main" xmlns="" val="938749249"/>
                    </a:ext>
                  </a:extLst>
                </a:gridCol>
                <a:gridCol w="1003329">
                  <a:extLst>
                    <a:ext uri="{9D8B030D-6E8A-4147-A177-3AD203B41FA5}">
                      <a16:colId xmlns:a16="http://schemas.microsoft.com/office/drawing/2014/main" xmlns="" val="3817791854"/>
                    </a:ext>
                  </a:extLst>
                </a:gridCol>
                <a:gridCol w="816315">
                  <a:extLst>
                    <a:ext uri="{9D8B030D-6E8A-4147-A177-3AD203B41FA5}">
                      <a16:colId xmlns:a16="http://schemas.microsoft.com/office/drawing/2014/main" xmlns="" val="1263276532"/>
                    </a:ext>
                  </a:extLst>
                </a:gridCol>
                <a:gridCol w="786704">
                  <a:extLst>
                    <a:ext uri="{9D8B030D-6E8A-4147-A177-3AD203B41FA5}">
                      <a16:colId xmlns:a16="http://schemas.microsoft.com/office/drawing/2014/main" xmlns="" val="3759826361"/>
                    </a:ext>
                  </a:extLst>
                </a:gridCol>
              </a:tblGrid>
              <a:tr h="37212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OBJETIVOS ESTRATÉGICOS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2037 - MANUTENÇÃO DO BLOCO DE ATENÇÃO PRIMÁRIA EM SAÚDE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INDICADOR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VALOR/ALVO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extLst>
                  <a:ext uri="{0D108BD9-81ED-4DB2-BD59-A6C34878D82A}">
                    <a16:rowId xmlns:a16="http://schemas.microsoft.com/office/drawing/2014/main" xmlns="" val="3779300567"/>
                  </a:ext>
                </a:extLst>
              </a:tr>
              <a:tr h="372122"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GARANTIR A INTEGRALIDADE DA ATENÇÃO BÁSICA, PROMOVENDO AÇÕES DE SAÚDE DA MULHER, CRIANÇA, ADOLESCENTE, HOMEM, PESSOA IDOSA E PESSOAS COM DOENÇAS CRÔNICAS.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16.AMPLIAR E QUALIFICAR AÇÕES E SERVIÇOS DE SAÚDE MATERNO-INFANTIL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GARANTIR A AMPLIAÇÃO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extLst>
                  <a:ext uri="{0D108BD9-81ED-4DB2-BD59-A6C34878D82A}">
                    <a16:rowId xmlns:a16="http://schemas.microsoft.com/office/drawing/2014/main" xmlns="" val="1875887677"/>
                  </a:ext>
                </a:extLst>
              </a:tr>
              <a:tr h="69712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17. GARANTIR O ACOMPANHAMENTO E DESENVOLVIMENTO DAS CRIANÇAS DE 0 A 6 ANOS, INCLUINDO VIGILÂNCIA ALIMENTAR NUTRICIONAL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GARANTIR O</a:t>
                      </a:r>
                      <a:r>
                        <a:rPr lang="pt-BR" sz="1000" u="none" strike="noStrike" baseline="0" dirty="0">
                          <a:effectLst/>
                        </a:rPr>
                        <a:t> ACOMPANHAMENTO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extLst>
                  <a:ext uri="{0D108BD9-81ED-4DB2-BD59-A6C34878D82A}">
                    <a16:rowId xmlns:a16="http://schemas.microsoft.com/office/drawing/2014/main" xmlns="" val="1546709762"/>
                  </a:ext>
                </a:extLst>
              </a:tr>
              <a:tr h="85961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18. GARANTIR AÇÕES CONJUNTAS NA DEFESA DA CRIANÇA E DO ADOLESCENTE E DE ÓRGÃOS AFINS NAS ATIVIDADES DE PROMOÇÃO, VIGILÂNCIA, EDUCAÇÃO, COMUNICAÇÃO E ATENÇÃO DA SAÚDE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GARANTIR O</a:t>
                      </a:r>
                      <a:r>
                        <a:rPr lang="pt-BR" sz="1000" u="none" strike="noStrike" baseline="0" dirty="0">
                          <a:effectLst/>
                        </a:rPr>
                        <a:t> ACOMPANHAMENTO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MESES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extLst>
                  <a:ext uri="{0D108BD9-81ED-4DB2-BD59-A6C34878D82A}">
                    <a16:rowId xmlns:a16="http://schemas.microsoft.com/office/drawing/2014/main" xmlns="" val="76759135"/>
                  </a:ext>
                </a:extLst>
              </a:tr>
              <a:tr h="53462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19.AÇÕES DE PREVENÇÃO DE DOENÇAS, VIOLÊNCIAS, USO DE SUBSTÂNCIAS PSICOATIVAS E ACIDENTES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extLst>
                  <a:ext uri="{0D108BD9-81ED-4DB2-BD59-A6C34878D82A}">
                    <a16:rowId xmlns:a16="http://schemas.microsoft.com/office/drawing/2014/main" xmlns="" val="4068796798"/>
                  </a:ext>
                </a:extLst>
              </a:tr>
              <a:tr h="69712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20.IMPLANTAÇÃO DE PROTOCOLOS E FLUXOS PARA ATENDIMENTO DE CASOS ENCAMINHADOS PELO CONSELHO TUTELAR OU LAR INSTITUCIONAL/CREAS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GARANTIR A IMPLANTAÇÃO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extLst>
                  <a:ext uri="{0D108BD9-81ED-4DB2-BD59-A6C34878D82A}">
                    <a16:rowId xmlns:a16="http://schemas.microsoft.com/office/drawing/2014/main" xmlns="" val="2435856490"/>
                  </a:ext>
                </a:extLst>
              </a:tr>
              <a:tr h="85961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21;IMPLEMENTAR AÇÕES CONJUNTAS PROMOVENDO A SAÚDE EM TODAS AS FASES DA VIDA, COM SERVIÇOS DE AVALIAÇÃO DO DESENVOLVIMENTO FÍSICO, EMOCIONAL E INTELECTUAL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GARANTIR A IMPLANTAÇÃO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48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extLst>
                  <a:ext uri="{0D108BD9-81ED-4DB2-BD59-A6C34878D82A}">
                    <a16:rowId xmlns:a16="http://schemas.microsoft.com/office/drawing/2014/main" xmlns="" val="28497820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368449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8E50715-E56A-29C8-F322-708258800B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xmlns="" id="{A8DECD0F-EB31-22EB-F091-56E87A79C54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3E950A65-8846-1C9E-C999-62AC733E86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CB37D637-7234-3549-28E2-02D86C1F10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E4CCF35F-2018-2F0E-15B9-1668C2A3884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A422A8D3-7C81-C50D-46B3-61A1769B1A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2700" dirty="0">
                <a:solidFill>
                  <a:srgbClr val="FFFFFF"/>
                </a:solidFill>
              </a:rPr>
              <a:t>AÇÕES PPA/AÇÕES ESTRATÉGICAS</a:t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1800" b="1" dirty="0">
                <a:solidFill>
                  <a:srgbClr val="FFFFFF"/>
                </a:solidFill>
              </a:rPr>
              <a:t>2.037 – MANUTENÇÃO DO BLOCO DA ATENÇÃO PRIMÁRIA EM SAÚDE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014EAA8D-BC57-5252-EA1F-AC0695B8771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14102281"/>
              </p:ext>
            </p:extLst>
          </p:nvPr>
        </p:nvGraphicFramePr>
        <p:xfrm>
          <a:off x="483042" y="1838632"/>
          <a:ext cx="8195873" cy="48374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56580">
                  <a:extLst>
                    <a:ext uri="{9D8B030D-6E8A-4147-A177-3AD203B41FA5}">
                      <a16:colId xmlns:a16="http://schemas.microsoft.com/office/drawing/2014/main" xmlns="" val="1577378086"/>
                    </a:ext>
                  </a:extLst>
                </a:gridCol>
                <a:gridCol w="2699062">
                  <a:extLst>
                    <a:ext uri="{9D8B030D-6E8A-4147-A177-3AD203B41FA5}">
                      <a16:colId xmlns:a16="http://schemas.microsoft.com/office/drawing/2014/main" xmlns="" val="938749249"/>
                    </a:ext>
                  </a:extLst>
                </a:gridCol>
                <a:gridCol w="1137212">
                  <a:extLst>
                    <a:ext uri="{9D8B030D-6E8A-4147-A177-3AD203B41FA5}">
                      <a16:colId xmlns:a16="http://schemas.microsoft.com/office/drawing/2014/main" xmlns="" val="3817791854"/>
                    </a:ext>
                  </a:extLst>
                </a:gridCol>
                <a:gridCol w="816315">
                  <a:extLst>
                    <a:ext uri="{9D8B030D-6E8A-4147-A177-3AD203B41FA5}">
                      <a16:colId xmlns:a16="http://schemas.microsoft.com/office/drawing/2014/main" xmlns="" val="1263276532"/>
                    </a:ext>
                  </a:extLst>
                </a:gridCol>
                <a:gridCol w="786704">
                  <a:extLst>
                    <a:ext uri="{9D8B030D-6E8A-4147-A177-3AD203B41FA5}">
                      <a16:colId xmlns:a16="http://schemas.microsoft.com/office/drawing/2014/main" xmlns="" val="3759826361"/>
                    </a:ext>
                  </a:extLst>
                </a:gridCol>
              </a:tblGrid>
              <a:tr h="358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OBJETIVOS ESTRATÉGICOS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2037 - MANUTENÇÃO DO BLOCO DE ATENÇÃO PRIMÁRIA EM SAÚDE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INDICADOR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VALOR/ALVO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481" marR="7481" marT="7481" marB="0" anchor="ctr"/>
                </a:tc>
                <a:extLst>
                  <a:ext uri="{0D108BD9-81ED-4DB2-BD59-A6C34878D82A}">
                    <a16:rowId xmlns:a16="http://schemas.microsoft.com/office/drawing/2014/main" xmlns="" val="3779300567"/>
                  </a:ext>
                </a:extLst>
              </a:tr>
              <a:tr h="35882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2037 - MANUTENÇÃO DO BLOCO DE ATENÇÃO PRIMÁRIA EM SAÚDE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META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875887677"/>
                  </a:ext>
                </a:extLst>
              </a:tr>
              <a:tr h="429537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REDUZIR O TEMPO DE ESPERA E QUALIFICAR O ACESSO A CONSULTAS E EXAMES E MANTER OS SERVIÇOS JÁ RELIZADOS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22.MANTER ADESÃO NO PROGRAMA MAIS MÉDICOS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GARANTIR A ADESÃO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546709762"/>
                  </a:ext>
                </a:extLst>
              </a:tr>
              <a:tr h="44943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23.AMPLIAR OFERTA DOS EXAMES LABORATORIAIS NAS UNIDADES DE SAÚDE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AUMENTAR GRADATIVAMENTE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2026-209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76759135"/>
                  </a:ext>
                </a:extLst>
              </a:tr>
              <a:tr h="515512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FORTALECER E AMPLIAR A REDE DE ATENÇAO À SAÚDE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24.ESTUDO DE VIABILIDADE PARA ESTENDER O HORÁRIO DE ATENDIMENTO DOS ESF’S, FARMÁCIA BÁSICA E PRONTO ATENDIMENTO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ANÁLISE DE VIABILIDADE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4068796798"/>
                  </a:ext>
                </a:extLst>
              </a:tr>
              <a:tr h="67220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25.IMPLANTAR LABORATÓRIO DE PRÓTESE DENTÁRIA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ADERIR PROGRAMA DO GOVERNO FEDERAL/ESTADUAL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PROGRAMA IMPLANTADO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2026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435856490"/>
                  </a:ext>
                </a:extLst>
              </a:tr>
              <a:tr h="39535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 REALIZAR REABERTURA DE CONSULTÓRIO ODONTOLÓGICO ESF CENTRO II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CONSULTÓRIO EM FUNCIONAMENTO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2027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849782089"/>
                  </a:ext>
                </a:extLst>
              </a:tr>
              <a:tr h="828893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INCORPORAR TECNOLOGIAS DA INFORMAÇÃO E COMUNICAÇÃO EM SAÚDE, POR MEIO DA INFORMATIZAÇÃO DAS UNIDADES, PRONTUÁRIO ELETRÔNICO E AMPLIAÇÃO DA TELEMEDICINA E SERVIÇOS REMOTOS.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27.IMPLEMENTAR AÇÕES A FIM DE GARANTIR O ACESSO DA POPULAÇÃO AOS SERVIÇOS DE TELEMEDICINA, TELEPSICOLOGIA, TELEFONOAUDIOLOGIA, ENTRE OUTROS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GARANTIR A IMPLANTAÇÃO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97301035"/>
                  </a:ext>
                </a:extLst>
              </a:tr>
              <a:tr h="82889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28.AMPLIAÇÃO E MELHORIAS NOS SISTEMAS DE INFORMATIZAÇÃO, INTEGRANDO A GESTÃO, ESFS E DEMAIS UNIDADES DE SAÚDE COM O ARMAZENAMANETO DO HISTÓRICO DE ATENDIMENTOS DOS PACIENTES;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GARANTIR A AMPLIAÇÃO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MESES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9664928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74900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08A17C6-3869-4ACF-5C3E-E897C19243A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6389D9F-B8F4-848A-4BD0-2B042795B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2700" dirty="0">
                <a:solidFill>
                  <a:srgbClr val="FFFFFF"/>
                </a:solidFill>
              </a:rPr>
              <a:t>AÇÕES PPA/AÇÕES ESTRATÉGICAS</a:t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1600" b="1" dirty="0">
                <a:solidFill>
                  <a:srgbClr val="FFFFFF"/>
                </a:solidFill>
              </a:rPr>
              <a:t>2.037 – MANUTENÇÃO DO BLOCO DA ATENÇÃO PRIMÁRIA EM SAÚDE 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xmlns="" id="{1DE94D34-2656-026F-8ADF-D849CE9ECE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0625884"/>
              </p:ext>
            </p:extLst>
          </p:nvPr>
        </p:nvGraphicFramePr>
        <p:xfrm>
          <a:off x="483042" y="1924821"/>
          <a:ext cx="8195873" cy="41864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35505">
                  <a:extLst>
                    <a:ext uri="{9D8B030D-6E8A-4147-A177-3AD203B41FA5}">
                      <a16:colId xmlns:a16="http://schemas.microsoft.com/office/drawing/2014/main" xmlns="" val="1119186321"/>
                    </a:ext>
                  </a:extLst>
                </a:gridCol>
                <a:gridCol w="2858916">
                  <a:extLst>
                    <a:ext uri="{9D8B030D-6E8A-4147-A177-3AD203B41FA5}">
                      <a16:colId xmlns:a16="http://schemas.microsoft.com/office/drawing/2014/main" xmlns="" val="4060461621"/>
                    </a:ext>
                  </a:extLst>
                </a:gridCol>
                <a:gridCol w="1212825">
                  <a:extLst>
                    <a:ext uri="{9D8B030D-6E8A-4147-A177-3AD203B41FA5}">
                      <a16:colId xmlns:a16="http://schemas.microsoft.com/office/drawing/2014/main" xmlns="" val="617061837"/>
                    </a:ext>
                  </a:extLst>
                </a:gridCol>
                <a:gridCol w="667212">
                  <a:extLst>
                    <a:ext uri="{9D8B030D-6E8A-4147-A177-3AD203B41FA5}">
                      <a16:colId xmlns:a16="http://schemas.microsoft.com/office/drawing/2014/main" xmlns="" val="1118267474"/>
                    </a:ext>
                  </a:extLst>
                </a:gridCol>
                <a:gridCol w="621415">
                  <a:extLst>
                    <a:ext uri="{9D8B030D-6E8A-4147-A177-3AD203B41FA5}">
                      <a16:colId xmlns:a16="http://schemas.microsoft.com/office/drawing/2014/main" xmlns="" val="1910586794"/>
                    </a:ext>
                  </a:extLst>
                </a:gridCol>
              </a:tblGrid>
              <a:tr h="29775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OBJETIVOS ESTRATÉGICOS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2037 - MANUTENÇÃO DO BLOCO DE ATENÇÃO PRIMÁRIA EM SAÚDE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META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INDICADOR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VALOR/ALVO</a:t>
                      </a:r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261348370"/>
                  </a:ext>
                </a:extLst>
              </a:tr>
              <a:tr h="42791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ESTRUTURAR A SAÚDE MENTAL, BUSCANDO PARCERIAS COM PROFISSIONAIS QUALIFICADOS DESDE A INFÂNCIA ATÉ A FASE AVANÇADA; 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29.IMPLEMENTAR AÇÕES  PARA ATENDIMENTO À SAÚDE MENTAL, BUSCANDO PARCERIAS COM PROFISSIONAIS QUALIFICADOS DESDE A INFÂNCIA ATÉ A FASE AVANÇADA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 IMPLANTAÇÃO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MESES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48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43478600"/>
                  </a:ext>
                </a:extLst>
              </a:tr>
              <a:tr h="558068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DESENVOLVER AÇÕES EDUCATIVAS E DE PROMOÇÃO À SAÚDE, COM FOCO EM PREVENÇÃO DE DOENÇAS, EDUCAÇÃO PERMANENTE DOS PROFISSIONAIS E CAMPANHAS EM DATAS ESTRATÉGICAS.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30.AMPLIAR E FORTALECER AS AÇÕES DO E-MULTI FORNECENDO SUPORTE MULTIDISCIPLINAR A GRUPOS VULNERÁVEIS (FIBROMIALGIA, PESSOA IDOSA, TABAGISMO, ENTRE OUTROS) 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 AMPLIAÇÃO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MESES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48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1885291967"/>
                  </a:ext>
                </a:extLst>
              </a:tr>
              <a:tr h="297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31.AMPLIAÇÃO E BUSCA ATIVA PARA O PROGRAMA COMBATE AO TABAGISMO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 AMPLIAÇÃO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MESES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48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559788891"/>
                  </a:ext>
                </a:extLst>
              </a:tr>
              <a:tr h="29775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IMPLANTAÇÃO E FORTALECIMENTOS DE PRÁTICAS INTEGRATIVAS E COMPLEMENTARES EM SAÚDE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32.APRIMORAMENTO E REESTRUTURAÇÃO DAS AÇÕES DO E-MULTI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 MELHORIA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MESES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48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3378164473"/>
                  </a:ext>
                </a:extLst>
              </a:tr>
              <a:tr h="42791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33.REALIZAR AÇÕES CONJUNTAS PARA IMPLANTAÇÃO DE SERVIÇOS DAS PRÁTICAS INTEGRATIVAS OFERECIDAS NA ÁREA DE SAÚDE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 IMPLANTAÇÃO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MESES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48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1897544451"/>
                  </a:ext>
                </a:extLst>
              </a:tr>
              <a:tr h="427912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APRIMORAR A GESTÃO DO SUS MUNICIPAL, COM FORTALECIMENTO DO CONTROLE SOCIAL, APOIO AOS CONSELHOS DE SAÚDE, IMPLEMENTAÇÃO DE PROTOCOLOS E CAPACITAÇÃO DAS EQUIPES.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34.IMPLANTAR OS PROTOCOLOS DE ATENDIMENTOS, UNIFICANDO ASSIM OS MECANISMOS DE TRABALHO PARA TODOS OS PROFISSIONAIS DE SAÚDE; 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u="none" strike="noStrike" dirty="0">
                          <a:effectLst/>
                        </a:rPr>
                        <a:t>GARANTIR A IMPLANTAÇÃO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MESES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48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1047307277"/>
                  </a:ext>
                </a:extLst>
              </a:tr>
              <a:tr h="297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35.PROMOVER A CAPACITAÇÃO CONTÍNUA DOS PROFISSIONAIS VINCULADOS À ATENÇÃO BÁSICA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 MANUTENÇÃO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MESES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48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3547823196"/>
                  </a:ext>
                </a:extLst>
              </a:tr>
              <a:tr h="2977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36.IMPLEMENTAÇÃO DE AÇÕES JUNTO COM A REDE FEMININA DE COMBATE AO CÂNCER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 IMPLEMENTAÇÃO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MESES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48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120838516"/>
                  </a:ext>
                </a:extLst>
              </a:tr>
              <a:tr h="29775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CONSOLIDAR PROGRAMAS ESTRATÉGICOS EM SAÚDE ESCOLAR E SAÚDE DO TRABALHADOR, FORTALECENDO O CUIDADO INTEGRAL NAS REDES PÚBLICAS DE ENSINO E ENTRE OS SERVIDORES MUNICIPAIS.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37.</a:t>
                      </a:r>
                      <a:r>
                        <a:rPr lang="pt-BR" sz="800" u="none" strike="noStrike" baseline="0" dirty="0">
                          <a:effectLst/>
                        </a:rPr>
                        <a:t> FORTALECE</a:t>
                      </a:r>
                      <a:r>
                        <a:rPr lang="pt-BR" sz="800" u="none" strike="noStrike" dirty="0">
                          <a:effectLst/>
                        </a:rPr>
                        <a:t>R AÇÕES DO PROGRAMA SAÚDE NA ESCOLA 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O</a:t>
                      </a:r>
                      <a:r>
                        <a:rPr lang="pt-BR" sz="800" u="none" strike="noStrike" baseline="0" dirty="0">
                          <a:effectLst/>
                        </a:rPr>
                        <a:t> ACOMPANHAMENTO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MESES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48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76135446"/>
                  </a:ext>
                </a:extLst>
              </a:tr>
              <a:tr h="5580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38.IMPLEMENTAR AÇÕES ESTRATÉGICAS EM SAÚDE ESCOLAR E SAÚDE DO TRABALHADOR, COM FOCO NO CUIDAO INTEGRAL NAS REDES PÚBLICAS DE ENSINO E ENTRE OS SERVIDORES MUNICIPAIS.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 IMPLEMENTAÇÃO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>
                          <a:effectLst/>
                        </a:rPr>
                        <a:t>MESES</a:t>
                      </a:r>
                      <a:endParaRPr lang="pt-BR" sz="8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48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5639" marR="5639" marT="5639" marB="0" anchor="ctr"/>
                </a:tc>
                <a:extLst>
                  <a:ext uri="{0D108BD9-81ED-4DB2-BD59-A6C34878D82A}">
                    <a16:rowId xmlns:a16="http://schemas.microsoft.com/office/drawing/2014/main" xmlns="" val="1915462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419210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E865A5FB-6E13-5F79-1E0D-8440D5AA89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2CB634-D86E-17F1-DD25-BECA8254C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2700" dirty="0">
                <a:solidFill>
                  <a:srgbClr val="FFFFFF"/>
                </a:solidFill>
              </a:rPr>
              <a:t>AÇÕES PPA/AÇÕES ESTRATÉGICAS</a:t>
            </a:r>
            <a:r>
              <a:rPr lang="pt-BR" sz="1900" dirty="0">
                <a:solidFill>
                  <a:srgbClr val="FFFFFF"/>
                </a:solidFill>
              </a:rPr>
              <a:t/>
            </a:r>
            <a:br>
              <a:rPr lang="pt-BR" sz="1900" dirty="0">
                <a:solidFill>
                  <a:srgbClr val="FFFFFF"/>
                </a:solidFill>
              </a:rPr>
            </a:br>
            <a:r>
              <a:rPr lang="pt-BR" sz="1600" b="1" dirty="0">
                <a:solidFill>
                  <a:schemeClr val="bg1"/>
                </a:solidFill>
              </a:rPr>
              <a:t>2038 - MANUTENÇÃO DO BLOCO DE ATENÇÃO ESPECIALIZADA EM SAÚDE</a:t>
            </a:r>
            <a: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pt-BR" sz="1600" b="1" dirty="0">
                <a:solidFill>
                  <a:schemeClr val="bg1"/>
                </a:solidFill>
                <a:latin typeface="Arial" panose="020B0604020202020204" pitchFamily="34" charset="0"/>
              </a:rPr>
            </a:br>
            <a:endParaRPr lang="pt-BR" sz="1600" b="1" dirty="0">
              <a:solidFill>
                <a:schemeClr val="bg1"/>
              </a:solidFill>
            </a:endParaRPr>
          </a:p>
        </p:txBody>
      </p:sp>
      <p:graphicFrame>
        <p:nvGraphicFramePr>
          <p:cNvPr id="7" name="Espaço Reservado para Conteúdo 6">
            <a:extLst>
              <a:ext uri="{FF2B5EF4-FFF2-40B4-BE49-F238E27FC236}">
                <a16:creationId xmlns:a16="http://schemas.microsoft.com/office/drawing/2014/main" xmlns="" id="{80F76B73-3943-EDE1-1C4D-264C3F5673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05456810"/>
              </p:ext>
            </p:extLst>
          </p:nvPr>
        </p:nvGraphicFramePr>
        <p:xfrm>
          <a:off x="483042" y="2302212"/>
          <a:ext cx="8195873" cy="3813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54332">
                  <a:extLst>
                    <a:ext uri="{9D8B030D-6E8A-4147-A177-3AD203B41FA5}">
                      <a16:colId xmlns:a16="http://schemas.microsoft.com/office/drawing/2014/main" xmlns="" val="1636893707"/>
                    </a:ext>
                  </a:extLst>
                </a:gridCol>
                <a:gridCol w="2896165">
                  <a:extLst>
                    <a:ext uri="{9D8B030D-6E8A-4147-A177-3AD203B41FA5}">
                      <a16:colId xmlns:a16="http://schemas.microsoft.com/office/drawing/2014/main" xmlns="" val="1819563763"/>
                    </a:ext>
                  </a:extLst>
                </a:gridCol>
                <a:gridCol w="1099030">
                  <a:extLst>
                    <a:ext uri="{9D8B030D-6E8A-4147-A177-3AD203B41FA5}">
                      <a16:colId xmlns:a16="http://schemas.microsoft.com/office/drawing/2014/main" xmlns="" val="3526289494"/>
                    </a:ext>
                  </a:extLst>
                </a:gridCol>
                <a:gridCol w="881500">
                  <a:extLst>
                    <a:ext uri="{9D8B030D-6E8A-4147-A177-3AD203B41FA5}">
                      <a16:colId xmlns:a16="http://schemas.microsoft.com/office/drawing/2014/main" xmlns="" val="3181466595"/>
                    </a:ext>
                  </a:extLst>
                </a:gridCol>
                <a:gridCol w="464846">
                  <a:extLst>
                    <a:ext uri="{9D8B030D-6E8A-4147-A177-3AD203B41FA5}">
                      <a16:colId xmlns:a16="http://schemas.microsoft.com/office/drawing/2014/main" xmlns="" val="3346977311"/>
                    </a:ext>
                  </a:extLst>
                </a:gridCol>
              </a:tblGrid>
              <a:tr h="36786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OBJETIVOS ESTRATÉGICOS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2038 - MANUTENÇÃO DO BLOCO DE ATENÇÃO ESPECIALIZADA EM SAÚDE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META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INDICADOR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ANO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extLst>
                  <a:ext uri="{0D108BD9-81ED-4DB2-BD59-A6C34878D82A}">
                    <a16:rowId xmlns:a16="http://schemas.microsoft.com/office/drawing/2014/main" xmlns="" val="3734924548"/>
                  </a:ext>
                </a:extLst>
              </a:tr>
              <a:tr h="68913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EXPANDIR A ATENÇÃO À SAÚDE MENTAL, ESTRUTURANDO EQUIPES, SERVIÇOS E PARCERIAS ESPECIALIZADAS DESDE A INFÂNCIA ATÉ A VIDA ADULTA.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39-GARANTIR A MANUTENÇÃO DAS ATIVIDADES DO CAPS</a:t>
                      </a:r>
                      <a:r>
                        <a:rPr lang="pt-BR" sz="1100" u="none" strike="noStrike" baseline="0" dirty="0">
                          <a:effectLst/>
                        </a:rPr>
                        <a:t> ATRAVÉS DA  ESTRUTURAÇÃO DA EQUIPE MÍNIMA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extLst>
                  <a:ext uri="{0D108BD9-81ED-4DB2-BD59-A6C34878D82A}">
                    <a16:rowId xmlns:a16="http://schemas.microsoft.com/office/drawing/2014/main" xmlns="" val="735069415"/>
                  </a:ext>
                </a:extLst>
              </a:tr>
              <a:tr h="58552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GARANTIR O TRATAMENTO COM OXIGENOTERAPIA PARA OS PACIENTES QUE TENHAM DIAGNÓSTICO PARA INSUFICIÊNCIA RESPIRATÓRIA, SENDO SEMPRE ACOMPANHADOS PELOS PROFISSIONAIS DA ATENÇÃO BÁSICA E MELHOR EM CASA- EMAD, BEM COMO, MANTER OS SERVIÇOS JÁ REALIZADOS PELO EMAD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40 -APRIMORAR AS ATIVIDADES E OS SERVIÇOS MELHOR EM CASA -EMAD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GARANTIR A MELHORIA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extLst>
                  <a:ext uri="{0D108BD9-81ED-4DB2-BD59-A6C34878D82A}">
                    <a16:rowId xmlns:a16="http://schemas.microsoft.com/office/drawing/2014/main" xmlns="" val="1225367187"/>
                  </a:ext>
                </a:extLst>
              </a:tr>
              <a:tr h="90680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41. GARANTIR O TRATAMENTO COM OXIGENOTERAPIA PARA OS PACIENTES QUE TENHAM DIAGNÓSTICO PARA INSUFICI|ÊNCIA RESPIRATÓRIA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GARANTIR O ATENDIMENTO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PACIENTES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100%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extLst>
                  <a:ext uri="{0D108BD9-81ED-4DB2-BD59-A6C34878D82A}">
                    <a16:rowId xmlns:a16="http://schemas.microsoft.com/office/drawing/2014/main" xmlns="" val="3798255540"/>
                  </a:ext>
                </a:extLst>
              </a:tr>
              <a:tr h="367861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FORTALECER E AMPLIAR A REDE DE ATENÇAO À SAÚDE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42.ESTUDO DE VIABILIDADE PARA IMPLANTAÇÃO DA BASE DO SAMU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ESTUDO DE VIABILIDADE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2026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extLst>
                  <a:ext uri="{0D108BD9-81ED-4DB2-BD59-A6C34878D82A}">
                    <a16:rowId xmlns:a16="http://schemas.microsoft.com/office/drawing/2014/main" xmlns="" val="748726165"/>
                  </a:ext>
                </a:extLst>
              </a:tr>
              <a:tr h="52849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43.IMPLEMENTAR AÇÕES E REESTRUTURAR ATIVIDADES DO CENTRO DE ESPECIALIDADE 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GARANTIR A IMPLEMENTAÇÃO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extLst>
                  <a:ext uri="{0D108BD9-81ED-4DB2-BD59-A6C34878D82A}">
                    <a16:rowId xmlns:a16="http://schemas.microsoft.com/office/drawing/2014/main" xmlns="" val="689677209"/>
                  </a:ext>
                </a:extLst>
              </a:tr>
              <a:tr h="36786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44. GARANTIR A MANUTENÇÃO DAS ATIVIDADES DENTRO DO MAC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100" u="none" strike="noStrike" dirty="0">
                          <a:effectLst/>
                        </a:rPr>
                        <a:t> GARANTIR A MANUTENÇÃO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 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032" marR="8032" marT="8032" marB="0" anchor="ctr"/>
                </a:tc>
                <a:extLst>
                  <a:ext uri="{0D108BD9-81ED-4DB2-BD59-A6C34878D82A}">
                    <a16:rowId xmlns:a16="http://schemas.microsoft.com/office/drawing/2014/main" xmlns="" val="3341315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31868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AE5EEEE-E9AF-0254-DFF6-3CCE5C835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76591FCD-14F7-7342-BC0A-DE61312B09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900">
                <a:solidFill>
                  <a:srgbClr val="FFFFFF"/>
                </a:solidFill>
              </a:rPr>
              <a:t>AÇÕES PPA/AÇÕES ESTRATÉGICAS</a:t>
            </a:r>
            <a:r>
              <a:rPr lang="pt-BR" sz="1900" dirty="0">
                <a:solidFill>
                  <a:srgbClr val="FFFFFF"/>
                </a:solidFill>
              </a:rPr>
              <a:t/>
            </a:r>
            <a:br>
              <a:rPr lang="pt-BR" sz="1900" dirty="0">
                <a:solidFill>
                  <a:srgbClr val="FFFFFF"/>
                </a:solidFill>
              </a:rPr>
            </a:br>
            <a:r>
              <a:rPr lang="pt-BR" sz="1900" b="1">
                <a:solidFill>
                  <a:srgbClr val="FFFFFF"/>
                </a:solidFill>
              </a:rPr>
              <a:t>2038 - MANUTENÇÃO DO BLOCO DE ATENÇÃO ESPECIALIZADA EM SAÚDE</a:t>
            </a:r>
            <a:r>
              <a:rPr lang="pt-BR" sz="1900" b="1">
                <a:solidFill>
                  <a:srgbClr val="FFFFFF"/>
                </a:solidFill>
                <a:latin typeface="Arial" panose="020B0604020202020204" pitchFamily="34" charset="0"/>
              </a:rPr>
              <a:t/>
            </a:r>
            <a:br>
              <a:rPr lang="pt-BR" sz="1900" b="1">
                <a:solidFill>
                  <a:srgbClr val="FFFFFF"/>
                </a:solidFill>
                <a:latin typeface="Arial" panose="020B0604020202020204" pitchFamily="34" charset="0"/>
              </a:rPr>
            </a:br>
            <a:endParaRPr lang="pt-BR" sz="1900" b="1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8B666EFE-E098-0ABB-8F89-9E1C11A6F88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63242808"/>
              </p:ext>
            </p:extLst>
          </p:nvPr>
        </p:nvGraphicFramePr>
        <p:xfrm>
          <a:off x="483042" y="2301048"/>
          <a:ext cx="8195874" cy="38158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3735">
                  <a:extLst>
                    <a:ext uri="{9D8B030D-6E8A-4147-A177-3AD203B41FA5}">
                      <a16:colId xmlns:a16="http://schemas.microsoft.com/office/drawing/2014/main" xmlns="" val="1736067359"/>
                    </a:ext>
                  </a:extLst>
                </a:gridCol>
                <a:gridCol w="2945495">
                  <a:extLst>
                    <a:ext uri="{9D8B030D-6E8A-4147-A177-3AD203B41FA5}">
                      <a16:colId xmlns:a16="http://schemas.microsoft.com/office/drawing/2014/main" xmlns="" val="98285494"/>
                    </a:ext>
                  </a:extLst>
                </a:gridCol>
                <a:gridCol w="1186288">
                  <a:extLst>
                    <a:ext uri="{9D8B030D-6E8A-4147-A177-3AD203B41FA5}">
                      <a16:colId xmlns:a16="http://schemas.microsoft.com/office/drawing/2014/main" xmlns="" val="2419598998"/>
                    </a:ext>
                  </a:extLst>
                </a:gridCol>
                <a:gridCol w="756839">
                  <a:extLst>
                    <a:ext uri="{9D8B030D-6E8A-4147-A177-3AD203B41FA5}">
                      <a16:colId xmlns:a16="http://schemas.microsoft.com/office/drawing/2014/main" xmlns="" val="4233490889"/>
                    </a:ext>
                  </a:extLst>
                </a:gridCol>
                <a:gridCol w="393517">
                  <a:extLst>
                    <a:ext uri="{9D8B030D-6E8A-4147-A177-3AD203B41FA5}">
                      <a16:colId xmlns:a16="http://schemas.microsoft.com/office/drawing/2014/main" xmlns="" val="2720411594"/>
                    </a:ext>
                  </a:extLst>
                </a:gridCol>
              </a:tblGrid>
              <a:tr h="34911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OBJETIVOS ESTRATÉGICOS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2038 - MANUTENÇÃO DO BLOCO DE ATENÇÃO ESPECIALIZADA EM SAÚDE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INDICADOR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ANO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xmlns="" val="840322359"/>
                  </a:ext>
                </a:extLst>
              </a:tr>
              <a:tr h="65401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REDUZIR O TEMPO DE ESPERA E QUALIFICAR O ACESSO A CONSULTAS E EXAMES E MANTER OS SERVIÇOS JÁ RELIZADOS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45.REALIZAR MUTIRÃO PARA CONSULTAS E EXAMES PARA REDUZIR FILAS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GARANTIR O ACESSO DAS CONSULTAS E EXAMES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PPROJETOS REALIZADOS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6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xmlns="" val="1779266741"/>
                  </a:ext>
                </a:extLst>
              </a:tr>
              <a:tr h="5015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REDUZIR O TEMPO DE ESPERA E QUALIFICAR O ACESSO A CONSULTAS E EXAMES E MANTER OS SERVIÇOS JÁ RELIZADOS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46. IMPLEMENTAÇÃO DE AÇÕES PARA EXAMES E CONSULTAS COMPLEMENTARES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GARANTIR A IMPLEMENTAÇÃO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xmlns="" val="3168945127"/>
                  </a:ext>
                </a:extLst>
              </a:tr>
              <a:tr h="349115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REDUZIR O TEMPO DE ESPERA E QUALIFICAR O ACESSO A CONSULTAS E EXAMES E MANTER OS SERVIÇOS JÁ RELIZADOS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47. MANTER AS ATIVIDADES DO SUS JUNTO À APAE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xmlns="" val="2267656715"/>
                  </a:ext>
                </a:extLst>
              </a:tr>
              <a:tr h="65401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48. INTENSIFICAR AÇÕES PARA O ATENDIMENTO INTEGRAL À SAÚDE DA PESSOA IDOSA, DOS DEFICIENTES FÍSICOS E PORTADORES DE DOENÇAS CRÔNICAS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GARANTIR O</a:t>
                      </a:r>
                      <a:r>
                        <a:rPr lang="pt-BR" sz="1000" u="none" strike="noStrike" baseline="0" dirty="0">
                          <a:effectLst/>
                        </a:rPr>
                        <a:t> ACOMPANHAMENTO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xmlns="" val="869698571"/>
                  </a:ext>
                </a:extLst>
              </a:tr>
              <a:tr h="5015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ASSEGURAR O TRANSPORTE DE PACIENTES PARA TRATAMENTO TFD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49. ASSEGURAR O TRANSPORTE DE PACIENTES PARA TRATAMENTO TFD - CIRURGIAS ELETIVAS E CONSULTAS ESPECIALIZADAS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xmlns="" val="3659313957"/>
                  </a:ext>
                </a:extLst>
              </a:tr>
              <a:tr h="8064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APRIMORAR A GESTÃO DO SUS MUNICIPAL, COM FORTALECIMENTO DO CONTROLE SOCIAL, APOIO AOS CONSELHOS DE SAÚDE, IMPLEMENTAÇÃO DE PROTOCOLOS E CAPACITAÇÃO DAS EQUIPES.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50. PROMOVER A CAPACITAÇÃO CONTÍNUA DOS PROFISSIONAIS VINCUALDOS AS AÇÕES DO MAC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48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623" marR="7623" marT="7623" marB="0" anchor="ctr"/>
                </a:tc>
                <a:extLst>
                  <a:ext uri="{0D108BD9-81ED-4DB2-BD59-A6C34878D82A}">
                    <a16:rowId xmlns:a16="http://schemas.microsoft.com/office/drawing/2014/main" xmlns="" val="1631214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7903694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50D5F55-9D9F-551E-A7A0-37B0E4FB17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94F99C2-2F05-F472-B583-36C3791F1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900" dirty="0">
                <a:solidFill>
                  <a:srgbClr val="FFFFFF"/>
                </a:solidFill>
              </a:rPr>
              <a:t>AÇÕES PPA/AÇÕES ESTRATÉGICAS</a:t>
            </a:r>
            <a:br>
              <a:rPr lang="pt-BR" sz="1900" dirty="0">
                <a:solidFill>
                  <a:srgbClr val="FFFFFF"/>
                </a:solidFill>
              </a:rPr>
            </a:br>
            <a:r>
              <a:rPr lang="pt-BR" sz="1600" b="1" dirty="0">
                <a:solidFill>
                  <a:srgbClr val="FFFFFF"/>
                </a:solidFill>
              </a:rPr>
              <a:t>2039 - MANUTENÇÃO DO BLOCO DE VIGILÂNCIA EM SAÚDE – VIGILÂNCIA SANITÁRIA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xmlns="" id="{7E2D0FDD-329B-9BE0-8CF1-507E3A8E67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5937862"/>
              </p:ext>
            </p:extLst>
          </p:nvPr>
        </p:nvGraphicFramePr>
        <p:xfrm>
          <a:off x="483042" y="2120086"/>
          <a:ext cx="8195873" cy="41777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07424">
                  <a:extLst>
                    <a:ext uri="{9D8B030D-6E8A-4147-A177-3AD203B41FA5}">
                      <a16:colId xmlns:a16="http://schemas.microsoft.com/office/drawing/2014/main" xmlns="" val="777925053"/>
                    </a:ext>
                  </a:extLst>
                </a:gridCol>
                <a:gridCol w="2528699">
                  <a:extLst>
                    <a:ext uri="{9D8B030D-6E8A-4147-A177-3AD203B41FA5}">
                      <a16:colId xmlns:a16="http://schemas.microsoft.com/office/drawing/2014/main" xmlns="" val="1926386769"/>
                    </a:ext>
                  </a:extLst>
                </a:gridCol>
                <a:gridCol w="1100877">
                  <a:extLst>
                    <a:ext uri="{9D8B030D-6E8A-4147-A177-3AD203B41FA5}">
                      <a16:colId xmlns:a16="http://schemas.microsoft.com/office/drawing/2014/main" xmlns="" val="243518095"/>
                    </a:ext>
                  </a:extLst>
                </a:gridCol>
                <a:gridCol w="895681">
                  <a:extLst>
                    <a:ext uri="{9D8B030D-6E8A-4147-A177-3AD203B41FA5}">
                      <a16:colId xmlns:a16="http://schemas.microsoft.com/office/drawing/2014/main" xmlns="" val="1204472759"/>
                    </a:ext>
                  </a:extLst>
                </a:gridCol>
                <a:gridCol w="863192">
                  <a:extLst>
                    <a:ext uri="{9D8B030D-6E8A-4147-A177-3AD203B41FA5}">
                      <a16:colId xmlns:a16="http://schemas.microsoft.com/office/drawing/2014/main" xmlns="" val="508892168"/>
                    </a:ext>
                  </a:extLst>
                </a:gridCol>
              </a:tblGrid>
              <a:tr h="540076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OBJETIVOS ESTRATÉGICOS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2039 - MANUTENÇÃO DO BLOCO DE VIGILÂNCIA EM SAÚDE - VIGILÂNCIA SANITÁRIA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META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INDICADOR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VALOR/ALVO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extLst>
                  <a:ext uri="{0D108BD9-81ED-4DB2-BD59-A6C34878D82A}">
                    <a16:rowId xmlns:a16="http://schemas.microsoft.com/office/drawing/2014/main" xmlns="" val="3543746368"/>
                  </a:ext>
                </a:extLst>
              </a:tr>
              <a:tr h="86839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FORTALECER A VIGILÂNCIA EM SAÚDE, COM ÊNFASE NAS AÇÕES EPIDEMIOLÓGICAS, SANITÁRIAS, NUTRICIONAIS, ENDEMIAS, DOENÇAS CRÔNICAS E IMUNOPREVENÍVEIS.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51. MANTER AS ATIVIDADES JÁ DESENVOLVIDAS NA VIGILÂNCIA SANITÁRIA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extLst>
                  <a:ext uri="{0D108BD9-81ED-4DB2-BD59-A6C34878D82A}">
                    <a16:rowId xmlns:a16="http://schemas.microsoft.com/office/drawing/2014/main" xmlns="" val="2417203572"/>
                  </a:ext>
                </a:extLst>
              </a:tr>
              <a:tr h="86839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FORTALECER A VIGILÂNCIA EM SAÚDE, COM ÊNFASE NAS AÇÕES EPIDEMIOLÓGICAS, SANITÁRIAS, NUTRICIONAIS, ENDEMIAS, DOENÇAS CRÔNICAS E IMUNOPREVENÍVEIS.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52. MANTER AÇÕES DE FISCALIZAÇÃO CONTÍNUA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extLst>
                  <a:ext uri="{0D108BD9-81ED-4DB2-BD59-A6C34878D82A}">
                    <a16:rowId xmlns:a16="http://schemas.microsoft.com/office/drawing/2014/main" xmlns="" val="2722496641"/>
                  </a:ext>
                </a:extLst>
              </a:tr>
              <a:tr h="86839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FORTALECER A VIGILÂNCIA EM SAÚDE, COM ÊNFASE NAS AÇÕES EPIDEMIOLÓGICAS, SANITÁRIAS, NUTRICIONAIS, ENDEMIAS, DOENÇAS CRÔNICAS E IMUNOPREVENÍVEIS.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53. MANTER AÇÕES DE ACOMPANHAMENTO DA QUALIDADE DA ÁGUA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extLst>
                  <a:ext uri="{0D108BD9-81ED-4DB2-BD59-A6C34878D82A}">
                    <a16:rowId xmlns:a16="http://schemas.microsoft.com/office/drawing/2014/main" xmlns="" val="2866907031"/>
                  </a:ext>
                </a:extLst>
              </a:tr>
              <a:tr h="103254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APRIMORAR A GESTÃO DO SUS MUNICIPAL, COM FORTALECIMENTO DO CONTROLE SOCIAL, APOIO AOS CONSELHOS DE SAÚDE, IMPLEMENTAÇÃO DE PROTOCOLOS E CAPACITAÇÃO DAS EQUIPES.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54. PROMOVER AÇÕES PARA A CAPACITAÇÃO CONTÍNUA DOS SERVIDORES E DA COMUNIDADES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48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208" marR="8208" marT="8208" marB="0" anchor="ctr"/>
                </a:tc>
                <a:extLst>
                  <a:ext uri="{0D108BD9-81ED-4DB2-BD59-A6C34878D82A}">
                    <a16:rowId xmlns:a16="http://schemas.microsoft.com/office/drawing/2014/main" xmlns="" val="1378930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909395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096D7AD-3E91-8BBF-2D5F-FD2553AB25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2FEF3E6-7271-F40C-DB18-4314AF217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900" dirty="0">
                <a:solidFill>
                  <a:srgbClr val="FFFFFF"/>
                </a:solidFill>
              </a:rPr>
              <a:t>AÇÕES PPA/AÇÕES ESTRATÉGICAS</a:t>
            </a:r>
            <a:br>
              <a:rPr lang="pt-BR" sz="1900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2040 - MANUTENÇÃO DO BLOCO DE  VIGILÂNCIA EM SAÚDE – VIGILÂNCIA EPIDEMIOLÓGICA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98DD4882-A86E-43BA-70AF-D264D35AD1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882382"/>
              </p:ext>
            </p:extLst>
          </p:nvPr>
        </p:nvGraphicFramePr>
        <p:xfrm>
          <a:off x="483042" y="2377069"/>
          <a:ext cx="8195874" cy="36638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3275">
                  <a:extLst>
                    <a:ext uri="{9D8B030D-6E8A-4147-A177-3AD203B41FA5}">
                      <a16:colId xmlns:a16="http://schemas.microsoft.com/office/drawing/2014/main" xmlns="" val="6752083"/>
                    </a:ext>
                  </a:extLst>
                </a:gridCol>
                <a:gridCol w="2879474">
                  <a:extLst>
                    <a:ext uri="{9D8B030D-6E8A-4147-A177-3AD203B41FA5}">
                      <a16:colId xmlns:a16="http://schemas.microsoft.com/office/drawing/2014/main" xmlns="" val="950656262"/>
                    </a:ext>
                  </a:extLst>
                </a:gridCol>
                <a:gridCol w="881620">
                  <a:extLst>
                    <a:ext uri="{9D8B030D-6E8A-4147-A177-3AD203B41FA5}">
                      <a16:colId xmlns:a16="http://schemas.microsoft.com/office/drawing/2014/main" xmlns="" val="40482516"/>
                    </a:ext>
                  </a:extLst>
                </a:gridCol>
                <a:gridCol w="759528">
                  <a:extLst>
                    <a:ext uri="{9D8B030D-6E8A-4147-A177-3AD203B41FA5}">
                      <a16:colId xmlns:a16="http://schemas.microsoft.com/office/drawing/2014/main" xmlns="" val="1272301817"/>
                    </a:ext>
                  </a:extLst>
                </a:gridCol>
                <a:gridCol w="731977">
                  <a:extLst>
                    <a:ext uri="{9D8B030D-6E8A-4147-A177-3AD203B41FA5}">
                      <a16:colId xmlns:a16="http://schemas.microsoft.com/office/drawing/2014/main" xmlns="" val="2514110303"/>
                    </a:ext>
                  </a:extLst>
                </a:gridCol>
              </a:tblGrid>
              <a:tr h="31877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OBJETIVOS ESTRATÉGICOS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2040 - MANUTENÇÃO DO BLOCO DE VIGILÂNCIA EM SAÚDE - VIGILÂNCIA EPIDEMIOLÓGICA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META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INDICADOR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VALOR/ALVO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extLst>
                  <a:ext uri="{0D108BD9-81ED-4DB2-BD59-A6C34878D82A}">
                    <a16:rowId xmlns:a16="http://schemas.microsoft.com/office/drawing/2014/main" xmlns="" val="554826489"/>
                  </a:ext>
                </a:extLst>
              </a:tr>
              <a:tr h="457979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FORTALECER A VIGILÂNCIA EM SAÚDE, COM ÊNFASE NAS AÇÕES EPIDEMIOLÓGICAS, SANITÁRIAS, NUTRICIONAIS, ENDEMIAS, DOENÇAS CRÔNICAS E IMUNOPREVENÍVEIS.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55. MANTER AS ATIVIDADES JÁ DESENVOLVIDAS NA VIGILÂNCIA EPIDEMIOLÓGICA E DO COMBATE A ENDEMIA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  <a:latin typeface="+mn-lt"/>
                        </a:rPr>
                        <a:t>GARANTIR A MANUTENÇÃO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MESES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48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extLst>
                  <a:ext uri="{0D108BD9-81ED-4DB2-BD59-A6C34878D82A}">
                    <a16:rowId xmlns:a16="http://schemas.microsoft.com/office/drawing/2014/main" xmlns="" val="2044241075"/>
                  </a:ext>
                </a:extLst>
              </a:tr>
              <a:tr h="3187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56. INTENSIFICAR AÇÕES PARA MELHORIA DOS SERVIÇOS DE IMUNIZAÇÃO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AUMENTAR O Nº DE AÇÕES</a:t>
                      </a: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MESES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48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extLst>
                  <a:ext uri="{0D108BD9-81ED-4DB2-BD59-A6C34878D82A}">
                    <a16:rowId xmlns:a16="http://schemas.microsoft.com/office/drawing/2014/main" xmlns="" val="355434325"/>
                  </a:ext>
                </a:extLst>
              </a:tr>
              <a:tr h="3187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57.INTENSIFICAR AÇÕES  PARA O COMBATE DE DOENÇAS TRANSMITADAS POR INSETOS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  <a:latin typeface="+mn-lt"/>
                        </a:rPr>
                        <a:t>AUMENTAR O Nº DE AÇÕES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MESES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48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extLst>
                  <a:ext uri="{0D108BD9-81ED-4DB2-BD59-A6C34878D82A}">
                    <a16:rowId xmlns:a16="http://schemas.microsoft.com/office/drawing/2014/main" xmlns="" val="3286058610"/>
                  </a:ext>
                </a:extLst>
              </a:tr>
              <a:tr h="31877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58.INTENSIFICAR AÇÕES PARA PREVENÇÃO DE DOENÇAS IMUNOPREVENÍVEIS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  <a:latin typeface="+mn-lt"/>
                        </a:rPr>
                        <a:t>AUMENTAR O Nº DE AÇÕES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MESES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48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extLst>
                  <a:ext uri="{0D108BD9-81ED-4DB2-BD59-A6C34878D82A}">
                    <a16:rowId xmlns:a16="http://schemas.microsoft.com/office/drawing/2014/main" xmlns="" val="3416878417"/>
                  </a:ext>
                </a:extLst>
              </a:tr>
              <a:tr h="59718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59.INTENSIFICAR AÇÕES PARA DETECTAR DOENÇAS INFECÇÕES SEXUALMENTE TRANSPMISSÍVEIS E OUTRAS INFECÇÕES COMO TUBERCULOSE E HANSENÍASE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  <a:latin typeface="+mn-lt"/>
                        </a:rPr>
                        <a:t>AUMENTAR O Nº DE AÇÕES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MESES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48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extLst>
                  <a:ext uri="{0D108BD9-81ED-4DB2-BD59-A6C34878D82A}">
                    <a16:rowId xmlns:a16="http://schemas.microsoft.com/office/drawing/2014/main" xmlns="" val="1577477378"/>
                  </a:ext>
                </a:extLst>
              </a:tr>
              <a:tr h="73638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CONSOLIDAR PROGRAMAS ESTRATÉGICOS EM SAÚDE ESCOLAR E SAÚDE DO TRABALHADOR, FORTALECENDO O CUIDADO INTEGRAL NAS REDES PÚBLICAS DE ENSINO E ENTRE OS SERVIDORES MUNICIPAIS.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60.INTENSIFICAR AÇÕES ESTRATÉGICAS EM SAÚDE ESCOLAR E SAÚDE DO TRABALHADOR, COM FOCO NO CUIDADO INTEGRAL NAS REDES PÚBLICAS DE ENSINO E ENTRE OS SERVIDORES MUNICIPAIS.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  <a:latin typeface="+mn-lt"/>
                        </a:rPr>
                        <a:t>AUMENTAR O Nº DE AÇÕES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MESES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48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extLst>
                  <a:ext uri="{0D108BD9-81ED-4DB2-BD59-A6C34878D82A}">
                    <a16:rowId xmlns:a16="http://schemas.microsoft.com/office/drawing/2014/main" xmlns="" val="3907651458"/>
                  </a:ext>
                </a:extLst>
              </a:tr>
              <a:tr h="59718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APRIMORAR A GESTÃO DO SUS MUNICIPAL, COM FORTALECIMENTO DO CONTROLE SOCIAL, APOIO AOS CONSELHOS DE SAÚDE, IMPLEMENTAÇÃO DE PROTOCOLOS E CAPACITAÇÃO DAS EQUIPES.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61. PROMOVER A CAPACITAÇÃO CONTÍNUA DOS SERVIDORES VINCULADOS À EPIDEMIOLOGIA E CONTROLE DE ENDEMIAS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  <a:latin typeface="+mn-lt"/>
                        </a:rPr>
                        <a:t>GARANTIR A MANUTENÇÃO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MESES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48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6960" marR="6960" marT="6960" marB="0" anchor="ctr"/>
                </a:tc>
                <a:extLst>
                  <a:ext uri="{0D108BD9-81ED-4DB2-BD59-A6C34878D82A}">
                    <a16:rowId xmlns:a16="http://schemas.microsoft.com/office/drawing/2014/main" xmlns="" val="26665181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556040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66F0A1-FE9D-2BDE-FCF5-9C31229F03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6" name="Rectangle 125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2" name="Rectangle 131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15C011B-40C4-6ED1-FBF4-5CBBE3B3D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900" dirty="0">
                <a:solidFill>
                  <a:srgbClr val="FFFFFF"/>
                </a:solidFill>
              </a:rPr>
              <a:t>AÇÕES PPA/AÇÕES ESTRATÉGICAS</a:t>
            </a:r>
            <a:br>
              <a:rPr lang="pt-BR" sz="1900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2041 - MANUTENÇÃO DO BLOCO DA ASSISTÊNCIA FARMACÊUTICA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xmlns="" id="{769DF0DF-8B09-146B-32AF-09B1C4EF9A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69960085"/>
              </p:ext>
            </p:extLst>
          </p:nvPr>
        </p:nvGraphicFramePr>
        <p:xfrm>
          <a:off x="483042" y="2520711"/>
          <a:ext cx="8195874" cy="30138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0994">
                  <a:extLst>
                    <a:ext uri="{9D8B030D-6E8A-4147-A177-3AD203B41FA5}">
                      <a16:colId xmlns:a16="http://schemas.microsoft.com/office/drawing/2014/main" xmlns="" val="2672085804"/>
                    </a:ext>
                  </a:extLst>
                </a:gridCol>
                <a:gridCol w="2805865">
                  <a:extLst>
                    <a:ext uri="{9D8B030D-6E8A-4147-A177-3AD203B41FA5}">
                      <a16:colId xmlns:a16="http://schemas.microsoft.com/office/drawing/2014/main" xmlns="" val="775100816"/>
                    </a:ext>
                  </a:extLst>
                </a:gridCol>
                <a:gridCol w="1062099">
                  <a:extLst>
                    <a:ext uri="{9D8B030D-6E8A-4147-A177-3AD203B41FA5}">
                      <a16:colId xmlns:a16="http://schemas.microsoft.com/office/drawing/2014/main" xmlns="" val="4245809006"/>
                    </a:ext>
                  </a:extLst>
                </a:gridCol>
                <a:gridCol w="864131">
                  <a:extLst>
                    <a:ext uri="{9D8B030D-6E8A-4147-A177-3AD203B41FA5}">
                      <a16:colId xmlns:a16="http://schemas.microsoft.com/office/drawing/2014/main" xmlns="" val="4252965536"/>
                    </a:ext>
                  </a:extLst>
                </a:gridCol>
                <a:gridCol w="832785">
                  <a:extLst>
                    <a:ext uri="{9D8B030D-6E8A-4147-A177-3AD203B41FA5}">
                      <a16:colId xmlns:a16="http://schemas.microsoft.com/office/drawing/2014/main" xmlns="" val="4260119136"/>
                    </a:ext>
                  </a:extLst>
                </a:gridCol>
              </a:tblGrid>
              <a:tr h="36267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OBJETIVOS ESTRATÉGICOS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2041 - MANUTENÇÃO DO BLOCO DA ASSISTÊNCIA FARMACÊUTICA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INDICADOR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VALOR/ALVO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extLst>
                  <a:ext uri="{0D108BD9-81ED-4DB2-BD59-A6C34878D82A}">
                    <a16:rowId xmlns:a16="http://schemas.microsoft.com/office/drawing/2014/main" xmlns="" val="3219003598"/>
                  </a:ext>
                </a:extLst>
              </a:tr>
              <a:tr h="362678">
                <a:tc rowSpan="6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QUALIFICAR A ATENÇÃO FARMACÊUTICA E AMPLIAR O ACESSO A MEDICAMENTOS E INSUMOS ESSENCIAIS.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62. GARANTIR A MANUTENÇÃO DAS ATIVIDADES DA FARMÁCIA BÁSICA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extLst>
                  <a:ext uri="{0D108BD9-81ED-4DB2-BD59-A6C34878D82A}">
                    <a16:rowId xmlns:a16="http://schemas.microsoft.com/office/drawing/2014/main" xmlns="" val="1691797431"/>
                  </a:ext>
                </a:extLst>
              </a:tr>
              <a:tr h="52105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65. REVISÃO DA REMUNE E VERIFICAÇÃO DE VIABILIDADE DE FORNECIMENTO DE MEDICAMENTO DESCENTRALIZADO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ESTUDO DE VIABILIDADE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extLst>
                  <a:ext uri="{0D108BD9-81ED-4DB2-BD59-A6C34878D82A}">
                    <a16:rowId xmlns:a16="http://schemas.microsoft.com/office/drawing/2014/main" xmlns="" val="587221375"/>
                  </a:ext>
                </a:extLst>
              </a:tr>
              <a:tr h="36267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66. MANTER AS AÇÕES DA COMISSÃO DE FARMÁCIA E TERAPÊUTICA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extLst>
                  <a:ext uri="{0D108BD9-81ED-4DB2-BD59-A6C34878D82A}">
                    <a16:rowId xmlns:a16="http://schemas.microsoft.com/office/drawing/2014/main" xmlns="" val="1949601917"/>
                  </a:ext>
                </a:extLst>
              </a:tr>
              <a:tr h="36267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67. REESTRUTURAR A O QUADRO DE SERVIDORES VINCULADOS À FARMÁCIA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ESTUDO</a:t>
                      </a:r>
                      <a:r>
                        <a:rPr lang="pt-BR" sz="1000" b="0" i="0" u="none" strike="noStrike" baseline="0" dirty="0">
                          <a:solidFill>
                            <a:schemeClr val="dk1"/>
                          </a:solidFill>
                          <a:effectLst/>
                          <a:latin typeface="+mn-lt"/>
                        </a:rPr>
                        <a:t> DE VIABILIDADE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extLst>
                  <a:ext uri="{0D108BD9-81ED-4DB2-BD59-A6C34878D82A}">
                    <a16:rowId xmlns:a16="http://schemas.microsoft.com/office/drawing/2014/main" xmlns="" val="2522124537"/>
                  </a:ext>
                </a:extLst>
              </a:tr>
              <a:tr h="52105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68. IMPLEMENTAÇÃO DE CONTROLE DE ESTOQUE COM A DIVULGAÇÃO EM TEMPO REAL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extLst>
                  <a:ext uri="{0D108BD9-81ED-4DB2-BD59-A6C34878D82A}">
                    <a16:rowId xmlns:a16="http://schemas.microsoft.com/office/drawing/2014/main" xmlns="" val="2231247584"/>
                  </a:ext>
                </a:extLst>
              </a:tr>
              <a:tr h="52105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69. PROMOVER A CAPACITAÇÃO DOS SERVIDORES VINCULADOS À FARMÁCIA BÁSICA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GARANTIR A MANUTENÇÃO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48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919" marR="7919" marT="7919" marB="0" anchor="ctr"/>
                </a:tc>
                <a:extLst>
                  <a:ext uri="{0D108BD9-81ED-4DB2-BD59-A6C34878D82A}">
                    <a16:rowId xmlns:a16="http://schemas.microsoft.com/office/drawing/2014/main" xmlns="" val="310766395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4049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8C39838-C277-7A71-5787-918B99A27E4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7" name="Rectangle 136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FB6C02-A2CD-0520-2D18-40F201D76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900" dirty="0">
                <a:solidFill>
                  <a:srgbClr val="FFFFFF"/>
                </a:solidFill>
              </a:rPr>
              <a:t>AÇÕES PPA/AÇÕES ESTRATÉGICAS</a:t>
            </a:r>
            <a:br>
              <a:rPr lang="pt-BR" sz="1900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20XX - MANUTENÇÃO DAS ATIVIDADES DO PRONTO ATENDIMENTO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887F3CAA-1EA6-A1C7-E92F-A70638E2EA4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6713218"/>
              </p:ext>
            </p:extLst>
          </p:nvPr>
        </p:nvGraphicFramePr>
        <p:xfrm>
          <a:off x="483042" y="3091797"/>
          <a:ext cx="8195874" cy="22343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81026">
                  <a:extLst>
                    <a:ext uri="{9D8B030D-6E8A-4147-A177-3AD203B41FA5}">
                      <a16:colId xmlns:a16="http://schemas.microsoft.com/office/drawing/2014/main" xmlns="" val="3641707492"/>
                    </a:ext>
                  </a:extLst>
                </a:gridCol>
                <a:gridCol w="2390403">
                  <a:extLst>
                    <a:ext uri="{9D8B030D-6E8A-4147-A177-3AD203B41FA5}">
                      <a16:colId xmlns:a16="http://schemas.microsoft.com/office/drawing/2014/main" xmlns="" val="1750316096"/>
                    </a:ext>
                  </a:extLst>
                </a:gridCol>
                <a:gridCol w="1164278">
                  <a:extLst>
                    <a:ext uri="{9D8B030D-6E8A-4147-A177-3AD203B41FA5}">
                      <a16:colId xmlns:a16="http://schemas.microsoft.com/office/drawing/2014/main" xmlns="" val="46739568"/>
                    </a:ext>
                  </a:extLst>
                </a:gridCol>
                <a:gridCol w="947264">
                  <a:extLst>
                    <a:ext uri="{9D8B030D-6E8A-4147-A177-3AD203B41FA5}">
                      <a16:colId xmlns:a16="http://schemas.microsoft.com/office/drawing/2014/main" xmlns="" val="2748417528"/>
                    </a:ext>
                  </a:extLst>
                </a:gridCol>
                <a:gridCol w="912903">
                  <a:extLst>
                    <a:ext uri="{9D8B030D-6E8A-4147-A177-3AD203B41FA5}">
                      <a16:colId xmlns:a16="http://schemas.microsoft.com/office/drawing/2014/main" xmlns="" val="1453583801"/>
                    </a:ext>
                  </a:extLst>
                </a:gridCol>
              </a:tblGrid>
              <a:tr h="5711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OBJETIVOS ESTRATÉGICOS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20XX - MANUTENÇÃO DAS ATIVIDADES DO PRONTO ATENDIMENTO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META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INDICADOR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VALOR/ALVO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extLst>
                  <a:ext uri="{0D108BD9-81ED-4DB2-BD59-A6C34878D82A}">
                    <a16:rowId xmlns:a16="http://schemas.microsoft.com/office/drawing/2014/main" xmlns="" val="4273362143"/>
                  </a:ext>
                </a:extLst>
              </a:tr>
              <a:tr h="397569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FORTALECER E AMPLIAR A REDE DE ATENÇÃO À SAÚDE, GARANTINDO ACESSO EQUITATIVO, ATENDIMENTO HUMANIZADO E ESTRUTURA FÍSICA ADEQUADA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70. MANUTENÇÃO DAS ATIVIDADES DO P.A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extLst>
                  <a:ext uri="{0D108BD9-81ED-4DB2-BD59-A6C34878D82A}">
                    <a16:rowId xmlns:a16="http://schemas.microsoft.com/office/drawing/2014/main" xmlns="" val="666999859"/>
                  </a:ext>
                </a:extLst>
              </a:tr>
              <a:tr h="126562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71. PARCERIA COM CONSÓRCIOS E HOSPITAIS PARA O ATENDIMENTO MÉDICO DE PLANTÃO DE URGÊNCIA E EMERGÊNCIA, BEM COMO ACESSO A EXAMES E CONSULTAS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tc>
                  <a:txBody>
                    <a:bodyPr/>
                    <a:lstStyle/>
                    <a:p>
                      <a:pPr algn="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48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681" marR="8681" marT="8681" marB="0" anchor="ctr"/>
                </a:tc>
                <a:extLst>
                  <a:ext uri="{0D108BD9-81ED-4DB2-BD59-A6C34878D82A}">
                    <a16:rowId xmlns:a16="http://schemas.microsoft.com/office/drawing/2014/main" xmlns="" val="30431269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7678368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B3D2FA-DFF4-8F62-1790-A7E3D269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93B4BB-2B42-0795-3950-6605531B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>PLANO PLURIANUAL PARA A SECRETARIA MUNICIPAL DE DESENVOLVIMENTO SOCIAL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2026-2029</a:t>
            </a:r>
            <a:br>
              <a:rPr lang="pt-BR" sz="2000" b="1" dirty="0">
                <a:solidFill>
                  <a:srgbClr val="FFFFFF"/>
                </a:solidFill>
              </a:rPr>
            </a:br>
            <a:endParaRPr lang="pt-BR" sz="2000" b="1" dirty="0">
              <a:solidFill>
                <a:srgbClr val="FFFFFF"/>
              </a:solidFill>
            </a:endParaRP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xmlns="" id="{77CB578A-2523-F410-A887-E115037A0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10 - PROGRAMA:  SUAS MAIS PERTO DE VOCÊ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OBJETIVOS ESTRATÉGICOS, JUSTIFICATIVAS, DIRETRIZES.</a:t>
            </a:r>
          </a:p>
          <a:p>
            <a:pPr marL="0" indent="0" algn="ctr">
              <a:buNone/>
            </a:pPr>
            <a:endParaRPr lang="pt-B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B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Órgão Responsável: Secretaria de Desenvolvimento Social</a:t>
            </a:r>
          </a:p>
        </p:txBody>
      </p:sp>
    </p:spTree>
    <p:extLst>
      <p:ext uri="{BB962C8B-B14F-4D97-AF65-F5344CB8AC3E}">
        <p14:creationId xmlns:p14="http://schemas.microsoft.com/office/powerpoint/2010/main" val="6817439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D89D51D-EAD5-DAFA-D152-1EF65270F9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C3760DFD-C7AF-FD85-452E-BC63DE0475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D0EFBC80-7728-EB2B-45DA-0634C9F484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49EA37A6-35FE-BFF2-50D2-6D749A1A99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9B290B33-DA16-9D28-F6D4-46533C49F4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ED8094-F521-2F82-3A47-94FC7C213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" y="164592"/>
            <a:ext cx="8723376" cy="133502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endParaRPr lang="pt-BR" sz="11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514F06D0-1B8C-A19F-F11C-2954FADF7DC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42708919"/>
              </p:ext>
            </p:extLst>
          </p:nvPr>
        </p:nvGraphicFramePr>
        <p:xfrm>
          <a:off x="483208" y="1692260"/>
          <a:ext cx="8195871" cy="5048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:a16="http://schemas.microsoft.com/office/drawing/2014/main" xmlns="" val="3387411080"/>
                    </a:ext>
                  </a:extLst>
                </a:gridCol>
              </a:tblGrid>
              <a:tr h="3413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OBJETIVOS ESTRATÉGICOS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1359629392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 GESTÃO EFICIENTE, TRANSPARENTE E SUSTENTÁVEL DOS RECURSOS DO FMAS.</a:t>
                      </a: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918574936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FORTALECER A GESTÃO DESCENTRALIZADA E A ESTRUTURAÇÃO DA REDE SOCIOASSISTENCIAL, POR MEIO DA MODERNIZAÇÃO DA INFRAESTRUTURA, AMPLIAÇÃO DA CAPACIDADE DE ATENDIMENTO, ADEQUAÇÃO DE EQUIPES E APRIMORAMENTO DOS MECANISMOS DE PLANEJAMENTO, CONTROLE INTERNO E TRANSPARÊNCIA.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743090911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ASSEGURAR A OFERTA DE SERVIÇOS, PROGRAMAS E PROJETOS VOLTADOS À PREVENÇÃO DE SITUAÇÕES DE RISCO E VULNERABILIDADE SOCIAL, FORTALECENDO VÍNCULOS FAMILIARES E COMUNITÁRIOS, POR MEIO DA ATUAÇÃO QUALIFICADA DA REDE SOCIOASSISTENCIAL BÁSICA DO MUNICÍPIO.</a:t>
                      </a: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863334496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AMPLIAR A COBERTURA E DESCENTRALIZAR OS SERVIÇOS SOCIOASSISTENCIAIS.</a:t>
                      </a:r>
                      <a:endParaRPr lang="pt-B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634092917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PROMOVER INCLUSÃO SOCIAL E FORTALECIMENTO DE VÍNCULOS COMUNITÁRIOS.</a:t>
                      </a: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381437150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FORTALECER AS COMPETÊNCIAS TÉCNICAS E OPERACIONAIS DAS EQUIPES DO SISTEMA ÚNICO DE ASSISTÊNCIA SOCIAL (SUAS), GARANTINDO ATENDIMENTO QUALIFICADO, HUMANIZADO E ALINHADO ÀS NORMATIVAS VIGENTES.</a:t>
                      </a: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617774701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PROMOVER A ECONOMIA SOLIDÁRIA E O EMPREENDEDORISMO FEMININO</a:t>
                      </a: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082525806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 OFERTA DE SERVIÇOS ESPECIALIZADOS PARA FAMÍLIAS E INDIVÍDUOS EM SITUAÇÃO DE VIOLAÇÃO DE DIREITOS, RISCO PESSOAL E SOCIAL, ASSEGURANDO PROTEÇÃO, ACOLHIMENTO E ACOMPANHAMENTO, CONFORME A TIPIFICAÇÃO NACIONAL DE SERVIÇOS SOCIOASSISTENCIAIS.</a:t>
                      </a: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966235223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GARANTIR ATENDIMENTO ESPECIALIZADO E INTERSETORIAL A PÚBLICOS EM SITUAÇÃO DE VIOLÊNCIA E VULNERABILIDADE, ASSEGURANDO PROTEÇÃO INTEGRAL E PREVENÇÃO DE NOVAS VIOLAÇÕES.</a:t>
                      </a: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167420585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ASSEGURAR ACOLHIMENTO PROVISÓRIO E INTEGRAL A INDIVÍDUOS E FAMÍLIAS SEM REFERÊNCIA OU EM RISCO, COM AÇÕES VOLTADAS À REINTEGRAÇÃO FAMILIAR E COMUNITÁRIA.</a:t>
                      </a: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575403436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ROMOVER A INCLUSÃO SOCIAL, EDUCACIONAL E PROFISSIONAL DE ADOLESCENTES E JOVENS EM CUMPRIMENTO DE MEDIDAS SOCIOEDUCATIVAS, GARANTINDO OPORTUNIDADES E REDUÇÃO DA REINCIDÊNCIA.</a:t>
                      </a: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618998400"/>
                  </a:ext>
                </a:extLst>
              </a:tr>
              <a:tr h="61147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u="none" strike="noStrike" dirty="0">
                          <a:effectLst/>
                        </a:rPr>
                        <a:t>FORTALECER AS COMPETÊNCIAS TÉCNICAS E OPERACIONAIS DAS EQUIPES DO SISTEMA ÚNICO DE ASSISTÊNCIA SOCIAL (SUAS), GARANTINDO ATENDIMENTO QUALIFICADO, HUMANIZADO E ALINHADO ÀS NORMATIVAS VIGENTES.</a:t>
                      </a: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16726647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670494221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xmlns="" id="{06DC74D9-49DD-7F31-5D9A-DD69EA7BB9BC}"/>
              </a:ext>
            </a:extLst>
          </p:cNvPr>
          <p:cNvSpPr txBox="1">
            <a:spLocks/>
          </p:cNvSpPr>
          <p:nvPr/>
        </p:nvSpPr>
        <p:spPr>
          <a:xfrm>
            <a:off x="1028697" y="348865"/>
            <a:ext cx="753301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OBJETIVOS ESTRATÉGICOS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MUNICIPAL DE DESENVOLVIMENTO SOCIAL</a:t>
            </a:r>
            <a:endParaRPr lang="pt-BR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937150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6BBB8B-378E-9593-84DC-12DC5BADC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4925457-0B95-E236-1AB2-8325B2C4BC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A6BFDC6-9CDF-CF2E-0616-0A2E29639B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BB16A5C2-84E8-62A2-AD4C-2EE5B98698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40178EC3-7A77-8881-EFDA-26A0B81B35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F9B068-DF5B-7A4A-83F2-F3C523BF4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JUSTIFICATIVAS GERAIS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MUNICIPAL DE DESENVOLCIMENTO SOCAL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xmlns="" id="{A8BA8B60-794A-C59B-9C20-626FA9395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lvl="0" indent="0" algn="ctr">
              <a:buNone/>
              <a:defRPr sz="1400"/>
            </a:pPr>
            <a:endParaRPr lang="pt-BR" sz="1600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r>
              <a:rPr lang="pt-BR" b="1" dirty="0"/>
              <a:t>JUSTIFICATIVA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A Política Municipal de Assistência Social deve garantir a proteção social por meio de ações integradas, planejadas e descentralizadas, assegurando o acesso da população em situação de vulnerabilidade aos serviços, programas, projetos e benefícios. A execução das ações estratégicas previstas, abrangendo desde a gestão administrativa, a manutenção da rede socioassistencial, a ampliação de serviços e infraestrutura, até o fortalecimento de políticas específicas como a proteção social básica, especial, gestão de benefícios eventuais, inclusão produtiva, atenção à primeira infância e parcerias com entidades, visa: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b="1" dirty="0"/>
              <a:t>Promover a equidade e a inclusão social</a:t>
            </a:r>
            <a:r>
              <a:rPr lang="pt-BR" dirty="0"/>
              <a:t>, ampliando a capacidade de atendimento e descentralizando os serviços para alcançar territórios de maior vulnerabilidade.</a:t>
            </a:r>
          </a:p>
          <a:p>
            <a:pPr marL="0" indent="0" algn="just">
              <a:buNone/>
            </a:pPr>
            <a:r>
              <a:rPr lang="pt-BR" b="1" dirty="0"/>
              <a:t>Assegurar eficiência e transparência na gestão dos recursos públicos</a:t>
            </a:r>
            <a:r>
              <a:rPr lang="pt-BR" dirty="0"/>
              <a:t>, com base em critérios técnicos e em consonância com a legislação vigente.</a:t>
            </a:r>
          </a:p>
          <a:p>
            <a:pPr marL="0" indent="0" algn="just">
              <a:buNone/>
            </a:pPr>
            <a:r>
              <a:rPr lang="pt-BR" b="1" dirty="0"/>
              <a:t>Fortalecer vínculos familiares e comunitários</a:t>
            </a:r>
            <a:r>
              <a:rPr lang="pt-BR" dirty="0"/>
              <a:t>, prevenindo situações de risco e violação de direitos.</a:t>
            </a:r>
          </a:p>
          <a:p>
            <a:pPr marL="0" indent="0" algn="just">
              <a:buNone/>
            </a:pPr>
            <a:r>
              <a:rPr lang="pt-BR" b="1" dirty="0"/>
              <a:t>Ampliar oportunidades de autonomia econômica</a:t>
            </a:r>
            <a:r>
              <a:rPr lang="pt-BR" dirty="0"/>
              <a:t>, por meio de capacitação, empreendedorismo e inclusão produtiva.</a:t>
            </a:r>
          </a:p>
          <a:p>
            <a:pPr marL="0" indent="0" algn="just">
              <a:buNone/>
            </a:pPr>
            <a:r>
              <a:rPr lang="pt-BR" b="1" dirty="0"/>
              <a:t>Garantir proteção integral a públicos em situação de risco social ou pessoal</a:t>
            </a:r>
            <a:r>
              <a:rPr lang="pt-BR" dirty="0"/>
              <a:t>, por meio de acolhimento, atendimento especializado e reintegração familiar e comunitária.</a:t>
            </a:r>
          </a:p>
          <a:p>
            <a:pPr marL="0" indent="0" algn="just">
              <a:buNone/>
            </a:pPr>
            <a:r>
              <a:rPr lang="pt-BR" b="1" dirty="0"/>
              <a:t>Preservar e modernizar a infraestrutura socioassistencial</a:t>
            </a:r>
            <a:r>
              <a:rPr lang="pt-BR" dirty="0"/>
              <a:t>, assegurando ambientes seguros, acessíveis e adequados para prestação dos serviços.</a:t>
            </a:r>
          </a:p>
          <a:p>
            <a:pPr marL="0" indent="0" algn="just">
              <a:buNone/>
            </a:pPr>
            <a:r>
              <a:rPr lang="pt-BR" b="1" dirty="0"/>
              <a:t>Fortalecer a governança e a integração intersetorial</a:t>
            </a:r>
            <a:r>
              <a:rPr lang="pt-BR" dirty="0"/>
              <a:t>, otimizando resultados por meio de parcerias, consórcios e articulação com políticas públicas complementares.</a:t>
            </a:r>
          </a:p>
        </p:txBody>
      </p:sp>
    </p:spTree>
    <p:extLst>
      <p:ext uri="{BB962C8B-B14F-4D97-AF65-F5344CB8AC3E}">
        <p14:creationId xmlns:p14="http://schemas.microsoft.com/office/powerpoint/2010/main" val="161329810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3C4102F-9728-50DB-AED6-4DBA921258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C3D19726-4CBE-8CCB-6910-AC7D9DCB4A8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0B6A5255-4A6B-DB0E-C7D2-3D3AF0CFBB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BB644D64-C2ED-8258-3194-2B9209E1C04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58D22A1E-9318-B514-A458-1A2805FEAAF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7D80892-6276-638C-A379-78627E007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" y="164592"/>
            <a:ext cx="8723376" cy="133502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endParaRPr lang="pt-BR" sz="11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89642468-EADB-2472-4F3A-5D2EFEC03B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3255323"/>
              </p:ext>
            </p:extLst>
          </p:nvPr>
        </p:nvGraphicFramePr>
        <p:xfrm>
          <a:off x="327991" y="1760228"/>
          <a:ext cx="8614841" cy="4518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4841">
                  <a:extLst>
                    <a:ext uri="{9D8B030D-6E8A-4147-A177-3AD203B41FA5}">
                      <a16:colId xmlns:a16="http://schemas.microsoft.com/office/drawing/2014/main" xmlns="" val="3387411080"/>
                    </a:ext>
                  </a:extLst>
                </a:gridCol>
              </a:tblGrid>
              <a:tr h="338288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DIRETRIZES GERAIS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1359629392"/>
                  </a:ext>
                </a:extLst>
              </a:tr>
              <a:tr h="3382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Promover capacitações continuadas para aprimorar competências técnicas e humanização do atendimento.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918574936"/>
                  </a:ext>
                </a:extLst>
              </a:tr>
              <a:tr h="3382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Garantir o uso racional e responsável dos recursos financeiros, humanos e materiais.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743090911"/>
                  </a:ext>
                </a:extLst>
              </a:tr>
              <a:tr h="3382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Expandir a cobertura dos serviços socioassistenciais, priorizando áreas com maior vulnerabilidade social.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863334496"/>
                  </a:ext>
                </a:extLst>
              </a:tr>
              <a:tr h="3382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Modernizar e conservar as unidades físicas e o patrimônio utilizado pela rede.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634092917"/>
                  </a:ext>
                </a:extLst>
              </a:tr>
              <a:tr h="3382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>
                          <a:effectLst/>
                          <a:latin typeface="+mj-lt"/>
                        </a:rPr>
                        <a:t>Adequar quantitativa e qualitativamente as equipes de acordo com a NOB-RH/SUAS.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381437150"/>
                  </a:ext>
                </a:extLst>
              </a:tr>
              <a:tr h="3382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Promover capacitações continuadas para aprimorar competências técnicas e humanização do atendimento.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617774701"/>
                  </a:ext>
                </a:extLst>
              </a:tr>
              <a:tr h="3382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Desenvolver ações que assegurem prevenção, proteção e reparação em casos de risco e violação de direitos.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082525806"/>
                  </a:ext>
                </a:extLst>
              </a:tr>
              <a:tr h="2499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Garantir acolhimento institucional e familiar, conforme tipificação nacional.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966235223"/>
                  </a:ext>
                </a:extLst>
              </a:tr>
              <a:tr h="3382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Fomentar programas de geração de renda, empreendedorismo e economia solidária.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167420585"/>
                  </a:ext>
                </a:extLst>
              </a:tr>
              <a:tr h="25920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>
                          <a:effectLst/>
                          <a:latin typeface="+mj-lt"/>
                        </a:rPr>
                        <a:t>Articular parcerias com setores públicos e privados para ampliar oportunidades de inserção laboral.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575403436"/>
                  </a:ext>
                </a:extLst>
              </a:tr>
              <a:tr h="3382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Implementar ações voltadas à primeira infância, pessoa idosa, mulheres, pessoas com deficiência e em situação de rua.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618998400"/>
                  </a:ext>
                </a:extLst>
              </a:tr>
              <a:tr h="28831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Desenvolver programas e projetos adaptados às necessidades de cada público.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16726647"/>
                  </a:ext>
                </a:extLst>
              </a:tr>
              <a:tr h="33828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+mj-lt"/>
                        </a:rPr>
                        <a:t>Estabelecer e fortalecer convênios, contratos e termos de colaboração com entidades e consórcios.</a:t>
                      </a:r>
                    </a:p>
                  </a:txBody>
                  <a:tcPr marL="11430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670494221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xmlns="" id="{0A6EFD3B-6DBC-548C-E911-1DEC05650E63}"/>
              </a:ext>
            </a:extLst>
          </p:cNvPr>
          <p:cNvSpPr txBox="1">
            <a:spLocks/>
          </p:cNvSpPr>
          <p:nvPr/>
        </p:nvSpPr>
        <p:spPr>
          <a:xfrm>
            <a:off x="1028697" y="348865"/>
            <a:ext cx="753301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DIRETRIZES GERAIS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MUNICIPAL DE DESENVOLVIMENTO SOCIAL</a:t>
            </a:r>
            <a:endParaRPr lang="pt-BR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341039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D15FC5-E1DF-506D-8266-A016B240C2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A9088D18-A5C5-2E46-3A85-12F143A229C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4BDA0296-E0AD-C3B3-C2D0-76809E6217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53A8B796-17C3-46B0-B886-1B495208D47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89A0429F-F901-44D4-51BA-F2D0BF8B721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87FFCE3-F5AE-1332-E64E-56EE5B6993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" y="164592"/>
            <a:ext cx="8723376" cy="133502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r>
              <a:rPr lang="pt-BR" sz="1100" dirty="0">
                <a:solidFill>
                  <a:srgbClr val="FFFFFF"/>
                </a:solidFill>
              </a:rPr>
              <a:t>AÇÕES/</a:t>
            </a:r>
            <a:endParaRPr lang="pt-BR" sz="11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8D3435A4-4A46-073D-AFBB-5AF24742CC4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86308921"/>
              </p:ext>
            </p:extLst>
          </p:nvPr>
        </p:nvGraphicFramePr>
        <p:xfrm>
          <a:off x="483208" y="1692261"/>
          <a:ext cx="8195871" cy="50921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:a16="http://schemas.microsoft.com/office/drawing/2014/main" xmlns="" val="3387411080"/>
                    </a:ext>
                  </a:extLst>
                </a:gridCol>
              </a:tblGrid>
              <a:tr h="362814">
                <a:tc>
                  <a:txBody>
                    <a:bodyPr/>
                    <a:lstStyle/>
                    <a:p>
                      <a:pPr marL="0" marR="0" lvl="0" indent="0" algn="ctr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1400" u="none" strike="noStrike" dirty="0">
                          <a:effectLst/>
                          <a:latin typeface="+mj-lt"/>
                        </a:rPr>
                        <a:t>PROJETOS/AÇÕES DO PPA 2026-2029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  <a:p>
                      <a:pPr algn="l" fontAlgn="ctr">
                        <a:buNone/>
                      </a:pP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359629392"/>
                  </a:ext>
                </a:extLst>
              </a:tr>
              <a:tr h="362814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2018 - GESTÃO ADMINSITRATIVA DO FUNDO MUNICIPAL DE ASSISTÊNCIA SOCIAL</a:t>
                      </a:r>
                    </a:p>
                    <a:p>
                      <a:pPr algn="l" fontAlgn="ctr">
                        <a:buNone/>
                      </a:pP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918574936"/>
                  </a:ext>
                </a:extLst>
              </a:tr>
              <a:tr h="3628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2019 - BLOCO DA  PROTEÇÃO SOCIAL BÁSICA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743090911"/>
                  </a:ext>
                </a:extLst>
              </a:tr>
              <a:tr h="49405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2020 - BLOCO DA PROTEÇÃO SOCIAL ESPECIAL DE MÉDIA E ALTA COMPLEXIDADE (MAC)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863334496"/>
                  </a:ext>
                </a:extLst>
              </a:tr>
              <a:tr h="49405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2021 - BLOCO DE GESTÃO DO PROGRAMA BOLSA FAMÍLIA E CADASTRO ÚNICO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634092917"/>
                  </a:ext>
                </a:extLst>
              </a:tr>
              <a:tr h="49405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2023 - BLOCO DA GESTÃO DE BENEFÍCIOS EVENTUAIS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381437150"/>
                  </a:ext>
                </a:extLst>
              </a:tr>
              <a:tr h="362814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2024 - MANUTENÇÃO DAS ATIVIDADES DO IDOSO E DO GRUPO DA MULHER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617774701"/>
                  </a:ext>
                </a:extLst>
              </a:tr>
              <a:tr h="362814"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20XX - INCLUSÃO PRODUTIVA E GERAÇÃO DE RENDA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082525806"/>
                  </a:ext>
                </a:extLst>
              </a:tr>
              <a:tr h="3628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2046 - MANUTENÇÃO DAS ATIVIDADES DE CONSÓRCIOS E ENTIDADES PRIVADAS - SOCIAL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966235223"/>
                  </a:ext>
                </a:extLst>
              </a:tr>
              <a:tr h="344631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2XXX – FORTALECIMENTO DO CONTROLE SOCIAL</a:t>
                      </a: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463578714"/>
                  </a:ext>
                </a:extLst>
              </a:tr>
              <a:tr h="36281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20XX - EXECUÇÃO DE EMENDAS PARLAMENTARES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504074497"/>
                  </a:ext>
                </a:extLst>
              </a:tr>
              <a:tr h="362814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1" kern="1200" dirty="0">
                          <a:solidFill>
                            <a:schemeClr val="dk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1005 – INVESTIMENTOS,REFORMAS, AMPLIAÇÕES, MANUTENÇÃO E CONSERVAÇÃO DO PATRIMÔNIO MOBILIÁRIO E IMOBILIÁRIO VINCULADOS AO SOCIAL</a:t>
                      </a:r>
                      <a:endParaRPr lang="pt-BR" sz="800" kern="1200" dirty="0">
                        <a:solidFill>
                          <a:schemeClr val="dk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  <a:p>
                      <a:pPr algn="l" fontAlgn="ctr">
                        <a:buNone/>
                      </a:pP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290178050"/>
                  </a:ext>
                </a:extLst>
              </a:tr>
              <a:tr h="362814">
                <a:tc>
                  <a:txBody>
                    <a:bodyPr/>
                    <a:lstStyle/>
                    <a:p>
                      <a:pPr marL="0" marR="0" lvl="0" indent="0" algn="l" defTabSz="4572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2XXX - BLOCO DE GESTÃO DO SUAS - IGD-SUAS</a:t>
                      </a:r>
                    </a:p>
                    <a:p>
                      <a:pPr algn="l" fontAlgn="ctr">
                        <a:buNone/>
                      </a:pPr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552353479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xmlns="" id="{FB011F26-642F-EC79-8E1C-90A78FEEFFE5}"/>
              </a:ext>
            </a:extLst>
          </p:cNvPr>
          <p:cNvSpPr txBox="1">
            <a:spLocks/>
          </p:cNvSpPr>
          <p:nvPr/>
        </p:nvSpPr>
        <p:spPr>
          <a:xfrm>
            <a:off x="1028697" y="348865"/>
            <a:ext cx="753301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MUNICIPAL DE DESENVOLVIMENTO SOCIAL</a:t>
            </a:r>
            <a:endParaRPr lang="pt-BR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2050823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DE DESENVOLVIMENTO SOCIAL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xmlns="" id="{C0CE71E3-B677-8E27-EB7B-EB5CA2A1E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74985723"/>
              </p:ext>
            </p:extLst>
          </p:nvPr>
        </p:nvGraphicFramePr>
        <p:xfrm>
          <a:off x="323571" y="1668710"/>
          <a:ext cx="8359206" cy="40297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084">
                  <a:extLst>
                    <a:ext uri="{9D8B030D-6E8A-4147-A177-3AD203B41FA5}">
                      <a16:colId xmlns:a16="http://schemas.microsoft.com/office/drawing/2014/main" xmlns="" val="4058505692"/>
                    </a:ext>
                  </a:extLst>
                </a:gridCol>
                <a:gridCol w="2424005">
                  <a:extLst>
                    <a:ext uri="{9D8B030D-6E8A-4147-A177-3AD203B41FA5}">
                      <a16:colId xmlns:a16="http://schemas.microsoft.com/office/drawing/2014/main" xmlns="" val="790545524"/>
                    </a:ext>
                  </a:extLst>
                </a:gridCol>
                <a:gridCol w="1662242">
                  <a:extLst>
                    <a:ext uri="{9D8B030D-6E8A-4147-A177-3AD203B41FA5}">
                      <a16:colId xmlns:a16="http://schemas.microsoft.com/office/drawing/2014/main" xmlns="" val="4254407624"/>
                    </a:ext>
                  </a:extLst>
                </a:gridCol>
                <a:gridCol w="1167528">
                  <a:extLst>
                    <a:ext uri="{9D8B030D-6E8A-4147-A177-3AD203B41FA5}">
                      <a16:colId xmlns:a16="http://schemas.microsoft.com/office/drawing/2014/main" xmlns="" val="2831944863"/>
                    </a:ext>
                  </a:extLst>
                </a:gridCol>
                <a:gridCol w="702347">
                  <a:extLst>
                    <a:ext uri="{9D8B030D-6E8A-4147-A177-3AD203B41FA5}">
                      <a16:colId xmlns:a16="http://schemas.microsoft.com/office/drawing/2014/main" xmlns="" val="137210731"/>
                    </a:ext>
                  </a:extLst>
                </a:gridCol>
              </a:tblGrid>
              <a:tr h="2865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2018 - GESTÃO ADMINSITRATIVA DO FUNDO MUNICIPAL DE ASSISTÊNCIA SOCIAL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875613811"/>
                  </a:ext>
                </a:extLst>
              </a:tr>
              <a:tr h="56960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GARANTIR A GESTÃO EFICIENTE, TRANSPARENTE E SUSTENTÁVEL DOS RECURSOS DO FMAS.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2018 - GESTÃO ADMINSITRATIVA DO FUNDO MUNICIPAL DE ASSISTÊNCIA SOCIAL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GARANTIR A MANUTENÇÃO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MESES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621879201"/>
                  </a:ext>
                </a:extLst>
              </a:tr>
              <a:tr h="2865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2XXX - BLOCO DE GESTÃO DO SUAS - IGD-SUAS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GARANTIR A MANUTENÇÃO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MESES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82591479"/>
                  </a:ext>
                </a:extLst>
              </a:tr>
              <a:tr h="569607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FORTALECER A GESTÃO DESCENTRALIZADA E A ESTRUTURAÇÃO DA REDE SOCIOASSISTENCIAL, POR MEIO DA MODERNIZAÇÃO DA INFRAESTRUTURA, AMPLIAÇÃO DA CAPACIDADE DE ATENDIMENTO, ADEQUAÇÃO DE EQUIPES E APRIMORAMENTO DOS MECANISMOS DE PLANEJAMENTO, CONTROLE INTERNO E TRANSPARÊNCIA.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IMPLANTAR A SEGUNDA UNIDADE DO CRAS PARA AMPLIAR O ATENDIMENTO À POPULAÇÃO DOS BAIRROS ILHOTINHA, VILA FLOR E PARAÍSO.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IMPLANTAR CRAS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CRAS IMPLANTADO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45918799"/>
                  </a:ext>
                </a:extLst>
              </a:tr>
              <a:tr h="6297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ESTRUTURAR E CAPACITAR A EQUIPE DE GERENCIAMENTO OPERACIONAL E DE CONTROLE DE INVESTIMENTOS DA SECRETARIA DE ASSISTÊNCIA SOCIAL,COMFORME A NOB-RH/SUAS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AUMENTAR EQUIPE CAPACITADA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PESSOAL CONTRATADO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700574658"/>
                  </a:ext>
                </a:extLst>
              </a:tr>
              <a:tr h="42806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IMPLEMENTAR SISTEMAS E FERRAMENTAS PARA MONITORAMENTO E AVALIAÇÃO DAS AÇÕES E PROGRAMAS E BENEFÍCIOS SOCIOASSISENCIAIS.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CRIAR/CONTRATAR SISTEMA DE MONITORAMENTO E AVALIAÇÃO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SISTEMA CRIADO/CONTRATADO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777908384"/>
                  </a:ext>
                </a:extLst>
              </a:tr>
              <a:tr h="51026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CRIAR A CASA DA FAMÍLIA E O CENTRO DE INTELIGÊNCIA EMOCIONAL JUNTO AO CRAS.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CRIAR 2 PROJETO COM AÇÕES ESPECÍFICAS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PROJETO CRIADO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66606415"/>
                  </a:ext>
                </a:extLst>
              </a:tr>
              <a:tr h="7493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ESTRUTURAR, EM CONJUNTO COM O CONSELHO MUNICIPAL DE HABITAÇÃO, POLÍTICA HABITACIONAL VOLTADA À CONSTRUÇÃO E/OU REFORMA DE UNIDADES HABITACIONAIS PARA FAMÍLIAS EM VULNERABILIDADE SOCIAL, CONFORME CRITÉRIOS TÉCNICOS E DISPONIBILIDADE DE RECURSOS.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IMPLEMENTAR POLÍTICAS HABITACIONAIS E CRITÉRIOS TÉCNICOS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REGULAMENTAÇÃO CRIADA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540730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2822693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E8A6F8F-1EBD-B0DC-717B-390BB0EBA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C513DB74-36C1-CAA8-5BAA-E0C4ABA562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FEDB2529-7848-D50C-7A74-6B5DE419F61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B9F5057A-E07D-21F8-C536-8013172EED6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A9AF0035-A60C-C4EF-5548-CD82357800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32A3153-3D76-8AF4-081C-F8FE21D742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DE DESENVOLVIMENTO SOCIAL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xmlns="" id="{043AC534-27A7-3B35-C54F-4300A3AC426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4233408"/>
              </p:ext>
            </p:extLst>
          </p:nvPr>
        </p:nvGraphicFramePr>
        <p:xfrm>
          <a:off x="483042" y="1668710"/>
          <a:ext cx="8359206" cy="45892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084">
                  <a:extLst>
                    <a:ext uri="{9D8B030D-6E8A-4147-A177-3AD203B41FA5}">
                      <a16:colId xmlns:a16="http://schemas.microsoft.com/office/drawing/2014/main" xmlns="" val="4058505692"/>
                    </a:ext>
                  </a:extLst>
                </a:gridCol>
                <a:gridCol w="2424005">
                  <a:extLst>
                    <a:ext uri="{9D8B030D-6E8A-4147-A177-3AD203B41FA5}">
                      <a16:colId xmlns:a16="http://schemas.microsoft.com/office/drawing/2014/main" xmlns="" val="790545524"/>
                    </a:ext>
                  </a:extLst>
                </a:gridCol>
                <a:gridCol w="1662242">
                  <a:extLst>
                    <a:ext uri="{9D8B030D-6E8A-4147-A177-3AD203B41FA5}">
                      <a16:colId xmlns:a16="http://schemas.microsoft.com/office/drawing/2014/main" xmlns="" val="4254407624"/>
                    </a:ext>
                  </a:extLst>
                </a:gridCol>
                <a:gridCol w="1167528">
                  <a:extLst>
                    <a:ext uri="{9D8B030D-6E8A-4147-A177-3AD203B41FA5}">
                      <a16:colId xmlns:a16="http://schemas.microsoft.com/office/drawing/2014/main" xmlns="" val="2831944863"/>
                    </a:ext>
                  </a:extLst>
                </a:gridCol>
                <a:gridCol w="702347">
                  <a:extLst>
                    <a:ext uri="{9D8B030D-6E8A-4147-A177-3AD203B41FA5}">
                      <a16:colId xmlns:a16="http://schemas.microsoft.com/office/drawing/2014/main" xmlns="" val="137210731"/>
                    </a:ext>
                  </a:extLst>
                </a:gridCol>
              </a:tblGrid>
              <a:tr h="2865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2019 – BLOCO DA PROTEÇÃO SOCIAL BÁSICA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875613811"/>
                  </a:ext>
                </a:extLst>
              </a:tr>
              <a:tr h="56960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2019 - BLOCO DA  PROTEÇÃO SOCIAL BÁSICA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META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621879201"/>
                  </a:ext>
                </a:extLst>
              </a:tr>
              <a:tr h="2865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ASSEGURAR A OFERTA DE SERVIÇOS, PROGRAMAS E PROJETOS VOLTADOS À PREVENÇÃO DE SITUAÇÕES DE RISCO E VULNERABILIDADE SOCIAL, FORTALECENDO VÍNCULOS FAMILIARES E COMUNITÁRIOS, POR MEIO DA ATUAÇÃO QUALIFICADA DA REDE SOCIOASSISTENCIAL BÁSICA DO MUNICÍPIO.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2019 - BLOCO DA P PROTEÇÃO SOCIAL BÁSICA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GARANTIR A MANUTENÇÃO DAS ATIVIDADES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MÊS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82591479"/>
                  </a:ext>
                </a:extLst>
              </a:tr>
              <a:tr h="56960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AMPLIAR A COBERTURA E DESCENTRALIZAR OS SERVIÇOS SOCIOASSISTENCIAIS.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DESENVOLVER AÇÕES INTINERANTES EM ÁREAS DE MAIOR VULNERABILIDADE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MAPEAR E REALIZAR ATENDIMENTO EM %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% BAIRROS ATENDIDOS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70%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45918799"/>
                  </a:ext>
                </a:extLst>
              </a:tr>
              <a:tr h="62979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PROMOVER INCLUSÃO SOCIAL E FORTALECIMENTO DE VÍNCULOS COMUNITÁRIOS.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MANTER E AMPLIAR A OFERTA DO SERVIÇO DE CONVIVÊNCIA E FORTALECIMENTO DE VÍNCULOS (SCFV).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AUMENTAR EM 20% A OFERTA DE OFICIANS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AUMENTO NA OFERTA DE OFICINAS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20%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700574658"/>
                  </a:ext>
                </a:extLst>
              </a:tr>
              <a:tr h="42806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AMPLIAR A COBERTURA E DESCENTRALIZAR OS SERVIÇOS SOCIOASSISTENCIAIS.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IMPLEMENTAR AÇÕES PARA DAR APOIO PSICOSSOCILAL ÀS FAMÍLIAS E ÀS MÃES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ATENDER PELO MENOS 50 FAMÍLIAS/ANO COM AÇÕES PSICOSSOCIAIS E DE APOIO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Nº DE FAMÍLIAS ATENDIDAS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200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777908384"/>
                  </a:ext>
                </a:extLst>
              </a:tr>
              <a:tr h="51026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FORTALECER AS COMPETÊNCIAS TÉCNICAS E OPERACIONAIS DAS EQUIPES DO SISTEMA ÚNICO DE ASSISTÊNCIA SOCIAL (SUAS), GARANTINDO ATENDIMENTO QUALIFICADO, HUMANIZADO E ALINHADO ÀS NORMATIVAS VIGENTES.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PROMOVER CAPACITAÇÃO CONTÍNUA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REALIZAR CAPACITAÇÕES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CAPACITAÇÕES REALIZADAS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66606415"/>
                  </a:ext>
                </a:extLst>
              </a:tr>
              <a:tr h="7493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endParaRPr lang="pt-BR" sz="800" b="0" i="0" u="none" strike="noStrike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CONSTRUÇÃO DO PARQUE DOS SENTIDOS – PARQUE SENSORIAL PARA INCLUSÃO DE CRIANÇAS ATÍPICAS</a:t>
                      </a:r>
                      <a:r>
                        <a:rPr lang="pt-BR" sz="8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ATENDER 100% DAS CRIANÇAS ATÍPICAS ATENDIDAS NO SFVC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CRIANÇAS ATENDIDAS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540730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25478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875478B-FA8D-044C-E6E2-5933630DE1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57363E13-C06A-9074-70FB-25C01EFD965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5C578219-717B-504D-69BB-1940047EC67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AC7FF52F-1076-9F56-AAF0-D5EDB52B5DA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1AAB11CC-C055-AD7E-16F4-6ED6B845C27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CB5C7078-646D-9816-F7DA-4146AB3B85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DE DESENVOLVIMENTO SOCIAL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xmlns="" id="{2C969996-B761-9DEB-F801-24C1C88D265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92551101"/>
              </p:ext>
            </p:extLst>
          </p:nvPr>
        </p:nvGraphicFramePr>
        <p:xfrm>
          <a:off x="483042" y="1668710"/>
          <a:ext cx="8359206" cy="48404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084">
                  <a:extLst>
                    <a:ext uri="{9D8B030D-6E8A-4147-A177-3AD203B41FA5}">
                      <a16:colId xmlns:a16="http://schemas.microsoft.com/office/drawing/2014/main" xmlns="" val="4058505692"/>
                    </a:ext>
                  </a:extLst>
                </a:gridCol>
                <a:gridCol w="2424005">
                  <a:extLst>
                    <a:ext uri="{9D8B030D-6E8A-4147-A177-3AD203B41FA5}">
                      <a16:colId xmlns:a16="http://schemas.microsoft.com/office/drawing/2014/main" xmlns="" val="790545524"/>
                    </a:ext>
                  </a:extLst>
                </a:gridCol>
                <a:gridCol w="1662242">
                  <a:extLst>
                    <a:ext uri="{9D8B030D-6E8A-4147-A177-3AD203B41FA5}">
                      <a16:colId xmlns:a16="http://schemas.microsoft.com/office/drawing/2014/main" xmlns="" val="4254407624"/>
                    </a:ext>
                  </a:extLst>
                </a:gridCol>
                <a:gridCol w="1167528">
                  <a:extLst>
                    <a:ext uri="{9D8B030D-6E8A-4147-A177-3AD203B41FA5}">
                      <a16:colId xmlns:a16="http://schemas.microsoft.com/office/drawing/2014/main" xmlns="" val="2831944863"/>
                    </a:ext>
                  </a:extLst>
                </a:gridCol>
                <a:gridCol w="702347">
                  <a:extLst>
                    <a:ext uri="{9D8B030D-6E8A-4147-A177-3AD203B41FA5}">
                      <a16:colId xmlns:a16="http://schemas.microsoft.com/office/drawing/2014/main" xmlns="" val="137210731"/>
                    </a:ext>
                  </a:extLst>
                </a:gridCol>
              </a:tblGrid>
              <a:tr h="3148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2020– BLOCO DA PROTEÇÃO SOCIAL ESPECIAL DE MÉDIA E ALTA COMPLEXIDADE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875613811"/>
                  </a:ext>
                </a:extLst>
              </a:tr>
              <a:tr h="625956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GARANTIR A OFERTA DE SERVIÇOS ESPECIALIZADOS PARA FAMÍLIAS E INDIVÍDUOS EM SITUAÇÃO DE VIOLAÇÃO DE DIREITOS, RISCO PESSOAL E SOCIAL, ASSEGURANDO PROTEÇÃO, ACOLHIMENTO E ACOMPANHAMENTO, CONFORME A TIPIFICAÇÃO NACIONAL DE SERVIÇOS SOCIOASSISTENCIAIS.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2020 - BLOCO DA PROTEÇÃO ESPECIAL DE MÉDIA  E ALTA COMPLEXIDADE.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GARANTIR A MANUTENÇÃO DAS ATIVIDADES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MÊS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621879201"/>
                  </a:ext>
                </a:extLst>
              </a:tr>
              <a:tr h="3148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MANTER EQUALIFICAR O CREAS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GARANTIR A MANUTENÇÃO DAS ATIVIDADES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MÊS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82591479"/>
                  </a:ext>
                </a:extLst>
              </a:tr>
              <a:tr h="62595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EXECUTAR SERVIÇOS DE ACOLHIMENTO INSTITUCIONAL E FAMÍLIAS ACOLHEDORAS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GARANTIR A MANUTENÇÃO DAS ATIVIDADES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MÊS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45918799"/>
                  </a:ext>
                </a:extLst>
              </a:tr>
              <a:tr h="76201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 dirty="0">
                          <a:effectLst/>
                          <a:latin typeface="Calibri" panose="020F0502020204030204" pitchFamily="34" charset="0"/>
                        </a:rPr>
                        <a:t>GARANTIR ATENDIMENTO ESPECIALIZADO E INTERSETORIAL A PÚBLICOS EM SITUAÇÃO DE VIOLÊNCIA E VULNERABILIDADE, ASSEGURANDO PROTEÇÃO INTEGRAL E PREVENÇÃO DE NOVAS VIOLAÇÕES.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IMPLEMENTAR AÇÕES PARA A PREVENÇÃO E ENFRENTAMENTO DAS VIOLAÇÕES DE DIREITOS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CRIAR PROJETOS ESPECÍFICOS PARA MULHERES, CRIANÇAS, ADOLESCENTES E IDOSOS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PROJETOS IMPLANTADOS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700574658"/>
                  </a:ext>
                </a:extLst>
              </a:tr>
              <a:tr h="6112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effectLst/>
                          <a:latin typeface="Calibri" panose="020F0502020204030204" pitchFamily="34" charset="0"/>
                        </a:rPr>
                        <a:t>ASSEGURAR ACOLHIMENTO PROVISÓRIO E INTEGRAL A INDIVÍDUOS E FAMÍLIAS SEM REFERÊNCIA OU EM RISCO, COM AÇÕES VOLTADAS À REINTEGRAÇÃO FAMILIAR E COMUNITÁRIA.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IMPLEMENTAR AÇÕES PARA O ACOLHIMENTO E REINTEGRAÇÃO SOCIAL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FAZER PARCERIAS/CONVÊNIOS COM INSTITUIÇÕES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CONVÊNIO OU PARCERIAS FIRMADAS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777908384"/>
                  </a:ext>
                </a:extLst>
              </a:tr>
              <a:tr h="76201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effectLst/>
                          <a:latin typeface="Calibri" panose="020F0502020204030204" pitchFamily="34" charset="0"/>
                        </a:rPr>
                        <a:t>ROMOVER A INCLUSÃO SOCIAL, EDUCACIONAL E PROFISSIONAL DE ADOLESCENTES E JOVENS EM CUMPRIMENTO DE MEDIDAS SOCIOEDUCATIVAS, GARANTINDO OPORTUNIDADES E REDUÇÃO DA REINCIDÊNCIA.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IMPLEMENTAR AÇÕES DE INCLUSÃO E REABILITAÇÃO SOCIAL DE PÚBLICOS ESPECÍFICOS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IMPLANTAR PROJETO PARA REINSERÇÃO SOCIAL E FORTALECIMENTO DE VÍNCULOS COMUNITÁRIOS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PROJETO IMPLANTADO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66606415"/>
                  </a:ext>
                </a:extLst>
              </a:tr>
              <a:tr h="82345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>
                          <a:effectLst/>
                          <a:latin typeface="Calibri" panose="020F0502020204030204" pitchFamily="34" charset="0"/>
                        </a:rPr>
                        <a:t>FORTALECER AS COMPETÊNCIAS TÉCNICAS E OPERACIONAIS DAS EQUIPES DO SISTEMA ÚNICO DE ASSISTÊNCIA SOCIAL (SUAS), GARANTINDO ATENDIMENTO QUALIFICADO, HUMANIZADO E ALINHADO ÀS NORMATIVAS VIGENTES.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PROMOVER CAPACITAÇÃO CONTÍNUA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REALIZAR CAPACITAÇÕES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CAPACITAÇÕES REALIZADAS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5407305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8439917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1F09A8C-57AC-56A7-3E70-556CAEF71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DF5F52D2-D480-134D-72CD-0B445DC634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7C6ECED4-FDBE-4EFD-8625-989A702304B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957E4BC2-2BCD-EDB4-C1B5-6CF39F9FA59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5CE7DB25-B600-B6DB-9132-3C361C469DD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90F9EB4-057B-3912-1614-79B0ED4B7F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DE DESENVOLVIMENTO SOCIAL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xmlns="" id="{78673E6A-CB41-E8F5-0B58-81F5BC8B50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5606221"/>
              </p:ext>
            </p:extLst>
          </p:nvPr>
        </p:nvGraphicFramePr>
        <p:xfrm>
          <a:off x="455044" y="1678235"/>
          <a:ext cx="8394573" cy="2855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51">
                  <a:extLst>
                    <a:ext uri="{9D8B030D-6E8A-4147-A177-3AD203B41FA5}">
                      <a16:colId xmlns:a16="http://schemas.microsoft.com/office/drawing/2014/main" xmlns="" val="4058505692"/>
                    </a:ext>
                  </a:extLst>
                </a:gridCol>
                <a:gridCol w="2424005">
                  <a:extLst>
                    <a:ext uri="{9D8B030D-6E8A-4147-A177-3AD203B41FA5}">
                      <a16:colId xmlns:a16="http://schemas.microsoft.com/office/drawing/2014/main" xmlns="" val="790545524"/>
                    </a:ext>
                  </a:extLst>
                </a:gridCol>
                <a:gridCol w="1662242">
                  <a:extLst>
                    <a:ext uri="{9D8B030D-6E8A-4147-A177-3AD203B41FA5}">
                      <a16:colId xmlns:a16="http://schemas.microsoft.com/office/drawing/2014/main" xmlns="" val="4254407624"/>
                    </a:ext>
                  </a:extLst>
                </a:gridCol>
                <a:gridCol w="1167528">
                  <a:extLst>
                    <a:ext uri="{9D8B030D-6E8A-4147-A177-3AD203B41FA5}">
                      <a16:colId xmlns:a16="http://schemas.microsoft.com/office/drawing/2014/main" xmlns="" val="2831944863"/>
                    </a:ext>
                  </a:extLst>
                </a:gridCol>
                <a:gridCol w="702347">
                  <a:extLst>
                    <a:ext uri="{9D8B030D-6E8A-4147-A177-3AD203B41FA5}">
                      <a16:colId xmlns:a16="http://schemas.microsoft.com/office/drawing/2014/main" xmlns="" val="137210731"/>
                    </a:ext>
                  </a:extLst>
                </a:gridCol>
              </a:tblGrid>
              <a:tr h="4634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2021 - BLOCO DE GESTÃO DO PROGRAMA BOLSA FAMÍLIA E CADASTRO ÚNICO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875613811"/>
                  </a:ext>
                </a:extLst>
              </a:tr>
              <a:tr h="9213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GARANTIR A EFETIVIDADE E A QUALIDADE DA GESTÃO DO PROGRAMA BOLSA FAMÍLIA E DO CADASTRO ÚNICO COMO INSTRUMENTOS DE INCLUSÃO SOCIAL.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2021 - BLOCO DE GESTÃO DO PROGRAMA BOLSA FAMÍLIA E CADASTRO ÚNICO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GARANTIR A MANUTENÇÃO DAS ATIVIDADES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MESES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621879201"/>
                  </a:ext>
                </a:extLst>
              </a:tr>
              <a:tr h="5495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GARANTIR A EFETIVIDADE E A QUALIDADE DA GESTÃO DO PROGRAMA BOLSA FAMÍLIA E DO CADASTRO ÚNICO COMO INSTRUMENTOS DE INCLUSÃO SOCIAL.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PROMOVER  A   ATUALIZAÇÃO CADASTRAL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 DAS FAMÍLIAS COM  CADASTRO ATUALIZADO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 FAMILIAS COM O CADASTRO ATUALIZADO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82591479"/>
                  </a:ext>
                </a:extLst>
              </a:tr>
              <a:tr h="9213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FORTALECER AS COMPETÊNCIAS TÉCNICAS E OPERACIONAIS DAS EQUIPES DO SISTEMA ÚNICO DE ASSISTÊNCIA SOCIAL (SUAS), GARANTINDO ATENDIMENTO QUALIFICADO, HUMANIZADO E ALINHADO ÀS NORMATIVAS VIGENTES.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PROMOVER CAPACITAÇÃO CONTÍNUA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REALIZAR CAPACITAÇÕES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CAPACITAÇÕES REALIZADAS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4591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11801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B792837-7C22-72FA-3501-E1B4752C6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24A097E0-779D-D00E-CAB2-7BFBB23166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F5EBEBB9-6698-FF87-9E3E-961421A46C0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A71465DE-DE9F-27BA-3BA9-987F603910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E50FD21B-C301-BC35-8FC9-C46BC0DD31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FC5621-A5D6-1E0E-0DD8-FE01E8B8E5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DE DESENVOLVIMENTO SOCIAL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xmlns="" id="{D30F4DE3-1E95-7FCA-EFF6-D0D5875C27F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7265136"/>
              </p:ext>
            </p:extLst>
          </p:nvPr>
        </p:nvGraphicFramePr>
        <p:xfrm>
          <a:off x="455044" y="1678235"/>
          <a:ext cx="8394573" cy="28556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51">
                  <a:extLst>
                    <a:ext uri="{9D8B030D-6E8A-4147-A177-3AD203B41FA5}">
                      <a16:colId xmlns:a16="http://schemas.microsoft.com/office/drawing/2014/main" xmlns="" val="4058505692"/>
                    </a:ext>
                  </a:extLst>
                </a:gridCol>
                <a:gridCol w="2424005">
                  <a:extLst>
                    <a:ext uri="{9D8B030D-6E8A-4147-A177-3AD203B41FA5}">
                      <a16:colId xmlns:a16="http://schemas.microsoft.com/office/drawing/2014/main" xmlns="" val="790545524"/>
                    </a:ext>
                  </a:extLst>
                </a:gridCol>
                <a:gridCol w="1662242">
                  <a:extLst>
                    <a:ext uri="{9D8B030D-6E8A-4147-A177-3AD203B41FA5}">
                      <a16:colId xmlns:a16="http://schemas.microsoft.com/office/drawing/2014/main" xmlns="" val="4254407624"/>
                    </a:ext>
                  </a:extLst>
                </a:gridCol>
                <a:gridCol w="1167528">
                  <a:extLst>
                    <a:ext uri="{9D8B030D-6E8A-4147-A177-3AD203B41FA5}">
                      <a16:colId xmlns:a16="http://schemas.microsoft.com/office/drawing/2014/main" xmlns="" val="2831944863"/>
                    </a:ext>
                  </a:extLst>
                </a:gridCol>
                <a:gridCol w="702347">
                  <a:extLst>
                    <a:ext uri="{9D8B030D-6E8A-4147-A177-3AD203B41FA5}">
                      <a16:colId xmlns:a16="http://schemas.microsoft.com/office/drawing/2014/main" xmlns="" val="137210731"/>
                    </a:ext>
                  </a:extLst>
                </a:gridCol>
              </a:tblGrid>
              <a:tr h="4634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2023 - BLOCO DA GESTÃO DE BENEFÍCIOS EVENTUAIS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875613811"/>
                  </a:ext>
                </a:extLst>
              </a:tr>
              <a:tr h="9213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GARANTIR A CONCESSÃO DE BENEFÍCIOS EVENTUAIS DE FORMA ÁGIL, TRANSPARENTE E BASEADA EM CRITÉRIOS TÉCNICOS, VISANDO ATENDER FAMÍLIAS E INDIVÍDUOS EM SITUAÇÃO DE VULNERABILIDADE SOCIAL E EMERGÊNCIAS.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2023 - BLOCO DA GESTÃO DE BENEFÍCIOS EVENTUAIS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GARANTIR A CONTINUIDADE DAS AÇÕES JÁ RALIZADAS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MÊS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621879201"/>
                  </a:ext>
                </a:extLst>
              </a:tr>
              <a:tr h="54956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GARANTIR A CONCESSÃO DE BENEFÍCIOS EVENTUAIS DE FORMA ÁGIL, TRANSPARENTE E BASEADA EM CRITÉRIOS TÉCNICOS, VISANDO ATENDER FAMÍLIAS E INDIVÍDUOS EM SITUAÇÃO DE VULNERABILIDADE SOCIAL E EMERGÊNCIAS.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REVISAR E REGULAMENTAR A LEI MUNICIPAL DE BENEFÍCIOS EVENTUAIS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ATUALIZAR A LEGISLAÇÃO DOS BENEFÍCIOS EVENTUAIS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LEI/REGULAMENTAÇÃO ATUALIZADA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REGULANTAÇÃO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82591479"/>
                  </a:ext>
                </a:extLst>
              </a:tr>
              <a:tr h="9213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GARANTIR A CONCESSÃO DE BENEFÍCIOS EVENTUAIS DE FORMA ÁGIL, TRANSPARENTE E BASEADA EM CRITÉRIOS TÉCNICOS, VISANDO ATENDER FAMÍLIAS E INDIVÍDUOS EM SITUAÇÃO DE VULNERABILIDADE SOCIAL E EMERGÊNCIAS.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IMPLEMENTAR AÇÕES SQUE POSSIBILITEM O FORNECIMENTO DO BENEFÍIO EVENTUAL DE ALIMENTAÇÃO NA MODALIDADE DE PECÚNIA (CARTÃO ALIMENTAÇÃO)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FAZER UM ESTUDO DE VIABILIDADE E EIMPLANTAR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ESTUDO CONCLUÍDO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IMPLANTAÇÃO/CONLCUSÃO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4591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8493206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9BC2F2C-6242-2538-5519-A550A1B28D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854E7290-C9D2-E7E6-206F-2523F4C984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F68CB386-5D4E-F75C-D51F-E5929DEB3C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67A4397F-033B-58B1-2CF1-DCAA896CBA1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6A79DC5A-0FA3-A1AD-4E32-2B76CE5A8B1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9D33B9A-98AF-F1CE-6B93-E4382D64A3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DE ASSISTÊNCIA SOCIAL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xmlns="" id="{DB27C886-FD90-233B-E81A-69D5297DBC1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2617015"/>
              </p:ext>
            </p:extLst>
          </p:nvPr>
        </p:nvGraphicFramePr>
        <p:xfrm>
          <a:off x="455044" y="1992560"/>
          <a:ext cx="8394573" cy="29233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51">
                  <a:extLst>
                    <a:ext uri="{9D8B030D-6E8A-4147-A177-3AD203B41FA5}">
                      <a16:colId xmlns:a16="http://schemas.microsoft.com/office/drawing/2014/main" xmlns="" val="4058505692"/>
                    </a:ext>
                  </a:extLst>
                </a:gridCol>
                <a:gridCol w="2424005">
                  <a:extLst>
                    <a:ext uri="{9D8B030D-6E8A-4147-A177-3AD203B41FA5}">
                      <a16:colId xmlns:a16="http://schemas.microsoft.com/office/drawing/2014/main" xmlns="" val="790545524"/>
                    </a:ext>
                  </a:extLst>
                </a:gridCol>
                <a:gridCol w="1662242">
                  <a:extLst>
                    <a:ext uri="{9D8B030D-6E8A-4147-A177-3AD203B41FA5}">
                      <a16:colId xmlns:a16="http://schemas.microsoft.com/office/drawing/2014/main" xmlns="" val="4254407624"/>
                    </a:ext>
                  </a:extLst>
                </a:gridCol>
                <a:gridCol w="1167528">
                  <a:extLst>
                    <a:ext uri="{9D8B030D-6E8A-4147-A177-3AD203B41FA5}">
                      <a16:colId xmlns:a16="http://schemas.microsoft.com/office/drawing/2014/main" xmlns="" val="2831944863"/>
                    </a:ext>
                  </a:extLst>
                </a:gridCol>
                <a:gridCol w="702347">
                  <a:extLst>
                    <a:ext uri="{9D8B030D-6E8A-4147-A177-3AD203B41FA5}">
                      <a16:colId xmlns:a16="http://schemas.microsoft.com/office/drawing/2014/main" xmlns="" val="137210731"/>
                    </a:ext>
                  </a:extLst>
                </a:gridCol>
              </a:tblGrid>
              <a:tr h="4634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2046 – MANUTENÇÃO DAS ATIVIDADES E CONSÓRCIOS E ENTIDADES PRIVADAS - SOCIAL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875613811"/>
                  </a:ext>
                </a:extLst>
              </a:tr>
              <a:tr h="921327">
                <a:tc rowSpan="3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FORTALECER E GARANTIR A CONTINUIDADE DOS SERVIÇOS SOCIOASSISTENCIAIS PRESTADOS EM PARCERIA COM CONSÓRCIOS PÚBLICOS E ENTIDADES PRIVADAS SEM FINS LUCRATIVOS, ASSEGURANDO QUALIDADE, TRANSPARÊNCIA E EFETIVIDADE NO ATENDIMENTO À POPULAÇÃO EM SITUAÇÃO DE VULNERABILIDADE SOCIAL.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FIRMAR E RENOVAR CONVÊNIOS, CONTRATOSN TERMOS OU INSTRUMENTOS CONGÊNERES COM ONSTITUIÇÕES PRIVADAS DE CARÁTER SOCIAL PARA EXECUÇÃO DE PROGRAMAS, PROJETOS E SERVIÇOS VOLTADOS À PROTEÇÃO SOCIAL BÁSICA E ESPECIAL.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GARANTIR A CONTINUIDADE E AMPLIAÇÃO DAS AÇÕES JÁ RALIZADAS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MÊS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621879201"/>
                  </a:ext>
                </a:extLst>
              </a:tr>
              <a:tr h="5495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APOIAR FINANCEIRAMETE ENTIDADES PARCEIRAS PARA EXECUÇÃO DE SERVIÇOS DE ACOLHIMENTO INSTITUCIONAL,FAMÍLIA ACOLHEDORA, ATENDIMENTO A PESSOAS EM SITUAÇÃO DE RUA E DEMAIS SERVIÇOS SOCIOASSISTENCIAIS.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GARANTIR A CONTINUIDADE E AMPLIAÇÃO DAS AÇÕES JÁ RALIZADAS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MÊS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82591479"/>
                  </a:ext>
                </a:extLst>
              </a:tr>
              <a:tr h="9213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PARTICIPAR DE INSTÂNCIAS DE GOVERNANÇA E PLANEJAMENTO DE CONSÓRCIOS E ENTIDADES PARCEIRAS, ALINHANDO AS AÇÕES ÀS DIRETRIZES MUNICIPAIS, ESTADUAIS E FEDERAIS DE ASSISTÊNCIA SOCIAL.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GARANTIR A CONTINUIDADE E AMPLIAÇÃO DAS AÇÕES JÁ RALIZADAS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MÊS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459187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57242095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FBF7F1D-2ACB-5F3C-B96F-832DBF1160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814991D5-EF26-2186-5956-ED1DA4201DD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55689752-1C65-285D-FE4C-0E6D08FF199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DDC5C8C1-8D5E-743E-F6B3-56D45B8F7F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00D1ADF3-6032-EDA9-B6EF-5E6484B33EF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EEE61A75-EA98-5493-21CB-8C3A42F6D9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DE DESEVOLVIMENTO SOCIAL</a:t>
            </a: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xmlns="" id="{3863A4C9-55EE-A426-6F99-2761EDDCC49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80843698"/>
              </p:ext>
            </p:extLst>
          </p:nvPr>
        </p:nvGraphicFramePr>
        <p:xfrm>
          <a:off x="455044" y="1678235"/>
          <a:ext cx="8394573" cy="469831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38451">
                  <a:extLst>
                    <a:ext uri="{9D8B030D-6E8A-4147-A177-3AD203B41FA5}">
                      <a16:colId xmlns:a16="http://schemas.microsoft.com/office/drawing/2014/main" xmlns="" val="4058505692"/>
                    </a:ext>
                  </a:extLst>
                </a:gridCol>
                <a:gridCol w="2424005">
                  <a:extLst>
                    <a:ext uri="{9D8B030D-6E8A-4147-A177-3AD203B41FA5}">
                      <a16:colId xmlns:a16="http://schemas.microsoft.com/office/drawing/2014/main" xmlns="" val="790545524"/>
                    </a:ext>
                  </a:extLst>
                </a:gridCol>
                <a:gridCol w="1662242">
                  <a:extLst>
                    <a:ext uri="{9D8B030D-6E8A-4147-A177-3AD203B41FA5}">
                      <a16:colId xmlns:a16="http://schemas.microsoft.com/office/drawing/2014/main" xmlns="" val="4254407624"/>
                    </a:ext>
                  </a:extLst>
                </a:gridCol>
                <a:gridCol w="1167528">
                  <a:extLst>
                    <a:ext uri="{9D8B030D-6E8A-4147-A177-3AD203B41FA5}">
                      <a16:colId xmlns:a16="http://schemas.microsoft.com/office/drawing/2014/main" xmlns="" val="2831944863"/>
                    </a:ext>
                  </a:extLst>
                </a:gridCol>
                <a:gridCol w="702347">
                  <a:extLst>
                    <a:ext uri="{9D8B030D-6E8A-4147-A177-3AD203B41FA5}">
                      <a16:colId xmlns:a16="http://schemas.microsoft.com/office/drawing/2014/main" xmlns="" val="137210731"/>
                    </a:ext>
                  </a:extLst>
                </a:gridCol>
              </a:tblGrid>
              <a:tr h="46344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2024 - MANUTENÇÃO DAS ATIVIDADES DO IDOSO E DO GRUPO DA MULHER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875613811"/>
                  </a:ext>
                </a:extLst>
              </a:tr>
              <a:tr h="921327">
                <a:tc rowSpan="5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PROMOVER A CONTINUIDADE, AMPLIAÇÃO E QUALIFICAÇÃO DAS ATIVIDADES VOLTADAS ÀS PESSOAS IDOSAS E AOS GRUPOS DE MULHERES, VISANDO O FORTALECIMENTO DE VÍNCULOS, A PROMOÇÃO DA AUTONOMIA, O ENVELHECIMENTO ATIVO, A INCLUSÃO SOCIAL E O EMPODERAMENTO FEMININO, EM CONSONÂNCIA COM AS DIRETRIZES DA POLÍTICA NACIONAL DE ASSISTÊNCIA SOCIAL, DO ESTATUTO DO IDOSO E DA POLÍTICA NACIONAL PARA AS MULHERES.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2024 - MANUTENÇÃO DAS ATIVIDADES DO IDOSO E DO GRUPO DA MULHER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GARANTIR A CONTINUIDADE DAS AÇÕES JÁ RALIZADAS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MÊS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48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621879201"/>
                  </a:ext>
                </a:extLst>
              </a:tr>
              <a:tr h="54956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IMPLEMENTAR AÇÕES REALIZAR ENCONTROS PERIÓDICOS DOS GRUPOS DE IDOSOS E MULHERES, COM ATIVIDADES SOCIOEDUCATIVAS, CULTURAIS E RECREATIVAS.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REALIZAR NO MÍNIMO 24 ENCONTROS ANUAIS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ENCONTROS REALIZADOS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24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282591479"/>
                  </a:ext>
                </a:extLst>
              </a:tr>
              <a:tr h="9213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DESENVOLVER PALESTRAS E RODAS DE CONVERSA SOBRE DIREITOS, SAÚDE, PREVENÇÃO DE VIOLÊNCIAS, EMPODERAMENTO FEMININO E ENVELHECIMENTO ATIVO.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CRIAR E IMPLANTAR PROJETO INTEGRADO COM A SAÚDE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PROJETO CRIADO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545918799"/>
                  </a:ext>
                </a:extLst>
              </a:tr>
              <a:tr h="9213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IDEALIZAR UM ESPAÇO ADEQUADO PARA EXPOSIÇÃO E VENDA DOS TRABALHOS DE ARTESANATO FEITO PELOS GRUPOS DE MULHERES. COMO FORMA DE APOIO À COMERCIALIZAÇÃO DOS PRODUTOS DE GRUPOS DE MULHERES ARTESÃS.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PROMOVER EVENTO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EVENTO PROMOVIDO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1/ANO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262613218"/>
                  </a:ext>
                </a:extLst>
              </a:tr>
              <a:tr h="9213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INCENTIVAR ATIVIDADES FÍSICAS ADAPTADAS, COM ACOMPANHAMENTO DE PROFISSIONAIS HABILITADOS, VISANDO MELHORIA DA MOBILIDADE E QUALIDADE DE VIDA.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CRIAR E IMPLANTAR PROJETO INTEGRADO COM A SAÚDE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PROJETO CRIADO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9359676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217924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7B6D12E0-99CD-6BDE-1159-4E0894DB25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8A10DD16-5143-6360-C946-5F800552104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D70B52FB-2EB9-8883-175C-628DD50A54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BBB176B1-BCB7-A951-264F-6BCE244B450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801F8241-9C04-FCD7-45BE-0BF23C50FE2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20FE16-4222-ADDE-1F7B-C0C74A6CF7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000" dirty="0">
                <a:solidFill>
                  <a:srgbClr val="FFFFFF"/>
                </a:solidFill>
              </a:rPr>
              <a:t/>
            </a:r>
            <a:br>
              <a:rPr lang="pt-BR" sz="20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DE DESEVOLVIMENTO SOCIAL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C42AACF4-2039-A88A-13B2-039FC3B8269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1215199"/>
              </p:ext>
            </p:extLst>
          </p:nvPr>
        </p:nvGraphicFramePr>
        <p:xfrm>
          <a:off x="483042" y="1682496"/>
          <a:ext cx="8195873" cy="45354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515">
                  <a:extLst>
                    <a:ext uri="{9D8B030D-6E8A-4147-A177-3AD203B41FA5}">
                      <a16:colId xmlns:a16="http://schemas.microsoft.com/office/drawing/2014/main" xmlns="" val="4267495184"/>
                    </a:ext>
                  </a:extLst>
                </a:gridCol>
                <a:gridCol w="2198358">
                  <a:extLst>
                    <a:ext uri="{9D8B030D-6E8A-4147-A177-3AD203B41FA5}">
                      <a16:colId xmlns:a16="http://schemas.microsoft.com/office/drawing/2014/main" xmlns="" val="1519729064"/>
                    </a:ext>
                  </a:extLst>
                </a:gridCol>
                <a:gridCol w="2173626">
                  <a:extLst>
                    <a:ext uri="{9D8B030D-6E8A-4147-A177-3AD203B41FA5}">
                      <a16:colId xmlns:a16="http://schemas.microsoft.com/office/drawing/2014/main" xmlns="" val="3936275759"/>
                    </a:ext>
                  </a:extLst>
                </a:gridCol>
                <a:gridCol w="949970">
                  <a:extLst>
                    <a:ext uri="{9D8B030D-6E8A-4147-A177-3AD203B41FA5}">
                      <a16:colId xmlns:a16="http://schemas.microsoft.com/office/drawing/2014/main" xmlns="" val="1098962993"/>
                    </a:ext>
                  </a:extLst>
                </a:gridCol>
                <a:gridCol w="694404">
                  <a:extLst>
                    <a:ext uri="{9D8B030D-6E8A-4147-A177-3AD203B41FA5}">
                      <a16:colId xmlns:a16="http://schemas.microsoft.com/office/drawing/2014/main" xmlns="" val="2076461119"/>
                    </a:ext>
                  </a:extLst>
                </a:gridCol>
              </a:tblGrid>
              <a:tr h="5574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20XX - INCLUSÃO PRODUTIVA E GERAÇÃO DE RENDA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34855072"/>
                  </a:ext>
                </a:extLst>
              </a:tr>
              <a:tr h="655074">
                <a:tc rowSpan="2"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PROMOVER A AUTONOMIA FINANCEIRA E A INSERÇÃO SOCIOECONÔMICA DE PESSOAS E FAMÍLIAS EM SITUAÇÃO DE VULNERABILIDADE, POR MEIO DE QUALIFICAÇÃO PROFISSIONAL, INCENTIVO AO EMPREENDEDORISMO, ECONOMIA SOLIDÁRIA E AMPLIAÇÃO DAS OPORTUNIDADES DE TRABALHO E GERAÇÃO DE RENDA.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EXECUTAR DE FORMA INTEGRADA COM AS DEMASI SECRETARIAS O PROGRAMA JOVEM APRENDIZ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FIRMAR PARCERIAS COM INSTITUIÇÕES LOCAIS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PARCERIAS FIRMADAS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824879177"/>
                  </a:ext>
                </a:extLst>
              </a:tr>
              <a:tr h="98071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PROMOVER CAPACITAÇÕES VOLTADAS AO EMPREENDEDORISMO E ECONOMIA SOLIDÁRIA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PROMOVER CAPACITAÇÕES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CAPACITAÇÕES PROMOVIDAS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3190836278"/>
                  </a:ext>
                </a:extLst>
              </a:tr>
              <a:tr h="536110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2XXX – FORTALECIMENTO DO CONTROLE SOCIAL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722524"/>
                  </a:ext>
                </a:extLst>
              </a:tr>
              <a:tr h="81789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APOIAR E PROMOVER A PARTICIPAÇÃO DA POPULAÇÃO E MANTER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FORTALECER E CAPACITAR OS CONSELHEIROS MUNICIPAIS E AS AÇÕES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GARANTIR A MANUTENÇÃO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MÊS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690113233"/>
                  </a:ext>
                </a:extLst>
              </a:tr>
              <a:tr h="333125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20XX - EXECUÇÃO DE EMENDAS PARLAMENTARES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</a:p>
                  </a:txBody>
                  <a:tcPr marL="7620" marR="7620" marT="7620" marB="0" anchor="ctr">
                    <a:solidFill>
                      <a:schemeClr val="tx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33244080"/>
                  </a:ext>
                </a:extLst>
              </a:tr>
              <a:tr h="65507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EXECUTAR EMENDAS PARLAMENTARES COM EFICIÊNCIA E TRANSPARÊNCIA.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IMPLEMENTAR AÇÕES PARA CAPTAÇÃO DE RECURSOS, EXECUÇÃO E PRESTAÇÃO DE CONTAS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CRIAR PROJETOS PARA CAPTAR RECURSOS 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800" b="0" i="0" u="none" strike="noStrike">
                          <a:effectLst/>
                          <a:latin typeface="Calibri" panose="020F0502020204030204" pitchFamily="34" charset="0"/>
                        </a:rPr>
                        <a:t>PROJETOS CRIADOS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99320749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4399279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4BC1DFD-FDB2-5A28-B7C3-B2CD3C0D8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6C5B63-0A28-F5DE-5390-C4D3789C7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1600" dirty="0">
                <a:solidFill>
                  <a:srgbClr val="FFFFFF"/>
                </a:solidFill>
              </a:rPr>
              <a:t/>
            </a:r>
            <a:br>
              <a:rPr lang="pt-BR" sz="1600" dirty="0">
                <a:solidFill>
                  <a:srgbClr val="FFFFFF"/>
                </a:solidFill>
              </a:rPr>
            </a:br>
            <a:r>
              <a:rPr lang="pt-BR" sz="1600" dirty="0">
                <a:solidFill>
                  <a:srgbClr val="FFFFFF"/>
                </a:solidFill>
              </a:rPr>
              <a:t/>
            </a:r>
            <a:br>
              <a:rPr lang="pt-BR" sz="1600" dirty="0">
                <a:solidFill>
                  <a:srgbClr val="FFFFFF"/>
                </a:solidFill>
              </a:rPr>
            </a:br>
            <a:r>
              <a:rPr lang="pt-BR" sz="1600" b="1" dirty="0">
                <a:solidFill>
                  <a:srgbClr val="FFFFFF"/>
                </a:solidFill>
              </a:rPr>
              <a:t>AÇÕES PPA/AÇÕES ESTRATÉGICAS</a:t>
            </a:r>
            <a:r>
              <a:rPr lang="pt-BR" sz="1600" dirty="0">
                <a:solidFill>
                  <a:srgbClr val="FFFFFF"/>
                </a:solidFill>
              </a:rPr>
              <a:t/>
            </a:r>
            <a:br>
              <a:rPr lang="pt-BR" sz="1600" dirty="0">
                <a:solidFill>
                  <a:srgbClr val="FFFFFF"/>
                </a:solidFill>
              </a:rPr>
            </a:br>
            <a:r>
              <a:rPr lang="pt-BR" sz="1600" b="1" dirty="0">
                <a:solidFill>
                  <a:srgbClr val="FFFFFF"/>
                </a:solidFill>
              </a:rPr>
              <a:t>1XXX - INVESTIMENTOS, REF,AMPLIAÇÕES, MANUTENÇÃO E CONSERVAÇÃO DO PATRIMÔNIO MOBILIÁRIO E IMOBILIÁRIO VINCULADOS AO FMAS</a:t>
            </a:r>
            <a:endParaRPr lang="pt-BR" sz="1600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FE250D80-5BA2-B085-B89F-BDCF64CC90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609176"/>
              </p:ext>
            </p:extLst>
          </p:nvPr>
        </p:nvGraphicFramePr>
        <p:xfrm>
          <a:off x="483042" y="1847088"/>
          <a:ext cx="8195874" cy="42108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007">
                  <a:extLst>
                    <a:ext uri="{9D8B030D-6E8A-4147-A177-3AD203B41FA5}">
                      <a16:colId xmlns:a16="http://schemas.microsoft.com/office/drawing/2014/main" xmlns="" val="113971140"/>
                    </a:ext>
                  </a:extLst>
                </a:gridCol>
                <a:gridCol w="2063510">
                  <a:extLst>
                    <a:ext uri="{9D8B030D-6E8A-4147-A177-3AD203B41FA5}">
                      <a16:colId xmlns:a16="http://schemas.microsoft.com/office/drawing/2014/main" xmlns="" val="487907958"/>
                    </a:ext>
                  </a:extLst>
                </a:gridCol>
                <a:gridCol w="1498858">
                  <a:extLst>
                    <a:ext uri="{9D8B030D-6E8A-4147-A177-3AD203B41FA5}">
                      <a16:colId xmlns:a16="http://schemas.microsoft.com/office/drawing/2014/main" xmlns="" val="2129753432"/>
                    </a:ext>
                  </a:extLst>
                </a:gridCol>
                <a:gridCol w="1547415">
                  <a:extLst>
                    <a:ext uri="{9D8B030D-6E8A-4147-A177-3AD203B41FA5}">
                      <a16:colId xmlns:a16="http://schemas.microsoft.com/office/drawing/2014/main" xmlns="" val="2507381962"/>
                    </a:ext>
                  </a:extLst>
                </a:gridCol>
                <a:gridCol w="794084">
                  <a:extLst>
                    <a:ext uri="{9D8B030D-6E8A-4147-A177-3AD203B41FA5}">
                      <a16:colId xmlns:a16="http://schemas.microsoft.com/office/drawing/2014/main" xmlns="" val="2984652207"/>
                    </a:ext>
                  </a:extLst>
                </a:gridCol>
              </a:tblGrid>
              <a:tr h="11243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OBJETIVOS ESTRATÉGICOS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1XXXX- GESTÃO E INVESTIMENTOS EM BENS MÓVEIS E IMÓVEIS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INDICADOR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VALOR/ALVO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VALOR/ALVO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extLst>
                  <a:ext uri="{0D108BD9-81ED-4DB2-BD59-A6C34878D82A}">
                    <a16:rowId xmlns:a16="http://schemas.microsoft.com/office/drawing/2014/main" xmlns="" val="1070699167"/>
                  </a:ext>
                </a:extLst>
              </a:tr>
              <a:tr h="837769">
                <a:tc rowSpan="3"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1000" b="0" i="0" u="none" strike="noStrike">
                          <a:effectLst/>
                          <a:latin typeface="Arial" panose="020B0604020202020204" pitchFamily="34" charset="0"/>
                        </a:rPr>
                        <a:t>Garantir a infraestrutura adequada e a conservação dos bens móveis e imóveis vinculados à rede socioassistencial municipal, assegurando ambientes seguros, acessíveis e funcionais para a execução dos serviços, programas e projetos da assistência social.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Arial" panose="020B0604020202020204" pitchFamily="34" charset="0"/>
                        </a:rPr>
                        <a:t>Promover a manutenção preventiva e corretiva das unidades da rede socioassistencial, garantindo a continuidade dos atendimentos.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REALIZAR MANUTENÇÃO EM 100% DAS UNIDADES DO SOCIAL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MANUTENÇÃO REALIZADA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1307822011"/>
                  </a:ext>
                </a:extLst>
              </a:tr>
              <a:tr h="112434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000" b="0" i="0" u="none" strike="noStrike" dirty="0">
                          <a:effectLst/>
                          <a:latin typeface="Arial" panose="020B0604020202020204" pitchFamily="34" charset="0"/>
                        </a:rPr>
                        <a:t>Realizar investimentos em reforma, modernização e ampliação das instalações, acompanhando o crescimento e a diversificação da demanda social.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REFORMAR FUTURA SEDE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PREDIO REFORMADO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xmlns="" val="202647890"/>
                  </a:ext>
                </a:extLst>
              </a:tr>
              <a:tr h="112434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1000" b="0" i="0" u="none" strike="noStrike">
                          <a:effectLst/>
                          <a:latin typeface="Arial" panose="020B0604020202020204" pitchFamily="34" charset="0"/>
                        </a:rPr>
                        <a:t>Assegurar a conservação e reposição do patrimônio mobiliário utilizado nos equipamentos públicos de assistência social.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Arial" panose="020B0604020202020204" pitchFamily="34" charset="0"/>
                        </a:rPr>
                        <a:t>ESTRUTURAS EQUIPADAS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Arial" panose="020B0604020202020204" pitchFamily="34" charset="0"/>
                        </a:rPr>
                        <a:t>ESTRUTURAS EQUIPADAS</a:t>
                      </a: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just" fontAlgn="b">
                        <a:buNone/>
                      </a:pPr>
                      <a:r>
                        <a:rPr lang="pt-BR" sz="800" b="0" i="0" u="none" strike="noStrike" dirty="0">
                          <a:effectLst/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xmlns="" val="9611704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203415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B3D2FA-DFF4-8F62-1790-A7E3D269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93B4BB-2B42-0795-3950-6605531B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>PLANO PLURIANUAL</a:t>
            </a:r>
            <a:r>
              <a:rPr lang="pt-BR" sz="2000" b="1" dirty="0">
                <a:solidFill>
                  <a:schemeClr val="bg1"/>
                </a:solidFill>
              </a:rPr>
              <a:t/>
            </a:r>
            <a:br>
              <a:rPr lang="pt-BR" sz="2000" b="1" dirty="0">
                <a:solidFill>
                  <a:schemeClr val="bg1"/>
                </a:solidFill>
              </a:rPr>
            </a:br>
            <a:r>
              <a:rPr lang="pt-BR" sz="2000" b="1" dirty="0">
                <a:solidFill>
                  <a:schemeClr val="bg1"/>
                </a:solidFill>
              </a:rPr>
              <a:t>SECRETARIA MUNICIPAL DE EDUCAÇÃO, CULTURA, ESPORTE / SECRETARIA MUNICIPAL DE EDUCAÇÃO, CULTURA, ESPORTE</a:t>
            </a: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2026-2029</a:t>
            </a: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xmlns="" id="{77CB578A-2523-F410-A887-E115037A0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7 - </a:t>
            </a:r>
            <a:r>
              <a:rPr lang="pt-B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PROGRAMA: SONHAR, CONSTRUIR, TRANSFORMAR: EDUCAR COM PROPÓSITO, PLANEJAR COM VISÃO!</a:t>
            </a:r>
          </a:p>
          <a:p>
            <a:pPr marL="0" indent="0" algn="ctr">
              <a:buNone/>
            </a:pPr>
            <a:endParaRPr lang="pt-BR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B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OBJETIVOS ESTRATÉGICOS, JUSTIFICATIVAS, DIRETRIZES.</a:t>
            </a:r>
          </a:p>
          <a:p>
            <a:pPr marL="0" indent="0" algn="ctr">
              <a:buNone/>
            </a:pPr>
            <a:endParaRPr lang="pt-BR" sz="24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B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Órgão Responsável: Secretaria Municipal de Educação</a:t>
            </a:r>
          </a:p>
        </p:txBody>
      </p:sp>
    </p:spTree>
    <p:extLst>
      <p:ext uri="{BB962C8B-B14F-4D97-AF65-F5344CB8AC3E}">
        <p14:creationId xmlns:p14="http://schemas.microsoft.com/office/powerpoint/2010/main" val="329402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A37A80F-64AC-05FB-DF9A-07483E137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6" name="Rectangle 65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F187D6-C3E0-32D2-4EE7-3E8ED2662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169082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900" dirty="0">
                <a:solidFill>
                  <a:srgbClr val="FFFFFF"/>
                </a:solidFill>
              </a:rPr>
              <a:t/>
            </a:r>
            <a:br>
              <a:rPr lang="pt-BR" sz="1900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PLANO PLURIANUAL 2026/2029</a:t>
            </a:r>
            <a:br>
              <a:rPr lang="pt-BR" sz="1900" b="1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OBJETIVOS ESTRATÉGICOS</a:t>
            </a:r>
            <a:br>
              <a:rPr lang="pt-BR" sz="1900" b="1" dirty="0">
                <a:solidFill>
                  <a:srgbClr val="FFFFFF"/>
                </a:solidFill>
              </a:rPr>
            </a:br>
            <a:r>
              <a:rPr lang="pt-BR" sz="1900" b="1" dirty="0">
                <a:solidFill>
                  <a:srgbClr val="FFFFFF"/>
                </a:solidFill>
              </a:rPr>
              <a:t>SECRETARIA MUNICIPAL DE EDUCAÇÃO</a:t>
            </a: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xmlns="" id="{F100825B-CF50-F39D-D69A-3B628EEA1A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62199695"/>
              </p:ext>
            </p:extLst>
          </p:nvPr>
        </p:nvGraphicFramePr>
        <p:xfrm>
          <a:off x="264160" y="1310607"/>
          <a:ext cx="8615680" cy="554739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615680">
                  <a:extLst>
                    <a:ext uri="{9D8B030D-6E8A-4147-A177-3AD203B41FA5}">
                      <a16:colId xmlns:a16="http://schemas.microsoft.com/office/drawing/2014/main" xmlns="" val="628375277"/>
                    </a:ext>
                  </a:extLst>
                </a:gridCol>
              </a:tblGrid>
              <a:tr h="295071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500" u="none" strike="noStrike" dirty="0">
                          <a:effectLst/>
                        </a:rPr>
                        <a:t>OBJETIVOS ESTRATÉGICOS</a:t>
                      </a:r>
                      <a:endParaRPr lang="pt-BR" sz="15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" marR="7858" marT="7858" marB="0" anchor="ctr"/>
                </a:tc>
                <a:extLst>
                  <a:ext uri="{0D108BD9-81ED-4DB2-BD59-A6C34878D82A}">
                    <a16:rowId xmlns:a16="http://schemas.microsoft.com/office/drawing/2014/main" xmlns="" val="1574051707"/>
                  </a:ext>
                </a:extLst>
              </a:tr>
              <a:tr h="595794">
                <a:tc>
                  <a:txBody>
                    <a:bodyPr/>
                    <a:lstStyle/>
                    <a:p>
                      <a:pPr marL="285750" indent="-28575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2000" u="none" strike="noStrike" dirty="0">
                          <a:effectLst/>
                        </a:rPr>
                        <a:t>Assegurar o acesso, a permanência e o sucesso escolar de todos os alunos da rede municipal.</a:t>
                      </a:r>
                      <a:endParaRPr lang="pt-BR" sz="20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" marR="7858" marT="7858" marB="0" anchor="ctr"/>
                </a:tc>
                <a:extLst>
                  <a:ext uri="{0D108BD9-81ED-4DB2-BD59-A6C34878D82A}">
                    <a16:rowId xmlns:a16="http://schemas.microsoft.com/office/drawing/2014/main" xmlns="" val="4079268519"/>
                  </a:ext>
                </a:extLst>
              </a:tr>
              <a:tr h="595794">
                <a:tc>
                  <a:txBody>
                    <a:bodyPr/>
                    <a:lstStyle/>
                    <a:p>
                      <a:pPr marL="285750" indent="-28575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2000" u="none" strike="noStrike" dirty="0">
                          <a:effectLst/>
                        </a:rPr>
                        <a:t>Valorizar os profissionais da educação, promovendo condições adequadas de trabalho e formação continuada.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" marR="7858" marT="7858" marB="0" anchor="ctr"/>
                </a:tc>
                <a:extLst>
                  <a:ext uri="{0D108BD9-81ED-4DB2-BD59-A6C34878D82A}">
                    <a16:rowId xmlns:a16="http://schemas.microsoft.com/office/drawing/2014/main" xmlns="" val="103390567"/>
                  </a:ext>
                </a:extLst>
              </a:tr>
              <a:tr h="595794">
                <a:tc>
                  <a:txBody>
                    <a:bodyPr/>
                    <a:lstStyle/>
                    <a:p>
                      <a:pPr marL="285750" indent="-28575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2000" u="none" strike="noStrike" dirty="0">
                          <a:effectLst/>
                        </a:rPr>
                        <a:t>Ampliar o atendimento em tempo integral na educação infantil e no ensino fundamental.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" marR="7858" marT="7858" marB="0" anchor="ctr"/>
                </a:tc>
                <a:extLst>
                  <a:ext uri="{0D108BD9-81ED-4DB2-BD59-A6C34878D82A}">
                    <a16:rowId xmlns:a16="http://schemas.microsoft.com/office/drawing/2014/main" xmlns="" val="4059664542"/>
                  </a:ext>
                </a:extLst>
              </a:tr>
              <a:tr h="595794">
                <a:tc>
                  <a:txBody>
                    <a:bodyPr/>
                    <a:lstStyle/>
                    <a:p>
                      <a:pPr marL="285750" indent="-28575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2000" u="none" strike="noStrike" dirty="0">
                          <a:effectLst/>
                        </a:rPr>
                        <a:t>Fortalecer práticas pedagógicas inclusivas e socioemocionais nas unidades escolares.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" marR="7858" marT="7858" marB="0" anchor="ctr"/>
                </a:tc>
                <a:extLst>
                  <a:ext uri="{0D108BD9-81ED-4DB2-BD59-A6C34878D82A}">
                    <a16:rowId xmlns:a16="http://schemas.microsoft.com/office/drawing/2014/main" xmlns="" val="773846583"/>
                  </a:ext>
                </a:extLst>
              </a:tr>
              <a:tr h="595794">
                <a:tc>
                  <a:txBody>
                    <a:bodyPr/>
                    <a:lstStyle/>
                    <a:p>
                      <a:pPr marL="285750" indent="-28575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2000" u="none" strike="noStrike" dirty="0">
                          <a:effectLst/>
                        </a:rPr>
                        <a:t>Modernizar a infraestrutura física e tecnológica das escolas, bibliotecas e demais espaços vinculados à educação.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" marR="7858" marT="7858" marB="0" anchor="ctr"/>
                </a:tc>
                <a:extLst>
                  <a:ext uri="{0D108BD9-81ED-4DB2-BD59-A6C34878D82A}">
                    <a16:rowId xmlns:a16="http://schemas.microsoft.com/office/drawing/2014/main" xmlns="" val="3317352121"/>
                  </a:ext>
                </a:extLst>
              </a:tr>
              <a:tr h="301688">
                <a:tc>
                  <a:txBody>
                    <a:bodyPr/>
                    <a:lstStyle/>
                    <a:p>
                      <a:pPr marL="285750" indent="-28575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2000" u="none" strike="noStrike" dirty="0">
                          <a:effectLst/>
                        </a:rPr>
                        <a:t>Promover ações de segurança e acessibilidade nos ambientes educacionais.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" marR="7858" marT="7858" marB="0" anchor="ctr"/>
                </a:tc>
                <a:extLst>
                  <a:ext uri="{0D108BD9-81ED-4DB2-BD59-A6C34878D82A}">
                    <a16:rowId xmlns:a16="http://schemas.microsoft.com/office/drawing/2014/main" xmlns="" val="1883783165"/>
                  </a:ext>
                </a:extLst>
              </a:tr>
              <a:tr h="595794">
                <a:tc>
                  <a:txBody>
                    <a:bodyPr/>
                    <a:lstStyle/>
                    <a:p>
                      <a:pPr marL="285750" indent="-28575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2000" u="none" strike="noStrike" dirty="0">
                          <a:effectLst/>
                        </a:rPr>
                        <a:t>Garantir merenda escolar de qualidade, com cardápio variado elaborado e acompanhado por nutricionista.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" marR="7858" marT="7858" marB="0" anchor="ctr"/>
                </a:tc>
                <a:extLst>
                  <a:ext uri="{0D108BD9-81ED-4DB2-BD59-A6C34878D82A}">
                    <a16:rowId xmlns:a16="http://schemas.microsoft.com/office/drawing/2014/main" xmlns="" val="3832652979"/>
                  </a:ext>
                </a:extLst>
              </a:tr>
              <a:tr h="595794">
                <a:tc>
                  <a:txBody>
                    <a:bodyPr/>
                    <a:lstStyle/>
                    <a:p>
                      <a:pPr marL="285750" indent="-28575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2000" u="none" strike="noStrike" dirty="0">
                          <a:effectLst/>
                        </a:rPr>
                        <a:t>Oferecer transporte escolar com segurança e qualidade, promovendo melhorias contínuas.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" marR="7858" marT="7858" marB="0" anchor="ctr"/>
                </a:tc>
                <a:extLst>
                  <a:ext uri="{0D108BD9-81ED-4DB2-BD59-A6C34878D82A}">
                    <a16:rowId xmlns:a16="http://schemas.microsoft.com/office/drawing/2014/main" xmlns="" val="3068965707"/>
                  </a:ext>
                </a:extLst>
              </a:tr>
              <a:tr h="595794">
                <a:tc>
                  <a:txBody>
                    <a:bodyPr/>
                    <a:lstStyle/>
                    <a:p>
                      <a:pPr marL="285750" indent="-285750" algn="l" fontAlgn="b">
                        <a:buFont typeface="Arial" panose="020B0604020202020204" pitchFamily="34" charset="0"/>
                        <a:buChar char="•"/>
                      </a:pPr>
                      <a:r>
                        <a:rPr lang="pt-BR" sz="2000" u="none" strike="noStrike" dirty="0">
                          <a:effectLst/>
                        </a:rPr>
                        <a:t>Assegurar a participação ativa dos Conselhos Municipais vinculados à educação, fortalecendo o controle social e a gestão democrática</a:t>
                      </a:r>
                      <a:endParaRPr lang="pt-BR" sz="2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858" marR="7858" marT="7858" marB="0" anchor="b"/>
                </a:tc>
                <a:extLst>
                  <a:ext uri="{0D108BD9-81ED-4DB2-BD59-A6C34878D82A}">
                    <a16:rowId xmlns:a16="http://schemas.microsoft.com/office/drawing/2014/main" xmlns="" val="167825214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651239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6BBB8B-378E-9593-84DC-12DC5BADC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4925457-0B95-E236-1AB2-8325B2C4BC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A6BFDC6-9CDF-CF2E-0616-0A2E29639B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BB16A5C2-84E8-62A2-AD4C-2EE5B98698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40178EC3-7A77-8881-EFDA-26A0B81B35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F9B068-DF5B-7A4A-83F2-F3C523BF4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JUSTIFICATIVAS GERAIS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MUNICIPAL DE EDUCAÇÃO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xmlns="" id="{A8BA8B60-794A-C59B-9C20-626FA93951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78280"/>
            <a:ext cx="8229600" cy="5237480"/>
          </a:xfrm>
        </p:spPr>
        <p:txBody>
          <a:bodyPr>
            <a:normAutofit fontScale="47500" lnSpcReduction="20000"/>
          </a:bodyPr>
          <a:lstStyle/>
          <a:p>
            <a:pPr marL="0" lvl="0" indent="0" algn="ctr">
              <a:buNone/>
              <a:defRPr sz="1400"/>
            </a:pPr>
            <a:endParaRPr lang="pt-BR" sz="1600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r>
              <a:rPr lang="pt-BR" sz="3800" b="1" dirty="0"/>
              <a:t>JUSTIFICATIVA</a:t>
            </a:r>
          </a:p>
          <a:p>
            <a:pPr marL="0" indent="0" algn="just">
              <a:buNone/>
            </a:pPr>
            <a:endParaRPr lang="pt-BR" sz="3800" dirty="0"/>
          </a:p>
          <a:p>
            <a:pPr marL="0" indent="0" algn="just">
              <a:buNone/>
            </a:pPr>
            <a:r>
              <a:rPr lang="pt-BR" sz="3800" dirty="0"/>
              <a:t> 	A educação é um direito fundamental assegurado pela Constituição Federal (art. 205) e pela Lei de Diretrizes e Bases da Educação Nacional (Lei nº 9.394/1996), sendo dever do Estado garantir seu acesso com equidade e qualidade. Em Capivari de Baixo, os desafios estruturais, pedagógicos e sociais exigem um planejamento sistêmico e estratégico, capaz de promover o pleno desenvolvimento dos estudantes, sua formação cidadã e qualificação para o mundo do trabalho. </a:t>
            </a:r>
          </a:p>
          <a:p>
            <a:pPr marL="0" indent="0" algn="just">
              <a:buNone/>
            </a:pPr>
            <a:endParaRPr lang="pt-BR" sz="3800" dirty="0"/>
          </a:p>
          <a:p>
            <a:pPr marL="0" indent="0" algn="just">
              <a:buNone/>
            </a:pPr>
            <a:r>
              <a:rPr lang="pt-BR" sz="3800" dirty="0"/>
              <a:t> 	Para enfrentar esses desafios, é necessário </a:t>
            </a:r>
            <a:r>
              <a:rPr lang="pt-BR" sz="3800" b="1" dirty="0"/>
              <a:t>fortalecer a gestão escolar</a:t>
            </a:r>
            <a:r>
              <a:rPr lang="pt-BR" sz="3800" dirty="0"/>
              <a:t>, </a:t>
            </a:r>
            <a:r>
              <a:rPr lang="pt-BR" sz="3800" b="1" dirty="0"/>
              <a:t>valorizar</a:t>
            </a:r>
            <a:r>
              <a:rPr lang="pt-BR" sz="3800" dirty="0"/>
              <a:t> </a:t>
            </a:r>
            <a:r>
              <a:rPr lang="pt-BR" sz="3800" b="1" dirty="0"/>
              <a:t>os profissionais da educação</a:t>
            </a:r>
            <a:r>
              <a:rPr lang="pt-BR" sz="3800" dirty="0"/>
              <a:t>, </a:t>
            </a:r>
            <a:r>
              <a:rPr lang="pt-BR" sz="3800" b="1" dirty="0"/>
              <a:t>investir em infraestrutura </a:t>
            </a:r>
            <a:r>
              <a:rPr lang="pt-BR" sz="3800" dirty="0"/>
              <a:t>física e tecnológica, </a:t>
            </a:r>
            <a:r>
              <a:rPr lang="pt-BR" sz="3800" b="1" dirty="0"/>
              <a:t>ampliar</a:t>
            </a:r>
            <a:r>
              <a:rPr lang="pt-BR" sz="3800" dirty="0"/>
              <a:t> a </a:t>
            </a:r>
            <a:r>
              <a:rPr lang="pt-BR" sz="3800" b="1" dirty="0"/>
              <a:t>jornada escolar </a:t>
            </a:r>
            <a:r>
              <a:rPr lang="pt-BR" sz="3800" dirty="0"/>
              <a:t>e garantir </a:t>
            </a:r>
            <a:r>
              <a:rPr lang="pt-BR" sz="3800" b="1" dirty="0"/>
              <a:t>práticas pedagógicas inclusivas </a:t>
            </a:r>
            <a:r>
              <a:rPr lang="pt-BR" sz="3800" dirty="0"/>
              <a:t>e socioemocionais. Além disso, é essencial </a:t>
            </a:r>
            <a:r>
              <a:rPr lang="pt-BR" sz="3800" b="1" dirty="0"/>
              <a:t>assegurar a segurança</a:t>
            </a:r>
            <a:r>
              <a:rPr lang="pt-BR" sz="3800" dirty="0"/>
              <a:t>, </a:t>
            </a:r>
            <a:r>
              <a:rPr lang="pt-BR" sz="3800" b="1" dirty="0"/>
              <a:t>acessibilidade</a:t>
            </a:r>
            <a:r>
              <a:rPr lang="pt-BR" sz="3800" dirty="0"/>
              <a:t>, </a:t>
            </a:r>
            <a:r>
              <a:rPr lang="pt-BR" sz="3800" b="1" dirty="0"/>
              <a:t>alimentação</a:t>
            </a:r>
            <a:r>
              <a:rPr lang="pt-BR" sz="3800" dirty="0"/>
              <a:t> adequada, </a:t>
            </a:r>
            <a:r>
              <a:rPr lang="pt-BR" sz="3800" b="1" dirty="0"/>
              <a:t>transporte escolar </a:t>
            </a:r>
            <a:r>
              <a:rPr lang="pt-BR" sz="3800" dirty="0"/>
              <a:t>de qualidade e a </a:t>
            </a:r>
            <a:r>
              <a:rPr lang="pt-BR" sz="3800" b="1" dirty="0"/>
              <a:t>participação ativa dos conselhos municipais </a:t>
            </a:r>
            <a:r>
              <a:rPr lang="pt-BR" sz="3800" dirty="0"/>
              <a:t>vinculados à educação.</a:t>
            </a:r>
          </a:p>
          <a:p>
            <a:pPr marL="0" indent="0" algn="just">
              <a:buNone/>
            </a:pPr>
            <a:endParaRPr lang="pt-BR" sz="3800" dirty="0"/>
          </a:p>
          <a:p>
            <a:pPr marL="0" indent="0" algn="just">
              <a:buNone/>
            </a:pPr>
            <a:r>
              <a:rPr lang="pt-BR" sz="3800" dirty="0"/>
              <a:t> 	Os </a:t>
            </a:r>
            <a:r>
              <a:rPr lang="pt-BR" sz="3800" b="1" dirty="0"/>
              <a:t>objetivos estratégicos </a:t>
            </a:r>
            <a:r>
              <a:rPr lang="pt-BR" sz="3800" dirty="0"/>
              <a:t>definidos neste plano estão </a:t>
            </a:r>
            <a:r>
              <a:rPr lang="pt-BR" sz="3800" b="1" dirty="0"/>
              <a:t>alinhados às diretrizes </a:t>
            </a:r>
            <a:r>
              <a:rPr lang="pt-BR" sz="3800" dirty="0"/>
              <a:t>que orientam a </a:t>
            </a:r>
            <a:r>
              <a:rPr lang="pt-BR" sz="3800" b="1" dirty="0"/>
              <a:t>política educacional do município</a:t>
            </a:r>
            <a:r>
              <a:rPr lang="pt-BR" sz="3800" dirty="0"/>
              <a:t>, promovendo uma educação democrática, inclusiva, intersetorial e centrada na aprendizagem significativa de todos os alunos.</a:t>
            </a:r>
          </a:p>
        </p:txBody>
      </p:sp>
    </p:spTree>
    <p:extLst>
      <p:ext uri="{BB962C8B-B14F-4D97-AF65-F5344CB8AC3E}">
        <p14:creationId xmlns:p14="http://schemas.microsoft.com/office/powerpoint/2010/main" val="2607846199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F61C44E-DE99-42BC-B906-83272B4871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B1CB6D09-3021-07F0-4B4D-C151B7623F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DIRETRIZES GERAIS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MUNICIPAL DE EDUCAÇÃO</a:t>
            </a:r>
            <a:r>
              <a:rPr lang="pt-BR" sz="1400" b="1" dirty="0">
                <a:solidFill>
                  <a:srgbClr val="FFFFFF"/>
                </a:solidFill>
              </a:rPr>
              <a:t/>
            </a:r>
            <a:br>
              <a:rPr lang="pt-BR" sz="1400" b="1" dirty="0">
                <a:solidFill>
                  <a:srgbClr val="FFFFFF"/>
                </a:solidFill>
              </a:rPr>
            </a:br>
            <a:endParaRPr lang="pt-BR" sz="14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38EEC474-B89F-A399-FD93-0B12D03383E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8161011"/>
              </p:ext>
            </p:extLst>
          </p:nvPr>
        </p:nvGraphicFramePr>
        <p:xfrm>
          <a:off x="335280" y="1576446"/>
          <a:ext cx="8493760" cy="5088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93760">
                  <a:extLst>
                    <a:ext uri="{9D8B030D-6E8A-4147-A177-3AD203B41FA5}">
                      <a16:colId xmlns:a16="http://schemas.microsoft.com/office/drawing/2014/main" xmlns="" val="1475515262"/>
                    </a:ext>
                  </a:extLst>
                </a:gridCol>
              </a:tblGrid>
              <a:tr h="453462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900" u="none" strike="noStrike">
                          <a:effectLst/>
                        </a:rPr>
                        <a:t>DIRETRIZES GERAIS</a:t>
                      </a:r>
                      <a:endParaRPr lang="pt-BR" sz="19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9" marR="12199" marT="12199" marB="0" anchor="ctr"/>
                </a:tc>
                <a:extLst>
                  <a:ext uri="{0D108BD9-81ED-4DB2-BD59-A6C34878D82A}">
                    <a16:rowId xmlns:a16="http://schemas.microsoft.com/office/drawing/2014/main" xmlns="" val="3945270918"/>
                  </a:ext>
                </a:extLst>
              </a:tr>
              <a:tr h="818666">
                <a:tc>
                  <a:txBody>
                    <a:bodyPr/>
                    <a:lstStyle/>
                    <a:p>
                      <a:pPr marL="342900" indent="-34290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900" b="1" u="none" strike="noStrike" dirty="0">
                          <a:effectLst/>
                        </a:rPr>
                        <a:t>Garantia </a:t>
                      </a:r>
                      <a:r>
                        <a:rPr lang="pt-BR" sz="1900" u="none" strike="noStrike" dirty="0">
                          <a:effectLst/>
                        </a:rPr>
                        <a:t>do direito </a:t>
                      </a:r>
                      <a:r>
                        <a:rPr lang="pt-BR" sz="1900" b="1" u="none" strike="noStrike" dirty="0">
                          <a:effectLst/>
                        </a:rPr>
                        <a:t>à educação </a:t>
                      </a:r>
                      <a:r>
                        <a:rPr lang="pt-BR" sz="1900" u="none" strike="noStrike" dirty="0">
                          <a:effectLst/>
                        </a:rPr>
                        <a:t>com </a:t>
                      </a:r>
                      <a:r>
                        <a:rPr lang="pt-BR" sz="1900" b="1" u="none" strike="noStrike" dirty="0">
                          <a:effectLst/>
                        </a:rPr>
                        <a:t>equidade, qualidade e foco na aprendizagem</a:t>
                      </a:r>
                      <a:r>
                        <a:rPr lang="pt-BR" sz="1900" u="none" strike="noStrike" dirty="0">
                          <a:effectLst/>
                        </a:rPr>
                        <a:t>.</a:t>
                      </a: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Symbol" panose="05050102010706020507" pitchFamily="18" charset="2"/>
                      </a:endParaRPr>
                    </a:p>
                  </a:txBody>
                  <a:tcPr marL="12199" marR="12199" marT="12199" marB="0" anchor="ctr"/>
                </a:tc>
                <a:extLst>
                  <a:ext uri="{0D108BD9-81ED-4DB2-BD59-A6C34878D82A}">
                    <a16:rowId xmlns:a16="http://schemas.microsoft.com/office/drawing/2014/main" xmlns="" val="2774192532"/>
                  </a:ext>
                </a:extLst>
              </a:tr>
              <a:tr h="453462">
                <a:tc>
                  <a:txBody>
                    <a:bodyPr/>
                    <a:lstStyle/>
                    <a:p>
                      <a:pPr marL="342900" indent="-34290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900" b="1" u="none" strike="noStrike" dirty="0">
                          <a:effectLst/>
                        </a:rPr>
                        <a:t>Gestão democrática</a:t>
                      </a:r>
                      <a:r>
                        <a:rPr lang="pt-BR" sz="1900" u="none" strike="noStrike" dirty="0">
                          <a:effectLst/>
                        </a:rPr>
                        <a:t>, </a:t>
                      </a:r>
                      <a:r>
                        <a:rPr lang="pt-BR" sz="1900" b="1" u="none" strike="noStrike" dirty="0">
                          <a:effectLst/>
                        </a:rPr>
                        <a:t>participativa</a:t>
                      </a:r>
                      <a:r>
                        <a:rPr lang="pt-BR" sz="1900" u="none" strike="noStrike" dirty="0">
                          <a:effectLst/>
                        </a:rPr>
                        <a:t> e orientada por resultados.</a:t>
                      </a: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9" marR="12199" marT="12199" marB="0" anchor="ctr"/>
                </a:tc>
                <a:extLst>
                  <a:ext uri="{0D108BD9-81ED-4DB2-BD59-A6C34878D82A}">
                    <a16:rowId xmlns:a16="http://schemas.microsoft.com/office/drawing/2014/main" xmlns="" val="1244161323"/>
                  </a:ext>
                </a:extLst>
              </a:tr>
              <a:tr h="818666">
                <a:tc>
                  <a:txBody>
                    <a:bodyPr/>
                    <a:lstStyle/>
                    <a:p>
                      <a:pPr marL="342900" indent="-34290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900" b="1" u="none" strike="noStrike" dirty="0">
                          <a:effectLst/>
                        </a:rPr>
                        <a:t>Inclusão educacional </a:t>
                      </a:r>
                      <a:r>
                        <a:rPr lang="pt-BR" sz="1900" u="none" strike="noStrike" dirty="0">
                          <a:effectLst/>
                        </a:rPr>
                        <a:t>com respeito às diferenças e às necessidades específicas.</a:t>
                      </a: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9" marR="12199" marT="12199" marB="0" anchor="ctr"/>
                </a:tc>
                <a:extLst>
                  <a:ext uri="{0D108BD9-81ED-4DB2-BD59-A6C34878D82A}">
                    <a16:rowId xmlns:a16="http://schemas.microsoft.com/office/drawing/2014/main" xmlns="" val="3697229302"/>
                  </a:ext>
                </a:extLst>
              </a:tr>
              <a:tr h="818666">
                <a:tc>
                  <a:txBody>
                    <a:bodyPr/>
                    <a:lstStyle/>
                    <a:p>
                      <a:pPr marL="342900" indent="-34290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900" b="1" u="none" strike="noStrike" dirty="0">
                          <a:effectLst/>
                        </a:rPr>
                        <a:t>Articulação intersetorial </a:t>
                      </a:r>
                      <a:r>
                        <a:rPr lang="pt-BR" sz="1900" u="none" strike="noStrike" dirty="0">
                          <a:effectLst/>
                        </a:rPr>
                        <a:t>com saúde, assistência social, cultura e outras políticas públicas.</a:t>
                      </a: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9" marR="12199" marT="12199" marB="0" anchor="ctr"/>
                </a:tc>
                <a:extLst>
                  <a:ext uri="{0D108BD9-81ED-4DB2-BD59-A6C34878D82A}">
                    <a16:rowId xmlns:a16="http://schemas.microsoft.com/office/drawing/2014/main" xmlns="" val="2111318921"/>
                  </a:ext>
                </a:extLst>
              </a:tr>
              <a:tr h="453462">
                <a:tc>
                  <a:txBody>
                    <a:bodyPr/>
                    <a:lstStyle/>
                    <a:p>
                      <a:pPr marL="342900" indent="-34290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900" b="1" u="none" strike="noStrike" dirty="0">
                          <a:effectLst/>
                        </a:rPr>
                        <a:t>Valorização, formação e reconhecimento </a:t>
                      </a:r>
                      <a:r>
                        <a:rPr lang="pt-BR" sz="1900" u="none" strike="noStrike" dirty="0">
                          <a:effectLst/>
                        </a:rPr>
                        <a:t>dos profissionais da educação.</a:t>
                      </a: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9" marR="12199" marT="12199" marB="0" anchor="ctr"/>
                </a:tc>
                <a:extLst>
                  <a:ext uri="{0D108BD9-81ED-4DB2-BD59-A6C34878D82A}">
                    <a16:rowId xmlns:a16="http://schemas.microsoft.com/office/drawing/2014/main" xmlns="" val="3416960675"/>
                  </a:ext>
                </a:extLst>
              </a:tr>
              <a:tr h="453462">
                <a:tc>
                  <a:txBody>
                    <a:bodyPr/>
                    <a:lstStyle/>
                    <a:p>
                      <a:pPr marL="342900" indent="-34290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900" b="1" u="none" strike="noStrike" dirty="0">
                          <a:effectLst/>
                        </a:rPr>
                        <a:t>Promoção de ambientes escolares seguros</a:t>
                      </a:r>
                      <a:r>
                        <a:rPr lang="pt-BR" sz="1900" u="none" strike="noStrike" dirty="0">
                          <a:effectLst/>
                        </a:rPr>
                        <a:t>, acessíveis e acolhedores.</a:t>
                      </a: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9" marR="12199" marT="12199" marB="0" anchor="ctr"/>
                </a:tc>
                <a:extLst>
                  <a:ext uri="{0D108BD9-81ED-4DB2-BD59-A6C34878D82A}">
                    <a16:rowId xmlns:a16="http://schemas.microsoft.com/office/drawing/2014/main" xmlns="" val="178623924"/>
                  </a:ext>
                </a:extLst>
              </a:tr>
              <a:tr h="818666">
                <a:tc>
                  <a:txBody>
                    <a:bodyPr/>
                    <a:lstStyle/>
                    <a:p>
                      <a:pPr marL="342900" indent="-342900" algn="just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900" b="1" u="none" strike="noStrike" dirty="0">
                          <a:effectLst/>
                        </a:rPr>
                        <a:t>Incentivo à participação da comunidade escolar </a:t>
                      </a:r>
                      <a:r>
                        <a:rPr lang="pt-BR" sz="1900" u="none" strike="noStrike" dirty="0">
                          <a:effectLst/>
                        </a:rPr>
                        <a:t>e dos </a:t>
                      </a:r>
                      <a:r>
                        <a:rPr lang="pt-BR" sz="1900" b="1" u="none" strike="noStrike" dirty="0">
                          <a:effectLst/>
                        </a:rPr>
                        <a:t>conselhos municipais </a:t>
                      </a:r>
                      <a:r>
                        <a:rPr lang="pt-BR" sz="1900" u="none" strike="noStrike" dirty="0">
                          <a:effectLst/>
                        </a:rPr>
                        <a:t>na construção de políticas educacionais.</a:t>
                      </a:r>
                      <a:endParaRPr lang="pt-BR" sz="19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12199" marR="12199" marT="12199" marB="0" anchor="ctr"/>
                </a:tc>
                <a:extLst>
                  <a:ext uri="{0D108BD9-81ED-4DB2-BD59-A6C34878D82A}">
                    <a16:rowId xmlns:a16="http://schemas.microsoft.com/office/drawing/2014/main" xmlns="" val="12384785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0769381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B13846-1A61-1E59-4F5F-CDC35D029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337F0A-450E-C14F-B58F-B26DB3B9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rgbClr val="FFFFFF"/>
                </a:solidFill>
              </a:rPr>
              <a:t>PLANO PLURIANUAL 2026/2029</a:t>
            </a:r>
            <a:br>
              <a:rPr lang="pt-BR" sz="2200" b="1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rgbClr val="FFFFFF"/>
                </a:solidFill>
              </a:rPr>
              <a:t>PROJETOS E AÇÕES GERAIS </a:t>
            </a:r>
            <a:br>
              <a:rPr lang="pt-BR" sz="2200" b="1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rgbClr val="FFFFFF"/>
                </a:solidFill>
              </a:rPr>
              <a:t>SECRETARIA MUNICIPAL DE EDUCAÇÃO</a:t>
            </a:r>
            <a:br>
              <a:rPr lang="pt-BR" sz="2200" b="1" dirty="0">
                <a:solidFill>
                  <a:srgbClr val="FFFFFF"/>
                </a:solidFill>
              </a:rPr>
            </a:br>
            <a:endParaRPr lang="pt-BR" sz="2200" b="1" dirty="0">
              <a:solidFill>
                <a:srgbClr val="FFFFFF"/>
              </a:solidFill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xmlns="" id="{E89E6DE6-DA5A-89ED-75EB-B06E186088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0041985"/>
              </p:ext>
            </p:extLst>
          </p:nvPr>
        </p:nvGraphicFramePr>
        <p:xfrm>
          <a:off x="213360" y="1575460"/>
          <a:ext cx="8757919" cy="50488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740135">
                  <a:extLst>
                    <a:ext uri="{9D8B030D-6E8A-4147-A177-3AD203B41FA5}">
                      <a16:colId xmlns:a16="http://schemas.microsoft.com/office/drawing/2014/main" xmlns="" val="3744567712"/>
                    </a:ext>
                  </a:extLst>
                </a:gridCol>
                <a:gridCol w="595012">
                  <a:extLst>
                    <a:ext uri="{9D8B030D-6E8A-4147-A177-3AD203B41FA5}">
                      <a16:colId xmlns:a16="http://schemas.microsoft.com/office/drawing/2014/main" xmlns="" val="4133617818"/>
                    </a:ext>
                  </a:extLst>
                </a:gridCol>
                <a:gridCol w="422772">
                  <a:extLst>
                    <a:ext uri="{9D8B030D-6E8A-4147-A177-3AD203B41FA5}">
                      <a16:colId xmlns:a16="http://schemas.microsoft.com/office/drawing/2014/main" xmlns="" val="317167112"/>
                    </a:ext>
                  </a:extLst>
                </a:gridCol>
              </a:tblGrid>
              <a:tr h="444908">
                <a:tc gridSpan="3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600" u="none" strike="noStrike">
                          <a:effectLst/>
                        </a:rPr>
                        <a:t>PROJETOS/AÇÕES DO PPA 2026-2029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0175916"/>
                  </a:ext>
                </a:extLst>
              </a:tr>
              <a:tr h="444908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b="1" u="none" strike="noStrike" dirty="0">
                          <a:effectLst/>
                        </a:rPr>
                        <a:t>1002</a:t>
                      </a:r>
                      <a:r>
                        <a:rPr lang="pt-BR" sz="1800" u="none" strike="noStrike" dirty="0">
                          <a:effectLst/>
                        </a:rPr>
                        <a:t> -INVESTIMENTOS EM AÇÕES DE MELHORIA DO ENSINO FUNDAMENTAL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extLst>
                  <a:ext uri="{0D108BD9-81ED-4DB2-BD59-A6C34878D82A}">
                    <a16:rowId xmlns:a16="http://schemas.microsoft.com/office/drawing/2014/main" xmlns="" val="3420787116"/>
                  </a:ext>
                </a:extLst>
              </a:tr>
              <a:tr h="444908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b="1" u="none" strike="noStrike" dirty="0">
                          <a:effectLst/>
                        </a:rPr>
                        <a:t>1003</a:t>
                      </a:r>
                      <a:r>
                        <a:rPr lang="pt-BR" sz="1800" u="none" strike="noStrike" dirty="0">
                          <a:effectLst/>
                        </a:rPr>
                        <a:t> - INVESTIMENTOS EM AÇÕES DE MELHORIA DA EDUCAÇÃO INFANTIL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6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extLst>
                  <a:ext uri="{0D108BD9-81ED-4DB2-BD59-A6C34878D82A}">
                    <a16:rowId xmlns:a16="http://schemas.microsoft.com/office/drawing/2014/main" xmlns="" val="3276593445"/>
                  </a:ext>
                </a:extLst>
              </a:tr>
              <a:tr h="444908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b="1" u="none" strike="noStrike" dirty="0">
                          <a:effectLst/>
                        </a:rPr>
                        <a:t>2047</a:t>
                      </a:r>
                      <a:r>
                        <a:rPr lang="pt-BR" sz="1800" u="none" strike="noStrike" dirty="0">
                          <a:effectLst/>
                        </a:rPr>
                        <a:t> - MANUTENÇÃO DAS ATIVIDADES DA EDUCAÇÃO ESPECIAL ( AEE)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extLst>
                  <a:ext uri="{0D108BD9-81ED-4DB2-BD59-A6C34878D82A}">
                    <a16:rowId xmlns:a16="http://schemas.microsoft.com/office/drawing/2014/main" xmlns="" val="2260070851"/>
                  </a:ext>
                </a:extLst>
              </a:tr>
              <a:tr h="444908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b="1" u="none" strike="noStrike" dirty="0">
                          <a:effectLst/>
                        </a:rPr>
                        <a:t>2011</a:t>
                      </a:r>
                      <a:r>
                        <a:rPr lang="pt-BR" sz="1800" u="none" strike="noStrike" dirty="0">
                          <a:effectLst/>
                        </a:rPr>
                        <a:t> - MANUTENÇÃO E FUNCIONAMENTO DO ENSINO FUNDAMENTAL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extLst>
                  <a:ext uri="{0D108BD9-81ED-4DB2-BD59-A6C34878D82A}">
                    <a16:rowId xmlns:a16="http://schemas.microsoft.com/office/drawing/2014/main" xmlns="" val="817246544"/>
                  </a:ext>
                </a:extLst>
              </a:tr>
              <a:tr h="793137">
                <a:tc gridSpan="2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b="1" u="none" strike="noStrike" dirty="0">
                          <a:effectLst/>
                        </a:rPr>
                        <a:t>2010</a:t>
                      </a:r>
                      <a:r>
                        <a:rPr lang="pt-BR" sz="1800" u="none" strike="noStrike" dirty="0">
                          <a:effectLst/>
                        </a:rPr>
                        <a:t> - MANUTENÇÃO E FUNCIONAMENTO DA EDUCAÇÃO INFANTIL E CRECHES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6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extLst>
                  <a:ext uri="{0D108BD9-81ED-4DB2-BD59-A6C34878D82A}">
                    <a16:rowId xmlns:a16="http://schemas.microsoft.com/office/drawing/2014/main" xmlns="" val="230748801"/>
                  </a:ext>
                </a:extLst>
              </a:tr>
              <a:tr h="44490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b="1" u="none" strike="noStrike" dirty="0">
                          <a:effectLst/>
                        </a:rPr>
                        <a:t>2015</a:t>
                      </a:r>
                      <a:r>
                        <a:rPr lang="pt-BR" sz="1800" u="none" strike="noStrike" dirty="0">
                          <a:effectLst/>
                        </a:rPr>
                        <a:t> - MANUTENÇÃO DO TRANSPORTE ESCOLAR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extLst>
                  <a:ext uri="{0D108BD9-81ED-4DB2-BD59-A6C34878D82A}">
                    <a16:rowId xmlns:a16="http://schemas.microsoft.com/office/drawing/2014/main" xmlns="" val="3766849958"/>
                  </a:ext>
                </a:extLst>
              </a:tr>
              <a:tr h="793137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b="1" u="none" strike="noStrike" dirty="0">
                          <a:effectLst/>
                        </a:rPr>
                        <a:t>2012</a:t>
                      </a:r>
                      <a:r>
                        <a:rPr lang="pt-BR" sz="1800" u="none" strike="noStrike" dirty="0">
                          <a:effectLst/>
                        </a:rPr>
                        <a:t> - MANUTENÇÃO E FUNCIONAMENTO DOS SERVIÇOS ADMINISTRATIVOS E DE GESTÃO DA EDUCAÇÃO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44207404"/>
                  </a:ext>
                </a:extLst>
              </a:tr>
              <a:tr h="793137">
                <a:tc gridSpan="3"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800" b="1" u="none" strike="noStrike" dirty="0">
                          <a:effectLst/>
                        </a:rPr>
                        <a:t>2014</a:t>
                      </a:r>
                      <a:r>
                        <a:rPr lang="pt-BR" sz="1800" u="none" strike="noStrike" dirty="0">
                          <a:effectLst/>
                        </a:rPr>
                        <a:t> - MANUTENÇÃO DA MERENDA ESCOLAR DO EDUCAÇÃO INFANTIL E CRECHES</a:t>
                      </a:r>
                      <a:endParaRPr lang="pt-BR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668179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046103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2700" dirty="0">
                <a:solidFill>
                  <a:srgbClr val="FFFFFF"/>
                </a:solidFill>
              </a:rPr>
              <a:t/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2700" dirty="0">
                <a:solidFill>
                  <a:srgbClr val="FFFFFF"/>
                </a:solidFill>
              </a:rPr>
              <a:t>AÇÕES PPA/AÇÕES ESTRATÉGICAS</a:t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2700" dirty="0">
                <a:solidFill>
                  <a:srgbClr val="FFFFFF"/>
                </a:solidFill>
              </a:rPr>
              <a:t/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1800" b="1" dirty="0">
                <a:solidFill>
                  <a:schemeClr val="bg1"/>
                </a:solidFill>
              </a:rPr>
              <a:t>1002 - INVESTIMENTOS, AMPLIAÇÕES, MANUTENÇÃO E CONSERVAÇÃO DO PATRIMÔNIO MOBILIÁRIO E IMOBILIÁRIO VINCULADOS AO ENSINO FUNDAMENTAL</a:t>
            </a:r>
            <a:br>
              <a:rPr lang="pt-BR" sz="1800" b="1" dirty="0">
                <a:solidFill>
                  <a:schemeClr val="bg1"/>
                </a:solidFill>
              </a:rPr>
            </a:br>
            <a:endParaRPr lang="pt-BR" sz="2700" dirty="0">
              <a:solidFill>
                <a:srgbClr val="FFFFFF"/>
              </a:solidFill>
            </a:endParaRPr>
          </a:p>
        </p:txBody>
      </p:sp>
      <p:graphicFrame>
        <p:nvGraphicFramePr>
          <p:cNvPr id="25" name="Espaço Reservado para Conteúdo 24">
            <a:extLst>
              <a:ext uri="{FF2B5EF4-FFF2-40B4-BE49-F238E27FC236}">
                <a16:creationId xmlns:a16="http://schemas.microsoft.com/office/drawing/2014/main" xmlns="" id="{0FC4A312-C7EA-5D3B-F661-9027DD9ADB0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4463125"/>
              </p:ext>
            </p:extLst>
          </p:nvPr>
        </p:nvGraphicFramePr>
        <p:xfrm>
          <a:off x="294640" y="1575460"/>
          <a:ext cx="8595361" cy="51504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92763">
                  <a:extLst>
                    <a:ext uri="{9D8B030D-6E8A-4147-A177-3AD203B41FA5}">
                      <a16:colId xmlns:a16="http://schemas.microsoft.com/office/drawing/2014/main" xmlns="" val="2771140911"/>
                    </a:ext>
                  </a:extLst>
                </a:gridCol>
                <a:gridCol w="2392763">
                  <a:extLst>
                    <a:ext uri="{9D8B030D-6E8A-4147-A177-3AD203B41FA5}">
                      <a16:colId xmlns:a16="http://schemas.microsoft.com/office/drawing/2014/main" xmlns="" val="607583275"/>
                    </a:ext>
                  </a:extLst>
                </a:gridCol>
                <a:gridCol w="1370611">
                  <a:extLst>
                    <a:ext uri="{9D8B030D-6E8A-4147-A177-3AD203B41FA5}">
                      <a16:colId xmlns:a16="http://schemas.microsoft.com/office/drawing/2014/main" xmlns="" val="2251509370"/>
                    </a:ext>
                  </a:extLst>
                </a:gridCol>
                <a:gridCol w="1219612">
                  <a:extLst>
                    <a:ext uri="{9D8B030D-6E8A-4147-A177-3AD203B41FA5}">
                      <a16:colId xmlns:a16="http://schemas.microsoft.com/office/drawing/2014/main" xmlns="" val="144898838"/>
                    </a:ext>
                  </a:extLst>
                </a:gridCol>
                <a:gridCol w="1219612">
                  <a:extLst>
                    <a:ext uri="{9D8B030D-6E8A-4147-A177-3AD203B41FA5}">
                      <a16:colId xmlns:a16="http://schemas.microsoft.com/office/drawing/2014/main" xmlns="" val="3784070047"/>
                    </a:ext>
                  </a:extLst>
                </a:gridCol>
              </a:tblGrid>
              <a:tr h="101139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OBJETIVOS ESTRATÉGICOS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1002 –INVESTIMENTOS,AMPLIAÇÕES, MANUTENÇÃO E CONSERVAÇÃO DO PATRIMÔNIO MOBILIÁRIO E IMOBILIÁRIOSVINCULADOS AO ENSINO FUNDAMENTAL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META</a:t>
                      </a:r>
                      <a:endParaRPr lang="pt-BR" sz="10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INDICADOR</a:t>
                      </a:r>
                      <a:endParaRPr lang="pt-BR" sz="10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VALOR/ALVO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93360225"/>
                  </a:ext>
                </a:extLst>
              </a:tr>
              <a:tr h="1211854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effectLst/>
                        </a:rPr>
                        <a:t>PROMOVER A SEGURANÇA E ACESSIBILIDADE NOS ESPAÇOS VINCULADOS A EDUCAÇÃO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1-CONSTRUÇÃO, REFORMAS, AMPLIAÇÃO, MELHORIAS E ACESSIBILIDADE NAS UNIDADES VINCULADAS AO ENSINO FUNDAMENTAL,  GARANTINDO A ADEQUAÇÃO ÀS NORMAS DE SEGURANÇA E DE VIGILÂNCIA SANITÁRIA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100% DAS ESCOLAS REVITALIZADAS E ADAPTADAS (ACESSIBILIDADE)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Nº DE UNIDADES COM OBRAS CONCLUÍDAS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100%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xmlns="" val="1215596634"/>
                  </a:ext>
                </a:extLst>
              </a:tr>
              <a:tr h="10581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2- MANUTENÇÃO, REFORMAS E LIMPEZA DAS UNIDADES VINCULADAS AO ENSINO FUNDAMENTAL, GARANTINDO A ADEQUAÇÃO ÀS NORMAS DE SEGURANÇA E DE VIGILÂNCIA SANITÁRIA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100% DAS ESCOLAS REVITALIZADAS E ADAPTADAS (ACESSIBILIDADE)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Nº DE UNIDADES COM OBRAS CONCLUÍDAS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100%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xmlns="" val="124040917"/>
                  </a:ext>
                </a:extLst>
              </a:tr>
              <a:tr h="810942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effectLst/>
                        </a:rPr>
                        <a:t>MODERNIZAR A INFRAESTRUTURA FÍSICA E TECNOLÓGICA DAS UNIDADES ESCOLARES</a:t>
                      </a:r>
                      <a:r>
                        <a:rPr lang="pt-BR" sz="1000" u="none" strike="noStrike" dirty="0">
                          <a:effectLst/>
                        </a:rPr>
                        <a:t>.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3 - AQUISIÇÃO DE BENS PERMANENTES PARA AS ATIVIDADES DO ENSINO FUNDAMENTAL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100% DAS ESCOLAS REVITALIZADAS E ADAPTADAS (ACESSIBILIDADE)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Nº DE UNIDADES COM OBRAS CONCLUÍDAS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100%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xmlns="" val="4226384550"/>
                  </a:ext>
                </a:extLst>
              </a:tr>
              <a:tr h="1058133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4-INFORMATIZAÇÃO DE TODAS AS UNIDADES ESCOLARES COM REDE, EQUIAMENTOS E SOFTWARE DE GESTÃO ESCOLAR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100% DAS ESCOLAS REVITALIZADAS E ADAPTADAS (ACESSIBILIDADE)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Nº DE UNIDADES COM OBRAS CONCLUÍDAS 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100%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xmlns="" val="18604264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80464618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4BC1DFD-FDB2-5A28-B7C3-B2CD3C0D8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6C5B63-0A28-F5DE-5390-C4D3789C7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2700" dirty="0">
                <a:solidFill>
                  <a:srgbClr val="FFFFFF"/>
                </a:solidFill>
              </a:rPr>
              <a:t/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2700" dirty="0">
                <a:solidFill>
                  <a:srgbClr val="FFFFFF"/>
                </a:solidFill>
              </a:rPr>
              <a:t/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2700" dirty="0">
                <a:solidFill>
                  <a:srgbClr val="FFFFFF"/>
                </a:solidFill>
              </a:rPr>
              <a:t>AÇÕES PPA/AÇÕES ESTRATÉGICAS</a:t>
            </a:r>
            <a:br>
              <a:rPr lang="pt-BR" sz="2700" dirty="0">
                <a:solidFill>
                  <a:srgbClr val="FFFFFF"/>
                </a:solidFill>
              </a:rPr>
            </a:br>
            <a:r>
              <a:rPr lang="pt-BR" sz="1800" b="1" dirty="0">
                <a:solidFill>
                  <a:schemeClr val="bg1"/>
                </a:solidFill>
              </a:rPr>
              <a:t>1003 - INVESTIMENTOS, AMPLIAÇÕES, MANUTENÇÃO E CONSERVAÇÃO DO PATRIMÔNIO MOBILIÁRIO E IMOBILIÁRIO VINCULADOS AO ENSINO INFANTIL E CRECHES</a:t>
            </a:r>
            <a:br>
              <a:rPr lang="pt-BR" sz="1800" b="1" dirty="0">
                <a:solidFill>
                  <a:schemeClr val="bg1"/>
                </a:solidFill>
              </a:rPr>
            </a:br>
            <a:endParaRPr lang="pt-BR" sz="1800" dirty="0">
              <a:solidFill>
                <a:srgbClr val="FFFFFF"/>
              </a:solidFill>
            </a:endParaRPr>
          </a:p>
        </p:txBody>
      </p:sp>
      <p:graphicFrame>
        <p:nvGraphicFramePr>
          <p:cNvPr id="25" name="Espaço Reservado para Conteúdo 24">
            <a:extLst>
              <a:ext uri="{FF2B5EF4-FFF2-40B4-BE49-F238E27FC236}">
                <a16:creationId xmlns:a16="http://schemas.microsoft.com/office/drawing/2014/main" xmlns="" id="{CA1AE302-9FD5-B586-1030-385B6CD714D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26289389"/>
              </p:ext>
            </p:extLst>
          </p:nvPr>
        </p:nvGraphicFramePr>
        <p:xfrm>
          <a:off x="162560" y="1575459"/>
          <a:ext cx="8676640" cy="51199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15389">
                  <a:extLst>
                    <a:ext uri="{9D8B030D-6E8A-4147-A177-3AD203B41FA5}">
                      <a16:colId xmlns:a16="http://schemas.microsoft.com/office/drawing/2014/main" xmlns="" val="2829219334"/>
                    </a:ext>
                  </a:extLst>
                </a:gridCol>
                <a:gridCol w="2415389">
                  <a:extLst>
                    <a:ext uri="{9D8B030D-6E8A-4147-A177-3AD203B41FA5}">
                      <a16:colId xmlns:a16="http://schemas.microsoft.com/office/drawing/2014/main" xmlns="" val="809732430"/>
                    </a:ext>
                  </a:extLst>
                </a:gridCol>
                <a:gridCol w="1383572">
                  <a:extLst>
                    <a:ext uri="{9D8B030D-6E8A-4147-A177-3AD203B41FA5}">
                      <a16:colId xmlns:a16="http://schemas.microsoft.com/office/drawing/2014/main" xmlns="" val="2230584475"/>
                    </a:ext>
                  </a:extLst>
                </a:gridCol>
                <a:gridCol w="1231145">
                  <a:extLst>
                    <a:ext uri="{9D8B030D-6E8A-4147-A177-3AD203B41FA5}">
                      <a16:colId xmlns:a16="http://schemas.microsoft.com/office/drawing/2014/main" xmlns="" val="4163076849"/>
                    </a:ext>
                  </a:extLst>
                </a:gridCol>
                <a:gridCol w="1231145">
                  <a:extLst>
                    <a:ext uri="{9D8B030D-6E8A-4147-A177-3AD203B41FA5}">
                      <a16:colId xmlns:a16="http://schemas.microsoft.com/office/drawing/2014/main" xmlns="" val="2688371185"/>
                    </a:ext>
                  </a:extLst>
                </a:gridCol>
              </a:tblGrid>
              <a:tr h="121063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OBJETIVOS ESTRATÉGICOS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1003 –INVESTIMENTOS,AMPLIAÇÕES, MANUTENÇÃO E CONSERVAÇÃO DO PATRIMÔNIO MOBILIÁRIO E IMOBILIÁRIOSVINCULADOS AO ENSINO INFANTIL E CRECHES</a:t>
                      </a:r>
                    </a:p>
                    <a:p>
                      <a:pPr algn="l" fontAlgn="ctr">
                        <a:buNone/>
                      </a:pP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META</a:t>
                      </a:r>
                      <a:endParaRPr lang="pt-BR" sz="10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>
                          <a:solidFill>
                            <a:schemeClr val="bg1"/>
                          </a:solidFill>
                          <a:effectLst/>
                        </a:rPr>
                        <a:t>INDICADOR</a:t>
                      </a:r>
                      <a:endParaRPr lang="pt-BR" sz="10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VALOR/ALVO</a:t>
                      </a:r>
                      <a:endParaRPr lang="pt-BR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233831"/>
                  </a:ext>
                </a:extLst>
              </a:tr>
              <a:tr h="1057071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1" u="none" strike="noStrike" dirty="0">
                          <a:effectLst/>
                        </a:rPr>
                        <a:t>PROMOVER A SEGURANÇA E ACESSIBILIDADE NOS ESPAÇOS VINCULADOS A EDUCAÇÃO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5-REFORMA, AMPLIAÇÃO DE SALAS E ESPAÇOS, MELHORIAS E ACESSIBILIDADE NAS UNIDADES VINCULADAS AO ENSINO INFANTIL,  GARANTINDO A ADEQUAÇÃO ÀS NORMAS DE SEGURANÇA E DE VIGILÂNCIA SANITÁRIA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100% DAS ESCOLAS REVITALIZADAS E ADAPTADAS (ACESSIBILIDADE)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Nº DE UNIDADES COM OBRAS CONCLUÍDAS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100%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xmlns="" val="3162591210"/>
                  </a:ext>
                </a:extLst>
              </a:tr>
              <a:tr h="105707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6- MANUTENÇÃO, REFORMAS E LIMPEZA DAS UNIDADES VINCULADAS AO ENSINO INFANTIL,  GARANTINDO A ADEQUAÇÃO ÀS NORMAS DE SEGURANÇA E DE VIGILÂNCIA SANITÁRIA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100% DAS ESCOLAS REVITALIZADAS E ADAPTADAS (ACESSIBILIDADE)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Nº DE UNIDADES COM OBRAS CONCLUÍDAS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100%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xmlns="" val="3048498081"/>
                  </a:ext>
                </a:extLst>
              </a:tr>
              <a:tr h="738129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1" u="none" strike="noStrike" dirty="0">
                          <a:effectLst/>
                        </a:rPr>
                        <a:t>MODERNIZAR A INFRAESTRUTURA FÍSICA E TECNOLÓGICA DAS UNIDADES ESCOLARES.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7 - AQUISIÇÃO DE BENS PERMANENTES PARA AS ATIVIDADES DO ENSINO INFANTIL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100% DAS ESCOLAS REVITALIZADAS E ADAPTADAS (ACESSIBILIDADE)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Nº DE UNIDADES COM OBRAS CONCLUÍDAS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100%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xmlns="" val="575331462"/>
                  </a:ext>
                </a:extLst>
              </a:tr>
              <a:tr h="1057071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8-INFORMATIZAÇÃO DE TODAS AS UNIDADES ESCOLARES COM REDE, EQUIAMENTOS E SOFTWARE DE GESTÃO ESCOLAR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100% DAS ESCOLAS REVITALIZADAS E ADAPTADAS (ACESSIBILIDADE)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Nº DE UNIDADES COM OBRAS CONCLUÍDAS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100%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935" marR="6935" marT="6935" marB="0" anchor="ctr"/>
                </a:tc>
                <a:extLst>
                  <a:ext uri="{0D108BD9-81ED-4DB2-BD59-A6C34878D82A}">
                    <a16:rowId xmlns:a16="http://schemas.microsoft.com/office/drawing/2014/main" xmlns="" val="3378033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621022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D3769613-5A19-8C7A-7450-891174B31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0" name="Rectangle 59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1AD62615-EFAD-443C-FAD2-A361C03970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988078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1600" dirty="0">
                <a:solidFill>
                  <a:srgbClr val="FFFFFF"/>
                </a:solidFill>
              </a:rPr>
              <a:t/>
            </a:r>
            <a:br>
              <a:rPr lang="pt-BR" sz="1600" dirty="0">
                <a:solidFill>
                  <a:srgbClr val="FFFFFF"/>
                </a:solidFill>
              </a:rPr>
            </a:br>
            <a:r>
              <a:rPr lang="pt-BR" sz="1600" dirty="0">
                <a:solidFill>
                  <a:srgbClr val="FFFFFF"/>
                </a:solidFill>
              </a:rPr>
              <a:t/>
            </a:r>
            <a:br>
              <a:rPr lang="pt-BR" sz="1600" dirty="0">
                <a:solidFill>
                  <a:srgbClr val="FFFFFF"/>
                </a:solidFill>
              </a:rPr>
            </a:br>
            <a:r>
              <a:rPr lang="pt-BR" sz="1600" b="1" dirty="0">
                <a:solidFill>
                  <a:srgbClr val="FFFFFF"/>
                </a:solidFill>
              </a:rPr>
              <a:t>AÇÕES PPA/AÇÕES ESTRATÉGICAS</a:t>
            </a:r>
            <a:r>
              <a:rPr lang="pt-BR" sz="1600" dirty="0">
                <a:solidFill>
                  <a:srgbClr val="FFFFFF"/>
                </a:solidFill>
              </a:rPr>
              <a:t/>
            </a:r>
            <a:br>
              <a:rPr lang="pt-BR" sz="1600" dirty="0">
                <a:solidFill>
                  <a:srgbClr val="FFFFFF"/>
                </a:solidFill>
              </a:rPr>
            </a:br>
            <a:r>
              <a:rPr lang="pt-BR" sz="1600" b="1" cap="all" spc="60" dirty="0">
                <a:solidFill>
                  <a:schemeClr val="bg1"/>
                </a:solidFill>
                <a:latin typeface="Calibri" panose="020F0502020204030204" pitchFamily="34" charset="0"/>
              </a:rPr>
              <a:t>2047 - MANUTENÇÃO DAS ATIVIDADES DA EDUCAÇÃO ESPECIAL ( AEE)</a:t>
            </a:r>
            <a:r>
              <a:rPr lang="pt-BR" sz="1600" b="1" cap="all" spc="60" dirty="0">
                <a:solidFill>
                  <a:schemeClr val="bg1"/>
                </a:solidFill>
                <a:latin typeface="Arial" panose="020B0604020202020204" pitchFamily="34" charset="0"/>
              </a:rPr>
              <a:t/>
            </a:r>
            <a:br>
              <a:rPr lang="pt-BR" sz="1600" b="1" cap="all" spc="60" dirty="0">
                <a:solidFill>
                  <a:schemeClr val="bg1"/>
                </a:solidFill>
                <a:latin typeface="Arial" panose="020B0604020202020204" pitchFamily="34" charset="0"/>
              </a:rPr>
            </a:br>
            <a:r>
              <a:rPr lang="pt-BR" sz="1600" b="1" dirty="0">
                <a:solidFill>
                  <a:srgbClr val="FFFFFF"/>
                </a:solidFill>
              </a:rPr>
              <a:t/>
            </a:r>
            <a:br>
              <a:rPr lang="pt-BR" sz="1600" b="1" dirty="0">
                <a:solidFill>
                  <a:srgbClr val="FFFFFF"/>
                </a:solidFill>
              </a:rPr>
            </a:br>
            <a:endParaRPr lang="pt-BR" sz="1600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E04FC268-C5AF-D054-2448-0E8D418BF29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32833007"/>
              </p:ext>
            </p:extLst>
          </p:nvPr>
        </p:nvGraphicFramePr>
        <p:xfrm>
          <a:off x="172720" y="1576446"/>
          <a:ext cx="8747759" cy="5025671"/>
        </p:xfrm>
        <a:graphic>
          <a:graphicData uri="http://schemas.openxmlformats.org/drawingml/2006/table">
            <a:tbl>
              <a:tblPr firstRow="1" bandRow="1">
                <a:solidFill>
                  <a:schemeClr val="accent1">
                    <a:lumMod val="20000"/>
                    <a:lumOff val="80000"/>
                  </a:schemeClr>
                </a:solidFill>
              </a:tblPr>
              <a:tblGrid>
                <a:gridCol w="2140313">
                  <a:extLst>
                    <a:ext uri="{9D8B030D-6E8A-4147-A177-3AD203B41FA5}">
                      <a16:colId xmlns:a16="http://schemas.microsoft.com/office/drawing/2014/main" xmlns="" val="2541605274"/>
                    </a:ext>
                  </a:extLst>
                </a:gridCol>
                <a:gridCol w="2142161">
                  <a:extLst>
                    <a:ext uri="{9D8B030D-6E8A-4147-A177-3AD203B41FA5}">
                      <a16:colId xmlns:a16="http://schemas.microsoft.com/office/drawing/2014/main" xmlns="" val="3597051546"/>
                    </a:ext>
                  </a:extLst>
                </a:gridCol>
                <a:gridCol w="1928477">
                  <a:extLst>
                    <a:ext uri="{9D8B030D-6E8A-4147-A177-3AD203B41FA5}">
                      <a16:colId xmlns:a16="http://schemas.microsoft.com/office/drawing/2014/main" xmlns="" val="1273352103"/>
                    </a:ext>
                  </a:extLst>
                </a:gridCol>
                <a:gridCol w="1673209">
                  <a:extLst>
                    <a:ext uri="{9D8B030D-6E8A-4147-A177-3AD203B41FA5}">
                      <a16:colId xmlns:a16="http://schemas.microsoft.com/office/drawing/2014/main" xmlns="" val="2215412340"/>
                    </a:ext>
                  </a:extLst>
                </a:gridCol>
                <a:gridCol w="863599">
                  <a:extLst>
                    <a:ext uri="{9D8B030D-6E8A-4147-A177-3AD203B41FA5}">
                      <a16:colId xmlns:a16="http://schemas.microsoft.com/office/drawing/2014/main" xmlns="" val="2516812674"/>
                    </a:ext>
                  </a:extLst>
                </a:gridCol>
              </a:tblGrid>
              <a:tr h="65298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i="0" u="none" strike="noStrike" cap="all" spc="6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OBJETIVOS ESTRATÉGICOS</a:t>
                      </a:r>
                      <a:endParaRPr lang="pt-BR" sz="1000" b="1" i="0" u="none" strike="noStrike" cap="all" spc="6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260" marR="75260" marT="75260" marB="752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i="0" u="none" strike="noStrike" cap="all" spc="6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2047 - MANUTENÇÃO DAS ATIVIDADES DA EDUCAÇÃO ESPECIAL ( AEE)</a:t>
                      </a:r>
                      <a:endParaRPr lang="pt-BR" sz="1000" b="1" i="0" u="none" strike="noStrike" cap="all" spc="6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260" marR="75260" marT="75260" marB="752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i="0" u="none" strike="noStrike" cap="all" spc="6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META</a:t>
                      </a:r>
                      <a:endParaRPr lang="pt-BR" sz="1000" b="1" i="0" u="none" strike="noStrike" cap="all" spc="6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260" marR="75260" marT="75260" marB="752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i="0" u="none" strike="noStrike" cap="all" spc="6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INDICADOR</a:t>
                      </a:r>
                      <a:endParaRPr lang="pt-BR" sz="1000" b="1" i="0" u="none" strike="noStrike" cap="all" spc="6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260" marR="75260" marT="75260" marB="752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i="0" u="none" strike="noStrike" cap="all" spc="60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VALOR/ALVO</a:t>
                      </a:r>
                      <a:endParaRPr lang="pt-BR" sz="1000" b="1" i="0" u="none" strike="noStrike" cap="all" spc="6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75260" marR="75260" marT="75260" marB="7526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83740207"/>
                  </a:ext>
                </a:extLst>
              </a:tr>
              <a:tr h="400913">
                <a:tc rowSpan="4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FORTALECER AS PRÁTICAS PEDAGÓGICAS INCLUSIVAS E SOCIOEMOCIONAIS NAS ESCOLAS</a:t>
                      </a:r>
                      <a:endParaRPr lang="pt-BR" sz="1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249" marR="44249" marT="22124" marB="5017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9-MANTER E AMPLIAR AS ATIVIDADES DESENVOLVIDAS PELO SAAD</a:t>
                      </a:r>
                      <a:endParaRPr lang="pt-BR" sz="1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GARANTIR A MANUTENÇÃO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MESES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48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14430013"/>
                  </a:ext>
                </a:extLst>
              </a:tr>
              <a:tr h="87662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10.IMPLANTAR NÚCLEO PSICOSSOCIAL COM EQUIPE MULTIDISCIPLINAR PARA SUPORTE PEDAGÓGICO ÀS UNIDADES ESCOLARES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ESTRUTURAR A EQUIPE COM A CONTRATAÇÃO DE PSICOPEDAGOGO E FONOAUDIÓLAGO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EQUIPES ATIVAS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977225516"/>
                  </a:ext>
                </a:extLst>
              </a:tr>
              <a:tr h="71503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11. CRIAR PROTOCOLOS ESPECÍFICOS PARA MELHORIAS NO FLUXO E ACOMPANHEMNTO AOS ALUNOS ATRAVÉS DO SAAD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IMPLANTAÇÃO DE PROTOCOLO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POP ( TEA, TOD, AUTISMO, E OUTRAS DEMANDAS</a:t>
                      </a:r>
                      <a:endParaRPr lang="pt-BR" sz="1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34409355"/>
                  </a:ext>
                </a:extLst>
              </a:tr>
              <a:tr h="5579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12. INSTRUMENTALIZAR O SAAD PARA O ATENDIMENTO DA DEMANDA</a:t>
                      </a:r>
                      <a:endParaRPr lang="pt-BR" sz="1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AQUISIÇÃO DE TESTES E MATERIAIS ESPECÍFICOS PARA ATENDER  ÀS DEMANDAS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SALA EQUIPADA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33556687"/>
                  </a:ext>
                </a:extLst>
              </a:tr>
              <a:tr h="549125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ASSEGURAR O ACESSO, A </a:t>
                      </a:r>
                      <a:r>
                        <a:rPr lang="pt-BR" sz="1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PERMANÊNCIA E O SUCESSO ESCOLAR DE TODOS OS ALUNOS DA REDE MUNICIPAL.</a:t>
                      </a:r>
                      <a:endParaRPr lang="pt-BR" sz="1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4249" marR="44249" marT="22124" marB="50173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13.IMPLEMENTAR AÇÕES ESPECÍFICAS AO ATNDIMENTO À ALUNOS COM TEA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100% DAS ESCOLAS REVITALIZADAS E ADAPTADAS (ACESSIBILIDADE)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ALUNOS ATENDIDOS</a:t>
                      </a:r>
                      <a:endParaRPr lang="pt-BR" sz="1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98884302"/>
                  </a:ext>
                </a:extLst>
              </a:tr>
              <a:tr h="55797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14.IMPLEMENTAR AÇÕES ESPECÍFICAS E INGTEGRADAS PARA ATENDER ALUNOS COM DEFICIÊNCIA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100% DAS ESCOLAS REVITALIZADAS E ADAPTADAS (ACESSIBILIDADE)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ALUNOS ATENDIDOS</a:t>
                      </a:r>
                      <a:endParaRPr lang="pt-BR" sz="1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100%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DAE3F3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815520472"/>
                  </a:ext>
                </a:extLst>
              </a:tr>
              <a:tr h="71503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VALORIZAR OS PROFISSIONAIS DA </a:t>
                      </a:r>
                      <a:r>
                        <a:rPr lang="pt-BR" sz="1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EDUCAÇÃO E PROMOVER CONDIÇÕES ADEQUADAS DE TRABALHO E FORMAÇÃO CONTINUADA</a:t>
                      </a:r>
                      <a:endParaRPr lang="pt-BR" sz="1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15. PROMOVER A CAPACITAÇÃO CONTÍNUA DOS SERVIDORES VINCULADOS AO SAAD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CAPACTIAÇÃO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CAPACITAÇÕES OFERTADAS</a:t>
                      </a:r>
                      <a:endParaRPr lang="pt-BR" sz="1000" b="0" i="0" u="none" strike="noStrike" cap="none" spc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cap="none" spc="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  <a:endParaRPr lang="pt-BR" sz="1000" b="0" i="0" u="none" strike="noStrike" cap="none" spc="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687" marR="3687" marT="3687" marB="50173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5080398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4589589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AB71E43-C483-4997-4D01-988BB2FEF4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427FD76-6EC1-D0AE-1B4F-68522B4385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900" dirty="0">
                <a:solidFill>
                  <a:srgbClr val="FFFFFF"/>
                </a:solidFill>
              </a:rPr>
              <a:t/>
            </a:r>
            <a:br>
              <a:rPr lang="pt-BR" sz="900" dirty="0">
                <a:solidFill>
                  <a:srgbClr val="FFFFFF"/>
                </a:solidFill>
              </a:rPr>
            </a:br>
            <a:r>
              <a:rPr lang="pt-BR" sz="900" dirty="0">
                <a:solidFill>
                  <a:srgbClr val="FFFFFF"/>
                </a:solidFill>
              </a:rPr>
              <a:t/>
            </a:r>
            <a:br>
              <a:rPr lang="pt-BR" sz="9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r>
              <a:rPr lang="pt-BR" sz="2000" dirty="0">
                <a:solidFill>
                  <a:srgbClr val="FFFFFF"/>
                </a:solidFill>
              </a:rPr>
              <a:t/>
            </a:r>
            <a:br>
              <a:rPr lang="pt-BR" sz="2000" dirty="0">
                <a:solidFill>
                  <a:srgbClr val="FFFFFF"/>
                </a:solidFill>
              </a:rPr>
            </a:br>
            <a:r>
              <a:rPr lang="pt-BR" sz="2000" dirty="0">
                <a:solidFill>
                  <a:schemeClr val="bg1"/>
                </a:solidFill>
              </a:rPr>
              <a:t>2011 - MANUTENÇÃO E FUNCIONAMENTO DO ENSINO FUNDAMENTAL</a:t>
            </a:r>
            <a:r>
              <a:rPr lang="pt-BR" sz="2000" b="1" dirty="0">
                <a:solidFill>
                  <a:schemeClr val="bg1"/>
                </a:solidFill>
              </a:rPr>
              <a:t/>
            </a:r>
            <a:br>
              <a:rPr lang="pt-BR" sz="2000" b="1" dirty="0">
                <a:solidFill>
                  <a:schemeClr val="bg1"/>
                </a:solidFill>
              </a:rPr>
            </a:br>
            <a:endParaRPr lang="pt-BR" sz="2000" dirty="0">
              <a:solidFill>
                <a:schemeClr val="bg1"/>
              </a:solidFill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xmlns="" id="{04BC09CF-2AD7-05BF-2325-FCFF29EDEC5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45820139"/>
              </p:ext>
            </p:extLst>
          </p:nvPr>
        </p:nvGraphicFramePr>
        <p:xfrm>
          <a:off x="152400" y="1576446"/>
          <a:ext cx="8635613" cy="5108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2270">
                  <a:extLst>
                    <a:ext uri="{9D8B030D-6E8A-4147-A177-3AD203B41FA5}">
                      <a16:colId xmlns:a16="http://schemas.microsoft.com/office/drawing/2014/main" xmlns="" val="184536766"/>
                    </a:ext>
                  </a:extLst>
                </a:gridCol>
                <a:gridCol w="2343449">
                  <a:extLst>
                    <a:ext uri="{9D8B030D-6E8A-4147-A177-3AD203B41FA5}">
                      <a16:colId xmlns:a16="http://schemas.microsoft.com/office/drawing/2014/main" xmlns="" val="234385747"/>
                    </a:ext>
                  </a:extLst>
                </a:gridCol>
                <a:gridCol w="1813621">
                  <a:extLst>
                    <a:ext uri="{9D8B030D-6E8A-4147-A177-3AD203B41FA5}">
                      <a16:colId xmlns:a16="http://schemas.microsoft.com/office/drawing/2014/main" xmlns="" val="1083659041"/>
                    </a:ext>
                  </a:extLst>
                </a:gridCol>
                <a:gridCol w="1076788">
                  <a:extLst>
                    <a:ext uri="{9D8B030D-6E8A-4147-A177-3AD203B41FA5}">
                      <a16:colId xmlns:a16="http://schemas.microsoft.com/office/drawing/2014/main" xmlns="" val="848648755"/>
                    </a:ext>
                  </a:extLst>
                </a:gridCol>
                <a:gridCol w="1149485">
                  <a:extLst>
                    <a:ext uri="{9D8B030D-6E8A-4147-A177-3AD203B41FA5}">
                      <a16:colId xmlns:a16="http://schemas.microsoft.com/office/drawing/2014/main" xmlns="" val="1566620573"/>
                    </a:ext>
                  </a:extLst>
                </a:gridCol>
              </a:tblGrid>
              <a:tr h="31591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OBJETIVOS ESTRATÉGICOS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2011 - MANUTENÇÃO E FUNCIONAMENTO DO ENSINO FUNDAMENTAL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META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INDICADOR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VALOR/ALVO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2266986480"/>
                  </a:ext>
                </a:extLst>
              </a:tr>
              <a:tr h="315919">
                <a:tc row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b="1" u="none" strike="noStrike" dirty="0">
                          <a:effectLst/>
                        </a:rPr>
                        <a:t>ASSEGURAR O ACESSO, A PERMANÊNCIA E O SUCESSO ESCOLAR DE TODOS OS ALUNOS DA REDE MUNICIPAL.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16-MANTER E AMPLIAR AS ATIVIDADES DESENVOLVIDAS NO ENSINO FUNDAMENTAL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GARANTIR A MANUTENÇÃO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MESES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48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3306502900"/>
                  </a:ext>
                </a:extLst>
              </a:tr>
              <a:tr h="4633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17-DESENVOLVERVAÇÕDES DE INCENTIVO E ESTIMULOS  AOS ALUNOS A PARTICIPAÇÃO ESCOLAR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IMPLEMENTAR PROJETO DE PREMIAÇÕES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PROJETO IMPLANTADO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4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1225185038"/>
                  </a:ext>
                </a:extLst>
              </a:tr>
              <a:tr h="61661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18-REALIZAR DE FORMA INTEGRADA AO SOCIAL O ACOMPANHAMENTO E MONITORAMENTO DA ASSIDUIDADE ESCOLAR E O DESEMPENHO DOS ALUNO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% UTILIZANDO SISTEMA PRESENÇA E SISTEMA APOIA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FERRAMENTA ATIVA E RELATÓRIOS SEMESTRAIS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1 SISTEMA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3086919904"/>
                  </a:ext>
                </a:extLst>
              </a:tr>
              <a:tr h="46339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AMPLIAR O ATENDIMENTO EM TEMPO INTEGRAL NA EDUCAÇÃO INFANTIL E ENSINO FUNDAMENTAL.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19 -REALIZAÇÃO DE CONCURSO PÚBLICO OU PROCESSO SELETIVO PARA SUPRIR AS DEMANDAROFESSOR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FAZER PROCESSOS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PROCESSOS HOMOLOGADOS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5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1927047587"/>
                  </a:ext>
                </a:extLst>
              </a:tr>
              <a:tr h="46339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AMPLIAR O ATENDIMENTO EM TEMPO INTEGRAL NA EDUCAÇÃO INFANTIL E ENSINO FUNDAMENTAL.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20-IMPLEMENTAR AÇÕES E REGULAMENTOS PARA AMPLIAÇÃO DA CARGA HORÁRIA DOS PROFESSORES DOS ANOS FINAIS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REGULAMENTAR O PAGAMENTO DAS AULAS ECEDENTES (POR AULA E NÃO POR HORA)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REGULAMENTO CRIADO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1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1057393176"/>
                  </a:ext>
                </a:extLst>
              </a:tr>
              <a:tr h="46339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IMPLEMENTAR O PROGRAMA DE EDUCAÇÃO GARANTIDA (PEG) PARA ALFABETIZAÇÃO COM ADESÃO AO PACTO NACIONAL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21- IMPLEMENTAR O PROGRAMA DE RECOMPOSIÇÃO DE APRENDIZAGEM, EM CUMPRIMENTO À LEI 12.3901/2025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% DOS ALUNOS ALFABETIZADOS ATÉ O 2º ANO 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% DE ALFABETIZAÇÃO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60%</a:t>
                      </a:r>
                      <a:endParaRPr lang="pt-BR" sz="900" b="0" i="0" u="none" strike="noStrike" dirty="0">
                        <a:solidFill>
                          <a:srgbClr val="EE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3875495350"/>
                  </a:ext>
                </a:extLst>
              </a:tr>
              <a:tr h="46339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PROMOVER AÇÕES PARA SEGURANÇA E ACESSIBILIDADE NOS ESPAÇOS VINCULADOS A EDUCAÇÃO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22-IMPLEMENTAR AÇÕES DE MELHORIA DA SEGURANÇA NAS ESCOLAS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A) INSTALAR CÂMERAS DE SEGURANÇA E/OU CONTROLE DE ACESSO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4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MONITORAMENTO EM TODAS AS UNIDADES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4248050730"/>
                  </a:ext>
                </a:extLst>
              </a:tr>
              <a:tr h="46339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FORTALECER AS PRÁTICAS PEDAGÓGICAS INCLUSIVAS E SOCIOEMOCIONAIS NAS ESCOLAS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23-IMPLANTAR O PROGRAMA DE COMBATE AO BULLYING E CYBERBULLYING NAS ESCOLAS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IMPLANTAR PROJETO INTEGRADO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PROJETO IMPLANTADO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2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1583687181"/>
                  </a:ext>
                </a:extLst>
              </a:tr>
              <a:tr h="616619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VALORIZAR OS PROFISSIONAIS DA EDUCAÇÃO E PROMOVER CONDIÇÕES ADEQUADAS DE TRABALHO E FORMAÇÃO CONTINUADA.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24-CRIAR MECANISMOS DE VALORIZAÇÃO CONTÍNUA DOS PROFISSIONAIS DA EDUCAÇÃO POR MEIO DE PREMIAÇÕES E INCENTIVOS (IDEB/BOAS PRÁTICAS OU OUTRO)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IMPLEMENTAR PROJETO DE VALORIZAÇÃO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PROJETO IMPLANTADO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4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1773083316"/>
                  </a:ext>
                </a:extLst>
              </a:tr>
              <a:tr h="463394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25. PROMOVER A CAPACITAÇÃO CONTÍNUA DOS SERVIDORES VINCULADOS AO ENSINO FUNDAMENTAL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CAPACITAR PROFISSIONAIS VINCULADOS AO ENSINO FUNDAMENTAL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% PROFISSIONAIS CAPACITADOS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90%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4" marR="3334" marT="3334" marB="0" anchor="ctr"/>
                </a:tc>
                <a:extLst>
                  <a:ext uri="{0D108BD9-81ED-4DB2-BD59-A6C34878D82A}">
                    <a16:rowId xmlns:a16="http://schemas.microsoft.com/office/drawing/2014/main" xmlns="" val="173982093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415033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224BB84F-8294-9517-0DBF-0E1262D0D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2" name="Rectangle 81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35399B-0DEF-557F-6E49-543F32B6A9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chemeClr val="bg1"/>
                </a:solidFill>
              </a:rPr>
              <a:t>AÇÕES PPA/AÇÕES ESTRATÉGICAS</a:t>
            </a:r>
            <a:r>
              <a:rPr lang="pt-BR" sz="2200" dirty="0">
                <a:solidFill>
                  <a:schemeClr val="bg1"/>
                </a:solidFill>
              </a:rPr>
              <a:t/>
            </a:r>
            <a:br>
              <a:rPr lang="pt-BR" sz="2200" dirty="0">
                <a:solidFill>
                  <a:schemeClr val="bg1"/>
                </a:solidFill>
              </a:rPr>
            </a:br>
            <a:r>
              <a:rPr lang="pt-BR" sz="2200" dirty="0">
                <a:solidFill>
                  <a:schemeClr val="bg1"/>
                </a:solidFill>
              </a:rPr>
              <a:t>2010 - MANUTENÇÃO E FUNCIONAMENTO DA EDUCAÇÃO INFANTIL E CRECHES</a:t>
            </a:r>
            <a:r>
              <a:rPr lang="pt-BR" sz="1100" b="1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pt-BR" sz="1100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pt-BR" sz="1100" b="1" dirty="0">
                <a:solidFill>
                  <a:srgbClr val="FFFFFF"/>
                </a:solidFill>
              </a:rPr>
              <a:t/>
            </a:r>
            <a:br>
              <a:rPr lang="pt-BR" sz="1100" b="1" dirty="0">
                <a:solidFill>
                  <a:srgbClr val="FFFFFF"/>
                </a:solidFill>
              </a:rPr>
            </a:br>
            <a:endParaRPr lang="pt-BR" sz="1100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A8D79538-BFC0-DE24-A533-D2F7467CF0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98770468"/>
              </p:ext>
            </p:extLst>
          </p:nvPr>
        </p:nvGraphicFramePr>
        <p:xfrm>
          <a:off x="142240" y="1666240"/>
          <a:ext cx="8757920" cy="504952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49788">
                  <a:extLst>
                    <a:ext uri="{9D8B030D-6E8A-4147-A177-3AD203B41FA5}">
                      <a16:colId xmlns:a16="http://schemas.microsoft.com/office/drawing/2014/main" xmlns="" val="1769451131"/>
                    </a:ext>
                  </a:extLst>
                </a:gridCol>
                <a:gridCol w="2268710">
                  <a:extLst>
                    <a:ext uri="{9D8B030D-6E8A-4147-A177-3AD203B41FA5}">
                      <a16:colId xmlns:a16="http://schemas.microsoft.com/office/drawing/2014/main" xmlns="" val="1386680244"/>
                    </a:ext>
                  </a:extLst>
                </a:gridCol>
                <a:gridCol w="2052625">
                  <a:extLst>
                    <a:ext uri="{9D8B030D-6E8A-4147-A177-3AD203B41FA5}">
                      <a16:colId xmlns:a16="http://schemas.microsoft.com/office/drawing/2014/main" xmlns="" val="3924776116"/>
                    </a:ext>
                  </a:extLst>
                </a:gridCol>
                <a:gridCol w="1088550">
                  <a:extLst>
                    <a:ext uri="{9D8B030D-6E8A-4147-A177-3AD203B41FA5}">
                      <a16:colId xmlns:a16="http://schemas.microsoft.com/office/drawing/2014/main" xmlns="" val="2120105873"/>
                    </a:ext>
                  </a:extLst>
                </a:gridCol>
                <a:gridCol w="1098247">
                  <a:extLst>
                    <a:ext uri="{9D8B030D-6E8A-4147-A177-3AD203B41FA5}">
                      <a16:colId xmlns:a16="http://schemas.microsoft.com/office/drawing/2014/main" xmlns="" val="1283291656"/>
                    </a:ext>
                  </a:extLst>
                </a:gridCol>
              </a:tblGrid>
              <a:tr h="5434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OBJETIVOS ESTRATÉGICOS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2010 - MANUTENÇÃO E FUNCIONAMENTO DA EDUCAÇÃO INFANTIL E CRECHES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INDICADOR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VALOR/ALVO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extLst>
                  <a:ext uri="{0D108BD9-81ED-4DB2-BD59-A6C34878D82A}">
                    <a16:rowId xmlns:a16="http://schemas.microsoft.com/office/drawing/2014/main" xmlns="" val="1419899097"/>
                  </a:ext>
                </a:extLst>
              </a:tr>
              <a:tr h="70771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ASSEGURAR O ACESSO, A PERMANÊNCIA E O SUCESSO ESCOLAR DE TODOS OS ALUNOS DA REDE MUNICIPAL.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26-MANTER E AMPLIAR AS ATIVIDADES DESENVOLVIDAS NO ENSINO INFANTIL E CRECHES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48</a:t>
                      </a:r>
                      <a:endParaRPr lang="pt-BR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extLst>
                  <a:ext uri="{0D108BD9-81ED-4DB2-BD59-A6C34878D82A}">
                    <a16:rowId xmlns:a16="http://schemas.microsoft.com/office/drawing/2014/main" xmlns="" val="1851392869"/>
                  </a:ext>
                </a:extLst>
              </a:tr>
              <a:tr h="543459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AMPLIAR O ATENDIMENTO EM TEMPO INTEGRAL NA EDUCAÇÃO INFANTIL E ENSINO FUNDAMENTAL.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27 -REALIZA ÇÃO DE CONCURSO PÚBLICO OU PROCESSO SELETIVO PARA SUPRIR AS DEMANDA.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FAZER PROCESSOS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PROCESSOS HOMOLOGADOS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5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extLst>
                  <a:ext uri="{0D108BD9-81ED-4DB2-BD59-A6C34878D82A}">
                    <a16:rowId xmlns:a16="http://schemas.microsoft.com/office/drawing/2014/main" xmlns="" val="4132608877"/>
                  </a:ext>
                </a:extLst>
              </a:tr>
              <a:tr h="72265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28-IMPLEMENTAR AÇÕES E REGULAMENTOS PARA AMPLIAÇÃO DA CARGA HORÁRIA DOS PROFESSORES.</a:t>
                      </a:r>
                      <a:endParaRPr lang="pt-BR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REGULAMENTAR A ALETRAÇÃO TEMPORÁRIA.</a:t>
                      </a: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REGULAMENTO CRIADO 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1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extLst>
                  <a:ext uri="{0D108BD9-81ED-4DB2-BD59-A6C34878D82A}">
                    <a16:rowId xmlns:a16="http://schemas.microsoft.com/office/drawing/2014/main" xmlns="" val="465557857"/>
                  </a:ext>
                </a:extLst>
              </a:tr>
              <a:tr h="901853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VALORIZAR OS PROFISSIONAIS DA EDUCAÇÃO E PROMOVER CONDIÇÕES ADEQUADAS DE TRABALHO E FORMAÇÃO CONTINUADA.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29-CRIAR MECANISMOS DE VALORIZAÇÃO CONTÍNUA DOS PROFISSIONAIS DA EDUCAÇÃO POR MEIO DE PREMIAÇÕES E INCENTIVOS (IDEB/BOAS PRÁTICAS OU OUTRO)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IMPLEMENTAR PROJETO DE VALORIZAÇÃO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PROJETO IMPLANTADO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extLst>
                  <a:ext uri="{0D108BD9-81ED-4DB2-BD59-A6C34878D82A}">
                    <a16:rowId xmlns:a16="http://schemas.microsoft.com/office/drawing/2014/main" xmlns="" val="4259611282"/>
                  </a:ext>
                </a:extLst>
              </a:tr>
              <a:tr h="54345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30. PROMOVER A CAPACITAÇÃO CONTÍNUA DOS SERVIDORES VINCULADOS À EDUCAÇÃO INFANTIL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CAPACITAR PROFISSIONAIS VINCULADOS À EDUCAÇÃO INFANTIL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% PROFISSIONAIS CAPACITADOS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90%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extLst>
                  <a:ext uri="{0D108BD9-81ED-4DB2-BD59-A6C34878D82A}">
                    <a16:rowId xmlns:a16="http://schemas.microsoft.com/office/drawing/2014/main" xmlns="" val="2896042718"/>
                  </a:ext>
                </a:extLst>
              </a:tr>
              <a:tr h="5434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PROMOVER AÇÕES PARA SEGURANÇA E ACESSIBILIDADE NOS ESPAÇOS VINCULADOS A EDUCAÇÃO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31-IMPLEMENTAR AÇÕES DE MELHORIA DA SEGURANÇA NAS CEIS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A) INSTALAR CÂMERAS DE SEGURANÇA E/OU CONTROLE DE ACESSO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Instalação de câmeras.</a:t>
                      </a: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MONITORAMENTO EM TODAS AS UNIDADES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extLst>
                  <a:ext uri="{0D108BD9-81ED-4DB2-BD59-A6C34878D82A}">
                    <a16:rowId xmlns:a16="http://schemas.microsoft.com/office/drawing/2014/main" xmlns="" val="1865475202"/>
                  </a:ext>
                </a:extLst>
              </a:tr>
              <a:tr h="54345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FORTALECER AS PRÁTICAS PEDAGÓGICAS INCLUSIVAS E SOCIOEMOCIONAIS NA EDUCAÇÃO INFANTIL.</a:t>
                      </a:r>
                      <a:endParaRPr lang="pt-BR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32. FORTALECER AS PRÁTICAS PEDAGÓGICAS , VINCULADAS À BNCC E AOS CAMPOS DE EXPERIÊNCIA</a:t>
                      </a: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sng" strike="noStrike" dirty="0">
                          <a:solidFill>
                            <a:schemeClr val="tx1"/>
                          </a:solidFill>
                          <a:effectLst/>
                        </a:rPr>
                        <a:t>IMPLANTAR PROJETO INTEGRADO</a:t>
                      </a:r>
                      <a:endParaRPr lang="pt-BR" sz="1000" b="1" i="0" u="sng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PROJETO IMPLANTADO</a:t>
                      </a:r>
                      <a:endParaRPr lang="pt-BR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90" marR="4990" marT="499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 2</a:t>
                      </a:r>
                    </a:p>
                  </a:txBody>
                  <a:tcPr marL="4990" marR="4990" marT="4990" marB="0" anchor="ctr"/>
                </a:tc>
                <a:extLst>
                  <a:ext uri="{0D108BD9-81ED-4DB2-BD59-A6C34878D82A}">
                    <a16:rowId xmlns:a16="http://schemas.microsoft.com/office/drawing/2014/main" xmlns="" val="10581968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9744037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A13FD4B9-34D9-C06E-E69A-0B451FF71D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3" name="Rectangle 92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ectangle 94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43007A8-BDD8-2D2C-E990-48EC4D44A6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900" dirty="0">
                <a:solidFill>
                  <a:srgbClr val="FFFFFF"/>
                </a:solidFill>
              </a:rPr>
              <a:t/>
            </a:r>
            <a:br>
              <a:rPr lang="pt-BR" sz="900" dirty="0">
                <a:solidFill>
                  <a:srgbClr val="FFFFFF"/>
                </a:solidFill>
              </a:rPr>
            </a:br>
            <a:r>
              <a:rPr lang="pt-BR" sz="900" dirty="0">
                <a:solidFill>
                  <a:srgbClr val="FFFFFF"/>
                </a:solidFill>
              </a:rPr>
              <a:t/>
            </a:r>
            <a:br>
              <a:rPr lang="pt-BR" sz="900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200" b="1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chemeClr val="bg1"/>
                </a:solidFill>
              </a:rPr>
              <a:t>2015 - MANUTENÇÃO DO TRANSPORTE ESCOLAR</a:t>
            </a:r>
            <a:r>
              <a:rPr lang="pt-BR" sz="900" b="1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pt-BR" sz="900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pt-BR" sz="900" b="1" dirty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pt-BR" sz="900" b="1" dirty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sz="900" b="1" dirty="0">
                <a:solidFill>
                  <a:srgbClr val="FFFFFF"/>
                </a:solidFill>
              </a:rPr>
              <a:t/>
            </a:r>
            <a:br>
              <a:rPr lang="pt-BR" sz="900" b="1" dirty="0">
                <a:solidFill>
                  <a:srgbClr val="FFFFFF"/>
                </a:solidFill>
              </a:rPr>
            </a:br>
            <a:endParaRPr lang="pt-BR" sz="900" dirty="0">
              <a:solidFill>
                <a:srgbClr val="FFFFFF"/>
              </a:solidFill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xmlns="" id="{5F5E530D-9108-6757-72E2-C0CACD907F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8014839"/>
              </p:ext>
            </p:extLst>
          </p:nvPr>
        </p:nvGraphicFramePr>
        <p:xfrm>
          <a:off x="483042" y="2286000"/>
          <a:ext cx="8195874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24727">
                  <a:extLst>
                    <a:ext uri="{9D8B030D-6E8A-4147-A177-3AD203B41FA5}">
                      <a16:colId xmlns:a16="http://schemas.microsoft.com/office/drawing/2014/main" xmlns="" val="153127955"/>
                    </a:ext>
                  </a:extLst>
                </a:gridCol>
                <a:gridCol w="3439507">
                  <a:extLst>
                    <a:ext uri="{9D8B030D-6E8A-4147-A177-3AD203B41FA5}">
                      <a16:colId xmlns:a16="http://schemas.microsoft.com/office/drawing/2014/main" xmlns="" val="1578916023"/>
                    </a:ext>
                  </a:extLst>
                </a:gridCol>
                <a:gridCol w="1032377">
                  <a:extLst>
                    <a:ext uri="{9D8B030D-6E8A-4147-A177-3AD203B41FA5}">
                      <a16:colId xmlns:a16="http://schemas.microsoft.com/office/drawing/2014/main" xmlns="" val="1760956743"/>
                    </a:ext>
                  </a:extLst>
                </a:gridCol>
                <a:gridCol w="952730">
                  <a:extLst>
                    <a:ext uri="{9D8B030D-6E8A-4147-A177-3AD203B41FA5}">
                      <a16:colId xmlns:a16="http://schemas.microsoft.com/office/drawing/2014/main" xmlns="" val="778250196"/>
                    </a:ext>
                  </a:extLst>
                </a:gridCol>
                <a:gridCol w="846533">
                  <a:extLst>
                    <a:ext uri="{9D8B030D-6E8A-4147-A177-3AD203B41FA5}">
                      <a16:colId xmlns:a16="http://schemas.microsoft.com/office/drawing/2014/main" xmlns="" val="2360808289"/>
                    </a:ext>
                  </a:extLst>
                </a:gridCol>
              </a:tblGrid>
              <a:tr h="3894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OBJETIVOS ESTRATÉGICOS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2015 - MANUTENÇÃO DO TRANSPORTE ESCOLAR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INDICADOR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VALOR/ALVO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extLst>
                  <a:ext uri="{0D108BD9-81ED-4DB2-BD59-A6C34878D82A}">
                    <a16:rowId xmlns:a16="http://schemas.microsoft.com/office/drawing/2014/main" xmlns="" val="1553058952"/>
                  </a:ext>
                </a:extLst>
              </a:tr>
              <a:tr h="99529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TRANSPORTE ESCOLAR COM QUALIDADE E SEGURANÇA MELHORIAS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33-MANTER E AMPLIAR AS ATIVIDADES DESENVOLVIDAS NO ENSINO INFANTIL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extLst>
                  <a:ext uri="{0D108BD9-81ED-4DB2-BD59-A6C34878D82A}">
                    <a16:rowId xmlns:a16="http://schemas.microsoft.com/office/drawing/2014/main" xmlns="" val="784156440"/>
                  </a:ext>
                </a:extLst>
              </a:tr>
              <a:tr h="692363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VALORIZAR OS PROFISSIONAIS DA EDUCAÇÃO E PROMOVER CONDIÇÕES ADEQUADAS DE TRABALHO E FORMAÇÃO CONTINUADA.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34 - CAPACITAÇÃO CONTÍNUA SERVIDORES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OFERECER CAPCACITAÇÃO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CAPACITAÇÃO REALIZADA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extLst>
                  <a:ext uri="{0D108BD9-81ED-4DB2-BD59-A6C34878D82A}">
                    <a16:rowId xmlns:a16="http://schemas.microsoft.com/office/drawing/2014/main" xmlns="" val="3018048971"/>
                  </a:ext>
                </a:extLst>
              </a:tr>
              <a:tr h="995297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35-IMPLEMENTAR AÇÕES PARA GARANTIR MANUTENÇÃO PREVENTIVA E CORRETIVA DO TRANSPORTE ESCOLAR E CAPACITAÇÃO CONTÍNUA DE CONDUTORES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49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443" marR="6443" marT="6443" marB="0" anchor="ctr"/>
                </a:tc>
                <a:extLst>
                  <a:ext uri="{0D108BD9-81ED-4DB2-BD59-A6C34878D82A}">
                    <a16:rowId xmlns:a16="http://schemas.microsoft.com/office/drawing/2014/main" xmlns="" val="40472219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5257665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BF034D08-9D51-461F-A8C7-7EE25500B1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" name="Rectangle 103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Rectangle 107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Rectangle 109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80BDFC-8B1B-3263-8234-1B5C178D97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900" dirty="0">
                <a:solidFill>
                  <a:srgbClr val="FFFFFF"/>
                </a:solidFill>
              </a:rPr>
              <a:t/>
            </a:r>
            <a:br>
              <a:rPr lang="pt-BR" sz="900" dirty="0">
                <a:solidFill>
                  <a:srgbClr val="FFFFFF"/>
                </a:solidFill>
              </a:rPr>
            </a:br>
            <a:r>
              <a:rPr lang="pt-BR" sz="900" dirty="0">
                <a:solidFill>
                  <a:srgbClr val="FFFFFF"/>
                </a:solidFill>
              </a:rPr>
              <a:t/>
            </a:r>
            <a:br>
              <a:rPr lang="pt-BR" sz="900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chemeClr val="bg1"/>
                </a:solidFill>
              </a:rPr>
              <a:t>AÇÕES PPA/AÇÕES ESTRATÉGICAS</a:t>
            </a:r>
            <a:br>
              <a:rPr lang="pt-BR" sz="2200" b="1" dirty="0">
                <a:solidFill>
                  <a:schemeClr val="bg1"/>
                </a:solidFill>
              </a:rPr>
            </a:br>
            <a:r>
              <a:rPr lang="pt-BR" sz="2200" dirty="0">
                <a:solidFill>
                  <a:schemeClr val="bg1"/>
                </a:solidFill>
              </a:rPr>
              <a:t>2012 - MANUTENÇÃO E FUNCIONAMENTO DOS SERVIÇOS ADMINISTRATIVOS E DE GESTÃO DA EDUCAÇÃO</a:t>
            </a:r>
            <a:r>
              <a:rPr lang="pt-BR" sz="2200" b="1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pt-BR" sz="2200" b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pt-BR" sz="2200" b="1" dirty="0">
                <a:solidFill>
                  <a:schemeClr val="bg1"/>
                </a:solidFill>
                <a:latin typeface="Calibri" panose="020F0502020204030204" pitchFamily="34" charset="0"/>
              </a:rPr>
              <a:t/>
            </a:r>
            <a:br>
              <a:rPr lang="pt-BR" sz="2200" b="1" dirty="0">
                <a:solidFill>
                  <a:schemeClr val="bg1"/>
                </a:solidFill>
                <a:latin typeface="Calibri" panose="020F0502020204030204" pitchFamily="34" charset="0"/>
              </a:rPr>
            </a:br>
            <a:r>
              <a:rPr lang="pt-BR" sz="900" b="1" dirty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pt-BR" sz="900" b="1" dirty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sz="900" b="1" dirty="0">
                <a:solidFill>
                  <a:srgbClr val="FFFFFF"/>
                </a:solidFill>
              </a:rPr>
              <a:t/>
            </a:r>
            <a:br>
              <a:rPr lang="pt-BR" sz="900" b="1" dirty="0">
                <a:solidFill>
                  <a:srgbClr val="FFFFFF"/>
                </a:solidFill>
              </a:rPr>
            </a:br>
            <a:endParaRPr lang="pt-BR" sz="900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9BD76167-C60A-E236-4E14-FA74BC5E5D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19503424"/>
              </p:ext>
            </p:extLst>
          </p:nvPr>
        </p:nvGraphicFramePr>
        <p:xfrm>
          <a:off x="182880" y="1575459"/>
          <a:ext cx="8496035" cy="5170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30747">
                  <a:extLst>
                    <a:ext uri="{9D8B030D-6E8A-4147-A177-3AD203B41FA5}">
                      <a16:colId xmlns:a16="http://schemas.microsoft.com/office/drawing/2014/main" xmlns="" val="864126491"/>
                    </a:ext>
                  </a:extLst>
                </a:gridCol>
                <a:gridCol w="2597000">
                  <a:extLst>
                    <a:ext uri="{9D8B030D-6E8A-4147-A177-3AD203B41FA5}">
                      <a16:colId xmlns:a16="http://schemas.microsoft.com/office/drawing/2014/main" xmlns="" val="1283072015"/>
                    </a:ext>
                  </a:extLst>
                </a:gridCol>
                <a:gridCol w="1167422">
                  <a:extLst>
                    <a:ext uri="{9D8B030D-6E8A-4147-A177-3AD203B41FA5}">
                      <a16:colId xmlns:a16="http://schemas.microsoft.com/office/drawing/2014/main" xmlns="" val="1751913875"/>
                    </a:ext>
                  </a:extLst>
                </a:gridCol>
                <a:gridCol w="1355873">
                  <a:extLst>
                    <a:ext uri="{9D8B030D-6E8A-4147-A177-3AD203B41FA5}">
                      <a16:colId xmlns:a16="http://schemas.microsoft.com/office/drawing/2014/main" xmlns="" val="3512414908"/>
                    </a:ext>
                  </a:extLst>
                </a:gridCol>
                <a:gridCol w="844993">
                  <a:extLst>
                    <a:ext uri="{9D8B030D-6E8A-4147-A177-3AD203B41FA5}">
                      <a16:colId xmlns:a16="http://schemas.microsoft.com/office/drawing/2014/main" xmlns="" val="2768240078"/>
                    </a:ext>
                  </a:extLst>
                </a:gridCol>
              </a:tblGrid>
              <a:tr h="565346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OBJETIVOS ESTRATÉGICOS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2012 - MANUTENÇÃO E FUNCIONAMENTO DOS SERVIÇOS ADMINISTRATIVOS E DE GESTÃO DA EDUCAÇÃO</a:t>
                      </a:r>
                      <a:endParaRPr lang="pt-BR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META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INDICADOR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VALOR/ALVO</a:t>
                      </a:r>
                      <a:endParaRPr lang="pt-BR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extLst>
                  <a:ext uri="{0D108BD9-81ED-4DB2-BD59-A6C34878D82A}">
                    <a16:rowId xmlns:a16="http://schemas.microsoft.com/office/drawing/2014/main" xmlns="" val="2234824265"/>
                  </a:ext>
                </a:extLst>
              </a:tr>
              <a:tr h="712845">
                <a:tc rowSpan="3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ASSEGURAR O ACESSO, A PERMANÊNCIA E O SUCESSO ESCOLAR DE TODOS OS ALUNOS DA REDE MUNICIPAL.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36-GARANTIAR A MANUTENÇÃO E FUNCIONAMENTO DOS SERVIÇOS ADMINISTRATIVOS E DE GESTÃO DA EDUCAÇÃO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extLst>
                  <a:ext uri="{0D108BD9-81ED-4DB2-BD59-A6C34878D82A}">
                    <a16:rowId xmlns:a16="http://schemas.microsoft.com/office/drawing/2014/main" xmlns="" val="3941222383"/>
                  </a:ext>
                </a:extLst>
              </a:tr>
              <a:tr h="5653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37-IMPLEMENTAR AÇÕES PARA O FORTALECIMENTO DOS CONSELHOS MUNICIPAIS VINCULADOS A EDUCAÇÃO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PRESTAÇÃO DE CONTAS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PRESTAÇÃO DE CONTAS REALIZADAS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12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extLst>
                  <a:ext uri="{0D108BD9-81ED-4DB2-BD59-A6C34878D82A}">
                    <a16:rowId xmlns:a16="http://schemas.microsoft.com/office/drawing/2014/main" xmlns="" val="2930804753"/>
                  </a:ext>
                </a:extLst>
              </a:tr>
              <a:tr h="56534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38.  IMPLEMENTAR AÇÕES PARA O FORTALECIMENTO  DO CONSELHO DE SAÚDE E O A PARTICIPAÇÃO SOCIAL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9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 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extLst>
                  <a:ext uri="{0D108BD9-81ED-4DB2-BD59-A6C34878D82A}">
                    <a16:rowId xmlns:a16="http://schemas.microsoft.com/office/drawing/2014/main" xmlns="" val="2836102416"/>
                  </a:ext>
                </a:extLst>
              </a:tr>
              <a:tr h="879185">
                <a:tc rowSpan="2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VALORIZAR OS PROFISSIONAIS DA EDUCAÇÃO E PROMOVER CONDIÇÕES ADEQUADAS DE TRABALHO E FORMAÇÃO CONTINUADA.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39-PROMOVER A ANÁLISE PERIÓDICA DO ESTATUTRO E PLANO DE CARREIRA A FIM DE MANTER ATUALIZADO, INLCUSIVE CRIANDO QUANDO FOR OCASO AS VAGAS NECESSÁRIAS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ANALISAR PERIODICAMENTE O ESTATUTO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ANO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extLst>
                  <a:ext uri="{0D108BD9-81ED-4DB2-BD59-A6C34878D82A}">
                    <a16:rowId xmlns:a16="http://schemas.microsoft.com/office/drawing/2014/main" xmlns="" val="73726462"/>
                  </a:ext>
                </a:extLst>
              </a:tr>
              <a:tr h="380168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40- CAPACITAÇÃO CONTÍNUA SERVIDORES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OFERECER CAPCACITAÇÃO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CAPACITAÇÃO REALIZADA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extLst>
                  <a:ext uri="{0D108BD9-81ED-4DB2-BD59-A6C34878D82A}">
                    <a16:rowId xmlns:a16="http://schemas.microsoft.com/office/drawing/2014/main" xmlns="" val="236519781"/>
                  </a:ext>
                </a:extLst>
              </a:tr>
              <a:tr h="7512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FORTALECER AS PRÁTICAS PEDAGÓGICAS INCLUSIVAS E SOCIOEMOCIONAIS NAS ESCOLAS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41-ESTABELECER PARCEIRAS COM ENTIDADES A FIM DE ESTIMULAR O PROJETO JOVEM APRENDIZ, ESTAGIÁRIOS E O PRIMEIRO EMPREGO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48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extLst>
                  <a:ext uri="{0D108BD9-81ED-4DB2-BD59-A6C34878D82A}">
                    <a16:rowId xmlns:a16="http://schemas.microsoft.com/office/drawing/2014/main" xmlns="" val="746533306"/>
                  </a:ext>
                </a:extLst>
              </a:tr>
              <a:tr h="75127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MODERNIZAR A INFRAESTRUTURA FÍSICA E TECNOLÓGICA DAS UNIDADES ESCOLARES, BIBLIOTECAS, E DEMAIS UNIDADES VINCULADAS A EDUCAÇÃO.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42-REALIZAR A REFORMA E MANUTENÇÃO NECESSÁRIA PARA MUDANÇA DA SECRETARIA DE EDUCAÇÃO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GARANTIR A MANUTENÇÃO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MESES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 dirty="0">
                          <a:effectLst/>
                        </a:rPr>
                        <a:t>48</a:t>
                      </a:r>
                      <a:endParaRPr lang="pt-BR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204" marR="6204" marT="6204" marB="0" anchor="ctr"/>
                </a:tc>
                <a:extLst>
                  <a:ext uri="{0D108BD9-81ED-4DB2-BD59-A6C34878D82A}">
                    <a16:rowId xmlns:a16="http://schemas.microsoft.com/office/drawing/2014/main" xmlns="" val="94012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39394402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F433368D-4527-44B8-F9CD-033B9112C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5" name="Rectangle 114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Rectangle 120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D7CD2D6C-1C81-451D-AA06-21E457EEDE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900" dirty="0">
                <a:solidFill>
                  <a:srgbClr val="FFFFFF"/>
                </a:solidFill>
              </a:rPr>
              <a:t/>
            </a:r>
            <a:br>
              <a:rPr lang="pt-BR" sz="900" dirty="0">
                <a:solidFill>
                  <a:srgbClr val="FFFFFF"/>
                </a:solidFill>
              </a:rPr>
            </a:br>
            <a:r>
              <a:rPr lang="pt-BR" sz="900" dirty="0">
                <a:solidFill>
                  <a:srgbClr val="FFFFFF"/>
                </a:solidFill>
              </a:rPr>
              <a:t/>
            </a:r>
            <a:br>
              <a:rPr lang="pt-BR" sz="900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chemeClr val="bg1"/>
                </a:solidFill>
              </a:rPr>
              <a:t>AÇÕES PPA/AÇÕES ESTRATÉGICAS</a:t>
            </a:r>
            <a:br>
              <a:rPr lang="pt-BR" sz="2200" b="1" dirty="0">
                <a:solidFill>
                  <a:schemeClr val="bg1"/>
                </a:solidFill>
              </a:rPr>
            </a:br>
            <a:r>
              <a:rPr lang="pt-BR" sz="2200" b="1" dirty="0">
                <a:solidFill>
                  <a:schemeClr val="bg1"/>
                </a:solidFill>
              </a:rPr>
              <a:t>2014 - MANUTENÇÃO DA MERENDA ESCOLAR DO EDUCAÇÃO INFANTIL E CRECHES</a:t>
            </a:r>
            <a:r>
              <a:rPr lang="pt-BR" sz="900" b="1" dirty="0">
                <a:solidFill>
                  <a:srgbClr val="000000"/>
                </a:solidFill>
                <a:latin typeface="Calibri" panose="020F0502020204030204" pitchFamily="34" charset="0"/>
              </a:rPr>
              <a:t/>
            </a:r>
            <a:br>
              <a:rPr lang="pt-BR" sz="900" b="1" dirty="0">
                <a:solidFill>
                  <a:srgbClr val="000000"/>
                </a:solidFill>
                <a:latin typeface="Calibri" panose="020F0502020204030204" pitchFamily="34" charset="0"/>
              </a:rPr>
            </a:br>
            <a:r>
              <a:rPr lang="pt-BR" sz="900" b="1" dirty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pt-BR" sz="900" b="1" dirty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sz="900" b="1" dirty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pt-BR" sz="900" b="1" dirty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sz="900" b="1" dirty="0">
                <a:solidFill>
                  <a:srgbClr val="FFFFFF"/>
                </a:solidFill>
                <a:latin typeface="Calibri" panose="020F0502020204030204" pitchFamily="34" charset="0"/>
              </a:rPr>
              <a:t/>
            </a:r>
            <a:br>
              <a:rPr lang="pt-BR" sz="900" b="1" dirty="0">
                <a:solidFill>
                  <a:srgbClr val="FFFFFF"/>
                </a:solidFill>
                <a:latin typeface="Calibri" panose="020F0502020204030204" pitchFamily="34" charset="0"/>
              </a:rPr>
            </a:br>
            <a:r>
              <a:rPr lang="pt-BR" sz="900" b="1" dirty="0">
                <a:solidFill>
                  <a:srgbClr val="FFFFFF"/>
                </a:solidFill>
              </a:rPr>
              <a:t/>
            </a:r>
            <a:br>
              <a:rPr lang="pt-BR" sz="900" b="1" dirty="0">
                <a:solidFill>
                  <a:srgbClr val="FFFFFF"/>
                </a:solidFill>
              </a:rPr>
            </a:br>
            <a:endParaRPr lang="pt-BR" sz="900" dirty="0">
              <a:solidFill>
                <a:srgbClr val="FFFFFF"/>
              </a:solidFill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xmlns="" id="{73E184FD-310C-487F-532C-D4029D181F4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19553204"/>
              </p:ext>
            </p:extLst>
          </p:nvPr>
        </p:nvGraphicFramePr>
        <p:xfrm>
          <a:off x="483042" y="2103120"/>
          <a:ext cx="8195874" cy="36459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7912">
                  <a:extLst>
                    <a:ext uri="{9D8B030D-6E8A-4147-A177-3AD203B41FA5}">
                      <a16:colId xmlns:a16="http://schemas.microsoft.com/office/drawing/2014/main" xmlns="" val="2697412892"/>
                    </a:ext>
                  </a:extLst>
                </a:gridCol>
                <a:gridCol w="2279408">
                  <a:extLst>
                    <a:ext uri="{9D8B030D-6E8A-4147-A177-3AD203B41FA5}">
                      <a16:colId xmlns:a16="http://schemas.microsoft.com/office/drawing/2014/main" xmlns="" val="2898523812"/>
                    </a:ext>
                  </a:extLst>
                </a:gridCol>
                <a:gridCol w="1188024">
                  <a:extLst>
                    <a:ext uri="{9D8B030D-6E8A-4147-A177-3AD203B41FA5}">
                      <a16:colId xmlns:a16="http://schemas.microsoft.com/office/drawing/2014/main" xmlns="" val="357898112"/>
                    </a:ext>
                  </a:extLst>
                </a:gridCol>
                <a:gridCol w="1096369">
                  <a:extLst>
                    <a:ext uri="{9D8B030D-6E8A-4147-A177-3AD203B41FA5}">
                      <a16:colId xmlns:a16="http://schemas.microsoft.com/office/drawing/2014/main" xmlns="" val="3703089834"/>
                    </a:ext>
                  </a:extLst>
                </a:gridCol>
                <a:gridCol w="974161">
                  <a:extLst>
                    <a:ext uri="{9D8B030D-6E8A-4147-A177-3AD203B41FA5}">
                      <a16:colId xmlns:a16="http://schemas.microsoft.com/office/drawing/2014/main" xmlns="" val="786642925"/>
                    </a:ext>
                  </a:extLst>
                </a:gridCol>
              </a:tblGrid>
              <a:tr h="61526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OBJETIVOS ESTRATÉGICOS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2014 - MANUTENÇÃO DA MERENDA ESCOLAR DO EDUCAÇÃO INFANTIL E CRECHES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META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INDICADOR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VALOR/ALVO</a:t>
                      </a:r>
                      <a:endParaRPr lang="pt-BR" sz="11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extLst>
                  <a:ext uri="{0D108BD9-81ED-4DB2-BD59-A6C34878D82A}">
                    <a16:rowId xmlns:a16="http://schemas.microsoft.com/office/drawing/2014/main" xmlns="" val="3431563298"/>
                  </a:ext>
                </a:extLst>
              </a:tr>
              <a:tr h="645426">
                <a:tc rowSpan="5"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ASSEGURAR O ACESSO À MERENDA ESCOLAR DE QUALIDADE E COM CARDÁPIO VARIADO ELABORADO E ACOMPANHADO POR NUTRICIONISTA.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43-GARANTIR A MANUTENÇÃO E O FORNECIMENTO DA MERENDA NA REDE DE ENSINO MUNICIPAL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extLst>
                  <a:ext uri="{0D108BD9-81ED-4DB2-BD59-A6C34878D82A}">
                    <a16:rowId xmlns:a16="http://schemas.microsoft.com/office/drawing/2014/main" xmlns="" val="3534597302"/>
                  </a:ext>
                </a:extLst>
              </a:tr>
              <a:tr h="841872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44-IMPLEMENTAR AÇÕES INTEGRADAS PARA INCENTIVAR O FORNECIMENTO DE MERENDA DA AGRICULTURA FAMILIAR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48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extLst>
                  <a:ext uri="{0D108BD9-81ED-4DB2-BD59-A6C34878D82A}">
                    <a16:rowId xmlns:a16="http://schemas.microsoft.com/office/drawing/2014/main" xmlns="" val="3035355467"/>
                  </a:ext>
                </a:extLst>
              </a:tr>
              <a:tr h="44897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45-CAPACITAR MERENDEIRAS 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OFERECER CAPCACITAÇÃO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CAPACITAÇÃO REALIZADA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extLst>
                  <a:ext uri="{0D108BD9-81ED-4DB2-BD59-A6C34878D82A}">
                    <a16:rowId xmlns:a16="http://schemas.microsoft.com/office/drawing/2014/main" xmlns="" val="2456381295"/>
                  </a:ext>
                </a:extLst>
              </a:tr>
              <a:tr h="448979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46-IMPLANTAR SISTMA DE ESTOQUE 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IMPLANTAR SISTEMA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SISTEMA IMPLANTADO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1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extLst>
                  <a:ext uri="{0D108BD9-81ED-4DB2-BD59-A6C34878D82A}">
                    <a16:rowId xmlns:a16="http://schemas.microsoft.com/office/drawing/2014/main" xmlns="" val="3497885561"/>
                  </a:ext>
                </a:extLst>
              </a:tr>
              <a:tr h="645426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47MANTER ATUALIZADO O CARDÁPIO DA MERENDA ESCOLAR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GARANTIR A MANUTENÇÃO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>
                          <a:effectLst/>
                        </a:rPr>
                        <a:t>MESES</a:t>
                      </a:r>
                      <a:endParaRPr lang="pt-B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48</a:t>
                      </a:r>
                      <a:endParaRPr lang="pt-B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415" marR="7415" marT="7415" marB="0" anchor="ctr"/>
                </a:tc>
                <a:extLst>
                  <a:ext uri="{0D108BD9-81ED-4DB2-BD59-A6C34878D82A}">
                    <a16:rowId xmlns:a16="http://schemas.microsoft.com/office/drawing/2014/main" xmlns="" val="133641734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19533762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15B3D2FA-DFF4-8F62-1790-A7E3D269BF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E93B4BB-2B42-0795-3950-6605531BAF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>PLANO PLURIANUAL PARA A SECRETARIA MUNICIPAL DE EDUCAÇÃO, CULTURA E ESPORTE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2026-2029</a:t>
            </a:r>
            <a:br>
              <a:rPr lang="pt-BR" sz="2000" b="1" dirty="0">
                <a:solidFill>
                  <a:srgbClr val="FFFFFF"/>
                </a:solidFill>
              </a:rPr>
            </a:br>
            <a:endParaRPr lang="pt-BR" sz="2000" b="1" dirty="0">
              <a:solidFill>
                <a:srgbClr val="FFFFFF"/>
              </a:solidFill>
            </a:endParaRPr>
          </a:p>
        </p:txBody>
      </p:sp>
      <p:sp>
        <p:nvSpPr>
          <p:cNvPr id="7" name="Espaço Reservado para Conteúdo 6">
            <a:extLst>
              <a:ext uri="{FF2B5EF4-FFF2-40B4-BE49-F238E27FC236}">
                <a16:creationId xmlns:a16="http://schemas.microsoft.com/office/drawing/2014/main" xmlns="" id="{77CB578A-2523-F410-A887-E115037A0B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pt-BR" dirty="0"/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 8 - PROGRAMA:  ESPORTE E LAZER PARA TODOS</a:t>
            </a:r>
          </a:p>
          <a:p>
            <a:pPr marL="0" indent="0" algn="ctr">
              <a:buNone/>
            </a:pPr>
            <a:r>
              <a:rPr lang="pt-BR" sz="24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OBJETIVOS ESTRATÉGICOS, JUSTIFICATIVAS, DIRETRIZES.</a:t>
            </a:r>
          </a:p>
          <a:p>
            <a:pPr marL="0" indent="0" algn="ctr">
              <a:buNone/>
            </a:pPr>
            <a:endParaRPr lang="pt-BR" sz="24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0" indent="0" algn="ctr">
              <a:buNone/>
            </a:pPr>
            <a:r>
              <a:rPr lang="pt-BR" sz="2400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Órgão Responsável: Secretaria Municipal de Educação</a:t>
            </a:r>
          </a:p>
        </p:txBody>
      </p:sp>
    </p:spTree>
    <p:extLst>
      <p:ext uri="{BB962C8B-B14F-4D97-AF65-F5344CB8AC3E}">
        <p14:creationId xmlns:p14="http://schemas.microsoft.com/office/powerpoint/2010/main" val="55800719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8A37A80F-64AC-05FB-DF9A-07483E1371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76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F187D6-C3E0-32D2-4EE7-3E8ED26628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PLANO PLURIANUAL 2026/2029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OBJETIVOS ESTRATÉGICOS</a:t>
            </a:r>
            <a:br>
              <a:rPr lang="pt-BR" sz="1400" b="1" dirty="0">
                <a:solidFill>
                  <a:srgbClr val="FFFFFF"/>
                </a:solidFill>
              </a:rPr>
            </a:br>
            <a:r>
              <a:rPr lang="pt-BR" sz="1400" b="1" dirty="0">
                <a:solidFill>
                  <a:srgbClr val="FFFFFF"/>
                </a:solidFill>
              </a:rPr>
              <a:t>SECRETARIA MUNICIPAL DE EDUCAÇÃO, CULTURA E ESPORTE</a:t>
            </a: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C5FE998E-40DF-CE3D-B8A7-9AA9521AD60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61320558"/>
              </p:ext>
            </p:extLst>
          </p:nvPr>
        </p:nvGraphicFramePr>
        <p:xfrm>
          <a:off x="483042" y="1924821"/>
          <a:ext cx="8195871" cy="41609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:a16="http://schemas.microsoft.com/office/drawing/2014/main" xmlns="" val="2578724327"/>
                    </a:ext>
                  </a:extLst>
                </a:gridCol>
              </a:tblGrid>
              <a:tr h="24633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100" u="none" strike="noStrike" dirty="0">
                          <a:effectLst/>
                        </a:rPr>
                        <a:t>OBJETIVOS ESTRATÉGICOS</a:t>
                      </a:r>
                      <a:endParaRPr lang="pt-BR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3331920786"/>
                  </a:ext>
                </a:extLst>
              </a:tr>
              <a:tr h="2654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Ampliar o acesso às práticas esportivas e de lazer, com foco na inclusão social e na diversidade de públicos.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1392661678"/>
                  </a:ext>
                </a:extLst>
              </a:tr>
              <a:tr h="4754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Fomentar o desenvolvimento das manifestações esportivas nas modalidades educacional, de participação e de rendimento, com incentivo à participação em eventos da FESPORTE.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4076491751"/>
                  </a:ext>
                </a:extLst>
              </a:tr>
              <a:tr h="4754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Valorizar e expandir atividades esportivas e recreativas, como escolinhas de futebol de campo, futsal, voleibol, vôlei de praia, xadrez, jiu-jitsu, karatê, entre outras.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945783756"/>
                  </a:ext>
                </a:extLst>
              </a:tr>
              <a:tr h="2654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Promover a integração entre esporte, cultura e educação, especialmente entre alunos da rede municipal e estadual.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3765897390"/>
                  </a:ext>
                </a:extLst>
              </a:tr>
              <a:tr h="2654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Desenvolver ações voltadas à captação de recursos e parcerias, com empresas, clubes e organizações civis.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549086583"/>
                  </a:ext>
                </a:extLst>
              </a:tr>
              <a:tr h="4754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Monitorar e qualificar os espaços esportivos existentes, por meio de relatórios técnicos e encaminhamentos ao setor responsável.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2445198050"/>
                  </a:ext>
                </a:extLst>
              </a:tr>
              <a:tr h="4754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Melhorar as condições de treinamento e infraestrutura esportiva, com aquisição de materiais, uniformes e contratação de profissionais especializados.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3735006221"/>
                  </a:ext>
                </a:extLst>
              </a:tr>
              <a:tr h="26543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Consolidar o esporte como política pública permanente, garantindo institucionalização e continuidade das ações.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2831285313"/>
                  </a:ext>
                </a:extLst>
              </a:tr>
              <a:tr h="4754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>
                          <a:effectLst/>
                        </a:rPr>
                        <a:t>Fomentar a prática esportiva em todas as fases da vida, com programas específicos para crianças, jovens, adultos, idosos e pessoas com deficiência.</a:t>
                      </a:r>
                      <a:endParaRPr lang="pt-BR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2802051934"/>
                  </a:ext>
                </a:extLst>
              </a:tr>
              <a:tr h="475483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200" u="none" strike="noStrike" dirty="0">
                          <a:effectLst/>
                        </a:rPr>
                        <a:t>Aprimorar a gestão esportiva municipal, com modernização da estrutura organizacional e adoção de boas práticas administrativas.</a:t>
                      </a:r>
                      <a:endParaRPr lang="pt-BR" sz="12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613" marR="8613" marT="8613" marB="0" anchor="ctr"/>
                </a:tc>
                <a:extLst>
                  <a:ext uri="{0D108BD9-81ED-4DB2-BD59-A6C34878D82A}">
                    <a16:rowId xmlns:a16="http://schemas.microsoft.com/office/drawing/2014/main" xmlns="" val="11759983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44836423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86BBB8B-378E-9593-84DC-12DC5BADC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A4925457-0B95-E236-1AB2-8325B2C4BC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1A6BFDC6-9CDF-CF2E-0616-0A2E29639B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BB16A5C2-84E8-62A2-AD4C-2EE5B98698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40178EC3-7A77-8881-EFDA-26A0B81B35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F9B068-DF5B-7A4A-83F2-F3C523BF47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JUSTIFICATIVAS GERAIS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SECRETARIA MUNICIPAL DE EDUCAÇÃO, CULTURA E ESPORTE</a:t>
            </a:r>
          </a:p>
        </p:txBody>
      </p:sp>
      <p:sp>
        <p:nvSpPr>
          <p:cNvPr id="10" name="Espaço Reservado para Conteúdo 9">
            <a:extLst>
              <a:ext uri="{FF2B5EF4-FFF2-40B4-BE49-F238E27FC236}">
                <a16:creationId xmlns:a16="http://schemas.microsoft.com/office/drawing/2014/main" xmlns="" id="{A8BA8B60-794A-C59B-9C20-626FA939510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 marL="0" lvl="0" indent="0" algn="ctr">
              <a:buNone/>
              <a:defRPr sz="1400"/>
            </a:pPr>
            <a:endParaRPr lang="pt-BR" sz="1600" dirty="0">
              <a:solidFill>
                <a:prstClr val="black"/>
              </a:solidFill>
            </a:endParaRPr>
          </a:p>
          <a:p>
            <a:pPr marL="0" indent="0" algn="ctr">
              <a:buNone/>
            </a:pPr>
            <a:r>
              <a:rPr lang="pt-BR" b="1" dirty="0"/>
              <a:t>JUSTIFICATIVA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 	A promoção do esporte e do lazer é uma estratégia essencial para o desenvolvimento humano, a inclusão social e a melhoria da saúde preventiva. Em conformidade com o artigo 217 da Constituição Federal e com a Lei nº 9.615/1998 (Lei Pelé), o poder público tem o dever de fomentar práticas esportivas formais e informais, garantindo acesso equitativo e contínuo à população.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 	No município de Capivari de Baixo, observa-se a existência de estruturas esportivas subutilizadas e a carência de políticas públicas permanentes voltadas ao esporte e lazer para todas as faixas etárias. A ampliação do acesso às práticas esportivas, a valorização do esporte educacional e de rendimento, e a revitalização dos espaços públicos são ações que contribuem diretamente para a qualidade de vida, a prevenção de doenças e o fortalecimento da coesão comunitária.</a:t>
            </a:r>
          </a:p>
          <a:p>
            <a:pPr marL="0" indent="0" algn="just">
              <a:buNone/>
            </a:pPr>
            <a:endParaRPr lang="pt-BR" dirty="0"/>
          </a:p>
          <a:p>
            <a:pPr marL="0" indent="0" algn="just">
              <a:buNone/>
            </a:pPr>
            <a:r>
              <a:rPr lang="pt-BR" dirty="0"/>
              <a:t> 	A participação em eventos oficiais promovidos pela FESPORTE — como JESC, OLESC, JASC, JOGUINHOS, PARAJASC, JASTI e CCEF (Moleque Bom de Bola) — fortalece o vínculo social e estimula o desenvolvimento de talentos locais. A implementação de escolinhas e projetos esportivos em diversas modalidades, aliada à busca por parcerias e à profissionalização da gestão esportiva, consolida o esporte como política pública permanente e integrada às áreas de saúde, educação e assistência social.</a:t>
            </a:r>
          </a:p>
        </p:txBody>
      </p:sp>
    </p:spTree>
    <p:extLst>
      <p:ext uri="{BB962C8B-B14F-4D97-AF65-F5344CB8AC3E}">
        <p14:creationId xmlns:p14="http://schemas.microsoft.com/office/powerpoint/2010/main" val="3208071069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B13846-1A61-1E59-4F5F-CDC35D0296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337F0A-450E-C14F-B58F-B26DB3B9EE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456" y="164592"/>
            <a:ext cx="8723376" cy="1335023"/>
          </a:xfrm>
        </p:spPr>
        <p:txBody>
          <a:bodyPr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pt-BR" sz="1100" dirty="0">
                <a:solidFill>
                  <a:srgbClr val="FFFFFF"/>
                </a:solidFill>
              </a:rPr>
              <a:t/>
            </a:r>
            <a:br>
              <a:rPr lang="pt-BR" sz="1100" dirty="0">
                <a:solidFill>
                  <a:srgbClr val="FFFFFF"/>
                </a:solidFill>
              </a:rPr>
            </a:br>
            <a:endParaRPr lang="pt-BR" sz="11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996C4224-9E54-29FB-B72B-1495D052E5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33485713"/>
              </p:ext>
            </p:extLst>
          </p:nvPr>
        </p:nvGraphicFramePr>
        <p:xfrm>
          <a:off x="483042" y="1924820"/>
          <a:ext cx="8195871" cy="436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95871">
                  <a:extLst>
                    <a:ext uri="{9D8B030D-6E8A-4147-A177-3AD203B41FA5}">
                      <a16:colId xmlns:a16="http://schemas.microsoft.com/office/drawing/2014/main" xmlns="" val="3387411080"/>
                    </a:ext>
                  </a:extLst>
                </a:gridCol>
              </a:tblGrid>
              <a:tr h="341344"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400" u="none" strike="noStrike" dirty="0">
                          <a:effectLst/>
                        </a:rPr>
                        <a:t>DIRETRIZES GERAIS</a:t>
                      </a:r>
                      <a:endParaRPr lang="pt-BR" sz="1400" b="1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1359629392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Inclusão de todas as faixas etárias nas atividades esportivas e de lazer.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2918574936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Valorização do esporte como ferramenta de promoção da saúde e prevenção de doenças.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1634092917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Acessibilidade e adaptação dos espaços esportivos para pessoas com deficiência.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2381437150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Estímulo à formação do esporte de base e à iniciação esportiva.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617774701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Implantação do Programa Excelência no Esporte, voltado ao desenvolvimento de atletas de rendimento.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2082525806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>
                          <a:effectLst/>
                        </a:rPr>
                        <a:t>Criação do Programa Esporte e Cidadania, com foco na inclusão social e diversidade.</a:t>
                      </a:r>
                      <a:endParaRPr lang="pt-BR" sz="14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966235223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Estabelecimento de parcerias com empresas, clubes, associações e organizações da sociedade civil.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1167420585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Integração das ações esportivas com as políticas públicas de saúde, educação e assistência social.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1575403436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Implantação do Programa de Padronização de Normas e Procedimentos para gestão esportiva.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3618998400"/>
                  </a:ext>
                </a:extLst>
              </a:tr>
              <a:tr h="611471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Execução do Programa de Revitalização Esportiva, com recuperação e modernização de espaços e equipamentos.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1216726647"/>
                  </a:ext>
                </a:extLst>
              </a:tr>
              <a:tr h="341344">
                <a:tc>
                  <a:txBody>
                    <a:bodyPr/>
                    <a:lstStyle/>
                    <a:p>
                      <a:pPr marL="285750" indent="-285750" algn="l" fontAlgn="ctr">
                        <a:buFont typeface="Arial" panose="020B0604020202020204" pitchFamily="34" charset="0"/>
                        <a:buChar char="•"/>
                      </a:pPr>
                      <a:r>
                        <a:rPr lang="pt-BR" sz="1400" u="none" strike="noStrike" dirty="0">
                          <a:effectLst/>
                        </a:rPr>
                        <a:t>Inclusão de todas as faixas etárias nas atividades esportivas e de lazer.</a:t>
                      </a:r>
                      <a:endParaRPr lang="pt-BR" sz="1400" b="0" i="0" u="none" strike="noStrike" dirty="0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9425" marR="9425" marT="9425" marB="0" anchor="ctr"/>
                </a:tc>
                <a:extLst>
                  <a:ext uri="{0D108BD9-81ED-4DB2-BD59-A6C34878D82A}">
                    <a16:rowId xmlns:a16="http://schemas.microsoft.com/office/drawing/2014/main" xmlns="" val="1670494221"/>
                  </a:ext>
                </a:extLst>
              </a:tr>
            </a:tbl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xmlns="" id="{7A1D4E69-708A-DDED-9AAC-579684D87495}"/>
              </a:ext>
            </a:extLst>
          </p:cNvPr>
          <p:cNvSpPr txBox="1">
            <a:spLocks/>
          </p:cNvSpPr>
          <p:nvPr/>
        </p:nvSpPr>
        <p:spPr>
          <a:xfrm>
            <a:off x="1028697" y="348865"/>
            <a:ext cx="7533018" cy="877729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PLANO PLURIANUAL 2026/2029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DIRETRIZES GERAIS</a:t>
            </a:r>
            <a:br>
              <a:rPr lang="pt-BR" sz="2000" b="1" dirty="0">
                <a:solidFill>
                  <a:srgbClr val="FFFFFF"/>
                </a:solidFill>
              </a:rPr>
            </a:br>
            <a:endParaRPr lang="pt-BR" sz="2000" b="1" dirty="0">
              <a:solidFill>
                <a:srgbClr val="FFFFFF"/>
              </a:solidFill>
            </a:endParaRPr>
          </a:p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>SECRETARIA MUNICIPAL DE EDUCAÇÃO, CULTURA E ESPORTE</a:t>
            </a:r>
            <a:endParaRPr lang="pt-BR" sz="14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5572950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CB3B6475-B16E-ABAC-C09A-6194BF1EF3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192E9B56-6772-D895-B79C-7B32D3360F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6BF9C4A2-0440-854B-0344-C95C9777B93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2CC4D7FE-6707-B9B3-0503-2B517F987F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504458AC-8AFE-9B7D-2FED-B7209B68C6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872AE534-E0FB-2FCD-5626-63F1545129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rmAutofit fontScale="90000"/>
          </a:bodyPr>
          <a:lstStyle/>
          <a:p>
            <a:pPr>
              <a:lnSpc>
                <a:spcPct val="90000"/>
              </a:lnSpc>
            </a:pPr>
            <a:r>
              <a:rPr lang="pt-BR" sz="1400" dirty="0">
                <a:solidFill>
                  <a:srgbClr val="FFFFFF"/>
                </a:solidFill>
              </a:rPr>
              <a:t/>
            </a:r>
            <a:br>
              <a:rPr lang="pt-BR" sz="1400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rgbClr val="FFFFFF"/>
                </a:solidFill>
              </a:rPr>
              <a:t>PLANO PLURIANUAL 2026/2029</a:t>
            </a:r>
            <a:br>
              <a:rPr lang="pt-BR" sz="2200" b="1" dirty="0">
                <a:solidFill>
                  <a:srgbClr val="FFFFFF"/>
                </a:solidFill>
              </a:rPr>
            </a:br>
            <a:r>
              <a:rPr lang="pt-BR" sz="2200" b="1" dirty="0">
                <a:solidFill>
                  <a:srgbClr val="FFFFFF"/>
                </a:solidFill>
              </a:rPr>
              <a:t>PROJETOS E AÇÕES GERAIS </a:t>
            </a:r>
            <a:br>
              <a:rPr lang="pt-BR" sz="2200" b="1" dirty="0">
                <a:solidFill>
                  <a:srgbClr val="FFFFFF"/>
                </a:solidFill>
              </a:rPr>
            </a:br>
            <a:r>
              <a:rPr lang="pt-BR" sz="2400" b="1" dirty="0">
                <a:solidFill>
                  <a:srgbClr val="FFFFFF"/>
                </a:solidFill>
              </a:rPr>
              <a:t>SECRETARIA MUNICIPAL DE EDUCAÇÃO, CULTURA E ESPORTE</a:t>
            </a:r>
            <a:endParaRPr lang="pt-BR" sz="2200" b="1" dirty="0">
              <a:solidFill>
                <a:srgbClr val="FFFFFF"/>
              </a:solidFill>
            </a:endParaRPr>
          </a:p>
        </p:txBody>
      </p:sp>
      <p:graphicFrame>
        <p:nvGraphicFramePr>
          <p:cNvPr id="6" name="Espaço Reservado para Conteúdo 5">
            <a:extLst>
              <a:ext uri="{FF2B5EF4-FFF2-40B4-BE49-F238E27FC236}">
                <a16:creationId xmlns:a16="http://schemas.microsoft.com/office/drawing/2014/main" xmlns="" id="{B2E2ED5F-1769-E67A-94BE-9EFB3B796C4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3088914"/>
              </p:ext>
            </p:extLst>
          </p:nvPr>
        </p:nvGraphicFramePr>
        <p:xfrm>
          <a:off x="483042" y="1924820"/>
          <a:ext cx="8195872" cy="1824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0231">
                  <a:extLst>
                    <a:ext uri="{9D8B030D-6E8A-4147-A177-3AD203B41FA5}">
                      <a16:colId xmlns:a16="http://schemas.microsoft.com/office/drawing/2014/main" xmlns="" val="3744567712"/>
                    </a:ext>
                  </a:extLst>
                </a:gridCol>
                <a:gridCol w="395641">
                  <a:extLst>
                    <a:ext uri="{9D8B030D-6E8A-4147-A177-3AD203B41FA5}">
                      <a16:colId xmlns:a16="http://schemas.microsoft.com/office/drawing/2014/main" xmlns="" val="317167112"/>
                    </a:ext>
                  </a:extLst>
                </a:gridCol>
              </a:tblGrid>
              <a:tr h="537201">
                <a:tc gridSpan="2">
                  <a:txBody>
                    <a:bodyPr/>
                    <a:lstStyle/>
                    <a:p>
                      <a:pPr algn="ctr" fontAlgn="b">
                        <a:buNone/>
                      </a:pPr>
                      <a:r>
                        <a:rPr lang="pt-BR" sz="1600" u="none" strike="noStrike">
                          <a:effectLst/>
                        </a:rPr>
                        <a:t>PROJETOS/AÇÕES DO PPA 2026-2029</a:t>
                      </a: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10175916"/>
                  </a:ext>
                </a:extLst>
              </a:tr>
              <a:tr h="537201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2017 – MANUTENÇÃO DAS ATIVIDADES DO ESPORTE </a:t>
                      </a:r>
                      <a:endParaRPr lang="pt-BR" sz="16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6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extLst>
                  <a:ext uri="{0D108BD9-81ED-4DB2-BD59-A6C34878D82A}">
                    <a16:rowId xmlns:a16="http://schemas.microsoft.com/office/drawing/2014/main" xmlns="" val="3420787116"/>
                  </a:ext>
                </a:extLst>
              </a:tr>
              <a:tr h="74981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6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1XXX – GESTÃO E INVESTIMENTOS EM BENS MÓVEIS E IMÓVEIS</a:t>
                      </a:r>
                    </a:p>
                  </a:txBody>
                  <a:tcPr marL="9111" marR="9111" marT="9111" marB="0" anchor="b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endParaRPr lang="pt-BR" sz="1600" b="0" i="0" u="none" strike="noStrike" dirty="0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111" marR="9111" marT="9111" marB="0" anchor="b"/>
                </a:tc>
                <a:extLst>
                  <a:ext uri="{0D108BD9-81ED-4DB2-BD59-A6C34878D82A}">
                    <a16:rowId xmlns:a16="http://schemas.microsoft.com/office/drawing/2014/main" xmlns="" val="327659344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9284967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2017 – MANUTENÇÃO DAS ATIVIDADES DO ESPORTE </a:t>
            </a:r>
            <a:br>
              <a:rPr lang="pt-BR" sz="2000" b="1" dirty="0">
                <a:solidFill>
                  <a:srgbClr val="FFFFFF"/>
                </a:solidFill>
              </a:rPr>
            </a:br>
            <a:endParaRPr lang="pt-BR" sz="2000" b="1" dirty="0">
              <a:solidFill>
                <a:srgbClr val="FFFFFF"/>
              </a:solidFill>
            </a:endParaRPr>
          </a:p>
        </p:txBody>
      </p:sp>
      <p:graphicFrame>
        <p:nvGraphicFramePr>
          <p:cNvPr id="8" name="Espaço Reservado para Conteúdo 7">
            <a:extLst>
              <a:ext uri="{FF2B5EF4-FFF2-40B4-BE49-F238E27FC236}">
                <a16:creationId xmlns:a16="http://schemas.microsoft.com/office/drawing/2014/main" xmlns="" id="{C0CE71E3-B677-8E27-EB7B-EB5CA2A1E0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1829129"/>
              </p:ext>
            </p:extLst>
          </p:nvPr>
        </p:nvGraphicFramePr>
        <p:xfrm>
          <a:off x="483042" y="1668710"/>
          <a:ext cx="8359206" cy="44577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084">
                  <a:extLst>
                    <a:ext uri="{9D8B030D-6E8A-4147-A177-3AD203B41FA5}">
                      <a16:colId xmlns:a16="http://schemas.microsoft.com/office/drawing/2014/main" xmlns="" val="4058505692"/>
                    </a:ext>
                  </a:extLst>
                </a:gridCol>
                <a:gridCol w="2424005">
                  <a:extLst>
                    <a:ext uri="{9D8B030D-6E8A-4147-A177-3AD203B41FA5}">
                      <a16:colId xmlns:a16="http://schemas.microsoft.com/office/drawing/2014/main" xmlns="" val="790545524"/>
                    </a:ext>
                  </a:extLst>
                </a:gridCol>
                <a:gridCol w="1662242">
                  <a:extLst>
                    <a:ext uri="{9D8B030D-6E8A-4147-A177-3AD203B41FA5}">
                      <a16:colId xmlns:a16="http://schemas.microsoft.com/office/drawing/2014/main" xmlns="" val="4254407624"/>
                    </a:ext>
                  </a:extLst>
                </a:gridCol>
                <a:gridCol w="1167528">
                  <a:extLst>
                    <a:ext uri="{9D8B030D-6E8A-4147-A177-3AD203B41FA5}">
                      <a16:colId xmlns:a16="http://schemas.microsoft.com/office/drawing/2014/main" xmlns="" val="2831944863"/>
                    </a:ext>
                  </a:extLst>
                </a:gridCol>
                <a:gridCol w="702347">
                  <a:extLst>
                    <a:ext uri="{9D8B030D-6E8A-4147-A177-3AD203B41FA5}">
                      <a16:colId xmlns:a16="http://schemas.microsoft.com/office/drawing/2014/main" xmlns="" val="137210731"/>
                    </a:ext>
                  </a:extLst>
                </a:gridCol>
              </a:tblGrid>
              <a:tr h="2865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OBJETIVOS ESTRATÉGICOS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2017 - MANUTENÇÃO DAS ATIVIDADES MUNICIPAL DE ESPORTES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META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INDICADOR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VALOR/ALVO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extLst>
                  <a:ext uri="{0D108BD9-81ED-4DB2-BD59-A6C34878D82A}">
                    <a16:rowId xmlns:a16="http://schemas.microsoft.com/office/drawing/2014/main" xmlns="" val="1875613811"/>
                  </a:ext>
                </a:extLst>
              </a:tr>
              <a:tr h="56960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CONSOLIDAR O ESPORTE COMO POLÍTICA PÚBLICA PERMANENTE, GARANTINDO INSTITUCIONALIZAÇÃO E CONTINUIDADE DAS AÇÕES.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2017 - MANUTENÇÃO DAS ATIVIDADES MUNICIPAL DE ESPORTES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GARANTIR A MANUTENÇÃO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MESES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48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extLst>
                  <a:ext uri="{0D108BD9-81ED-4DB2-BD59-A6C34878D82A}">
                    <a16:rowId xmlns:a16="http://schemas.microsoft.com/office/drawing/2014/main" xmlns="" val="2621879201"/>
                  </a:ext>
                </a:extLst>
              </a:tr>
              <a:tr h="2865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FOMENTAR ESPORTE DE PARTICIPAÇÃO COMUNITÁRIA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PROMOVER CAMPEONATO MUNICIPAL DE FUTEBOL , FUTSAL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RETORNO DO CAMPEONATO MUNICIPAL DE FUTEBOL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EDIÇÃO POR ANO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 EDIÇÃO/ANO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extLst>
                  <a:ext uri="{0D108BD9-81ED-4DB2-BD59-A6C34878D82A}">
                    <a16:rowId xmlns:a16="http://schemas.microsoft.com/office/drawing/2014/main" xmlns="" val="1282591479"/>
                  </a:ext>
                </a:extLst>
              </a:tr>
              <a:tr h="56960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FOMENTAR A PRÁTICA ESPORTIVA EM TODAS AS FASES DA VIDA, COM PROGRAMAS ESPECÍFICOS PARA CRIANÇAS, JOVENS, ADULTOS, IDOSOS E PESSOAS COM DEFICIÊNCIA.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PROMOVER ATIVIDADES ESPORTIVAS E RECREATIVAS EM VÁRIOS BAIRROS DO MUNICÍPIO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b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ATENDER % DE BAIRROS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BAIRROS ATENDIDOS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80%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extLst>
                  <a:ext uri="{0D108BD9-81ED-4DB2-BD59-A6C34878D82A}">
                    <a16:rowId xmlns:a16="http://schemas.microsoft.com/office/drawing/2014/main" xmlns="" val="545918799"/>
                  </a:ext>
                </a:extLst>
              </a:tr>
              <a:tr h="629794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FOMENTAR A PRÁTICA ESPORTIVA EM TODAS AS FASES DA VIDA, COM PROGRAMAS ESPECÍFICOS PARA CRIANÇAS, JOVENS, ADULTOS, IDOSOS E PESSOAS COM DEFICIÊNCIA.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INTEGRAÇÃO DO PROJETO DAS ESCOLINHAS ESPORTIVAS, COM MATRÍCULA ESCOLAR, INCLUINDO ATIVIDADES INCLUSIVAS.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INTEGRAÇÃO DO PROJETO DAS ESCOLINHAS ESPORTIVAS COMO MATRÍCULA ESCOLAR, INCLUINDO ATIVIDADES INCLUSIVAS.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ESCOLAS COM INTEGRAÇÃO EFETIVA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100%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extLst>
                  <a:ext uri="{0D108BD9-81ED-4DB2-BD59-A6C34878D82A}">
                    <a16:rowId xmlns:a16="http://schemas.microsoft.com/office/drawing/2014/main" xmlns="" val="2700574658"/>
                  </a:ext>
                </a:extLst>
              </a:tr>
              <a:tr h="42806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DESENVOLVER AÇÕES VOLTADAS À CAPTAÇÃO DE RECURSOS E PARCERIAS, COM EMPRESAS, CLUBES E ORGANIZAÇÕES CIVIS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PROMOVER CAMPEONATO INTER EMPRESAS (FUTSAL)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PROMOVER CAMPEONATO INTER EMPRESAS (FUTSAL)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EDIÇÃO POR ANO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 EVENTO ANUAL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extLst>
                  <a:ext uri="{0D108BD9-81ED-4DB2-BD59-A6C34878D82A}">
                    <a16:rowId xmlns:a16="http://schemas.microsoft.com/office/drawing/2014/main" xmlns="" val="3777908384"/>
                  </a:ext>
                </a:extLst>
              </a:tr>
              <a:tr h="51026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VALORIZAR, EXPANDIR E DIVERSIFICAR PRÁTICAS ESPORTIVAS E RECREATIVAS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DESENVOLVER AÇÕES INTEGRADAS, PROMOVENDO ATIVIDADES DE DESPORTO E LAZER (ESCOLINHAS DE FUTEBOL, FUTSAL, VÔLEI, KARATÊ, JIU-JITSU.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AMPLIAÇÃO DO NÚMERO DE MODALIDADES ESPORTIVAS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BAIRROS COM ATENDIMENTO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85%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extLst>
                  <a:ext uri="{0D108BD9-81ED-4DB2-BD59-A6C34878D82A}">
                    <a16:rowId xmlns:a16="http://schemas.microsoft.com/office/drawing/2014/main" xmlns="" val="1266606415"/>
                  </a:ext>
                </a:extLst>
              </a:tr>
              <a:tr h="749327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FOMENTAR O DESENVOLVIMENTO DAS MANIFESTAÇÕES ESPORTIVAS NAS MODALIDADES EDUCACIONAL, DE PARTICIPAÇÃO E DE RENDIMENTO, COM INCENTIVO À PARTICIPAÇÃO EM EVENTOS DA FESPORTE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PARTICIPAR E PROMOVER A PARTICIPAÇÃO E, EVENTOS JASTI, JESC, OLESC, JOGUINHOS, JASC, PARAJASC, CCEF(Moleque bom de bola)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PARTICIPAR DE EVENTOS MICROREGIONAIS E ESTADUAIS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EVENTOS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8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extLst>
                  <a:ext uri="{0D108BD9-81ED-4DB2-BD59-A6C34878D82A}">
                    <a16:rowId xmlns:a16="http://schemas.microsoft.com/office/drawing/2014/main" xmlns="" val="2540730582"/>
                  </a:ext>
                </a:extLst>
              </a:tr>
              <a:tr h="428065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DESENVOLVER AÇÕES VOLTADAS À CAPTAÇÃO DE RECURSOS E PARCERIAS, COM EMPRESAS, CLUBES E ORGANIZAÇÕES CIVIS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APLICAÇÃO DA LEI Nº 11.438/2006 – LEI DE INCENTIVO AO ESPORTE PARA PROJETOS LOCAIS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PROJETOS INSCRITOS E APROVADOS VIA LEI DE INCENTIVO AO ESPORTE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Nº DE PROJETOS REGISTRADOS NO SISTEMA FEDERAL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1 PROJETO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330" marR="3330" marT="3330" marB="0" anchor="ctr"/>
                </a:tc>
                <a:extLst>
                  <a:ext uri="{0D108BD9-81ED-4DB2-BD59-A6C34878D82A}">
                    <a16:rowId xmlns:a16="http://schemas.microsoft.com/office/drawing/2014/main" xmlns="" val="160585658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4276581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6AEB453B-0947-5F7E-F1F4-C2D192208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5" name="Rectangle 54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456838A2-B131-FAB4-B0B6-63B45B697A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2000" dirty="0">
                <a:solidFill>
                  <a:srgbClr val="FFFFFF"/>
                </a:solidFill>
              </a:rPr>
              <a:t/>
            </a:r>
            <a:br>
              <a:rPr lang="pt-BR" sz="2000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AÇÕES PPA/AÇÕES ESTRATÉGICAS</a:t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/>
            </a:r>
            <a:br>
              <a:rPr lang="pt-BR" sz="2000" b="1" dirty="0">
                <a:solidFill>
                  <a:srgbClr val="FFFFFF"/>
                </a:solidFill>
              </a:rPr>
            </a:br>
            <a:r>
              <a:rPr lang="pt-BR" sz="2000" b="1" dirty="0">
                <a:solidFill>
                  <a:srgbClr val="FFFFFF"/>
                </a:solidFill>
              </a:rPr>
              <a:t>2017 – MANUTENÇÃO DAS ATIVIDADES DO ESPORTE </a:t>
            </a:r>
            <a:br>
              <a:rPr lang="pt-BR" sz="2000" b="1" dirty="0">
                <a:solidFill>
                  <a:srgbClr val="FFFFFF"/>
                </a:solidFill>
              </a:rPr>
            </a:br>
            <a:endParaRPr lang="pt-BR" sz="2000" b="1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12FA1BB2-D05D-7286-D3B7-CC4FE7E875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351133"/>
              </p:ext>
            </p:extLst>
          </p:nvPr>
        </p:nvGraphicFramePr>
        <p:xfrm>
          <a:off x="483042" y="1682496"/>
          <a:ext cx="8195873" cy="4902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9515">
                  <a:extLst>
                    <a:ext uri="{9D8B030D-6E8A-4147-A177-3AD203B41FA5}">
                      <a16:colId xmlns:a16="http://schemas.microsoft.com/office/drawing/2014/main" xmlns="" val="4267495184"/>
                    </a:ext>
                  </a:extLst>
                </a:gridCol>
                <a:gridCol w="2198358">
                  <a:extLst>
                    <a:ext uri="{9D8B030D-6E8A-4147-A177-3AD203B41FA5}">
                      <a16:colId xmlns:a16="http://schemas.microsoft.com/office/drawing/2014/main" xmlns="" val="1519729064"/>
                    </a:ext>
                  </a:extLst>
                </a:gridCol>
                <a:gridCol w="2173626">
                  <a:extLst>
                    <a:ext uri="{9D8B030D-6E8A-4147-A177-3AD203B41FA5}">
                      <a16:colId xmlns:a16="http://schemas.microsoft.com/office/drawing/2014/main" xmlns="" val="3936275759"/>
                    </a:ext>
                  </a:extLst>
                </a:gridCol>
                <a:gridCol w="949970">
                  <a:extLst>
                    <a:ext uri="{9D8B030D-6E8A-4147-A177-3AD203B41FA5}">
                      <a16:colId xmlns:a16="http://schemas.microsoft.com/office/drawing/2014/main" xmlns="" val="1098962993"/>
                    </a:ext>
                  </a:extLst>
                </a:gridCol>
                <a:gridCol w="694404">
                  <a:extLst>
                    <a:ext uri="{9D8B030D-6E8A-4147-A177-3AD203B41FA5}">
                      <a16:colId xmlns:a16="http://schemas.microsoft.com/office/drawing/2014/main" xmlns="" val="2076461119"/>
                    </a:ext>
                  </a:extLst>
                </a:gridCol>
              </a:tblGrid>
              <a:tr h="48463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OBJETIVOS ESTRATÉGICOS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2017 - MANUTENÇÃO DAS ATIVIDADES MUNICIPAL DE ESPORTES</a:t>
                      </a:r>
                      <a:endParaRPr lang="pt-BR" sz="9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META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INDICADOR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VALOR/ALVO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extLst>
                  <a:ext uri="{0D108BD9-81ED-4DB2-BD59-A6C34878D82A}">
                    <a16:rowId xmlns:a16="http://schemas.microsoft.com/office/drawing/2014/main" xmlns="" val="934855072"/>
                  </a:ext>
                </a:extLst>
              </a:tr>
              <a:tr h="5695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VALORIZAR, EXPANDIR E DIVERSIFICAR PRÁTICAS ESPORTIVAS E RECREATIVAS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DESENVOLVER AÇÕES INTEGRADAS, PROMOVENDO ATIVIDADES DE DESPORTO E LAZER (ESCOLINHAS DE FUTEBOL, FUTSAL, VÔLEI, KARATÊ, JIU-JITSU.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AMPLIAÇÃO DO NÚMERO DE MODALIDADES ESPORTIVAS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BAIRROS COM ATENDIMENTO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85%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extLst>
                  <a:ext uri="{0D108BD9-81ED-4DB2-BD59-A6C34878D82A}">
                    <a16:rowId xmlns:a16="http://schemas.microsoft.com/office/drawing/2014/main" xmlns="" val="3824879177"/>
                  </a:ext>
                </a:extLst>
              </a:tr>
              <a:tr h="852648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FOMENTAR O DESENVOLVIMENTO DAS MANIFESTAÇÕES ESPORTIVAS NAS MODALIDADES EDUCACIONAL, DE PARTICIPAÇÃO E DE RENDIMENTO, COM INCENTIVO À PARTICIPAÇÃO EM EVENTOS DA FESPORTE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PARTICIPAR E PROMOVER A PARTICIPAÇÃO E, EVENTOS JASTI, JESC, OLESC, JOGUINHOS, JASC, PARAJASC, CCEF(Moleque bom de bola)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PARTICIPAR DE EVENTOS MICROREGIONAIS E ESTADUAIS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EVENTOS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8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extLst>
                  <a:ext uri="{0D108BD9-81ED-4DB2-BD59-A6C34878D82A}">
                    <a16:rowId xmlns:a16="http://schemas.microsoft.com/office/drawing/2014/main" xmlns="" val="3190836278"/>
                  </a:ext>
                </a:extLst>
              </a:tr>
              <a:tr h="4279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DESENVOLVER AÇÕES VOLTADAS À CAPTAÇÃO DE RECURSOS E PARCERIAS, COM EMPRESAS, CLUBES E ORGANIZAÇÕES CIVIS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APLICAÇÃO DA LEI Nº 11.438/2006 – LEI DE INCENTIVO AO ESPORTE PARA PROJETOS LOCAIS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PROJETOS INSCRITOS E APROVADOS VIA LEI DE INCENTIVO AO ESPORTE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Nº DE PROJETOS REGISTRADOS NO SISTEMA FEDERAL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 PROJETO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extLst>
                  <a:ext uri="{0D108BD9-81ED-4DB2-BD59-A6C34878D82A}">
                    <a16:rowId xmlns:a16="http://schemas.microsoft.com/office/drawing/2014/main" xmlns="" val="173722524"/>
                  </a:ext>
                </a:extLst>
              </a:tr>
              <a:tr h="71108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FOMENTAR A PRÁTICA ESPORTIVA EM TODAS AS FASES DA VIDA, COM PROGRAMAS ESPECÍFICOS PARA CRIANÇAS, JOVENS, ADULTOS, IDOSOS E PESSOAS COM DEFICIÊNCIA.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IMPLANTAÇÃO DE EVENTOS ESPORTIVOS SEMESTRAL PARA A TERCEIRA IDADE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PROMOÇÃO DE 2 EVENTOS ESPORTIVOS PARA A TERCEIRA IDADE POR ANO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Nº DE EVENTOS REALIZADOS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2/ANO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extLst>
                  <a:ext uri="{0D108BD9-81ED-4DB2-BD59-A6C34878D82A}">
                    <a16:rowId xmlns:a16="http://schemas.microsoft.com/office/drawing/2014/main" xmlns="" val="2690113233"/>
                  </a:ext>
                </a:extLst>
              </a:tr>
              <a:tr h="28962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FOMENTAR ESPORTE DE PARTICIPAÇÃO COMUNITÁRIA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ESTIMULAR AOS JOGOS DE TABULEIRO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AQUISIÇÃO DE MATERIAIS PARA JOGOS (DAMA, XADREZ, ETC)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ADQUIRIR TABULEIROS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10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extLst>
                  <a:ext uri="{0D108BD9-81ED-4DB2-BD59-A6C34878D82A}">
                    <a16:rowId xmlns:a16="http://schemas.microsoft.com/office/drawing/2014/main" xmlns="" val="1733244080"/>
                  </a:ext>
                </a:extLst>
              </a:tr>
              <a:tr h="5695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CONSOLIDAR O ESPORTE COMO POLÍTICA PÚBLICA PERMANENTE, GARANTINDO INSTITUCIONALIZAÇÃO E CONTINUIDADE DAS AÇÕES.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IMPLEMENTAÇÃO DO BOLSA ATLETA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ATUALIZAR A LEI 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LEI ATUALIZADA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extLst>
                  <a:ext uri="{0D108BD9-81ED-4DB2-BD59-A6C34878D82A}">
                    <a16:rowId xmlns:a16="http://schemas.microsoft.com/office/drawing/2014/main" xmlns="" val="993207499"/>
                  </a:ext>
                </a:extLst>
              </a:tr>
              <a:tr h="569529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FOMENTAR ESPORTE DE PARTICIPAÇÃO COMUNITÁRIA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PROMOVER TORNEIO/CAMPEONATO DA INTEGRAÇÃO ENTRE OS COLABORADORES DO EXECUTIVO E LEGISLATIVO (FUTSAL E VOLEIBOL – FEMININO E MASCULINO)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PROMOVER TORNEIO/CAMPEONATO DA INTEGRAÇÃO ENTRE OS COLABORADORES DO EXECUTIVO E LEGISLATIVO (FUTSAL E VOLEIBOL – FEMININO E MASCULINO)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EDIÇÃO POR ANO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 EVENTO/ANO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extLst>
                  <a:ext uri="{0D108BD9-81ED-4DB2-BD59-A6C34878D82A}">
                    <a16:rowId xmlns:a16="http://schemas.microsoft.com/office/drawing/2014/main" xmlns="" val="2482992140"/>
                  </a:ext>
                </a:extLst>
              </a:tr>
              <a:tr h="42797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FOMENTAR ESPORTE DE PARTICIPAÇÃO COMUNITÁRIA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PROMOVER CAMPEONATO TAÇA DAS IGREJAS ENTRE AS IGREJAS NO MUNICÍPIO (FUTSAL MASCULINO)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PROMOVER CAMPEONATO TAÇA DAS IGREJAS ENTRE AS IGREJAS NO MUNICÍPIO (FUTSAL MASCULINO)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EDIÇÃO POR ANO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1 EVENTO/ANO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189" marR="3189" marT="3189" marB="0" anchor="ctr"/>
                </a:tc>
                <a:extLst>
                  <a:ext uri="{0D108BD9-81ED-4DB2-BD59-A6C34878D82A}">
                    <a16:rowId xmlns:a16="http://schemas.microsoft.com/office/drawing/2014/main" xmlns="" val="10223875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2985534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94BC1DFD-FDB2-5A28-B7C3-B2CD3C0D8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4" name="Rectangle 43">
            <a:extLst>
              <a:ext uri="{FF2B5EF4-FFF2-40B4-BE49-F238E27FC236}">
                <a16:creationId xmlns:a16="http://schemas.microsoft.com/office/drawing/2014/main" xmlns="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xmlns="" id="{F68B3F68-107C-434F-AA38-110D5EA91B8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flipH="1">
            <a:off x="1" y="0"/>
            <a:ext cx="9143999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xmlns="" id="{AAD0DBB9-1A4B-4391-81D4-CB19F9AB918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10800000" flipH="1">
            <a:off x="6096642" y="0"/>
            <a:ext cx="3047358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xmlns="" id="{063BBA22-50EA-4C4D-BE05-F1CE4E63AA5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xmlns="" val="1"/>
              </p:ext>
            </p:extLst>
          </p:nvPr>
        </p:nvSpPr>
        <p:spPr>
          <a:xfrm rot="5400000">
            <a:off x="3783777" y="-3783778"/>
            <a:ext cx="1576446" cy="9144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FA6C5B63-0A28-F5DE-5390-C4D3789C7B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8697" y="348865"/>
            <a:ext cx="7533018" cy="877729"/>
          </a:xfrm>
        </p:spPr>
        <p:txBody>
          <a:bodyPr anchor="ctr">
            <a:noAutofit/>
          </a:bodyPr>
          <a:lstStyle/>
          <a:p>
            <a:pPr>
              <a:lnSpc>
                <a:spcPct val="90000"/>
              </a:lnSpc>
            </a:pPr>
            <a:r>
              <a:rPr lang="pt-BR" sz="1600" dirty="0">
                <a:solidFill>
                  <a:srgbClr val="FFFFFF"/>
                </a:solidFill>
              </a:rPr>
              <a:t/>
            </a:r>
            <a:br>
              <a:rPr lang="pt-BR" sz="1600" dirty="0">
                <a:solidFill>
                  <a:srgbClr val="FFFFFF"/>
                </a:solidFill>
              </a:rPr>
            </a:br>
            <a:r>
              <a:rPr lang="pt-BR" sz="1600" dirty="0">
                <a:solidFill>
                  <a:srgbClr val="FFFFFF"/>
                </a:solidFill>
              </a:rPr>
              <a:t/>
            </a:r>
            <a:br>
              <a:rPr lang="pt-BR" sz="1600" dirty="0">
                <a:solidFill>
                  <a:srgbClr val="FFFFFF"/>
                </a:solidFill>
              </a:rPr>
            </a:br>
            <a:r>
              <a:rPr lang="pt-BR" sz="1600" b="1" dirty="0">
                <a:solidFill>
                  <a:srgbClr val="FFFFFF"/>
                </a:solidFill>
              </a:rPr>
              <a:t>AÇÕES PPA/AÇÕES ESTRATÉGICAS</a:t>
            </a:r>
            <a:r>
              <a:rPr lang="pt-BR" sz="1600" dirty="0">
                <a:solidFill>
                  <a:srgbClr val="FFFFFF"/>
                </a:solidFill>
              </a:rPr>
              <a:t/>
            </a:r>
            <a:br>
              <a:rPr lang="pt-BR" sz="1600" dirty="0">
                <a:solidFill>
                  <a:srgbClr val="FFFFFF"/>
                </a:solidFill>
              </a:rPr>
            </a:br>
            <a:r>
              <a:rPr lang="pt-BR" sz="1600" b="1" dirty="0">
                <a:solidFill>
                  <a:srgbClr val="FFFFFF"/>
                </a:solidFill>
              </a:rPr>
              <a:t>1XXX – GESTÃO E INVESTIMENTOS EM BENS MÓVEIS E IMÓVEIS</a:t>
            </a:r>
            <a:br>
              <a:rPr lang="pt-BR" sz="1600" b="1" dirty="0">
                <a:solidFill>
                  <a:srgbClr val="FFFFFF"/>
                </a:solidFill>
              </a:rPr>
            </a:br>
            <a:endParaRPr lang="pt-BR" sz="1600" dirty="0">
              <a:solidFill>
                <a:srgbClr val="FFFFFF"/>
              </a:solidFill>
            </a:endParaRPr>
          </a:p>
        </p:txBody>
      </p:sp>
      <p:graphicFrame>
        <p:nvGraphicFramePr>
          <p:cNvPr id="5" name="Espaço Reservado para Conteúdo 4">
            <a:extLst>
              <a:ext uri="{FF2B5EF4-FFF2-40B4-BE49-F238E27FC236}">
                <a16:creationId xmlns:a16="http://schemas.microsoft.com/office/drawing/2014/main" xmlns="" id="{FE250D80-5BA2-B085-B89F-BDCF64CC90A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069649"/>
              </p:ext>
            </p:extLst>
          </p:nvPr>
        </p:nvGraphicFramePr>
        <p:xfrm>
          <a:off x="483042" y="1847088"/>
          <a:ext cx="8195874" cy="43454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92007">
                  <a:extLst>
                    <a:ext uri="{9D8B030D-6E8A-4147-A177-3AD203B41FA5}">
                      <a16:colId xmlns:a16="http://schemas.microsoft.com/office/drawing/2014/main" xmlns="" val="113971140"/>
                    </a:ext>
                  </a:extLst>
                </a:gridCol>
                <a:gridCol w="2063510">
                  <a:extLst>
                    <a:ext uri="{9D8B030D-6E8A-4147-A177-3AD203B41FA5}">
                      <a16:colId xmlns:a16="http://schemas.microsoft.com/office/drawing/2014/main" xmlns="" val="487907958"/>
                    </a:ext>
                  </a:extLst>
                </a:gridCol>
                <a:gridCol w="1498858">
                  <a:extLst>
                    <a:ext uri="{9D8B030D-6E8A-4147-A177-3AD203B41FA5}">
                      <a16:colId xmlns:a16="http://schemas.microsoft.com/office/drawing/2014/main" xmlns="" val="2129753432"/>
                    </a:ext>
                  </a:extLst>
                </a:gridCol>
                <a:gridCol w="1547415">
                  <a:extLst>
                    <a:ext uri="{9D8B030D-6E8A-4147-A177-3AD203B41FA5}">
                      <a16:colId xmlns:a16="http://schemas.microsoft.com/office/drawing/2014/main" xmlns="" val="2507381962"/>
                    </a:ext>
                  </a:extLst>
                </a:gridCol>
                <a:gridCol w="794084">
                  <a:extLst>
                    <a:ext uri="{9D8B030D-6E8A-4147-A177-3AD203B41FA5}">
                      <a16:colId xmlns:a16="http://schemas.microsoft.com/office/drawing/2014/main" xmlns="" val="2984652207"/>
                    </a:ext>
                  </a:extLst>
                </a:gridCol>
              </a:tblGrid>
              <a:tr h="9157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OBJETIVOS ESTRATÉGICOS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1XXXX- GESTÃO E INVESTIMENTOS EM BENS MÓVEIS E IMÓVEIS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INDICADOR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VALOR/ALVO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VALOR/ALVO</a:t>
                      </a:r>
                      <a:endParaRPr lang="pt-BR" sz="9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extLst>
                  <a:ext uri="{0D108BD9-81ED-4DB2-BD59-A6C34878D82A}">
                    <a16:rowId xmlns:a16="http://schemas.microsoft.com/office/drawing/2014/main" xmlns="" val="1070699167"/>
                  </a:ext>
                </a:extLst>
              </a:tr>
              <a:tr h="682362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Aprimorar a gestão esportiva municipal, com modernização da estrutura organizacional e adoção de boas práticas administrativas.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ptos Narrow" panose="020B0004020202020204" pitchFamily="34" charset="0"/>
                      </a:endParaRPr>
                    </a:p>
                  </a:txBody>
                  <a:tcPr marL="44795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AQUISIÇÃO DE MATERIAIS ESPORTIVOS E DE CARÁTER PERMANENTE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ADQUIRIR PERMANENTES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BENS ADQUIRIDOS (MESA, COMPUTADOR, CADEIRA,  EQUIPAMENTOS PARA ATIVIDADES ESPORTIVAS)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1000" u="none" strike="noStrike">
                          <a:effectLst/>
                        </a:rPr>
                        <a:t>6</a:t>
                      </a:r>
                      <a:endParaRPr lang="pt-BR" sz="1000" b="0" i="0" u="none" strike="noStrike">
                        <a:solidFill>
                          <a:srgbClr val="000000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4977" marR="4977" marT="4977" marB="0" anchor="ctr"/>
                </a:tc>
                <a:extLst>
                  <a:ext uri="{0D108BD9-81ED-4DB2-BD59-A6C34878D82A}">
                    <a16:rowId xmlns:a16="http://schemas.microsoft.com/office/drawing/2014/main" xmlns="" val="1307822011"/>
                  </a:ext>
                </a:extLst>
              </a:tr>
              <a:tr h="9157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MELHORAR AS CONDIÇÕES DE TREINAMENTO E INFRAESTRUTURA ESPORTIVA, COM AQUISIÇÃO DE MATERIAIS, UNIFORMES E CONTRATAÇÃO DE PROFISSIONAIS ESPECIALIZADOS.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REVITALIZAÇÃO DE PRAÇAS PÚBLICAS COM FOCO EM LAZER FAMILIAR, INCLUSÃO E ACESSIBILIDADE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REVITALIZAÇÃO DE PRAÇAS PÚBLICAS COM FOCO EM LAZER FAMILIAR, INCLUSÃO E ACESSIBILIDADE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Nº DE PRAÇAS REVITALIZADAS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10 PRAÇAS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extLst>
                  <a:ext uri="{0D108BD9-81ED-4DB2-BD59-A6C34878D82A}">
                    <a16:rowId xmlns:a16="http://schemas.microsoft.com/office/drawing/2014/main" xmlns="" val="202647890"/>
                  </a:ext>
                </a:extLst>
              </a:tr>
              <a:tr h="9157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MELHORAR AS CONDIÇÕES DE TREINAMENTO E INFRAESTRUTURA ESPORTIVA, COM AQUISIÇÃO DE MATERIAIS, UNIFORMES E CONTRATAÇÃO DE PROFISSIONAIS ESPECIALIZADOS.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REVITALIZAÇÃO DO GINÁSIO MUNICIPAL E ÁREAS ESPORTIVAS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REVITALIZAÇÃO DO GINÁSIO MUNICIPAL E ÁREAS ESPORTIVAS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AGUARDANDO CONCLUSÃO DO PROJETO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1 GINÁSIO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extLst>
                  <a:ext uri="{0D108BD9-81ED-4DB2-BD59-A6C34878D82A}">
                    <a16:rowId xmlns:a16="http://schemas.microsoft.com/office/drawing/2014/main" xmlns="" val="961170418"/>
                  </a:ext>
                </a:extLst>
              </a:tr>
              <a:tr h="915780"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MELHORAR AS CONDIÇÕES DE TREINAMENTO E INFRAESTRUTURA ESPORTIVA, COM AQUISIÇÃO DE MATERIAIS, UNIFORMES E CONTRATAÇÃO DE PROFISSIONAIS ESPECIALIZADOS.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REESTRUTURAÇÃO E REGULARIZAÇÃO DO CAMPO SOB ADMINISTRAÇÃO DO MUNICÍPIO.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just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REESTRUTURAÇÃO E REGULARIZAÇÃO DO CAMPO SOB ADMINISTRAÇÃO DO MUNICÍPIO.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>
                          <a:effectLst/>
                        </a:rPr>
                        <a:t>Nº DE CAMPOS REVITALIZADOS</a:t>
                      </a:r>
                      <a:endParaRPr lang="pt-B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pt-BR" sz="900" u="none" strike="noStrike" dirty="0">
                          <a:effectLst/>
                        </a:rPr>
                        <a:t>4 CAMPOS</a:t>
                      </a:r>
                      <a:endParaRPr lang="pt-BR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77" marR="4977" marT="4977" marB="0" anchor="ctr"/>
                </a:tc>
                <a:extLst>
                  <a:ext uri="{0D108BD9-81ED-4DB2-BD59-A6C34878D82A}">
                    <a16:rowId xmlns:a16="http://schemas.microsoft.com/office/drawing/2014/main" xmlns="" val="35621435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414136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2156</TotalTime>
  <Words>12649</Words>
  <Application>Microsoft Office PowerPoint</Application>
  <PresentationFormat>Apresentação na tela (4:3)</PresentationFormat>
  <Paragraphs>1783</Paragraphs>
  <Slides>83</Slides>
  <Notes>83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83</vt:i4>
      </vt:variant>
    </vt:vector>
  </HeadingPairs>
  <TitlesOfParts>
    <vt:vector size="84" baseType="lpstr">
      <vt:lpstr>Office Theme</vt:lpstr>
      <vt:lpstr>ESTADO DE SANTA CATARINA MUNICÍPIO DE CAPIVARI DE BAIXO</vt:lpstr>
      <vt:lpstr>AUDIÊNCIA PÚBLICA</vt:lpstr>
      <vt:lpstr>AUDIÊNCIA PÚBLICA</vt:lpstr>
      <vt:lpstr>PLANO PLURIANUAL</vt:lpstr>
      <vt:lpstr>PLANO PLURIANUAL</vt:lpstr>
      <vt:lpstr>PLANO PLURIANUAL</vt:lpstr>
      <vt:lpstr>PLANO PLURIANUAL</vt:lpstr>
      <vt:lpstr>PLANO PLURIANUAL</vt:lpstr>
      <vt:lpstr>PLANO PLURIANUAL</vt:lpstr>
      <vt:lpstr>PLANO PLURIANUAL</vt:lpstr>
      <vt:lpstr> PLANO PLURIANUAL  RECEITAS POR CATEGORIA</vt:lpstr>
      <vt:lpstr> PLANO PLURIANUAL  RECEITAS – PROJEÇÃO PPA (4ANOS)</vt:lpstr>
      <vt:lpstr>PLANO PLURIANUAL</vt:lpstr>
      <vt:lpstr>PLANO PLURIANUAL</vt:lpstr>
      <vt:lpstr> PLANO PLURIANUAL  DESPESAS ALOCADAS POR PROGRAMA – PPA 2026-2029</vt:lpstr>
      <vt:lpstr>PLANO PLURIANUAL 2026-2029</vt:lpstr>
      <vt:lpstr> PLANO PLURIANUAL 2026/2029 PROGRAMAS PROPOSTOS 0001 – PROCESSO LEGISLATIVO </vt:lpstr>
      <vt:lpstr> PLANO PLURIANUAL 2026/2029 PROGRAMAS PROPOSTOS 0001 – PROCESSO LEGISLATIVO </vt:lpstr>
      <vt:lpstr> PLANO PLURIANUAL 2026/2029 PROGRAMAS PROPOSTOS 0002 - Planejamento, Eficiência e Controle a Serviço do Cidadão – Administração Geral</vt:lpstr>
      <vt:lpstr> PLANO PLURIANUAL 2026/2029 PROGRAMAS PROPOSTOS 0002 - Planejamento, Eficiência e Controle a Serviço do Cidadão-Administração geral</vt:lpstr>
      <vt:lpstr> PLANO PLURIANUAL 2026/2029 PROGRAMAS PROPOSTOS 0003 – Proteção de Defesa Civil, Segurança e Trânsito </vt:lpstr>
      <vt:lpstr> PLANO PLURIANUAL 2026/2029 PROGRAMAS PROPOSTOS 0003 – Proteção de Defesa Civil, Segurança e Trânsito  </vt:lpstr>
      <vt:lpstr> PLANO PLURIANUAL 2026/2029 PROGRAMAS PROPOSTOS 0004 - Infraestrutura, Mobilidade e Meio Ambiente para o Futuro</vt:lpstr>
      <vt:lpstr> PLANO PLURIANUAL 2026/2029 PROGRAMAS PROPOSTOS 0004 - Infraestrutura, Mobilidade e Meio Ambiente para o Futuro</vt:lpstr>
      <vt:lpstr> PLANO PLURIANUAL 2026/2029 PROGRAMAS PROPOSTOS 0005 - Promoção Cultural e Turística Integrada</vt:lpstr>
      <vt:lpstr> PLANO PLURIANUAL 2026/2029 PROGRAMAS PROPOSTOS 0006 – Agricultura, Desenvolvimento Econômico e Defesa Animal</vt:lpstr>
      <vt:lpstr> PLANO PLURIANUAL 2026/2029 PROGRAMAS PROPOSTOS 0006 – Agricultura, Desenvolvimento Econômico e Defesa Animal</vt:lpstr>
      <vt:lpstr> PLANO PLURIANUAL 2026/2029 PROGRAMAS PROPOSTOS 0009 - Promoção Integral à Criança e ao Adolescente - FIA</vt:lpstr>
      <vt:lpstr> PLANO PLURIANUAL 2026/2029 PROGRAMAS PROPOSTOS Promoção e Defesa dos Direitos da Pessoa Idosa - FMI</vt:lpstr>
      <vt:lpstr> PLANO PLURIANUAL 2026/2029 PROGRAMAS PROPOSTOS APOI À POLÍTICA DE HABITAÇÃO</vt:lpstr>
      <vt:lpstr>PLANO PLURIANUAL 2026-2029</vt:lpstr>
      <vt:lpstr>PLANO PLURIANUAL PARA O FUNDO MUNICIPAL DE SAÚDE 2026-2029</vt:lpstr>
      <vt:lpstr> PLANO PLURIANUAL 2026/2029 OBJETIVOS ESTRATÉGICOS</vt:lpstr>
      <vt:lpstr> PLANO PLURIANUAL 2026/2029 JUSTIFICATIVAS GERAIS</vt:lpstr>
      <vt:lpstr> PLANO PLURIANUAL 2026/2029 DIRETRIZES GERAIS </vt:lpstr>
      <vt:lpstr> PLANO PLURIANUAL 2026/2029 PROJETOS E AÇÕES GERAIS  </vt:lpstr>
      <vt:lpstr> AÇÕES PPA/AÇÕES ESTRATÉGICAS  1009 - INVESTIMENTOS, AMPLIAÇÕES, MANUTENÇÃO E CONSERVAÇÃO DO PATRIMÔNIO MOBILIÁRIO E IMOBILIÁRIO DA SAÚDE  </vt:lpstr>
      <vt:lpstr>  AÇÕES PPA/AÇÕES ESTRATÉGICAS 2042 - MANUTENÇÃO DOS SERVIÇOS DA GESTÃO E FUNCIONAMENTO DO FUNDO DE SAÚDE </vt:lpstr>
      <vt:lpstr>AÇÕES PPA/AÇÕES ESTRATÉGICAS 2.037 – MANUTENÇÃO DO BLOCO DA ATENÇÃO PRIMÁRIA EM SAÚDE</vt:lpstr>
      <vt:lpstr>AÇÕES PPA/AÇÕES ESTRATÉGICAS 2.037 – MANUTENÇÃO DO BLOCO DA ATENÇÃO PRIMÁRIA EM SAÚDE</vt:lpstr>
      <vt:lpstr>AÇÕES PPA/AÇÕES ESTRATÉGICAS 2.037 – MANUTENÇÃO DO BLOCO DA ATENÇÃO PRIMÁRIA EM SAÚDE</vt:lpstr>
      <vt:lpstr>AÇÕES PPA/AÇÕES ESTRATÉGICAS 2.037 – MANUTENÇÃO DO BLOCO DA ATENÇÃO PRIMÁRIA EM SAÚDE </vt:lpstr>
      <vt:lpstr>AÇÕES PPA/AÇÕES ESTRATÉGICAS 2038 - MANUTENÇÃO DO BLOCO DE ATENÇÃO ESPECIALIZADA EM SAÚDE </vt:lpstr>
      <vt:lpstr>AÇÕES PPA/AÇÕES ESTRATÉGICAS 2038 - MANUTENÇÃO DO BLOCO DE ATENÇÃO ESPECIALIZADA EM SAÚDE </vt:lpstr>
      <vt:lpstr>AÇÕES PPA/AÇÕES ESTRATÉGICAS 2039 - MANUTENÇÃO DO BLOCO DE VIGILÂNCIA EM SAÚDE – VIGILÂNCIA SANITÁRIA</vt:lpstr>
      <vt:lpstr>AÇÕES PPA/AÇÕES ESTRATÉGICAS 2040 - MANUTENÇÃO DO BLOCO DE  VIGILÂNCIA EM SAÚDE – VIGILÂNCIA EPIDEMIOLÓGICA</vt:lpstr>
      <vt:lpstr>AÇÕES PPA/AÇÕES ESTRATÉGICAS 2041 - MANUTENÇÃO DO BLOCO DA ASSISTÊNCIA FARMACÊUTICA</vt:lpstr>
      <vt:lpstr>AÇÕES PPA/AÇÕES ESTRATÉGICAS 20XX - MANUTENÇÃO DAS ATIVIDADES DO PRONTO ATENDIMENTO</vt:lpstr>
      <vt:lpstr>PLANO PLURIANUAL PARA A SECRETARIA MUNICIPAL DE DESENVOLVIMENTO SOCIAL 2026-2029 </vt:lpstr>
      <vt:lpstr> </vt:lpstr>
      <vt:lpstr> PLANO PLURIANUAL 2026/2029 JUSTIFICATIVAS GERAIS SECRETARIA MUNICIPAL DE DESENVOLCIMENTO SOCAL</vt:lpstr>
      <vt:lpstr> </vt:lpstr>
      <vt:lpstr>  AÇÕES/</vt:lpstr>
      <vt:lpstr> AÇÕES PPA/AÇÕES ESTRATÉGICAS  SECRETARIA DE DESENVOLVIMENTO SOCIAL</vt:lpstr>
      <vt:lpstr> AÇÕES PPA/AÇÕES ESTRATÉGICAS  SECRETARIA DE DESENVOLVIMENTO SOCIAL</vt:lpstr>
      <vt:lpstr> AÇÕES PPA/AÇÕES ESTRATÉGICAS  SECRETARIA DE DESENVOLVIMENTO SOCIAL</vt:lpstr>
      <vt:lpstr> AÇÕES PPA/AÇÕES ESTRATÉGICAS  SECRETARIA DE DESENVOLVIMENTO SOCIAL</vt:lpstr>
      <vt:lpstr> AÇÕES PPA/AÇÕES ESTRATÉGICAS  SECRETARIA DE DESENVOLVIMENTO SOCIAL</vt:lpstr>
      <vt:lpstr> AÇÕES PPA/AÇÕES ESTRATÉGICAS  SECRETARIA DE ASSISTÊNCIA SOCIAL</vt:lpstr>
      <vt:lpstr> AÇÕES PPA/AÇÕES ESTRATÉGICAS  SECRETARIA DE DESEVOLVIMENTO SOCIAL</vt:lpstr>
      <vt:lpstr> AÇÕES PPA/AÇÕES ESTRATÉGICAS  SECRETARIA DE DESEVOLVIMENTO SOCIAL</vt:lpstr>
      <vt:lpstr>  AÇÕES PPA/AÇÕES ESTRATÉGICAS 1XXX - INVESTIMENTOS, REF,AMPLIAÇÕES, MANUTENÇÃO E CONSERVAÇÃO DO PATRIMÔNIO MOBILIÁRIO E IMOBILIÁRIO VINCULADOS AO FMAS</vt:lpstr>
      <vt:lpstr>PLANO PLURIANUAL SECRETARIA MUNICIPAL DE EDUCAÇÃO, CULTURA, ESPORTE / SECRETARIA MUNICIPAL DE EDUCAÇÃO, CULTURA, ESPORTE 2026-2029</vt:lpstr>
      <vt:lpstr> PLANO PLURIANUAL 2026/2029 OBJETIVOS ESTRATÉGICOS SECRETARIA MUNICIPAL DE EDUCAÇÃO</vt:lpstr>
      <vt:lpstr> PLANO PLURIANUAL 2026/2029 JUSTIFICATIVAS GERAIS SECRETARIA MUNICIPAL DE EDUCAÇÃO</vt:lpstr>
      <vt:lpstr> PLANO PLURIANUAL 2026/2029 DIRETRIZES GERAIS SECRETARIA MUNICIPAL DE EDUCAÇÃO </vt:lpstr>
      <vt:lpstr> PLANO PLURIANUAL 2026/2029 PROJETOS E AÇÕES GERAIS  SECRETARIA MUNICIPAL DE EDUCAÇÃO </vt:lpstr>
      <vt:lpstr> AÇÕES PPA/AÇÕES ESTRATÉGICAS  1002 - INVESTIMENTOS, AMPLIAÇÕES, MANUTENÇÃO E CONSERVAÇÃO DO PATRIMÔNIO MOBILIÁRIO E IMOBILIÁRIO VINCULADOS AO ENSINO FUNDAMENTAL </vt:lpstr>
      <vt:lpstr>  AÇÕES PPA/AÇÕES ESTRATÉGICAS 1003 - INVESTIMENTOS, AMPLIAÇÕES, MANUTENÇÃO E CONSERVAÇÃO DO PATRIMÔNIO MOBILIÁRIO E IMOBILIÁRIO VINCULADOS AO ENSINO INFANTIL E CRECHES </vt:lpstr>
      <vt:lpstr>  AÇÕES PPA/AÇÕES ESTRATÉGICAS 2047 - MANUTENÇÃO DAS ATIVIDADES DA EDUCAÇÃO ESPECIAL ( AEE)  </vt:lpstr>
      <vt:lpstr>  AÇÕES PPA/AÇÕES ESTRATÉGICAS 2011 - MANUTENÇÃO E FUNCIONAMENTO DO ENSINO FUNDAMENTAL </vt:lpstr>
      <vt:lpstr>  AÇÕES PPA/AÇÕES ESTRATÉGICAS 2010 - MANUTENÇÃO E FUNCIONAMENTO DA EDUCAÇÃO INFANTIL E CRECHES  </vt:lpstr>
      <vt:lpstr>  AÇÕES PPA/AÇÕES ESTRATÉGICAS 2015 - MANUTENÇÃO DO TRANSPORTE ESCOLAR   </vt:lpstr>
      <vt:lpstr>  AÇÕES PPA/AÇÕES ESTRATÉGICAS 2012 - MANUTENÇÃO E FUNCIONAMENTO DOS SERVIÇOS ADMINISTRATIVOS E DE GESTÃO DA EDUCAÇÃO    </vt:lpstr>
      <vt:lpstr>  AÇÕES PPA/AÇÕES ESTRATÉGICAS 2014 - MANUTENÇÃO DA MERENDA ESCOLAR DO EDUCAÇÃO INFANTIL E CRECHES     </vt:lpstr>
      <vt:lpstr>PLANO PLURIANUAL PARA A SECRETARIA MUNICIPAL DE EDUCAÇÃO, CULTURA E ESPORTE 2026-2029 </vt:lpstr>
      <vt:lpstr> PLANO PLURIANUAL 2026/2029 OBJETIVOS ESTRATÉGICOS SECRETARIA MUNICIPAL DE EDUCAÇÃO, CULTURA E ESPORTE</vt:lpstr>
      <vt:lpstr> PLANO PLURIANUAL 2026/2029 JUSTIFICATIVAS GERAIS SECRETARIA MUNICIPAL DE EDUCAÇÃO, CULTURA E ESPORTE</vt:lpstr>
      <vt:lpstr> </vt:lpstr>
      <vt:lpstr> PLANO PLURIANUAL 2026/2029 PROJETOS E AÇÕES GERAIS  SECRETARIA MUNICIPAL DE EDUCAÇÃO, CULTURA E ESPORTE</vt:lpstr>
      <vt:lpstr> AÇÕES PPA/AÇÕES ESTRATÉGICAS  2017 – MANUTENÇÃO DAS ATIVIDADES DO ESPORTE  </vt:lpstr>
      <vt:lpstr> AÇÕES PPA/AÇÕES ESTRATÉGICAS  2017 – MANUTENÇÃO DAS ATIVIDADES DO ESPORTE  </vt:lpstr>
      <vt:lpstr>  AÇÕES PPA/AÇÕES ESTRATÉGICAS 1XXX – GESTÃO E INVESTIMENTOS EM BENS MÓVEIS E IMÓVEIS 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MUNICÍPIO DE CAPIVARI DE BAIXO</dc:title>
  <dc:creator>Patricia</dc:creator>
  <dc:description>generated using python-pptx</dc:description>
  <cp:lastModifiedBy>Alessandra</cp:lastModifiedBy>
  <cp:revision>15</cp:revision>
  <dcterms:created xsi:type="dcterms:W3CDTF">2013-01-27T09:14:16Z</dcterms:created>
  <dcterms:modified xsi:type="dcterms:W3CDTF">2025-08-18T11:26:17Z</dcterms:modified>
</cp:coreProperties>
</file>