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27"/>
  </p:notesMasterIdLst>
  <p:handoutMasterIdLst>
    <p:handoutMasterId r:id="rId28"/>
  </p:handoutMasterIdLst>
  <p:sldIdLst>
    <p:sldId id="256" r:id="rId3"/>
    <p:sldId id="257" r:id="rId4"/>
    <p:sldId id="258" r:id="rId5"/>
    <p:sldId id="281" r:id="rId6"/>
    <p:sldId id="260" r:id="rId7"/>
    <p:sldId id="261" r:id="rId8"/>
    <p:sldId id="263" r:id="rId9"/>
    <p:sldId id="266" r:id="rId10"/>
    <p:sldId id="268" r:id="rId11"/>
    <p:sldId id="275" r:id="rId12"/>
    <p:sldId id="276" r:id="rId13"/>
    <p:sldId id="277" r:id="rId14"/>
    <p:sldId id="278" r:id="rId15"/>
    <p:sldId id="279" r:id="rId16"/>
    <p:sldId id="282" r:id="rId17"/>
    <p:sldId id="283" r:id="rId18"/>
    <p:sldId id="284" r:id="rId19"/>
    <p:sldId id="313" r:id="rId20"/>
    <p:sldId id="327" r:id="rId21"/>
    <p:sldId id="285" r:id="rId22"/>
    <p:sldId id="290" r:id="rId23"/>
    <p:sldId id="291" r:id="rId24"/>
    <p:sldId id="329" r:id="rId25"/>
    <p:sldId id="308" r:id="rId26"/>
  </p:sldIdLst>
  <p:sldSz cx="9144000" cy="5143500" type="screen16x9"/>
  <p:notesSz cx="6797675" cy="9926638"/>
  <p:defaultTextStyle>
    <a:defPPr>
      <a:defRPr lang="pt-BR"/>
    </a:defPPr>
    <a:lvl1pPr marL="0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8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808" autoAdjust="0"/>
    <p:restoredTop sz="94291" autoAdjust="0"/>
  </p:normalViewPr>
  <p:slideViewPr>
    <p:cSldViewPr>
      <p:cViewPr>
        <p:scale>
          <a:sx n="80" d="100"/>
          <a:sy n="80" d="100"/>
        </p:scale>
        <p:origin x="-2712" y="-131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6D56A1-9DF5-44F2-B7F4-CC6AA83ED6EE}" type="datetimeFigureOut">
              <a:rPr lang="pt-BR" smtClean="0"/>
              <a:t>24/02/2025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7483C7-04D4-4D88-9553-BB7DC12CE60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73320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3339B1-D230-4D43-8CAD-FC639ABED708}" type="datetimeFigureOut">
              <a:rPr lang="pt-BR" smtClean="0"/>
              <a:pPr/>
              <a:t>24/02/2025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26CFE7-DA6B-43A7-B9A9-062DC4EC183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168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8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26CFE7-DA6B-43A7-B9A9-062DC4EC1831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4549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26CFE7-DA6B-43A7-B9A9-062DC4EC1831}" type="slidenum">
              <a:rPr lang="pt-BR" smtClean="0"/>
              <a:pPr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21298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26CFE7-DA6B-43A7-B9A9-062DC4EC1831}" type="slidenum">
              <a:rPr lang="pt-BR" smtClean="0"/>
              <a:pPr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25260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26CFE7-DA6B-43A7-B9A9-062DC4EC1831}" type="slidenum">
              <a:rPr lang="pt-BR" smtClean="0"/>
              <a:pPr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25260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26CFE7-DA6B-43A7-B9A9-062DC4EC1831}" type="slidenum">
              <a:rPr lang="pt-BR" smtClean="0">
                <a:solidFill>
                  <a:prstClr val="black"/>
                </a:solidFill>
              </a:rPr>
              <a:pPr/>
              <a:t>24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54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24B0-DCDA-4945-B206-949C5FEC045B}" type="datetimeFigureOut">
              <a:rPr lang="pt-BR" smtClean="0"/>
              <a:pPr/>
              <a:t>24/02/2025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4A410-CE7D-46D5-BA7A-5F7F6C98699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775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24B0-DCDA-4945-B206-949C5FEC045B}" type="datetimeFigureOut">
              <a:rPr lang="pt-BR" smtClean="0"/>
              <a:pPr/>
              <a:t>24/02/2025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4A410-CE7D-46D5-BA7A-5F7F6C98699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6431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24B0-DCDA-4945-B206-949C5FEC045B}" type="datetimeFigureOut">
              <a:rPr lang="pt-BR" smtClean="0"/>
              <a:pPr/>
              <a:t>24/02/2025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4A410-CE7D-46D5-BA7A-5F7F6C98699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73795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24B0-DCDA-4945-B206-949C5FEC045B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24/02/2025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4A410-CE7D-46D5-BA7A-5F7F6C98699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9178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24B0-DCDA-4945-B206-949C5FEC045B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24/02/2025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4A410-CE7D-46D5-BA7A-5F7F6C98699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2344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24B0-DCDA-4945-B206-949C5FEC045B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24/02/2025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4A410-CE7D-46D5-BA7A-5F7F6C98699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0440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24B0-DCDA-4945-B206-949C5FEC045B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24/02/2025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4A410-CE7D-46D5-BA7A-5F7F6C98699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1095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24B0-DCDA-4945-B206-949C5FEC045B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24/02/2025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4A410-CE7D-46D5-BA7A-5F7F6C98699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0843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24B0-DCDA-4945-B206-949C5FEC045B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24/02/2025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4A410-CE7D-46D5-BA7A-5F7F6C98699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9207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24B0-DCDA-4945-B206-949C5FEC045B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24/02/2025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4A410-CE7D-46D5-BA7A-5F7F6C98699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6610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24B0-DCDA-4945-B206-949C5FEC045B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24/02/2025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4A410-CE7D-46D5-BA7A-5F7F6C98699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453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24B0-DCDA-4945-B206-949C5FEC045B}" type="datetimeFigureOut">
              <a:rPr lang="pt-BR" smtClean="0"/>
              <a:pPr/>
              <a:t>24/02/2025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4A410-CE7D-46D5-BA7A-5F7F6C98699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47609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24B0-DCDA-4945-B206-949C5FEC045B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24/02/2025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4A410-CE7D-46D5-BA7A-5F7F6C98699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3881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24B0-DCDA-4945-B206-949C5FEC045B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24/02/2025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4A410-CE7D-46D5-BA7A-5F7F6C98699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174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24B0-DCDA-4945-B206-949C5FEC045B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24/02/2025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4A410-CE7D-46D5-BA7A-5F7F6C98699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683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24B0-DCDA-4945-B206-949C5FEC045B}" type="datetimeFigureOut">
              <a:rPr lang="pt-BR" smtClean="0"/>
              <a:pPr/>
              <a:t>24/02/2025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4A410-CE7D-46D5-BA7A-5F7F6C98699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8427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24B0-DCDA-4945-B206-949C5FEC045B}" type="datetimeFigureOut">
              <a:rPr lang="pt-BR" smtClean="0"/>
              <a:pPr/>
              <a:t>24/02/2025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4A410-CE7D-46D5-BA7A-5F7F6C98699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0635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24B0-DCDA-4945-B206-949C5FEC045B}" type="datetimeFigureOut">
              <a:rPr lang="pt-BR" smtClean="0"/>
              <a:pPr/>
              <a:t>24/02/2025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4A410-CE7D-46D5-BA7A-5F7F6C98699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5915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24B0-DCDA-4945-B206-949C5FEC045B}" type="datetimeFigureOut">
              <a:rPr lang="pt-BR" smtClean="0"/>
              <a:pPr/>
              <a:t>24/02/2025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4A410-CE7D-46D5-BA7A-5F7F6C98699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5052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24B0-DCDA-4945-B206-949C5FEC045B}" type="datetimeFigureOut">
              <a:rPr lang="pt-BR" smtClean="0"/>
              <a:pPr/>
              <a:t>24/02/2025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4A410-CE7D-46D5-BA7A-5F7F6C98699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6747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24B0-DCDA-4945-B206-949C5FEC045B}" type="datetimeFigureOut">
              <a:rPr lang="pt-BR" smtClean="0"/>
              <a:pPr/>
              <a:t>24/02/2025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4A410-CE7D-46D5-BA7A-5F7F6C98699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3878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24B0-DCDA-4945-B206-949C5FEC045B}" type="datetimeFigureOut">
              <a:rPr lang="pt-BR" smtClean="0"/>
              <a:pPr/>
              <a:t>24/02/2025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4A410-CE7D-46D5-BA7A-5F7F6C98699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457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B524B0-DCDA-4945-B206-949C5FEC045B}" type="datetimeFigureOut">
              <a:rPr lang="pt-BR" smtClean="0"/>
              <a:pPr/>
              <a:t>24/02/2025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4A410-CE7D-46D5-BA7A-5F7F6C98699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7205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7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914378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B524B0-DCDA-4945-B206-949C5FEC045B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24/02/2025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4A410-CE7D-46D5-BA7A-5F7F6C98699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741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37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914378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hyperlink" Target="mailto:controleinterno@capivaridebaixo.sc.gov.br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="" xmlns:a16="http://schemas.microsoft.com/office/drawing/2014/main" id="{1506D9BA-6F02-448D-A734-FD97F190C3E1}"/>
              </a:ext>
            </a:extLst>
          </p:cNvPr>
          <p:cNvSpPr txBox="1"/>
          <p:nvPr/>
        </p:nvSpPr>
        <p:spPr>
          <a:xfrm>
            <a:off x="323529" y="406581"/>
            <a:ext cx="5285773" cy="769441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pt-BR" sz="2200" dirty="0">
                <a:solidFill>
                  <a:schemeClr val="bg1"/>
                </a:solidFill>
                <a:latin typeface="Arial Black" panose="020B0A04020102020204" pitchFamily="34" charset="0"/>
              </a:rPr>
              <a:t>AUDIÊNCIA PÚBLICA</a:t>
            </a:r>
          </a:p>
          <a:p>
            <a:pPr algn="ctr"/>
            <a:r>
              <a:rPr lang="pt-BR" sz="2200" dirty="0">
                <a:solidFill>
                  <a:schemeClr val="bg1"/>
                </a:solidFill>
                <a:latin typeface="Arial Black" panose="020B0A04020102020204" pitchFamily="34" charset="0"/>
              </a:rPr>
              <a:t>(ART.9°§ 4°,LRF)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="" xmlns:a16="http://schemas.microsoft.com/office/drawing/2014/main" id="{AB8378A6-35EC-4CBD-B8BB-FF5F285C32E8}"/>
              </a:ext>
            </a:extLst>
          </p:cNvPr>
          <p:cNvSpPr txBox="1"/>
          <p:nvPr/>
        </p:nvSpPr>
        <p:spPr>
          <a:xfrm>
            <a:off x="4327" y="1885739"/>
            <a:ext cx="4648200" cy="584775"/>
          </a:xfrm>
          <a:prstGeom prst="rect">
            <a:avLst/>
          </a:prstGeom>
          <a:noFill/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pt-BR" sz="1600" b="1" dirty="0" smtClean="0">
                <a:solidFill>
                  <a:schemeClr val="bg1"/>
                </a:solidFill>
              </a:rPr>
              <a:t>3° Quadrimestre </a:t>
            </a:r>
            <a:endParaRPr lang="pt-BR" sz="1600" b="1" dirty="0">
              <a:solidFill>
                <a:schemeClr val="bg1"/>
              </a:solidFill>
            </a:endParaRPr>
          </a:p>
          <a:p>
            <a:pPr algn="ctr"/>
            <a:r>
              <a:rPr lang="pt-BR" sz="1600" dirty="0">
                <a:solidFill>
                  <a:schemeClr val="bg1"/>
                </a:solidFill>
              </a:rPr>
              <a:t> </a:t>
            </a:r>
            <a:r>
              <a:rPr lang="pt-BR" sz="1600" dirty="0" smtClean="0">
                <a:solidFill>
                  <a:schemeClr val="bg1"/>
                </a:solidFill>
              </a:rPr>
              <a:t>26/02/2025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="" xmlns:a16="http://schemas.microsoft.com/office/drawing/2014/main" id="{93814296-09EB-40C8-8EAD-04055ED1966F}"/>
              </a:ext>
            </a:extLst>
          </p:cNvPr>
          <p:cNvSpPr txBox="1"/>
          <p:nvPr/>
        </p:nvSpPr>
        <p:spPr>
          <a:xfrm>
            <a:off x="1259632" y="2878925"/>
            <a:ext cx="2880320" cy="1754326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endParaRPr lang="pt-BR" dirty="0"/>
          </a:p>
          <a:p>
            <a:pPr algn="ctr"/>
            <a:r>
              <a:rPr lang="pt-BR" b="1" dirty="0">
                <a:solidFill>
                  <a:schemeClr val="bg1"/>
                </a:solidFill>
              </a:rPr>
              <a:t>SECRETARIA DE ADMINISTRAÇÃO, </a:t>
            </a:r>
          </a:p>
          <a:p>
            <a:pPr algn="ctr"/>
            <a:r>
              <a:rPr lang="pt-BR" b="1" dirty="0">
                <a:solidFill>
                  <a:schemeClr val="bg1"/>
                </a:solidFill>
              </a:rPr>
              <a:t>FINANÇAS e </a:t>
            </a:r>
          </a:p>
          <a:p>
            <a:pPr algn="ctr"/>
            <a:r>
              <a:rPr lang="pt-BR" b="1" dirty="0">
                <a:solidFill>
                  <a:schemeClr val="bg1"/>
                </a:solidFill>
              </a:rPr>
              <a:t>PLANEJAMENTO URBANO</a:t>
            </a:r>
            <a:endParaRPr lang="pt-BR" sz="800" b="1" dirty="0">
              <a:solidFill>
                <a:schemeClr val="bg1"/>
              </a:solidFill>
            </a:endParaRPr>
          </a:p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1603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="" xmlns:a16="http://schemas.microsoft.com/office/drawing/2014/main" id="{A4BE9A19-3EF9-4B46-ADDB-2C1F8107F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56592" y="339502"/>
            <a:ext cx="8229600" cy="1575048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000000"/>
                </a:solidFill>
                <a:latin typeface="Arial Black" pitchFamily="34" charset="0"/>
              </a:rPr>
              <a:t/>
            </a:r>
            <a:br>
              <a:rPr lang="en-GB" dirty="0">
                <a:solidFill>
                  <a:srgbClr val="000000"/>
                </a:solidFill>
                <a:latin typeface="Arial Black" pitchFamily="34" charset="0"/>
              </a:rPr>
            </a:br>
            <a:r>
              <a:rPr lang="en-GB" sz="3300" dirty="0">
                <a:solidFill>
                  <a:srgbClr val="000000"/>
                </a:solidFill>
                <a:latin typeface="Arial Black" pitchFamily="34" charset="0"/>
              </a:rPr>
              <a:t>AUDIÊNCIA PÚBLICA</a:t>
            </a:r>
            <a:br>
              <a:rPr lang="en-GB" sz="3300" dirty="0">
                <a:solidFill>
                  <a:srgbClr val="000000"/>
                </a:solidFill>
                <a:latin typeface="Arial Black" pitchFamily="34" charset="0"/>
              </a:rPr>
            </a:br>
            <a:r>
              <a:rPr lang="en-GB" sz="3300" dirty="0">
                <a:solidFill>
                  <a:srgbClr val="000000"/>
                </a:solidFill>
                <a:latin typeface="Arial Black" pitchFamily="34" charset="0"/>
              </a:rPr>
              <a:t>3</a:t>
            </a:r>
            <a:r>
              <a:rPr lang="en-GB" sz="3300" dirty="0" smtClean="0">
                <a:solidFill>
                  <a:srgbClr val="000000"/>
                </a:solidFill>
                <a:latin typeface="Arial Black" pitchFamily="34" charset="0"/>
              </a:rPr>
              <a:t>º Quadrimestre</a:t>
            </a:r>
            <a:r>
              <a:rPr lang="en-GB" sz="3300" dirty="0">
                <a:solidFill>
                  <a:srgbClr val="000000"/>
                </a:solidFill>
                <a:latin typeface="Arial Black" pitchFamily="34" charset="0"/>
              </a:rPr>
              <a:t/>
            </a:r>
            <a:br>
              <a:rPr lang="en-GB" sz="3300" dirty="0">
                <a:solidFill>
                  <a:srgbClr val="000000"/>
                </a:solidFill>
                <a:latin typeface="Arial Black" pitchFamily="34" charset="0"/>
              </a:rPr>
            </a:br>
            <a:r>
              <a:rPr lang="en-GB" sz="3300" dirty="0">
                <a:solidFill>
                  <a:srgbClr val="DDDDDD"/>
                </a:solidFill>
                <a:latin typeface="Arial Black" pitchFamily="34" charset="0"/>
              </a:rPr>
              <a:t/>
            </a:r>
            <a:br>
              <a:rPr lang="en-GB" sz="3300" dirty="0">
                <a:solidFill>
                  <a:srgbClr val="DDDDDD"/>
                </a:solidFill>
                <a:latin typeface="Arial Black" pitchFamily="34" charset="0"/>
              </a:rPr>
            </a:br>
            <a:endParaRPr lang="pt-BR" sz="3300" dirty="0"/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="" xmlns:a16="http://schemas.microsoft.com/office/drawing/2014/main" id="{2E1B4A4E-27F8-443F-84FD-8D0E87BAEB4B}"/>
              </a:ext>
            </a:extLst>
          </p:cNvPr>
          <p:cNvSpPr txBox="1">
            <a:spLocks/>
          </p:cNvSpPr>
          <p:nvPr/>
        </p:nvSpPr>
        <p:spPr>
          <a:xfrm>
            <a:off x="683568" y="1296778"/>
            <a:ext cx="8324178" cy="2232248"/>
          </a:xfrm>
          <a:prstGeom prst="rect">
            <a:avLst/>
          </a:prstGeom>
        </p:spPr>
        <p:txBody>
          <a:bodyPr lIns="91438" tIns="45719" rIns="91438" bIns="45719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40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2" charset="0"/>
              <a:cs typeface="Arial Unicode MS" charset="0"/>
            </a:endParaRPr>
          </a:p>
          <a:p>
            <a:pPr marL="0" indent="0" algn="ctr">
              <a:buNone/>
            </a:pPr>
            <a:r>
              <a:rPr lang="en-GB" sz="40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2" charset="0"/>
                <a:cs typeface="Arial Unicode MS" charset="0"/>
              </a:rPr>
              <a:t>DESPESA</a:t>
            </a:r>
            <a:endParaRPr lang="en-GB" sz="4000" i="1" dirty="0">
              <a:effectLst>
                <a:outerShdw blurRad="38100" dist="38100" dir="2700000" algn="tl">
                  <a:srgbClr val="C0C0C0"/>
                </a:outerShdw>
              </a:effectLst>
              <a:latin typeface="Arial Black" pitchFamily="32" charset="0"/>
              <a:cs typeface="Arial Unicode MS" charset="0"/>
            </a:endParaRPr>
          </a:p>
          <a:p>
            <a:pPr marL="0" indent="0" algn="ctr">
              <a:buNone/>
            </a:pPr>
            <a:r>
              <a:rPr lang="en-GB" dirty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2" charset="0"/>
                <a:cs typeface="Arial Unicode MS" charset="0"/>
              </a:rPr>
              <a:t> </a:t>
            </a:r>
            <a:r>
              <a:rPr lang="en-GB" sz="36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2" charset="0"/>
                <a:cs typeface="Arial Unicode MS" charset="0"/>
              </a:rPr>
              <a:t>ORÇAMENTÁRIA</a:t>
            </a:r>
            <a:endParaRPr lang="pt-BR" sz="3600" i="1" dirty="0"/>
          </a:p>
        </p:txBody>
      </p:sp>
      <p:sp>
        <p:nvSpPr>
          <p:cNvPr id="10" name="Retângulo 9">
            <a:extLst>
              <a:ext uri="{FF2B5EF4-FFF2-40B4-BE49-F238E27FC236}">
                <a16:creationId xmlns="" xmlns:a16="http://schemas.microsoft.com/office/drawing/2014/main" id="{F6598024-4F46-42AF-9E10-9D6E3371D2CD}"/>
              </a:ext>
            </a:extLst>
          </p:cNvPr>
          <p:cNvSpPr/>
          <p:nvPr/>
        </p:nvSpPr>
        <p:spPr>
          <a:xfrm>
            <a:off x="539553" y="3562971"/>
            <a:ext cx="8316416" cy="923330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pt-BR" dirty="0"/>
              <a:t>Consolidação</a:t>
            </a:r>
          </a:p>
          <a:p>
            <a:r>
              <a:rPr lang="pt-BR" dirty="0"/>
              <a:t> </a:t>
            </a:r>
            <a:r>
              <a:rPr lang="pt-BR" dirty="0" smtClean="0"/>
              <a:t>3° Quadrimestre</a:t>
            </a:r>
            <a:endParaRPr lang="pt-BR" dirty="0"/>
          </a:p>
          <a:p>
            <a:r>
              <a:rPr lang="pt-BR" dirty="0" smtClean="0"/>
              <a:t>Período: 05/024 a 08/2024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0630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="" xmlns:a16="http://schemas.microsoft.com/office/drawing/2014/main" id="{D1055F8F-BA3B-4224-A893-F016174426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538"/>
            <a:ext cx="9144000" cy="5143500"/>
          </a:xfrm>
          <a:prstGeom prst="rect">
            <a:avLst/>
          </a:prstGeom>
        </p:spPr>
      </p:pic>
      <p:graphicFrame>
        <p:nvGraphicFramePr>
          <p:cNvPr id="6" name="Espaço Reservado para Conteúdo 7">
            <a:extLst>
              <a:ext uri="{FF2B5EF4-FFF2-40B4-BE49-F238E27FC236}">
                <a16:creationId xmlns="" xmlns:a16="http://schemas.microsoft.com/office/drawing/2014/main" id="{B23EB802-BAEA-45D9-88C4-5CD2E5183E2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2468727"/>
              </p:ext>
            </p:extLst>
          </p:nvPr>
        </p:nvGraphicFramePr>
        <p:xfrm>
          <a:off x="683568" y="1059582"/>
          <a:ext cx="7704855" cy="4030949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9627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9769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97695"/>
                <a:gridCol w="74673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7663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dirty="0" smtClean="0"/>
                        <a:t>DESPESAS POR FUNÇÃO DE GOVERNO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Previsão 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Empenhado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(%)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6376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GABINETE DO PREFEITO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5.858.010,60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5.062.645,59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SECRET. MUNIC.DE GESTÃO E DA FAZENDA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13.282.200,00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12.139.970,68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78683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SECRET.MUNICIPAL DE EDUCAÇÃO, </a:t>
                      </a:r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CULTURA, ESPORTE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45.455.080,00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51.584.487,10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113%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00757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SECRETARIA MUNIC.DE DESENVOLVIMENTO SOCIAL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6.846.000,00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5.679.167,67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2858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FUNDO DA INFANCIA E ADOLESCENCIA - FIA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312.200,00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511.759,59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164%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00757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SECRET. MUNIC.DE </a:t>
                      </a:r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DESENV.ECON.E</a:t>
                      </a:r>
                      <a:r>
                        <a:rPr lang="pt-BR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TECNOLOGICO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5.520.000,00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8.101.719,18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147%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00757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SECRET. MUNIC.DE INFRA, MOBILIDADE E SEGURANÇA PUBLICA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18.204.000,00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32.282.995,74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177%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49706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FUNDO MUNICIPAL DO IDOSO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710.000,00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           -  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84373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SECRET. MUNICIPAL DE SAÚDE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23.652.509,40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32.815.998,45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139%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1904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CAMARA MUNICIPAL DE VEREADORES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5.110.000,00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4.145.419,73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81699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RESERVA DE CONTINGÊNCIA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50.000,00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00757">
                <a:tc>
                  <a:txBody>
                    <a:bodyPr/>
                    <a:lstStyle/>
                    <a:p>
                      <a:pPr marL="0" marR="0" indent="0" algn="l" defTabSz="914378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TOTAL DA DESPESA EXECUTADA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125.000.000,00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152.324.163,73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122%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56519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Fonte:  </a:t>
                      </a:r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Natureza  das despesas segundo as Categorias Econômicas– (Anexo 2)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585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="" xmlns:a16="http://schemas.microsoft.com/office/drawing/2014/main" id="{9E489D76-D9FC-41A5-B5D3-EF4A092DC7E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5" y="0"/>
            <a:ext cx="9141292" cy="5143500"/>
          </a:xfrm>
          <a:prstGeom prst="rect">
            <a:avLst/>
          </a:prstGeom>
        </p:spPr>
      </p:pic>
      <p:sp>
        <p:nvSpPr>
          <p:cNvPr id="10" name="Título 1">
            <a:extLst>
              <a:ext uri="{FF2B5EF4-FFF2-40B4-BE49-F238E27FC236}">
                <a16:creationId xmlns="" xmlns:a16="http://schemas.microsoft.com/office/drawing/2014/main" id="{9E22E802-4A41-4D62-B5CF-D7E792A06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84584" y="123478"/>
            <a:ext cx="8229600" cy="1575048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000000"/>
                </a:solidFill>
                <a:latin typeface="Arial Black" pitchFamily="34" charset="0"/>
              </a:rPr>
              <a:t/>
            </a:r>
            <a:br>
              <a:rPr lang="en-GB" dirty="0">
                <a:solidFill>
                  <a:srgbClr val="000000"/>
                </a:solidFill>
                <a:latin typeface="Arial Black" pitchFamily="34" charset="0"/>
              </a:rPr>
            </a:br>
            <a:r>
              <a:rPr lang="en-GB" sz="3300" dirty="0">
                <a:solidFill>
                  <a:srgbClr val="000000"/>
                </a:solidFill>
                <a:latin typeface="Arial Black" pitchFamily="34" charset="0"/>
              </a:rPr>
              <a:t>AUDIÊNCIA PÚBLICA</a:t>
            </a:r>
            <a:br>
              <a:rPr lang="en-GB" sz="3300" dirty="0">
                <a:solidFill>
                  <a:srgbClr val="000000"/>
                </a:solidFill>
                <a:latin typeface="Arial Black" pitchFamily="34" charset="0"/>
              </a:rPr>
            </a:br>
            <a:r>
              <a:rPr lang="en-GB" sz="3300" dirty="0">
                <a:solidFill>
                  <a:srgbClr val="000000"/>
                </a:solidFill>
                <a:latin typeface="Arial Black" pitchFamily="34" charset="0"/>
              </a:rPr>
              <a:t>3</a:t>
            </a:r>
            <a:r>
              <a:rPr lang="en-GB" sz="3300" dirty="0" smtClean="0">
                <a:solidFill>
                  <a:srgbClr val="000000"/>
                </a:solidFill>
                <a:latin typeface="Arial Black" pitchFamily="34" charset="0"/>
              </a:rPr>
              <a:t>º Quadrimestre</a:t>
            </a:r>
            <a:r>
              <a:rPr lang="en-GB" sz="3300" dirty="0">
                <a:solidFill>
                  <a:srgbClr val="000000"/>
                </a:solidFill>
                <a:latin typeface="Arial Black" pitchFamily="34" charset="0"/>
              </a:rPr>
              <a:t/>
            </a:r>
            <a:br>
              <a:rPr lang="en-GB" sz="3300" dirty="0">
                <a:solidFill>
                  <a:srgbClr val="000000"/>
                </a:solidFill>
                <a:latin typeface="Arial Black" pitchFamily="34" charset="0"/>
              </a:rPr>
            </a:br>
            <a:r>
              <a:rPr lang="en-GB" sz="3300" dirty="0">
                <a:solidFill>
                  <a:srgbClr val="DDDDDD"/>
                </a:solidFill>
                <a:latin typeface="Arial Black" pitchFamily="34" charset="0"/>
              </a:rPr>
              <a:t/>
            </a:r>
            <a:br>
              <a:rPr lang="en-GB" sz="3300" dirty="0">
                <a:solidFill>
                  <a:srgbClr val="DDDDDD"/>
                </a:solidFill>
                <a:latin typeface="Arial Black" pitchFamily="34" charset="0"/>
              </a:rPr>
            </a:br>
            <a:endParaRPr lang="pt-BR" sz="3300" dirty="0"/>
          </a:p>
        </p:txBody>
      </p:sp>
      <p:sp>
        <p:nvSpPr>
          <p:cNvPr id="11" name="Espaço Reservado para Conteúdo 2">
            <a:extLst>
              <a:ext uri="{FF2B5EF4-FFF2-40B4-BE49-F238E27FC236}">
                <a16:creationId xmlns="" xmlns:a16="http://schemas.microsoft.com/office/drawing/2014/main" id="{921534EF-DF5F-4299-BAC5-17BC3600B41C}"/>
              </a:ext>
            </a:extLst>
          </p:cNvPr>
          <p:cNvSpPr txBox="1">
            <a:spLocks/>
          </p:cNvSpPr>
          <p:nvPr/>
        </p:nvSpPr>
        <p:spPr>
          <a:xfrm>
            <a:off x="570654" y="987193"/>
            <a:ext cx="8324178" cy="2232248"/>
          </a:xfrm>
          <a:prstGeom prst="rect">
            <a:avLst/>
          </a:prstGeom>
        </p:spPr>
        <p:txBody>
          <a:bodyPr lIns="91438" tIns="45719" rIns="91438" bIns="45719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40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2" charset="0"/>
              <a:cs typeface="Arial Unicode MS" charset="0"/>
            </a:endParaRPr>
          </a:p>
          <a:p>
            <a:pPr marL="0" indent="0">
              <a:buNone/>
            </a:pPr>
            <a:r>
              <a:rPr lang="en-GB" sz="4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2" charset="0"/>
                <a:cs typeface="Arial Unicode MS" charset="0"/>
              </a:rPr>
              <a:t>LIMITES CONSTITUCIONAIS E LEGAIS</a:t>
            </a:r>
            <a:endParaRPr lang="pt-BR" sz="3600" i="1" dirty="0"/>
          </a:p>
        </p:txBody>
      </p:sp>
      <p:sp>
        <p:nvSpPr>
          <p:cNvPr id="12" name="Retângulo 11">
            <a:extLst>
              <a:ext uri="{FF2B5EF4-FFF2-40B4-BE49-F238E27FC236}">
                <a16:creationId xmlns="" xmlns:a16="http://schemas.microsoft.com/office/drawing/2014/main" id="{8D48624E-A85D-411D-B630-EB0AF860BF60}"/>
              </a:ext>
            </a:extLst>
          </p:cNvPr>
          <p:cNvSpPr/>
          <p:nvPr/>
        </p:nvSpPr>
        <p:spPr>
          <a:xfrm>
            <a:off x="539553" y="3469110"/>
            <a:ext cx="8316416" cy="923330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pt-BR" dirty="0"/>
              <a:t>Consolidação</a:t>
            </a:r>
          </a:p>
          <a:p>
            <a:r>
              <a:rPr lang="pt-BR" dirty="0"/>
              <a:t> </a:t>
            </a:r>
            <a:r>
              <a:rPr lang="pt-BR" dirty="0" smtClean="0"/>
              <a:t>3° Quadrimestre</a:t>
            </a:r>
            <a:endParaRPr lang="pt-BR" dirty="0"/>
          </a:p>
          <a:p>
            <a:r>
              <a:rPr lang="pt-BR" dirty="0" smtClean="0"/>
              <a:t>Período: 05/024 a 08/2024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148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="" xmlns:a16="http://schemas.microsoft.com/office/drawing/2014/main" id="{6C342DBB-287E-4333-9377-482AF4F93DA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530"/>
            <a:ext cx="9141292" cy="5143500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="" xmlns:a16="http://schemas.microsoft.com/office/drawing/2014/main" id="{798A0F99-E1ED-4894-9B9D-EE527FA64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576" y="195486"/>
            <a:ext cx="6452784" cy="596602"/>
          </a:xfrm>
        </p:spPr>
        <p:txBody>
          <a:bodyPr>
            <a:noAutofit/>
          </a:bodyPr>
          <a:lstStyle/>
          <a:p>
            <a:r>
              <a:rPr lang="pt-BR" sz="2200" b="1" dirty="0">
                <a:solidFill>
                  <a:srgbClr val="000000"/>
                </a:solidFill>
              </a:rPr>
              <a:t>CÁLCULO DE CUMP. AO ARTIGO 212-A, inciso XI da CF</a:t>
            </a:r>
            <a:endParaRPr lang="pt-BR" sz="2200" b="1" dirty="0"/>
          </a:p>
        </p:txBody>
      </p:sp>
      <p:graphicFrame>
        <p:nvGraphicFramePr>
          <p:cNvPr id="8" name="Espaço Reservado para Conteúdo 3">
            <a:extLst>
              <a:ext uri="{FF2B5EF4-FFF2-40B4-BE49-F238E27FC236}">
                <a16:creationId xmlns="" xmlns:a16="http://schemas.microsoft.com/office/drawing/2014/main" id="{4F268A24-C2BD-48AD-9ACC-8B4A355C09A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9795316"/>
              </p:ext>
            </p:extLst>
          </p:nvPr>
        </p:nvGraphicFramePr>
        <p:xfrm>
          <a:off x="323529" y="1059582"/>
          <a:ext cx="8579296" cy="355969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87528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70401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TRANSFERENCIA</a:t>
                      </a:r>
                      <a:r>
                        <a:rPr lang="pt-BR" sz="15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RECURSOS</a:t>
                      </a:r>
                      <a:r>
                        <a:rPr lang="pt-BR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pt-BR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DO FUNDEB</a:t>
                      </a:r>
                    </a:p>
                  </a:txBody>
                  <a:tcPr marL="0" marR="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R$ 24.586.630,53</a:t>
                      </a:r>
                    </a:p>
                  </a:txBody>
                  <a:tcPr marL="7620" marR="7620" marT="7620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2906"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Rendimento de Aplicação Financeira / Fundeb</a:t>
                      </a:r>
                    </a:p>
                  </a:txBody>
                  <a:tcPr marL="0" marR="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R$ 135.198,32</a:t>
                      </a:r>
                    </a:p>
                  </a:txBody>
                  <a:tcPr marL="7620" marR="7620" marT="7620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42906"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BASE DE CALCULO</a:t>
                      </a:r>
                    </a:p>
                  </a:txBody>
                  <a:tcPr marL="0" marR="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R$ 24.721.828,85</a:t>
                      </a:r>
                    </a:p>
                  </a:txBody>
                  <a:tcPr marL="7620" marR="7620" marT="7620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38324">
                <a:tc>
                  <a:txBody>
                    <a:bodyPr/>
                    <a:lstStyle/>
                    <a:p>
                      <a:pPr marL="0" marR="0" indent="0" algn="l" defTabSz="914378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7</a:t>
                      </a:r>
                      <a:r>
                        <a:rPr lang="pt-BR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</a:t>
                      </a:r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% Que Deveria Ser Aplicado Com Remuneração de </a:t>
                      </a:r>
                      <a:r>
                        <a:rPr lang="pt-BR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Professores  - art. 26 da lei 14.113/2020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R$ 17.305.280,20</a:t>
                      </a:r>
                    </a:p>
                  </a:txBody>
                  <a:tcPr marL="7620" marR="7620" marT="7620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52461"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Valor Total Efetivamente Gasto Com Remuneração de Professores</a:t>
                      </a:r>
                    </a:p>
                  </a:txBody>
                  <a:tcPr marL="0" marR="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R$ 20.392.914,13</a:t>
                      </a:r>
                    </a:p>
                  </a:txBody>
                  <a:tcPr marL="7620" marR="7620" marT="7620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52461"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Valor Aplicado A </a:t>
                      </a:r>
                      <a:r>
                        <a:rPr lang="pt-BR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Maior</a:t>
                      </a:r>
                      <a:r>
                        <a:rPr lang="pt-BR" sz="15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pt-BR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que </a:t>
                      </a:r>
                      <a:r>
                        <a:rPr lang="pt-BR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o Limite Constitucional</a:t>
                      </a:r>
                    </a:p>
                  </a:txBody>
                  <a:tcPr marL="0" marR="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R$ 3.087.633,94</a:t>
                      </a:r>
                    </a:p>
                  </a:txBody>
                  <a:tcPr marL="7620" marR="7620" marT="7620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18135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Percentual efetivamente aplicado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82,49%</a:t>
                      </a:r>
                    </a:p>
                  </a:txBody>
                  <a:tcPr marL="7620" marR="7620" marT="7620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52461"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Valor Aplicado C/ Remuneração de Profissionais do Ens. </a:t>
                      </a:r>
                      <a:r>
                        <a:rPr lang="pt-BR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Fundamental- </a:t>
                      </a: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Superávit </a:t>
                      </a:r>
                      <a:r>
                        <a:rPr lang="pt-BR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§ 3º do artigo 25 da Lei nº 14.113/2020.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R$ </a:t>
                      </a:r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684.118,28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315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3CB34A79-8BCD-4C6A-8C7F-2A5D4366B47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5" y="0"/>
            <a:ext cx="9141292" cy="5143500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="" xmlns:a16="http://schemas.microsoft.com/office/drawing/2014/main" id="{DF0E68C4-5F9D-4A69-AD22-826FB912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6512511" cy="1143000"/>
          </a:xfrm>
        </p:spPr>
        <p:txBody>
          <a:bodyPr/>
          <a:lstStyle/>
          <a:p>
            <a:r>
              <a:rPr lang="pt-BR" dirty="0"/>
              <a:t>LIMITES – EDUCAÇÃO</a:t>
            </a:r>
          </a:p>
        </p:txBody>
      </p:sp>
      <p:graphicFrame>
        <p:nvGraphicFramePr>
          <p:cNvPr id="8" name="Espaço Reservado para Conteúdo 3">
            <a:extLst>
              <a:ext uri="{FF2B5EF4-FFF2-40B4-BE49-F238E27FC236}">
                <a16:creationId xmlns="" xmlns:a16="http://schemas.microsoft.com/office/drawing/2014/main" id="{F5A0C8F8-8128-4B11-BE4D-5371D5C5416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3669610"/>
              </p:ext>
            </p:extLst>
          </p:nvPr>
        </p:nvGraphicFramePr>
        <p:xfrm>
          <a:off x="179513" y="843558"/>
          <a:ext cx="8784976" cy="4179067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35494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6978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6024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97717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Componente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Valor</a:t>
                      </a:r>
                      <a:r>
                        <a:rPr lang="pt-BR" sz="20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 Liquidado</a:t>
                      </a:r>
                      <a:endParaRPr lang="pt-BR" sz="2000" b="1" i="0" u="none" strike="noStrike" dirty="0">
                        <a:solidFill>
                          <a:schemeClr val="tx1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Percentual da Receita com Impostos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1980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Receita Bruta de Impostos e Transferências 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96.110.862,91 </a:t>
                      </a:r>
                    </a:p>
                  </a:txBody>
                  <a:tcPr marL="7620" marR="7620" marT="762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Total de despesa com Educação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49.780.247,06 </a:t>
                      </a:r>
                    </a:p>
                  </a:txBody>
                  <a:tcPr marL="7620" marR="7620" marT="762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Total das Despesas para efeito de Cálculo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31.793.990,45 </a:t>
                      </a:r>
                    </a:p>
                  </a:txBody>
                  <a:tcPr marL="7620" marR="7620" marT="762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Valor Mínimo de 25% das Receitas com Impostos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24.027.715,73</a:t>
                      </a:r>
                    </a:p>
                  </a:txBody>
                  <a:tcPr marL="7620" marR="7620" marT="762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33,08%</a:t>
                      </a:r>
                    </a:p>
                  </a:txBody>
                  <a:tcPr marL="7620" marR="7620" marT="7620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57356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Valor acima/abaixo do Limite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7.766.274,72 </a:t>
                      </a:r>
                    </a:p>
                  </a:txBody>
                  <a:tcPr marL="7620" marR="7620" marT="762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8,08</a:t>
                      </a:r>
                    </a:p>
                  </a:txBody>
                  <a:tcPr marL="7620" marR="7620" marT="7620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CUMPRIMENTO</a:t>
                      </a:r>
                      <a:r>
                        <a:rPr lang="pt-BR" sz="16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LIMITE CONSTITUCIONAL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Cumprido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037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3CB34A79-8BCD-4C6A-8C7F-2A5D4366B47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5" y="0"/>
            <a:ext cx="9141292" cy="5143500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="" xmlns:a16="http://schemas.microsoft.com/office/drawing/2014/main" id="{EC2102FF-DADA-4D7F-B6DF-1B9E9CD7C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4" y="123478"/>
            <a:ext cx="6512511" cy="1143000"/>
          </a:xfrm>
        </p:spPr>
        <p:txBody>
          <a:bodyPr/>
          <a:lstStyle/>
          <a:p>
            <a:r>
              <a:rPr lang="pt-BR" dirty="0"/>
              <a:t>LIMITES – SAÚDE</a:t>
            </a:r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="" xmlns:a16="http://schemas.microsoft.com/office/drawing/2014/main" id="{77AA703F-83C6-4B71-AB46-644748F1597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8211208"/>
              </p:ext>
            </p:extLst>
          </p:nvPr>
        </p:nvGraphicFramePr>
        <p:xfrm>
          <a:off x="251521" y="1059584"/>
          <a:ext cx="8640963" cy="401945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50511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3862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9721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7606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Componente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Valor Liquidado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Percentual da Receita com Impostos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42320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Receita bruta de impostos e Transferências 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92.797.131,30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Total das Despesas com Saúde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R$ 32.815.998,45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08784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Deduções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10.462.777,67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2"/>
                    </a:solidFill>
                  </a:tcPr>
                </a:tc>
              </a:tr>
              <a:tr h="617220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Total das Despesas para efeito de </a:t>
                      </a:r>
                      <a:r>
                        <a:rPr lang="pt-BR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Cálculo 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R$ 22.353.220,78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83652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Valor Mínimo de 15% das Receitas com Impostos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R$ 13.919.569,70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24,09%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98480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Valor acima/abaixo do Limite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R$ 8.433.651,09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9,09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6766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CUMPRIMENTO LIMITE CONSTITUCIONAL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Cumprido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643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3CB34A79-8BCD-4C6A-8C7F-2A5D4366B47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5" y="144523"/>
            <a:ext cx="9141292" cy="5143500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="" xmlns:a16="http://schemas.microsoft.com/office/drawing/2014/main" id="{554D25D1-6E17-4440-810A-D4D77ED6E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8520" y="123478"/>
            <a:ext cx="6512511" cy="1143000"/>
          </a:xfrm>
        </p:spPr>
        <p:txBody>
          <a:bodyPr/>
          <a:lstStyle/>
          <a:p>
            <a:r>
              <a:rPr lang="pt-BR" dirty="0"/>
              <a:t>LIMITES – PESSOAL</a:t>
            </a:r>
          </a:p>
        </p:txBody>
      </p:sp>
      <p:graphicFrame>
        <p:nvGraphicFramePr>
          <p:cNvPr id="4" name="Espaço Reservado para Conteúdo 4">
            <a:extLst>
              <a:ext uri="{FF2B5EF4-FFF2-40B4-BE49-F238E27FC236}">
                <a16:creationId xmlns="" xmlns:a16="http://schemas.microsoft.com/office/drawing/2014/main" id="{DEE48FA2-302A-4EB1-A5AB-B7355B0D775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49461"/>
              </p:ext>
            </p:extLst>
          </p:nvPr>
        </p:nvGraphicFramePr>
        <p:xfrm>
          <a:off x="395536" y="1266479"/>
          <a:ext cx="8301609" cy="3526907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68436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2542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2402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0263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6515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85391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Período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RCL do Município </a:t>
                      </a:r>
                    </a:p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últimos 12 meses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Despesa com Pessoal </a:t>
                      </a:r>
                    </a:p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Limite máximo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Despesa com pessoal realizada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Percentual da RCL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68247"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Executivo (54%)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</a:t>
                      </a:r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</a:t>
                      </a: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136.577.565,71 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</a:t>
                      </a:r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73.751.885,48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59.061.913,70 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43,24%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68247"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Legislativo (6%)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</a:t>
                      </a:r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136.577.565,71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</a:t>
                      </a:r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8.194.653,95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3.264.576,42 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2,39%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68247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Consolidado (60%)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</a:t>
                      </a:r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136.577.565,71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</a:t>
                      </a:r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81.946.539,43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62.326.490,12 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45,63%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68247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Limites Constitucionais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Cumprido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368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3CB34A79-8BCD-4C6A-8C7F-2A5D4366B47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5" y="0"/>
            <a:ext cx="9141292" cy="5143500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="" xmlns:a16="http://schemas.microsoft.com/office/drawing/2014/main" id="{91DD1343-0503-45F5-8191-7A561D9E3FCF}"/>
              </a:ext>
            </a:extLst>
          </p:cNvPr>
          <p:cNvSpPr txBox="1">
            <a:spLocks/>
          </p:cNvSpPr>
          <p:nvPr/>
        </p:nvSpPr>
        <p:spPr>
          <a:xfrm>
            <a:off x="467544" y="1131591"/>
            <a:ext cx="7772400" cy="1730623"/>
          </a:xfrm>
          <a:prstGeom prst="rect">
            <a:avLst/>
          </a:prstGeom>
        </p:spPr>
        <p:txBody>
          <a:bodyPr vert="horz" lIns="91438" tIns="45719" rIns="91438" bIns="45719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876"/>
            <a:r>
              <a:rPr lang="en-GB" dirty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2" charset="0"/>
                <a:cs typeface="Arial Unicode MS" charset="0"/>
              </a:rPr>
              <a:t>Acompanhamento das </a:t>
            </a:r>
            <a:r>
              <a:rPr lang="en-GB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2" charset="0"/>
                <a:cs typeface="Arial Unicode MS" charset="0"/>
              </a:rPr>
              <a:t>Metas</a:t>
            </a:r>
            <a:endParaRPr lang="pt-BR" dirty="0"/>
          </a:p>
        </p:txBody>
      </p:sp>
      <p:sp>
        <p:nvSpPr>
          <p:cNvPr id="4" name="Subtítulo 2">
            <a:extLst>
              <a:ext uri="{FF2B5EF4-FFF2-40B4-BE49-F238E27FC236}">
                <a16:creationId xmlns="" xmlns:a16="http://schemas.microsoft.com/office/drawing/2014/main" id="{4C234CC2-D911-4D94-B935-58873E03B7C9}"/>
              </a:ext>
            </a:extLst>
          </p:cNvPr>
          <p:cNvSpPr txBox="1">
            <a:spLocks/>
          </p:cNvSpPr>
          <p:nvPr/>
        </p:nvSpPr>
        <p:spPr>
          <a:xfrm>
            <a:off x="683568" y="3435847"/>
            <a:ext cx="6912768" cy="882119"/>
          </a:xfrm>
          <a:prstGeom prst="rect">
            <a:avLst/>
          </a:prstGeom>
        </p:spPr>
        <p:txBody>
          <a:bodyPr vert="horz" lIns="91438" tIns="45719" rIns="91438" bIns="45719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Consolidadas até </a:t>
            </a:r>
            <a:r>
              <a:rPr lang="pt-BR" dirty="0" smtClean="0"/>
              <a:t>o</a:t>
            </a:r>
          </a:p>
          <a:p>
            <a:r>
              <a:rPr lang="pt-BR" dirty="0"/>
              <a:t>3</a:t>
            </a:r>
            <a:r>
              <a:rPr lang="pt-BR" dirty="0" smtClean="0"/>
              <a:t> </a:t>
            </a:r>
            <a:r>
              <a:rPr lang="pt-BR" dirty="0" err="1" smtClean="0"/>
              <a:t>ºQuadrimestre</a:t>
            </a:r>
            <a:r>
              <a:rPr lang="pt-BR" dirty="0" smtClean="0"/>
              <a:t>/2024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1564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251520" y="59905"/>
            <a:ext cx="6192688" cy="129266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pt-BR" sz="3200" b="1" cap="all" dirty="0"/>
              <a:t>receita orçamentária</a:t>
            </a:r>
          </a:p>
          <a:p>
            <a:r>
              <a:rPr lang="pt-BR" sz="1400" dirty="0"/>
              <a:t>Lei 4.320/64, Art. 2°, § 1° e 2</a:t>
            </a:r>
            <a:r>
              <a:rPr lang="pt-BR" sz="1400" dirty="0" smtClean="0"/>
              <a:t>°</a:t>
            </a:r>
          </a:p>
          <a:p>
            <a:r>
              <a:rPr lang="en-US" sz="3200" dirty="0"/>
              <a:t>Evolução da Receita </a:t>
            </a:r>
            <a:r>
              <a:rPr lang="en-US" sz="3200" dirty="0" smtClean="0"/>
              <a:t>Orçamentária</a:t>
            </a:r>
            <a:endParaRPr lang="pt-BR" sz="3200" dirty="0"/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1731052"/>
              </p:ext>
            </p:extLst>
          </p:nvPr>
        </p:nvGraphicFramePr>
        <p:xfrm>
          <a:off x="539552" y="1419706"/>
          <a:ext cx="8229600" cy="18173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03320"/>
                <a:gridCol w="4526280"/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20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Receita Arrecadada até </a:t>
                      </a:r>
                      <a:r>
                        <a:rPr lang="pt-BR" sz="2000" b="1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3º </a:t>
                      </a:r>
                      <a:r>
                        <a:rPr lang="pt-BR" sz="20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Quadrimestre</a:t>
                      </a:r>
                    </a:p>
                  </a:txBody>
                  <a:tcPr marL="63500" marR="63500" marT="12700" marB="1270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5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Exercício</a:t>
                      </a:r>
                      <a:r>
                        <a:rPr lang="pt-BR" sz="15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63500" marR="63500" marT="12700" marB="127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b="1" dirty="0">
                          <a:solidFill>
                            <a:schemeClr val="tx2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Valores</a:t>
                      </a:r>
                      <a:r>
                        <a:rPr lang="pt-BR" sz="1500" dirty="0">
                          <a:solidFill>
                            <a:schemeClr val="tx2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63500" marR="63500" marT="12700" marB="1270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2020</a:t>
                      </a:r>
                    </a:p>
                  </a:txBody>
                  <a:tcPr marL="63500" marR="63500" marT="12700" marB="127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88.203.968,68</a:t>
                      </a:r>
                    </a:p>
                  </a:txBody>
                  <a:tcPr marL="63500" marR="63500" marT="12700" marB="1270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2021</a:t>
                      </a:r>
                    </a:p>
                  </a:txBody>
                  <a:tcPr marL="63500" marR="63500" marT="12700" marB="127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98.742.713,85</a:t>
                      </a:r>
                    </a:p>
                  </a:txBody>
                  <a:tcPr marL="63500" marR="63500" marT="12700" marB="1270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2022</a:t>
                      </a:r>
                    </a:p>
                  </a:txBody>
                  <a:tcPr marL="63500" marR="63500" marT="12700" marB="127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119.334.572,80</a:t>
                      </a:r>
                    </a:p>
                  </a:txBody>
                  <a:tcPr marL="63500" marR="63500" marT="12700" marB="1270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5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2023</a:t>
                      </a:r>
                      <a:endParaRPr lang="pt-BR" sz="15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122.334.518,72</a:t>
                      </a:r>
                      <a:endParaRPr lang="pt-BR" sz="15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</a:tr>
            </a:tbl>
          </a:graphicData>
        </a:graphic>
      </p:graphicFrame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4565293"/>
              </p:ext>
            </p:extLst>
          </p:nvPr>
        </p:nvGraphicFramePr>
        <p:xfrm>
          <a:off x="539552" y="3291830"/>
          <a:ext cx="8229600" cy="9525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03320"/>
                <a:gridCol w="4526280"/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20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Receita Arrecadada até </a:t>
                      </a:r>
                      <a:r>
                        <a:rPr lang="pt-BR" sz="2000" b="1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3º Quadrimestre/2024</a:t>
                      </a:r>
                      <a:endParaRPr lang="pt-BR" sz="20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5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Receita Orçamentária</a:t>
                      </a:r>
                    </a:p>
                  </a:txBody>
                  <a:tcPr marL="63500" marR="63500" marT="12700" marB="127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143.910.160,42</a:t>
                      </a:r>
                      <a:endParaRPr lang="pt-BR" sz="15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3500" marR="63500" marT="12700" marB="1270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5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Média Mensal</a:t>
                      </a:r>
                    </a:p>
                  </a:txBody>
                  <a:tcPr marL="63500" marR="63500" marT="12700" marB="127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11.992.513,37</a:t>
                      </a:r>
                      <a:endParaRPr lang="pt-BR" sz="15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564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="" xmlns:a16="http://schemas.microsoft.com/office/drawing/2014/main" id="{D1055F8F-BA3B-4224-A893-F016174426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0808845"/>
              </p:ext>
            </p:extLst>
          </p:nvPr>
        </p:nvGraphicFramePr>
        <p:xfrm>
          <a:off x="355556" y="1059582"/>
          <a:ext cx="8136905" cy="26735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37846"/>
                <a:gridCol w="1511519"/>
                <a:gridCol w="1787540"/>
              </a:tblGrid>
              <a:tr h="355455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20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Despesa Realizada até </a:t>
                      </a:r>
                      <a:r>
                        <a:rPr lang="pt-BR" sz="2000" b="1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3º </a:t>
                      </a:r>
                      <a:r>
                        <a:rPr lang="pt-BR" sz="20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Quadrimestre</a:t>
                      </a:r>
                    </a:p>
                  </a:txBody>
                  <a:tcPr marL="63500" marR="63500" marT="12700" marB="1270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342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5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Exercício</a:t>
                      </a:r>
                      <a:r>
                        <a:rPr lang="pt-BR" sz="15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63500" marR="63500" marT="12700" marB="127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b="1" dirty="0">
                          <a:solidFill>
                            <a:schemeClr val="tx2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Empenhado</a:t>
                      </a:r>
                      <a:endParaRPr lang="pt-BR" sz="1500" dirty="0">
                        <a:solidFill>
                          <a:schemeClr val="tx2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b="1" dirty="0">
                          <a:solidFill>
                            <a:schemeClr val="tx2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Liquidado</a:t>
                      </a:r>
                      <a:endParaRPr lang="pt-BR" sz="1500" dirty="0">
                        <a:solidFill>
                          <a:schemeClr val="tx2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</a:tr>
              <a:tr h="4085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2020</a:t>
                      </a:r>
                    </a:p>
                  </a:txBody>
                  <a:tcPr marL="63500" marR="63500" marT="12700" marB="127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dirty="0">
                          <a:solidFill>
                            <a:schemeClr val="tx2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82.482.573,55</a:t>
                      </a:r>
                    </a:p>
                  </a:txBody>
                  <a:tcPr marL="63500" marR="63500" marT="12700" marB="127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dirty="0">
                          <a:solidFill>
                            <a:schemeClr val="tx2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80.286.633,56</a:t>
                      </a:r>
                    </a:p>
                  </a:txBody>
                  <a:tcPr marL="63500" marR="63500" marT="12700" marB="12700" anchor="ctr"/>
                </a:tc>
              </a:tr>
              <a:tr h="4654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2021</a:t>
                      </a:r>
                    </a:p>
                  </a:txBody>
                  <a:tcPr marL="63500" marR="63500" marT="12700" marB="127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dirty="0">
                          <a:solidFill>
                            <a:schemeClr val="tx2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90.154.286,59</a:t>
                      </a:r>
                    </a:p>
                  </a:txBody>
                  <a:tcPr marL="63500" marR="63500" marT="12700" marB="127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dirty="0">
                          <a:solidFill>
                            <a:schemeClr val="tx2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87.769.123,18</a:t>
                      </a:r>
                    </a:p>
                  </a:txBody>
                  <a:tcPr marL="63500" marR="63500" marT="12700" marB="12700" anchor="ctr"/>
                </a:tc>
              </a:tr>
              <a:tr h="5447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5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2022</a:t>
                      </a:r>
                    </a:p>
                  </a:txBody>
                  <a:tcPr marL="63500" marR="63500" marT="12700" marB="127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dirty="0">
                          <a:solidFill>
                            <a:schemeClr val="tx2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120.551.950,09</a:t>
                      </a:r>
                    </a:p>
                  </a:txBody>
                  <a:tcPr marL="63500" marR="63500" marT="12700" marB="127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dirty="0">
                          <a:solidFill>
                            <a:schemeClr val="tx2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111.836.858,47</a:t>
                      </a:r>
                    </a:p>
                  </a:txBody>
                  <a:tcPr marL="63500" marR="63500" marT="12700" marB="12700" anchor="ctr"/>
                </a:tc>
              </a:tr>
              <a:tr h="544703">
                <a:tc>
                  <a:txBody>
                    <a:bodyPr/>
                    <a:lstStyle/>
                    <a:p>
                      <a:pPr marL="0" marR="0" indent="0" algn="ctr" defTabSz="914378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2023</a:t>
                      </a:r>
                      <a:endParaRPr lang="pt-BR" sz="15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solidFill>
                            <a:schemeClr val="tx2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122.706.619,65</a:t>
                      </a:r>
                    </a:p>
                  </a:txBody>
                  <a:tcPr marL="63500" marR="63500" marT="12700" marB="127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dirty="0">
                          <a:solidFill>
                            <a:schemeClr val="tx2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116.940.397,60</a:t>
                      </a:r>
                    </a:p>
                  </a:txBody>
                  <a:tcPr marL="63500" marR="63500" marT="12700" marB="12700" anchor="ctr"/>
                </a:tc>
              </a:tr>
            </a:tbl>
          </a:graphicData>
        </a:graphic>
      </p:graphicFrame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8463906"/>
              </p:ext>
            </p:extLst>
          </p:nvPr>
        </p:nvGraphicFramePr>
        <p:xfrm>
          <a:off x="683568" y="3867894"/>
          <a:ext cx="8229600" cy="9525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03320"/>
                <a:gridCol w="2263140"/>
                <a:gridCol w="2263140"/>
              </a:tblGrid>
              <a:tr h="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20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Despesa até </a:t>
                      </a:r>
                      <a:r>
                        <a:rPr lang="pt-BR" sz="2000" b="1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3º Quadrimestre/2024</a:t>
                      </a:r>
                      <a:endParaRPr lang="pt-BR" sz="20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Despesa Orçamentária</a:t>
                      </a:r>
                    </a:p>
                  </a:txBody>
                  <a:tcPr marL="63500" marR="63500" marT="12700" marB="127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dirty="0" smtClean="0">
                          <a:solidFill>
                            <a:schemeClr val="tx2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152.324.163,73</a:t>
                      </a:r>
                      <a:endParaRPr lang="pt-BR" sz="1500" dirty="0">
                        <a:solidFill>
                          <a:schemeClr val="tx2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500" b="0" i="0" u="none" strike="noStrike" dirty="0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144.623.720,07</a:t>
                      </a:r>
                    </a:p>
                  </a:txBody>
                  <a:tcPr marL="7620" marR="7620" marT="762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Média Mensal</a:t>
                      </a:r>
                    </a:p>
                  </a:txBody>
                  <a:tcPr marL="63500" marR="63500" marT="12700" marB="1270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5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12.693.680,31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500" b="0" i="0" u="none" strike="noStrike" dirty="0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12.051.976,67</a:t>
                      </a: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23528" y="267494"/>
            <a:ext cx="518457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DESPESA ORÇAMENTÁRIA</a:t>
            </a:r>
            <a:endParaRPr kumimoji="0" lang="pt-BR" alt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Lei 4.320/64, Art. 2°, § 1° e 2°</a:t>
            </a:r>
            <a:endParaRPr kumimoji="0" lang="en-US" alt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345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="" xmlns:a16="http://schemas.microsoft.com/office/drawing/2014/main" id="{CFFB5481-0AB4-41EE-800B-BC6852DA9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40568" y="483518"/>
            <a:ext cx="8229600" cy="1575048"/>
          </a:xfrm>
        </p:spPr>
        <p:txBody>
          <a:bodyPr>
            <a:normAutofit fontScale="90000"/>
          </a:bodyPr>
          <a:lstStyle/>
          <a:p>
            <a:pPr>
              <a:tabLst>
                <a:tab pos="7983338" algn="l"/>
              </a:tabLst>
            </a:pPr>
            <a:r>
              <a:rPr lang="en-GB" dirty="0">
                <a:solidFill>
                  <a:srgbClr val="000000"/>
                </a:solidFill>
                <a:latin typeface="Arial Black" pitchFamily="34" charset="0"/>
              </a:rPr>
              <a:t/>
            </a:r>
            <a:br>
              <a:rPr lang="en-GB" dirty="0">
                <a:solidFill>
                  <a:srgbClr val="000000"/>
                </a:solidFill>
                <a:latin typeface="Arial Black" pitchFamily="34" charset="0"/>
              </a:rPr>
            </a:br>
            <a:r>
              <a:rPr lang="en-GB" sz="3300" dirty="0">
                <a:solidFill>
                  <a:srgbClr val="000000"/>
                </a:solidFill>
                <a:latin typeface="Arial Black" pitchFamily="34" charset="0"/>
              </a:rPr>
              <a:t>AUDIÊNCIA PÚBLICA</a:t>
            </a:r>
            <a:br>
              <a:rPr lang="en-GB" sz="3300" dirty="0">
                <a:solidFill>
                  <a:srgbClr val="000000"/>
                </a:solidFill>
                <a:latin typeface="Arial Black" pitchFamily="34" charset="0"/>
              </a:rPr>
            </a:br>
            <a:r>
              <a:rPr lang="en-GB" sz="3300" dirty="0">
                <a:solidFill>
                  <a:srgbClr val="000000"/>
                </a:solidFill>
                <a:latin typeface="Arial Black" pitchFamily="34" charset="0"/>
              </a:rPr>
              <a:t>3</a:t>
            </a:r>
            <a:r>
              <a:rPr lang="en-GB" sz="3300" dirty="0" smtClean="0">
                <a:solidFill>
                  <a:srgbClr val="000000"/>
                </a:solidFill>
                <a:latin typeface="Arial Black" pitchFamily="34" charset="0"/>
              </a:rPr>
              <a:t>º Quadrimestre</a:t>
            </a:r>
            <a:r>
              <a:rPr lang="en-GB" sz="3300" dirty="0">
                <a:solidFill>
                  <a:srgbClr val="000000"/>
                </a:solidFill>
                <a:latin typeface="Arial Black" pitchFamily="34" charset="0"/>
              </a:rPr>
              <a:t/>
            </a:r>
            <a:br>
              <a:rPr lang="en-GB" sz="3300" dirty="0">
                <a:solidFill>
                  <a:srgbClr val="000000"/>
                </a:solidFill>
                <a:latin typeface="Arial Black" pitchFamily="34" charset="0"/>
              </a:rPr>
            </a:br>
            <a:r>
              <a:rPr lang="en-GB" sz="3300" dirty="0">
                <a:solidFill>
                  <a:srgbClr val="DDDDDD"/>
                </a:solidFill>
                <a:latin typeface="Arial Black" pitchFamily="34" charset="0"/>
              </a:rPr>
              <a:t/>
            </a:r>
            <a:br>
              <a:rPr lang="en-GB" sz="3300" dirty="0">
                <a:solidFill>
                  <a:srgbClr val="DDDDDD"/>
                </a:solidFill>
                <a:latin typeface="Arial Black" pitchFamily="34" charset="0"/>
              </a:rPr>
            </a:br>
            <a:endParaRPr lang="pt-BR" sz="3300" dirty="0"/>
          </a:p>
        </p:txBody>
      </p:sp>
      <p:sp>
        <p:nvSpPr>
          <p:cNvPr id="7" name="Espaço Reservado para Conteúdo 2">
            <a:extLst>
              <a:ext uri="{FF2B5EF4-FFF2-40B4-BE49-F238E27FC236}">
                <a16:creationId xmlns="" xmlns:a16="http://schemas.microsoft.com/office/drawing/2014/main" id="{9C31007E-1E6D-4643-A33C-9571A8F1B6C5}"/>
              </a:ext>
            </a:extLst>
          </p:cNvPr>
          <p:cNvSpPr txBox="1">
            <a:spLocks/>
          </p:cNvSpPr>
          <p:nvPr/>
        </p:nvSpPr>
        <p:spPr>
          <a:xfrm>
            <a:off x="1187624" y="1779663"/>
            <a:ext cx="6400800" cy="3024336"/>
          </a:xfrm>
          <a:prstGeom prst="rect">
            <a:avLst/>
          </a:prstGeom>
        </p:spPr>
        <p:txBody>
          <a:bodyPr lIns="91438" tIns="45719" rIns="91438" bIns="45719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19" indent="0" algn="ctr">
              <a:buNone/>
            </a:pPr>
            <a:r>
              <a:rPr lang="pt-BR" b="1" dirty="0"/>
              <a:t>OBJETIVO DA AUDIÊNCIA:</a:t>
            </a:r>
          </a:p>
          <a:p>
            <a:pPr marL="45719" indent="0" algn="ctr">
              <a:buNone/>
            </a:pPr>
            <a:r>
              <a:rPr lang="pt-BR" b="1" dirty="0"/>
              <a:t>APRESENTAR RELATÓRIOS DE AVALIAÇÃO E CUMPRIMENTO DAS METAS FISCAIS DO </a:t>
            </a:r>
          </a:p>
          <a:p>
            <a:pPr marL="45719" indent="0" algn="ctr">
              <a:buNone/>
            </a:pPr>
            <a:r>
              <a:rPr lang="pt-BR" b="1" dirty="0" smtClean="0"/>
              <a:t>3º Quadrimestre </a:t>
            </a:r>
            <a:r>
              <a:rPr lang="pt-BR" b="1" dirty="0"/>
              <a:t>DE </a:t>
            </a:r>
            <a:r>
              <a:rPr lang="pt-BR" b="1" dirty="0" smtClean="0"/>
              <a:t>2024 </a:t>
            </a:r>
            <a:endParaRPr lang="pt-BR" b="1" dirty="0"/>
          </a:p>
          <a:p>
            <a:pPr marL="45719" indent="0" algn="ctr">
              <a:buNone/>
            </a:pPr>
            <a:r>
              <a:rPr lang="pt-BR" b="1" dirty="0"/>
              <a:t>Legislação: Art. 9º. § 4º., combinado com Art. 48º. § Único da L.C. 101/2000 (Lei de Responsabilidade Fiscal).</a:t>
            </a:r>
          </a:p>
          <a:p>
            <a:pPr marL="0" indent="0" algn="ctr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8951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3CB34A79-8BCD-4C6A-8C7F-2A5D4366B47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5" y="0"/>
            <a:ext cx="9141292" cy="514350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="" xmlns:a16="http://schemas.microsoft.com/office/drawing/2014/main" id="{59034CB9-B969-4D81-9206-8B10413766AE}"/>
              </a:ext>
            </a:extLst>
          </p:cNvPr>
          <p:cNvSpPr txBox="1"/>
          <p:nvPr/>
        </p:nvSpPr>
        <p:spPr>
          <a:xfrm>
            <a:off x="-108519" y="339503"/>
            <a:ext cx="6624736" cy="58477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pt-BR" sz="1600" dirty="0">
                <a:latin typeface="+mj-lt"/>
              </a:rPr>
              <a:t>DEMONSTRATIVO SIMPLIFICADO  DO RELATÓRIO RESUMIDO DA EXECUÇÃO ORÇAMENTÁRIA – RREO (CONSOLIDADO EXECUTIVO X LEGISLATIVO)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="" xmlns:a16="http://schemas.microsoft.com/office/drawing/2014/main" id="{0C689F58-7E33-4B31-AA8F-AA434AA265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2436738"/>
              </p:ext>
            </p:extLst>
          </p:nvPr>
        </p:nvGraphicFramePr>
        <p:xfrm>
          <a:off x="323529" y="987574"/>
          <a:ext cx="7200800" cy="3895278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49038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9692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7729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/>
                        </a:rPr>
                        <a:t>BALANÇO ORÇAMENTÁRIO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/>
                        </a:rPr>
                        <a:t>Até o </a:t>
                      </a:r>
                      <a:r>
                        <a:rPr lang="pt-BR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rebuchet MS"/>
                        </a:rPr>
                        <a:t>3° Quadrimestre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Trebuchet MS"/>
                      </a:endParaRP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049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/>
                        </a:rPr>
                        <a:t>RECEITAS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       </a:t>
                      </a:r>
                    </a:p>
                  </a:txBody>
                  <a:tcPr marL="9525" marR="857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729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rebuchet MS"/>
                        </a:rPr>
                        <a:t>Previsão Inicial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125.000.000,00</a:t>
                      </a:r>
                    </a:p>
                  </a:txBody>
                  <a:tcPr marL="7620" marT="762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729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rebuchet MS"/>
                        </a:rPr>
                        <a:t>Previsão Atualizada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125.000.000,00</a:t>
                      </a:r>
                    </a:p>
                  </a:txBody>
                  <a:tcPr marL="7620" marT="762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7729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rebuchet MS"/>
                        </a:rPr>
                        <a:t>Receita Realizadas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 143.910.160,42 </a:t>
                      </a:r>
                    </a:p>
                  </a:txBody>
                  <a:tcPr marL="7620" marT="762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7729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rebuchet MS"/>
                        </a:rPr>
                        <a:t>Déficit Orçamentário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     8.414.003,31 </a:t>
                      </a:r>
                    </a:p>
                  </a:txBody>
                  <a:tcPr marL="7620" marT="762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7729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rebuchet MS"/>
                        </a:rPr>
                        <a:t>Saldo de Exercícios  Anteriores (Créditos adicionais)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30.705.325,35</a:t>
                      </a:r>
                    </a:p>
                  </a:txBody>
                  <a:tcPr marL="7620" marT="762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7729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/>
                        </a:rPr>
                        <a:t>DESPESAS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7729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rebuchet MS"/>
                        </a:rPr>
                        <a:t>Dotação Inicial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125.000.000,00</a:t>
                      </a:r>
                    </a:p>
                  </a:txBody>
                  <a:tcPr marL="7620" marT="762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7729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rebuchet MS"/>
                        </a:rPr>
                        <a:t>Dotação Atualizada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178.469.015,18</a:t>
                      </a:r>
                    </a:p>
                  </a:txBody>
                  <a:tcPr marL="7620" marT="762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7729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rebuchet MS"/>
                        </a:rPr>
                        <a:t>Despesas Empenhadas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 152.324.163,73 </a:t>
                      </a:r>
                    </a:p>
                  </a:txBody>
                  <a:tcPr marL="7620" marT="762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7729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rebuchet MS"/>
                        </a:rPr>
                        <a:t>Despesas Liquidadas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 144.623.720,07 </a:t>
                      </a:r>
                    </a:p>
                  </a:txBody>
                  <a:tcPr marL="7620" marT="762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7729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Trebuchet MS"/>
                        </a:rPr>
                        <a:t>Despesas Pagas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 144.131.183,99 </a:t>
                      </a:r>
                    </a:p>
                  </a:txBody>
                  <a:tcPr marL="7620" marT="762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7729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Trebuchet MS"/>
                        </a:rPr>
                        <a:t>Superávit Orçamentário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T="762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="" xmlns:a16="http://schemas.microsoft.com/office/drawing/2014/main" id="{AED281A9-0441-4ADF-A4EB-A6B1FDE03BE3}"/>
              </a:ext>
            </a:extLst>
          </p:cNvPr>
          <p:cNvSpPr txBox="1"/>
          <p:nvPr/>
        </p:nvSpPr>
        <p:spPr>
          <a:xfrm>
            <a:off x="322716" y="4890066"/>
            <a:ext cx="3456384" cy="246221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pt-BR" sz="1000" dirty="0"/>
              <a:t>Fonte: LRF/RREO – Anexo 14</a:t>
            </a:r>
          </a:p>
        </p:txBody>
      </p:sp>
    </p:spTree>
    <p:extLst>
      <p:ext uri="{BB962C8B-B14F-4D97-AF65-F5344CB8AC3E}">
        <p14:creationId xmlns:p14="http://schemas.microsoft.com/office/powerpoint/2010/main" val="176902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3CB34A79-8BCD-4C6A-8C7F-2A5D4366B47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5" y="0"/>
            <a:ext cx="9141292" cy="514350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="" xmlns:a16="http://schemas.microsoft.com/office/drawing/2014/main" id="{59034CB9-B969-4D81-9206-8B10413766AE}"/>
              </a:ext>
            </a:extLst>
          </p:cNvPr>
          <p:cNvSpPr txBox="1"/>
          <p:nvPr/>
        </p:nvSpPr>
        <p:spPr>
          <a:xfrm>
            <a:off x="-108519" y="339503"/>
            <a:ext cx="6624736" cy="538609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pt-BR" sz="2900" dirty="0"/>
              <a:t>RESUMO DOS RESTOS À PAGAR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="" xmlns:a16="http://schemas.microsoft.com/office/drawing/2014/main" id="{AED281A9-0441-4ADF-A4EB-A6B1FDE03BE3}"/>
              </a:ext>
            </a:extLst>
          </p:cNvPr>
          <p:cNvSpPr txBox="1"/>
          <p:nvPr/>
        </p:nvSpPr>
        <p:spPr>
          <a:xfrm>
            <a:off x="322716" y="4890066"/>
            <a:ext cx="3456384" cy="246221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pt-BR" sz="1000" dirty="0"/>
              <a:t>Fonte: LRF/RREO – Anexo 14</a:t>
            </a: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0712963"/>
              </p:ext>
            </p:extLst>
          </p:nvPr>
        </p:nvGraphicFramePr>
        <p:xfrm>
          <a:off x="251520" y="1131590"/>
          <a:ext cx="8784976" cy="1727835"/>
        </p:xfrm>
        <a:graphic>
          <a:graphicData uri="http://schemas.openxmlformats.org/drawingml/2006/table">
            <a:tbl>
              <a:tblPr/>
              <a:tblGrid>
                <a:gridCol w="2351793"/>
                <a:gridCol w="1626847"/>
                <a:gridCol w="1493968"/>
                <a:gridCol w="1685521"/>
                <a:gridCol w="1626847"/>
              </a:tblGrid>
              <a:tr h="71437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RESTOS A PAGAR POR PODER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INSCRIÇÃO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CANCELAMENTO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PAGAMENTO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SALDO A PAGAR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25336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Executivo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11.690.611,51 </a:t>
                      </a:r>
                    </a:p>
                  </a:txBody>
                  <a:tcPr marL="7620" marT="762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1.972.672,36 </a:t>
                      </a:r>
                    </a:p>
                  </a:txBody>
                  <a:tcPr marL="7620" marT="762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6.842.941,69 </a:t>
                      </a:r>
                    </a:p>
                  </a:txBody>
                  <a:tcPr marL="7620" marT="762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2.874.997,46 </a:t>
                      </a:r>
                    </a:p>
                  </a:txBody>
                  <a:tcPr marL="7620" marT="762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25336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Legislativo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108.207,37 </a:t>
                      </a:r>
                    </a:p>
                  </a:txBody>
                  <a:tcPr marL="7620" marT="762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T="762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100.707,37 </a:t>
                      </a:r>
                    </a:p>
                  </a:txBody>
                  <a:tcPr marL="7620" marT="762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7.500,00 </a:t>
                      </a:r>
                    </a:p>
                  </a:txBody>
                  <a:tcPr marL="7620" marT="762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25336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11.798.818,88 </a:t>
                      </a:r>
                    </a:p>
                  </a:txBody>
                  <a:tcPr marL="7620" marT="762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1.972.672,36 </a:t>
                      </a:r>
                    </a:p>
                  </a:txBody>
                  <a:tcPr marL="7620" marT="762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6.943.649,06 </a:t>
                      </a:r>
                    </a:p>
                  </a:txBody>
                  <a:tcPr marL="7620" marT="762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2.882.497,46 </a:t>
                      </a:r>
                    </a:p>
                  </a:txBody>
                  <a:tcPr marL="7620" marT="762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253365">
                <a:tc gridSpan="5"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Fonte: Demonstrativo Simplificado do </a:t>
                      </a:r>
                      <a:r>
                        <a:rPr lang="pt-BR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Relat.Resumido</a:t>
                      </a: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da </a:t>
                      </a:r>
                      <a:r>
                        <a:rPr lang="pt-BR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Exec.Orç</a:t>
                      </a: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(RREO-Anexo14)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107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3CB34A79-8BCD-4C6A-8C7F-2A5D4366B47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5" y="0"/>
            <a:ext cx="9141292" cy="514350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="" xmlns:a16="http://schemas.microsoft.com/office/drawing/2014/main" id="{59034CB9-B969-4D81-9206-8B10413766AE}"/>
              </a:ext>
            </a:extLst>
          </p:cNvPr>
          <p:cNvSpPr txBox="1"/>
          <p:nvPr/>
        </p:nvSpPr>
        <p:spPr>
          <a:xfrm>
            <a:off x="143508" y="555527"/>
            <a:ext cx="8856984" cy="98488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pt-BR" sz="2900" dirty="0"/>
              <a:t>RELATÓRIO DAS DÍVIDAS RECONHECIDAS</a:t>
            </a:r>
          </a:p>
          <a:p>
            <a:r>
              <a:rPr lang="pt-BR" sz="2900" dirty="0"/>
              <a:t>E NÃO RECONHECIDAS </a:t>
            </a:r>
            <a:r>
              <a:rPr lang="pt-BR" sz="2900" dirty="0" smtClean="0"/>
              <a:t>ATE 3º Quadrimestre</a:t>
            </a:r>
            <a:endParaRPr lang="pt-BR" sz="2900" dirty="0"/>
          </a:p>
        </p:txBody>
      </p:sp>
      <p:sp>
        <p:nvSpPr>
          <p:cNvPr id="5" name="CaixaDeTexto 4">
            <a:extLst>
              <a:ext uri="{FF2B5EF4-FFF2-40B4-BE49-F238E27FC236}">
                <a16:creationId xmlns="" xmlns:a16="http://schemas.microsoft.com/office/drawing/2014/main" id="{AED281A9-0441-4ADF-A4EB-A6B1FDE03BE3}"/>
              </a:ext>
            </a:extLst>
          </p:cNvPr>
          <p:cNvSpPr txBox="1"/>
          <p:nvPr/>
        </p:nvSpPr>
        <p:spPr>
          <a:xfrm>
            <a:off x="110294" y="4227935"/>
            <a:ext cx="3456384" cy="246221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pt-BR" sz="1000" dirty="0"/>
              <a:t>Fonte: LRF/RREO – Anexo 16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7526188"/>
              </p:ext>
            </p:extLst>
          </p:nvPr>
        </p:nvGraphicFramePr>
        <p:xfrm>
          <a:off x="179512" y="1923678"/>
          <a:ext cx="8963135" cy="2553062"/>
        </p:xfrm>
        <a:graphic>
          <a:graphicData uri="http://schemas.openxmlformats.org/drawingml/2006/table">
            <a:tbl>
              <a:tblPr/>
              <a:tblGrid>
                <a:gridCol w="1936407"/>
                <a:gridCol w="1591986"/>
                <a:gridCol w="1512168"/>
                <a:gridCol w="1296144"/>
                <a:gridCol w="1296144"/>
                <a:gridCol w="1330286"/>
              </a:tblGrid>
              <a:tr h="71437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PARCELAMENTOS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ORIGEM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Saldo Anterior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INSCRIÇÃO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PAGAMENTO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SALDO A PAGAR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653777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Dívidas contabilizadas anterior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INSS/PASEP/CSN/FATIMA 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3.505.660,48 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191.213,85 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3.314.446,63 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741045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Dívidas Reconhecidas e renegociadas em 2021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PRECATÓRIO FGTS 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3.703.315,06 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489.438,18 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3.213.876,88 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443865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                             -   </a:t>
                      </a:r>
                    </a:p>
                  </a:txBody>
                  <a:tcPr marL="9525" marR="857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7.208.975,54 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           -   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680.652,03 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6.528.323,51 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500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3CB34A79-8BCD-4C6A-8C7F-2A5D4366B47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132" y="0"/>
            <a:ext cx="9141292" cy="5143500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xmlns="" id="{855602CD-24D0-4E38-B8E4-823FE4F4F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8024" y="1491630"/>
            <a:ext cx="4032448" cy="648072"/>
          </a:xfrm>
        </p:spPr>
        <p:txBody>
          <a:bodyPr>
            <a:normAutofit fontScale="90000"/>
          </a:bodyPr>
          <a:lstStyle/>
          <a:p>
            <a:r>
              <a:rPr lang="pt-BR" sz="3000" dirty="0"/>
              <a:t>OUVIDORIA</a:t>
            </a:r>
            <a:br>
              <a:rPr lang="pt-BR" sz="3000" dirty="0"/>
            </a:br>
            <a:r>
              <a:rPr lang="pt-BR" sz="3000" dirty="0"/>
              <a:t>3</a:t>
            </a:r>
            <a:r>
              <a:rPr lang="pt-BR" sz="3000" dirty="0" smtClean="0"/>
              <a:t>°QUADRIMESTRE 2024</a:t>
            </a:r>
            <a:r>
              <a:rPr lang="pt-BR" sz="3200" dirty="0"/>
              <a:t/>
            </a:r>
            <a:br>
              <a:rPr lang="pt-BR" sz="3200" dirty="0"/>
            </a:br>
            <a:endParaRPr lang="pt-BR" sz="3200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2441988"/>
              </p:ext>
            </p:extLst>
          </p:nvPr>
        </p:nvGraphicFramePr>
        <p:xfrm>
          <a:off x="251520" y="267494"/>
          <a:ext cx="4536504" cy="46085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08345"/>
                <a:gridCol w="1428159"/>
              </a:tblGrid>
              <a:tr h="32917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POR DEPARTAMENTO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3º QUA 2024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2917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Fiscal de postura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19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2917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Aguas de </a:t>
                      </a:r>
                      <a:r>
                        <a:rPr lang="pt-BR" sz="1600" u="none" strike="noStrike" dirty="0" err="1">
                          <a:effectLst/>
                        </a:rPr>
                        <a:t>capivari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26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2917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Educação 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5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2917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 err="1">
                          <a:effectLst/>
                        </a:rPr>
                        <a:t>Saude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19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2917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 err="1">
                          <a:effectLst/>
                        </a:rPr>
                        <a:t>Def.vigilância</a:t>
                      </a:r>
                      <a:r>
                        <a:rPr lang="pt-BR" sz="1600" u="none" strike="noStrike" dirty="0">
                          <a:effectLst/>
                        </a:rPr>
                        <a:t> sanitária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16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2917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Administração 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1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2917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Social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4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2917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Obras 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18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2917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Gabinete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31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2917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Juridico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1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2917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Bem Estar Animal 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2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2917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Cosip 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6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/>
                </a:tc>
              </a:tr>
              <a:tr h="32917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TOTAL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148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4761707"/>
              </p:ext>
            </p:extLst>
          </p:nvPr>
        </p:nvGraphicFramePr>
        <p:xfrm>
          <a:off x="5292080" y="2211710"/>
          <a:ext cx="3384376" cy="25202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92188"/>
                <a:gridCol w="1692188"/>
              </a:tblGrid>
              <a:tr h="50405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Exercício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u="none" strike="noStrike" dirty="0">
                          <a:effectLst/>
                        </a:rPr>
                        <a:t>atendimento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</a:tr>
              <a:tr h="50405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2021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u="none" strike="noStrike" dirty="0">
                          <a:effectLst/>
                        </a:rPr>
                        <a:t>189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</a:tr>
              <a:tr h="50405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2022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u="none" strike="noStrike" dirty="0">
                          <a:effectLst/>
                        </a:rPr>
                        <a:t>301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</a:tr>
              <a:tr h="50405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2023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u="none" strike="noStrike" dirty="0">
                          <a:effectLst/>
                        </a:rPr>
                        <a:t>322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</a:tr>
              <a:tr h="50405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effectLst/>
                        </a:rPr>
                        <a:t>2024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u="none" strike="noStrike" dirty="0">
                          <a:effectLst/>
                        </a:rPr>
                        <a:t>452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981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="" xmlns:a16="http://schemas.microsoft.com/office/drawing/2014/main" id="{1506D9BA-6F02-448D-A734-FD97F190C3E1}"/>
              </a:ext>
            </a:extLst>
          </p:cNvPr>
          <p:cNvSpPr txBox="1"/>
          <p:nvPr/>
        </p:nvSpPr>
        <p:spPr>
          <a:xfrm>
            <a:off x="323529" y="406581"/>
            <a:ext cx="5285773" cy="461663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pt-BR" sz="2400" dirty="0"/>
              <a:t>AGRADECEMOS A PARTICIPAÇÃO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="" xmlns:a16="http://schemas.microsoft.com/office/drawing/2014/main" id="{AB8378A6-35EC-4CBD-B8BB-FF5F285C32E8}"/>
              </a:ext>
            </a:extLst>
          </p:cNvPr>
          <p:cNvSpPr txBox="1"/>
          <p:nvPr/>
        </p:nvSpPr>
        <p:spPr>
          <a:xfrm>
            <a:off x="755576" y="1203598"/>
            <a:ext cx="4648200" cy="338552"/>
          </a:xfrm>
          <a:prstGeom prst="rect">
            <a:avLst/>
          </a:prstGeom>
          <a:noFill/>
        </p:spPr>
        <p:txBody>
          <a:bodyPr wrap="square" lIns="91438" tIns="45719" rIns="91438" bIns="45719">
            <a:spAutoFit/>
          </a:bodyPr>
          <a:lstStyle/>
          <a:p>
            <a:pPr algn="ctr"/>
            <a:endParaRPr lang="pt-BR" sz="1600" dirty="0">
              <a:solidFill>
                <a:prstClr val="white"/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="" xmlns:a16="http://schemas.microsoft.com/office/drawing/2014/main" id="{93814296-09EB-40C8-8EAD-04055ED1966F}"/>
              </a:ext>
            </a:extLst>
          </p:cNvPr>
          <p:cNvSpPr txBox="1"/>
          <p:nvPr/>
        </p:nvSpPr>
        <p:spPr>
          <a:xfrm>
            <a:off x="295998" y="2878925"/>
            <a:ext cx="4572000" cy="1200327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pt-BR" dirty="0"/>
              <a:t>VILMAR BATISTA CARDOSO </a:t>
            </a:r>
            <a:endParaRPr lang="pt-BR" dirty="0" smtClean="0"/>
          </a:p>
          <a:p>
            <a:pPr algn="ctr"/>
            <a:r>
              <a:rPr lang="pt-BR" dirty="0" smtClean="0"/>
              <a:t>Secretaria </a:t>
            </a:r>
            <a:r>
              <a:rPr lang="pt-BR" dirty="0"/>
              <a:t>de  Administração  e Finanças</a:t>
            </a:r>
          </a:p>
          <a:p>
            <a:pPr algn="ctr"/>
            <a:r>
              <a:rPr lang="pt-BR" dirty="0">
                <a:hlinkClick r:id="rId4"/>
              </a:rPr>
              <a:t>controleinterno@capivaridebaixo.sc.gov.</a:t>
            </a:r>
            <a:r>
              <a:rPr lang="pt-BR" b="1" dirty="0">
                <a:hlinkClick r:id="rId4"/>
              </a:rPr>
              <a:t>br</a:t>
            </a:r>
            <a:endParaRPr lang="pt-BR" b="1" dirty="0"/>
          </a:p>
          <a:p>
            <a:pPr algn="ctr"/>
            <a:r>
              <a:rPr lang="pt-BR" b="1" dirty="0" smtClean="0"/>
              <a:t>26/02/2025</a:t>
            </a:r>
            <a:endParaRPr lang="pt-BR" b="1" dirty="0"/>
          </a:p>
        </p:txBody>
      </p:sp>
      <p:sp>
        <p:nvSpPr>
          <p:cNvPr id="3" name="Retângulo 2"/>
          <p:cNvSpPr/>
          <p:nvPr/>
        </p:nvSpPr>
        <p:spPr>
          <a:xfrm>
            <a:off x="295998" y="911209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2400" dirty="0"/>
              <a:t>para prestação de contas do </a:t>
            </a:r>
          </a:p>
          <a:p>
            <a:pPr algn="ctr"/>
            <a:r>
              <a:rPr lang="pt-BR" sz="2400" dirty="0"/>
              <a:t>3</a:t>
            </a:r>
            <a:r>
              <a:rPr lang="pt-BR" sz="2400" dirty="0" smtClean="0"/>
              <a:t>º Quadrimestre </a:t>
            </a:r>
            <a:r>
              <a:rPr lang="pt-BR" sz="2400" dirty="0"/>
              <a:t>/</a:t>
            </a:r>
            <a:r>
              <a:rPr lang="pt-BR" sz="2400" dirty="0" smtClean="0"/>
              <a:t>2024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35503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="" xmlns:a16="http://schemas.microsoft.com/office/drawing/2014/main" id="{06CB030A-A9D6-49B7-BA41-62584A110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68560" y="195486"/>
            <a:ext cx="8229600" cy="1575048"/>
          </a:xfrm>
        </p:spPr>
        <p:txBody>
          <a:bodyPr>
            <a:normAutofit fontScale="90000"/>
          </a:bodyPr>
          <a:lstStyle/>
          <a:p>
            <a:pPr>
              <a:tabLst>
                <a:tab pos="7983338" algn="l"/>
              </a:tabLst>
            </a:pPr>
            <a:r>
              <a:rPr lang="en-GB" dirty="0">
                <a:solidFill>
                  <a:srgbClr val="000000"/>
                </a:solidFill>
                <a:latin typeface="Arial Black" pitchFamily="34" charset="0"/>
              </a:rPr>
              <a:t/>
            </a:r>
            <a:br>
              <a:rPr lang="en-GB" dirty="0">
                <a:solidFill>
                  <a:srgbClr val="000000"/>
                </a:solidFill>
                <a:latin typeface="Arial Black" pitchFamily="34" charset="0"/>
              </a:rPr>
            </a:br>
            <a:r>
              <a:rPr lang="en-GB" sz="3300" dirty="0">
                <a:solidFill>
                  <a:srgbClr val="000000"/>
                </a:solidFill>
                <a:latin typeface="Arial Black" pitchFamily="34" charset="0"/>
              </a:rPr>
              <a:t>AUDIÊNCIA PÚBLICA</a:t>
            </a:r>
            <a:br>
              <a:rPr lang="en-GB" sz="3300" dirty="0">
                <a:solidFill>
                  <a:srgbClr val="000000"/>
                </a:solidFill>
                <a:latin typeface="Arial Black" pitchFamily="34" charset="0"/>
              </a:rPr>
            </a:br>
            <a:r>
              <a:rPr lang="en-GB" sz="3300" dirty="0">
                <a:solidFill>
                  <a:srgbClr val="000000"/>
                </a:solidFill>
                <a:latin typeface="Arial Black" pitchFamily="34" charset="0"/>
              </a:rPr>
              <a:t>3</a:t>
            </a:r>
            <a:r>
              <a:rPr lang="en-GB" sz="3300" dirty="0" smtClean="0">
                <a:solidFill>
                  <a:srgbClr val="000000"/>
                </a:solidFill>
                <a:latin typeface="Arial Black" pitchFamily="34" charset="0"/>
              </a:rPr>
              <a:t>º Quadrimestre</a:t>
            </a:r>
            <a:r>
              <a:rPr lang="en-GB" sz="3300" dirty="0">
                <a:solidFill>
                  <a:srgbClr val="000000"/>
                </a:solidFill>
                <a:latin typeface="Arial Black" pitchFamily="34" charset="0"/>
              </a:rPr>
              <a:t/>
            </a:r>
            <a:br>
              <a:rPr lang="en-GB" sz="3300" dirty="0">
                <a:solidFill>
                  <a:srgbClr val="000000"/>
                </a:solidFill>
                <a:latin typeface="Arial Black" pitchFamily="34" charset="0"/>
              </a:rPr>
            </a:br>
            <a:r>
              <a:rPr lang="en-GB" sz="3300" dirty="0">
                <a:solidFill>
                  <a:srgbClr val="DDDDDD"/>
                </a:solidFill>
                <a:latin typeface="Arial Black" pitchFamily="34" charset="0"/>
              </a:rPr>
              <a:t/>
            </a:r>
            <a:br>
              <a:rPr lang="en-GB" sz="3300" dirty="0">
                <a:solidFill>
                  <a:srgbClr val="DDDDDD"/>
                </a:solidFill>
                <a:latin typeface="Arial Black" pitchFamily="34" charset="0"/>
              </a:rPr>
            </a:br>
            <a:endParaRPr lang="pt-BR" sz="3300" dirty="0"/>
          </a:p>
        </p:txBody>
      </p:sp>
      <p:sp>
        <p:nvSpPr>
          <p:cNvPr id="6" name="Espaço Reservado para Conteúdo 2">
            <a:extLst>
              <a:ext uri="{FF2B5EF4-FFF2-40B4-BE49-F238E27FC236}">
                <a16:creationId xmlns="" xmlns:a16="http://schemas.microsoft.com/office/drawing/2014/main" id="{76B57458-132E-4E88-9377-16D0792C0644}"/>
              </a:ext>
            </a:extLst>
          </p:cNvPr>
          <p:cNvSpPr txBox="1">
            <a:spLocks/>
          </p:cNvSpPr>
          <p:nvPr/>
        </p:nvSpPr>
        <p:spPr>
          <a:xfrm>
            <a:off x="1337994" y="1719657"/>
            <a:ext cx="6400800" cy="3474720"/>
          </a:xfrm>
          <a:prstGeom prst="rect">
            <a:avLst/>
          </a:prstGeom>
        </p:spPr>
        <p:txBody>
          <a:bodyPr lIns="91438" tIns="45719" rIns="91438" bIns="45719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b="1" dirty="0"/>
              <a:t>PRINCÍPIOS CONSTITUCIONAIS QUE REGEM A ADMINISTRAÇÃO PÚBLICA (Artigo 37º. da C.F.)</a:t>
            </a:r>
          </a:p>
          <a:p>
            <a:pPr marL="0" indent="0">
              <a:buNone/>
            </a:pPr>
            <a:endParaRPr lang="pt-BR" b="1" dirty="0"/>
          </a:p>
          <a:p>
            <a:pPr>
              <a:buFont typeface="Wingdings" panose="05000000000000000000" pitchFamily="2" charset="2"/>
              <a:buChar char="ü"/>
            </a:pPr>
            <a:r>
              <a:rPr lang="pt-BR" b="1" dirty="0"/>
              <a:t>LEGALIDADE;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b="1" dirty="0"/>
              <a:t>IMPESSOALIDADE;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b="1" dirty="0"/>
              <a:t>MORALIDADE;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b="1" dirty="0"/>
              <a:t>PUBLICIDADE;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b="1" dirty="0"/>
              <a:t>EFICIÊNCIA. </a:t>
            </a:r>
          </a:p>
          <a:p>
            <a:pPr marL="0" indent="0" algn="ctr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6242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38"/>
            <a:ext cx="9144000" cy="5143500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="" xmlns:a16="http://schemas.microsoft.com/office/drawing/2014/main" id="{AF418B2C-BFAA-4E14-A6B3-FD1B2D070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68560" y="10429"/>
            <a:ext cx="8229600" cy="1575048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000000"/>
                </a:solidFill>
                <a:latin typeface="Arial Black" pitchFamily="34" charset="0"/>
              </a:rPr>
              <a:t/>
            </a:r>
            <a:br>
              <a:rPr lang="en-GB" dirty="0">
                <a:solidFill>
                  <a:srgbClr val="000000"/>
                </a:solidFill>
                <a:latin typeface="Arial Black" pitchFamily="34" charset="0"/>
              </a:rPr>
            </a:br>
            <a:r>
              <a:rPr lang="en-GB" sz="3300" dirty="0">
                <a:solidFill>
                  <a:srgbClr val="000000"/>
                </a:solidFill>
                <a:latin typeface="Arial Black" pitchFamily="34" charset="0"/>
              </a:rPr>
              <a:t>AUDIÊNCIA PÚBLICA</a:t>
            </a:r>
            <a:br>
              <a:rPr lang="en-GB" sz="3300" dirty="0">
                <a:solidFill>
                  <a:srgbClr val="000000"/>
                </a:solidFill>
                <a:latin typeface="Arial Black" pitchFamily="34" charset="0"/>
              </a:rPr>
            </a:br>
            <a:r>
              <a:rPr lang="en-GB" sz="3300" dirty="0">
                <a:solidFill>
                  <a:srgbClr val="000000"/>
                </a:solidFill>
                <a:latin typeface="Arial Black" pitchFamily="34" charset="0"/>
              </a:rPr>
              <a:t>3</a:t>
            </a:r>
            <a:r>
              <a:rPr lang="en-GB" sz="3300" dirty="0" smtClean="0">
                <a:solidFill>
                  <a:srgbClr val="000000"/>
                </a:solidFill>
                <a:latin typeface="Arial Black" pitchFamily="34" charset="0"/>
              </a:rPr>
              <a:t>º Quadrimestre</a:t>
            </a:r>
            <a:r>
              <a:rPr lang="en-GB" sz="3300" dirty="0">
                <a:solidFill>
                  <a:srgbClr val="000000"/>
                </a:solidFill>
                <a:latin typeface="Arial Black" pitchFamily="34" charset="0"/>
              </a:rPr>
              <a:t/>
            </a:r>
            <a:br>
              <a:rPr lang="en-GB" sz="3300" dirty="0">
                <a:solidFill>
                  <a:srgbClr val="000000"/>
                </a:solidFill>
                <a:latin typeface="Arial Black" pitchFamily="34" charset="0"/>
              </a:rPr>
            </a:br>
            <a:r>
              <a:rPr lang="en-GB" sz="3300" dirty="0">
                <a:solidFill>
                  <a:srgbClr val="DDDDDD"/>
                </a:solidFill>
                <a:latin typeface="Arial Black" pitchFamily="34" charset="0"/>
              </a:rPr>
              <a:t/>
            </a:r>
            <a:br>
              <a:rPr lang="en-GB" sz="3300" dirty="0">
                <a:solidFill>
                  <a:srgbClr val="DDDDDD"/>
                </a:solidFill>
                <a:latin typeface="Arial Black" pitchFamily="34" charset="0"/>
              </a:rPr>
            </a:br>
            <a:endParaRPr lang="pt-BR" sz="3300" dirty="0"/>
          </a:p>
        </p:txBody>
      </p:sp>
      <p:sp>
        <p:nvSpPr>
          <p:cNvPr id="7" name="Espaço Reservado para Conteúdo 2">
            <a:extLst>
              <a:ext uri="{FF2B5EF4-FFF2-40B4-BE49-F238E27FC236}">
                <a16:creationId xmlns="" xmlns:a16="http://schemas.microsoft.com/office/drawing/2014/main" id="{02539121-0395-4215-92BC-FB6A11D15CBE}"/>
              </a:ext>
            </a:extLst>
          </p:cNvPr>
          <p:cNvSpPr txBox="1">
            <a:spLocks/>
          </p:cNvSpPr>
          <p:nvPr/>
        </p:nvSpPr>
        <p:spPr>
          <a:xfrm>
            <a:off x="0" y="1131591"/>
            <a:ext cx="9144000" cy="4680520"/>
          </a:xfrm>
          <a:prstGeom prst="rect">
            <a:avLst/>
          </a:prstGeom>
        </p:spPr>
        <p:txBody>
          <a:bodyPr lIns="91438" tIns="45719" rIns="91438" bIns="45719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2300" dirty="0"/>
              <a:t>PRINCÍPIOS BASILARES DA LEI DE RESPONSABILIDADE FISCAL - LRF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1900" dirty="0"/>
              <a:t>Planejamento: (Destinar tempo e recursos necessários para execução das ações administrativas com maior eficiência);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1900" dirty="0"/>
              <a:t>Transparência: (dar conhecimento à sociedade das ações governamentais);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1900" dirty="0"/>
              <a:t>Participação Popular: (que as audiências públicas se tornem o centro das decisões);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1900" dirty="0"/>
              <a:t> Equilíbrio: (Prevenção de déficits);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1900" dirty="0"/>
              <a:t> Preservação do Patrimônio Público: (Impedir a utilização indevida dos recursos públicos);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1900" dirty="0"/>
              <a:t> Limitação da Despesa: (Restabelecer as contas públicas aos limites estabelecidos por Lei);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1900" dirty="0"/>
              <a:t>Controle do Endividamento Público: (Manter o equilíbrio das contas e cumprir os limites estabelecidos por lei).</a:t>
            </a:r>
          </a:p>
          <a:p>
            <a:pPr marL="0" indent="0" algn="ctr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43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="" xmlns:a16="http://schemas.microsoft.com/office/drawing/2014/main" id="{3008E9A9-0C4C-4050-9B2B-21BAB99B0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40568" y="123478"/>
            <a:ext cx="8229600" cy="1575048"/>
          </a:xfrm>
        </p:spPr>
        <p:txBody>
          <a:bodyPr>
            <a:normAutofit fontScale="90000"/>
          </a:bodyPr>
          <a:lstStyle/>
          <a:p>
            <a:pPr>
              <a:tabLst>
                <a:tab pos="7983338" algn="l"/>
              </a:tabLst>
            </a:pPr>
            <a:r>
              <a:rPr lang="en-GB" dirty="0">
                <a:solidFill>
                  <a:srgbClr val="000000"/>
                </a:solidFill>
                <a:latin typeface="Arial Black" pitchFamily="34" charset="0"/>
              </a:rPr>
              <a:t/>
            </a:r>
            <a:br>
              <a:rPr lang="en-GB" dirty="0">
                <a:solidFill>
                  <a:srgbClr val="000000"/>
                </a:solidFill>
                <a:latin typeface="Arial Black" pitchFamily="34" charset="0"/>
              </a:rPr>
            </a:br>
            <a:r>
              <a:rPr lang="en-GB" sz="3300" dirty="0">
                <a:solidFill>
                  <a:srgbClr val="000000"/>
                </a:solidFill>
                <a:latin typeface="Arial Black" pitchFamily="34" charset="0"/>
              </a:rPr>
              <a:t>AUDIÊNCIA PÚBLICA</a:t>
            </a:r>
            <a:br>
              <a:rPr lang="en-GB" sz="3300" dirty="0">
                <a:solidFill>
                  <a:srgbClr val="000000"/>
                </a:solidFill>
                <a:latin typeface="Arial Black" pitchFamily="34" charset="0"/>
              </a:rPr>
            </a:br>
            <a:r>
              <a:rPr lang="en-GB" sz="3300" dirty="0">
                <a:solidFill>
                  <a:srgbClr val="000000"/>
                </a:solidFill>
                <a:latin typeface="Arial Black" pitchFamily="34" charset="0"/>
              </a:rPr>
              <a:t>3</a:t>
            </a:r>
            <a:r>
              <a:rPr lang="en-GB" sz="3300" dirty="0" smtClean="0">
                <a:solidFill>
                  <a:srgbClr val="000000"/>
                </a:solidFill>
                <a:latin typeface="Arial Black" pitchFamily="34" charset="0"/>
              </a:rPr>
              <a:t>º Quadrimestre</a:t>
            </a:r>
            <a:r>
              <a:rPr lang="en-GB" sz="3300" dirty="0">
                <a:solidFill>
                  <a:srgbClr val="000000"/>
                </a:solidFill>
                <a:latin typeface="Arial Black" pitchFamily="34" charset="0"/>
              </a:rPr>
              <a:t/>
            </a:r>
            <a:br>
              <a:rPr lang="en-GB" sz="3300" dirty="0">
                <a:solidFill>
                  <a:srgbClr val="000000"/>
                </a:solidFill>
                <a:latin typeface="Arial Black" pitchFamily="34" charset="0"/>
              </a:rPr>
            </a:br>
            <a:r>
              <a:rPr lang="en-GB" sz="3300" dirty="0">
                <a:solidFill>
                  <a:srgbClr val="DDDDDD"/>
                </a:solidFill>
                <a:latin typeface="Arial Black" pitchFamily="34" charset="0"/>
              </a:rPr>
              <a:t/>
            </a:r>
            <a:br>
              <a:rPr lang="en-GB" sz="3300" dirty="0">
                <a:solidFill>
                  <a:srgbClr val="DDDDDD"/>
                </a:solidFill>
                <a:latin typeface="Arial Black" pitchFamily="34" charset="0"/>
              </a:rPr>
            </a:br>
            <a:endParaRPr lang="pt-BR" sz="3300" dirty="0"/>
          </a:p>
        </p:txBody>
      </p:sp>
      <p:sp>
        <p:nvSpPr>
          <p:cNvPr id="7" name="Espaço Reservado para Conteúdo 2">
            <a:extLst>
              <a:ext uri="{FF2B5EF4-FFF2-40B4-BE49-F238E27FC236}">
                <a16:creationId xmlns="" xmlns:a16="http://schemas.microsoft.com/office/drawing/2014/main" id="{6DB9C491-7848-419D-93CB-910807CC06BD}"/>
              </a:ext>
            </a:extLst>
          </p:cNvPr>
          <p:cNvSpPr txBox="1">
            <a:spLocks/>
          </p:cNvSpPr>
          <p:nvPr/>
        </p:nvSpPr>
        <p:spPr>
          <a:xfrm>
            <a:off x="1371600" y="1545302"/>
            <a:ext cx="6400800" cy="3474720"/>
          </a:xfrm>
          <a:prstGeom prst="rect">
            <a:avLst/>
          </a:prstGeom>
        </p:spPr>
        <p:txBody>
          <a:bodyPr lIns="91438" tIns="45719" rIns="91438" bIns="45719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b="1" dirty="0"/>
              <a:t>TÓPICOS DA APRESENTAÇÃO</a:t>
            </a:r>
            <a:r>
              <a:rPr lang="pt-BR" dirty="0"/>
              <a:t> </a:t>
            </a:r>
          </a:p>
          <a:p>
            <a:pPr marL="0" indent="0">
              <a:buNone/>
            </a:pPr>
            <a:endParaRPr lang="pt-BR" b="1" dirty="0"/>
          </a:p>
          <a:p>
            <a:pPr>
              <a:buFont typeface="Wingdings" panose="05000000000000000000" pitchFamily="2" charset="2"/>
              <a:buChar char="ü"/>
            </a:pPr>
            <a:r>
              <a:rPr lang="pt-BR" b="1" dirty="0"/>
              <a:t>RECEITAS </a:t>
            </a:r>
            <a:r>
              <a:rPr lang="pt-BR" b="1" dirty="0" smtClean="0"/>
              <a:t>ORÇAMENTÁRIA</a:t>
            </a:r>
            <a:endParaRPr lang="pt-BR" b="1" dirty="0"/>
          </a:p>
          <a:p>
            <a:pPr>
              <a:buFont typeface="Wingdings" panose="05000000000000000000" pitchFamily="2" charset="2"/>
              <a:buChar char="ü"/>
            </a:pPr>
            <a:r>
              <a:rPr lang="pt-BR" b="1" dirty="0"/>
              <a:t>DESPESAS ORÇAMENTÁRIA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b="1" dirty="0"/>
              <a:t>LIMITES LEGAIS E CONSTITUCIONAIS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b="1" dirty="0"/>
              <a:t>ACOMPANHAMENTO DAS METAS QUADRIMESTRAIS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b="1" dirty="0"/>
              <a:t>RELATÓRIO RESUMIDO DA EXECUÇÃO ORÇAMENTÁRIA </a:t>
            </a:r>
            <a:r>
              <a:rPr lang="pt-BR" b="1" dirty="0" smtClean="0"/>
              <a:t>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b="1" dirty="0" smtClean="0"/>
              <a:t>AÇÕES REALIZADAS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5127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="" xmlns:a16="http://schemas.microsoft.com/office/drawing/2014/main" id="{6721C53B-7397-4B1F-8822-532D55E3B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12576" y="195486"/>
            <a:ext cx="8229600" cy="1575048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000000"/>
                </a:solidFill>
                <a:latin typeface="Arial Black" pitchFamily="34" charset="0"/>
              </a:rPr>
              <a:t/>
            </a:r>
            <a:br>
              <a:rPr lang="en-GB" dirty="0">
                <a:solidFill>
                  <a:srgbClr val="000000"/>
                </a:solidFill>
                <a:latin typeface="Arial Black" pitchFamily="34" charset="0"/>
              </a:rPr>
            </a:br>
            <a:r>
              <a:rPr lang="en-GB" sz="3300" dirty="0">
                <a:solidFill>
                  <a:srgbClr val="000000"/>
                </a:solidFill>
                <a:latin typeface="Arial Black" pitchFamily="34" charset="0"/>
              </a:rPr>
              <a:t>AUDIÊNCIA PÚBLICA</a:t>
            </a:r>
            <a:br>
              <a:rPr lang="en-GB" sz="3300" dirty="0">
                <a:solidFill>
                  <a:srgbClr val="000000"/>
                </a:solidFill>
                <a:latin typeface="Arial Black" pitchFamily="34" charset="0"/>
              </a:rPr>
            </a:br>
            <a:r>
              <a:rPr lang="en-GB" sz="3300" dirty="0">
                <a:solidFill>
                  <a:srgbClr val="000000"/>
                </a:solidFill>
                <a:latin typeface="Arial Black" pitchFamily="34" charset="0"/>
              </a:rPr>
              <a:t>3</a:t>
            </a:r>
            <a:r>
              <a:rPr lang="en-GB" sz="3300" dirty="0" smtClean="0">
                <a:solidFill>
                  <a:srgbClr val="000000"/>
                </a:solidFill>
                <a:latin typeface="Arial Black" pitchFamily="34" charset="0"/>
              </a:rPr>
              <a:t>º Quadrimestre</a:t>
            </a:r>
            <a:r>
              <a:rPr lang="en-GB" sz="3300" dirty="0">
                <a:solidFill>
                  <a:srgbClr val="000000"/>
                </a:solidFill>
                <a:latin typeface="Arial Black" pitchFamily="34" charset="0"/>
              </a:rPr>
              <a:t/>
            </a:r>
            <a:br>
              <a:rPr lang="en-GB" sz="3300" dirty="0">
                <a:solidFill>
                  <a:srgbClr val="000000"/>
                </a:solidFill>
                <a:latin typeface="Arial Black" pitchFamily="34" charset="0"/>
              </a:rPr>
            </a:br>
            <a:r>
              <a:rPr lang="en-GB" sz="3300" dirty="0">
                <a:solidFill>
                  <a:srgbClr val="DDDDDD"/>
                </a:solidFill>
                <a:latin typeface="Arial Black" pitchFamily="34" charset="0"/>
              </a:rPr>
              <a:t/>
            </a:r>
            <a:br>
              <a:rPr lang="en-GB" sz="3300" dirty="0">
                <a:solidFill>
                  <a:srgbClr val="DDDDDD"/>
                </a:solidFill>
                <a:latin typeface="Arial Black" pitchFamily="34" charset="0"/>
              </a:rPr>
            </a:br>
            <a:endParaRPr lang="pt-BR" sz="3300" dirty="0"/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="" xmlns:a16="http://schemas.microsoft.com/office/drawing/2014/main" id="{FDE22235-56B6-442A-A0AC-1C22EB74A6E3}"/>
              </a:ext>
            </a:extLst>
          </p:cNvPr>
          <p:cNvSpPr txBox="1">
            <a:spLocks/>
          </p:cNvSpPr>
          <p:nvPr/>
        </p:nvSpPr>
        <p:spPr>
          <a:xfrm>
            <a:off x="611560" y="1141819"/>
            <a:ext cx="8324178" cy="2232248"/>
          </a:xfrm>
          <a:prstGeom prst="rect">
            <a:avLst/>
          </a:prstGeom>
        </p:spPr>
        <p:txBody>
          <a:bodyPr lIns="91438" tIns="45719" rIns="91438" bIns="45719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40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2" charset="0"/>
              <a:cs typeface="Arial Unicode MS" charset="0"/>
            </a:endParaRPr>
          </a:p>
          <a:p>
            <a:pPr marL="0" indent="0" algn="ctr">
              <a:buNone/>
            </a:pPr>
            <a:r>
              <a:rPr lang="en-GB" sz="4000" i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2" charset="0"/>
                <a:cs typeface="Arial Unicode MS" charset="0"/>
              </a:rPr>
              <a:t>RECEITAS</a:t>
            </a:r>
          </a:p>
          <a:p>
            <a:pPr marL="0" indent="0" algn="ctr">
              <a:buNone/>
            </a:pPr>
            <a:r>
              <a:rPr lang="en-GB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2" charset="0"/>
                <a:cs typeface="Arial Unicode MS" charset="0"/>
              </a:rPr>
              <a:t> </a:t>
            </a:r>
            <a:r>
              <a:rPr lang="en-GB" sz="3600" i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2" charset="0"/>
                <a:cs typeface="Arial Unicode MS" charset="0"/>
              </a:rPr>
              <a:t>ORÇAMENTÁRIA</a:t>
            </a:r>
            <a:endParaRPr lang="pt-BR" sz="36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="" xmlns:a16="http://schemas.microsoft.com/office/drawing/2014/main" id="{61230EF9-4DC5-49A0-A0DE-EDF9B446101A}"/>
              </a:ext>
            </a:extLst>
          </p:cNvPr>
          <p:cNvSpPr/>
          <p:nvPr/>
        </p:nvSpPr>
        <p:spPr>
          <a:xfrm>
            <a:off x="611560" y="3600145"/>
            <a:ext cx="8316416" cy="923330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pt-BR" dirty="0"/>
              <a:t>Consolidação</a:t>
            </a:r>
          </a:p>
          <a:p>
            <a:r>
              <a:rPr lang="pt-BR" dirty="0"/>
              <a:t> </a:t>
            </a:r>
            <a:r>
              <a:rPr lang="pt-BR" dirty="0" smtClean="0"/>
              <a:t>3° Quadrimestre</a:t>
            </a:r>
            <a:endParaRPr lang="pt-BR" dirty="0"/>
          </a:p>
          <a:p>
            <a:r>
              <a:rPr lang="pt-BR" dirty="0" smtClean="0"/>
              <a:t>Período: 09/024 a 12/2024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0152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53" y="1"/>
            <a:ext cx="9144000" cy="5508929"/>
          </a:xfrm>
          <a:prstGeom prst="rect">
            <a:avLst/>
          </a:prstGeom>
        </p:spPr>
      </p:pic>
      <p:graphicFrame>
        <p:nvGraphicFramePr>
          <p:cNvPr id="6" name="Espaço Reservado para Conteúdo 2">
            <a:extLst>
              <a:ext uri="{FF2B5EF4-FFF2-40B4-BE49-F238E27FC236}">
                <a16:creationId xmlns="" xmlns:a16="http://schemas.microsoft.com/office/drawing/2014/main" id="{81F63709-3EA8-448B-A778-9587DF229EB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0003077"/>
              </p:ext>
            </p:extLst>
          </p:nvPr>
        </p:nvGraphicFramePr>
        <p:xfrm>
          <a:off x="107504" y="1195192"/>
          <a:ext cx="8784976" cy="3586359"/>
        </p:xfrm>
        <a:graphic>
          <a:graphicData uri="http://schemas.openxmlformats.org/drawingml/2006/table">
            <a:tbl>
              <a:tblPr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50637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27860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1991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Aharoni" pitchFamily="2" charset="-79"/>
                          <a:cs typeface="Aharoni" pitchFamily="2" charset="-79"/>
                        </a:rPr>
                        <a:t>Tipo Receita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chemeClr val="bg1"/>
                          </a:solidFill>
                          <a:latin typeface="Aharoni" pitchFamily="2" charset="-79"/>
                          <a:cs typeface="Aharoni" pitchFamily="2" charset="-79"/>
                        </a:rPr>
                        <a:t>Descrição  da Receita</a:t>
                      </a:r>
                    </a:p>
                  </a:txBody>
                  <a:tcPr marL="7829" marR="7829" marT="7829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95887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Tributária (Receita Própria)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dirty="0">
                          <a:solidFill>
                            <a:schemeClr val="tx1"/>
                          </a:solidFill>
                          <a:latin typeface="+mn-lt"/>
                        </a:rPr>
                        <a:t>IPTU,</a:t>
                      </a:r>
                      <a:r>
                        <a:rPr lang="pt-BR" sz="18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ISS,ITBI, I.R, TAXAS(alvará, lixo, </a:t>
                      </a:r>
                      <a:r>
                        <a:rPr lang="pt-BR" sz="1800" baseline="0" dirty="0" err="1">
                          <a:solidFill>
                            <a:schemeClr val="tx1"/>
                          </a:solidFill>
                          <a:latin typeface="+mn-lt"/>
                        </a:rPr>
                        <a:t>etc</a:t>
                      </a:r>
                      <a:r>
                        <a:rPr lang="pt-BR" sz="1800" baseline="0" dirty="0">
                          <a:solidFill>
                            <a:schemeClr val="tx1"/>
                          </a:solidFill>
                          <a:latin typeface="+mn-lt"/>
                        </a:rPr>
                        <a:t>)</a:t>
                      </a:r>
                      <a:endParaRPr lang="pt-BR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9915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Contribuições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dirty="0">
                          <a:solidFill>
                            <a:schemeClr val="tx1"/>
                          </a:solidFill>
                          <a:latin typeface="+mn-lt"/>
                        </a:rPr>
                        <a:t>Iluminação</a:t>
                      </a:r>
                      <a:r>
                        <a:rPr lang="pt-BR" sz="18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Pública</a:t>
                      </a:r>
                      <a:endParaRPr lang="pt-BR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9915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Patrimonial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dirty="0">
                          <a:solidFill>
                            <a:schemeClr val="tx1"/>
                          </a:solidFill>
                          <a:latin typeface="+mn-lt"/>
                        </a:rPr>
                        <a:t>Rendimentos e Alienações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08610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Serviços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dirty="0">
                          <a:solidFill>
                            <a:schemeClr val="tx1"/>
                          </a:solidFill>
                          <a:latin typeface="+mn-lt"/>
                        </a:rPr>
                        <a:t>Serviços de Água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95887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Transferências Correntes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dirty="0">
                          <a:solidFill>
                            <a:schemeClr val="tx1"/>
                          </a:solidFill>
                          <a:latin typeface="+mn-lt"/>
                        </a:rPr>
                        <a:t>FPM, SUS,</a:t>
                      </a:r>
                      <a:r>
                        <a:rPr lang="pt-BR" sz="18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FUNDEB, ICMS,IPVA, FNDE, </a:t>
                      </a:r>
                      <a:r>
                        <a:rPr lang="pt-BR" sz="1800" baseline="0" dirty="0" err="1">
                          <a:solidFill>
                            <a:schemeClr val="tx1"/>
                          </a:solidFill>
                          <a:latin typeface="+mn-lt"/>
                        </a:rPr>
                        <a:t>SUAS,etc</a:t>
                      </a:r>
                      <a:endParaRPr lang="pt-BR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95887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Outras Receitas Correntes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dirty="0">
                          <a:solidFill>
                            <a:schemeClr val="tx1"/>
                          </a:solidFill>
                          <a:latin typeface="+mn-lt"/>
                        </a:rPr>
                        <a:t>Dívida Ativa, Multas</a:t>
                      </a:r>
                      <a:r>
                        <a:rPr lang="pt-BR" sz="18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e Juros</a:t>
                      </a:r>
                      <a:endParaRPr lang="pt-BR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95887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Transferências</a:t>
                      </a:r>
                      <a:r>
                        <a:rPr lang="pt-BR" sz="2000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 de </a:t>
                      </a:r>
                      <a:r>
                        <a:rPr lang="pt-BR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Capital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dirty="0">
                          <a:solidFill>
                            <a:schemeClr val="tx1"/>
                          </a:solidFill>
                          <a:latin typeface="+mn-lt"/>
                        </a:rPr>
                        <a:t>Convênios e </a:t>
                      </a:r>
                      <a:r>
                        <a:rPr lang="pt-BR" sz="1800" dirty="0" err="1">
                          <a:solidFill>
                            <a:schemeClr val="tx1"/>
                          </a:solidFill>
                          <a:latin typeface="+mn-lt"/>
                        </a:rPr>
                        <a:t>transf</a:t>
                      </a:r>
                      <a:r>
                        <a:rPr lang="pt-BR" sz="1800" dirty="0">
                          <a:solidFill>
                            <a:schemeClr val="tx1"/>
                          </a:solidFill>
                          <a:latin typeface="+mn-lt"/>
                        </a:rPr>
                        <a:t>.</a:t>
                      </a:r>
                      <a:r>
                        <a:rPr lang="pt-BR" sz="18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para investimentos</a:t>
                      </a:r>
                      <a:endParaRPr lang="pt-BR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34456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(-) Ded. Receita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dirty="0">
                          <a:solidFill>
                            <a:schemeClr val="tx1"/>
                          </a:solidFill>
                          <a:latin typeface="+mn-lt"/>
                        </a:rPr>
                        <a:t>Deduções de FUNDEB e</a:t>
                      </a:r>
                      <a:r>
                        <a:rPr lang="pt-BR" sz="18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deduções</a:t>
                      </a:r>
                      <a:endParaRPr lang="pt-BR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7" name="Título 1">
            <a:extLst>
              <a:ext uri="{FF2B5EF4-FFF2-40B4-BE49-F238E27FC236}">
                <a16:creationId xmlns="" xmlns:a16="http://schemas.microsoft.com/office/drawing/2014/main" id="{D920FF72-3BC2-4CB4-8DBE-551D58857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3" y="195486"/>
            <a:ext cx="6512511" cy="1143000"/>
          </a:xfrm>
        </p:spPr>
        <p:txBody>
          <a:bodyPr>
            <a:normAutofit/>
          </a:bodyPr>
          <a:lstStyle/>
          <a:p>
            <a:r>
              <a:rPr lang="pt-BR" sz="2900" dirty="0"/>
              <a:t>ESTRUTURA DA RECEITA</a:t>
            </a:r>
          </a:p>
        </p:txBody>
      </p:sp>
    </p:spTree>
    <p:extLst>
      <p:ext uri="{BB962C8B-B14F-4D97-AF65-F5344CB8AC3E}">
        <p14:creationId xmlns:p14="http://schemas.microsoft.com/office/powerpoint/2010/main" val="77978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020022"/>
          </a:xfrm>
          <a:prstGeom prst="rect">
            <a:avLst/>
          </a:prstGeom>
        </p:spPr>
      </p:pic>
      <p:graphicFrame>
        <p:nvGraphicFramePr>
          <p:cNvPr id="5" name="Espaço Reservado para Conteúdo 4">
            <a:extLst>
              <a:ext uri="{FF2B5EF4-FFF2-40B4-BE49-F238E27FC236}">
                <a16:creationId xmlns="" xmlns:a16="http://schemas.microsoft.com/office/drawing/2014/main" id="{58770B7B-4D48-4395-84E3-966955B4B81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2696817"/>
              </p:ext>
            </p:extLst>
          </p:nvPr>
        </p:nvGraphicFramePr>
        <p:xfrm>
          <a:off x="395536" y="975039"/>
          <a:ext cx="8352927" cy="404498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31236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1216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4421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8417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52458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Tipo Receita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Previsão 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Realizado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Índice de Realização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473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RECEITAS CORRENTES (I)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124.983.898,37 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    139.101.210,69 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111%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Tributária(impostos e taxas)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  30.537.463,60 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      21.901.190,29 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72%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0" marR="0" indent="0" algn="l" defTabSz="914378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Contribuições (</a:t>
                      </a:r>
                      <a:r>
                        <a:rPr lang="pt-BR" sz="16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Iluminação</a:t>
                      </a:r>
                      <a:r>
                        <a:rPr lang="pt-BR" sz="1600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Pública</a:t>
                      </a:r>
                      <a:r>
                        <a:rPr lang="pt-BR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0,00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2.504.885,45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1101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Patrimonial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96.408,62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3.649.599,09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3.786</a:t>
                      </a: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93041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Agropecuária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      104.506,52 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             4.015,86 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27708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Serviços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6.100.000,00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8.255.748,47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135%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6237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Transfer</a:t>
                      </a: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 Correntes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87.051.342,95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    100.876.093,38 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116%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1717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Outr</a:t>
                      </a: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 Receitas </a:t>
                      </a:r>
                      <a:r>
                        <a:rPr lang="pt-BR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Corrent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1.094.176,68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       1.909.678,15 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175%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45833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Receitas Correntes </a:t>
                      </a:r>
                      <a:r>
                        <a:rPr lang="pt-B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Intra-Orçamentária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20306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Receitas de Capital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16.101,63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       4.808.949,73 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29.866</a:t>
                      </a: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</a:tr>
              <a:tr h="334513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125.000.000,00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  143.910.160,42 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                       115 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8108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Saldos de Exercícios Anteriores(Utilizados para créditos adicionais)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30.705.325,35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</a:tr>
              <a:tr h="79749">
                <a:tc>
                  <a:txBody>
                    <a:bodyPr/>
                    <a:lstStyle/>
                    <a:p>
                      <a:pPr lvl="1" algn="l" fontAlgn="b"/>
                      <a:r>
                        <a:rPr lang="pt-BR" sz="11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Fonte: Balanço Orçamentário (RREO-Anexo1)</a:t>
                      </a:r>
                    </a:p>
                  </a:txBody>
                  <a:tcPr marL="0" marR="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pt-BR" sz="9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endParaRPr lang="pt-BR" sz="9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1"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2" name="CaixaDeTexto 1"/>
          <p:cNvSpPr txBox="1"/>
          <p:nvPr/>
        </p:nvSpPr>
        <p:spPr>
          <a:xfrm>
            <a:off x="258044" y="195486"/>
            <a:ext cx="6192688" cy="538609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 fontAlgn="b"/>
            <a:r>
              <a:rPr lang="pt-BR" sz="29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RECEITA POR CATEGORIA ECONÔMICA</a:t>
            </a:r>
          </a:p>
        </p:txBody>
      </p:sp>
    </p:spTree>
    <p:extLst>
      <p:ext uri="{BB962C8B-B14F-4D97-AF65-F5344CB8AC3E}">
        <p14:creationId xmlns:p14="http://schemas.microsoft.com/office/powerpoint/2010/main" val="78517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="" xmlns:a16="http://schemas.microsoft.com/office/drawing/2014/main" id="{D920FF72-3BC2-4CB4-8DBE-551D58857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3" y="195486"/>
            <a:ext cx="6512511" cy="1143000"/>
          </a:xfrm>
        </p:spPr>
        <p:txBody>
          <a:bodyPr>
            <a:normAutofit/>
          </a:bodyPr>
          <a:lstStyle/>
          <a:p>
            <a:r>
              <a:rPr lang="pt-BR" sz="2800" dirty="0"/>
              <a:t>RECEITAS TRIBUTÁRIAS e </a:t>
            </a:r>
            <a:br>
              <a:rPr lang="pt-BR" sz="2800" dirty="0"/>
            </a:br>
            <a:r>
              <a:rPr lang="pt-BR" sz="2800" dirty="0"/>
              <a:t>COMTRIBUIÇÕES DE MELHORIAS</a:t>
            </a:r>
            <a:endParaRPr lang="pt-BR" sz="2900" dirty="0"/>
          </a:p>
        </p:txBody>
      </p:sp>
      <p:graphicFrame>
        <p:nvGraphicFramePr>
          <p:cNvPr id="7" name="Espaço Reservado para Conteúdo 4">
            <a:extLst>
              <a:ext uri="{FF2B5EF4-FFF2-40B4-BE49-F238E27FC236}">
                <a16:creationId xmlns="" xmlns:a16="http://schemas.microsoft.com/office/drawing/2014/main" id="{B51BBB59-B505-4F74-A10E-95A755BBA58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0198423"/>
              </p:ext>
            </p:extLst>
          </p:nvPr>
        </p:nvGraphicFramePr>
        <p:xfrm>
          <a:off x="539552" y="1316412"/>
          <a:ext cx="8136905" cy="3380968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tblPr>
              <a:tblGrid>
                <a:gridCol w="288032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7626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7220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RECEITAS TRIBUTÁRIAS E CONTRIBUIÇÕES DE MELHORIAS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Previsão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</a:t>
                      </a:r>
                      <a:r>
                        <a:rPr lang="pt-BR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°Quadrimestre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Índice de Realização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9720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/>
                        </a:rPr>
                        <a:t>IPTU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    6.708.643,67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2.893.129,85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43%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9720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/>
                        </a:rPr>
                        <a:t>ISS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  12.658.395,75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 </a:t>
                      </a: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9.910.779,65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78%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9720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/>
                        </a:rPr>
                        <a:t>ITBI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    1.100.864,27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 </a:t>
                      </a: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1.084.370,00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99%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9720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/>
                        </a:rPr>
                        <a:t>IRRF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    7.592.592,93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 </a:t>
                      </a: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5.157.348,81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68%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6799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/>
                        </a:rPr>
                        <a:t>Taxas e Contribuição de Melhorias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    2.476.966,98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 </a:t>
                      </a: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2.855.561,98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115%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89817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/>
                        </a:rPr>
                        <a:t>TOTAL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30.537.463,60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21.901.190,29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72%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9" name="Retângulo 8">
            <a:extLst>
              <a:ext uri="{FF2B5EF4-FFF2-40B4-BE49-F238E27FC236}">
                <a16:creationId xmlns="" xmlns:a16="http://schemas.microsoft.com/office/drawing/2014/main" id="{16C90E51-D97C-4657-8880-30D206784459}"/>
              </a:ext>
            </a:extLst>
          </p:cNvPr>
          <p:cNvSpPr/>
          <p:nvPr/>
        </p:nvSpPr>
        <p:spPr>
          <a:xfrm>
            <a:off x="539552" y="4701559"/>
            <a:ext cx="6264696" cy="265454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lvl="0" fontAlgn="b"/>
            <a:r>
              <a:rPr lang="pt-BR" sz="1100" dirty="0">
                <a:solidFill>
                  <a:srgbClr val="000000"/>
                </a:solidFill>
              </a:rPr>
              <a:t>Fonte: Demost. Dos Resultados Primários (RREO-Anexo </a:t>
            </a:r>
            <a:r>
              <a:rPr lang="pt-BR" sz="1100" b="1" dirty="0">
                <a:solidFill>
                  <a:srgbClr val="000000"/>
                </a:solidFill>
              </a:rPr>
              <a:t>6)</a:t>
            </a:r>
            <a:endParaRPr lang="pt-BR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84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33422</TotalTime>
  <Words>1320</Words>
  <Application>Microsoft Office PowerPoint</Application>
  <PresentationFormat>Apresentação na tela (16:9)</PresentationFormat>
  <Paragraphs>480</Paragraphs>
  <Slides>24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24</vt:i4>
      </vt:variant>
    </vt:vector>
  </HeadingPairs>
  <TitlesOfParts>
    <vt:vector size="26" baseType="lpstr">
      <vt:lpstr>Tema do Office</vt:lpstr>
      <vt:lpstr>2_Tema do Office</vt:lpstr>
      <vt:lpstr>Apresentação do PowerPoint</vt:lpstr>
      <vt:lpstr> AUDIÊNCIA PÚBLICA 3º Quadrimestre  </vt:lpstr>
      <vt:lpstr> AUDIÊNCIA PÚBLICA 3º Quadrimestre  </vt:lpstr>
      <vt:lpstr> AUDIÊNCIA PÚBLICA 3º Quadrimestre  </vt:lpstr>
      <vt:lpstr> AUDIÊNCIA PÚBLICA 3º Quadrimestre  </vt:lpstr>
      <vt:lpstr> AUDIÊNCIA PÚBLICA 3º Quadrimestre  </vt:lpstr>
      <vt:lpstr>ESTRUTURA DA RECEITA</vt:lpstr>
      <vt:lpstr>Apresentação do PowerPoint</vt:lpstr>
      <vt:lpstr>RECEITAS TRIBUTÁRIAS e  COMTRIBUIÇÕES DE MELHORIAS</vt:lpstr>
      <vt:lpstr> AUDIÊNCIA PÚBLICA 3º Quadrimestre  </vt:lpstr>
      <vt:lpstr>Apresentação do PowerPoint</vt:lpstr>
      <vt:lpstr> AUDIÊNCIA PÚBLICA 3º Quadrimestre  </vt:lpstr>
      <vt:lpstr>CÁLCULO DE CUMP. AO ARTIGO 212-A, inciso XI da CF</vt:lpstr>
      <vt:lpstr>LIMITES – EDUCAÇÃO</vt:lpstr>
      <vt:lpstr>LIMITES – SAÚDE</vt:lpstr>
      <vt:lpstr>LIMITES – PESSOAL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OUVIDORIA 3°QUADRIMESTRE 2024 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Usuario</dc:creator>
  <cp:lastModifiedBy>Alessandra</cp:lastModifiedBy>
  <cp:revision>410</cp:revision>
  <cp:lastPrinted>2025-02-24T10:58:26Z</cp:lastPrinted>
  <dcterms:created xsi:type="dcterms:W3CDTF">2021-05-10T18:20:11Z</dcterms:created>
  <dcterms:modified xsi:type="dcterms:W3CDTF">2025-02-24T15:54:07Z</dcterms:modified>
</cp:coreProperties>
</file>