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7" r:id="rId4"/>
    <p:sldId id="339" r:id="rId5"/>
    <p:sldId id="362" r:id="rId6"/>
    <p:sldId id="363" r:id="rId7"/>
    <p:sldId id="312" r:id="rId8"/>
    <p:sldId id="371" r:id="rId9"/>
    <p:sldId id="369" r:id="rId10"/>
    <p:sldId id="304" r:id="rId11"/>
    <p:sldId id="372" r:id="rId12"/>
    <p:sldId id="383" r:id="rId13"/>
    <p:sldId id="390" r:id="rId14"/>
    <p:sldId id="389" r:id="rId15"/>
    <p:sldId id="378" r:id="rId16"/>
    <p:sldId id="399" r:id="rId17"/>
    <p:sldId id="400" r:id="rId18"/>
    <p:sldId id="401" r:id="rId19"/>
    <p:sldId id="402" r:id="rId20"/>
    <p:sldId id="403" r:id="rId21"/>
    <p:sldId id="404" r:id="rId22"/>
    <p:sldId id="303" r:id="rId23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o Wilson de Pinho Martins" initials="LWdP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8885" autoAdjust="0"/>
  </p:normalViewPr>
  <p:slideViewPr>
    <p:cSldViewPr snapToGrid="0">
      <p:cViewPr>
        <p:scale>
          <a:sx n="70" d="100"/>
          <a:sy n="70" d="100"/>
        </p:scale>
        <p:origin x="-1171" y="-4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c:spPr>
    </c:floor>
    <c:sideWall>
      <c:thickness val="0"/>
      <c:spPr>
        <a:noFill/>
        <a:ln w="25400">
          <a:noFill/>
        </a:ln>
        <a:effectLst/>
      </c:spPr>
    </c:sideWall>
    <c:backWall>
      <c:thickness val="0"/>
      <c:spPr>
        <a:noFill/>
        <a:ln w="25400"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8821464257994092E-3"/>
          <c:y val="4.8592975101074349E-3"/>
          <c:w val="0.97411855572648265"/>
          <c:h val="0.94654772738881821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dLbls>
            <c:delete val="1"/>
          </c:dLbls>
          <c:val>
            <c:numRef>
              <c:f>'Metas Fiscais-Receita'!$F$3:$I$3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'Metas Fiscais-Receita'!$F$4:$I$4</c:f>
            </c:numRef>
          </c:val>
        </c:ser>
        <c:ser>
          <c:idx val="2"/>
          <c:order val="2"/>
          <c:invertIfNegative val="0"/>
          <c:val>
            <c:numRef>
              <c:f>'Metas Fiscais-Receita'!$F$5:$I$5</c:f>
            </c:numRef>
          </c:val>
        </c:ser>
        <c:ser>
          <c:idx val="3"/>
          <c:order val="3"/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7581714558606694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baseline="0" dirty="0" smtClean="0">
                        <a:effectLst/>
                      </a:rPr>
                      <a:t>18.993.496,42</a:t>
                    </a:r>
                    <a:endParaRPr lang="pt-BR" dirty="0" smtClean="0">
                      <a:effectLst/>
                    </a:endParaRPr>
                  </a:p>
                  <a:p>
                    <a:r>
                      <a:rPr lang="en-US" sz="1800" b="0" i="0" baseline="0" dirty="0" err="1" smtClean="0">
                        <a:effectLst/>
                      </a:rPr>
                      <a:t>Arrecadado</a:t>
                    </a:r>
                    <a:r>
                      <a:rPr lang="en-US" sz="1800" b="0" i="0" baseline="0" dirty="0" smtClean="0">
                        <a:effectLst/>
                      </a:rPr>
                      <a:t> </a:t>
                    </a:r>
                    <a:endParaRPr lang="pt-BR" dirty="0" smtClean="0">
                      <a:effectLst/>
                    </a:endParaRPr>
                  </a:p>
                  <a:p>
                    <a:r>
                      <a:rPr lang="en-US" sz="1800" b="0" i="0" baseline="0" dirty="0" err="1" smtClean="0">
                        <a:effectLst/>
                      </a:rPr>
                      <a:t>Ano</a:t>
                    </a:r>
                    <a:r>
                      <a:rPr lang="en-US" sz="1800" b="0" i="0" baseline="0" dirty="0" smtClean="0">
                        <a:effectLst/>
                      </a:rPr>
                      <a:t> 2022</a:t>
                    </a:r>
                    <a:endParaRPr lang="pt-BR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91862147683745E-2"/>
                  <c:y val="-4.9965057059440113E-2"/>
                </c:manualLayout>
              </c:layout>
              <c:tx>
                <c:rich>
                  <a:bodyPr/>
                  <a:lstStyle/>
                  <a:p>
                    <a:endParaRPr lang="en-US" sz="2000" dirty="0" smtClean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  <a:p>
                    <a:r>
                      <a:rPr lang="pt-BR" sz="1800" b="0" i="0" dirty="0" smtClean="0">
                        <a:effectLst/>
                      </a:rPr>
                      <a:t>20.065.316,80</a:t>
                    </a:r>
                    <a:endParaRPr lang="pt-BR" dirty="0" smtClean="0">
                      <a:effectLst/>
                    </a:endParaRPr>
                  </a:p>
                  <a:p>
                    <a:r>
                      <a:rPr lang="en-US" sz="1800" b="0" i="0" baseline="0" dirty="0" err="1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rPr>
                      <a:t>Arrecadado</a:t>
                    </a:r>
                    <a:r>
                      <a:rPr lang="en-US" sz="1800" b="0" i="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rPr>
                      <a:t> </a:t>
                    </a:r>
                    <a:endParaRPr lang="pt-BR" sz="2000" dirty="0" smtClean="0">
                      <a:solidFill>
                        <a:schemeClr val="accent6">
                          <a:lumMod val="50000"/>
                        </a:schemeClr>
                      </a:solidFill>
                      <a:effectLst/>
                    </a:endParaRPr>
                  </a:p>
                  <a:p>
                    <a:r>
                      <a:rPr lang="en-US" sz="1800" b="0" i="0" baseline="0" dirty="0" err="1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rPr>
                      <a:t>Ano</a:t>
                    </a:r>
                    <a:r>
                      <a:rPr lang="en-US" sz="1800" b="0" i="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rPr>
                      <a:t> 2023</a:t>
                    </a:r>
                    <a:endParaRPr lang="pt-BR" sz="2000" dirty="0" smtClean="0">
                      <a:solidFill>
                        <a:schemeClr val="accent6">
                          <a:lumMod val="50000"/>
                        </a:schemeClr>
                      </a:solidFill>
                      <a:effectLst/>
                    </a:endParaRPr>
                  </a:p>
                  <a:p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421734614412326E-3"/>
                  <c:y val="-4.1187903104077161E-2"/>
                </c:manualLayout>
              </c:layout>
              <c:tx>
                <c:rich>
                  <a:bodyPr/>
                  <a:lstStyle/>
                  <a:p>
                    <a:r>
                      <a:rPr lang="pt-BR" sz="1800" b="0" i="0" dirty="0" smtClean="0">
                        <a:effectLst/>
                      </a:rPr>
                      <a:t>30.537.463,60</a:t>
                    </a:r>
                    <a:endParaRPr lang="pt-BR" dirty="0" smtClean="0">
                      <a:effectLst/>
                    </a:endParaRPr>
                  </a:p>
                  <a:p>
                    <a:r>
                      <a:rPr lang="en-US" sz="1800" b="0" i="0" baseline="0" dirty="0" err="1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rPr>
                      <a:t>Orçado</a:t>
                    </a:r>
                    <a:endParaRPr lang="pt-BR" sz="2000" dirty="0" smtClean="0">
                      <a:solidFill>
                        <a:schemeClr val="accent6">
                          <a:lumMod val="50000"/>
                        </a:schemeClr>
                      </a:solidFill>
                      <a:effectLst/>
                    </a:endParaRPr>
                  </a:p>
                  <a:p>
                    <a:r>
                      <a:rPr lang="en-US" sz="1800" b="0" i="0" baseline="0" dirty="0" err="1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rPr>
                      <a:t>Ano</a:t>
                    </a:r>
                    <a:r>
                      <a:rPr lang="en-US" sz="1800" b="0" i="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rPr>
                      <a:t> 2024</a:t>
                    </a:r>
                    <a:endParaRPr lang="pt-BR" sz="20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975241451784089E-2"/>
                  <c:y val="-5.9068737249622603E-3"/>
                </c:manualLayout>
              </c:layout>
              <c:tx>
                <c:rich>
                  <a:bodyPr/>
                  <a:lstStyle/>
                  <a:p>
                    <a:r>
                      <a:rPr lang="pt-BR" sz="1800" b="0" i="0" u="none" strike="noStrike" baseline="0" dirty="0" smtClean="0">
                        <a:effectLst/>
                      </a:rPr>
                      <a:t>38.771.690,37</a:t>
                    </a:r>
                  </a:p>
                  <a:p>
                    <a:r>
                      <a:rPr lang="en-US" sz="1800" dirty="0" err="1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Estimativa</a:t>
                    </a:r>
                    <a:r>
                      <a:rPr lang="en-US" sz="18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</a:t>
                    </a:r>
                  </a:p>
                  <a:p>
                    <a:r>
                      <a:rPr lang="en-US" sz="1800" baseline="0" dirty="0" err="1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Ano</a:t>
                    </a:r>
                    <a:r>
                      <a:rPr lang="en-US" sz="18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2025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gradFill flip="none"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13500000" scaled="0"/>
                  <a:tileRect/>
                </a:gradFill>
              </a:ln>
            </c:spPr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'Metas Fiscais-Receita'!$F$6:$I$6</c:f>
              <c:numCache>
                <c:formatCode>#,##0.00</c:formatCode>
                <c:ptCount val="4"/>
                <c:pt idx="0">
                  <c:v>11523682.57</c:v>
                </c:pt>
                <c:pt idx="1">
                  <c:v>15269102.810000001</c:v>
                </c:pt>
                <c:pt idx="2">
                  <c:v>19789287</c:v>
                </c:pt>
                <c:pt idx="3">
                  <c:v>22364791.309999999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9732096"/>
        <c:axId val="159738112"/>
        <c:axId val="0"/>
      </c:bar3DChart>
      <c:catAx>
        <c:axId val="159732096"/>
        <c:scaling>
          <c:orientation val="minMax"/>
        </c:scaling>
        <c:delete val="1"/>
        <c:axPos val="b"/>
        <c:majorTickMark val="none"/>
        <c:minorTickMark val="none"/>
        <c:tickLblPos val="nextTo"/>
        <c:crossAx val="159738112"/>
        <c:crosses val="autoZero"/>
        <c:auto val="1"/>
        <c:lblAlgn val="ctr"/>
        <c:lblOffset val="100"/>
        <c:noMultiLvlLbl val="0"/>
      </c:catAx>
      <c:valAx>
        <c:axId val="159738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973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DD3C9-13CF-4C5D-B3F5-E6B76EA14C8E}" type="datetimeFigureOut">
              <a:rPr lang="pt-BR" smtClean="0"/>
              <a:pPr/>
              <a:t>27/09/2024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A4D95-6F46-41C7-AFBB-CF7B6DB82F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484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0A7A-FDC3-4BBE-BEAD-7EEFFF7A6EE5}" type="datetimeFigureOut">
              <a:rPr lang="pt-BR" smtClean="0"/>
              <a:pPr/>
              <a:t>27/09/2024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20E6D-5179-4322-A56C-C4D595D075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04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494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530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494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494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9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705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7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12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9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28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87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82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67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7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82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BAB2-509F-4E19-90C8-AAA3EFAA40CF}" type="datetimeFigureOut">
              <a:rPr lang="pt-BR" smtClean="0"/>
              <a:pPr/>
              <a:t>27/09/2024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4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bilidade@capivaridebaixo.sc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" y="0"/>
            <a:ext cx="12191999" cy="15765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MUNICÍPIO DE CAPIVARI DE BAIXO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88452" y="4056995"/>
            <a:ext cx="32063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 </a:t>
            </a:r>
            <a:r>
              <a:rPr lang="pt-BR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endParaRPr lang="pt-BR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" y="5398479"/>
            <a:ext cx="12192000" cy="1459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</a:t>
            </a:r>
          </a:p>
          <a:p>
            <a:pPr algn="ctr"/>
            <a:r>
              <a:rPr lang="pt-B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27/09/2024</a:t>
            </a:r>
            <a:endParaRPr lang="pt-BR" sz="32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85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99593" y="1321446"/>
            <a:ext cx="81928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COMPORTAMENTO DA RECEITA E DA DESPESA DO MUNICÍPIO DE CAPIVARI DE BAIXO DOS EXERCÍCIOS FINANCEIROS</a:t>
            </a:r>
          </a:p>
          <a:p>
            <a:pPr algn="ctr"/>
            <a:endParaRPr lang="pt-BR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6132787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07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1"/>
            <a:ext cx="12192000" cy="55955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9542" y="6608556"/>
            <a:ext cx="104943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aseline="30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000" dirty="0">
                <a:solidFill>
                  <a:schemeClr val="accent6">
                    <a:lumMod val="50000"/>
                  </a:schemeClr>
                </a:solidFill>
              </a:rPr>
              <a:t>Fonte: Demonstrativo da Receita e Despesa segundo as Categorias Econômicas – Anexo 1</a:t>
            </a:r>
            <a:r>
              <a:rPr lang="pt-BR" sz="10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pt-BR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53645"/>
              </p:ext>
            </p:extLst>
          </p:nvPr>
        </p:nvGraphicFramePr>
        <p:xfrm>
          <a:off x="895352" y="756983"/>
          <a:ext cx="10534649" cy="4512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4869"/>
                <a:gridCol w="2072920"/>
                <a:gridCol w="2076970"/>
                <a:gridCol w="2072920"/>
                <a:gridCol w="2076970"/>
              </a:tblGrid>
              <a:tr h="2071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ESPECIFICAÇÃO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6418" marR="6418" marT="6418" marB="0" anchor="ctr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REALIZADO</a:t>
                      </a: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ORÇADO</a:t>
                      </a: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PROJETADA</a:t>
                      </a: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</a:tr>
              <a:tr h="2233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2022</a:t>
                      </a: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2023</a:t>
                      </a: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2025</a:t>
                      </a: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</a:tr>
              <a:tr h="19884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TOTAL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6418" marR="6418" marT="641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119.334.572,80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122.334.518,72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125.000.000,00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158.837.155,78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76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RECEITAS CORRENTES</a:t>
                      </a:r>
                      <a:endParaRPr lang="pt-BR" sz="14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6418" marR="6418" marT="641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113.563.922,71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121.826.922,29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124.983.898,37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158.821.054,15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8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Tributária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18.993.496,42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20.065.316,80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30.537.463,60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38.771.690,37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Receitas de Contribuições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2.237.608,53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2.162.246,75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1.916.684,64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Patrimonial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4.756.824,92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4.274.972,73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96.408,62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95.856,41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Agropecuária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3.504,38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4.771,98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104.506,52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104.506,52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de Serviços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6.979.043,74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7.883.403,83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6.100.000,00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6.520.000,00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4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Transferências Correntes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78.941.244,32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86.029.508,96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87.051.342,95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110.250.139,53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Outras receitas Correntes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1.652.200,40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1.406.701,24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1.094.176,68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1.162.176,68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76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DE CAPITAL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6418" marR="6418" marT="641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5.770.650,09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507.596,43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Transferências de Capital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5.770.650,09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507.596,43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59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 RECEITA BRUTA ESTIMADA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418" marR="6418" marT="641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/>
                        </a:rPr>
                        <a:t>119.334.572,80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/>
                        </a:rPr>
                        <a:t>122.334.518,72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/>
                        </a:rPr>
                        <a:t>125.000.000,00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/>
                        </a:rPr>
                        <a:t>158.837.155,78</a:t>
                      </a: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 TRIBUTÁRIA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8307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66610"/>
              </p:ext>
            </p:extLst>
          </p:nvPr>
        </p:nvGraphicFramePr>
        <p:xfrm>
          <a:off x="857250" y="1800225"/>
          <a:ext cx="10771921" cy="3181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384"/>
                <a:gridCol w="1448421"/>
                <a:gridCol w="7407641"/>
                <a:gridCol w="82767"/>
                <a:gridCol w="160512"/>
                <a:gridCol w="491277"/>
                <a:gridCol w="73234"/>
                <a:gridCol w="450045"/>
                <a:gridCol w="108632"/>
                <a:gridCol w="419008"/>
              </a:tblGrid>
              <a:tr h="51813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Valor</a:t>
                      </a:r>
                      <a:endParaRPr lang="pt-BR" sz="18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0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73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1.0.0.0.00.0.0.00.00.00 - Receitas Correntes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158.821.054,15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0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732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2.0.0.0.00.0.0.00.00.00 - Receitas de Capital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16.101,63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0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7323"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Subtotal: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158.837.155,78</a:t>
                      </a:r>
                      <a:endParaRPr lang="pt-BR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0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1"/>
            <a:ext cx="12192000" cy="55955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52892" y="6329180"/>
            <a:ext cx="104943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aseline="30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000" dirty="0">
                <a:solidFill>
                  <a:schemeClr val="accent6">
                    <a:lumMod val="50000"/>
                  </a:schemeClr>
                </a:solidFill>
              </a:rPr>
              <a:t>Fonte: Demonstrativo da Receita e Despesa segundo as Categorias Econômicas – Anexo 1</a:t>
            </a:r>
            <a:r>
              <a:rPr lang="pt-BR" sz="10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pt-BR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94928"/>
              </p:ext>
            </p:extLst>
          </p:nvPr>
        </p:nvGraphicFramePr>
        <p:xfrm>
          <a:off x="266699" y="1905000"/>
          <a:ext cx="11668125" cy="2839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4035"/>
                <a:gridCol w="1897682"/>
                <a:gridCol w="2066902"/>
                <a:gridCol w="1897682"/>
                <a:gridCol w="2066902"/>
                <a:gridCol w="1514922"/>
              </a:tblGrid>
              <a:tr h="8918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 TA - EVOLUÇÃO DA RECEITA </a:t>
                      </a:r>
                      <a:r>
                        <a:rPr lang="pt-BR" sz="1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2022-2025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8241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2022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2023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2024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2025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TOTAL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50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</a:t>
                      </a:r>
                      <a:r>
                        <a:rPr lang="pt-BR" sz="1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CORRENTE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113.563.922,71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121.826.922,29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124.983.898,37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158.821.054,15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519.195.797,52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50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CAPITAL</a:t>
                      </a:r>
                      <a:endParaRPr lang="pt-BR" sz="16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5.770.650,09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507.596,43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16.101,63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16.101,63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6.310.449,78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50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RECEITA TOTAL  LÍQUIDA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119.334.572,80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122.334.518,72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125.000.000,00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158.837.155,78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rebuchet MS"/>
                        </a:rPr>
                        <a:t>525.506.247,30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2892" y="6329180"/>
            <a:ext cx="104943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000" dirty="0"/>
              <a:t>Fonte: Demonstrativo da Receita e Despesa segundo as Categorias Econômicas – Anexo 1</a:t>
            </a:r>
            <a:r>
              <a:rPr lang="pt-BR" sz="1000" dirty="0" smtClean="0"/>
              <a:t>)</a:t>
            </a:r>
            <a:endParaRPr lang="pt-BR" sz="1000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 TRIBUTÁRIA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759963"/>
              </p:ext>
            </p:extLst>
          </p:nvPr>
        </p:nvGraphicFramePr>
        <p:xfrm>
          <a:off x="216413" y="772886"/>
          <a:ext cx="11485730" cy="608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9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969496"/>
            <a:ext cx="12192000" cy="241912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MUNICIPIO DE CAPIVARI DE BAIXO - SC	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DE DIRETRIZES ORÇAMENTÁRIAS - 2025	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ANEXO 1.4 - DEMONSTRATIVO DA MEMÓRIA DE CÁLCULO	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DAS METAS FISCAIS DE DESPESAS	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36741"/>
              </p:ext>
            </p:extLst>
          </p:nvPr>
        </p:nvGraphicFramePr>
        <p:xfrm>
          <a:off x="10886" y="1447791"/>
          <a:ext cx="12181114" cy="5410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572"/>
                <a:gridCol w="1437522"/>
                <a:gridCol w="8553237"/>
                <a:gridCol w="1843783"/>
              </a:tblGrid>
              <a:tr h="3313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As metas anuais de despesas foram calculadas a partir das seguintes despesas orçamentárias: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35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Programa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2025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0001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Gestão do Processo Legislativo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0010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da Assistência Social, Trabalho e Habitação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9.182.599,00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0011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em Ações da Saúde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35.040.376,78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0002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da Gestão Pública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20.211.148,00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0003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da Segurança e Defesa Civil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3.472.812,00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54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0004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da Infraestrutura, Mobilidade Urbana e Meio Ambiente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23.145.500,00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0005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do Turismo e Cultura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0006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da Industria, Comércio, Agricultura e Pecuária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3.939.440,00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0007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em Ações da Educação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55.213.420,00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0008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em Desenvolvimento do Desporto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0009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Capivari de Baixo no Desenvolvimento do Fundo da Infância e </a:t>
                      </a:r>
                      <a:r>
                        <a:rPr lang="pt-BR" sz="1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Adolescência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35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0099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Reserva de Contingência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6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 Geral: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158.837.155,78</a:t>
                      </a:r>
                      <a:endParaRPr lang="pt-BR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3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775597"/>
            <a:ext cx="12192000" cy="20313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MUNICIPIO DE CAPIVARI DE BAIXO - SC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ORÇAMENTÁRIA ANUAL - 2025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ANEXOS DA LEI Nº 4.320/64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TRABALHO DE GOVERNO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(ANEXO 6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804207"/>
              </p:ext>
            </p:extLst>
          </p:nvPr>
        </p:nvGraphicFramePr>
        <p:xfrm>
          <a:off x="10886" y="1262750"/>
          <a:ext cx="12181113" cy="5595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589"/>
                <a:gridCol w="1147140"/>
                <a:gridCol w="371609"/>
                <a:gridCol w="1389491"/>
                <a:gridCol w="3522201"/>
                <a:gridCol w="1324865"/>
                <a:gridCol w="1034041"/>
                <a:gridCol w="290824"/>
                <a:gridCol w="1324865"/>
                <a:gridCol w="64628"/>
                <a:gridCol w="824001"/>
                <a:gridCol w="80784"/>
                <a:gridCol w="323139"/>
                <a:gridCol w="63936"/>
              </a:tblGrid>
              <a:tr h="291937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Código</a:t>
                      </a:r>
                      <a:endParaRPr lang="pt-BR" sz="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Especificação</a:t>
                      </a:r>
                      <a:endParaRPr lang="pt-BR" sz="6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Projetos</a:t>
                      </a:r>
                      <a:endParaRPr lang="pt-BR" sz="6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Atividades</a:t>
                      </a:r>
                      <a:endParaRPr lang="pt-BR" sz="6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Operações Especiais</a:t>
                      </a:r>
                      <a:endParaRPr lang="pt-BR" sz="6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6843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183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01.000  GABINETE DO PREFEITO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6.800.672,00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6.800.672,00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Administração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4.436.292,00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4.436.292,00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Administração Geral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4.245.132,00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4.245.132,00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04.122.0002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Gestão Pública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4.245.132,00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4.245.132,00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04.122.0002.2001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e Funcionamento do Gabinete do Prefeito e Vice-Prefeito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2.553.372,00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2.553.372,00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04.122.0002.2002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Conselho Tutelar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495.360,00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495.360,00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04.122.0002.2005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 Procuradoria Geral do Município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1.196.400,00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1.196.400,00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04.124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Controle Interno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191.160,00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191.160,00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04.124.0002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Gestão Pública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191.160,00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191.160,00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04.124.0002.2004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Controle Interno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191.160,00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191.160,00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Urbanismo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15.451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pt-BR" sz="10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Infra-Estrutura</a:t>
                      </a:r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Urbana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15.451.0002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Gestão Pública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15.451.0002.2029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Ampliação e Manutenção da Rede de Iluminação Pública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2.140.000,00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Gestão Ambiental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18.541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Preservação e Conservação Ambiental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18.541.0002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Gestão Pública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18.541.0002.2032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Meio Ambiente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224.380,00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183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05.000  FUNDO DA INFÂNCIA E ADOLESCÊNCIA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05.001  FUNDO DA INFÂNCIA E ADOLESCÊNCIA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Assistência Social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Assistência à Criança e ao Adolescente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08.243.0009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no Desenvolvimento do Fundo da Infância e </a:t>
                      </a:r>
                      <a:r>
                        <a:rPr lang="pt-BR" sz="10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Adolescencia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08.243.0009.2007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FIA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128.300,00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183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08.000  FUNDO MUNICIPAL DE SAÚDE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800.000,00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34.240.376,78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35.040.376,78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08.001  FUNDO MUNICIPAL DE SAÚDE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800.000,00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34.240.376,78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35.040.376,78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Saúde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800.000,00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34.240.376,78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35.040.376,78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Atenção Básica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800.000,00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18.368.550,00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19.168.550,00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1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10.301.0011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Saúde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800.000,00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18.368.550,00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19.168.550,00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64" marR="5564" marT="556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087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5564" marR="5564" marT="55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1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775597"/>
            <a:ext cx="12192000" cy="20313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MUNICIPIO DE CAPIVARI DE BAIXO - SC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ORÇAMENTÁRIA ANUAL - 2025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ANEXOS DA LEI Nº 4.320/64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TRABALHO DE GOVERNO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(ANEXO 6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61753"/>
              </p:ext>
            </p:extLst>
          </p:nvPr>
        </p:nvGraphicFramePr>
        <p:xfrm>
          <a:off x="10885" y="1262736"/>
          <a:ext cx="12181111" cy="5595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384"/>
                <a:gridCol w="1175194"/>
                <a:gridCol w="380695"/>
                <a:gridCol w="1423473"/>
                <a:gridCol w="3608339"/>
                <a:gridCol w="1357265"/>
                <a:gridCol w="1059329"/>
                <a:gridCol w="297936"/>
                <a:gridCol w="1357265"/>
                <a:gridCol w="66209"/>
                <a:gridCol w="844154"/>
                <a:gridCol w="82759"/>
                <a:gridCol w="331040"/>
                <a:gridCol w="66069"/>
              </a:tblGrid>
              <a:tr h="295046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Código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Especificação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Projetos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Atividades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Operações Especiais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8406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496" marR="5496" marT="5496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10.301.0011.1009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Investimentos em Equipamentos e Estrutura Física de Saúde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800.000,00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800.000,00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10.301.0011.2037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Bloco de Atenção Primária em Saúde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14.065.900,00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14.065.900,00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10.301.0011.2042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dos Serviços da Gestão e Funcionamento do Fundo de Saúde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4.302.650,00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4.302.650,00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Assistência Hospitalar e Ambulatorial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12.916.776,78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12.916.776,78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10.302.0011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Saúde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12.916.776,78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12.916.776,78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10.302.0011.2038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Bloco de Atenção Especializada em Saúde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12.916.776,78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12.916.776,78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Suporte Profilático e Terapêutico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1.597.400,00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1.597.400,00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10.303.0011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Saúde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1.597.400,00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1.597.400,00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10.303.0011.2041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Bloco de Assistência Farmacêutica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1.597.400,00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1.597.400,00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Vigilância Sanitária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595.900,00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595.900,00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10.304.0011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Saúde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595.900,00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595.900,00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10.304.0011.2039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Bloco de Vigilância em Saúde - Vigilância Sanitária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595.900,00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595.900,00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10.305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Vigilância Epidemiológica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761.750,00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761.750,00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10.305.0011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Saúde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761.750,00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761.750,00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10.305.0011.2040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Bloco de Vigilância em Saúde - Vigilância Epidemiológica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761.750,00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761.750,00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09.000  CAMARA MUNICIPAL DE VEREADORES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09.001  CÂMARA MUNICIPAL DE VEREADORES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Legislativa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01.031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Ação Legislativa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01.031.0001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Gestão do Processo Legislativo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6.460.000,00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01.031.0001.2044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e Funcionamento da Câmara de Vereadores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6.120.000,00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6.120.000,00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01.031.0001.2048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Adequação e Ampliação da Sede do Legislativo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280.000,00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01.031.0001.2049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Implantação e Manutenção do Programa Câmara Jovem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01.031.0001.2052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 PROCURADORIA DA MULHER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01.031.0001.2053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IMPLANTAÇÃO E MANUTENÇÃO DA ESCOLA DO LEGISLATIVO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10.000  FUNDO MUNCIPAL DE IDOSO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10.001  Fundo Municipal do Idoso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Assistência Social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3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Assistência ao Idoso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28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08.241.0010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Assistência Social, Trabalho e Habitação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496" marR="5496" marT="549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9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775597"/>
            <a:ext cx="12192000" cy="20313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MUNICIPIO DE CAPIVARI DE BAIXO - SC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ORÇAMENTÁRIA ANUAL - 2025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ANEXOS DA LEI Nº 4.320/64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TRABALHO DE GOVERNO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(ANEXO 6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82846"/>
              </p:ext>
            </p:extLst>
          </p:nvPr>
        </p:nvGraphicFramePr>
        <p:xfrm>
          <a:off x="0" y="1230100"/>
          <a:ext cx="12191998" cy="5672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4"/>
                <a:gridCol w="1174274"/>
                <a:gridCol w="380397"/>
                <a:gridCol w="1422358"/>
                <a:gridCol w="3605514"/>
                <a:gridCol w="1356202"/>
                <a:gridCol w="1058498"/>
                <a:gridCol w="297704"/>
                <a:gridCol w="1356202"/>
                <a:gridCol w="66156"/>
                <a:gridCol w="843492"/>
                <a:gridCol w="82696"/>
                <a:gridCol w="330783"/>
                <a:gridCol w="65318"/>
              </a:tblGrid>
              <a:tr h="301037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Código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Especificação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Projetos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Atividades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Operações Especiais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1419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80" marR="5580" marT="558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08.241.0010.2035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Fundo Municipal do Idoso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11.000  SECRETARIA MUNICIPAL DE GESTÃO E DA FAZENDA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15.971.808,00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16.321.808,00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62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11.001  SECRETARIA MUNICIPAL DE GESTÃO E DA FAZENDA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15.971.808,00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16.321.808,00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Administração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8.322.480,00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8.672.480,00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Administração Financeira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8.322.480,00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8.672.480,00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04.123.0002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Gestão Pública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8.322.480,00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8.672.480,00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35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04.123.0002.1001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Investimentos em Ações de Melhoria da Estrutura Física e Equipamentos - Administração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04.123.0002.2006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Ações de Consórcios Públicos - Administração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188.400,00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188.400,00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79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04.123.0002.2009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 Secretaria Municipal de Gestão Adm., </a:t>
                      </a:r>
                      <a:r>
                        <a:rPr lang="pt-BR" sz="10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Financ</a:t>
                      </a:r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., Faz. e Planejamento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8.134.080,00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8.134.080,00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Segurança Pública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3.472.812,00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3.472.812,00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06.182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Defesa Civil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3.472.812,00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3.472.812,00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06.182.0003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Segurança e Defesa Civil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3.472.812,00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3.472.812,00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06.182.0003.2030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Convênio do Corpo de Bombeiros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964.860,00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964.860,00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06.182.0003.2031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de Segurança e Trânsito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2.075.760,00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2.075.760,00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06.182.0003.2034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Fundo Municipal de Defesa Civil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432.192,00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432.192,00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Encargos Especiais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28.846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Outros Encargos Especiais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28.846.0002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Gestão Pública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28.846.0002.2008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dos Encargos Gerais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4.176.516,00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12.000  SECRETARIA MUNICIPAL DA EDUCAÇÃO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1.860.000,00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53.353.420,00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55.213.420,00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12.001  SECRETARIA MUNICIPAL DE EDUCAÇÃO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1.860.000,00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53.353.420,00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55.213.420,00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Educação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1.860.000,00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53.353.420,00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55.213.420,00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12.306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Alimentação e Nutrição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2.475.000,00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2.475.000,00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12.306.0007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Educação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2.475.000,00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2.475.000,00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12.306.0007.2013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 Merenda Escolar do Ensino Fundamental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1.155.000,00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1.155.000,00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12.306.0007.2014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 Merenda Escolar do Educação Infantil e Creches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1.320.000,00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1.320.000,00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Ensino Fundamental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26.168.600,00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27.128.600,00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12.361.0007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Educação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26.168.600,00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27.128.600,00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12.361.0007.1002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Investimentos em Ações de Melhoria do Ensino Fundamental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76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12.361.0007.2011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e Funcionamento do Ensino Fundamental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22.283.600,00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22.283.600,00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80" marR="5580" marT="55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775597"/>
            <a:ext cx="12192000" cy="20313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MUNICIPIO DE CAPIVARI DE BAIXO - SC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ORÇAMENTÁRIA ANUAL - 2025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ANEXOS DA LEI Nº 4.320/64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TRABALHO DE GOVERNO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(ANEXO 6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40720"/>
              </p:ext>
            </p:extLst>
          </p:nvPr>
        </p:nvGraphicFramePr>
        <p:xfrm>
          <a:off x="2" y="1262731"/>
          <a:ext cx="12191997" cy="5651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56"/>
                <a:gridCol w="1182610"/>
                <a:gridCol w="383099"/>
                <a:gridCol w="1432456"/>
                <a:gridCol w="3631112"/>
                <a:gridCol w="1365829"/>
                <a:gridCol w="1066014"/>
                <a:gridCol w="299818"/>
                <a:gridCol w="1365829"/>
                <a:gridCol w="66627"/>
                <a:gridCol w="849480"/>
                <a:gridCol w="83281"/>
                <a:gridCol w="333130"/>
                <a:gridCol w="66356"/>
              </a:tblGrid>
              <a:tr h="295886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Código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Especificação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Projetos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Atividades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Operações Especiais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882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512" marR="5512" marT="551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12.361.0007.2012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e Funcionamento dos Serviços Administrativos da Educação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2.667.600,00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2.667.600,00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12.361.0007.2015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Transporte Escolar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1.217.400,00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1.217.400,00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12.365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Educação Infantil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900.000,00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24.570.920,00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25.470.920,00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12.365.0007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Educação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900.000,00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24.570.920,00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25.470.920,00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12.365.0007.1003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Investimentos em Ações de Melhoria da Educação Infantil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900.000,00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900.000,00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12.365.0007.2010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e Funcionamento da Educação Infantil e Creches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24.570.920,00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24.570.920,00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Educação Especial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138.900,00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138.900,00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12.367.0007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em Ações da Educação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138.900,00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138.900,00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12.367.0007.2047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da Educação Especial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138.900,00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138.900,00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13.000  SECRETARIA MUNICIPAL DE DESENVOLVIMENTO SOCIAL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8.747.599,00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8.747.599,00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13.001  SECRETARIA MUNICIPAL DE DESENVOLVIMENTO SOCIAL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8.747.599,00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8.747.599,00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Assistência Social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8.397.599,00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8.397.599,00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Assistência ao Idoso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3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08.241.0010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Assistência Social, Trabalho e Habitação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08.241.0010.2024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do Idoso e do Grupo da Mulher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Assistência Comunitária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8.082.599,00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8.082.599,00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3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08.244.0010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Assistência Social, Trabalho e Habitação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8.082.599,00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8.082.599,00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08.244.0010.2018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e Funcionamento do Fundo Municipal de Assistência Social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1.676.840,00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1.676.840,00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08.244.0010.2019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Programa da Proteção Social Básica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1.354.445,00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1.354.445,00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08.244.0010.2020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Programa da Proteção Especial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2.344.150,00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2.344.150,00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08.244.0010.2021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Programa Bolsa Família - IGDBF/SUAS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312.164,00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312.164,00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08.244.0010.2023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 Programa de Benefícios Eventuais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375.000,00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375.000,00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08.244.0010.2046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de Consórcios e entidades Privadas - SOCIAL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2.020.000,00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2.020.000,00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Habitação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16.482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Habitação Urbana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3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16.482.0010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Assistência Social, Trabalho e Habitação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16.482.0010.2045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dos Serviços de Habitação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15.000  SEC MUN DE INFRA, MOBILIDADE E SEGURANÇA PÚBLICA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7.580.000,00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15.565.500,00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23.145.500,00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15.001  SEC MUN DE INFRA, MOBILIDADE E SEGURANÇA PÚBLICA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7.580.000,00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15.565.500,00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23.145.500,00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Urbanismo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7.580.000,00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6.274.000,00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13.854.000,00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512" marR="5512" marT="551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EDITAL DE CONVOCAÇÃO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1159923"/>
            <a:ext cx="120448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O </a:t>
            </a:r>
            <a:r>
              <a:rPr lang="pt-BR" sz="3200" b="1" dirty="0"/>
              <a:t>MUNICÍPIO DE CAPIVARI DE BAIXO (SC)</a:t>
            </a:r>
            <a:r>
              <a:rPr lang="pt-BR" sz="3200" dirty="0"/>
              <a:t>, por intermédio do Prefeito Municipal, com base no Parágrafo único, art. 48 da Lei Complementar (LRF) nº 101, de 04 de maio de 2000, </a:t>
            </a:r>
            <a:r>
              <a:rPr lang="pt-BR" sz="3200" u="sng" dirty="0"/>
              <a:t>CONVIDA</a:t>
            </a:r>
            <a:r>
              <a:rPr lang="pt-BR" sz="3200" dirty="0"/>
              <a:t> toda a sociedade civil e organizada com atuação e sede no Município de Capivari de Baixo, e demais munícipes, para participarem de </a:t>
            </a:r>
            <a:r>
              <a:rPr lang="pt-BR" sz="3200" b="1" dirty="0"/>
              <a:t>AUDIÊNCIA PÚBLICA</a:t>
            </a:r>
            <a:r>
              <a:rPr lang="pt-BR" sz="3200" dirty="0"/>
              <a:t> que ocorrerá no dia </a:t>
            </a:r>
            <a:r>
              <a:rPr lang="pt-BR" sz="3200" b="1" dirty="0" smtClean="0"/>
              <a:t>27 </a:t>
            </a:r>
            <a:r>
              <a:rPr lang="pt-BR" sz="3200" b="1" dirty="0"/>
              <a:t>de setembro de </a:t>
            </a:r>
            <a:r>
              <a:rPr lang="pt-BR" sz="3200" b="1" dirty="0" smtClean="0"/>
              <a:t>2024 </a:t>
            </a:r>
            <a:r>
              <a:rPr lang="pt-BR" sz="3200" b="1" dirty="0"/>
              <a:t>(</a:t>
            </a:r>
            <a:r>
              <a:rPr lang="pt-BR" sz="3200" b="1" dirty="0" smtClean="0"/>
              <a:t>sexta-feira</a:t>
            </a:r>
            <a:r>
              <a:rPr lang="pt-BR" sz="3200" b="1" dirty="0"/>
              <a:t>)</a:t>
            </a:r>
            <a:r>
              <a:rPr lang="pt-BR" sz="3200" dirty="0"/>
              <a:t>, às </a:t>
            </a:r>
            <a:r>
              <a:rPr lang="pt-BR" sz="3200" b="1" dirty="0"/>
              <a:t>9 horas,</a:t>
            </a:r>
            <a:r>
              <a:rPr lang="pt-BR" sz="3200" dirty="0"/>
              <a:t> nas dependências da </a:t>
            </a:r>
            <a:r>
              <a:rPr lang="pt-BR" sz="3200" dirty="0" smtClean="0"/>
              <a:t>Câmara Municipal </a:t>
            </a:r>
            <a:r>
              <a:rPr lang="pt-BR" sz="3200" dirty="0"/>
              <a:t>de Capivari de Baixo, visando à apreciação e apresentação de sugestões sobre a </a:t>
            </a:r>
            <a:r>
              <a:rPr lang="pt-BR" sz="3200" b="1" dirty="0"/>
              <a:t>Lei Orçamentária Anual - LOA -</a:t>
            </a:r>
            <a:r>
              <a:rPr lang="pt-BR" sz="3200" dirty="0"/>
              <a:t> para o Exercício de </a:t>
            </a:r>
            <a:r>
              <a:rPr lang="pt-BR" sz="3200" dirty="0" smtClean="0"/>
              <a:t>2025. </a:t>
            </a:r>
            <a:endParaRPr lang="pt-BR" sz="3200" dirty="0"/>
          </a:p>
          <a:p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2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775597"/>
            <a:ext cx="12192000" cy="20313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MUNICIPIO DE CAPIVARI DE BAIXO - SC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ORÇAMENTÁRIA ANUAL - 2025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ANEXOS DA LEI Nº 4.320/64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TRABALHO DE GOVERNO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(ANEXO 6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66341"/>
              </p:ext>
            </p:extLst>
          </p:nvPr>
        </p:nvGraphicFramePr>
        <p:xfrm>
          <a:off x="-1" y="1251858"/>
          <a:ext cx="12192001" cy="5667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42"/>
                <a:gridCol w="1182138"/>
                <a:gridCol w="382946"/>
                <a:gridCol w="1431885"/>
                <a:gridCol w="3629663"/>
                <a:gridCol w="1365286"/>
                <a:gridCol w="1065589"/>
                <a:gridCol w="299696"/>
                <a:gridCol w="1365286"/>
                <a:gridCol w="68042"/>
                <a:gridCol w="849141"/>
                <a:gridCol w="83248"/>
                <a:gridCol w="332997"/>
                <a:gridCol w="68042"/>
              </a:tblGrid>
              <a:tr h="34151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Código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Especificação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Projetos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Atividades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Operações Especiais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1607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5315" marR="5315" marT="531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15.451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pt-BR" sz="10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Infra-Estrutura</a:t>
                      </a:r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Urbana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7.580.000,00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6.274.000,00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13.854.000,00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538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15.451.0004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Infraestrutura, Mobilidade Urbana e Meio Ambiente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7.580.000,00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6.274.000,00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13.854.000,00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15.451.0004.1007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Investimentos em Ações de Infraestrutura e Desenvolvimento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7.580.000,00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7.580.000,00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538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15.451.0004.2027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 Secretaria de Obras, Infraestrutura e Desenvolvimento de Serviços Públicos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6.274.000,00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6.274.000,00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Saneamento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9.291.500,00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9.291.500,00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17.512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Saneamento Básico Urbano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9.291.500,00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9.291.500,00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538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17.512.0004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Infraestrutura, Mobilidade Urbana e Meio Ambiente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9.291.500,00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9.291.500,00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17.512.0004.2028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 Coleta e Destinação do Lixo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2.700.000,00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2.700.000,00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17.512.0004.2033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dos Serviços de Saneamento Básico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6.591.500,00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6.591.500,00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16.000  Sec. Municipal de Desenv. Econômico e Tecnologia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4.500.920,00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4.500.920,00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16.001  Sec. Municipal de Desenv. Econômico e Tecnologia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4.500.920,00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4.500.920,00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Agricultura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3.535.040,00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3.535.040,00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20.608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Promoção da Produção Agropecuária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3.535.040,00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3.535.040,00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20.608.0002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Gestão Pública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561.480,00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561.480,00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538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20.608.0002.2026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de Desenvolvimento Rural e Controle de Animais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561.480,00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561.480,00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538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20.608.0006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Industria, Comércio, Agricultura e Pecuária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2.973.560,00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2.973.560,00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20.608.0006.2051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DESENVOLVIMENTO RURAL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2.973.560,00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2.973.560,00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Comércio e Serviços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23.691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Promoção Comercial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538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23.691.0006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da Industria, Comércio, Agricultura e Pecuária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23.691.0006.2025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de Industria e Comércio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965.880,00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17.000  Secretaria Municipal de Educação, Cultura, Esporte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1.993.560,00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1.993.560,00</a:t>
                      </a:r>
                      <a:endParaRPr lang="pt-BR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17.001  Secretaria Municipal de Educação, Cultura, Esporte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1.993.560,00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1.993.560,00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Cultura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13.392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Difusão Cultural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13.392.0005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do Turismo e Cultura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13.392.0005.2016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de Cultura e Turismo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1.163.200,00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Desporto e Lazer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27.812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Desporto Comunitário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56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27.812.0008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Capivari de Baixo em Desenvolvimento do Desporto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315" marR="5315" marT="531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8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775597"/>
            <a:ext cx="12192000" cy="20313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MUNICIPIO DE CAPIVARI DE BAIXO - SC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LEI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ORÇAMENTÁRIA ANUAL - 2025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ANEXOS DA LEI Nº 4.320/64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TRABALHO DE GOVERNO		</a:t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(ANEXO 6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24183"/>
              </p:ext>
            </p:extLst>
          </p:nvPr>
        </p:nvGraphicFramePr>
        <p:xfrm>
          <a:off x="-3" y="1262740"/>
          <a:ext cx="12192003" cy="5584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63"/>
                <a:gridCol w="1185099"/>
                <a:gridCol w="383906"/>
                <a:gridCol w="1435472"/>
                <a:gridCol w="3638756"/>
                <a:gridCol w="1368706"/>
                <a:gridCol w="1368706"/>
                <a:gridCol w="1368706"/>
                <a:gridCol w="1388989"/>
              </a:tblGrid>
              <a:tr h="942964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Código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Especificação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Projetos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Atividades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Operações Especiais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1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27.812.0008.2017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Manutenção das Atividades Municipal de Esportes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830.360,00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12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200" b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Órgão:    99.000  RESERVA DE CONTINGÊNCIA</a:t>
                      </a:r>
                      <a:endParaRPr lang="pt-BR" sz="12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2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12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Unidade: 99.001  RESERVA DE CONTINGÊNCIA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1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Reserva de Contingência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1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99.999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Reserva de Contingência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1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99.999.0099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Reserva de Contingência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1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99.999.0099.9999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    Reserva de Contingência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1243"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Total geral: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10.590.000,00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148.197.155,78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50.000,00</a:t>
                      </a:r>
                      <a:endParaRPr lang="pt-BR" sz="1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158.837.155,78</a:t>
                      </a:r>
                      <a:endParaRPr lang="pt-BR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430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ansSerif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7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25213"/>
            <a:ext cx="12192000" cy="540757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AGRADECEMOS A PRESENÇA DE TODOS</a:t>
            </a:r>
          </a:p>
          <a:p>
            <a:pPr marL="0" indent="0" algn="ctr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	MUNICIPAL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DA FAZENDA</a:t>
            </a:r>
          </a:p>
          <a:p>
            <a:pPr marL="0" indent="0" algn="ctr">
              <a:buNone/>
            </a:pPr>
            <a:endParaRPr lang="pt-BR" dirty="0"/>
          </a:p>
          <a:p>
            <a:pPr algn="ctr">
              <a:buFontTx/>
              <a:buChar char="-"/>
              <a:defRPr/>
            </a:pPr>
            <a:r>
              <a:rPr lang="pt-BR" sz="2400" b="1" dirty="0"/>
              <a:t>Rua Ernani  Cotrin , 187 – Centro - Capivari de Baixo</a:t>
            </a:r>
          </a:p>
          <a:p>
            <a:pPr algn="ctr">
              <a:buFontTx/>
              <a:buChar char="-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contabilidade@capivaridebaixo.sc.gov.br</a:t>
            </a:r>
            <a:endParaRPr lang="pt-B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Char char="-"/>
              <a:defRPr/>
            </a:pPr>
            <a:r>
              <a:rPr lang="pt-B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controleinterno@capivaridebaixo.sc.goc.br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132787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2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DA AUDIÊNCIA PÚBLICA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5027" y="1345316"/>
            <a:ext cx="11881945" cy="514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/>
              <a:t> </a:t>
            </a:r>
            <a:r>
              <a:rPr lang="pt-BR" sz="2800" b="1" dirty="0"/>
              <a:t>Promover a discussão entre o Poder Legislativo, Poder Executivo e a sociedade acerca das ações que serão realizadas pela  Administração Municipal.</a:t>
            </a:r>
          </a:p>
          <a:p>
            <a:pPr algn="ctr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>
              <a:latin typeface="Calibri" pitchFamily="34" charset="0"/>
            </a:endParaRPr>
          </a:p>
          <a:p>
            <a:pPr marL="457200" indent="-457200" algn="ctr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b="1" dirty="0">
                <a:latin typeface="Calibri" pitchFamily="34" charset="0"/>
              </a:rPr>
              <a:t>Cumprir as determinações da Lei de Responsabilidade Fiscal (Lei Complementar 101/00), especialmente o que consta em seu artigo 48, inciso I.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227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FUNDAMENTAÇÃO LEGAL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5027" y="1061536"/>
            <a:ext cx="11881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346" y="1728383"/>
            <a:ext cx="8596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Constituição Federal;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Lei Federal 4320/64;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Lei Complementar 101/2000 (Lei de Responsabilidade Fiscal);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Lei Orgânica do Município;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Instruções Normativas do Tribunal de Contas do Estado e da Secretaria do Tesouro Nacional.</a:t>
            </a:r>
          </a:p>
        </p:txBody>
      </p:sp>
    </p:spTree>
    <p:extLst>
      <p:ext uri="{BB962C8B-B14F-4D97-AF65-F5344CB8AC3E}">
        <p14:creationId xmlns:p14="http://schemas.microsoft.com/office/powerpoint/2010/main" val="310925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8490" y="-1"/>
            <a:ext cx="12192000" cy="13479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INTRUMENTOS DE PLANEJAMENTO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7587" y="1857032"/>
            <a:ext cx="10058400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r>
              <a:rPr lang="pt-BR" sz="2800" b="1" dirty="0"/>
              <a:t> 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endParaRPr lang="pt-BR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587" y="1647825"/>
            <a:ext cx="972410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95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8490" y="-1"/>
            <a:ext cx="12192000" cy="13479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ORÇAMENTÁRIO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7587" y="1857032"/>
            <a:ext cx="10058400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r>
              <a:rPr lang="pt-BR" sz="2800" b="1" dirty="0"/>
              <a:t> 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endParaRPr lang="pt-BR" sz="2800" b="1" dirty="0"/>
          </a:p>
        </p:txBody>
      </p:sp>
      <p:pic>
        <p:nvPicPr>
          <p:cNvPr id="6" name="Picture 2" descr="C:\Users\df-168\Desktop\slide_7.jpg"/>
          <p:cNvPicPr>
            <a:picLocks noChangeAspect="1" noChangeArrowheads="1"/>
          </p:cNvPicPr>
          <p:nvPr/>
        </p:nvPicPr>
        <p:blipFill>
          <a:blip r:embed="rId2" cstate="print"/>
          <a:srcRect t="21249" b="4939"/>
          <a:stretch>
            <a:fillRect/>
          </a:stretch>
        </p:blipFill>
        <p:spPr bwMode="auto">
          <a:xfrm>
            <a:off x="1483237" y="1663700"/>
            <a:ext cx="8547100" cy="47307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8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8490" y="-1"/>
            <a:ext cx="12192000" cy="13479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DA LOA – LEI ORÇAMENTÁRIA ANUAL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7587" y="1857032"/>
            <a:ext cx="10058400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r>
              <a:rPr lang="pt-BR" sz="2800" b="1" dirty="0"/>
              <a:t> 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>
              <a:cs typeface="Arial" pitchFamily="34" charset="0"/>
            </a:endParaRP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t-BR" sz="2800" b="1" dirty="0">
                <a:cs typeface="Arial" pitchFamily="34" charset="0"/>
              </a:rPr>
              <a:t>Disciplinar e gerenciar as receitas e despesas públicas em cada exercício financeiro, para tanto, ela </a:t>
            </a:r>
            <a:r>
              <a:rPr lang="pt-BR" sz="2800" b="1" dirty="0"/>
              <a:t> estima as receitas e fixa as despesas do Governo para o ano subsequente.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873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576458" y="3176834"/>
            <a:ext cx="1285875" cy="633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PPA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2022/2025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433833" y="161586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LDO-2022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433833" y="361611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LDO-2024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433833" y="4616244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LDO-2025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5791271" y="2615994"/>
            <a:ext cx="1143000" cy="69773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LOA-2023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5791271" y="361611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LOA-2024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5791271" y="4616244"/>
            <a:ext cx="1143000" cy="6977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LOA-2025</a:t>
            </a:r>
            <a:endParaRPr lang="pt-BR" dirty="0"/>
          </a:p>
        </p:txBody>
      </p:sp>
      <p:cxnSp>
        <p:nvCxnSpPr>
          <p:cNvPr id="20" name="Conector de seta reta 19"/>
          <p:cNvCxnSpPr/>
          <p:nvPr/>
        </p:nvCxnSpPr>
        <p:spPr>
          <a:xfrm rot="5400000" flipH="1" flipV="1">
            <a:off x="2326551" y="2285643"/>
            <a:ext cx="1071563" cy="644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2862333" y="3044995"/>
            <a:ext cx="428625" cy="268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2790896" y="3679049"/>
            <a:ext cx="500062" cy="21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16200000" flipH="1">
            <a:off x="2397989" y="4009026"/>
            <a:ext cx="1000125" cy="697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4576833" y="1929215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505396" y="3000778"/>
            <a:ext cx="1214437" cy="1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576833" y="3929465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576833" y="4929590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7467600" y="2521525"/>
            <a:ext cx="25193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Selecionar, dentre as ações previstas no PPA </a:t>
            </a:r>
            <a:r>
              <a:rPr lang="pt-BR" dirty="0" smtClean="0"/>
              <a:t>2022-2025, </a:t>
            </a:r>
            <a:r>
              <a:rPr lang="pt-BR" dirty="0"/>
              <a:t>aquelas que terão prioridade na execução do orçamento do ano de </a:t>
            </a:r>
            <a:r>
              <a:rPr lang="pt-BR" dirty="0" smtClean="0"/>
              <a:t>2025.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3362396" y="2521525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LDO-2023</a:t>
            </a:r>
            <a:endParaRPr lang="pt-BR" dirty="0"/>
          </a:p>
        </p:txBody>
      </p:sp>
      <p:sp>
        <p:nvSpPr>
          <p:cNvPr id="30" name="Retângulo 29"/>
          <p:cNvSpPr/>
          <p:nvPr/>
        </p:nvSpPr>
        <p:spPr>
          <a:xfrm>
            <a:off x="5791271" y="161586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LOA-2022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COMPATIBILIZAÇÃO</a:t>
            </a:r>
          </a:p>
        </p:txBody>
      </p:sp>
    </p:spTree>
    <p:extLst>
      <p:ext uri="{BB962C8B-B14F-4D97-AF65-F5344CB8AC3E}">
        <p14:creationId xmlns:p14="http://schemas.microsoft.com/office/powerpoint/2010/main" val="5553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PRECEDÊNCIA NA ALOCAÇÃO DOS RECURSOS</a:t>
            </a:r>
            <a:endParaRPr lang="pt-BR" altLang="pt-BR" sz="36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6634" y="945929"/>
            <a:ext cx="11813628" cy="6132787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recursos devem ser alocados obedecendo à seguinte ordem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Obrigatórias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e Prioridades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Necessárias ao Funcionamento da Unidade Orçamentária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de Conservação do Patrimônio Público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Discricionárias</a:t>
            </a: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22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24665</TotalTime>
  <Words>2358</Words>
  <Application>Microsoft Office PowerPoint</Application>
  <PresentationFormat>Personalizar</PresentationFormat>
  <Paragraphs>1365</Paragraphs>
  <Slides>22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MUNICIPIO DE CAPIVARI DE BAIXO - SC        LEI DE DIRETRIZES ORÇAMENTÁRIAS - 2025    ANEXO 1.4 - DEMONSTRATIVO DA MEMÓRIA DE CÁLCULO    DAS METAS FISCAIS DE DESPESAS    </vt:lpstr>
      <vt:lpstr>MUNICIPIO DE CAPIVARI DE BAIXO - SC   LEI ORÇAMENTÁRIA ANUAL - 2025   ANEXOS DA LEI Nº 4.320/64   PROGRAMA DE TRABALHO DE GOVERNO   (ANEXO 6)</vt:lpstr>
      <vt:lpstr>MUNICIPIO DE CAPIVARI DE BAIXO - SC   LEI ORÇAMENTÁRIA ANUAL - 2025   ANEXOS DA LEI Nº 4.320/64   PROGRAMA DE TRABALHO DE GOVERNO   (ANEXO 6)</vt:lpstr>
      <vt:lpstr>MUNICIPIO DE CAPIVARI DE BAIXO - SC   LEI ORÇAMENTÁRIA ANUAL - 2025   ANEXOS DA LEI Nº 4.320/64   PROGRAMA DE TRABALHO DE GOVERNO   (ANEXO 6)</vt:lpstr>
      <vt:lpstr>MUNICIPIO DE CAPIVARI DE BAIXO - SC   LEI ORÇAMENTÁRIA ANUAL - 2025   ANEXOS DA LEI Nº 4.320/64   PROGRAMA DE TRABALHO DE GOVERNO   (ANEXO 6)</vt:lpstr>
      <vt:lpstr>MUNICIPIO DE CAPIVARI DE BAIXO - SC   LEI ORÇAMENTÁRIA ANUAL - 2025   ANEXOS DA LEI Nº 4.320/64   PROGRAMA DE TRABALHO DE GOVERNO   (ANEXO 6)</vt:lpstr>
      <vt:lpstr>MUNICIPIO DE CAPIVARI DE BAIXO - SC   LEI ORÇAMENTÁRIA ANUAL - 2025   ANEXOS DA LEI Nº 4.320/64   PROGRAMA DE TRABALHO DE GOVERNO   (ANEXO 6)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Wilson de Pinho Martins</dc:creator>
  <cp:lastModifiedBy>Alessandra</cp:lastModifiedBy>
  <cp:revision>559</cp:revision>
  <cp:lastPrinted>2022-09-15T19:26:12Z</cp:lastPrinted>
  <dcterms:created xsi:type="dcterms:W3CDTF">2018-06-08T14:40:34Z</dcterms:created>
  <dcterms:modified xsi:type="dcterms:W3CDTF">2024-09-27T10:59:36Z</dcterms:modified>
</cp:coreProperties>
</file>