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305" r:id="rId11"/>
    <p:sldId id="297" r:id="rId12"/>
    <p:sldId id="298" r:id="rId13"/>
    <p:sldId id="269" r:id="rId14"/>
    <p:sldId id="272" r:id="rId15"/>
    <p:sldId id="270" r:id="rId16"/>
    <p:sldId id="349" r:id="rId17"/>
    <p:sldId id="347" r:id="rId18"/>
    <p:sldId id="348" r:id="rId19"/>
    <p:sldId id="350" r:id="rId20"/>
    <p:sldId id="352" r:id="rId21"/>
    <p:sldId id="351" r:id="rId22"/>
    <p:sldId id="355" r:id="rId23"/>
    <p:sldId id="356" r:id="rId24"/>
    <p:sldId id="358" r:id="rId25"/>
    <p:sldId id="283" r:id="rId26"/>
    <p:sldId id="359" r:id="rId27"/>
    <p:sldId id="326" r:id="rId28"/>
    <p:sldId id="360" r:id="rId29"/>
    <p:sldId id="325" r:id="rId30"/>
    <p:sldId id="361" r:id="rId31"/>
    <p:sldId id="295" r:id="rId32"/>
  </p:sldIdLst>
  <p:sldSz cx="12192000" cy="6858000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uário" initials="u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419" autoAdjust="0"/>
  </p:normalViewPr>
  <p:slideViewPr>
    <p:cSldViewPr>
      <p:cViewPr>
        <p:scale>
          <a:sx n="81" d="100"/>
          <a:sy n="81" d="100"/>
        </p:scale>
        <p:origin x="-725" y="-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53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632906-85E8-467E-8298-34E7071C3E07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53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D6C38B-6A4C-4B25-9EFA-09250CD3DC0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27487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A27968-9E4D-4CBD-BC7F-8DD62AE1F7B2}" type="datetimeFigureOut">
              <a:rPr lang="pt-BR" smtClean="0"/>
              <a:t>11/09/2024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777793-5BDF-4DA2-B593-1361BFD731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3261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0E6EC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0E6EC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0E6EC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339773" y="0"/>
            <a:ext cx="1281804" cy="6857999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9371075" y="1524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7999"/>
                </a:lnTo>
              </a:path>
            </a:pathLst>
          </a:custGeom>
          <a:ln w="9144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376159" y="3654552"/>
            <a:ext cx="4815840" cy="3203447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7426451" y="3683507"/>
            <a:ext cx="4763770" cy="3176905"/>
          </a:xfrm>
          <a:custGeom>
            <a:avLst/>
            <a:gdLst/>
            <a:ahLst/>
            <a:cxnLst/>
            <a:rect l="l" t="t" r="r" b="b"/>
            <a:pathLst>
              <a:path w="4763770" h="3176904">
                <a:moveTo>
                  <a:pt x="4763516" y="0"/>
                </a:moveTo>
                <a:lnTo>
                  <a:pt x="0" y="3176586"/>
                </a:lnTo>
              </a:path>
            </a:pathLst>
          </a:custGeom>
          <a:ln w="9143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9180577" y="0"/>
            <a:ext cx="3008630" cy="6858000"/>
          </a:xfrm>
          <a:custGeom>
            <a:avLst/>
            <a:gdLst/>
            <a:ahLst/>
            <a:cxnLst/>
            <a:rect l="l" t="t" r="r" b="b"/>
            <a:pathLst>
              <a:path w="3008629" h="6858000">
                <a:moveTo>
                  <a:pt x="3008374" y="0"/>
                </a:moveTo>
                <a:lnTo>
                  <a:pt x="2043498" y="0"/>
                </a:lnTo>
                <a:lnTo>
                  <a:pt x="0" y="6857996"/>
                </a:lnTo>
                <a:lnTo>
                  <a:pt x="3008374" y="6857996"/>
                </a:lnTo>
                <a:lnTo>
                  <a:pt x="3008374" y="0"/>
                </a:lnTo>
                <a:close/>
              </a:path>
            </a:pathLst>
          </a:custGeom>
          <a:solidFill>
            <a:srgbClr val="0E6EC5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605857" y="0"/>
            <a:ext cx="2586355" cy="6858000"/>
          </a:xfrm>
          <a:custGeom>
            <a:avLst/>
            <a:gdLst/>
            <a:ahLst/>
            <a:cxnLst/>
            <a:rect l="l" t="t" r="r" b="b"/>
            <a:pathLst>
              <a:path w="2586354" h="6858000">
                <a:moveTo>
                  <a:pt x="2586141" y="0"/>
                </a:moveTo>
                <a:lnTo>
                  <a:pt x="0" y="0"/>
                </a:lnTo>
                <a:lnTo>
                  <a:pt x="1207429" y="6857996"/>
                </a:lnTo>
                <a:lnTo>
                  <a:pt x="2586141" y="6857996"/>
                </a:lnTo>
                <a:lnTo>
                  <a:pt x="2586141" y="0"/>
                </a:lnTo>
                <a:close/>
              </a:path>
            </a:pathLst>
          </a:custGeom>
          <a:solidFill>
            <a:srgbClr val="0E6EC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8933687" y="3048000"/>
            <a:ext cx="3258820" cy="3810000"/>
          </a:xfrm>
          <a:custGeom>
            <a:avLst/>
            <a:gdLst/>
            <a:ahLst/>
            <a:cxnLst/>
            <a:rect l="l" t="t" r="r" b="b"/>
            <a:pathLst>
              <a:path w="3258820" h="3810000">
                <a:moveTo>
                  <a:pt x="3258311" y="0"/>
                </a:moveTo>
                <a:lnTo>
                  <a:pt x="0" y="3809999"/>
                </a:lnTo>
                <a:lnTo>
                  <a:pt x="3258311" y="3809999"/>
                </a:lnTo>
                <a:lnTo>
                  <a:pt x="3258311" y="0"/>
                </a:lnTo>
                <a:close/>
              </a:path>
            </a:pathLst>
          </a:custGeom>
          <a:solidFill>
            <a:srgbClr val="009DD9">
              <a:alpha val="7215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9339312" y="0"/>
            <a:ext cx="2849880" cy="6858000"/>
          </a:xfrm>
          <a:custGeom>
            <a:avLst/>
            <a:gdLst/>
            <a:ahLst/>
            <a:cxnLst/>
            <a:rect l="l" t="t" r="r" b="b"/>
            <a:pathLst>
              <a:path w="2849879" h="6858000">
                <a:moveTo>
                  <a:pt x="2849639" y="0"/>
                </a:moveTo>
                <a:lnTo>
                  <a:pt x="0" y="0"/>
                </a:lnTo>
                <a:lnTo>
                  <a:pt x="2466225" y="6857996"/>
                </a:lnTo>
                <a:lnTo>
                  <a:pt x="2849639" y="6857996"/>
                </a:lnTo>
                <a:lnTo>
                  <a:pt x="2849639" y="0"/>
                </a:lnTo>
                <a:close/>
              </a:path>
            </a:pathLst>
          </a:custGeom>
          <a:solidFill>
            <a:srgbClr val="0076A2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0899648" y="0"/>
            <a:ext cx="1289685" cy="6858000"/>
          </a:xfrm>
          <a:custGeom>
            <a:avLst/>
            <a:gdLst/>
            <a:ahLst/>
            <a:cxnLst/>
            <a:rect l="l" t="t" r="r" b="b"/>
            <a:pathLst>
              <a:path w="1289684" h="6858000">
                <a:moveTo>
                  <a:pt x="1289303" y="0"/>
                </a:moveTo>
                <a:lnTo>
                  <a:pt x="1017690" y="0"/>
                </a:lnTo>
                <a:lnTo>
                  <a:pt x="0" y="6857996"/>
                </a:lnTo>
                <a:lnTo>
                  <a:pt x="1289303" y="6857996"/>
                </a:lnTo>
                <a:lnTo>
                  <a:pt x="1289303" y="0"/>
                </a:lnTo>
                <a:close/>
              </a:path>
            </a:pathLst>
          </a:custGeom>
          <a:solidFill>
            <a:srgbClr val="58AAF1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0940748" y="0"/>
            <a:ext cx="1248410" cy="6858000"/>
          </a:xfrm>
          <a:custGeom>
            <a:avLst/>
            <a:gdLst/>
            <a:ahLst/>
            <a:cxnLst/>
            <a:rect l="l" t="t" r="r" b="b"/>
            <a:pathLst>
              <a:path w="1248409" h="6858000">
                <a:moveTo>
                  <a:pt x="1248203" y="0"/>
                </a:moveTo>
                <a:lnTo>
                  <a:pt x="0" y="0"/>
                </a:lnTo>
                <a:lnTo>
                  <a:pt x="1107740" y="6857996"/>
                </a:lnTo>
                <a:lnTo>
                  <a:pt x="1248203" y="6857996"/>
                </a:lnTo>
                <a:lnTo>
                  <a:pt x="1248203" y="0"/>
                </a:lnTo>
                <a:close/>
              </a:path>
            </a:pathLst>
          </a:custGeom>
          <a:solidFill>
            <a:srgbClr val="0E6EC5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10372343" y="3590543"/>
            <a:ext cx="1816735" cy="3267710"/>
          </a:xfrm>
          <a:custGeom>
            <a:avLst/>
            <a:gdLst/>
            <a:ahLst/>
            <a:cxnLst/>
            <a:rect l="l" t="t" r="r" b="b"/>
            <a:pathLst>
              <a:path w="1816734" h="3267709">
                <a:moveTo>
                  <a:pt x="1816607" y="0"/>
                </a:moveTo>
                <a:lnTo>
                  <a:pt x="0" y="3267455"/>
                </a:lnTo>
                <a:lnTo>
                  <a:pt x="1816607" y="3267455"/>
                </a:lnTo>
                <a:lnTo>
                  <a:pt x="1816607" y="0"/>
                </a:lnTo>
                <a:close/>
              </a:path>
            </a:pathLst>
          </a:custGeom>
          <a:solidFill>
            <a:srgbClr val="0E6EC5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0" y="4014215"/>
            <a:ext cx="448309" cy="2844165"/>
          </a:xfrm>
          <a:custGeom>
            <a:avLst/>
            <a:gdLst/>
            <a:ahLst/>
            <a:cxnLst/>
            <a:rect l="l" t="t" r="r" b="b"/>
            <a:pathLst>
              <a:path w="448309" h="2844165">
                <a:moveTo>
                  <a:pt x="0" y="0"/>
                </a:moveTo>
                <a:lnTo>
                  <a:pt x="0" y="2843783"/>
                </a:lnTo>
                <a:lnTo>
                  <a:pt x="448056" y="2843783"/>
                </a:lnTo>
                <a:lnTo>
                  <a:pt x="0" y="0"/>
                </a:lnTo>
                <a:close/>
              </a:path>
            </a:pathLst>
          </a:custGeom>
          <a:solidFill>
            <a:srgbClr val="0E6EC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59457" y="951687"/>
            <a:ext cx="8673084" cy="1489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0E6EC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5833" y="2924953"/>
            <a:ext cx="8787765" cy="1695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mailto:contabilidade@capivaridebaixo.sc.gov.br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m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0439401" cy="6858000"/>
          </a:xfrm>
          <a:prstGeom prst="rect">
            <a:avLst/>
          </a:prstGeom>
        </p:spPr>
      </p:pic>
      <p:grpSp>
        <p:nvGrpSpPr>
          <p:cNvPr id="2" name="object 2"/>
          <p:cNvGrpSpPr/>
          <p:nvPr/>
        </p:nvGrpSpPr>
        <p:grpSpPr>
          <a:xfrm>
            <a:off x="7376159" y="0"/>
            <a:ext cx="4818380" cy="6868159"/>
            <a:chOff x="7376159" y="0"/>
            <a:chExt cx="4818380" cy="6868159"/>
          </a:xfrm>
        </p:grpSpPr>
        <p:pic>
          <p:nvPicPr>
            <p:cNvPr id="3" name="object 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339773" y="0"/>
              <a:ext cx="1281804" cy="6857999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9371075" y="1524"/>
              <a:ext cx="1219200" cy="6858000"/>
            </a:xfrm>
            <a:custGeom>
              <a:avLst/>
              <a:gdLst/>
              <a:ahLst/>
              <a:cxnLst/>
              <a:rect l="l" t="t" r="r" b="b"/>
              <a:pathLst>
                <a:path w="1219200" h="6858000">
                  <a:moveTo>
                    <a:pt x="0" y="0"/>
                  </a:moveTo>
                  <a:lnTo>
                    <a:pt x="1219200" y="6857999"/>
                  </a:lnTo>
                </a:path>
              </a:pathLst>
            </a:custGeom>
            <a:ln w="9144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376159" y="3654552"/>
              <a:ext cx="4815840" cy="3203447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7426451" y="3683507"/>
              <a:ext cx="4763770" cy="3176905"/>
            </a:xfrm>
            <a:custGeom>
              <a:avLst/>
              <a:gdLst/>
              <a:ahLst/>
              <a:cxnLst/>
              <a:rect l="l" t="t" r="r" b="b"/>
              <a:pathLst>
                <a:path w="4763770" h="3176904">
                  <a:moveTo>
                    <a:pt x="4763516" y="0"/>
                  </a:moveTo>
                  <a:lnTo>
                    <a:pt x="0" y="3176586"/>
                  </a:lnTo>
                </a:path>
              </a:pathLst>
            </a:custGeom>
            <a:ln w="9143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" name="object 7"/>
            <p:cNvSpPr/>
            <p:nvPr/>
          </p:nvSpPr>
          <p:spPr>
            <a:xfrm>
              <a:off x="9180577" y="0"/>
              <a:ext cx="3008630" cy="6858000"/>
            </a:xfrm>
            <a:custGeom>
              <a:avLst/>
              <a:gdLst/>
              <a:ahLst/>
              <a:cxnLst/>
              <a:rect l="l" t="t" r="r" b="b"/>
              <a:pathLst>
                <a:path w="3008629" h="6858000">
                  <a:moveTo>
                    <a:pt x="3008374" y="0"/>
                  </a:moveTo>
                  <a:lnTo>
                    <a:pt x="2043498" y="0"/>
                  </a:lnTo>
                  <a:lnTo>
                    <a:pt x="0" y="6857996"/>
                  </a:lnTo>
                  <a:lnTo>
                    <a:pt x="3008374" y="6857996"/>
                  </a:lnTo>
                  <a:lnTo>
                    <a:pt x="3008374" y="0"/>
                  </a:lnTo>
                  <a:close/>
                </a:path>
              </a:pathLst>
            </a:custGeom>
            <a:solidFill>
              <a:srgbClr val="0E6EC5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9605857" y="0"/>
              <a:ext cx="2586355" cy="6858000"/>
            </a:xfrm>
            <a:custGeom>
              <a:avLst/>
              <a:gdLst/>
              <a:ahLst/>
              <a:cxnLst/>
              <a:rect l="l" t="t" r="r" b="b"/>
              <a:pathLst>
                <a:path w="2586354" h="6858000">
                  <a:moveTo>
                    <a:pt x="2586141" y="0"/>
                  </a:moveTo>
                  <a:lnTo>
                    <a:pt x="0" y="0"/>
                  </a:lnTo>
                  <a:lnTo>
                    <a:pt x="1207429" y="6857996"/>
                  </a:lnTo>
                  <a:lnTo>
                    <a:pt x="2586141" y="6857996"/>
                  </a:lnTo>
                  <a:lnTo>
                    <a:pt x="2586141" y="0"/>
                  </a:lnTo>
                  <a:close/>
                </a:path>
              </a:pathLst>
            </a:custGeom>
            <a:solidFill>
              <a:srgbClr val="0E6EC5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8933687" y="3048000"/>
              <a:ext cx="3258820" cy="3810000"/>
            </a:xfrm>
            <a:custGeom>
              <a:avLst/>
              <a:gdLst/>
              <a:ahLst/>
              <a:cxnLst/>
              <a:rect l="l" t="t" r="r" b="b"/>
              <a:pathLst>
                <a:path w="3258820" h="3810000">
                  <a:moveTo>
                    <a:pt x="3258311" y="0"/>
                  </a:moveTo>
                  <a:lnTo>
                    <a:pt x="0" y="3809999"/>
                  </a:lnTo>
                  <a:lnTo>
                    <a:pt x="3258311" y="3809999"/>
                  </a:lnTo>
                  <a:lnTo>
                    <a:pt x="3258311" y="0"/>
                  </a:lnTo>
                  <a:close/>
                </a:path>
              </a:pathLst>
            </a:custGeom>
            <a:solidFill>
              <a:srgbClr val="009DD9">
                <a:alpha val="72155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9339312" y="0"/>
              <a:ext cx="2849880" cy="6858000"/>
            </a:xfrm>
            <a:custGeom>
              <a:avLst/>
              <a:gdLst/>
              <a:ahLst/>
              <a:cxnLst/>
              <a:rect l="l" t="t" r="r" b="b"/>
              <a:pathLst>
                <a:path w="2849879" h="6858000">
                  <a:moveTo>
                    <a:pt x="2849639" y="0"/>
                  </a:moveTo>
                  <a:lnTo>
                    <a:pt x="0" y="0"/>
                  </a:lnTo>
                  <a:lnTo>
                    <a:pt x="2466225" y="6857996"/>
                  </a:lnTo>
                  <a:lnTo>
                    <a:pt x="2849639" y="6857996"/>
                  </a:lnTo>
                  <a:lnTo>
                    <a:pt x="2849639" y="0"/>
                  </a:lnTo>
                  <a:close/>
                </a:path>
              </a:pathLst>
            </a:custGeom>
            <a:solidFill>
              <a:srgbClr val="0076A2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1" name="object 11"/>
            <p:cNvSpPr/>
            <p:nvPr/>
          </p:nvSpPr>
          <p:spPr>
            <a:xfrm>
              <a:off x="10899648" y="0"/>
              <a:ext cx="1289685" cy="6858000"/>
            </a:xfrm>
            <a:custGeom>
              <a:avLst/>
              <a:gdLst/>
              <a:ahLst/>
              <a:cxnLst/>
              <a:rect l="l" t="t" r="r" b="b"/>
              <a:pathLst>
                <a:path w="1289684" h="6858000">
                  <a:moveTo>
                    <a:pt x="1289303" y="0"/>
                  </a:moveTo>
                  <a:lnTo>
                    <a:pt x="1017690" y="0"/>
                  </a:lnTo>
                  <a:lnTo>
                    <a:pt x="0" y="6857996"/>
                  </a:lnTo>
                  <a:lnTo>
                    <a:pt x="1289303" y="6857996"/>
                  </a:lnTo>
                  <a:lnTo>
                    <a:pt x="1289303" y="0"/>
                  </a:lnTo>
                  <a:close/>
                </a:path>
              </a:pathLst>
            </a:custGeom>
            <a:solidFill>
              <a:srgbClr val="58AAF1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2" name="object 12"/>
            <p:cNvSpPr/>
            <p:nvPr/>
          </p:nvSpPr>
          <p:spPr>
            <a:xfrm>
              <a:off x="10940748" y="0"/>
              <a:ext cx="1248410" cy="6858000"/>
            </a:xfrm>
            <a:custGeom>
              <a:avLst/>
              <a:gdLst/>
              <a:ahLst/>
              <a:cxnLst/>
              <a:rect l="l" t="t" r="r" b="b"/>
              <a:pathLst>
                <a:path w="1248409" h="6858000">
                  <a:moveTo>
                    <a:pt x="1248203" y="0"/>
                  </a:moveTo>
                  <a:lnTo>
                    <a:pt x="0" y="0"/>
                  </a:lnTo>
                  <a:lnTo>
                    <a:pt x="1107740" y="6857996"/>
                  </a:lnTo>
                  <a:lnTo>
                    <a:pt x="1248203" y="6857996"/>
                  </a:lnTo>
                  <a:lnTo>
                    <a:pt x="1248203" y="0"/>
                  </a:lnTo>
                  <a:close/>
                </a:path>
              </a:pathLst>
            </a:custGeom>
            <a:solidFill>
              <a:srgbClr val="0E6EC5">
                <a:alpha val="65097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10372343" y="3590543"/>
              <a:ext cx="1816735" cy="3267710"/>
            </a:xfrm>
            <a:custGeom>
              <a:avLst/>
              <a:gdLst/>
              <a:ahLst/>
              <a:cxnLst/>
              <a:rect l="l" t="t" r="r" b="b"/>
              <a:pathLst>
                <a:path w="1816734" h="3267709">
                  <a:moveTo>
                    <a:pt x="1816607" y="0"/>
                  </a:moveTo>
                  <a:lnTo>
                    <a:pt x="0" y="3267455"/>
                  </a:lnTo>
                  <a:lnTo>
                    <a:pt x="1816607" y="3267455"/>
                  </a:lnTo>
                  <a:lnTo>
                    <a:pt x="1816607" y="0"/>
                  </a:lnTo>
                  <a:close/>
                </a:path>
              </a:pathLst>
            </a:custGeom>
            <a:solidFill>
              <a:srgbClr val="0E6EC5">
                <a:alpha val="79998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0" y="0"/>
            <a:ext cx="841375" cy="5666740"/>
          </a:xfrm>
          <a:custGeom>
            <a:avLst/>
            <a:gdLst/>
            <a:ahLst/>
            <a:cxnLst/>
            <a:rect l="l" t="t" r="r" b="b"/>
            <a:pathLst>
              <a:path w="841375" h="5666740">
                <a:moveTo>
                  <a:pt x="841247" y="0"/>
                </a:moveTo>
                <a:lnTo>
                  <a:pt x="0" y="0"/>
                </a:lnTo>
                <a:lnTo>
                  <a:pt x="0" y="5666232"/>
                </a:lnTo>
                <a:lnTo>
                  <a:pt x="841247" y="0"/>
                </a:lnTo>
                <a:close/>
              </a:path>
            </a:pathLst>
          </a:custGeom>
          <a:solidFill>
            <a:srgbClr val="0E6EC5">
              <a:alpha val="85096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2208022" y="1878533"/>
            <a:ext cx="6990080" cy="2038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spc="-5" dirty="0"/>
              <a:t>Audiência</a:t>
            </a:r>
            <a:r>
              <a:rPr sz="6600" spc="-85" dirty="0"/>
              <a:t> </a:t>
            </a:r>
            <a:r>
              <a:rPr sz="6600" dirty="0"/>
              <a:t>Pública</a:t>
            </a:r>
          </a:p>
          <a:p>
            <a:pPr marL="3168015">
              <a:lnSpc>
                <a:spcPct val="100000"/>
              </a:lnSpc>
              <a:spcBef>
                <a:spcPts val="5"/>
              </a:spcBef>
            </a:pPr>
            <a:r>
              <a:rPr sz="6600" dirty="0"/>
              <a:t>LDO</a:t>
            </a:r>
            <a:r>
              <a:rPr sz="6600" spc="-90" dirty="0"/>
              <a:t> </a:t>
            </a:r>
            <a:r>
              <a:rPr sz="6600" spc="-5" dirty="0"/>
              <a:t>20</a:t>
            </a:r>
            <a:r>
              <a:rPr lang="pt-BR" sz="6600" spc="-5" dirty="0"/>
              <a:t>25</a:t>
            </a:r>
            <a:endParaRPr sz="6600" dirty="0"/>
          </a:p>
        </p:txBody>
      </p:sp>
      <p:sp>
        <p:nvSpPr>
          <p:cNvPr id="16" name="object 16"/>
          <p:cNvSpPr txBox="1"/>
          <p:nvPr/>
        </p:nvSpPr>
        <p:spPr>
          <a:xfrm>
            <a:off x="2083435" y="4298205"/>
            <a:ext cx="6612890" cy="1078230"/>
          </a:xfrm>
          <a:prstGeom prst="rect">
            <a:avLst/>
          </a:prstGeom>
        </p:spPr>
        <p:txBody>
          <a:bodyPr vert="horz" wrap="square" lIns="0" tIns="2012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85"/>
              </a:spcBef>
            </a:pPr>
            <a:r>
              <a:rPr sz="2800" spc="-20" dirty="0">
                <a:solidFill>
                  <a:schemeClr val="tx2"/>
                </a:solidFill>
                <a:latin typeface="Trebuchet MS"/>
                <a:cs typeface="Trebuchet MS"/>
              </a:rPr>
              <a:t>Prefeitura</a:t>
            </a:r>
            <a:r>
              <a:rPr sz="2800" spc="-15" dirty="0">
                <a:solidFill>
                  <a:schemeClr val="tx2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chemeClr val="tx2"/>
                </a:solidFill>
                <a:latin typeface="Trebuchet MS"/>
                <a:cs typeface="Trebuchet MS"/>
              </a:rPr>
              <a:t>Municipal</a:t>
            </a:r>
            <a:r>
              <a:rPr sz="2800" spc="-20" dirty="0">
                <a:solidFill>
                  <a:schemeClr val="tx2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chemeClr val="tx2"/>
                </a:solidFill>
                <a:latin typeface="Trebuchet MS"/>
                <a:cs typeface="Trebuchet MS"/>
              </a:rPr>
              <a:t>de</a:t>
            </a:r>
            <a:r>
              <a:rPr sz="2800" spc="15" dirty="0">
                <a:solidFill>
                  <a:schemeClr val="tx2"/>
                </a:solidFill>
                <a:latin typeface="Trebuchet MS"/>
                <a:cs typeface="Trebuchet MS"/>
              </a:rPr>
              <a:t> </a:t>
            </a:r>
            <a:r>
              <a:rPr sz="2800" spc="-10" dirty="0">
                <a:solidFill>
                  <a:schemeClr val="tx2"/>
                </a:solidFill>
                <a:latin typeface="Trebuchet MS"/>
                <a:cs typeface="Trebuchet MS"/>
              </a:rPr>
              <a:t>Capivari</a:t>
            </a:r>
            <a:r>
              <a:rPr sz="2800" spc="30" dirty="0">
                <a:solidFill>
                  <a:schemeClr val="tx2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chemeClr val="tx2"/>
                </a:solidFill>
                <a:latin typeface="Trebuchet MS"/>
                <a:cs typeface="Trebuchet MS"/>
              </a:rPr>
              <a:t>de</a:t>
            </a:r>
            <a:r>
              <a:rPr sz="2800" spc="-25" dirty="0">
                <a:solidFill>
                  <a:schemeClr val="tx2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chemeClr val="tx2"/>
                </a:solidFill>
                <a:latin typeface="Trebuchet MS"/>
                <a:cs typeface="Trebuchet MS"/>
              </a:rPr>
              <a:t>Baixo</a:t>
            </a:r>
            <a:endParaRPr sz="2800" dirty="0">
              <a:solidFill>
                <a:schemeClr val="tx2"/>
              </a:solidFill>
              <a:latin typeface="Trebuchet MS"/>
              <a:cs typeface="Trebuchet MS"/>
            </a:endParaRPr>
          </a:p>
          <a:p>
            <a:pPr marL="76200">
              <a:lnSpc>
                <a:spcPct val="100000"/>
              </a:lnSpc>
              <a:spcBef>
                <a:spcPts val="1040"/>
              </a:spcBef>
            </a:pPr>
            <a:r>
              <a:rPr sz="2000" b="1" spc="-15" dirty="0" err="1">
                <a:solidFill>
                  <a:schemeClr val="tx2"/>
                </a:solidFill>
                <a:latin typeface="Trebuchet MS"/>
                <a:cs typeface="Trebuchet MS"/>
              </a:rPr>
              <a:t>Secretaria</a:t>
            </a:r>
            <a:r>
              <a:rPr sz="2000" b="1" spc="40" dirty="0">
                <a:solidFill>
                  <a:schemeClr val="tx2"/>
                </a:solidFill>
                <a:latin typeface="Trebuchet MS"/>
                <a:cs typeface="Trebuchet MS"/>
              </a:rPr>
              <a:t> </a:t>
            </a:r>
            <a:r>
              <a:rPr lang="pt-BR" sz="2000" b="1" spc="-5" dirty="0">
                <a:solidFill>
                  <a:schemeClr val="tx2"/>
                </a:solidFill>
                <a:latin typeface="Trebuchet MS"/>
                <a:cs typeface="Trebuchet MS"/>
              </a:rPr>
              <a:t>Municipal de Gestão e da Fazenda</a:t>
            </a:r>
            <a:endParaRPr sz="2000" dirty="0">
              <a:solidFill>
                <a:schemeClr val="tx2"/>
              </a:solidFill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26" y="0"/>
            <a:ext cx="10439401" cy="6858000"/>
          </a:xfrm>
          <a:prstGeom prst="rect">
            <a:avLst/>
          </a:prstGeom>
        </p:spPr>
      </p:pic>
      <p:graphicFrame>
        <p:nvGraphicFramePr>
          <p:cNvPr id="7" name="object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23432"/>
              </p:ext>
            </p:extLst>
          </p:nvPr>
        </p:nvGraphicFramePr>
        <p:xfrm>
          <a:off x="304800" y="1828800"/>
          <a:ext cx="10210800" cy="33596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476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4217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6837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64737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8288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99060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chemeClr val="tx2"/>
                          </a:solidFill>
                          <a:effectLst/>
                          <a:latin typeface="Trebuchet MS"/>
                        </a:rPr>
                        <a:t>ME TA - EVOLUÇÃO DA RECEITA 2022-2025</a:t>
                      </a:r>
                    </a:p>
                  </a:txBody>
                  <a:tcPr marL="7620" marR="7620" marT="762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 dirty="0">
                          <a:solidFill>
                            <a:schemeClr val="tx2"/>
                          </a:solidFill>
                          <a:effectLst/>
                          <a:latin typeface="Trebuchet MS"/>
                        </a:rPr>
                        <a:t> 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00014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1" i="0" u="none" strike="noStrike" dirty="0">
                          <a:solidFill>
                            <a:schemeClr val="tx2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chemeClr val="tx2"/>
                          </a:solidFill>
                          <a:effectLst/>
                          <a:latin typeface="Trebuchet MS"/>
                        </a:rPr>
                        <a:t>2022</a:t>
                      </a:r>
                    </a:p>
                  </a:txBody>
                  <a:tcPr marL="7620" marR="7620" marT="762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chemeClr val="tx2"/>
                          </a:solidFill>
                          <a:effectLst/>
                          <a:latin typeface="Trebuchet MS"/>
                        </a:rPr>
                        <a:t>2023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chemeClr val="tx2"/>
                          </a:solidFill>
                          <a:effectLst/>
                          <a:latin typeface="Trebuchet MS"/>
                        </a:rPr>
                        <a:t>2024</a:t>
                      </a:r>
                    </a:p>
                  </a:txBody>
                  <a:tcPr marL="7620" marR="7620" marT="762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chemeClr val="tx2"/>
                          </a:solidFill>
                          <a:effectLst/>
                          <a:latin typeface="Trebuchet MS"/>
                        </a:rPr>
                        <a:t>2025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chemeClr val="tx2"/>
                          </a:solidFill>
                          <a:effectLst/>
                          <a:latin typeface="Trebuchet MS"/>
                        </a:rPr>
                        <a:t>TOTAL</a:t>
                      </a:r>
                    </a:p>
                  </a:txBody>
                  <a:tcPr marL="7620" marR="7620" marT="762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70197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600" b="1" i="0" u="none" strike="noStrike" dirty="0">
                          <a:solidFill>
                            <a:schemeClr val="tx2"/>
                          </a:solidFill>
                          <a:effectLst/>
                          <a:latin typeface="Trebuchet MS" panose="020B0603020202020204" pitchFamily="34" charset="0"/>
                        </a:rPr>
                        <a:t>RECEITAS CORRENTES</a:t>
                      </a:r>
                    </a:p>
                  </a:txBody>
                  <a:tcPr marL="7620" marR="7620" marT="7620" marB="0" anchor="b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 dirty="0">
                          <a:solidFill>
                            <a:schemeClr val="tx2"/>
                          </a:solidFill>
                          <a:effectLst/>
                          <a:latin typeface="Trebuchet MS"/>
                        </a:rPr>
                        <a:t>113.563.922,71</a:t>
                      </a:r>
                    </a:p>
                  </a:txBody>
                  <a:tcPr marL="7620" marR="7620" marT="762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 dirty="0">
                          <a:solidFill>
                            <a:schemeClr val="tx2"/>
                          </a:solidFill>
                          <a:effectLst/>
                          <a:latin typeface="Trebuchet MS"/>
                        </a:rPr>
                        <a:t>121.826.922,29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 dirty="0">
                          <a:solidFill>
                            <a:schemeClr val="tx2"/>
                          </a:solidFill>
                          <a:effectLst/>
                          <a:latin typeface="Trebuchet MS"/>
                        </a:rPr>
                        <a:t>124.983.898,37</a:t>
                      </a:r>
                    </a:p>
                  </a:txBody>
                  <a:tcPr marL="7620" marR="7620" marT="762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0" i="0" u="none" strike="noStrike" dirty="0">
                          <a:solidFill>
                            <a:schemeClr val="tx2"/>
                          </a:solidFill>
                          <a:effectLst/>
                          <a:latin typeface="Trebuchet MS"/>
                        </a:rPr>
                        <a:t>158.821.054,15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0" i="0" u="none" strike="noStrike" dirty="0">
                          <a:solidFill>
                            <a:schemeClr val="tx2"/>
                          </a:solidFill>
                          <a:effectLst/>
                          <a:latin typeface="Trebuchet MS"/>
                        </a:rPr>
                        <a:t>519.195.797,52</a:t>
                      </a:r>
                    </a:p>
                  </a:txBody>
                  <a:tcPr marL="7620" marR="7620" marT="762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70225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600" b="1" i="0" u="none" strike="noStrike" dirty="0">
                          <a:solidFill>
                            <a:schemeClr val="tx2"/>
                          </a:solidFill>
                          <a:effectLst/>
                          <a:latin typeface="Trebuchet MS" panose="020B0603020202020204" pitchFamily="34" charset="0"/>
                        </a:rPr>
                        <a:t>RECEITA DE CAPITAL</a:t>
                      </a:r>
                    </a:p>
                  </a:txBody>
                  <a:tcPr marL="7620" marR="7620" marT="7620" marB="0" anchor="b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 dirty="0">
                          <a:solidFill>
                            <a:schemeClr val="tx2"/>
                          </a:solidFill>
                          <a:effectLst/>
                          <a:latin typeface="Trebuchet MS"/>
                        </a:rPr>
                        <a:t>5.770.650,09</a:t>
                      </a:r>
                    </a:p>
                  </a:txBody>
                  <a:tcPr marL="7620" marR="7620" marT="762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>
                          <a:solidFill>
                            <a:schemeClr val="tx2"/>
                          </a:solidFill>
                          <a:effectLst/>
                          <a:latin typeface="Trebuchet MS"/>
                        </a:rPr>
                        <a:t>507.596,43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 dirty="0">
                          <a:solidFill>
                            <a:schemeClr val="tx2"/>
                          </a:solidFill>
                          <a:effectLst/>
                          <a:latin typeface="Trebuchet MS"/>
                        </a:rPr>
                        <a:t>16.101,63</a:t>
                      </a:r>
                    </a:p>
                  </a:txBody>
                  <a:tcPr marL="7620" marR="7620" marT="762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0" i="0" u="none" strike="noStrike" dirty="0">
                          <a:solidFill>
                            <a:schemeClr val="tx2"/>
                          </a:solidFill>
                          <a:effectLst/>
                          <a:latin typeface="Trebuchet MS"/>
                        </a:rPr>
                        <a:t>16.101,63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0" i="0" u="none" strike="noStrike" dirty="0">
                          <a:solidFill>
                            <a:schemeClr val="tx2"/>
                          </a:solidFill>
                          <a:effectLst/>
                          <a:latin typeface="Trebuchet MS"/>
                        </a:rPr>
                        <a:t>6.310.449,78</a:t>
                      </a:r>
                    </a:p>
                  </a:txBody>
                  <a:tcPr marL="7620" marR="7620" marT="762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7839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 dirty="0">
                          <a:solidFill>
                            <a:schemeClr val="tx2"/>
                          </a:solidFill>
                          <a:effectLst/>
                          <a:latin typeface="Trebuchet MS" panose="020B0603020202020204" pitchFamily="34" charset="0"/>
                        </a:rPr>
                        <a:t>RECEITA TOTAL  LÍQUIDA</a:t>
                      </a:r>
                    </a:p>
                  </a:txBody>
                  <a:tcPr marL="7620" marR="7620" marT="762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 dirty="0">
                          <a:solidFill>
                            <a:schemeClr val="tx2"/>
                          </a:solidFill>
                          <a:effectLst/>
                          <a:latin typeface="Trebuchet MS"/>
                        </a:rPr>
                        <a:t>119.334.572,80</a:t>
                      </a:r>
                    </a:p>
                  </a:txBody>
                  <a:tcPr marL="7620" marR="7620" marT="762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 dirty="0">
                          <a:solidFill>
                            <a:schemeClr val="tx2"/>
                          </a:solidFill>
                          <a:effectLst/>
                          <a:latin typeface="Trebuchet MS"/>
                        </a:rPr>
                        <a:t>122.334.518,72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 dirty="0">
                          <a:solidFill>
                            <a:schemeClr val="tx2"/>
                          </a:solidFill>
                          <a:effectLst/>
                          <a:latin typeface="Trebuchet MS"/>
                        </a:rPr>
                        <a:t>125.000.000,00</a:t>
                      </a:r>
                    </a:p>
                  </a:txBody>
                  <a:tcPr marL="7620" marR="7620" marT="762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0" i="0" u="none" strike="noStrike" dirty="0">
                          <a:solidFill>
                            <a:schemeClr val="tx2"/>
                          </a:solidFill>
                          <a:effectLst/>
                          <a:latin typeface="Trebuchet MS"/>
                        </a:rPr>
                        <a:t>158.837.155,78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0" i="0" u="none" strike="noStrike" dirty="0">
                          <a:solidFill>
                            <a:schemeClr val="tx2"/>
                          </a:solidFill>
                          <a:effectLst/>
                          <a:latin typeface="Trebuchet MS"/>
                        </a:rPr>
                        <a:t>525.506.247,30</a:t>
                      </a:r>
                    </a:p>
                  </a:txBody>
                  <a:tcPr marL="7620" marR="7620" marT="762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Retângulo 7"/>
          <p:cNvSpPr/>
          <p:nvPr/>
        </p:nvSpPr>
        <p:spPr>
          <a:xfrm>
            <a:off x="838200" y="609599"/>
            <a:ext cx="64395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b="1" kern="0" spc="-5" dirty="0">
                <a:solidFill>
                  <a:srgbClr val="0E6EC5"/>
                </a:solidFill>
                <a:latin typeface="Trebuchet MS"/>
              </a:rPr>
              <a:t>ME</a:t>
            </a:r>
            <a:r>
              <a:rPr lang="pt-BR" sz="3600" b="1" kern="0" spc="-470" dirty="0">
                <a:solidFill>
                  <a:srgbClr val="0E6EC5"/>
                </a:solidFill>
                <a:latin typeface="Trebuchet MS"/>
              </a:rPr>
              <a:t>T</a:t>
            </a:r>
            <a:r>
              <a:rPr lang="pt-BR" sz="3600" b="1" kern="0" dirty="0">
                <a:solidFill>
                  <a:srgbClr val="0E6EC5"/>
                </a:solidFill>
                <a:latin typeface="Trebuchet MS"/>
              </a:rPr>
              <a:t>A</a:t>
            </a:r>
            <a:r>
              <a:rPr lang="pt-BR" sz="3600" b="1" kern="0" spc="-260" dirty="0">
                <a:solidFill>
                  <a:srgbClr val="0E6EC5"/>
                </a:solidFill>
                <a:latin typeface="Trebuchet MS"/>
              </a:rPr>
              <a:t> </a:t>
            </a:r>
            <a:r>
              <a:rPr lang="pt-BR" sz="3600" b="1" kern="0" dirty="0">
                <a:solidFill>
                  <a:srgbClr val="0E6EC5"/>
                </a:solidFill>
                <a:latin typeface="Trebuchet MS"/>
              </a:rPr>
              <a:t>-</a:t>
            </a:r>
            <a:r>
              <a:rPr lang="pt-BR" sz="3600" b="1" kern="0" spc="5" dirty="0">
                <a:solidFill>
                  <a:srgbClr val="0E6EC5"/>
                </a:solidFill>
                <a:latin typeface="Trebuchet MS"/>
              </a:rPr>
              <a:t> </a:t>
            </a:r>
            <a:r>
              <a:rPr lang="pt-BR" sz="3600" b="1" kern="0" dirty="0">
                <a:solidFill>
                  <a:srgbClr val="0E6EC5"/>
                </a:solidFill>
                <a:latin typeface="Trebuchet MS"/>
              </a:rPr>
              <a:t>Evol</a:t>
            </a:r>
            <a:r>
              <a:rPr lang="pt-BR" sz="3600" b="1" kern="0" spc="-20" dirty="0">
                <a:solidFill>
                  <a:srgbClr val="0E6EC5"/>
                </a:solidFill>
                <a:latin typeface="Trebuchet MS"/>
              </a:rPr>
              <a:t>u</a:t>
            </a:r>
            <a:r>
              <a:rPr lang="pt-BR" sz="3600" b="1" kern="0" dirty="0">
                <a:solidFill>
                  <a:srgbClr val="0E6EC5"/>
                </a:solidFill>
                <a:latin typeface="Trebuchet MS"/>
              </a:rPr>
              <a:t>ção das Re</a:t>
            </a:r>
            <a:r>
              <a:rPr lang="pt-BR" sz="3600" b="1" kern="0" spc="-20" dirty="0">
                <a:solidFill>
                  <a:srgbClr val="0E6EC5"/>
                </a:solidFill>
                <a:latin typeface="Trebuchet MS"/>
              </a:rPr>
              <a:t>c</a:t>
            </a:r>
            <a:r>
              <a:rPr lang="pt-BR" sz="3600" b="1" kern="0" dirty="0">
                <a:solidFill>
                  <a:srgbClr val="0E6EC5"/>
                </a:solidFill>
                <a:latin typeface="Trebuchet MS"/>
              </a:rPr>
              <a:t>eitas</a:t>
            </a:r>
            <a:endParaRPr lang="pt-BR" sz="3600" dirty="0"/>
          </a:p>
        </p:txBody>
      </p:sp>
      <p:sp>
        <p:nvSpPr>
          <p:cNvPr id="5" name="Retângulo 4">
            <a:extLst>
              <a:ext uri="{FF2B5EF4-FFF2-40B4-BE49-F238E27FC236}">
                <a16:creationId xmlns="" xmlns:a16="http://schemas.microsoft.com/office/drawing/2014/main" id="{16C90E51-D97C-4657-8880-30D206784459}"/>
              </a:ext>
            </a:extLst>
          </p:cNvPr>
          <p:cNvSpPr/>
          <p:nvPr/>
        </p:nvSpPr>
        <p:spPr>
          <a:xfrm>
            <a:off x="685800" y="6248400"/>
            <a:ext cx="6264696" cy="265454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 fontAlgn="b"/>
            <a:r>
              <a:rPr lang="pt-BR" sz="1100" dirty="0">
                <a:solidFill>
                  <a:srgbClr val="000000"/>
                </a:solidFill>
              </a:rPr>
              <a:t>Fonte: Balanço Orçamentário (RREO-Anexo </a:t>
            </a:r>
            <a:r>
              <a:rPr lang="pt-BR" sz="1100" b="1" dirty="0">
                <a:solidFill>
                  <a:srgbClr val="000000"/>
                </a:solidFill>
              </a:rPr>
              <a:t>1)</a:t>
            </a:r>
            <a:endParaRPr lang="pt-BR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089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0439401" cy="6858000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1" y="228600"/>
            <a:ext cx="6476999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200" spc="-5" dirty="0"/>
              <a:t>ME</a:t>
            </a:r>
            <a:r>
              <a:rPr sz="3200" spc="-470" dirty="0"/>
              <a:t>T</a:t>
            </a:r>
            <a:r>
              <a:rPr sz="3200" dirty="0"/>
              <a:t>A</a:t>
            </a:r>
            <a:r>
              <a:rPr sz="3200" spc="-260" dirty="0"/>
              <a:t> </a:t>
            </a:r>
            <a:r>
              <a:rPr sz="3200" dirty="0"/>
              <a:t>-</a:t>
            </a:r>
            <a:r>
              <a:rPr sz="3200" spc="5" dirty="0"/>
              <a:t> </a:t>
            </a:r>
            <a:r>
              <a:rPr sz="3200" dirty="0"/>
              <a:t>Evol</a:t>
            </a:r>
            <a:r>
              <a:rPr sz="3200" spc="-20" dirty="0"/>
              <a:t>u</a:t>
            </a:r>
            <a:r>
              <a:rPr sz="3200" dirty="0"/>
              <a:t>ção das Re</a:t>
            </a:r>
            <a:r>
              <a:rPr sz="3200" spc="-20" dirty="0"/>
              <a:t>c</a:t>
            </a:r>
            <a:r>
              <a:rPr sz="3200" dirty="0"/>
              <a:t>eitas</a:t>
            </a:r>
          </a:p>
        </p:txBody>
      </p:sp>
      <p:graphicFrame>
        <p:nvGraphicFramePr>
          <p:cNvPr id="32" name="Tabela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499799"/>
              </p:ext>
            </p:extLst>
          </p:nvPr>
        </p:nvGraphicFramePr>
        <p:xfrm>
          <a:off x="381000" y="1600200"/>
          <a:ext cx="9067797" cy="48175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14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5409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5409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5409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75409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5397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chemeClr val="tx2"/>
                          </a:solidFill>
                          <a:effectLst/>
                          <a:latin typeface="Arial"/>
                        </a:rPr>
                        <a:t>ESPECIFICAÇÃO</a:t>
                      </a: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chemeClr val="tx2"/>
                          </a:solidFill>
                          <a:effectLst/>
                          <a:latin typeface="Arial"/>
                        </a:rPr>
                        <a:t>REALIZADO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>
                          <a:solidFill>
                            <a:schemeClr val="tx2"/>
                          </a:solidFill>
                          <a:effectLst/>
                          <a:latin typeface="Arial"/>
                        </a:rPr>
                        <a:t>ORÇADO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400" b="1" i="0" u="none" strike="noStrike">
                          <a:solidFill>
                            <a:schemeClr val="tx2"/>
                          </a:solidFill>
                          <a:effectLst/>
                          <a:latin typeface="Arial"/>
                        </a:rPr>
                        <a:t>PROJETADA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382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chemeClr val="tx2"/>
                          </a:solidFill>
                          <a:effectLst/>
                          <a:latin typeface="Arial"/>
                        </a:rPr>
                        <a:t>2022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chemeClr val="tx2"/>
                          </a:solidFill>
                          <a:effectLst/>
                          <a:latin typeface="Arial"/>
                        </a:rPr>
                        <a:t>2023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chemeClr val="tx2"/>
                          </a:solidFill>
                          <a:effectLst/>
                          <a:latin typeface="Arial"/>
                        </a:rPr>
                        <a:t>2024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>
                          <a:solidFill>
                            <a:schemeClr val="tx2"/>
                          </a:solidFill>
                          <a:effectLst/>
                          <a:latin typeface="Arial"/>
                        </a:rPr>
                        <a:t>2025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4567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>
                          <a:solidFill>
                            <a:schemeClr val="tx2"/>
                          </a:solidFill>
                          <a:effectLst/>
                          <a:latin typeface="Arial"/>
                        </a:rPr>
                        <a:t>RECEITA TOTAL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chemeClr val="tx2"/>
                          </a:solidFill>
                          <a:effectLst/>
                          <a:latin typeface="Arial"/>
                        </a:rPr>
                        <a:t>119.334.572,80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chemeClr val="tx2"/>
                          </a:solidFill>
                          <a:effectLst/>
                          <a:latin typeface="Arial"/>
                        </a:rPr>
                        <a:t>122.334.518,72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chemeClr val="tx2"/>
                          </a:solidFill>
                          <a:effectLst/>
                          <a:latin typeface="Arial"/>
                        </a:rPr>
                        <a:t>125.000.000,00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chemeClr val="tx2"/>
                          </a:solidFill>
                          <a:effectLst/>
                          <a:latin typeface="Arial"/>
                        </a:rPr>
                        <a:t>158.837.155,78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24567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>
                          <a:solidFill>
                            <a:schemeClr val="accent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>
                          <a:solidFill>
                            <a:schemeClr val="accent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chemeClr val="accent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>
                          <a:solidFill>
                            <a:schemeClr val="accent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>
                          <a:solidFill>
                            <a:schemeClr val="tx2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02084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chemeClr val="tx2"/>
                          </a:solidFill>
                          <a:effectLst/>
                          <a:latin typeface="Arial"/>
                        </a:rPr>
                        <a:t>RECEITAS CORRENTES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chemeClr val="tx2"/>
                          </a:solidFill>
                          <a:effectLst/>
                          <a:latin typeface="Arial"/>
                        </a:rPr>
                        <a:t>113.563.922,71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chemeClr val="tx2"/>
                          </a:solidFill>
                          <a:effectLst/>
                          <a:latin typeface="Arial"/>
                        </a:rPr>
                        <a:t>121.826.922,29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chemeClr val="tx2"/>
                          </a:solidFill>
                          <a:effectLst/>
                          <a:latin typeface="Arial"/>
                        </a:rPr>
                        <a:t>124.983.898,37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chemeClr val="tx2"/>
                          </a:solidFill>
                          <a:effectLst/>
                          <a:latin typeface="Arial"/>
                        </a:rPr>
                        <a:t>158.821.054,15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24567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chemeClr val="accent1"/>
                          </a:solidFill>
                          <a:effectLst/>
                          <a:latin typeface="Tahoma"/>
                        </a:rPr>
                        <a:t>Receita Tributária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chemeClr val="accent1"/>
                          </a:solidFill>
                          <a:effectLst/>
                          <a:latin typeface="Arial"/>
                        </a:rPr>
                        <a:t>18.993.496,42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accent1"/>
                          </a:solidFill>
                          <a:effectLst/>
                          <a:latin typeface="Arial"/>
                        </a:rPr>
                        <a:t>20.065.316,80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chemeClr val="accent1"/>
                          </a:solidFill>
                          <a:effectLst/>
                          <a:latin typeface="Arial"/>
                        </a:rPr>
                        <a:t>30.537.463,60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chemeClr val="tx2"/>
                          </a:solidFill>
                          <a:effectLst/>
                          <a:latin typeface="Arial"/>
                        </a:rPr>
                        <a:t>38.771.690,37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4693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chemeClr val="accent1"/>
                          </a:solidFill>
                          <a:effectLst/>
                          <a:latin typeface="Tahoma"/>
                        </a:rPr>
                        <a:t>Receitas de Contribuições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accent1"/>
                          </a:solidFill>
                          <a:effectLst/>
                          <a:latin typeface="Arial"/>
                        </a:rPr>
                        <a:t>2.237.608,53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accent1"/>
                          </a:solidFill>
                          <a:effectLst/>
                          <a:latin typeface="Arial"/>
                        </a:rPr>
                        <a:t>2.162.246,75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accent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chemeClr val="tx2"/>
                          </a:solidFill>
                          <a:effectLst/>
                          <a:latin typeface="Arial"/>
                        </a:rPr>
                        <a:t>1.916.684,64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24567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chemeClr val="accent1"/>
                          </a:solidFill>
                          <a:effectLst/>
                          <a:latin typeface="Tahoma"/>
                        </a:rPr>
                        <a:t>Receita Patrimonial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chemeClr val="accent1"/>
                          </a:solidFill>
                          <a:effectLst/>
                          <a:latin typeface="Arial"/>
                        </a:rPr>
                        <a:t>4.756.824,92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accent1"/>
                          </a:solidFill>
                          <a:effectLst/>
                          <a:latin typeface="Arial"/>
                        </a:rPr>
                        <a:t>4.274.972,73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chemeClr val="accent1"/>
                          </a:solidFill>
                          <a:effectLst/>
                          <a:latin typeface="Arial"/>
                        </a:rPr>
                        <a:t>96.408,62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/>
                        </a:rPr>
                        <a:t>95.856,41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0208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chemeClr val="accent1"/>
                          </a:solidFill>
                          <a:effectLst/>
                          <a:latin typeface="Tahoma"/>
                        </a:rPr>
                        <a:t>Receita Agropecuária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chemeClr val="accent1"/>
                          </a:solidFill>
                          <a:effectLst/>
                          <a:latin typeface="Arial"/>
                        </a:rPr>
                        <a:t>3.504,38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accent1"/>
                          </a:solidFill>
                          <a:effectLst/>
                          <a:latin typeface="Arial"/>
                        </a:rPr>
                        <a:t>4.771,98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accent1"/>
                          </a:solidFill>
                          <a:effectLst/>
                          <a:latin typeface="Arial"/>
                        </a:rPr>
                        <a:t>104.506,52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chemeClr val="tx2"/>
                          </a:solidFill>
                          <a:effectLst/>
                          <a:latin typeface="Arial"/>
                        </a:rPr>
                        <a:t>104.506,52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24567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chemeClr val="accent1"/>
                          </a:solidFill>
                          <a:effectLst/>
                          <a:latin typeface="Tahoma"/>
                        </a:rPr>
                        <a:t>Receita de Serviços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chemeClr val="accent1"/>
                          </a:solidFill>
                          <a:effectLst/>
                          <a:latin typeface="Arial"/>
                        </a:rPr>
                        <a:t>6.979.043,74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chemeClr val="accent1"/>
                          </a:solidFill>
                          <a:effectLst/>
                          <a:latin typeface="Arial"/>
                        </a:rPr>
                        <a:t>7.883.403,83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accent1"/>
                          </a:solidFill>
                          <a:effectLst/>
                          <a:latin typeface="Arial"/>
                        </a:rPr>
                        <a:t>6.100.000,00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chemeClr val="tx2"/>
                          </a:solidFill>
                          <a:effectLst/>
                          <a:latin typeface="Arial"/>
                        </a:rPr>
                        <a:t>6.520.000,00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4693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chemeClr val="accent1"/>
                          </a:solidFill>
                          <a:effectLst/>
                          <a:latin typeface="Tahoma"/>
                        </a:rPr>
                        <a:t>Transferências Correntes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chemeClr val="accent1"/>
                          </a:solidFill>
                          <a:effectLst/>
                          <a:latin typeface="Arial"/>
                        </a:rPr>
                        <a:t>78.941.244,32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accent1"/>
                          </a:solidFill>
                          <a:effectLst/>
                          <a:latin typeface="Arial"/>
                        </a:rPr>
                        <a:t>86.029.508,96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accent1"/>
                          </a:solidFill>
                          <a:effectLst/>
                          <a:latin typeface="Arial"/>
                        </a:rPr>
                        <a:t>87.051.342,95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chemeClr val="tx2"/>
                          </a:solidFill>
                          <a:effectLst/>
                          <a:latin typeface="Arial"/>
                        </a:rPr>
                        <a:t>110.250.139,53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4693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>
                          <a:solidFill>
                            <a:schemeClr val="accent1"/>
                          </a:solidFill>
                          <a:effectLst/>
                          <a:latin typeface="Tahoma"/>
                        </a:rPr>
                        <a:t>Outras receitas Correntes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chemeClr val="accent1"/>
                          </a:solidFill>
                          <a:effectLst/>
                          <a:latin typeface="Arial"/>
                        </a:rPr>
                        <a:t>1.652.200,40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chemeClr val="accent1"/>
                          </a:solidFill>
                          <a:effectLst/>
                          <a:latin typeface="Arial"/>
                        </a:rPr>
                        <a:t>1.406.701,24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accent1"/>
                          </a:solidFill>
                          <a:effectLst/>
                          <a:latin typeface="Arial"/>
                        </a:rPr>
                        <a:t>1.094.176,68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chemeClr val="tx2"/>
                          </a:solidFill>
                          <a:effectLst/>
                          <a:latin typeface="Arial"/>
                        </a:rPr>
                        <a:t>1.162.176,68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81657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chemeClr val="tx2"/>
                          </a:solidFill>
                          <a:effectLst/>
                          <a:latin typeface="Arial"/>
                        </a:rPr>
                        <a:t>RECEITA DE CAPITAL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chemeClr val="tx2"/>
                          </a:solidFill>
                          <a:effectLst/>
                          <a:latin typeface="Arial"/>
                        </a:rPr>
                        <a:t>5.770.650,09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chemeClr val="tx2"/>
                          </a:solidFill>
                          <a:effectLst/>
                          <a:latin typeface="Arial"/>
                        </a:rPr>
                        <a:t>507.596,43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chemeClr val="tx2"/>
                          </a:solidFill>
                          <a:effectLst/>
                          <a:latin typeface="Arial"/>
                        </a:rPr>
                        <a:t>16.101,63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chemeClr val="tx2"/>
                          </a:solidFill>
                          <a:effectLst/>
                          <a:latin typeface="Arial"/>
                        </a:rPr>
                        <a:t>16.101,63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44693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chemeClr val="accent1"/>
                          </a:solidFill>
                          <a:effectLst/>
                          <a:latin typeface="Tahoma"/>
                        </a:rPr>
                        <a:t>Transferências de Capital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chemeClr val="accent1"/>
                          </a:solidFill>
                          <a:effectLst/>
                          <a:latin typeface="Arial"/>
                        </a:rPr>
                        <a:t>5.770.650,09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chemeClr val="accent1"/>
                          </a:solidFill>
                          <a:effectLst/>
                          <a:latin typeface="Arial"/>
                        </a:rPr>
                        <a:t>507.596,43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chemeClr val="accent1"/>
                          </a:solidFill>
                          <a:effectLst/>
                          <a:latin typeface="Arial"/>
                        </a:rPr>
                        <a:t>16.101,63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chemeClr val="tx2"/>
                          </a:solidFill>
                          <a:effectLst/>
                          <a:latin typeface="Arial"/>
                        </a:rPr>
                        <a:t>16.101,63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446932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/>
                        </a:rPr>
                        <a:t>TOTAL RECEITA ESTIMADA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/>
                        </a:rPr>
                        <a:t>119.334.572,80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/>
                        </a:rPr>
                        <a:t>122.334.518,72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/>
                        </a:rPr>
                        <a:t>125.000.000,00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chemeClr val="tx2"/>
                          </a:solidFill>
                          <a:effectLst/>
                          <a:latin typeface="Tahoma"/>
                        </a:rPr>
                        <a:t>158.837.155,78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531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0439401" cy="6858000"/>
          </a:xfrm>
          <a:prstGeom prst="rect">
            <a:avLst/>
          </a:prstGeom>
        </p:spPr>
      </p:pic>
      <p:sp>
        <p:nvSpPr>
          <p:cNvPr id="10" name="object 2"/>
          <p:cNvSpPr txBox="1">
            <a:spLocks noGrp="1"/>
          </p:cNvSpPr>
          <p:nvPr>
            <p:ph type="title"/>
          </p:nvPr>
        </p:nvSpPr>
        <p:spPr>
          <a:xfrm>
            <a:off x="457201" y="304800"/>
            <a:ext cx="7010400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pt-BR" sz="2800" spc="-5" dirty="0"/>
              <a:t>DEMONSTRATIVOS DE RISCOS FISCAIS E PROVIDÊNCIAS</a:t>
            </a:r>
            <a:endParaRPr sz="2800" dirty="0"/>
          </a:p>
        </p:txBody>
      </p:sp>
      <p:pic>
        <p:nvPicPr>
          <p:cNvPr id="5" name="Objeto 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50"/>
          <a:stretch/>
        </p:blipFill>
        <p:spPr bwMode="auto">
          <a:xfrm>
            <a:off x="1143000" y="1981200"/>
            <a:ext cx="7871460" cy="328422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4134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0"/>
            <a:ext cx="10439401" cy="6858000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381000"/>
            <a:ext cx="7010400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600" spc="-10" dirty="0">
                <a:solidFill>
                  <a:schemeClr val="tx2"/>
                </a:solidFill>
              </a:rPr>
              <a:t>ME</a:t>
            </a:r>
            <a:r>
              <a:rPr sz="3600" spc="-409" dirty="0">
                <a:solidFill>
                  <a:schemeClr val="tx2"/>
                </a:solidFill>
              </a:rPr>
              <a:t>T</a:t>
            </a:r>
            <a:r>
              <a:rPr sz="3600" spc="-5" dirty="0">
                <a:solidFill>
                  <a:schemeClr val="tx2"/>
                </a:solidFill>
              </a:rPr>
              <a:t>A</a:t>
            </a:r>
            <a:r>
              <a:rPr sz="3600" spc="-229" dirty="0">
                <a:solidFill>
                  <a:schemeClr val="tx2"/>
                </a:solidFill>
              </a:rPr>
              <a:t> </a:t>
            </a:r>
            <a:r>
              <a:rPr sz="3600" spc="-5" dirty="0">
                <a:solidFill>
                  <a:schemeClr val="tx2"/>
                </a:solidFill>
              </a:rPr>
              <a:t>-</a:t>
            </a:r>
            <a:r>
              <a:rPr sz="3600" spc="-20" dirty="0">
                <a:solidFill>
                  <a:schemeClr val="tx2"/>
                </a:solidFill>
              </a:rPr>
              <a:t> </a:t>
            </a:r>
            <a:r>
              <a:rPr sz="3600" spc="-5" dirty="0">
                <a:solidFill>
                  <a:schemeClr val="tx2"/>
                </a:solidFill>
              </a:rPr>
              <a:t>Ev</a:t>
            </a:r>
            <a:r>
              <a:rPr sz="3600" spc="-25" dirty="0">
                <a:solidFill>
                  <a:schemeClr val="tx2"/>
                </a:solidFill>
              </a:rPr>
              <a:t>o</a:t>
            </a:r>
            <a:r>
              <a:rPr sz="3600" spc="-5" dirty="0">
                <a:solidFill>
                  <a:schemeClr val="tx2"/>
                </a:solidFill>
              </a:rPr>
              <a:t>lu</a:t>
            </a:r>
            <a:r>
              <a:rPr sz="3600" dirty="0">
                <a:solidFill>
                  <a:schemeClr val="tx2"/>
                </a:solidFill>
              </a:rPr>
              <a:t>ç</a:t>
            </a:r>
            <a:r>
              <a:rPr sz="3600" spc="-5" dirty="0">
                <a:solidFill>
                  <a:schemeClr val="tx2"/>
                </a:solidFill>
              </a:rPr>
              <a:t>ão das</a:t>
            </a:r>
            <a:r>
              <a:rPr sz="3600" dirty="0">
                <a:solidFill>
                  <a:schemeClr val="tx2"/>
                </a:solidFill>
              </a:rPr>
              <a:t> </a:t>
            </a:r>
            <a:r>
              <a:rPr sz="3600" spc="-5" dirty="0">
                <a:solidFill>
                  <a:schemeClr val="tx2"/>
                </a:solidFill>
              </a:rPr>
              <a:t>Des</a:t>
            </a:r>
            <a:r>
              <a:rPr sz="3600" spc="-25" dirty="0">
                <a:solidFill>
                  <a:schemeClr val="tx2"/>
                </a:solidFill>
              </a:rPr>
              <a:t>p</a:t>
            </a:r>
            <a:r>
              <a:rPr sz="3600" spc="-5" dirty="0">
                <a:solidFill>
                  <a:schemeClr val="tx2"/>
                </a:solidFill>
              </a:rPr>
              <a:t>es</a:t>
            </a:r>
            <a:r>
              <a:rPr sz="3600" spc="-25" dirty="0">
                <a:solidFill>
                  <a:schemeClr val="tx2"/>
                </a:solidFill>
              </a:rPr>
              <a:t>a</a:t>
            </a:r>
            <a:r>
              <a:rPr sz="3600" spc="-5" dirty="0">
                <a:solidFill>
                  <a:schemeClr val="tx2"/>
                </a:solidFill>
              </a:rPr>
              <a:t>s</a:t>
            </a:r>
            <a:endParaRPr sz="3600" dirty="0">
              <a:solidFill>
                <a:schemeClr val="tx2"/>
              </a:solidFill>
            </a:endParaRPr>
          </a:p>
        </p:txBody>
      </p:sp>
      <p:sp>
        <p:nvSpPr>
          <p:cNvPr id="3" name="object 3"/>
          <p:cNvSpPr/>
          <p:nvPr/>
        </p:nvSpPr>
        <p:spPr>
          <a:xfrm>
            <a:off x="8273795" y="1650492"/>
            <a:ext cx="0" cy="2947670"/>
          </a:xfrm>
          <a:custGeom>
            <a:avLst/>
            <a:gdLst/>
            <a:ahLst/>
            <a:cxnLst/>
            <a:rect l="l" t="t" r="r" b="b"/>
            <a:pathLst>
              <a:path h="2947670">
                <a:moveTo>
                  <a:pt x="0" y="0"/>
                </a:moveTo>
                <a:lnTo>
                  <a:pt x="0" y="2947416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chemeClr val="tx2"/>
              </a:solidFill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592325" y="4099382"/>
            <a:ext cx="769874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5" dirty="0">
                <a:solidFill>
                  <a:schemeClr val="tx2"/>
                </a:solidFill>
                <a:latin typeface="Trebuchet MS"/>
                <a:cs typeface="Trebuchet MS"/>
              </a:rPr>
              <a:t>2</a:t>
            </a:r>
            <a:r>
              <a:rPr sz="1600" spc="-20" dirty="0">
                <a:solidFill>
                  <a:schemeClr val="tx2"/>
                </a:solidFill>
                <a:latin typeface="Trebuchet MS"/>
                <a:cs typeface="Trebuchet MS"/>
              </a:rPr>
              <a:t>0</a:t>
            </a:r>
            <a:r>
              <a:rPr lang="pt-BR" sz="1600" spc="5" dirty="0">
                <a:solidFill>
                  <a:schemeClr val="tx2"/>
                </a:solidFill>
                <a:latin typeface="Trebuchet MS"/>
                <a:cs typeface="Trebuchet MS"/>
              </a:rPr>
              <a:t>22</a:t>
            </a:r>
            <a:endParaRPr sz="1600" dirty="0">
              <a:solidFill>
                <a:schemeClr val="tx2"/>
              </a:solidFill>
              <a:latin typeface="Trebuchet MS"/>
              <a:cs typeface="Trebuchet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592324" y="3362400"/>
            <a:ext cx="76987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5" dirty="0">
                <a:solidFill>
                  <a:schemeClr val="tx2"/>
                </a:solidFill>
                <a:latin typeface="Trebuchet MS"/>
                <a:cs typeface="Trebuchet MS"/>
              </a:rPr>
              <a:t>2</a:t>
            </a:r>
            <a:r>
              <a:rPr sz="1600" spc="-20" dirty="0">
                <a:solidFill>
                  <a:schemeClr val="tx2"/>
                </a:solidFill>
                <a:latin typeface="Trebuchet MS"/>
                <a:cs typeface="Trebuchet MS"/>
              </a:rPr>
              <a:t>0</a:t>
            </a:r>
            <a:r>
              <a:rPr lang="pt-BR" sz="1600" spc="5" dirty="0">
                <a:solidFill>
                  <a:schemeClr val="tx2"/>
                </a:solidFill>
                <a:latin typeface="Trebuchet MS"/>
                <a:cs typeface="Trebuchet MS"/>
              </a:rPr>
              <a:t>23</a:t>
            </a:r>
            <a:endParaRPr sz="1600" dirty="0">
              <a:solidFill>
                <a:schemeClr val="tx2"/>
              </a:solidFill>
              <a:latin typeface="Trebuchet MS"/>
              <a:cs typeface="Trebuchet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600200" y="2625598"/>
            <a:ext cx="838200" cy="25776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600" spc="5" dirty="0">
                <a:solidFill>
                  <a:schemeClr val="tx2"/>
                </a:solidFill>
                <a:latin typeface="Trebuchet MS"/>
                <a:cs typeface="Trebuchet MS"/>
              </a:rPr>
              <a:t>2</a:t>
            </a:r>
            <a:r>
              <a:rPr sz="1600" spc="-20" dirty="0">
                <a:solidFill>
                  <a:schemeClr val="tx2"/>
                </a:solidFill>
                <a:latin typeface="Trebuchet MS"/>
                <a:cs typeface="Trebuchet MS"/>
              </a:rPr>
              <a:t>0</a:t>
            </a:r>
            <a:r>
              <a:rPr sz="1600" spc="5" dirty="0">
                <a:solidFill>
                  <a:schemeClr val="tx2"/>
                </a:solidFill>
                <a:latin typeface="Trebuchet MS"/>
                <a:cs typeface="Trebuchet MS"/>
              </a:rPr>
              <a:t>2</a:t>
            </a:r>
            <a:r>
              <a:rPr lang="pt-BR" sz="1600" spc="5" dirty="0">
                <a:solidFill>
                  <a:schemeClr val="tx2"/>
                </a:solidFill>
                <a:latin typeface="Trebuchet MS"/>
                <a:cs typeface="Trebuchet MS"/>
              </a:rPr>
              <a:t>4</a:t>
            </a:r>
            <a:endParaRPr sz="1600" dirty="0">
              <a:solidFill>
                <a:schemeClr val="tx2"/>
              </a:solidFill>
              <a:latin typeface="Trebuchet MS"/>
              <a:cs typeface="Trebuchet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592325" y="1888617"/>
            <a:ext cx="846075" cy="25776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600" spc="5" dirty="0">
                <a:solidFill>
                  <a:schemeClr val="tx2"/>
                </a:solidFill>
                <a:latin typeface="Trebuchet MS"/>
                <a:cs typeface="Trebuchet MS"/>
              </a:rPr>
              <a:t>2</a:t>
            </a:r>
            <a:r>
              <a:rPr sz="1600" spc="-20" dirty="0">
                <a:solidFill>
                  <a:schemeClr val="tx2"/>
                </a:solidFill>
                <a:latin typeface="Trebuchet MS"/>
                <a:cs typeface="Trebuchet MS"/>
              </a:rPr>
              <a:t>0</a:t>
            </a:r>
            <a:r>
              <a:rPr sz="1600" spc="5" dirty="0">
                <a:solidFill>
                  <a:schemeClr val="tx2"/>
                </a:solidFill>
                <a:latin typeface="Trebuchet MS"/>
                <a:cs typeface="Trebuchet MS"/>
              </a:rPr>
              <a:t>2</a:t>
            </a:r>
            <a:r>
              <a:rPr lang="pt-BR" sz="1600" spc="5" dirty="0">
                <a:solidFill>
                  <a:schemeClr val="tx2"/>
                </a:solidFill>
                <a:latin typeface="Trebuchet MS"/>
                <a:cs typeface="Trebuchet MS"/>
              </a:rPr>
              <a:t>5</a:t>
            </a:r>
            <a:endParaRPr sz="1600" dirty="0">
              <a:solidFill>
                <a:schemeClr val="tx2"/>
              </a:solidFill>
              <a:latin typeface="Trebuchet MS"/>
              <a:cs typeface="Trebuchet M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094729" y="2693178"/>
            <a:ext cx="1525271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pt-BR" sz="1600" dirty="0">
                <a:solidFill>
                  <a:schemeClr val="tx2"/>
                </a:solidFill>
                <a:latin typeface="Trebuchet MS"/>
              </a:rPr>
              <a:t>125.000.000,00</a:t>
            </a:r>
            <a:endParaRPr sz="1600" dirty="0">
              <a:solidFill>
                <a:schemeClr val="tx2"/>
              </a:solidFill>
              <a:latin typeface="Trebuchet MS"/>
              <a:cs typeface="Trebuchet M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638164" y="3407285"/>
            <a:ext cx="1448436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fontAlgn="ctr"/>
            <a:r>
              <a:rPr lang="pt-BR" sz="1600" dirty="0">
                <a:solidFill>
                  <a:schemeClr val="tx2"/>
                </a:solidFill>
                <a:latin typeface="Tahoma"/>
              </a:rPr>
              <a:t>122.705.493,65</a:t>
            </a:r>
            <a:endParaRPr lang="pt-BR" sz="1600" dirty="0">
              <a:solidFill>
                <a:schemeClr val="tx2"/>
              </a:solidFill>
              <a:latin typeface="Trebuchet MS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181600" y="4073882"/>
            <a:ext cx="1675764" cy="2596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pt-BR" sz="1600" dirty="0">
                <a:solidFill>
                  <a:schemeClr val="tx2"/>
                </a:solidFill>
                <a:latin typeface="Trebuchet MS"/>
              </a:rPr>
              <a:t>120.551.950,09</a:t>
            </a:r>
            <a:endParaRPr sz="1600" dirty="0">
              <a:solidFill>
                <a:schemeClr val="tx2"/>
              </a:solidFill>
              <a:latin typeface="Trebuchet MS"/>
              <a:cs typeface="Trebuchet MS"/>
            </a:endParaRPr>
          </a:p>
        </p:txBody>
      </p:sp>
      <p:graphicFrame>
        <p:nvGraphicFramePr>
          <p:cNvPr id="27" name="object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31510"/>
              </p:ext>
            </p:extLst>
          </p:nvPr>
        </p:nvGraphicFramePr>
        <p:xfrm>
          <a:off x="225911" y="4800600"/>
          <a:ext cx="9603889" cy="9372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428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6764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6764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4842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70C0"/>
                          </a:solidFill>
                          <a:effectLst/>
                          <a:latin typeface="Trebuchet MS"/>
                        </a:rPr>
                        <a:t>DESPESA TOTAL PARA OS EXERCÍCIOS DE 2022 - 2025</a:t>
                      </a:r>
                    </a:p>
                  </a:txBody>
                  <a:tcPr marL="9525" marR="9525" marT="9525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37377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 dirty="0">
                          <a:solidFill>
                            <a:schemeClr val="tx2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2"/>
                          </a:solidFill>
                          <a:effectLst/>
                          <a:latin typeface="Trebuchet MS"/>
                        </a:rPr>
                        <a:t>2022</a:t>
                      </a:r>
                    </a:p>
                  </a:txBody>
                  <a:tcPr marL="9525" marR="9525" marT="9525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2"/>
                          </a:solidFill>
                          <a:effectLst/>
                          <a:latin typeface="Trebuchet MS"/>
                        </a:rPr>
                        <a:t>2023</a:t>
                      </a:r>
                    </a:p>
                  </a:txBody>
                  <a:tcPr marL="9525" marR="9525" marT="9525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2"/>
                          </a:solidFill>
                          <a:effectLst/>
                          <a:latin typeface="Trebuchet MS"/>
                        </a:rPr>
                        <a:t>2024</a:t>
                      </a:r>
                    </a:p>
                  </a:txBody>
                  <a:tcPr marL="9525" marR="9525" marT="9525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2"/>
                          </a:solidFill>
                          <a:effectLst/>
                          <a:latin typeface="Trebuchet MS"/>
                        </a:rPr>
                        <a:t>2025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chemeClr val="tx2"/>
                          </a:solidFill>
                          <a:effectLst/>
                          <a:latin typeface="Trebuchet MS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2"/>
                          </a:solidFill>
                          <a:effectLst/>
                          <a:latin typeface="Trebuchet MS"/>
                        </a:rPr>
                        <a:t>DESPESA TOTAL</a:t>
                      </a:r>
                    </a:p>
                  </a:txBody>
                  <a:tcPr marL="9525" marR="9525" marT="9525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2"/>
                          </a:solidFill>
                          <a:effectLst/>
                          <a:latin typeface="Trebuchet MS"/>
                        </a:rPr>
                        <a:t>120.551.950,09</a:t>
                      </a:r>
                    </a:p>
                  </a:txBody>
                  <a:tcPr marL="514350" marR="9525" marT="9525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2"/>
                          </a:solidFill>
                          <a:effectLst/>
                          <a:latin typeface="Trebuchet MS"/>
                        </a:rPr>
                        <a:t>122.705.493,65</a:t>
                      </a:r>
                    </a:p>
                  </a:txBody>
                  <a:tcPr marL="257175" marR="9525" marT="9525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2"/>
                          </a:solidFill>
                          <a:effectLst/>
                          <a:latin typeface="Trebuchet MS"/>
                        </a:rPr>
                        <a:t>125.000.000,00</a:t>
                      </a:r>
                    </a:p>
                  </a:txBody>
                  <a:tcPr marL="85725" marR="9525" marT="9525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chemeClr val="tx2"/>
                          </a:solidFill>
                          <a:effectLst/>
                          <a:latin typeface="Trebuchet MS"/>
                        </a:rPr>
                        <a:t>158.837.155,78</a:t>
                      </a:r>
                    </a:p>
                  </a:txBody>
                  <a:tcPr marL="25717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0" i="0" u="none" strike="noStrike" dirty="0">
                          <a:solidFill>
                            <a:schemeClr val="tx2"/>
                          </a:solidFill>
                          <a:effectLst/>
                          <a:latin typeface="Trebuchet MS" panose="020B0603020202020204" pitchFamily="34" charset="0"/>
                        </a:rPr>
                        <a:t>527.094.599,52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object 24"/>
          <p:cNvSpPr txBox="1"/>
          <p:nvPr/>
        </p:nvSpPr>
        <p:spPr>
          <a:xfrm>
            <a:off x="6814284" y="1944125"/>
            <a:ext cx="1067435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fontAlgn="ctr"/>
            <a:endParaRPr lang="pt-BR" sz="1100" dirty="0">
              <a:solidFill>
                <a:schemeClr val="tx2"/>
              </a:solidFill>
              <a:latin typeface="Trebuchet MS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6126930" y="1898863"/>
            <a:ext cx="17796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chemeClr val="tx2"/>
                </a:solidFill>
                <a:latin typeface="Trebuchet MS"/>
              </a:rPr>
              <a:t>158.837.155,78</a:t>
            </a:r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0439401" cy="6858000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228600"/>
            <a:ext cx="7162800" cy="38087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pt-BR" sz="2400" spc="-5" dirty="0"/>
              <a:t>Despesas</a:t>
            </a:r>
            <a:r>
              <a:rPr lang="pt-BR" sz="2400" spc="15" dirty="0"/>
              <a:t> </a:t>
            </a:r>
            <a:r>
              <a:rPr lang="pt-BR" sz="2400" spc="-5" dirty="0"/>
              <a:t>por</a:t>
            </a:r>
            <a:r>
              <a:rPr lang="pt-BR" sz="2400" spc="10" dirty="0"/>
              <a:t> </a:t>
            </a:r>
            <a:r>
              <a:rPr lang="pt-BR" sz="2400" spc="-10" dirty="0"/>
              <a:t>ÓRGÃO</a:t>
            </a:r>
            <a:r>
              <a:rPr lang="pt-BR" sz="2400" spc="30" dirty="0"/>
              <a:t> </a:t>
            </a:r>
            <a:r>
              <a:rPr lang="pt-BR" sz="2400" spc="-5" dirty="0"/>
              <a:t>–</a:t>
            </a:r>
            <a:r>
              <a:rPr lang="pt-BR" sz="2400" dirty="0"/>
              <a:t> </a:t>
            </a:r>
            <a:r>
              <a:rPr lang="pt-BR" sz="2400" spc="-10" dirty="0">
                <a:solidFill>
                  <a:srgbClr val="009DD9"/>
                </a:solidFill>
              </a:rPr>
              <a:t>LDO</a:t>
            </a:r>
            <a:r>
              <a:rPr lang="pt-BR" sz="2400" spc="20" dirty="0">
                <a:solidFill>
                  <a:srgbClr val="009DD9"/>
                </a:solidFill>
              </a:rPr>
              <a:t> </a:t>
            </a:r>
            <a:r>
              <a:rPr lang="pt-BR" sz="2400" spc="-5" dirty="0">
                <a:solidFill>
                  <a:srgbClr val="009DD9"/>
                </a:solidFill>
              </a:rPr>
              <a:t>2022 a 2025</a:t>
            </a:r>
            <a:endParaRPr sz="2400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1697380"/>
              </p:ext>
            </p:extLst>
          </p:nvPr>
        </p:nvGraphicFramePr>
        <p:xfrm>
          <a:off x="457200" y="1066796"/>
          <a:ext cx="9592744" cy="55725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0079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5065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6123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8005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60187">
                <a:tc>
                  <a:txBody>
                    <a:bodyPr/>
                    <a:lstStyle/>
                    <a:p>
                      <a:pPr algn="l" fontAlgn="b"/>
                      <a:endParaRPr lang="pt-BR" sz="1600" b="1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6147" marR="6147" marT="614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solidFill>
                            <a:schemeClr val="tx2"/>
                          </a:solidFill>
                          <a:effectLst/>
                        </a:rPr>
                        <a:t>REALIZADO</a:t>
                      </a:r>
                      <a:endParaRPr lang="pt-BR" sz="1600" b="1" i="0" u="none" strike="noStrike" dirty="0">
                        <a:solidFill>
                          <a:schemeClr val="tx2"/>
                        </a:solidFill>
                        <a:effectLst/>
                        <a:latin typeface="Arial"/>
                      </a:endParaRPr>
                    </a:p>
                  </a:txBody>
                  <a:tcPr marL="6147" marR="6147" marT="6147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147" marR="6147" marT="614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solidFill>
                            <a:schemeClr val="tx2"/>
                          </a:solidFill>
                          <a:effectLst/>
                        </a:rPr>
                        <a:t> ORÇADO</a:t>
                      </a:r>
                      <a:endParaRPr lang="pt-BR" sz="1600" b="1" i="0" u="none" strike="noStrike" dirty="0">
                        <a:solidFill>
                          <a:schemeClr val="tx2"/>
                        </a:solidFill>
                        <a:effectLst/>
                        <a:latin typeface="Arial"/>
                      </a:endParaRPr>
                    </a:p>
                  </a:txBody>
                  <a:tcPr marL="6147" marR="6147" marT="6147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177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 dirty="0">
                          <a:solidFill>
                            <a:schemeClr val="tx2"/>
                          </a:solidFill>
                          <a:effectLst/>
                        </a:rPr>
                        <a:t>ÓRGÃO</a:t>
                      </a:r>
                      <a:endParaRPr lang="pt-BR" sz="1600" b="1" i="0" u="none" strike="noStrike" dirty="0">
                        <a:solidFill>
                          <a:schemeClr val="tx2"/>
                        </a:solidFill>
                        <a:effectLst/>
                        <a:latin typeface="Arial"/>
                      </a:endParaRPr>
                    </a:p>
                  </a:txBody>
                  <a:tcPr marL="6147" marR="6147" marT="6147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600" b="1" u="none" strike="noStrike" dirty="0">
                          <a:solidFill>
                            <a:schemeClr val="tx2"/>
                          </a:solidFill>
                          <a:effectLst/>
                        </a:rPr>
                        <a:t>2022</a:t>
                      </a:r>
                      <a:endParaRPr lang="pt-BR" sz="1600" b="1" i="0" u="none" strike="noStrike" dirty="0">
                        <a:solidFill>
                          <a:schemeClr val="tx2"/>
                        </a:solidFill>
                        <a:effectLst/>
                        <a:latin typeface="Arial"/>
                      </a:endParaRPr>
                    </a:p>
                  </a:txBody>
                  <a:tcPr marL="6147" marR="6147" marT="6147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chemeClr val="tx2"/>
                          </a:solidFill>
                          <a:effectLst/>
                          <a:latin typeface="Arial"/>
                        </a:rPr>
                        <a:t>2023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400" b="1" i="0" u="none" strike="noStrike" dirty="0">
                          <a:solidFill>
                            <a:schemeClr val="tx2"/>
                          </a:solidFill>
                          <a:effectLst/>
                          <a:latin typeface="Arial"/>
                        </a:rPr>
                        <a:t>2024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347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 dirty="0" err="1">
                          <a:solidFill>
                            <a:schemeClr val="tx2"/>
                          </a:solidFill>
                          <a:effectLst/>
                        </a:rPr>
                        <a:t>Adm.Geral</a:t>
                      </a:r>
                      <a:r>
                        <a:rPr lang="pt-BR" sz="1600" b="1" u="none" strike="noStrike" dirty="0">
                          <a:solidFill>
                            <a:schemeClr val="tx2"/>
                          </a:solidFill>
                          <a:effectLst/>
                        </a:rPr>
                        <a:t> Legislativo</a:t>
                      </a:r>
                      <a:endParaRPr lang="pt-BR" sz="1600" b="1" i="0" u="none" strike="noStrike" dirty="0">
                        <a:solidFill>
                          <a:schemeClr val="tx2"/>
                        </a:solidFill>
                        <a:effectLst/>
                        <a:latin typeface="Tahoma"/>
                      </a:endParaRPr>
                    </a:p>
                  </a:txBody>
                  <a:tcPr marL="6147" marR="6147" marT="6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0" i="0" u="none" strike="noStrike" dirty="0">
                          <a:solidFill>
                            <a:schemeClr val="accent1"/>
                          </a:solidFill>
                          <a:effectLst/>
                          <a:latin typeface="+mj-lt"/>
                        </a:rPr>
                        <a:t>4.067.851,89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chemeClr val="accent1"/>
                          </a:solidFill>
                          <a:effectLst/>
                          <a:latin typeface="+mj-lt"/>
                        </a:rPr>
                        <a:t>4.478.515,49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chemeClr val="accent1"/>
                          </a:solidFill>
                          <a:effectLst/>
                          <a:latin typeface="+mj-lt"/>
                        </a:rPr>
                        <a:t>5.110.000,00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9096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 dirty="0" err="1">
                          <a:solidFill>
                            <a:schemeClr val="tx2"/>
                          </a:solidFill>
                          <a:effectLst/>
                        </a:rPr>
                        <a:t>Adm.Geral</a:t>
                      </a:r>
                      <a:r>
                        <a:rPr lang="pt-BR" sz="1600" b="1" u="none" strike="noStrike" dirty="0">
                          <a:solidFill>
                            <a:schemeClr val="tx2"/>
                          </a:solidFill>
                          <a:effectLst/>
                        </a:rPr>
                        <a:t> Executivo </a:t>
                      </a:r>
                      <a:endParaRPr lang="pt-BR" sz="1600" b="1" i="0" u="none" strike="noStrike" dirty="0">
                        <a:solidFill>
                          <a:schemeClr val="tx2"/>
                        </a:solidFill>
                        <a:effectLst/>
                        <a:latin typeface="Tahoma"/>
                      </a:endParaRPr>
                    </a:p>
                  </a:txBody>
                  <a:tcPr marL="6147" marR="6147" marT="6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0" i="0" u="none" strike="noStrike" dirty="0">
                          <a:solidFill>
                            <a:schemeClr val="accent1"/>
                          </a:solidFill>
                          <a:effectLst/>
                          <a:latin typeface="+mj-lt"/>
                        </a:rPr>
                        <a:t>2.831.554,90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chemeClr val="accent1"/>
                          </a:solidFill>
                          <a:effectLst/>
                          <a:latin typeface="+mj-lt"/>
                        </a:rPr>
                        <a:t>5.760.180,27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chemeClr val="accent1"/>
                          </a:solidFill>
                          <a:effectLst/>
                          <a:latin typeface="+mj-lt"/>
                        </a:rPr>
                        <a:t>5.858.010,60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4177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 dirty="0">
                          <a:solidFill>
                            <a:schemeClr val="tx2"/>
                          </a:solidFill>
                          <a:effectLst/>
                        </a:rPr>
                        <a:t>Secretaria de </a:t>
                      </a:r>
                      <a:r>
                        <a:rPr lang="pt-BR" sz="1600" b="1" u="none" strike="noStrike" dirty="0" err="1">
                          <a:solidFill>
                            <a:schemeClr val="tx2"/>
                          </a:solidFill>
                          <a:effectLst/>
                        </a:rPr>
                        <a:t>Adminst.Fianc</a:t>
                      </a:r>
                      <a:r>
                        <a:rPr lang="pt-BR" sz="1600" b="1" u="none" strike="noStrike" dirty="0">
                          <a:solidFill>
                            <a:schemeClr val="tx2"/>
                          </a:solidFill>
                          <a:effectLst/>
                        </a:rPr>
                        <a:t> e Planej. Urbano</a:t>
                      </a:r>
                      <a:endParaRPr lang="pt-BR" sz="1600" b="1" i="0" u="none" strike="noStrike" dirty="0">
                        <a:solidFill>
                          <a:schemeClr val="tx2"/>
                        </a:solidFill>
                        <a:effectLst/>
                        <a:latin typeface="Tahoma"/>
                      </a:endParaRPr>
                    </a:p>
                  </a:txBody>
                  <a:tcPr marL="6147" marR="6147" marT="6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0" i="0" u="none" strike="noStrike" dirty="0">
                          <a:solidFill>
                            <a:schemeClr val="accent1"/>
                          </a:solidFill>
                          <a:effectLst/>
                          <a:latin typeface="+mj-lt"/>
                        </a:rPr>
                        <a:t>13.958.185,72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chemeClr val="accent1"/>
                          </a:solidFill>
                          <a:effectLst/>
                          <a:latin typeface="+mj-lt"/>
                        </a:rPr>
                        <a:t>13.129.246,06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chemeClr val="accent1"/>
                          </a:solidFill>
                          <a:effectLst/>
                          <a:latin typeface="+mj-lt"/>
                        </a:rPr>
                        <a:t>13.282.200,00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8347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 dirty="0">
                          <a:solidFill>
                            <a:schemeClr val="tx2"/>
                          </a:solidFill>
                          <a:effectLst/>
                        </a:rPr>
                        <a:t>Secr. Educação, Cultura, esporte e Turismo</a:t>
                      </a:r>
                      <a:endParaRPr lang="pt-BR" sz="1600" b="1" i="0" u="none" strike="noStrike" dirty="0">
                        <a:solidFill>
                          <a:schemeClr val="tx2"/>
                        </a:solidFill>
                        <a:effectLst/>
                        <a:latin typeface="Tahoma"/>
                      </a:endParaRPr>
                    </a:p>
                  </a:txBody>
                  <a:tcPr marL="6147" marR="6147" marT="6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0" i="0" u="none" strike="noStrike" dirty="0">
                          <a:solidFill>
                            <a:schemeClr val="accent1"/>
                          </a:solidFill>
                          <a:effectLst/>
                          <a:latin typeface="+mj-lt"/>
                        </a:rPr>
                        <a:t>39.205.350,06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chemeClr val="accent1"/>
                          </a:solidFill>
                          <a:effectLst/>
                          <a:latin typeface="+mj-lt"/>
                        </a:rPr>
                        <a:t>41.660.520,41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chemeClr val="accent1"/>
                          </a:solidFill>
                          <a:effectLst/>
                          <a:latin typeface="+mj-lt"/>
                        </a:rPr>
                        <a:t>45.455.080,00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8347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 dirty="0">
                          <a:solidFill>
                            <a:schemeClr val="tx2"/>
                          </a:solidFill>
                          <a:effectLst/>
                        </a:rPr>
                        <a:t>Secr. Assis. Social e da Família</a:t>
                      </a:r>
                      <a:endParaRPr lang="pt-BR" sz="1600" b="1" i="0" u="none" strike="noStrike" dirty="0">
                        <a:solidFill>
                          <a:schemeClr val="tx2"/>
                        </a:solidFill>
                        <a:effectLst/>
                        <a:latin typeface="Tahoma"/>
                      </a:endParaRPr>
                    </a:p>
                  </a:txBody>
                  <a:tcPr marL="6147" marR="6147" marT="6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0" i="0" u="none" strike="noStrike" dirty="0">
                          <a:solidFill>
                            <a:schemeClr val="accent1"/>
                          </a:solidFill>
                          <a:effectLst/>
                          <a:latin typeface="+mj-lt"/>
                        </a:rPr>
                        <a:t>4.890.540,92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chemeClr val="accent1"/>
                          </a:solidFill>
                          <a:effectLst/>
                          <a:latin typeface="+mj-lt"/>
                        </a:rPr>
                        <a:t>5.200.129,50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chemeClr val="accent1"/>
                          </a:solidFill>
                          <a:effectLst/>
                          <a:latin typeface="+mj-lt"/>
                        </a:rPr>
                        <a:t>6.846.000,00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8347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 dirty="0">
                          <a:solidFill>
                            <a:schemeClr val="tx2"/>
                          </a:solidFill>
                          <a:effectLst/>
                        </a:rPr>
                        <a:t>Fundo Mun. </a:t>
                      </a:r>
                      <a:r>
                        <a:rPr lang="pt-BR" sz="1600" b="1" u="none" strike="noStrike" dirty="0" err="1">
                          <a:solidFill>
                            <a:schemeClr val="tx2"/>
                          </a:solidFill>
                          <a:effectLst/>
                        </a:rPr>
                        <a:t>Ass.Crian</a:t>
                      </a:r>
                      <a:r>
                        <a:rPr lang="pt-BR" sz="1600" b="1" u="none" strike="noStrike" dirty="0">
                          <a:solidFill>
                            <a:schemeClr val="tx2"/>
                          </a:solidFill>
                          <a:effectLst/>
                        </a:rPr>
                        <a:t> </a:t>
                      </a:r>
                      <a:r>
                        <a:rPr lang="pt-BR" sz="1600" b="1" u="none" strike="noStrike" dirty="0" err="1">
                          <a:solidFill>
                            <a:schemeClr val="tx2"/>
                          </a:solidFill>
                          <a:effectLst/>
                        </a:rPr>
                        <a:t>Adol</a:t>
                      </a:r>
                      <a:r>
                        <a:rPr lang="pt-BR" sz="1600" b="1" u="none" strike="noStrike" dirty="0">
                          <a:solidFill>
                            <a:schemeClr val="tx2"/>
                          </a:solidFill>
                          <a:effectLst/>
                        </a:rPr>
                        <a:t> - FIA</a:t>
                      </a:r>
                      <a:endParaRPr lang="pt-BR" sz="1600" b="1" i="0" u="none" strike="noStrike" dirty="0">
                        <a:solidFill>
                          <a:schemeClr val="tx2"/>
                        </a:solidFill>
                        <a:effectLst/>
                        <a:latin typeface="Tahoma"/>
                      </a:endParaRPr>
                    </a:p>
                  </a:txBody>
                  <a:tcPr marL="6147" marR="6147" marT="6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0" i="0" u="none" strike="noStrike" dirty="0">
                          <a:solidFill>
                            <a:schemeClr val="accent1"/>
                          </a:solidFill>
                          <a:effectLst/>
                          <a:latin typeface="+mj-lt"/>
                        </a:rPr>
                        <a:t>92.243,45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chemeClr val="accent1"/>
                          </a:solidFill>
                          <a:effectLst/>
                          <a:latin typeface="+mj-lt"/>
                        </a:rPr>
                        <a:t>508.147,14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chemeClr val="accent1"/>
                          </a:solidFill>
                          <a:effectLst/>
                          <a:latin typeface="+mj-lt"/>
                        </a:rPr>
                        <a:t>312.200,00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8347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 dirty="0">
                          <a:solidFill>
                            <a:schemeClr val="tx2"/>
                          </a:solidFill>
                          <a:effectLst/>
                        </a:rPr>
                        <a:t>Secr. Industria e Comercio e </a:t>
                      </a:r>
                      <a:r>
                        <a:rPr lang="pt-BR" sz="1600" b="1" u="none" strike="noStrike" dirty="0" err="1">
                          <a:solidFill>
                            <a:schemeClr val="tx2"/>
                          </a:solidFill>
                          <a:effectLst/>
                        </a:rPr>
                        <a:t>Desenv</a:t>
                      </a:r>
                      <a:r>
                        <a:rPr lang="pt-BR" sz="1600" b="1" u="none" strike="noStrike" dirty="0">
                          <a:solidFill>
                            <a:schemeClr val="tx2"/>
                          </a:solidFill>
                          <a:effectLst/>
                        </a:rPr>
                        <a:t>. Rural</a:t>
                      </a:r>
                      <a:endParaRPr lang="pt-BR" sz="1600" b="1" i="0" u="none" strike="noStrike" dirty="0">
                        <a:solidFill>
                          <a:schemeClr val="tx2"/>
                        </a:solidFill>
                        <a:effectLst/>
                        <a:latin typeface="Tahoma"/>
                      </a:endParaRPr>
                    </a:p>
                  </a:txBody>
                  <a:tcPr marL="6147" marR="6147" marT="6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0" i="0" u="none" strike="noStrike" dirty="0">
                          <a:solidFill>
                            <a:schemeClr val="accent1"/>
                          </a:solidFill>
                          <a:effectLst/>
                          <a:latin typeface="+mj-lt"/>
                        </a:rPr>
                        <a:t>2.003.999,52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chemeClr val="accent1"/>
                          </a:solidFill>
                          <a:effectLst/>
                          <a:latin typeface="+mj-lt"/>
                        </a:rPr>
                        <a:t>2.371.783,65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chemeClr val="accent1"/>
                          </a:solidFill>
                          <a:effectLst/>
                          <a:latin typeface="+mj-lt"/>
                        </a:rPr>
                        <a:t>5.520.000,00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8347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 dirty="0">
                          <a:solidFill>
                            <a:schemeClr val="tx2"/>
                          </a:solidFill>
                          <a:effectLst/>
                        </a:rPr>
                        <a:t>Secr. Munic. Obras, Viação, Trânsito e Meio Ambiente</a:t>
                      </a:r>
                      <a:endParaRPr lang="pt-BR" sz="1600" b="1" i="0" u="none" strike="noStrike" dirty="0">
                        <a:solidFill>
                          <a:schemeClr val="tx2"/>
                        </a:solidFill>
                        <a:effectLst/>
                        <a:latin typeface="Tahoma"/>
                      </a:endParaRPr>
                    </a:p>
                  </a:txBody>
                  <a:tcPr marL="6147" marR="6147" marT="6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0" i="0" u="none" strike="noStrike" dirty="0">
                          <a:solidFill>
                            <a:schemeClr val="accent1"/>
                          </a:solidFill>
                          <a:effectLst/>
                          <a:latin typeface="+mj-lt"/>
                        </a:rPr>
                        <a:t>28.575.410,73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chemeClr val="accent1"/>
                          </a:solidFill>
                          <a:effectLst/>
                          <a:latin typeface="+mj-lt"/>
                        </a:rPr>
                        <a:t>20.425.588,94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chemeClr val="accent1"/>
                          </a:solidFill>
                          <a:effectLst/>
                          <a:latin typeface="+mj-lt"/>
                        </a:rPr>
                        <a:t>18.204.000,00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8347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 dirty="0">
                          <a:solidFill>
                            <a:schemeClr val="tx2"/>
                          </a:solidFill>
                          <a:effectLst/>
                        </a:rPr>
                        <a:t>Secr. Municipal de Saúde</a:t>
                      </a:r>
                      <a:endParaRPr lang="pt-BR" sz="1600" b="1" i="0" u="none" strike="noStrike" dirty="0">
                        <a:solidFill>
                          <a:schemeClr val="tx2"/>
                        </a:solidFill>
                        <a:effectLst/>
                        <a:latin typeface="Tahoma"/>
                      </a:endParaRPr>
                    </a:p>
                  </a:txBody>
                  <a:tcPr marL="6147" marR="6147" marT="6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0" i="0" u="none" strike="noStrike" dirty="0">
                          <a:solidFill>
                            <a:schemeClr val="accent1"/>
                          </a:solidFill>
                          <a:effectLst/>
                          <a:latin typeface="+mj-lt"/>
                        </a:rPr>
                        <a:t>24.897.292,40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chemeClr val="accent1"/>
                          </a:solidFill>
                          <a:effectLst/>
                          <a:latin typeface="+mj-lt"/>
                        </a:rPr>
                        <a:t>29.012.305,96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chemeClr val="accent1"/>
                          </a:solidFill>
                          <a:effectLst/>
                          <a:latin typeface="+mj-lt"/>
                        </a:rPr>
                        <a:t>23.652.509,40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8347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 dirty="0">
                          <a:solidFill>
                            <a:schemeClr val="tx2"/>
                          </a:solidFill>
                          <a:effectLst/>
                        </a:rPr>
                        <a:t>Fundo Municipal do Idoso</a:t>
                      </a:r>
                      <a:endParaRPr lang="pt-BR" sz="1600" b="1" i="0" u="none" strike="noStrike" dirty="0">
                        <a:solidFill>
                          <a:schemeClr val="tx2"/>
                        </a:solidFill>
                        <a:effectLst/>
                        <a:latin typeface="Tahoma"/>
                      </a:endParaRPr>
                    </a:p>
                  </a:txBody>
                  <a:tcPr marL="6147" marR="6147" marT="6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0" i="0" u="none" strike="noStrike" dirty="0">
                          <a:solidFill>
                            <a:schemeClr val="accent1"/>
                          </a:solidFill>
                          <a:effectLst/>
                          <a:latin typeface="+mj-lt"/>
                        </a:rPr>
                        <a:t>29.520,50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chemeClr val="accent1"/>
                          </a:solidFill>
                          <a:effectLst/>
                          <a:latin typeface="+mj-lt"/>
                        </a:rPr>
                        <a:t>159.076,23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>
                          <a:solidFill>
                            <a:schemeClr val="accent1"/>
                          </a:solidFill>
                          <a:effectLst/>
                          <a:latin typeface="+mj-lt"/>
                        </a:rPr>
                        <a:t>710.000,00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8347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Reserva de Contingência</a:t>
                      </a:r>
                    </a:p>
                  </a:txBody>
                  <a:tcPr marL="6147" marR="6147" marT="6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0" i="0" u="none" strike="noStrike" dirty="0">
                          <a:solidFill>
                            <a:schemeClr val="accent1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chemeClr val="accent1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chemeClr val="accent1"/>
                          </a:solidFill>
                          <a:effectLst/>
                          <a:latin typeface="+mj-lt"/>
                        </a:rPr>
                        <a:t>50.000,00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8655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 dirty="0">
                          <a:solidFill>
                            <a:schemeClr val="tx2"/>
                          </a:solidFill>
                          <a:effectLst/>
                        </a:rPr>
                        <a:t>TOTAL DESPESAS POR ÓRGÃO</a:t>
                      </a:r>
                      <a:endParaRPr lang="pt-BR" sz="1600" b="1" i="0" u="none" strike="noStrike" dirty="0">
                        <a:solidFill>
                          <a:schemeClr val="tx2"/>
                        </a:solidFill>
                        <a:effectLst/>
                        <a:latin typeface="Arial"/>
                      </a:endParaRPr>
                    </a:p>
                  </a:txBody>
                  <a:tcPr marL="6147" marR="6147" marT="61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600" b="1" i="0" u="none" strike="noStrike" dirty="0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120.551.950,09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>
                          <a:solidFill>
                            <a:schemeClr val="accent1"/>
                          </a:solidFill>
                          <a:effectLst/>
                          <a:latin typeface="Arial"/>
                        </a:rPr>
                        <a:t>122.705.493,65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chemeClr val="accent1"/>
                          </a:solidFill>
                          <a:effectLst/>
                          <a:latin typeface="Arial"/>
                        </a:rPr>
                        <a:t>125.000.000,00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0"/>
            <a:ext cx="10439401" cy="6858000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304800"/>
            <a:ext cx="7376159" cy="44242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pt-BR" sz="2800" spc="-5" dirty="0"/>
              <a:t>Despesas</a:t>
            </a:r>
            <a:r>
              <a:rPr lang="pt-BR" sz="2800" spc="15" dirty="0"/>
              <a:t> </a:t>
            </a:r>
            <a:r>
              <a:rPr lang="pt-BR" sz="2800" spc="-5" dirty="0"/>
              <a:t>por</a:t>
            </a:r>
            <a:r>
              <a:rPr lang="pt-BR" sz="2800" spc="10" dirty="0"/>
              <a:t> </a:t>
            </a:r>
            <a:r>
              <a:rPr lang="pt-BR" sz="2800" spc="-10" dirty="0"/>
              <a:t>ÓRGÃO</a:t>
            </a:r>
            <a:r>
              <a:rPr lang="pt-BR" sz="2800" spc="30" dirty="0"/>
              <a:t> </a:t>
            </a:r>
            <a:r>
              <a:rPr lang="pt-BR" sz="2800" spc="-5" dirty="0"/>
              <a:t>–</a:t>
            </a:r>
            <a:r>
              <a:rPr lang="pt-BR" sz="2800" dirty="0"/>
              <a:t> </a:t>
            </a:r>
            <a:r>
              <a:rPr lang="pt-BR" sz="2800" spc="-10" dirty="0">
                <a:solidFill>
                  <a:srgbClr val="009DD9"/>
                </a:solidFill>
              </a:rPr>
              <a:t>LDO</a:t>
            </a:r>
            <a:r>
              <a:rPr lang="pt-BR" sz="2800" spc="20" dirty="0">
                <a:solidFill>
                  <a:srgbClr val="009DD9"/>
                </a:solidFill>
              </a:rPr>
              <a:t> </a:t>
            </a:r>
            <a:r>
              <a:rPr lang="pt-BR" sz="2800" spc="-5" dirty="0">
                <a:solidFill>
                  <a:srgbClr val="009DD9"/>
                </a:solidFill>
              </a:rPr>
              <a:t>2022 a 2025</a:t>
            </a:r>
            <a:endParaRPr sz="2500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908765"/>
              </p:ext>
            </p:extLst>
          </p:nvPr>
        </p:nvGraphicFramePr>
        <p:xfrm>
          <a:off x="381000" y="1600197"/>
          <a:ext cx="9905999" cy="51154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294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765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06893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Gestão do Processo Legislativo</a:t>
                      </a:r>
                      <a:endParaRPr lang="pt-BR" sz="1600" b="0" i="0" u="none" strike="noStrike" dirty="0">
                        <a:solidFill>
                          <a:schemeClr val="tx2"/>
                        </a:solidFill>
                        <a:effectLst/>
                        <a:latin typeface="Arial"/>
                      </a:endParaRPr>
                    </a:p>
                  </a:txBody>
                  <a:tcPr marL="5487" marR="5487" marT="548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solidFill>
                            <a:schemeClr val="tx2"/>
                          </a:solidFill>
                          <a:effectLst/>
                        </a:rPr>
                        <a:t>6.460.000,00</a:t>
                      </a:r>
                      <a:endParaRPr lang="pt-BR" sz="1600" b="0" i="0" u="none" strike="noStrike">
                        <a:solidFill>
                          <a:schemeClr val="tx2"/>
                        </a:solidFill>
                        <a:effectLst/>
                        <a:latin typeface="Arial"/>
                      </a:endParaRPr>
                    </a:p>
                  </a:txBody>
                  <a:tcPr marL="5487" marR="5487" marT="5487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6893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Gestão do Processo Executivo</a:t>
                      </a:r>
                      <a:endParaRPr lang="pt-BR" sz="1600" b="0" i="0" u="none" strike="noStrike" dirty="0">
                        <a:solidFill>
                          <a:schemeClr val="tx2"/>
                        </a:solidFill>
                        <a:effectLst/>
                        <a:latin typeface="Arial"/>
                      </a:endParaRPr>
                    </a:p>
                  </a:txBody>
                  <a:tcPr marL="5487" marR="5487" marT="548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solidFill>
                            <a:schemeClr val="tx2"/>
                          </a:solidFill>
                          <a:effectLst/>
                        </a:rPr>
                        <a:t>6.800.672,00</a:t>
                      </a:r>
                      <a:endParaRPr lang="pt-BR" sz="1600" b="0" i="0" u="none" strike="noStrike">
                        <a:solidFill>
                          <a:schemeClr val="tx2"/>
                        </a:solidFill>
                        <a:effectLst/>
                        <a:latin typeface="Arial"/>
                      </a:endParaRPr>
                    </a:p>
                  </a:txBody>
                  <a:tcPr marL="5487" marR="5487" marT="5487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88274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Secretaria Municipal da Gestão e da Fazenda</a:t>
                      </a:r>
                      <a:endParaRPr lang="pt-BR" sz="1600" b="0" i="0" u="none" strike="noStrike" dirty="0">
                        <a:solidFill>
                          <a:schemeClr val="tx2"/>
                        </a:solidFill>
                        <a:effectLst/>
                        <a:latin typeface="Arial"/>
                      </a:endParaRPr>
                    </a:p>
                  </a:txBody>
                  <a:tcPr marL="5487" marR="5487" marT="548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16.321.808,00</a:t>
                      </a:r>
                      <a:endParaRPr lang="pt-BR" sz="1600" b="0" i="0" u="none" strike="noStrike" dirty="0">
                        <a:solidFill>
                          <a:schemeClr val="tx2"/>
                        </a:solidFill>
                        <a:effectLst/>
                        <a:latin typeface="Arial"/>
                      </a:endParaRPr>
                    </a:p>
                  </a:txBody>
                  <a:tcPr marL="5487" marR="5487" marT="5487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88274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Secretaria Municipal de Infraestrutura, Mobilidade Urbana e Segurança Publica</a:t>
                      </a:r>
                      <a:endParaRPr lang="pt-BR" sz="1600" b="0" i="0" u="none" strike="noStrike" dirty="0">
                        <a:solidFill>
                          <a:schemeClr val="tx2"/>
                        </a:solidFill>
                        <a:effectLst/>
                        <a:latin typeface="Arial"/>
                      </a:endParaRPr>
                    </a:p>
                  </a:txBody>
                  <a:tcPr marL="5487" marR="5487" marT="548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solidFill>
                            <a:schemeClr val="tx2"/>
                          </a:solidFill>
                          <a:effectLst/>
                        </a:rPr>
                        <a:t>23.145.500,00</a:t>
                      </a:r>
                      <a:endParaRPr lang="pt-BR" sz="1600" b="0" i="0" u="none" strike="noStrike">
                        <a:solidFill>
                          <a:schemeClr val="tx2"/>
                        </a:solidFill>
                        <a:effectLst/>
                        <a:latin typeface="Arial"/>
                      </a:endParaRPr>
                    </a:p>
                  </a:txBody>
                  <a:tcPr marL="5487" marR="5487" marT="5487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06893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Secretaria Municipal de Desenvolvimento Econômico, Esporte, Cultura, Turismo e Tecnologia </a:t>
                      </a:r>
                      <a:endParaRPr lang="pt-BR" sz="1600" b="0" i="0" u="none" strike="noStrike" dirty="0">
                        <a:solidFill>
                          <a:schemeClr val="tx2"/>
                        </a:solidFill>
                        <a:effectLst/>
                        <a:latin typeface="Arial"/>
                      </a:endParaRPr>
                    </a:p>
                  </a:txBody>
                  <a:tcPr marL="5487" marR="5487" marT="548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>
                          <a:solidFill>
                            <a:schemeClr val="tx2"/>
                          </a:solidFill>
                          <a:effectLst/>
                        </a:rPr>
                        <a:t>6.494.480,00</a:t>
                      </a:r>
                      <a:endParaRPr lang="pt-BR" sz="1600" b="0" i="0" u="none" strike="noStrike">
                        <a:solidFill>
                          <a:schemeClr val="tx2"/>
                        </a:solidFill>
                        <a:effectLst/>
                        <a:latin typeface="Arial"/>
                      </a:endParaRPr>
                    </a:p>
                  </a:txBody>
                  <a:tcPr marL="5487" marR="5487" marT="5487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06893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>
                          <a:solidFill>
                            <a:schemeClr val="tx2"/>
                          </a:solidFill>
                          <a:effectLst/>
                        </a:rPr>
                        <a:t>Secretaria Municipal de Educação</a:t>
                      </a:r>
                      <a:endParaRPr lang="pt-BR" sz="1600" b="0" i="0" u="none" strike="noStrike">
                        <a:solidFill>
                          <a:schemeClr val="tx2"/>
                        </a:solidFill>
                        <a:effectLst/>
                        <a:latin typeface="Arial"/>
                      </a:endParaRPr>
                    </a:p>
                  </a:txBody>
                  <a:tcPr marL="5487" marR="5487" marT="548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55.213.420,00</a:t>
                      </a:r>
                      <a:endParaRPr lang="pt-BR" sz="1600" b="0" i="0" u="none" strike="noStrike" dirty="0">
                        <a:solidFill>
                          <a:schemeClr val="tx2"/>
                        </a:solidFill>
                        <a:effectLst/>
                        <a:latin typeface="Arial"/>
                      </a:endParaRPr>
                    </a:p>
                  </a:txBody>
                  <a:tcPr marL="5487" marR="5487" marT="5487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06893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>
                          <a:solidFill>
                            <a:schemeClr val="tx2"/>
                          </a:solidFill>
                          <a:effectLst/>
                        </a:rPr>
                        <a:t>Secretaria Municipal de Desenvolvimento Social</a:t>
                      </a:r>
                      <a:endParaRPr lang="pt-BR" sz="1600" b="0" i="0" u="none" strike="noStrike">
                        <a:solidFill>
                          <a:schemeClr val="tx2"/>
                        </a:solidFill>
                        <a:effectLst/>
                        <a:latin typeface="Arial"/>
                      </a:endParaRPr>
                    </a:p>
                  </a:txBody>
                  <a:tcPr marL="5487" marR="5487" marT="548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8.747.599,00</a:t>
                      </a:r>
                      <a:endParaRPr lang="pt-BR" sz="1600" b="0" i="0" u="none" strike="noStrike" dirty="0">
                        <a:solidFill>
                          <a:schemeClr val="tx2"/>
                        </a:solidFill>
                        <a:effectLst/>
                        <a:latin typeface="Arial"/>
                      </a:endParaRPr>
                    </a:p>
                  </a:txBody>
                  <a:tcPr marL="5487" marR="5487" marT="5487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06893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>
                          <a:solidFill>
                            <a:schemeClr val="tx2"/>
                          </a:solidFill>
                          <a:effectLst/>
                        </a:rPr>
                        <a:t>Secretaria Municipal de Saúde</a:t>
                      </a:r>
                      <a:endParaRPr lang="pt-BR" sz="1600" b="0" i="0" u="none" strike="noStrike">
                        <a:solidFill>
                          <a:schemeClr val="tx2"/>
                        </a:solidFill>
                        <a:effectLst/>
                        <a:latin typeface="Arial"/>
                      </a:endParaRPr>
                    </a:p>
                  </a:txBody>
                  <a:tcPr marL="5487" marR="5487" marT="548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35.040.376,78</a:t>
                      </a:r>
                      <a:endParaRPr lang="pt-BR" sz="1600" b="0" i="0" u="none" strike="noStrike" dirty="0">
                        <a:solidFill>
                          <a:schemeClr val="tx2"/>
                        </a:solidFill>
                        <a:effectLst/>
                        <a:latin typeface="Arial"/>
                      </a:endParaRPr>
                    </a:p>
                  </a:txBody>
                  <a:tcPr marL="5487" marR="5487" marT="5487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06893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>
                          <a:solidFill>
                            <a:schemeClr val="tx2"/>
                          </a:solidFill>
                          <a:effectLst/>
                        </a:rPr>
                        <a:t>Fundo da Infância e Adolescencia</a:t>
                      </a:r>
                      <a:endParaRPr lang="pt-BR" sz="1600" b="0" i="0" u="none" strike="noStrike">
                        <a:solidFill>
                          <a:schemeClr val="tx2"/>
                        </a:solidFill>
                        <a:effectLst/>
                        <a:latin typeface="Arial"/>
                      </a:endParaRPr>
                    </a:p>
                  </a:txBody>
                  <a:tcPr marL="5487" marR="5487" marT="548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128.300,00</a:t>
                      </a:r>
                      <a:endParaRPr lang="pt-BR" sz="1600" b="0" i="0" u="none" strike="noStrike" dirty="0">
                        <a:solidFill>
                          <a:schemeClr val="tx2"/>
                        </a:solidFill>
                        <a:effectLst/>
                        <a:latin typeface="Arial"/>
                      </a:endParaRPr>
                    </a:p>
                  </a:txBody>
                  <a:tcPr marL="5487" marR="5487" marT="5487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06893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>
                          <a:solidFill>
                            <a:schemeClr val="tx2"/>
                          </a:solidFill>
                          <a:effectLst/>
                        </a:rPr>
                        <a:t>Fundo Municipal do Idoso</a:t>
                      </a:r>
                      <a:endParaRPr lang="pt-BR" sz="1600" b="0" i="0" u="none" strike="noStrike">
                        <a:solidFill>
                          <a:schemeClr val="tx2"/>
                        </a:solidFill>
                        <a:effectLst/>
                        <a:latin typeface="Arial"/>
                      </a:endParaRPr>
                    </a:p>
                  </a:txBody>
                  <a:tcPr marL="5487" marR="5487" marT="548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435.000,00</a:t>
                      </a:r>
                      <a:endParaRPr lang="pt-BR" sz="1600" b="0" i="0" u="none" strike="noStrike" dirty="0">
                        <a:solidFill>
                          <a:schemeClr val="tx2"/>
                        </a:solidFill>
                        <a:effectLst/>
                        <a:latin typeface="Arial"/>
                      </a:endParaRPr>
                    </a:p>
                  </a:txBody>
                  <a:tcPr marL="5487" marR="5487" marT="5487" marB="0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90617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>
                          <a:solidFill>
                            <a:schemeClr val="tx2"/>
                          </a:solidFill>
                          <a:effectLst/>
                        </a:rPr>
                        <a:t>Reserva de Contingência</a:t>
                      </a:r>
                      <a:endParaRPr lang="pt-BR" sz="1600" b="0" i="0" u="none" strike="noStrike">
                        <a:solidFill>
                          <a:schemeClr val="tx2"/>
                        </a:solidFill>
                        <a:effectLst/>
                        <a:latin typeface="Arial"/>
                      </a:endParaRPr>
                    </a:p>
                  </a:txBody>
                  <a:tcPr marL="5487" marR="5487" marT="5487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50.000,00</a:t>
                      </a:r>
                      <a:endParaRPr lang="pt-BR" sz="1600" b="0" i="0" u="none" strike="noStrike" dirty="0">
                        <a:solidFill>
                          <a:schemeClr val="tx2"/>
                        </a:solidFill>
                        <a:effectLst/>
                        <a:latin typeface="Arial"/>
                      </a:endParaRPr>
                    </a:p>
                  </a:txBody>
                  <a:tcPr marL="5487" marR="5487" marT="5487" marB="0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06893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u="none" strike="noStrike">
                          <a:solidFill>
                            <a:schemeClr val="tx2"/>
                          </a:solidFill>
                          <a:effectLst/>
                        </a:rPr>
                        <a:t>total</a:t>
                      </a:r>
                      <a:endParaRPr lang="pt-BR" sz="1600" b="0" i="0" u="none" strike="noStrike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5487" marR="5487" marT="5487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600" u="none" strike="noStrike" dirty="0">
                          <a:solidFill>
                            <a:schemeClr val="tx2"/>
                          </a:solidFill>
                          <a:effectLst/>
                        </a:rPr>
                        <a:t>158.837.155,78</a:t>
                      </a:r>
                      <a:endParaRPr lang="pt-BR" sz="1600" b="0" i="0" u="none" strike="noStrike" dirty="0">
                        <a:solidFill>
                          <a:schemeClr val="tx2"/>
                        </a:solidFill>
                        <a:effectLst/>
                        <a:latin typeface="Arial"/>
                      </a:endParaRPr>
                    </a:p>
                  </a:txBody>
                  <a:tcPr marL="5487" marR="5487" marT="5487" marB="0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0"/>
            <a:ext cx="10439401" cy="6858000"/>
          </a:xfrm>
          <a:prstGeom prst="rect">
            <a:avLst/>
          </a:prstGeom>
        </p:spPr>
      </p:pic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9097360"/>
              </p:ext>
            </p:extLst>
          </p:nvPr>
        </p:nvGraphicFramePr>
        <p:xfrm>
          <a:off x="381000" y="1600197"/>
          <a:ext cx="9905999" cy="47003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294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765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0689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689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0001 - Gestão do Processo Legislativo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585871321"/>
                  </a:ext>
                </a:extLst>
              </a:tr>
              <a:tr h="40689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Objetivos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71342659"/>
                  </a:ext>
                </a:extLst>
              </a:tr>
              <a:tr h="40689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Garantir aos legisladores e demais colaboradores à análise à elaboração, à votação das leis, o julgamento das Contas Anuais do Poder Executivo Municipal e assegurar a logística ao regular funcionamento do Poder Legislativo Municipal.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3141616036"/>
                  </a:ext>
                </a:extLst>
              </a:tr>
              <a:tr h="40689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Ações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Metas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0689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2044 - Manutenção e Funcionamento da Câmara de Vereadores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0689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2048 - Adequação e Ampliação da Sede do Legislativo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0689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2049 - Implantação e Manutenção do Programa Câmara Jovem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0689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2052 - Manutenção da Procuradoria da Mulher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9061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2053 - Implantação e Manuntenção da Escola do Legislativo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0689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Total:  R$ 6.460.000,00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" name="object 2">
            <a:extLst>
              <a:ext uri="{FF2B5EF4-FFF2-40B4-BE49-F238E27FC236}">
                <a16:creationId xmlns="" xmlns:a16="http://schemas.microsoft.com/office/drawing/2014/main" id="{0C1CBED0-D8B5-5F98-F285-D94B8CDE443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8600" y="304800"/>
            <a:ext cx="7375525" cy="3968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pt-BR" sz="2800" spc="-5" dirty="0"/>
              <a:t>RELATÓRIO DE METAS E PRIORIDADES POR PROGRAMAS - 2025</a:t>
            </a:r>
            <a:endParaRPr sz="2500" dirty="0"/>
          </a:p>
        </p:txBody>
      </p:sp>
    </p:spTree>
    <p:extLst>
      <p:ext uri="{BB962C8B-B14F-4D97-AF65-F5344CB8AC3E}">
        <p14:creationId xmlns:p14="http://schemas.microsoft.com/office/powerpoint/2010/main" val="31607705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0"/>
            <a:ext cx="10439401" cy="6858000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304800"/>
            <a:ext cx="7376159" cy="873316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pt-BR" sz="2800" spc="-5" dirty="0"/>
              <a:t>RELATÓRIO DE METAS E PRIORIDADES POR PROGRAMAS - 2025</a:t>
            </a:r>
            <a:endParaRPr sz="2500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066645"/>
              </p:ext>
            </p:extLst>
          </p:nvPr>
        </p:nvGraphicFramePr>
        <p:xfrm>
          <a:off x="212103" y="1482916"/>
          <a:ext cx="9982199" cy="55469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056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765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7523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3554274383"/>
                  </a:ext>
                </a:extLst>
              </a:tr>
              <a:tr h="57523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0002 - Capivari de Baixo em Desenvolvimento da Gestão Pública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365919101"/>
                  </a:ext>
                </a:extLst>
              </a:tr>
              <a:tr h="57523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PRINCIPAIS METAS: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3378193644"/>
                  </a:ext>
                </a:extLst>
              </a:tr>
              <a:tr h="3014214">
                <a:tc gridSpan="2">
                  <a:txBody>
                    <a:bodyPr/>
                    <a:lstStyle/>
                    <a:p>
                      <a:pPr marL="356870" marR="5080" indent="-344805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tabLst>
                          <a:tab pos="356870" algn="l"/>
                        </a:tabLs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Promover a manutenção e melhorias contínuas na sede do Poder executivo e prédios vinculados à Prefeitura; garantir o pagamento das despesas com pessoal, implementar ações de melhorias e revisar a remuneração dos servidores, analisar a viabilidade de plano de carreira para os servidores; rever e atualizar a estrutura administrativa do Município; integrando em todas as Secretarias do Poder Executivo, controlando índices, promover e auxiliar no que couber as ações para  contratação de pessoal necessário às atividades da Administração, dentro dos limites legais, controlando índices gerais e a orçamentação; garantir a manutenção das atividades e a capacitação dos Conselho Tutelar; fortalecer e apoiar as ações voltadas ao meio ambiente, manter e ampliar rede de iluminação pública , promover a capacitação contínua dos servidores; Implementar ações para aumento da arrecadação, fomentar ações junto aos fiscais do Município; coordenar e apoiar ações do setor de planejamento do Município; Implementar ações e modernização da comunicação para público interno e externo; implementar ações junto a Procuradoria, Ouvidoria e Controladoria Interna; garantir a manutenção e melhorias para o funcionamento do Conselho tutelar ; implementar ações e fomentar a participação dos conselhos; adquirir ferramentas para obter eficiência na arrecadação e gasto público; Veiculação do diário oficial do município; acompanhar, monitorar, orientar e supervisionar a gestão financeira e administrativa em todos os órgãos, implementar ações e modernização para melhor atender ; garantir manter o controle orçamentário, financeiro e patrimonial do Município por meio de ações diversificadas. ao cidadão; Viabilizar plano de saúde aos servidores municipais. </a:t>
                      </a:r>
                      <a:r>
                        <a:rPr lang="pt-BR" sz="1200" spc="-35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Garantir,</a:t>
                      </a:r>
                      <a:r>
                        <a:rPr lang="pt-BR" sz="1200" spc="45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pt-BR" sz="1200" spc="-5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coordenar</a:t>
                      </a:r>
                      <a:r>
                        <a:rPr lang="pt-BR" sz="1200" spc="5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pt-BR" sz="1200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e</a:t>
                      </a:r>
                      <a:r>
                        <a:rPr lang="pt-BR" sz="1200" spc="5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pt-BR" sz="1200" spc="-5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articular</a:t>
                      </a:r>
                      <a:r>
                        <a:rPr lang="pt-BR" sz="1200" spc="30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pt-BR" sz="1200" spc="-5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as</a:t>
                      </a:r>
                      <a:r>
                        <a:rPr lang="pt-BR" sz="1200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pt-BR" sz="1200" spc="-10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políticas</a:t>
                      </a:r>
                      <a:r>
                        <a:rPr lang="pt-BR" sz="1200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pt-BR" sz="1200" spc="-10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públicas, </a:t>
                      </a:r>
                      <a:r>
                        <a:rPr lang="pt-BR" sz="1200" spc="-5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primando</a:t>
                      </a:r>
                      <a:r>
                        <a:rPr lang="pt-BR" sz="1200" spc="30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pt-BR" sz="1200" spc="-5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pelo </a:t>
                      </a:r>
                    </a:p>
                    <a:p>
                      <a:pPr marL="356870" marR="5080" indent="-344805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tabLst>
                          <a:tab pos="356870" algn="l"/>
                        </a:tabLst>
                      </a:pPr>
                      <a:r>
                        <a:rPr lang="pt-BR" sz="1200" spc="-525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              </a:t>
                      </a:r>
                      <a:r>
                        <a:rPr lang="pt-BR" sz="1200" spc="-5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garantindo</a:t>
                      </a:r>
                      <a:r>
                        <a:rPr lang="pt-BR" sz="1200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pt-BR" sz="1200" spc="-5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que</a:t>
                      </a:r>
                      <a:r>
                        <a:rPr lang="pt-BR" sz="1200" spc="10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pt-BR" sz="1200" spc="-5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os</a:t>
                      </a:r>
                      <a:r>
                        <a:rPr lang="pt-BR" sz="1200" spc="-25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pt-BR" sz="1200" spc="-10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serviços</a:t>
                      </a:r>
                      <a:r>
                        <a:rPr lang="pt-BR" sz="1200" spc="25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pt-BR" sz="1200" spc="-5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sejam</a:t>
                      </a:r>
                      <a:r>
                        <a:rPr lang="pt-BR" sz="1200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pt-BR" sz="1200" spc="-5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prestados</a:t>
                      </a:r>
                      <a:r>
                        <a:rPr lang="pt-BR" sz="1200" spc="-10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 aos</a:t>
                      </a:r>
                      <a:r>
                        <a:rPr lang="pt-BR" sz="1200" spc="25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pt-BR" sz="1200" spc="-10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Cidadãos</a:t>
                      </a:r>
                      <a:r>
                        <a:rPr lang="pt-BR" sz="1200" spc="-5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pt-BR" sz="1200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e</a:t>
                      </a:r>
                      <a:r>
                        <a:rPr lang="pt-BR" sz="1200" spc="-15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pt-BR" sz="1200" spc="-5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gerindo</a:t>
                      </a:r>
                      <a:r>
                        <a:rPr lang="pt-BR" sz="1200" spc="5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pt-BR" sz="1200" spc="-10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com </a:t>
                      </a:r>
                      <a:r>
                        <a:rPr lang="pt-BR" sz="1200" spc="-5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pt-BR" sz="1200" spc="-10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responsabilidade</a:t>
                      </a:r>
                      <a:r>
                        <a:rPr lang="pt-BR" sz="1200" spc="30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</a:p>
                    <a:p>
                      <a:pPr marL="356870" marR="5080" indent="-344805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tabLst>
                          <a:tab pos="356870" algn="l"/>
                        </a:tabLst>
                      </a:pPr>
                      <a:r>
                        <a:rPr lang="pt-BR" sz="1200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o</a:t>
                      </a:r>
                      <a:r>
                        <a:rPr lang="pt-BR" sz="1200" spc="-25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pt-BR" sz="1200" spc="-20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Patrimônio</a:t>
                      </a:r>
                      <a:r>
                        <a:rPr lang="pt-BR" sz="1200" spc="45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pt-BR" sz="1200" spc="-5" dirty="0">
                          <a:solidFill>
                            <a:schemeClr val="tx1"/>
                          </a:solidFill>
                          <a:latin typeface="Trebuchet MS"/>
                          <a:cs typeface="Trebuchet MS"/>
                        </a:rPr>
                        <a:t>Público.</a:t>
                      </a:r>
                    </a:p>
                    <a:p>
                      <a:pPr marL="12700">
                        <a:lnSpc>
                          <a:spcPct val="100000"/>
                        </a:lnSpc>
                        <a:spcBef>
                          <a:spcPts val="985"/>
                        </a:spcBef>
                        <a:tabLst>
                          <a:tab pos="356870" algn="l"/>
                        </a:tabLst>
                      </a:pP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75437483"/>
                  </a:ext>
                </a:extLst>
              </a:tr>
              <a:tr h="5522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Total:  R$ 20.211.148,00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64667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0"/>
            <a:ext cx="10439401" cy="6858000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304800"/>
            <a:ext cx="7376159" cy="873316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pt-BR" sz="2800" spc="-5" dirty="0"/>
              <a:t>RELATÓRIO DE METAS E PRIORIDADES POR PROGRAMAS - 2025</a:t>
            </a:r>
            <a:endParaRPr sz="2500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953599"/>
              </p:ext>
            </p:extLst>
          </p:nvPr>
        </p:nvGraphicFramePr>
        <p:xfrm>
          <a:off x="228598" y="1482916"/>
          <a:ext cx="9982199" cy="50841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056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765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809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3554274383"/>
                  </a:ext>
                </a:extLst>
              </a:tr>
              <a:tr h="36289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0002 - Capivari de Baixo em Desenvolvimento da Gestão Pública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365919101"/>
                  </a:ext>
                </a:extLst>
              </a:tr>
              <a:tr h="36289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Ações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Metas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148671970"/>
                  </a:ext>
                </a:extLst>
              </a:tr>
              <a:tr h="36289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1001 - Investimentos em Ações de Melhoria da Estrutura Física e Equipamentos - Administração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352345160"/>
                  </a:ext>
                </a:extLst>
              </a:tr>
              <a:tr h="36289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2001 - Manutenção e Funcionamento do Gabinete do Prefeito e Vice-Prefeito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447656802"/>
                  </a:ext>
                </a:extLst>
              </a:tr>
              <a:tr h="36289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2002 - Manutenção do Conselho Tutelar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2565169608"/>
                  </a:ext>
                </a:extLst>
              </a:tr>
              <a:tr h="36289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2004 - Manutenção do Controle Interno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782694746"/>
                  </a:ext>
                </a:extLst>
              </a:tr>
              <a:tr h="36289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2005 - Manutenção da Procuradoria Geral do Município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270831226"/>
                  </a:ext>
                </a:extLst>
              </a:tr>
              <a:tr h="36289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2006 - Manutenção das Ações de Consórcios Públicos - Administração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289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2008 - Manutenção dos Encargos Gerais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6289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2009 - Manutenção da Secretaria Municipal de Gestão Adm., Financ., Faz. e Planejamento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6289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2026 - Manutenção das Atividades de Desenvolvimento Rural e Controle de Animais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6289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2029 - Ampliação e Manutenção da Rede de Iluminação Pública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1553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2032 - Manutenção do Meio Ambiente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4838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Total:  R$ 20.211.148,00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29712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0"/>
            <a:ext cx="10439401" cy="6858000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304800"/>
            <a:ext cx="7376159" cy="873316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pt-BR" sz="2800" spc="-5" dirty="0"/>
              <a:t>RELATÓRIO DE METAS E PRIORIDADES POR PROGRAMAS - 2025</a:t>
            </a:r>
            <a:endParaRPr sz="2500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771451"/>
              </p:ext>
            </p:extLst>
          </p:nvPr>
        </p:nvGraphicFramePr>
        <p:xfrm>
          <a:off x="228598" y="1482916"/>
          <a:ext cx="9982199" cy="49174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056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765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809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3554274383"/>
                  </a:ext>
                </a:extLst>
              </a:tr>
              <a:tr h="36289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0003 - Capivari de Baixo em Desenvolvimento da Segurança e Defesa Civil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365919101"/>
                  </a:ext>
                </a:extLst>
              </a:tr>
              <a:tr h="36289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Objetivos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148671970"/>
                  </a:ext>
                </a:extLst>
              </a:tr>
              <a:tr h="36289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Implementar um modelo de gestão integrada de segurança pública municipal, com representantes da sociedade nas discussões com os outros poderes e esferas governamentais; Fortalecer a Guarda Municipal; Criar planos estratégicos de segurança local e regional com a participação ativa da sociedade; Firmar parceria com o Governo do Estado no combate da criminalidade e tráfico de drogas no Município; Ações preventivas e educativas promovidas pelo poder público municipal em parceria com o Estado; Implementar e estruturar a Defesa Civil do Município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52345160"/>
                  </a:ext>
                </a:extLst>
              </a:tr>
              <a:tr h="36289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Justificativas: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447656802"/>
                  </a:ext>
                </a:extLst>
              </a:tr>
              <a:tr h="36289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Buscar o envolvimento da Secretaria de Estado da Segurança Pública de Santa Catarina do Estado para recuperar a sensação de segurança da população.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2565169608"/>
                  </a:ext>
                </a:extLst>
              </a:tr>
              <a:tr h="362899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="" xmlns:a16="http://schemas.microsoft.com/office/drawing/2014/main" val="782694746"/>
                  </a:ext>
                </a:extLst>
              </a:tr>
              <a:tr h="36289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Ações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Metas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270831226"/>
                  </a:ext>
                </a:extLst>
              </a:tr>
              <a:tr h="36289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2030 - Manutenção do Convênio do Corpo de Bombeiros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289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2031 - Manutenção das Atividades de Segurança e Trânsito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6289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2034 - Manutenção do Fundo Municipal de Defesa Civil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6289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  R$ 3.472.812,00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48383">
                <a:tc>
                  <a:txBody>
                    <a:bodyPr/>
                    <a:lstStyle/>
                    <a:p>
                      <a:pPr algn="l" fontAlgn="ctr"/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1629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0439401" cy="6858000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62502" y="358851"/>
            <a:ext cx="242570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spc="-10" dirty="0">
                <a:latin typeface="Trebuchet MS"/>
                <a:cs typeface="Trebuchet MS"/>
              </a:rPr>
              <a:t>Conceito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310" y="1372361"/>
            <a:ext cx="8303259" cy="3756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5" dirty="0">
                <a:latin typeface="Trebuchet MS"/>
                <a:cs typeface="Trebuchet MS"/>
              </a:rPr>
              <a:t>P</a:t>
            </a:r>
            <a:r>
              <a:rPr sz="2400" b="1" spc="-165" dirty="0">
                <a:latin typeface="Trebuchet MS"/>
                <a:cs typeface="Trebuchet MS"/>
              </a:rPr>
              <a:t>P</a:t>
            </a:r>
            <a:r>
              <a:rPr sz="2400" b="1" dirty="0">
                <a:latin typeface="Trebuchet MS"/>
                <a:cs typeface="Trebuchet MS"/>
              </a:rPr>
              <a:t>A</a:t>
            </a:r>
            <a:r>
              <a:rPr sz="2400" b="1" spc="-130" dirty="0">
                <a:latin typeface="Trebuchet MS"/>
                <a:cs typeface="Trebuchet MS"/>
              </a:rPr>
              <a:t> </a:t>
            </a:r>
            <a:r>
              <a:rPr sz="2400" b="1" dirty="0">
                <a:latin typeface="Trebuchet MS"/>
                <a:cs typeface="Trebuchet MS"/>
              </a:rPr>
              <a:t>-</a:t>
            </a:r>
            <a:r>
              <a:rPr sz="2400" b="1" spc="5" dirty="0">
                <a:latin typeface="Trebuchet MS"/>
                <a:cs typeface="Trebuchet MS"/>
              </a:rPr>
              <a:t> </a:t>
            </a:r>
            <a:r>
              <a:rPr sz="2400" b="1" spc="-5" dirty="0">
                <a:latin typeface="Trebuchet MS"/>
                <a:cs typeface="Trebuchet MS"/>
              </a:rPr>
              <a:t>(</a:t>
            </a:r>
            <a:r>
              <a:rPr sz="2400" b="1" spc="10" dirty="0">
                <a:latin typeface="Trebuchet MS"/>
                <a:cs typeface="Trebuchet MS"/>
              </a:rPr>
              <a:t>P</a:t>
            </a:r>
            <a:r>
              <a:rPr sz="2400" b="1" spc="-15" dirty="0">
                <a:latin typeface="Trebuchet MS"/>
                <a:cs typeface="Trebuchet MS"/>
              </a:rPr>
              <a:t>l</a:t>
            </a:r>
            <a:r>
              <a:rPr sz="2400" b="1" spc="-10" dirty="0">
                <a:latin typeface="Trebuchet MS"/>
                <a:cs typeface="Trebuchet MS"/>
              </a:rPr>
              <a:t>a</a:t>
            </a:r>
            <a:r>
              <a:rPr sz="2400" b="1" spc="-5" dirty="0">
                <a:latin typeface="Trebuchet MS"/>
                <a:cs typeface="Trebuchet MS"/>
              </a:rPr>
              <a:t>n</a:t>
            </a:r>
            <a:r>
              <a:rPr sz="2400" b="1" dirty="0">
                <a:latin typeface="Trebuchet MS"/>
                <a:cs typeface="Trebuchet MS"/>
              </a:rPr>
              <a:t>o</a:t>
            </a:r>
            <a:r>
              <a:rPr sz="2400" b="1" spc="5" dirty="0">
                <a:latin typeface="Trebuchet MS"/>
                <a:cs typeface="Trebuchet MS"/>
              </a:rPr>
              <a:t> </a:t>
            </a:r>
            <a:r>
              <a:rPr sz="2400" b="1" dirty="0">
                <a:latin typeface="Trebuchet MS"/>
                <a:cs typeface="Trebuchet MS"/>
              </a:rPr>
              <a:t>Pl</a:t>
            </a:r>
            <a:r>
              <a:rPr sz="2400" b="1" spc="-10" dirty="0">
                <a:latin typeface="Trebuchet MS"/>
                <a:cs typeface="Trebuchet MS"/>
              </a:rPr>
              <a:t>u</a:t>
            </a:r>
            <a:r>
              <a:rPr sz="2400" b="1" spc="-5" dirty="0">
                <a:latin typeface="Trebuchet MS"/>
                <a:cs typeface="Trebuchet MS"/>
              </a:rPr>
              <a:t>r</a:t>
            </a:r>
            <a:r>
              <a:rPr sz="2400" b="1" spc="5" dirty="0">
                <a:latin typeface="Trebuchet MS"/>
                <a:cs typeface="Trebuchet MS"/>
              </a:rPr>
              <a:t>i</a:t>
            </a:r>
            <a:r>
              <a:rPr sz="2400" b="1" spc="-10" dirty="0">
                <a:latin typeface="Trebuchet MS"/>
                <a:cs typeface="Trebuchet MS"/>
              </a:rPr>
              <a:t>a</a:t>
            </a:r>
            <a:r>
              <a:rPr sz="2400" b="1" spc="-5" dirty="0">
                <a:latin typeface="Trebuchet MS"/>
                <a:cs typeface="Trebuchet MS"/>
              </a:rPr>
              <a:t>nu</a:t>
            </a:r>
            <a:r>
              <a:rPr sz="2400" b="1" spc="-15" dirty="0">
                <a:latin typeface="Trebuchet MS"/>
                <a:cs typeface="Trebuchet MS"/>
              </a:rPr>
              <a:t>al</a:t>
            </a:r>
            <a:r>
              <a:rPr sz="2400" b="1" dirty="0">
                <a:latin typeface="Trebuchet MS"/>
                <a:cs typeface="Trebuchet MS"/>
              </a:rPr>
              <a:t>)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2000" spc="-10" dirty="0">
                <a:solidFill>
                  <a:srgbClr val="0A5294"/>
                </a:solidFill>
                <a:latin typeface="Trebuchet MS"/>
                <a:cs typeface="Trebuchet MS"/>
              </a:rPr>
              <a:t>Plano</a:t>
            </a:r>
            <a:r>
              <a:rPr sz="2000" spc="30" dirty="0">
                <a:solidFill>
                  <a:srgbClr val="0A5294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0A5294"/>
                </a:solidFill>
                <a:latin typeface="Trebuchet MS"/>
                <a:cs typeface="Trebuchet MS"/>
              </a:rPr>
              <a:t>geral elaborado</a:t>
            </a:r>
            <a:r>
              <a:rPr sz="2000" spc="30" dirty="0">
                <a:solidFill>
                  <a:srgbClr val="0A5294"/>
                </a:solidFill>
                <a:latin typeface="Trebuchet MS"/>
                <a:cs typeface="Trebuchet MS"/>
              </a:rPr>
              <a:t> </a:t>
            </a:r>
            <a:r>
              <a:rPr sz="2000" spc="-15" dirty="0">
                <a:solidFill>
                  <a:srgbClr val="0A5294"/>
                </a:solidFill>
                <a:latin typeface="Trebuchet MS"/>
                <a:cs typeface="Trebuchet MS"/>
              </a:rPr>
              <a:t>pelo</a:t>
            </a:r>
            <a:r>
              <a:rPr sz="2000" spc="30" dirty="0">
                <a:solidFill>
                  <a:srgbClr val="0A5294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0A5294"/>
                </a:solidFill>
                <a:latin typeface="Trebuchet MS"/>
                <a:cs typeface="Trebuchet MS"/>
              </a:rPr>
              <a:t>Executivo</a:t>
            </a:r>
            <a:r>
              <a:rPr sz="2000" spc="15" dirty="0">
                <a:solidFill>
                  <a:srgbClr val="0A5294"/>
                </a:solidFill>
                <a:latin typeface="Trebuchet MS"/>
                <a:cs typeface="Trebuchet MS"/>
              </a:rPr>
              <a:t> </a:t>
            </a:r>
            <a:r>
              <a:rPr sz="2000" spc="-15" dirty="0">
                <a:solidFill>
                  <a:srgbClr val="0A5294"/>
                </a:solidFill>
                <a:latin typeface="Trebuchet MS"/>
                <a:cs typeface="Trebuchet MS"/>
              </a:rPr>
              <a:t>que</a:t>
            </a:r>
            <a:r>
              <a:rPr sz="2000" spc="15" dirty="0">
                <a:solidFill>
                  <a:srgbClr val="0A5294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0A5294"/>
                </a:solidFill>
                <a:latin typeface="Trebuchet MS"/>
                <a:cs typeface="Trebuchet MS"/>
              </a:rPr>
              <a:t>orientará</a:t>
            </a:r>
            <a:r>
              <a:rPr sz="2000" spc="35" dirty="0">
                <a:solidFill>
                  <a:srgbClr val="0A5294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0A5294"/>
                </a:solidFill>
                <a:latin typeface="Trebuchet MS"/>
                <a:cs typeface="Trebuchet MS"/>
              </a:rPr>
              <a:t>as</a:t>
            </a:r>
            <a:r>
              <a:rPr sz="2000" spc="-15" dirty="0">
                <a:solidFill>
                  <a:srgbClr val="0A5294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0A5294"/>
                </a:solidFill>
                <a:latin typeface="Trebuchet MS"/>
                <a:cs typeface="Trebuchet MS"/>
              </a:rPr>
              <a:t>ações</a:t>
            </a:r>
            <a:r>
              <a:rPr sz="2000" spc="5" dirty="0">
                <a:solidFill>
                  <a:srgbClr val="0A5294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0A5294"/>
                </a:solidFill>
                <a:latin typeface="Trebuchet MS"/>
                <a:cs typeface="Trebuchet MS"/>
              </a:rPr>
              <a:t>no</a:t>
            </a:r>
            <a:r>
              <a:rPr sz="2000" spc="5" dirty="0">
                <a:solidFill>
                  <a:srgbClr val="0A5294"/>
                </a:solidFill>
                <a:latin typeface="Trebuchet MS"/>
                <a:cs typeface="Trebuchet MS"/>
              </a:rPr>
              <a:t> </a:t>
            </a:r>
            <a:r>
              <a:rPr sz="2000" spc="-15" dirty="0">
                <a:solidFill>
                  <a:srgbClr val="0A5294"/>
                </a:solidFill>
                <a:latin typeface="Trebuchet MS"/>
                <a:cs typeface="Trebuchet MS"/>
              </a:rPr>
              <a:t>decorrer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solidFill>
                  <a:srgbClr val="0A5294"/>
                </a:solidFill>
                <a:latin typeface="Trebuchet MS"/>
                <a:cs typeface="Trebuchet MS"/>
              </a:rPr>
              <a:t>dos</a:t>
            </a:r>
            <a:r>
              <a:rPr sz="2000" spc="-20" dirty="0">
                <a:solidFill>
                  <a:srgbClr val="0A5294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0A5294"/>
                </a:solidFill>
                <a:latin typeface="Trebuchet MS"/>
                <a:cs typeface="Trebuchet MS"/>
              </a:rPr>
              <a:t>próximos</a:t>
            </a:r>
            <a:r>
              <a:rPr sz="2000" spc="-15" dirty="0">
                <a:solidFill>
                  <a:srgbClr val="0A5294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0A5294"/>
                </a:solidFill>
                <a:latin typeface="Trebuchet MS"/>
                <a:cs typeface="Trebuchet MS"/>
              </a:rPr>
              <a:t>4</a:t>
            </a:r>
            <a:r>
              <a:rPr sz="2000" spc="-15" dirty="0">
                <a:solidFill>
                  <a:srgbClr val="0A5294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0A5294"/>
                </a:solidFill>
                <a:latin typeface="Trebuchet MS"/>
                <a:cs typeface="Trebuchet MS"/>
              </a:rPr>
              <a:t>anos;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6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2400" b="1" spc="-10" dirty="0">
                <a:latin typeface="Trebuchet MS"/>
                <a:cs typeface="Trebuchet MS"/>
              </a:rPr>
              <a:t>LDO</a:t>
            </a:r>
            <a:r>
              <a:rPr sz="2400" b="1" dirty="0">
                <a:latin typeface="Trebuchet MS"/>
                <a:cs typeface="Trebuchet MS"/>
              </a:rPr>
              <a:t> - </a:t>
            </a:r>
            <a:r>
              <a:rPr sz="2400" b="1" spc="-10" dirty="0">
                <a:latin typeface="Trebuchet MS"/>
                <a:cs typeface="Trebuchet MS"/>
              </a:rPr>
              <a:t>(Lei </a:t>
            </a:r>
            <a:r>
              <a:rPr sz="2400" b="1" dirty="0">
                <a:latin typeface="Trebuchet MS"/>
                <a:cs typeface="Trebuchet MS"/>
              </a:rPr>
              <a:t>de</a:t>
            </a:r>
            <a:r>
              <a:rPr sz="2400" b="1" spc="-5" dirty="0">
                <a:latin typeface="Trebuchet MS"/>
                <a:cs typeface="Trebuchet MS"/>
              </a:rPr>
              <a:t> Diretrizes</a:t>
            </a:r>
            <a:r>
              <a:rPr sz="2400" b="1" spc="-35" dirty="0">
                <a:latin typeface="Trebuchet MS"/>
                <a:cs typeface="Trebuchet MS"/>
              </a:rPr>
              <a:t> </a:t>
            </a:r>
            <a:r>
              <a:rPr sz="2400" b="1" spc="-5" dirty="0">
                <a:latin typeface="Trebuchet MS"/>
                <a:cs typeface="Trebuchet MS"/>
              </a:rPr>
              <a:t>Orçamentárias)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000" spc="-10" dirty="0">
                <a:solidFill>
                  <a:srgbClr val="0A5294"/>
                </a:solidFill>
                <a:latin typeface="Trebuchet MS"/>
                <a:cs typeface="Trebuchet MS"/>
              </a:rPr>
              <a:t>Lei</a:t>
            </a:r>
            <a:r>
              <a:rPr sz="2000" spc="-5" dirty="0">
                <a:solidFill>
                  <a:srgbClr val="0A5294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0A5294"/>
                </a:solidFill>
                <a:latin typeface="Trebuchet MS"/>
                <a:cs typeface="Trebuchet MS"/>
              </a:rPr>
              <a:t>elaborada</a:t>
            </a:r>
            <a:r>
              <a:rPr sz="2000" spc="20" dirty="0">
                <a:solidFill>
                  <a:srgbClr val="0A5294"/>
                </a:solidFill>
                <a:latin typeface="Trebuchet MS"/>
                <a:cs typeface="Trebuchet MS"/>
              </a:rPr>
              <a:t> </a:t>
            </a:r>
            <a:r>
              <a:rPr sz="2000" spc="-15" dirty="0">
                <a:solidFill>
                  <a:srgbClr val="0A5294"/>
                </a:solidFill>
                <a:latin typeface="Trebuchet MS"/>
                <a:cs typeface="Trebuchet MS"/>
              </a:rPr>
              <a:t>pelo</a:t>
            </a:r>
            <a:r>
              <a:rPr sz="2000" spc="25" dirty="0">
                <a:solidFill>
                  <a:srgbClr val="0A5294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0A5294"/>
                </a:solidFill>
                <a:latin typeface="Trebuchet MS"/>
                <a:cs typeface="Trebuchet MS"/>
              </a:rPr>
              <a:t>Executivo</a:t>
            </a:r>
            <a:r>
              <a:rPr sz="2000" spc="25" dirty="0">
                <a:solidFill>
                  <a:srgbClr val="0A5294"/>
                </a:solidFill>
                <a:latin typeface="Trebuchet MS"/>
                <a:cs typeface="Trebuchet MS"/>
              </a:rPr>
              <a:t> </a:t>
            </a:r>
            <a:r>
              <a:rPr sz="2000" spc="-15" dirty="0">
                <a:solidFill>
                  <a:srgbClr val="0A5294"/>
                </a:solidFill>
                <a:latin typeface="Trebuchet MS"/>
                <a:cs typeface="Trebuchet MS"/>
              </a:rPr>
              <a:t>que</a:t>
            </a:r>
            <a:r>
              <a:rPr sz="2000" spc="15" dirty="0">
                <a:solidFill>
                  <a:srgbClr val="0A5294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0A5294"/>
                </a:solidFill>
                <a:latin typeface="Trebuchet MS"/>
                <a:cs typeface="Trebuchet MS"/>
              </a:rPr>
              <a:t>delimita</a:t>
            </a:r>
            <a:r>
              <a:rPr sz="2000" spc="30" dirty="0">
                <a:solidFill>
                  <a:srgbClr val="0A5294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0A5294"/>
                </a:solidFill>
                <a:latin typeface="Trebuchet MS"/>
                <a:cs typeface="Trebuchet MS"/>
              </a:rPr>
              <a:t>e </a:t>
            </a:r>
            <a:r>
              <a:rPr sz="2000" spc="-10" dirty="0">
                <a:solidFill>
                  <a:srgbClr val="0A5294"/>
                </a:solidFill>
                <a:latin typeface="Trebuchet MS"/>
                <a:cs typeface="Trebuchet MS"/>
              </a:rPr>
              <a:t>estabelece</a:t>
            </a:r>
            <a:r>
              <a:rPr sz="2000" spc="10" dirty="0">
                <a:solidFill>
                  <a:srgbClr val="0A5294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0A5294"/>
                </a:solidFill>
                <a:latin typeface="Trebuchet MS"/>
                <a:cs typeface="Trebuchet MS"/>
              </a:rPr>
              <a:t>as</a:t>
            </a:r>
            <a:r>
              <a:rPr sz="2000" spc="5" dirty="0">
                <a:solidFill>
                  <a:srgbClr val="0A5294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0A5294"/>
                </a:solidFill>
                <a:latin typeface="Trebuchet MS"/>
                <a:cs typeface="Trebuchet MS"/>
              </a:rPr>
              <a:t>diretrizes</a:t>
            </a:r>
            <a:r>
              <a:rPr sz="2000" spc="55" dirty="0">
                <a:solidFill>
                  <a:srgbClr val="0A5294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0A5294"/>
                </a:solidFill>
                <a:latin typeface="Trebuchet MS"/>
                <a:cs typeface="Trebuchet MS"/>
              </a:rPr>
              <a:t>de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solidFill>
                  <a:srgbClr val="0A5294"/>
                </a:solidFill>
                <a:latin typeface="Trebuchet MS"/>
                <a:cs typeface="Trebuchet MS"/>
              </a:rPr>
              <a:t>ações</a:t>
            </a:r>
            <a:r>
              <a:rPr sz="2000" spc="-10" dirty="0">
                <a:solidFill>
                  <a:srgbClr val="0A5294"/>
                </a:solidFill>
                <a:latin typeface="Trebuchet MS"/>
                <a:cs typeface="Trebuchet MS"/>
              </a:rPr>
              <a:t> para </a:t>
            </a:r>
            <a:r>
              <a:rPr sz="2000" spc="-5" dirty="0">
                <a:solidFill>
                  <a:srgbClr val="0A5294"/>
                </a:solidFill>
                <a:latin typeface="Trebuchet MS"/>
                <a:cs typeface="Trebuchet MS"/>
              </a:rPr>
              <a:t>o</a:t>
            </a:r>
            <a:r>
              <a:rPr sz="2000" spc="-10" dirty="0">
                <a:solidFill>
                  <a:srgbClr val="0A5294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0A5294"/>
                </a:solidFill>
                <a:latin typeface="Trebuchet MS"/>
                <a:cs typeface="Trebuchet MS"/>
              </a:rPr>
              <a:t>ano </a:t>
            </a:r>
            <a:r>
              <a:rPr sz="2000" spc="-10" dirty="0">
                <a:solidFill>
                  <a:srgbClr val="0A5294"/>
                </a:solidFill>
                <a:latin typeface="Trebuchet MS"/>
                <a:cs typeface="Trebuchet MS"/>
              </a:rPr>
              <a:t>seguinte;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7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</a:pPr>
            <a:r>
              <a:rPr sz="2400" b="1" spc="-5" dirty="0">
                <a:latin typeface="Trebuchet MS"/>
                <a:cs typeface="Trebuchet MS"/>
              </a:rPr>
              <a:t>LOA</a:t>
            </a:r>
            <a:r>
              <a:rPr sz="2400" b="1" spc="-125" dirty="0">
                <a:latin typeface="Trebuchet MS"/>
                <a:cs typeface="Trebuchet MS"/>
              </a:rPr>
              <a:t> </a:t>
            </a:r>
            <a:r>
              <a:rPr sz="2400" b="1" dirty="0">
                <a:latin typeface="Trebuchet MS"/>
                <a:cs typeface="Trebuchet MS"/>
              </a:rPr>
              <a:t>-</a:t>
            </a:r>
            <a:r>
              <a:rPr sz="2400" b="1" spc="-10" dirty="0">
                <a:latin typeface="Trebuchet MS"/>
                <a:cs typeface="Trebuchet MS"/>
              </a:rPr>
              <a:t> (Lei</a:t>
            </a:r>
            <a:r>
              <a:rPr sz="2400" b="1" spc="-20" dirty="0">
                <a:latin typeface="Trebuchet MS"/>
                <a:cs typeface="Trebuchet MS"/>
              </a:rPr>
              <a:t> </a:t>
            </a:r>
            <a:r>
              <a:rPr sz="2400" b="1" spc="-5" dirty="0">
                <a:latin typeface="Trebuchet MS"/>
                <a:cs typeface="Trebuchet MS"/>
              </a:rPr>
              <a:t>Orçamentária</a:t>
            </a:r>
            <a:r>
              <a:rPr sz="2400" b="1" spc="-140" dirty="0">
                <a:latin typeface="Trebuchet MS"/>
                <a:cs typeface="Trebuchet MS"/>
              </a:rPr>
              <a:t> </a:t>
            </a:r>
            <a:r>
              <a:rPr sz="2400" b="1" spc="-10" dirty="0">
                <a:latin typeface="Trebuchet MS"/>
                <a:cs typeface="Trebuchet MS"/>
              </a:rPr>
              <a:t>Anual)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2000" spc="-10" dirty="0">
                <a:solidFill>
                  <a:srgbClr val="0A5294"/>
                </a:solidFill>
                <a:latin typeface="Trebuchet MS"/>
                <a:cs typeface="Trebuchet MS"/>
              </a:rPr>
              <a:t>Lei</a:t>
            </a:r>
            <a:r>
              <a:rPr sz="2000" dirty="0">
                <a:solidFill>
                  <a:srgbClr val="0A5294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0A5294"/>
                </a:solidFill>
                <a:latin typeface="Trebuchet MS"/>
                <a:cs typeface="Trebuchet MS"/>
              </a:rPr>
              <a:t>elaborada</a:t>
            </a:r>
            <a:r>
              <a:rPr sz="2000" spc="25" dirty="0">
                <a:solidFill>
                  <a:srgbClr val="0A5294"/>
                </a:solidFill>
                <a:latin typeface="Trebuchet MS"/>
                <a:cs typeface="Trebuchet MS"/>
              </a:rPr>
              <a:t> </a:t>
            </a:r>
            <a:r>
              <a:rPr sz="2000" spc="-15" dirty="0">
                <a:solidFill>
                  <a:srgbClr val="0A5294"/>
                </a:solidFill>
                <a:latin typeface="Trebuchet MS"/>
                <a:cs typeface="Trebuchet MS"/>
              </a:rPr>
              <a:t>pelo</a:t>
            </a:r>
            <a:r>
              <a:rPr sz="2000" spc="30" dirty="0">
                <a:solidFill>
                  <a:srgbClr val="0A5294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0A5294"/>
                </a:solidFill>
                <a:latin typeface="Trebuchet MS"/>
                <a:cs typeface="Trebuchet MS"/>
              </a:rPr>
              <a:t>Executivo</a:t>
            </a:r>
            <a:r>
              <a:rPr sz="2000" spc="30" dirty="0">
                <a:solidFill>
                  <a:srgbClr val="0A5294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0A5294"/>
                </a:solidFill>
                <a:latin typeface="Trebuchet MS"/>
                <a:cs typeface="Trebuchet MS"/>
              </a:rPr>
              <a:t>que</a:t>
            </a:r>
            <a:r>
              <a:rPr sz="2000" spc="15" dirty="0">
                <a:solidFill>
                  <a:srgbClr val="0A5294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0A5294"/>
                </a:solidFill>
                <a:latin typeface="Trebuchet MS"/>
                <a:cs typeface="Trebuchet MS"/>
              </a:rPr>
              <a:t>define</a:t>
            </a:r>
            <a:r>
              <a:rPr sz="2000" spc="15" dirty="0">
                <a:solidFill>
                  <a:srgbClr val="0A5294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0A5294"/>
                </a:solidFill>
                <a:latin typeface="Trebuchet MS"/>
                <a:cs typeface="Trebuchet MS"/>
              </a:rPr>
              <a:t>as</a:t>
            </a:r>
            <a:r>
              <a:rPr sz="2000" spc="-15" dirty="0">
                <a:solidFill>
                  <a:srgbClr val="0A5294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0A5294"/>
                </a:solidFill>
                <a:latin typeface="Trebuchet MS"/>
                <a:cs typeface="Trebuchet MS"/>
              </a:rPr>
              <a:t>ações</a:t>
            </a:r>
            <a:r>
              <a:rPr sz="2000" spc="5" dirty="0">
                <a:solidFill>
                  <a:srgbClr val="0A5294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0A5294"/>
                </a:solidFill>
                <a:latin typeface="Trebuchet MS"/>
                <a:cs typeface="Trebuchet MS"/>
              </a:rPr>
              <a:t>a</a:t>
            </a:r>
            <a:r>
              <a:rPr sz="2000" spc="5" dirty="0">
                <a:solidFill>
                  <a:srgbClr val="0A5294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0A5294"/>
                </a:solidFill>
                <a:latin typeface="Trebuchet MS"/>
                <a:cs typeface="Trebuchet MS"/>
              </a:rPr>
              <a:t>serem</a:t>
            </a:r>
            <a:r>
              <a:rPr sz="2000" spc="20" dirty="0">
                <a:solidFill>
                  <a:srgbClr val="0A5294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0A5294"/>
                </a:solidFill>
                <a:latin typeface="Trebuchet MS"/>
                <a:cs typeface="Trebuchet MS"/>
              </a:rPr>
              <a:t>executadas</a:t>
            </a:r>
            <a:r>
              <a:rPr sz="2000" spc="5" dirty="0">
                <a:solidFill>
                  <a:srgbClr val="0A5294"/>
                </a:solidFill>
                <a:latin typeface="Trebuchet MS"/>
                <a:cs typeface="Trebuchet MS"/>
              </a:rPr>
              <a:t> </a:t>
            </a:r>
            <a:r>
              <a:rPr sz="2000" spc="-15" dirty="0">
                <a:solidFill>
                  <a:srgbClr val="0A5294"/>
                </a:solidFill>
                <a:latin typeface="Trebuchet MS"/>
                <a:cs typeface="Trebuchet MS"/>
              </a:rPr>
              <a:t>no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spc="-10" dirty="0">
                <a:solidFill>
                  <a:srgbClr val="0A5294"/>
                </a:solidFill>
                <a:latin typeface="Trebuchet MS"/>
                <a:cs typeface="Trebuchet MS"/>
              </a:rPr>
              <a:t>ano</a:t>
            </a:r>
            <a:r>
              <a:rPr sz="2000" spc="-30" dirty="0">
                <a:solidFill>
                  <a:srgbClr val="0A5294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solidFill>
                  <a:srgbClr val="0A5294"/>
                </a:solidFill>
                <a:latin typeface="Trebuchet MS"/>
                <a:cs typeface="Trebuchet MS"/>
              </a:rPr>
              <a:t>seguinte.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0"/>
            <a:ext cx="10439401" cy="6858000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304800"/>
            <a:ext cx="7376159" cy="873316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pt-BR" sz="2800" spc="-5" dirty="0"/>
              <a:t>RELATÓRIO DE METAS E PRIORIDADES POR PROGRAMAS - 2025</a:t>
            </a:r>
            <a:endParaRPr sz="2500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38414"/>
              </p:ext>
            </p:extLst>
          </p:nvPr>
        </p:nvGraphicFramePr>
        <p:xfrm>
          <a:off x="228598" y="1482916"/>
          <a:ext cx="9982199" cy="58492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056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765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584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3554274383"/>
                  </a:ext>
                </a:extLst>
              </a:tr>
              <a:tr h="36289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0004 - Capivari de Baixo em Desenvolvimento da Infraestrutura, Mobilidade Urbana e Meio Ambiente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365919101"/>
                  </a:ext>
                </a:extLst>
              </a:tr>
              <a:tr h="36289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Objetivos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148671970"/>
                  </a:ext>
                </a:extLst>
              </a:tr>
              <a:tr h="36289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Construção da nova sede da Secretaria de Obras; Recuperação e pavimentação da malha viária; Revitalização de ruas e praças; Implantação de ciclovias; Implementar o programa de regularização fundiária; Melhorias na sinalização; Construção de calçadão em frente a nova Igreja Matriz; Implantar acessibilidade nas vias pública; Melhorias na sinalização de trânsito e placas de identificação de ruas;  Ampliar e/ou revitalizar abrigos para passageiros; Implantar a coleta seletiva de lixo; implementar ações relacionados a arborização urbana - Projeto "Capivari Verde"; Elaborar políticas públicas voltadas para a gestão de resíduos sólidos; Promover ações para a população de consumo consciente; Incentivar o plantio de árvores no município; Cobrar a recuperação de áreas degradadas no município, dos agentes causadores; Projetar o crescimento e desenvolvimento do município, no modelo de Cidade Sustentável; Apoiar as entidades organizadas não governamentais de proteção ao meio ambiente. Manutenção das ruas, avenidas, passeios, logradouros e vias publicas.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52345160"/>
                  </a:ext>
                </a:extLst>
              </a:tr>
              <a:tr h="36289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Justificativas: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447656802"/>
                  </a:ext>
                </a:extLst>
              </a:tr>
              <a:tr h="36289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Planejar o desenvolvimento de infraestrutura e urbanismo propiciando agilidade nos processos de implementação das políticas públicas e o crescimento sustentável da cidade e de sua rede de serviços. Promover a eficiência e qualidade dos serviços com a aquisição de novos equipamentos e ferramentas ampliando o acesso da população a uma infraestrutura e mobilidade de melhor qualidade, Melhorar o desempenho dos empreendimentos de meio ambiente através de capitação, adoção de tecnologias e trocas de experiências, gerando emprego e renda para as famílias e pequenos empreendedores.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65169608"/>
                  </a:ext>
                </a:extLst>
              </a:tr>
              <a:tr h="36289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Ações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Metas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782694746"/>
                  </a:ext>
                </a:extLst>
              </a:tr>
              <a:tr h="36289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1007 - Investimentos em Ações de Infraestrutura e Desenvolvimento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270831226"/>
                  </a:ext>
                </a:extLst>
              </a:tr>
              <a:tr h="36289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2027 - Manutenção da Secretaria de Obras, Infraestrutura e Desenvolvimento de Serviços Públicos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289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2028 - Manutenção da Coleta e Destinação do Lixo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6289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2033 - Manutenção dos Serviços de Saneamento Básico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6289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Total:  R$ 23.145.500,00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53751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0"/>
            <a:ext cx="10439401" cy="6858000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304800"/>
            <a:ext cx="7376159" cy="873316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pt-BR" sz="2800" spc="-5" dirty="0"/>
              <a:t>RELATÓRIO DE METAS E PRIORIDADES POR PROGRAMAS - 2025</a:t>
            </a:r>
            <a:endParaRPr sz="2500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5392313"/>
              </p:ext>
            </p:extLst>
          </p:nvPr>
        </p:nvGraphicFramePr>
        <p:xfrm>
          <a:off x="228598" y="1482916"/>
          <a:ext cx="9982199" cy="40796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056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765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3568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3554274383"/>
                  </a:ext>
                </a:extLst>
              </a:tr>
              <a:tr h="44897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0005 - Capivari de Baixo em Desenvolvimento do Turismo e Cultura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365919101"/>
                  </a:ext>
                </a:extLst>
              </a:tr>
              <a:tr h="44897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Objetivos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148671970"/>
                  </a:ext>
                </a:extLst>
              </a:tr>
              <a:tr h="68820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Apoiar festas tradicionais culturais e religiosas do município; Promover oficinas artísticas e culturais; Promover a feira do livro e do artesanato; Estruturar o Departamento de Cultura e Lazer; Realizar a Semana Cultural de Capivari, no período do aniversário do município; Implantação do projeto música na cidade.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52345160"/>
                  </a:ext>
                </a:extLst>
              </a:tr>
              <a:tr h="44897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Justificativas: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447656802"/>
                  </a:ext>
                </a:extLst>
              </a:tr>
              <a:tr h="46194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Oferecer a população alternativas para participação em eventos culturais patrocinados diretamente pelo município ou através de parcerias. Coordenar e formular o plano de ações turísticas, divulgar a cidade, proporcionar o melhor atendimento a comunidade e turistas.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65169608"/>
                  </a:ext>
                </a:extLst>
              </a:tr>
              <a:tr h="44897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Ações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Metas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897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2016 - Manutenção das Atividades de Cultura e Turismo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4897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  R$ 1.163.200,00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06419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0"/>
            <a:ext cx="10439401" cy="6858000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304800"/>
            <a:ext cx="7376159" cy="873316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pt-BR" sz="2800" spc="-5" dirty="0"/>
              <a:t>RELATÓRIO DE METAS E PRIORIDADES POR PROGRAMAS - 2025</a:t>
            </a:r>
            <a:endParaRPr sz="2500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7393473"/>
              </p:ext>
            </p:extLst>
          </p:nvPr>
        </p:nvGraphicFramePr>
        <p:xfrm>
          <a:off x="152400" y="1482916"/>
          <a:ext cx="9753600" cy="49180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1108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4251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3568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3554274383"/>
                  </a:ext>
                </a:extLst>
              </a:tr>
              <a:tr h="23568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0006 - Capivari de Baixo em Desenvolvimento da Industria, Comércio, Agricultura e Pecuária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3797316616"/>
                  </a:ext>
                </a:extLst>
              </a:tr>
              <a:tr h="23568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Objetivos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3690011942"/>
                  </a:ext>
                </a:extLst>
              </a:tr>
              <a:tr h="23568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Construção da nova sede da agricultura; Apoiar projetos de empreendedorismo requisitados por produtores de agricultura familiar; Construir sacolão municipal (mercado produtor); Programa de incentivos a adoção de animais e castração; Manter a distribuição de mudas; Apoiar as entidades organizadas não governamentais de proteção ao animais, Promover ações para limpeza e das vias públicas; celebrar parcerias com entidades públicas e privadas objetivando a contribuição com os pequenos agricultores; indústria e comércio local;  promover ações de controle de animais de pequeno e médio porte nas ruas; garantir a manutenção e as ações relacionadas ao cemitério municipal e melhorar a infraestrutura da Secretaria,  com recursos físicos e humanos.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33758479"/>
                  </a:ext>
                </a:extLst>
              </a:tr>
              <a:tr h="23568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Justificativas: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2271209720"/>
                  </a:ext>
                </a:extLst>
              </a:tr>
              <a:tr h="23568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Melhorar o desempenho dos empreendimentos de agricultura, pecuária através de capitação, adoção de tecnologias e trocas de experiências, gerando emprego e renda para as famílias e pequenos empreendedores.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69996754"/>
                  </a:ext>
                </a:extLst>
              </a:tr>
              <a:tr h="68820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Ações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Metas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352345160"/>
                  </a:ext>
                </a:extLst>
              </a:tr>
              <a:tr h="46194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2025 - Manutenção das Atividades de Industria e Comércio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2565169608"/>
                  </a:ext>
                </a:extLst>
              </a:tr>
              <a:tr h="44897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2051 - Manutenção das atividades de Desenvolvimento Rural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897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2026 - Manutenção das Atividades de Desenvolvimento Rural e Controle de Animais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4897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Total:  R$ 4.500.920,00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55213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0"/>
            <a:ext cx="10439401" cy="6858000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304800"/>
            <a:ext cx="7376159" cy="873316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pt-BR" sz="2800" spc="-5" dirty="0"/>
              <a:t>RELATÓRIO DE METAS E PRIORIDADES POR PROGRAMAS - 2025</a:t>
            </a:r>
            <a:endParaRPr sz="2500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333639"/>
              </p:ext>
            </p:extLst>
          </p:nvPr>
        </p:nvGraphicFramePr>
        <p:xfrm>
          <a:off x="152400" y="1482916"/>
          <a:ext cx="9753600" cy="40034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1108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4251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9930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3554274383"/>
                  </a:ext>
                </a:extLst>
              </a:tr>
              <a:tr h="29930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0007 - Capivari de Baixo em Desenvolvimento em Ações da Educação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754338383"/>
                  </a:ext>
                </a:extLst>
              </a:tr>
              <a:tr h="29930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Objetivos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528930010"/>
                  </a:ext>
                </a:extLst>
              </a:tr>
              <a:tr h="233211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Implantar com planejamento a Educação Integral nas escolas; Oferecer capacitação contínua aos profissionais da educação, através de cursos, oficinas e seminários; Ampliação , </a:t>
                      </a: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manut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 E estruturação de centros de Educação Infantil e Fundamental de acordo com a demanda; Garantir merenda de qualidade com supervisão de nutricionista; Manter a distribuição de uniformes escolares; Distribuição de Kits escolares para crianças com família de baixa renda; Aprimorar o sistema de avaliação e diagnóstico dos alunos do SAAD; Trabalhar em parcerias com as demais secretarias; Promover acessibilidade nas escolas, com salas multifuncionais e demais adequações estruturais; Implantar escola modelo sustentável; Ampliar vídeo monitoramento na rede de ensino; Renovar o acervo de livros; Desenvolver escola digital; Incentivo de programas educacionais culturais; Manter parcerias com escolas profissionalizantes;  Revitalização das escolas; Avaliar periodicamente o ensino e aprendizagem (IDEB); Estruturar Plano de Ação para amenizar os impactos da pandemia na aprendizagem;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Disponibilizar softwares educacionais como instrumento de aprimorar a qualidade do ensino. Aumentar o engajamento, facilitar a integração, valorizar a parceria entre pais e escola. Vislumbrar o jovem para o mercado de trabalho, assim como na sua formação como cidadão.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98298177"/>
                  </a:ext>
                </a:extLst>
              </a:tr>
              <a:tr h="29930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Justificativas: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3336874483"/>
                  </a:ext>
                </a:extLst>
              </a:tr>
              <a:tr h="47416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Ampliar as oportunidades de aprendizagem na educação básica e promover a melhoria da qualidade da educação básica no município. fomentar a educação de jovens e adultos que estejam com defasagem em idade e de ensino técnico profissional.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2321687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89360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-2083558"/>
            <a:ext cx="10439401" cy="6858000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304800"/>
            <a:ext cx="7376159" cy="873316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pt-BR" sz="2800" spc="-5" dirty="0"/>
              <a:t>RELATÓRIO DE METAS E PRIORIDADES POR PROGRAMAS - 2025</a:t>
            </a:r>
            <a:endParaRPr sz="2500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719471"/>
              </p:ext>
            </p:extLst>
          </p:nvPr>
        </p:nvGraphicFramePr>
        <p:xfrm>
          <a:off x="152400" y="1482916"/>
          <a:ext cx="9753600" cy="43825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1108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4251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3568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Ações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Metas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3554274383"/>
                  </a:ext>
                </a:extLst>
              </a:tr>
              <a:tr h="23568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1002 - Investimentos em Ações de Melhoria do Ensino Fundamental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754338383"/>
                  </a:ext>
                </a:extLst>
              </a:tr>
              <a:tr h="23568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1003 - Investimentos em Ações de Melhoria da Educação Infantil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2118129029"/>
                  </a:ext>
                </a:extLst>
              </a:tr>
              <a:tr h="23568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2010 - Manutenção e Funcionamento da Educação Infantil e Creches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3797316616"/>
                  </a:ext>
                </a:extLst>
              </a:tr>
              <a:tr h="23568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2011 - Manutenção e Funcionamento do Ensino Fundamental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3690011942"/>
                  </a:ext>
                </a:extLst>
              </a:tr>
              <a:tr h="23568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2012 - Manutenção e Funcionamento dos Serviços Administrativos da Educação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2433758479"/>
                  </a:ext>
                </a:extLst>
              </a:tr>
              <a:tr h="23568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2013 - Manutenção da Merenda Escolar do Ensino Fundamental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2271209720"/>
                  </a:ext>
                </a:extLst>
              </a:tr>
              <a:tr h="23568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2014 - Manutenção da Merenda Escolar do Educação Infantil e Creches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69996754"/>
                  </a:ext>
                </a:extLst>
              </a:tr>
              <a:tr h="68820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2015 - Manutenção do Transporte Escolar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352345160"/>
                  </a:ext>
                </a:extLst>
              </a:tr>
              <a:tr h="46194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2047 - Manutenção das Atividades da Educação Especial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2565169608"/>
                  </a:ext>
                </a:extLst>
              </a:tr>
              <a:tr h="44897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Total:  R$ 55.213.420,00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48976">
                <a:tc>
                  <a:txBody>
                    <a:bodyPr/>
                    <a:lstStyle/>
                    <a:p>
                      <a:pPr algn="l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48976">
                <a:tc>
                  <a:txBody>
                    <a:bodyPr/>
                    <a:lstStyle/>
                    <a:p>
                      <a:pPr algn="l" fontAlgn="ctr"/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pt-BR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99157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0439401" cy="6858000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4354" y="441280"/>
            <a:ext cx="7013246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pt-BR" sz="2400" spc="-5" dirty="0"/>
              <a:t>RELATÓRIO DE METAS E PRIORIDADES POR PROGRAMAS - 2025</a:t>
            </a:r>
            <a:endParaRPr sz="2400" b="0" dirty="0">
              <a:solidFill>
                <a:schemeClr val="accent1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3400" y="1524000"/>
            <a:ext cx="8428990" cy="1377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endParaRPr lang="pt-BR" sz="2200" spc="10" dirty="0">
              <a:solidFill>
                <a:srgbClr val="0E6EC5"/>
              </a:solidFill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  <a:tabLst>
                <a:tab pos="356870" algn="l"/>
              </a:tabLst>
            </a:pPr>
            <a:endParaRPr lang="pt-BR" sz="2200" spc="10" dirty="0">
              <a:solidFill>
                <a:srgbClr val="0E6EC5"/>
              </a:solidFill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  <a:tabLst>
                <a:tab pos="356870" algn="l"/>
              </a:tabLst>
            </a:pPr>
            <a:endParaRPr sz="2800" dirty="0">
              <a:latin typeface="Trebuchet MS"/>
              <a:cs typeface="Trebuchet MS"/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="" xmlns:a16="http://schemas.microsoft.com/office/drawing/2014/main" id="{A234C78E-7530-3267-DEC3-7A58860FBC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177107"/>
              </p:ext>
            </p:extLst>
          </p:nvPr>
        </p:nvGraphicFramePr>
        <p:xfrm>
          <a:off x="647699" y="1634048"/>
          <a:ext cx="9144000" cy="39623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58200">
                  <a:extLst>
                    <a:ext uri="{9D8B030D-6E8A-4147-A177-3AD203B41FA5}">
                      <a16:colId xmlns="" xmlns:a16="http://schemas.microsoft.com/office/drawing/2014/main" val="175460956"/>
                    </a:ext>
                  </a:extLst>
                </a:gridCol>
                <a:gridCol w="263304">
                  <a:extLst>
                    <a:ext uri="{9D8B030D-6E8A-4147-A177-3AD203B41FA5}">
                      <a16:colId xmlns="" xmlns:a16="http://schemas.microsoft.com/office/drawing/2014/main" val="1212240466"/>
                    </a:ext>
                  </a:extLst>
                </a:gridCol>
                <a:gridCol w="422496">
                  <a:extLst>
                    <a:ext uri="{9D8B030D-6E8A-4147-A177-3AD203B41FA5}">
                      <a16:colId xmlns="" xmlns:a16="http://schemas.microsoft.com/office/drawing/2014/main" val="1022823551"/>
                    </a:ext>
                  </a:extLst>
                </a:gridCol>
              </a:tblGrid>
              <a:tr h="4043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20" marR="6920" marT="692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20" marR="6920" marT="692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20" marR="6920" marT="6920" marB="0" anchor="ctr"/>
                </a:tc>
                <a:extLst>
                  <a:ext uri="{0D108BD9-81ED-4DB2-BD59-A6C34878D82A}">
                    <a16:rowId xmlns="" xmlns:a16="http://schemas.microsoft.com/office/drawing/2014/main" val="3005189350"/>
                  </a:ext>
                </a:extLst>
              </a:tr>
              <a:tr h="4043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0008 - Capivari de Baixo em Desenvolvimento do Desporto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20" marR="6920" marT="692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20" marR="6920" marT="692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20" marR="6920" marT="6920" marB="0" anchor="ctr"/>
                </a:tc>
                <a:extLst>
                  <a:ext uri="{0D108BD9-81ED-4DB2-BD59-A6C34878D82A}">
                    <a16:rowId xmlns="" xmlns:a16="http://schemas.microsoft.com/office/drawing/2014/main" val="1962459268"/>
                  </a:ext>
                </a:extLst>
              </a:tr>
              <a:tr h="4043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Objetivos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20" marR="6920" marT="692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20" marR="6920" marT="692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20" marR="6920" marT="6920" marB="0" anchor="ctr"/>
                </a:tc>
                <a:extLst>
                  <a:ext uri="{0D108BD9-81ED-4DB2-BD59-A6C34878D82A}">
                    <a16:rowId xmlns="" xmlns:a16="http://schemas.microsoft.com/office/drawing/2014/main" val="93044180"/>
                  </a:ext>
                </a:extLst>
              </a:tr>
              <a:tr h="841001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Incentivo ao esporte amador; Promover os jogos escolares municipais; Implantar atividade física para idosos, supervisionada por educador físico; Manter escolinhas de futebol; Disponibilizar o ginásio municipal para uso da população; Incentivo aos atletas profissionais do município; Incentivar a prática de diversas modalidades esportivas; Promover eventos esportivos; Incentivar a prática de esportes para pessoas com deficiência.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20" marR="6920" marT="692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83638134"/>
                  </a:ext>
                </a:extLst>
              </a:tr>
              <a:tr h="40432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Justificativas: 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20" marR="6920" marT="692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20" marR="6920" marT="69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20" marR="6920" marT="6920" marB="0" anchor="ctr"/>
                </a:tc>
                <a:extLst>
                  <a:ext uri="{0D108BD9-81ED-4DB2-BD59-A6C34878D82A}">
                    <a16:rowId xmlns="" xmlns:a16="http://schemas.microsoft.com/office/drawing/2014/main" val="590933881"/>
                  </a:ext>
                </a:extLst>
              </a:tr>
              <a:tr h="40432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Promover ações que viabilizem e estimulem a prática de atividades esportivas, recreativas e de lazer nos bairros numa perspectiva educacional integrada.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20" marR="6920" marT="692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93428035"/>
                  </a:ext>
                </a:extLst>
              </a:tr>
              <a:tr h="32346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Ações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20" marR="6920" marT="692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Metas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20" marR="6920" marT="692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Metas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20" marR="6920" marT="6920" marB="0" anchor="ctr"/>
                </a:tc>
                <a:extLst>
                  <a:ext uri="{0D108BD9-81ED-4DB2-BD59-A6C34878D82A}">
                    <a16:rowId xmlns="" xmlns:a16="http://schemas.microsoft.com/office/drawing/2014/main" val="4127418213"/>
                  </a:ext>
                </a:extLst>
              </a:tr>
              <a:tr h="4043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2017 - Manutenção das Atividades Municipal de Esportes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20" marR="6920" marT="692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20" marR="6920" marT="6920" marB="0" anchor="ctr"/>
                </a:tc>
                <a:tc hMerge="1">
                  <a:txBody>
                    <a:bodyPr/>
                    <a:lstStyle/>
                    <a:p>
                      <a:pPr algn="r" fontAlgn="ctr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20" marR="6920" marT="6920" marB="0" anchor="ctr"/>
                </a:tc>
                <a:extLst>
                  <a:ext uri="{0D108BD9-81ED-4DB2-BD59-A6C34878D82A}">
                    <a16:rowId xmlns="" xmlns:a16="http://schemas.microsoft.com/office/drawing/2014/main" val="2780740762"/>
                  </a:ext>
                </a:extLst>
              </a:tr>
              <a:tr h="37198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  R$ 830.360,00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20" marR="6920" marT="692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20" marR="6920" marT="692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20" marR="6920" marT="6920" marB="0" anchor="ctr"/>
                </a:tc>
                <a:extLst>
                  <a:ext uri="{0D108BD9-81ED-4DB2-BD59-A6C34878D82A}">
                    <a16:rowId xmlns="" xmlns:a16="http://schemas.microsoft.com/office/drawing/2014/main" val="11678718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0439401" cy="6858000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4354" y="441280"/>
            <a:ext cx="7013246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pt-BR" sz="2400" spc="-5" dirty="0"/>
              <a:t>RELATÓRIO DE METAS E PRIORIDADES POR PROGRAMAS - 2025</a:t>
            </a:r>
            <a:endParaRPr sz="2400" b="0" dirty="0">
              <a:solidFill>
                <a:schemeClr val="accent1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3400" y="1524000"/>
            <a:ext cx="8428990" cy="1377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endParaRPr lang="pt-BR" sz="2200" spc="10" dirty="0">
              <a:solidFill>
                <a:srgbClr val="0E6EC5"/>
              </a:solidFill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  <a:tabLst>
                <a:tab pos="356870" algn="l"/>
              </a:tabLst>
            </a:pPr>
            <a:endParaRPr lang="pt-BR" sz="2200" spc="10" dirty="0">
              <a:solidFill>
                <a:srgbClr val="0E6EC5"/>
              </a:solidFill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  <a:tabLst>
                <a:tab pos="356870" algn="l"/>
              </a:tabLst>
            </a:pPr>
            <a:endParaRPr sz="2800" dirty="0">
              <a:latin typeface="Trebuchet MS"/>
              <a:cs typeface="Trebuchet MS"/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="" xmlns:a16="http://schemas.microsoft.com/office/drawing/2014/main" id="{A234C78E-7530-3267-DEC3-7A58860FBC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9129279"/>
              </p:ext>
            </p:extLst>
          </p:nvPr>
        </p:nvGraphicFramePr>
        <p:xfrm>
          <a:off x="990600" y="1951243"/>
          <a:ext cx="9144000" cy="39161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53400">
                  <a:extLst>
                    <a:ext uri="{9D8B030D-6E8A-4147-A177-3AD203B41FA5}">
                      <a16:colId xmlns="" xmlns:a16="http://schemas.microsoft.com/office/drawing/2014/main" val="175460956"/>
                    </a:ext>
                  </a:extLst>
                </a:gridCol>
                <a:gridCol w="304800">
                  <a:extLst>
                    <a:ext uri="{9D8B030D-6E8A-4147-A177-3AD203B41FA5}">
                      <a16:colId xmlns="" xmlns:a16="http://schemas.microsoft.com/office/drawing/2014/main" val="3644728508"/>
                    </a:ext>
                  </a:extLst>
                </a:gridCol>
                <a:gridCol w="263304">
                  <a:extLst>
                    <a:ext uri="{9D8B030D-6E8A-4147-A177-3AD203B41FA5}">
                      <a16:colId xmlns="" xmlns:a16="http://schemas.microsoft.com/office/drawing/2014/main" val="1212240466"/>
                    </a:ext>
                  </a:extLst>
                </a:gridCol>
                <a:gridCol w="422496">
                  <a:extLst>
                    <a:ext uri="{9D8B030D-6E8A-4147-A177-3AD203B41FA5}">
                      <a16:colId xmlns="" xmlns:a16="http://schemas.microsoft.com/office/drawing/2014/main" val="1022823551"/>
                    </a:ext>
                  </a:extLst>
                </a:gridCol>
              </a:tblGrid>
              <a:tr h="40432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Programa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pt-BR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20" marR="6920" marT="6920" marB="0" anchor="ctr"/>
                </a:tc>
                <a:extLst>
                  <a:ext uri="{0D108BD9-81ED-4DB2-BD59-A6C34878D82A}">
                    <a16:rowId xmlns="" xmlns:a16="http://schemas.microsoft.com/office/drawing/2014/main" val="3005189350"/>
                  </a:ext>
                </a:extLst>
              </a:tr>
              <a:tr h="40432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0009 - Capivari de Baixo no Desenvolvimento do Fundo da Infância e Adolescencia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08230893"/>
                  </a:ext>
                </a:extLst>
              </a:tr>
              <a:tr h="40432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Objetivos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pt-B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16358456"/>
                  </a:ext>
                </a:extLst>
              </a:tr>
              <a:tr h="40432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Orientar e definir políticas que promovam o desenvolvimento sócio cultural econômico e político da juventude; apoiar a criação de programas de qualificação educacional e profissional para a juventude.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04522631"/>
                  </a:ext>
                </a:extLst>
              </a:tr>
              <a:tr h="40432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Justificativas: 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pt-B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69937452"/>
                  </a:ext>
                </a:extLst>
              </a:tr>
              <a:tr h="40432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Considerar os princípios da prioridade absoluta para criança e adolescente com a implementação de programas, projetos e serviços como forma de proteção social e especial as famílias.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20" marR="6920" marT="6920" marB="0" anchor="ctr"/>
                </a:tc>
                <a:extLst>
                  <a:ext uri="{0D108BD9-81ED-4DB2-BD59-A6C34878D82A}">
                    <a16:rowId xmlns="" xmlns:a16="http://schemas.microsoft.com/office/drawing/2014/main" val="1962459268"/>
                  </a:ext>
                </a:extLst>
              </a:tr>
              <a:tr h="4043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Diretrizes (Forma de implementação)</a:t>
                      </a: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20" marR="6920" marT="6920" marB="0" anchor="ctr"/>
                </a:tc>
                <a:extLst>
                  <a:ext uri="{0D108BD9-81ED-4DB2-BD59-A6C34878D82A}">
                    <a16:rowId xmlns="" xmlns:a16="http://schemas.microsoft.com/office/drawing/2014/main" val="93044180"/>
                  </a:ext>
                </a:extLst>
              </a:tr>
              <a:tr h="4043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Ações</a:t>
                      </a: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Metas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Metas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93428035"/>
                  </a:ext>
                </a:extLst>
              </a:tr>
              <a:tr h="4043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2007 - Manutenção do FIA</a:t>
                      </a: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r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20" marR="6920" marT="6920" marB="0" anchor="ctr"/>
                </a:tc>
                <a:extLst>
                  <a:ext uri="{0D108BD9-81ED-4DB2-BD59-A6C34878D82A}">
                    <a16:rowId xmlns="" xmlns:a16="http://schemas.microsoft.com/office/drawing/2014/main" val="2780740762"/>
                  </a:ext>
                </a:extLst>
              </a:tr>
              <a:tr h="27722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Total:  R$ 128.300,00</a:t>
                      </a: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920" marR="6920" marT="6920" marB="0" anchor="ctr"/>
                </a:tc>
                <a:extLst>
                  <a:ext uri="{0D108BD9-81ED-4DB2-BD59-A6C34878D82A}">
                    <a16:rowId xmlns="" xmlns:a16="http://schemas.microsoft.com/office/drawing/2014/main" val="1167871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18973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3400" y="1524000"/>
            <a:ext cx="8428990" cy="17825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100"/>
              </a:spcBef>
              <a:tabLst>
                <a:tab pos="356870" algn="l"/>
              </a:tabLst>
            </a:pPr>
            <a:endParaRPr lang="pt-BR" sz="1800" u="heavy" spc="-10" dirty="0">
              <a:solidFill>
                <a:schemeClr val="tx2"/>
              </a:solidFill>
              <a:uFill>
                <a:solidFill>
                  <a:srgbClr val="404040"/>
                </a:solidFill>
              </a:uFill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  <a:tabLst>
                <a:tab pos="356870" algn="l"/>
              </a:tabLst>
            </a:pPr>
            <a:endParaRPr lang="pt-BR" sz="2200" spc="10" dirty="0">
              <a:solidFill>
                <a:srgbClr val="0E6EC5"/>
              </a:solidFill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  <a:tabLst>
                <a:tab pos="356870" algn="l"/>
              </a:tabLst>
            </a:pPr>
            <a:endParaRPr lang="pt-BR" sz="2200" spc="10" dirty="0">
              <a:solidFill>
                <a:srgbClr val="0E6EC5"/>
              </a:solidFill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  <a:tabLst>
                <a:tab pos="356870" algn="l"/>
              </a:tabLst>
            </a:pPr>
            <a:endParaRPr sz="2800" dirty="0">
              <a:latin typeface="Trebuchet MS"/>
              <a:cs typeface="Trebuchet MS"/>
            </a:endParaRPr>
          </a:p>
        </p:txBody>
      </p:sp>
      <p:graphicFrame>
        <p:nvGraphicFramePr>
          <p:cNvPr id="6" name="Tabela 5">
            <a:extLst>
              <a:ext uri="{FF2B5EF4-FFF2-40B4-BE49-F238E27FC236}">
                <a16:creationId xmlns="" xmlns:a16="http://schemas.microsoft.com/office/drawing/2014/main" id="{61E6037A-BE15-0649-496E-D5D75A4A5D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261930"/>
              </p:ext>
            </p:extLst>
          </p:nvPr>
        </p:nvGraphicFramePr>
        <p:xfrm>
          <a:off x="454354" y="1199838"/>
          <a:ext cx="8991600" cy="41148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98518">
                  <a:extLst>
                    <a:ext uri="{9D8B030D-6E8A-4147-A177-3AD203B41FA5}">
                      <a16:colId xmlns="" xmlns:a16="http://schemas.microsoft.com/office/drawing/2014/main" val="4014760567"/>
                    </a:ext>
                  </a:extLst>
                </a:gridCol>
                <a:gridCol w="1193082">
                  <a:extLst>
                    <a:ext uri="{9D8B030D-6E8A-4147-A177-3AD203B41FA5}">
                      <a16:colId xmlns="" xmlns:a16="http://schemas.microsoft.com/office/drawing/2014/main" val="602619501"/>
                    </a:ext>
                  </a:extLst>
                </a:gridCol>
              </a:tblGrid>
              <a:tr h="25975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54" marR="2954" marT="29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54" marR="2954" marT="2954" marB="0" anchor="ctr"/>
                </a:tc>
                <a:extLst>
                  <a:ext uri="{0D108BD9-81ED-4DB2-BD59-A6C34878D82A}">
                    <a16:rowId xmlns="" xmlns:a16="http://schemas.microsoft.com/office/drawing/2014/main" val="333772967"/>
                  </a:ext>
                </a:extLst>
              </a:tr>
              <a:tr h="25975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0010 - Capivari de Baixo em Desenvolvimento da Assistência Social, Trabalho e Habitação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54" marR="2954" marT="29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54" marR="2954" marT="2954" marB="0" anchor="ctr"/>
                </a:tc>
                <a:extLst>
                  <a:ext uri="{0D108BD9-81ED-4DB2-BD59-A6C34878D82A}">
                    <a16:rowId xmlns="" xmlns:a16="http://schemas.microsoft.com/office/drawing/2014/main" val="750522682"/>
                  </a:ext>
                </a:extLst>
              </a:tr>
              <a:tr h="25975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Objetivos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54" marR="2954" marT="29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54" marR="2954" marT="2954" marB="0" anchor="ctr"/>
                </a:tc>
                <a:extLst>
                  <a:ext uri="{0D108BD9-81ED-4DB2-BD59-A6C34878D82A}">
                    <a16:rowId xmlns="" xmlns:a16="http://schemas.microsoft.com/office/drawing/2014/main" val="3849984913"/>
                  </a:ext>
                </a:extLst>
              </a:tr>
              <a:tr h="230476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Manter as atividades dos grupos da Terceira Idade; Construção da Casa do Idoso; Criar a casa de passagem em parcerias com entidades filantrópicas municipais; Fortalecer e auxiliar as entidades não governamentais com fins sociais; Viabilizar a construção e reforma de casas, para famílias de baixa renda; Viabilizar a construção de banheiros, para famílias de baixa renda; Apoio aos Clubes de Mães; Assegurar os repasses a entidades sociais do município; Fortalecer as ações em conjunto com o Conselho Tutelar, visando a proteção da criança e do adolescente, na prevenção do uso de drogas e gravidez na adolescência; Apoio a micro e pequenas empresas; Construção de Mirante; Revitalização dos monumentos históricos do município; Estimular a inclusão de pessoas com deficiência no mercado de trabalho; Apoiar eventos de lazer promovidos por organizações não governamentais; Regularização de áreas públicas industriais; Incentivar a instalação de novas unidades industriais e comerciais no município; Valorização do comércio local em parcerias com as entidades representativas.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54" marR="2954" marT="295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91841695"/>
                  </a:ext>
                </a:extLst>
              </a:tr>
              <a:tr h="25975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Justificativas: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54" marR="2954" marT="29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54" marR="2954" marT="2954" marB="0" anchor="ctr"/>
                </a:tc>
                <a:extLst>
                  <a:ext uri="{0D108BD9-81ED-4DB2-BD59-A6C34878D82A}">
                    <a16:rowId xmlns="" xmlns:a16="http://schemas.microsoft.com/office/drawing/2014/main" val="1887618926"/>
                  </a:ext>
                </a:extLst>
              </a:tr>
              <a:tr h="77100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Promover a emancipação social e econômica das famílias, através da prestação de serviços sócio assistenciais de proteção social básica e especial. Considerar os princípios da prioridade absoluta para criança e adolescente com a implementação de programas, projetos e serviços como forma de proteção social e especial as famílias vulnerabilizadas pela pobreza.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54" marR="2954" marT="295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22819707"/>
                  </a:ext>
                </a:extLst>
              </a:tr>
            </a:tbl>
          </a:graphicData>
        </a:graphic>
      </p:graphicFrame>
      <p:sp>
        <p:nvSpPr>
          <p:cNvPr id="9" name="object 2">
            <a:extLst>
              <a:ext uri="{FF2B5EF4-FFF2-40B4-BE49-F238E27FC236}">
                <a16:creationId xmlns="" xmlns:a16="http://schemas.microsoft.com/office/drawing/2014/main" id="{B68528FC-42CC-FB97-B0EC-B094EBC191AD}"/>
              </a:ext>
            </a:extLst>
          </p:cNvPr>
          <p:cNvSpPr txBox="1">
            <a:spLocks/>
          </p:cNvSpPr>
          <p:nvPr/>
        </p:nvSpPr>
        <p:spPr>
          <a:xfrm>
            <a:off x="454354" y="441280"/>
            <a:ext cx="7013246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800" b="1" i="0">
                <a:solidFill>
                  <a:srgbClr val="0E6EC5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pt-BR" sz="2400" kern="0" spc="-5" dirty="0"/>
              <a:t>RELATÓRIO DE METAS E PRIORIDADES POR PROGRAMAS - 2025</a:t>
            </a:r>
            <a:endParaRPr lang="pt-BR" sz="2400" b="0" kern="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946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3400" y="1524000"/>
            <a:ext cx="8428990" cy="17825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100"/>
              </a:spcBef>
              <a:tabLst>
                <a:tab pos="356870" algn="l"/>
              </a:tabLst>
            </a:pPr>
            <a:endParaRPr lang="pt-BR" sz="1800" u="heavy" spc="-10" dirty="0">
              <a:solidFill>
                <a:schemeClr val="tx2"/>
              </a:solidFill>
              <a:uFill>
                <a:solidFill>
                  <a:srgbClr val="404040"/>
                </a:solidFill>
              </a:uFill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  <a:tabLst>
                <a:tab pos="356870" algn="l"/>
              </a:tabLst>
            </a:pPr>
            <a:endParaRPr lang="pt-BR" sz="2200" spc="10" dirty="0">
              <a:solidFill>
                <a:srgbClr val="0E6EC5"/>
              </a:solidFill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  <a:tabLst>
                <a:tab pos="356870" algn="l"/>
              </a:tabLst>
            </a:pPr>
            <a:endParaRPr lang="pt-BR" sz="2200" spc="10" dirty="0">
              <a:solidFill>
                <a:srgbClr val="0E6EC5"/>
              </a:solidFill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  <a:tabLst>
                <a:tab pos="356870" algn="l"/>
              </a:tabLst>
            </a:pPr>
            <a:endParaRPr sz="2800" dirty="0">
              <a:latin typeface="Trebuchet MS"/>
              <a:cs typeface="Trebuchet MS"/>
            </a:endParaRPr>
          </a:p>
        </p:txBody>
      </p:sp>
      <p:graphicFrame>
        <p:nvGraphicFramePr>
          <p:cNvPr id="6" name="Tabela 5">
            <a:extLst>
              <a:ext uri="{FF2B5EF4-FFF2-40B4-BE49-F238E27FC236}">
                <a16:creationId xmlns="" xmlns:a16="http://schemas.microsoft.com/office/drawing/2014/main" id="{61E6037A-BE15-0649-496E-D5D75A4A5D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5071348"/>
              </p:ext>
            </p:extLst>
          </p:nvPr>
        </p:nvGraphicFramePr>
        <p:xfrm>
          <a:off x="914400" y="1295400"/>
          <a:ext cx="8991600" cy="35813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98518">
                  <a:extLst>
                    <a:ext uri="{9D8B030D-6E8A-4147-A177-3AD203B41FA5}">
                      <a16:colId xmlns="" xmlns:a16="http://schemas.microsoft.com/office/drawing/2014/main" val="4014760567"/>
                    </a:ext>
                  </a:extLst>
                </a:gridCol>
                <a:gridCol w="1193082">
                  <a:extLst>
                    <a:ext uri="{9D8B030D-6E8A-4147-A177-3AD203B41FA5}">
                      <a16:colId xmlns="" xmlns:a16="http://schemas.microsoft.com/office/drawing/2014/main" val="602619501"/>
                    </a:ext>
                  </a:extLst>
                </a:gridCol>
              </a:tblGrid>
              <a:tr h="25581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54" marR="2954" marT="29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54" marR="2954" marT="2954" marB="0" anchor="ctr"/>
                </a:tc>
                <a:extLst>
                  <a:ext uri="{0D108BD9-81ED-4DB2-BD59-A6C34878D82A}">
                    <a16:rowId xmlns="" xmlns:a16="http://schemas.microsoft.com/office/drawing/2014/main" val="333772967"/>
                  </a:ext>
                </a:extLst>
              </a:tr>
              <a:tr h="25581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0010 - Capivari de Baixo em Desenvolvimento da Assistência Social, Trabalho e Habitação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54" marR="2954" marT="29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54" marR="2954" marT="2954" marB="0" anchor="ctr"/>
                </a:tc>
                <a:extLst>
                  <a:ext uri="{0D108BD9-81ED-4DB2-BD59-A6C34878D82A}">
                    <a16:rowId xmlns="" xmlns:a16="http://schemas.microsoft.com/office/drawing/2014/main" val="750522682"/>
                  </a:ext>
                </a:extLst>
              </a:tr>
              <a:tr h="25581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Ações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54" marR="2954" marT="29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Metas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54" marR="2954" marT="2954" marB="0" anchor="ctr"/>
                </a:tc>
                <a:extLst>
                  <a:ext uri="{0D108BD9-81ED-4DB2-BD59-A6C34878D82A}">
                    <a16:rowId xmlns="" xmlns:a16="http://schemas.microsoft.com/office/drawing/2014/main" val="1049169939"/>
                  </a:ext>
                </a:extLst>
              </a:tr>
              <a:tr h="255814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54" marR="2954" marT="2954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54" marR="2954" marT="2954" marB="0"/>
                </a:tc>
                <a:extLst>
                  <a:ext uri="{0D108BD9-81ED-4DB2-BD59-A6C34878D82A}">
                    <a16:rowId xmlns="" xmlns:a16="http://schemas.microsoft.com/office/drawing/2014/main" val="913034485"/>
                  </a:ext>
                </a:extLst>
              </a:tr>
              <a:tr h="25581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2018 - Manutenção e Funcionamento do Fundo Municipal de Assistência Social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54" marR="2954" marT="29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54" marR="2954" marT="2954" marB="0" anchor="ctr"/>
                </a:tc>
                <a:extLst>
                  <a:ext uri="{0D108BD9-81ED-4DB2-BD59-A6C34878D82A}">
                    <a16:rowId xmlns="" xmlns:a16="http://schemas.microsoft.com/office/drawing/2014/main" val="1497854862"/>
                  </a:ext>
                </a:extLst>
              </a:tr>
              <a:tr h="25581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2019 - Manutenção do Programa da Proteção Social Básica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54" marR="2954" marT="29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54" marR="2954" marT="2954" marB="0" anchor="ctr"/>
                </a:tc>
                <a:extLst>
                  <a:ext uri="{0D108BD9-81ED-4DB2-BD59-A6C34878D82A}">
                    <a16:rowId xmlns="" xmlns:a16="http://schemas.microsoft.com/office/drawing/2014/main" val="4073991063"/>
                  </a:ext>
                </a:extLst>
              </a:tr>
              <a:tr h="25581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2020 - Manutenção do Programa da Proteção Especial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54" marR="2954" marT="29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54" marR="2954" marT="2954" marB="0" anchor="ctr"/>
                </a:tc>
                <a:extLst>
                  <a:ext uri="{0D108BD9-81ED-4DB2-BD59-A6C34878D82A}">
                    <a16:rowId xmlns="" xmlns:a16="http://schemas.microsoft.com/office/drawing/2014/main" val="762362686"/>
                  </a:ext>
                </a:extLst>
              </a:tr>
              <a:tr h="25581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2021 - Manutenção do Programa Bolsa Família - IGDBF/SUAS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54" marR="2954" marT="29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54" marR="2954" marT="2954" marB="0" anchor="ctr"/>
                </a:tc>
                <a:extLst>
                  <a:ext uri="{0D108BD9-81ED-4DB2-BD59-A6C34878D82A}">
                    <a16:rowId xmlns="" xmlns:a16="http://schemas.microsoft.com/office/drawing/2014/main" val="2284805449"/>
                  </a:ext>
                </a:extLst>
              </a:tr>
              <a:tr h="25581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2023 - Manutenção do Programa de Benefícios Eventuais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54" marR="2954" marT="29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54" marR="2954" marT="2954" marB="0" anchor="ctr"/>
                </a:tc>
                <a:extLst>
                  <a:ext uri="{0D108BD9-81ED-4DB2-BD59-A6C34878D82A}">
                    <a16:rowId xmlns="" xmlns:a16="http://schemas.microsoft.com/office/drawing/2014/main" val="4193432188"/>
                  </a:ext>
                </a:extLst>
              </a:tr>
              <a:tr h="25581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2024 - Manutenção das Atividades do Idoso e do Grupo da Mulher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54" marR="2954" marT="29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54" marR="2954" marT="2954" marB="0" anchor="ctr"/>
                </a:tc>
                <a:extLst>
                  <a:ext uri="{0D108BD9-81ED-4DB2-BD59-A6C34878D82A}">
                    <a16:rowId xmlns="" xmlns:a16="http://schemas.microsoft.com/office/drawing/2014/main" val="2334465080"/>
                  </a:ext>
                </a:extLst>
              </a:tr>
              <a:tr h="25581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2035 - Manutenção do Fundo Municipal do Idoso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54" marR="2954" marT="29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54" marR="2954" marT="2954" marB="0" anchor="ctr"/>
                </a:tc>
                <a:extLst>
                  <a:ext uri="{0D108BD9-81ED-4DB2-BD59-A6C34878D82A}">
                    <a16:rowId xmlns="" xmlns:a16="http://schemas.microsoft.com/office/drawing/2014/main" val="2550728351"/>
                  </a:ext>
                </a:extLst>
              </a:tr>
              <a:tr h="25581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2045 - Manutenção das Atividades dos Serviços de Habitação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54" marR="2954" marT="29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54" marR="2954" marT="2954" marB="0" anchor="ctr"/>
                </a:tc>
                <a:extLst>
                  <a:ext uri="{0D108BD9-81ED-4DB2-BD59-A6C34878D82A}">
                    <a16:rowId xmlns="" xmlns:a16="http://schemas.microsoft.com/office/drawing/2014/main" val="2357292432"/>
                  </a:ext>
                </a:extLst>
              </a:tr>
              <a:tr h="25581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2046 - Manutenção das Atividades de Consórcios e entidades Privadas - SOCIAL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54" marR="2954" marT="29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54" marR="2954" marT="2954" marB="0" anchor="ctr"/>
                </a:tc>
                <a:extLst>
                  <a:ext uri="{0D108BD9-81ED-4DB2-BD59-A6C34878D82A}">
                    <a16:rowId xmlns="" xmlns:a16="http://schemas.microsoft.com/office/drawing/2014/main" val="2208966223"/>
                  </a:ext>
                </a:extLst>
              </a:tr>
              <a:tr h="25581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  R$ 9.182.599,00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54" marR="2954" marT="29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54" marR="2954" marT="2954" marB="0" anchor="ctr"/>
                </a:tc>
                <a:extLst>
                  <a:ext uri="{0D108BD9-81ED-4DB2-BD59-A6C34878D82A}">
                    <a16:rowId xmlns="" xmlns:a16="http://schemas.microsoft.com/office/drawing/2014/main" val="4143198055"/>
                  </a:ext>
                </a:extLst>
              </a:tr>
            </a:tbl>
          </a:graphicData>
        </a:graphic>
      </p:graphicFrame>
      <p:sp>
        <p:nvSpPr>
          <p:cNvPr id="7" name="object 2">
            <a:extLst>
              <a:ext uri="{FF2B5EF4-FFF2-40B4-BE49-F238E27FC236}">
                <a16:creationId xmlns="" xmlns:a16="http://schemas.microsoft.com/office/drawing/2014/main" id="{D3BB7561-9397-C910-8219-064253CB395B}"/>
              </a:ext>
            </a:extLst>
          </p:cNvPr>
          <p:cNvSpPr txBox="1">
            <a:spLocks/>
          </p:cNvSpPr>
          <p:nvPr/>
        </p:nvSpPr>
        <p:spPr>
          <a:xfrm>
            <a:off x="454354" y="441280"/>
            <a:ext cx="7013246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800" b="1" i="0">
                <a:solidFill>
                  <a:srgbClr val="0E6EC5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pt-BR" sz="2400" kern="0" spc="-5" dirty="0"/>
              <a:t>RELATÓRIO DE METAS E PRIORIDADES POR PROGRAMAS - 2025</a:t>
            </a:r>
            <a:endParaRPr lang="pt-BR" sz="2400" b="0" kern="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2340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0439401" cy="6858000"/>
          </a:xfrm>
          <a:prstGeom prst="rect">
            <a:avLst/>
          </a:prstGeom>
        </p:spPr>
      </p:pic>
      <p:graphicFrame>
        <p:nvGraphicFramePr>
          <p:cNvPr id="3" name="Tabela 2">
            <a:extLst>
              <a:ext uri="{FF2B5EF4-FFF2-40B4-BE49-F238E27FC236}">
                <a16:creationId xmlns="" xmlns:a16="http://schemas.microsoft.com/office/drawing/2014/main" id="{8F9C3A0A-65C1-D25F-0E8A-10811E3B42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5014903"/>
              </p:ext>
            </p:extLst>
          </p:nvPr>
        </p:nvGraphicFramePr>
        <p:xfrm>
          <a:off x="609600" y="1371600"/>
          <a:ext cx="9143999" cy="47785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21503">
                  <a:extLst>
                    <a:ext uri="{9D8B030D-6E8A-4147-A177-3AD203B41FA5}">
                      <a16:colId xmlns="" xmlns:a16="http://schemas.microsoft.com/office/drawing/2014/main" val="2465701200"/>
                    </a:ext>
                  </a:extLst>
                </a:gridCol>
                <a:gridCol w="422496">
                  <a:extLst>
                    <a:ext uri="{9D8B030D-6E8A-4147-A177-3AD203B41FA5}">
                      <a16:colId xmlns="" xmlns:a16="http://schemas.microsoft.com/office/drawing/2014/main" val="3266435889"/>
                    </a:ext>
                  </a:extLst>
                </a:gridCol>
              </a:tblGrid>
              <a:tr h="25705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81" marR="4381" marT="4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 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81" marR="4381" marT="4381" marB="0" anchor="ctr"/>
                </a:tc>
                <a:extLst>
                  <a:ext uri="{0D108BD9-81ED-4DB2-BD59-A6C34878D82A}">
                    <a16:rowId xmlns="" xmlns:a16="http://schemas.microsoft.com/office/drawing/2014/main" val="2566878557"/>
                  </a:ext>
                </a:extLst>
              </a:tr>
              <a:tr h="25705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0011 - Capivari de Baixo em Desenvolvimento em Ações da Saúde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81" marR="4381" marT="4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 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81" marR="4381" marT="4381" marB="0" anchor="ctr"/>
                </a:tc>
                <a:extLst>
                  <a:ext uri="{0D108BD9-81ED-4DB2-BD59-A6C34878D82A}">
                    <a16:rowId xmlns="" xmlns:a16="http://schemas.microsoft.com/office/drawing/2014/main" val="4071800134"/>
                  </a:ext>
                </a:extLst>
              </a:tr>
              <a:tr h="25705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Objetivos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81" marR="4381" marT="4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 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81" marR="4381" marT="4381" marB="0" anchor="ctr"/>
                </a:tc>
                <a:extLst>
                  <a:ext uri="{0D108BD9-81ED-4DB2-BD59-A6C34878D82A}">
                    <a16:rowId xmlns="" xmlns:a16="http://schemas.microsoft.com/office/drawing/2014/main" val="2370624170"/>
                  </a:ext>
                </a:extLst>
              </a:tr>
              <a:tr h="293477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Viabilizar o funcionamento do Pronto Atendimento em horário 12h ou 24h,; Implantar no mínimo uma nova unidades de saúde (ESF); Aprimorar o programa de atenção domiciliar (EMAD), promovendo a saúde, prevenindo e tratando de pacientes enfermos em domicílio, integrando as redes de atenção a saúde através da família; verificar a possibilidade de implantar SAMU; Apoiar entidades vinculadas à saúde, </a:t>
                      </a:r>
                      <a:r>
                        <a:rPr lang="pt-BR" sz="12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inlcusive</a:t>
                      </a:r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incentivar a Implantação rede feminina de combate ao câncer; Reativar a ala pediátrica no Pronto Atendimento, para crianças e adolescentes (</a:t>
                      </a:r>
                      <a:r>
                        <a:rPr lang="pt-BR" sz="12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Hebiatria</a:t>
                      </a:r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até 18 anos; Consulta de rotina (puericultura) com pediatra, sem a necessidade de encaminhamento pela unidade básica; Oferecer serviço de Odontologia Pediátrica; Proporcionar atendimento médico em horários diferenciados (Saúde do homem); Fortalecer os serviços prestados pelo CAPS (Saúde mental), promovendo ações na prevenção e tratamento da dependência química. Ofertar psiquiatra infantil; Agilizar as consultas médicas e odontológicas nas Unidades Básicas de saúde; Ampliar o atendimento realizado por fisioterapeuta; Ofertar Oftalmologista, além da manutenção dos especialistas já existentes (pediatra, ginecologista, ortopedista, cardiologista e psiquiatra); Implantar centro de especialidades médicas, garantindo facilidade ao acesso da população; Intensificar as ações da Vigilância Epidemiológica; Manter o termo de cooperação com o Hospital Nossa Senhora da Conceição; credenciar novos serviços junto ao Ministério de Saúde, aumentar e atualizar o quadro de servidores para atender às demandas ampliar, melhorar ou reformar as unidades e estruturas físicas vinculadas à saúde; modernizar e equipar as Unidades de Saúde; adquirir mobiliário novo para substituição de bens inservíveis; ementar ações de redução da lista de espera visando atender a demanda dos pacientes; melhorar a frota da saúde.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81" marR="4381" marT="4381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22335172"/>
                  </a:ext>
                </a:extLst>
              </a:tr>
              <a:tr h="25705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Justificativas: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81" marR="4381" marT="4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 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81" marR="4381" marT="4381" marB="0" anchor="ctr"/>
                </a:tc>
                <a:extLst>
                  <a:ext uri="{0D108BD9-81ED-4DB2-BD59-A6C34878D82A}">
                    <a16:rowId xmlns="" xmlns:a16="http://schemas.microsoft.com/office/drawing/2014/main" val="866428409"/>
                  </a:ext>
                </a:extLst>
              </a:tr>
              <a:tr h="59069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Atenção à saúde de modo a assegurar o atendimento das demandas com o desenvolvimento de ações de promoção da saúde, fortalecimento da gestão dos recursos do SUS, qualificação dos profissionais, implantação de serviços e manutenção de ações que contribuirão para melhorar a qualidade de vida e redução da vulnerabilidade e os riscos à saúde.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81" marR="4381" marT="4381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06906615"/>
                  </a:ext>
                </a:extLst>
              </a:tr>
              <a:tr h="224892">
                <a:tc>
                  <a:txBody>
                    <a:bodyPr/>
                    <a:lstStyle/>
                    <a:p>
                      <a:pPr algn="l" fontAlgn="t"/>
                      <a:r>
                        <a:rPr lang="pt-BR" sz="600" u="none" strike="noStrike" dirty="0">
                          <a:effectLst/>
                        </a:rPr>
                        <a:t> 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4381" marR="4381" marT="438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600" u="none" strike="noStrike" dirty="0">
                          <a:effectLst/>
                        </a:rPr>
                        <a:t> </a:t>
                      </a:r>
                      <a:endParaRPr lang="pt-BR" sz="600" b="0" i="0" u="none" strike="noStrike" dirty="0">
                        <a:solidFill>
                          <a:srgbClr val="000000"/>
                        </a:solidFill>
                        <a:effectLst/>
                        <a:latin typeface="SansSerif"/>
                      </a:endParaRPr>
                    </a:p>
                  </a:txBody>
                  <a:tcPr marL="4381" marR="4381" marT="4381" marB="0"/>
                </a:tc>
                <a:extLst>
                  <a:ext uri="{0D108BD9-81ED-4DB2-BD59-A6C34878D82A}">
                    <a16:rowId xmlns="" xmlns:a16="http://schemas.microsoft.com/office/drawing/2014/main" val="4194126847"/>
                  </a:ext>
                </a:extLst>
              </a:tr>
            </a:tbl>
          </a:graphicData>
        </a:graphic>
      </p:graphicFrame>
      <p:sp>
        <p:nvSpPr>
          <p:cNvPr id="8" name="object 2">
            <a:extLst>
              <a:ext uri="{FF2B5EF4-FFF2-40B4-BE49-F238E27FC236}">
                <a16:creationId xmlns="" xmlns:a16="http://schemas.microsoft.com/office/drawing/2014/main" id="{E1865B30-AB8E-45A5-21A5-16EAC4F16793}"/>
              </a:ext>
            </a:extLst>
          </p:cNvPr>
          <p:cNvSpPr txBox="1">
            <a:spLocks/>
          </p:cNvSpPr>
          <p:nvPr/>
        </p:nvSpPr>
        <p:spPr>
          <a:xfrm>
            <a:off x="454354" y="441280"/>
            <a:ext cx="7013246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800" b="1" i="0">
                <a:solidFill>
                  <a:srgbClr val="0E6EC5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pt-BR" sz="2400" kern="0" spc="-5" dirty="0"/>
              <a:t>RELATÓRIO DE METAS E PRIORIDADES POR PROGRAMAS - 2025</a:t>
            </a:r>
            <a:endParaRPr lang="pt-BR" sz="2400" b="0" kern="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053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0439401" cy="6858000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69640" y="528015"/>
            <a:ext cx="301117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Base</a:t>
            </a:r>
            <a:r>
              <a:rPr spc="-65" dirty="0"/>
              <a:t> </a:t>
            </a:r>
            <a:r>
              <a:rPr dirty="0"/>
              <a:t>Legal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310" y="1672738"/>
            <a:ext cx="8038465" cy="3395979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700"/>
              </a:spcBef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sz="2800" spc="-5" dirty="0">
                <a:latin typeface="Trebuchet MS"/>
                <a:cs typeface="Trebuchet MS"/>
              </a:rPr>
              <a:t>Constituição</a:t>
            </a:r>
            <a:r>
              <a:rPr sz="2800" spc="-20" dirty="0">
                <a:latin typeface="Trebuchet MS"/>
                <a:cs typeface="Trebuchet MS"/>
              </a:rPr>
              <a:t> </a:t>
            </a:r>
            <a:r>
              <a:rPr sz="2800" spc="-5" dirty="0">
                <a:latin typeface="Trebuchet MS"/>
                <a:cs typeface="Trebuchet MS"/>
              </a:rPr>
              <a:t>Federal;</a:t>
            </a:r>
            <a:endParaRPr sz="2800">
              <a:latin typeface="Trebuchet MS"/>
              <a:cs typeface="Trebuchet MS"/>
            </a:endParaRPr>
          </a:p>
          <a:p>
            <a:pPr marL="469900" indent="-457200">
              <a:lnSpc>
                <a:spcPct val="100000"/>
              </a:lnSpc>
              <a:spcBef>
                <a:spcPts val="605"/>
              </a:spcBef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sz="2800" dirty="0">
                <a:latin typeface="Trebuchet MS"/>
                <a:cs typeface="Trebuchet MS"/>
              </a:rPr>
              <a:t>Lei</a:t>
            </a:r>
            <a:r>
              <a:rPr sz="2800" spc="-40" dirty="0">
                <a:latin typeface="Trebuchet MS"/>
                <a:cs typeface="Trebuchet MS"/>
              </a:rPr>
              <a:t> </a:t>
            </a:r>
            <a:r>
              <a:rPr sz="2800" spc="-5" dirty="0">
                <a:latin typeface="Trebuchet MS"/>
                <a:cs typeface="Trebuchet MS"/>
              </a:rPr>
              <a:t>Federal</a:t>
            </a:r>
            <a:r>
              <a:rPr sz="2800" spc="-45" dirty="0">
                <a:latin typeface="Trebuchet MS"/>
                <a:cs typeface="Trebuchet MS"/>
              </a:rPr>
              <a:t> </a:t>
            </a:r>
            <a:r>
              <a:rPr sz="2800" spc="-5" dirty="0">
                <a:latin typeface="Trebuchet MS"/>
                <a:cs typeface="Trebuchet MS"/>
              </a:rPr>
              <a:t>4320/64;</a:t>
            </a:r>
            <a:endParaRPr sz="2800">
              <a:latin typeface="Trebuchet MS"/>
              <a:cs typeface="Trebuchet MS"/>
            </a:endParaRPr>
          </a:p>
          <a:p>
            <a:pPr marL="469900" marR="1830705" indent="-457200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sz="2800" dirty="0">
                <a:latin typeface="Trebuchet MS"/>
                <a:cs typeface="Trebuchet MS"/>
              </a:rPr>
              <a:t>Lei</a:t>
            </a:r>
            <a:r>
              <a:rPr sz="2800" spc="-25" dirty="0">
                <a:latin typeface="Trebuchet MS"/>
                <a:cs typeface="Trebuchet MS"/>
              </a:rPr>
              <a:t> </a:t>
            </a:r>
            <a:r>
              <a:rPr sz="2800" dirty="0">
                <a:latin typeface="Trebuchet MS"/>
                <a:cs typeface="Trebuchet MS"/>
              </a:rPr>
              <a:t>Complementar</a:t>
            </a:r>
            <a:r>
              <a:rPr sz="2800" spc="-75" dirty="0">
                <a:latin typeface="Trebuchet MS"/>
                <a:cs typeface="Trebuchet MS"/>
              </a:rPr>
              <a:t> </a:t>
            </a:r>
            <a:r>
              <a:rPr sz="2800" spc="-10" dirty="0">
                <a:latin typeface="Trebuchet MS"/>
                <a:cs typeface="Trebuchet MS"/>
              </a:rPr>
              <a:t>101/2000</a:t>
            </a:r>
            <a:r>
              <a:rPr sz="2800" spc="-55" dirty="0">
                <a:latin typeface="Trebuchet MS"/>
                <a:cs typeface="Trebuchet MS"/>
              </a:rPr>
              <a:t> </a:t>
            </a:r>
            <a:r>
              <a:rPr sz="2800" spc="-5" dirty="0">
                <a:latin typeface="Trebuchet MS"/>
                <a:cs typeface="Trebuchet MS"/>
              </a:rPr>
              <a:t>(Lei</a:t>
            </a:r>
            <a:r>
              <a:rPr sz="2800" spc="-20" dirty="0">
                <a:latin typeface="Trebuchet MS"/>
                <a:cs typeface="Trebuchet MS"/>
              </a:rPr>
              <a:t> </a:t>
            </a:r>
            <a:r>
              <a:rPr sz="2800" spc="-5" dirty="0">
                <a:latin typeface="Trebuchet MS"/>
                <a:cs typeface="Trebuchet MS"/>
              </a:rPr>
              <a:t>de </a:t>
            </a:r>
            <a:r>
              <a:rPr sz="2800" spc="-830" dirty="0">
                <a:latin typeface="Trebuchet MS"/>
                <a:cs typeface="Trebuchet MS"/>
              </a:rPr>
              <a:t> </a:t>
            </a:r>
            <a:r>
              <a:rPr sz="2800" spc="-10" dirty="0">
                <a:latin typeface="Trebuchet MS"/>
                <a:cs typeface="Trebuchet MS"/>
              </a:rPr>
              <a:t>Responsabilidade</a:t>
            </a:r>
            <a:r>
              <a:rPr sz="2800" spc="-5" dirty="0">
                <a:latin typeface="Trebuchet MS"/>
                <a:cs typeface="Trebuchet MS"/>
              </a:rPr>
              <a:t> Fiscal);</a:t>
            </a:r>
            <a:endParaRPr sz="2800">
              <a:latin typeface="Trebuchet MS"/>
              <a:cs typeface="Trebuchet MS"/>
            </a:endParaRPr>
          </a:p>
          <a:p>
            <a:pPr marL="469900" indent="-457200">
              <a:lnSpc>
                <a:spcPct val="100000"/>
              </a:lnSpc>
              <a:spcBef>
                <a:spcPts val="605"/>
              </a:spcBef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sz="2800" dirty="0">
                <a:latin typeface="Trebuchet MS"/>
                <a:cs typeface="Trebuchet MS"/>
              </a:rPr>
              <a:t>Lei</a:t>
            </a:r>
            <a:r>
              <a:rPr sz="2800" spc="-25" dirty="0">
                <a:latin typeface="Trebuchet MS"/>
                <a:cs typeface="Trebuchet MS"/>
              </a:rPr>
              <a:t> </a:t>
            </a:r>
            <a:r>
              <a:rPr sz="2800" dirty="0">
                <a:latin typeface="Trebuchet MS"/>
                <a:cs typeface="Trebuchet MS"/>
              </a:rPr>
              <a:t>Orgânica</a:t>
            </a:r>
            <a:r>
              <a:rPr sz="2800" spc="-50" dirty="0">
                <a:latin typeface="Trebuchet MS"/>
                <a:cs typeface="Trebuchet MS"/>
              </a:rPr>
              <a:t> </a:t>
            </a:r>
            <a:r>
              <a:rPr sz="2800" dirty="0">
                <a:latin typeface="Trebuchet MS"/>
                <a:cs typeface="Trebuchet MS"/>
              </a:rPr>
              <a:t>do</a:t>
            </a:r>
            <a:r>
              <a:rPr sz="2800" spc="-10" dirty="0">
                <a:latin typeface="Trebuchet MS"/>
                <a:cs typeface="Trebuchet MS"/>
              </a:rPr>
              <a:t> </a:t>
            </a:r>
            <a:r>
              <a:rPr sz="2800" spc="-5" dirty="0">
                <a:latin typeface="Trebuchet MS"/>
                <a:cs typeface="Trebuchet MS"/>
              </a:rPr>
              <a:t>Município;</a:t>
            </a:r>
            <a:endParaRPr sz="2800">
              <a:latin typeface="Trebuchet MS"/>
              <a:cs typeface="Trebuchet MS"/>
            </a:endParaRPr>
          </a:p>
          <a:p>
            <a:pPr marL="469900" marR="5080" indent="-457200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sz="2800" spc="-5" dirty="0">
                <a:latin typeface="Trebuchet MS"/>
                <a:cs typeface="Trebuchet MS"/>
              </a:rPr>
              <a:t>Instruções Normativas </a:t>
            </a:r>
            <a:r>
              <a:rPr sz="2800" dirty="0">
                <a:latin typeface="Trebuchet MS"/>
                <a:cs typeface="Trebuchet MS"/>
              </a:rPr>
              <a:t>do </a:t>
            </a:r>
            <a:r>
              <a:rPr sz="2800" spc="-45" dirty="0">
                <a:latin typeface="Trebuchet MS"/>
                <a:cs typeface="Trebuchet MS"/>
              </a:rPr>
              <a:t>Tribunal </a:t>
            </a:r>
            <a:r>
              <a:rPr sz="2800" spc="-5" dirty="0">
                <a:latin typeface="Trebuchet MS"/>
                <a:cs typeface="Trebuchet MS"/>
              </a:rPr>
              <a:t>de Contas do </a:t>
            </a:r>
            <a:r>
              <a:rPr sz="2800" spc="-830" dirty="0">
                <a:latin typeface="Trebuchet MS"/>
                <a:cs typeface="Trebuchet MS"/>
              </a:rPr>
              <a:t> </a:t>
            </a:r>
            <a:r>
              <a:rPr sz="2800" spc="-5" dirty="0">
                <a:latin typeface="Trebuchet MS"/>
                <a:cs typeface="Trebuchet MS"/>
              </a:rPr>
              <a:t>Estado</a:t>
            </a:r>
            <a:r>
              <a:rPr sz="2800" spc="-15" dirty="0">
                <a:latin typeface="Trebuchet MS"/>
                <a:cs typeface="Trebuchet MS"/>
              </a:rPr>
              <a:t> </a:t>
            </a:r>
            <a:r>
              <a:rPr sz="2800" spc="5" dirty="0">
                <a:latin typeface="Trebuchet MS"/>
                <a:cs typeface="Trebuchet MS"/>
              </a:rPr>
              <a:t>e</a:t>
            </a:r>
            <a:r>
              <a:rPr sz="2800" dirty="0">
                <a:latin typeface="Trebuchet MS"/>
                <a:cs typeface="Trebuchet MS"/>
              </a:rPr>
              <a:t> da</a:t>
            </a:r>
            <a:r>
              <a:rPr sz="2800" spc="-25" dirty="0">
                <a:latin typeface="Trebuchet MS"/>
                <a:cs typeface="Trebuchet MS"/>
              </a:rPr>
              <a:t> </a:t>
            </a:r>
            <a:r>
              <a:rPr sz="2800" spc="-5" dirty="0">
                <a:latin typeface="Trebuchet MS"/>
                <a:cs typeface="Trebuchet MS"/>
              </a:rPr>
              <a:t>Secretaria</a:t>
            </a:r>
            <a:r>
              <a:rPr sz="2800" dirty="0">
                <a:latin typeface="Trebuchet MS"/>
                <a:cs typeface="Trebuchet MS"/>
              </a:rPr>
              <a:t> do</a:t>
            </a:r>
            <a:r>
              <a:rPr sz="2800" spc="-55" dirty="0">
                <a:latin typeface="Trebuchet MS"/>
                <a:cs typeface="Trebuchet MS"/>
              </a:rPr>
              <a:t> Tesouro</a:t>
            </a:r>
            <a:r>
              <a:rPr sz="2800" spc="-30" dirty="0">
                <a:latin typeface="Trebuchet MS"/>
                <a:cs typeface="Trebuchet MS"/>
              </a:rPr>
              <a:t> </a:t>
            </a:r>
            <a:r>
              <a:rPr sz="2800" dirty="0">
                <a:latin typeface="Trebuchet MS"/>
                <a:cs typeface="Trebuchet MS"/>
              </a:rPr>
              <a:t>Nacional.</a:t>
            </a:r>
            <a:endParaRPr sz="2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3400" y="1524000"/>
            <a:ext cx="8428990" cy="17825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100"/>
              </a:spcBef>
              <a:tabLst>
                <a:tab pos="356870" algn="l"/>
              </a:tabLst>
            </a:pPr>
            <a:endParaRPr lang="pt-BR" sz="1800" u="heavy" spc="-10" dirty="0">
              <a:solidFill>
                <a:schemeClr val="tx2"/>
              </a:solidFill>
              <a:uFill>
                <a:solidFill>
                  <a:srgbClr val="404040"/>
                </a:solidFill>
              </a:uFill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  <a:tabLst>
                <a:tab pos="356870" algn="l"/>
              </a:tabLst>
            </a:pPr>
            <a:endParaRPr lang="pt-BR" sz="2200" spc="10" dirty="0">
              <a:solidFill>
                <a:srgbClr val="0E6EC5"/>
              </a:solidFill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  <a:tabLst>
                <a:tab pos="356870" algn="l"/>
              </a:tabLst>
            </a:pPr>
            <a:endParaRPr lang="pt-BR" sz="2200" spc="10" dirty="0">
              <a:solidFill>
                <a:srgbClr val="0E6EC5"/>
              </a:solidFill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  <a:tabLst>
                <a:tab pos="356870" algn="l"/>
              </a:tabLst>
            </a:pPr>
            <a:endParaRPr sz="2800" dirty="0">
              <a:latin typeface="Trebuchet MS"/>
              <a:cs typeface="Trebuchet MS"/>
            </a:endParaRPr>
          </a:p>
        </p:txBody>
      </p:sp>
      <p:graphicFrame>
        <p:nvGraphicFramePr>
          <p:cNvPr id="6" name="Tabela 5">
            <a:extLst>
              <a:ext uri="{FF2B5EF4-FFF2-40B4-BE49-F238E27FC236}">
                <a16:creationId xmlns="" xmlns:a16="http://schemas.microsoft.com/office/drawing/2014/main" id="{61E6037A-BE15-0649-496E-D5D75A4A5D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5822026"/>
              </p:ext>
            </p:extLst>
          </p:nvPr>
        </p:nvGraphicFramePr>
        <p:xfrm>
          <a:off x="914400" y="1295400"/>
          <a:ext cx="8991600" cy="30697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98518">
                  <a:extLst>
                    <a:ext uri="{9D8B030D-6E8A-4147-A177-3AD203B41FA5}">
                      <a16:colId xmlns="" xmlns:a16="http://schemas.microsoft.com/office/drawing/2014/main" val="4014760567"/>
                    </a:ext>
                  </a:extLst>
                </a:gridCol>
                <a:gridCol w="1193082">
                  <a:extLst>
                    <a:ext uri="{9D8B030D-6E8A-4147-A177-3AD203B41FA5}">
                      <a16:colId xmlns="" xmlns:a16="http://schemas.microsoft.com/office/drawing/2014/main" val="602619501"/>
                    </a:ext>
                  </a:extLst>
                </a:gridCol>
              </a:tblGrid>
              <a:tr h="25581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54" marR="2954" marT="29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954" marR="2954" marT="2954" marB="0" anchor="ctr"/>
                </a:tc>
                <a:extLst>
                  <a:ext uri="{0D108BD9-81ED-4DB2-BD59-A6C34878D82A}">
                    <a16:rowId xmlns="" xmlns:a16="http://schemas.microsoft.com/office/drawing/2014/main" val="333772967"/>
                  </a:ext>
                </a:extLst>
              </a:tr>
              <a:tr h="25581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0011 - Capivari de Baixo em Desenvolvimento em Ações da Saúde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81" marR="4381" marT="43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</a:rPr>
                        <a:t> 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81" marR="4381" marT="4381" marB="0" anchor="ctr"/>
                </a:tc>
                <a:extLst>
                  <a:ext uri="{0D108BD9-81ED-4DB2-BD59-A6C34878D82A}">
                    <a16:rowId xmlns="" xmlns:a16="http://schemas.microsoft.com/office/drawing/2014/main" val="750522682"/>
                  </a:ext>
                </a:extLst>
              </a:tr>
              <a:tr h="25581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Ações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Metas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497854862"/>
                  </a:ext>
                </a:extLst>
              </a:tr>
              <a:tr h="255814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="" xmlns:a16="http://schemas.microsoft.com/office/drawing/2014/main" val="4073991063"/>
                  </a:ext>
                </a:extLst>
              </a:tr>
              <a:tr h="25581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1009 - Investimentos em Equipamentos e Estrutura Física de Saúde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762362686"/>
                  </a:ext>
                </a:extLst>
              </a:tr>
              <a:tr h="25581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2037 - Manutenção do Bloco de Atenção Primária em Saúde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2284805449"/>
                  </a:ext>
                </a:extLst>
              </a:tr>
              <a:tr h="25581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2038 - Manutenção do Bloco de Atenção Especializada em Saúde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4193432188"/>
                  </a:ext>
                </a:extLst>
              </a:tr>
              <a:tr h="25581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2039 - Manutenção do Bloco de Vigilância em Saúde - Vigilância Sanitária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2334465080"/>
                  </a:ext>
                </a:extLst>
              </a:tr>
              <a:tr h="25581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2040 - Manutenção do Bloco de Vigilância em Saúde - Vigilância Epidemiológica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2550728351"/>
                  </a:ext>
                </a:extLst>
              </a:tr>
              <a:tr h="25581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2041 - Manutenção do Bloco de Assistência Farmacêutica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2357292432"/>
                  </a:ext>
                </a:extLst>
              </a:tr>
              <a:tr h="25581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2042 - Manutenção dos Serviços da Gestão e Funcionamento do Fundo de Saúde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2208966223"/>
                  </a:ext>
                </a:extLst>
              </a:tr>
              <a:tr h="25581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  R$ 35.040.376,78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4143198055"/>
                  </a:ext>
                </a:extLst>
              </a:tr>
            </a:tbl>
          </a:graphicData>
        </a:graphic>
      </p:graphicFrame>
      <p:sp>
        <p:nvSpPr>
          <p:cNvPr id="7" name="object 2">
            <a:extLst>
              <a:ext uri="{FF2B5EF4-FFF2-40B4-BE49-F238E27FC236}">
                <a16:creationId xmlns="" xmlns:a16="http://schemas.microsoft.com/office/drawing/2014/main" id="{D3BB7561-9397-C910-8219-064253CB395B}"/>
              </a:ext>
            </a:extLst>
          </p:cNvPr>
          <p:cNvSpPr txBox="1">
            <a:spLocks/>
          </p:cNvSpPr>
          <p:nvPr/>
        </p:nvSpPr>
        <p:spPr>
          <a:xfrm>
            <a:off x="454354" y="441280"/>
            <a:ext cx="7013246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800" b="1" i="0">
                <a:solidFill>
                  <a:srgbClr val="0E6EC5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pt-BR" sz="2400" kern="0" spc="-5" dirty="0"/>
              <a:t>RELATÓRIO DE METAS E PRIORIDADES POR PROGRAMAS - 2025</a:t>
            </a:r>
            <a:endParaRPr lang="pt-BR" sz="2400" b="0" kern="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5157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0439401" cy="6858000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7432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Obrigado</a:t>
            </a:r>
            <a:r>
              <a:rPr spc="-15" dirty="0"/>
              <a:t> </a:t>
            </a:r>
            <a:r>
              <a:rPr spc="-5" dirty="0"/>
              <a:t>Presença</a:t>
            </a:r>
            <a:r>
              <a:rPr spc="30" dirty="0"/>
              <a:t> </a:t>
            </a:r>
            <a:r>
              <a:rPr dirty="0"/>
              <a:t>e </a:t>
            </a:r>
            <a:r>
              <a:rPr spc="5" dirty="0"/>
              <a:t> </a:t>
            </a:r>
            <a:r>
              <a:rPr spc="-5" dirty="0"/>
              <a:t>participação </a:t>
            </a:r>
            <a:r>
              <a:rPr dirty="0"/>
              <a:t>de</a:t>
            </a:r>
            <a:r>
              <a:rPr spc="-105" dirty="0"/>
              <a:t> </a:t>
            </a:r>
            <a:r>
              <a:rPr spc="-110" dirty="0"/>
              <a:t>Todos!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99566" y="3255009"/>
            <a:ext cx="8154034" cy="105605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6200" algn="ctr">
              <a:lnSpc>
                <a:spcPct val="100000"/>
              </a:lnSpc>
              <a:spcBef>
                <a:spcPts val="1040"/>
              </a:spcBef>
            </a:pPr>
            <a:r>
              <a:rPr sz="1600" b="1" spc="-15" dirty="0">
                <a:solidFill>
                  <a:schemeClr val="tx2"/>
                </a:solidFill>
                <a:latin typeface="Trebuchet MS"/>
                <a:cs typeface="Trebuchet MS"/>
              </a:rPr>
              <a:t>Prefeitura</a:t>
            </a:r>
            <a:r>
              <a:rPr sz="1600" b="1" spc="50" dirty="0">
                <a:solidFill>
                  <a:schemeClr val="tx2"/>
                </a:solidFill>
                <a:latin typeface="Trebuchet MS"/>
                <a:cs typeface="Trebuchet MS"/>
              </a:rPr>
              <a:t> </a:t>
            </a:r>
            <a:r>
              <a:rPr sz="1600" b="1" spc="-10" dirty="0">
                <a:solidFill>
                  <a:schemeClr val="tx2"/>
                </a:solidFill>
                <a:latin typeface="Trebuchet MS"/>
                <a:cs typeface="Trebuchet MS"/>
              </a:rPr>
              <a:t>Municipal</a:t>
            </a:r>
            <a:r>
              <a:rPr sz="1600" b="1" spc="55" dirty="0">
                <a:solidFill>
                  <a:schemeClr val="tx2"/>
                </a:solidFill>
                <a:latin typeface="Trebuchet MS"/>
                <a:cs typeface="Trebuchet MS"/>
              </a:rPr>
              <a:t> </a:t>
            </a:r>
            <a:r>
              <a:rPr sz="1600" b="1" spc="-5" dirty="0">
                <a:solidFill>
                  <a:schemeClr val="tx2"/>
                </a:solidFill>
                <a:latin typeface="Trebuchet MS"/>
                <a:cs typeface="Trebuchet MS"/>
              </a:rPr>
              <a:t>de</a:t>
            </a:r>
            <a:r>
              <a:rPr sz="1600" b="1" spc="25" dirty="0">
                <a:solidFill>
                  <a:schemeClr val="tx2"/>
                </a:solidFill>
                <a:latin typeface="Trebuchet MS"/>
                <a:cs typeface="Trebuchet MS"/>
              </a:rPr>
              <a:t> </a:t>
            </a:r>
            <a:r>
              <a:rPr sz="1600" b="1" spc="-5" dirty="0">
                <a:solidFill>
                  <a:schemeClr val="tx2"/>
                </a:solidFill>
                <a:latin typeface="Trebuchet MS"/>
                <a:cs typeface="Trebuchet MS"/>
              </a:rPr>
              <a:t>Capivari</a:t>
            </a:r>
            <a:r>
              <a:rPr sz="1600" b="1" spc="10" dirty="0">
                <a:solidFill>
                  <a:schemeClr val="tx2"/>
                </a:solidFill>
                <a:latin typeface="Trebuchet MS"/>
                <a:cs typeface="Trebuchet MS"/>
              </a:rPr>
              <a:t> </a:t>
            </a:r>
            <a:r>
              <a:rPr sz="1600" b="1" spc="-5" dirty="0">
                <a:solidFill>
                  <a:schemeClr val="tx2"/>
                </a:solidFill>
                <a:latin typeface="Trebuchet MS"/>
                <a:cs typeface="Trebuchet MS"/>
              </a:rPr>
              <a:t>de</a:t>
            </a:r>
            <a:r>
              <a:rPr sz="1600" b="1" spc="25" dirty="0">
                <a:solidFill>
                  <a:schemeClr val="tx2"/>
                </a:solidFill>
                <a:latin typeface="Trebuchet MS"/>
                <a:cs typeface="Trebuchet MS"/>
              </a:rPr>
              <a:t> </a:t>
            </a:r>
            <a:r>
              <a:rPr sz="1600" b="1" spc="-5" dirty="0">
                <a:solidFill>
                  <a:schemeClr val="tx2"/>
                </a:solidFill>
                <a:latin typeface="Trebuchet MS"/>
                <a:cs typeface="Trebuchet MS"/>
              </a:rPr>
              <a:t>Baixo </a:t>
            </a:r>
            <a:endParaRPr lang="pt-BR" sz="1600" b="1" spc="-5" dirty="0">
              <a:solidFill>
                <a:schemeClr val="tx2"/>
              </a:solidFill>
              <a:latin typeface="Trebuchet MS"/>
              <a:cs typeface="Trebuchet MS"/>
            </a:endParaRPr>
          </a:p>
          <a:p>
            <a:pPr marL="76200" algn="ctr">
              <a:lnSpc>
                <a:spcPct val="100000"/>
              </a:lnSpc>
              <a:spcBef>
                <a:spcPts val="1040"/>
              </a:spcBef>
            </a:pPr>
            <a:r>
              <a:rPr sz="1600" b="1" dirty="0">
                <a:solidFill>
                  <a:schemeClr val="tx2"/>
                </a:solidFill>
                <a:latin typeface="Trebuchet MS"/>
                <a:cs typeface="Trebuchet MS"/>
              </a:rPr>
              <a:t> </a:t>
            </a:r>
            <a:r>
              <a:rPr lang="pt-BR" sz="1600" b="1" spc="-15" dirty="0">
                <a:solidFill>
                  <a:schemeClr val="tx2"/>
                </a:solidFill>
                <a:latin typeface="Trebuchet MS"/>
                <a:cs typeface="Trebuchet MS"/>
              </a:rPr>
              <a:t>Secretaria</a:t>
            </a:r>
            <a:r>
              <a:rPr lang="pt-BR" sz="1600" b="1" spc="40" dirty="0">
                <a:solidFill>
                  <a:schemeClr val="tx2"/>
                </a:solidFill>
                <a:latin typeface="Trebuchet MS"/>
                <a:cs typeface="Trebuchet MS"/>
              </a:rPr>
              <a:t> </a:t>
            </a:r>
            <a:r>
              <a:rPr lang="pt-BR" sz="1600" b="1" spc="-5" dirty="0">
                <a:solidFill>
                  <a:schemeClr val="tx2"/>
                </a:solidFill>
                <a:latin typeface="Trebuchet MS"/>
                <a:cs typeface="Trebuchet MS"/>
              </a:rPr>
              <a:t>Municipal de Gestão e da Fazenda</a:t>
            </a:r>
            <a:endParaRPr lang="pt-BR" sz="1600" dirty="0">
              <a:solidFill>
                <a:schemeClr val="tx2"/>
              </a:solidFill>
              <a:latin typeface="Trebuchet MS"/>
              <a:cs typeface="Trebuchet MS"/>
            </a:endParaRPr>
          </a:p>
          <a:p>
            <a:pPr algn="ctr">
              <a:lnSpc>
                <a:spcPts val="1620"/>
              </a:lnSpc>
              <a:spcBef>
                <a:spcPts val="65"/>
              </a:spcBef>
            </a:pPr>
            <a:r>
              <a:rPr sz="1500" b="1" spc="-20" dirty="0" err="1">
                <a:solidFill>
                  <a:schemeClr val="tx2"/>
                </a:solidFill>
                <a:latin typeface="Trebuchet MS"/>
                <a:cs typeface="Trebuchet MS"/>
              </a:rPr>
              <a:t>Telefone</a:t>
            </a:r>
            <a:r>
              <a:rPr sz="1500" b="1" spc="-20" dirty="0">
                <a:solidFill>
                  <a:schemeClr val="tx2"/>
                </a:solidFill>
                <a:latin typeface="Trebuchet MS"/>
                <a:cs typeface="Trebuchet MS"/>
              </a:rPr>
              <a:t>:</a:t>
            </a:r>
            <a:r>
              <a:rPr sz="1500" b="1" spc="-85" dirty="0">
                <a:solidFill>
                  <a:schemeClr val="tx2"/>
                </a:solidFill>
                <a:latin typeface="Trebuchet MS"/>
                <a:cs typeface="Trebuchet MS"/>
              </a:rPr>
              <a:t> </a:t>
            </a:r>
            <a:r>
              <a:rPr sz="1500" b="1" dirty="0">
                <a:solidFill>
                  <a:schemeClr val="tx2"/>
                </a:solidFill>
                <a:latin typeface="Trebuchet MS"/>
                <a:cs typeface="Trebuchet MS"/>
              </a:rPr>
              <a:t>(48)</a:t>
            </a:r>
            <a:r>
              <a:rPr sz="1500" b="1" spc="-35" dirty="0">
                <a:solidFill>
                  <a:schemeClr val="tx2"/>
                </a:solidFill>
                <a:latin typeface="Trebuchet MS"/>
                <a:cs typeface="Trebuchet MS"/>
              </a:rPr>
              <a:t> </a:t>
            </a:r>
            <a:r>
              <a:rPr sz="1500" b="1" spc="5" dirty="0">
                <a:solidFill>
                  <a:schemeClr val="tx2"/>
                </a:solidFill>
                <a:latin typeface="Trebuchet MS"/>
                <a:cs typeface="Trebuchet MS"/>
              </a:rPr>
              <a:t>3621</a:t>
            </a:r>
            <a:r>
              <a:rPr sz="1500" b="1" spc="-65" dirty="0">
                <a:solidFill>
                  <a:schemeClr val="tx2"/>
                </a:solidFill>
                <a:latin typeface="Trebuchet MS"/>
                <a:cs typeface="Trebuchet MS"/>
              </a:rPr>
              <a:t> </a:t>
            </a:r>
            <a:r>
              <a:rPr sz="1500" b="1" spc="5" dirty="0">
                <a:solidFill>
                  <a:schemeClr val="tx2"/>
                </a:solidFill>
                <a:latin typeface="Trebuchet MS"/>
                <a:cs typeface="Trebuchet MS"/>
              </a:rPr>
              <a:t>-44</a:t>
            </a:r>
            <a:r>
              <a:rPr lang="pt-BR" sz="1500" b="1" spc="5" dirty="0">
                <a:solidFill>
                  <a:schemeClr val="tx2"/>
                </a:solidFill>
                <a:latin typeface="Trebuchet MS"/>
                <a:cs typeface="Trebuchet MS"/>
              </a:rPr>
              <a:t>10</a:t>
            </a:r>
            <a:endParaRPr sz="1500" dirty="0">
              <a:solidFill>
                <a:schemeClr val="tx2"/>
              </a:solidFill>
              <a:latin typeface="Trebuchet MS"/>
              <a:cs typeface="Trebuchet MS"/>
            </a:endParaRPr>
          </a:p>
          <a:p>
            <a:pPr algn="ctr">
              <a:lnSpc>
                <a:spcPts val="1620"/>
              </a:lnSpc>
            </a:pPr>
            <a:r>
              <a:rPr sz="1500" b="1" spc="5" dirty="0">
                <a:solidFill>
                  <a:schemeClr val="tx2"/>
                </a:solidFill>
                <a:latin typeface="Trebuchet MS"/>
                <a:cs typeface="Trebuchet MS"/>
              </a:rPr>
              <a:t>E-mail:</a:t>
            </a:r>
            <a:r>
              <a:rPr sz="1500" b="1" spc="-55" dirty="0">
                <a:solidFill>
                  <a:schemeClr val="tx2"/>
                </a:solidFill>
                <a:latin typeface="Trebuchet MS"/>
                <a:cs typeface="Trebuchet MS"/>
              </a:rPr>
              <a:t> </a:t>
            </a:r>
            <a:r>
              <a:rPr sz="1500" b="1" spc="-10" dirty="0">
                <a:solidFill>
                  <a:schemeClr val="tx2"/>
                </a:solidFill>
                <a:latin typeface="Trebuchet MS"/>
                <a:cs typeface="Trebuchet MS"/>
                <a:hlinkClick r:id="rId3"/>
              </a:rPr>
              <a:t>contabilidade@capivaridebaixo.sc.gov.br</a:t>
            </a:r>
            <a:endParaRPr sz="1500" dirty="0">
              <a:solidFill>
                <a:schemeClr val="tx2"/>
              </a:solidFill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Imagem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0439401" cy="6858000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9566" y="270764"/>
            <a:ext cx="6523584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-5" dirty="0">
                <a:latin typeface="Trebuchet MS"/>
                <a:cs typeface="Trebuchet MS"/>
              </a:rPr>
              <a:t>Instrumento</a:t>
            </a:r>
            <a:r>
              <a:rPr sz="3600" b="0" spc="-40" dirty="0">
                <a:latin typeface="Trebuchet MS"/>
                <a:cs typeface="Trebuchet MS"/>
              </a:rPr>
              <a:t> </a:t>
            </a:r>
            <a:r>
              <a:rPr sz="3600" b="0" spc="-5" dirty="0">
                <a:latin typeface="Trebuchet MS"/>
                <a:cs typeface="Trebuchet MS"/>
              </a:rPr>
              <a:t>de</a:t>
            </a:r>
            <a:r>
              <a:rPr sz="3600" b="0" spc="-35" dirty="0">
                <a:latin typeface="Trebuchet MS"/>
                <a:cs typeface="Trebuchet MS"/>
              </a:rPr>
              <a:t> </a:t>
            </a:r>
            <a:r>
              <a:rPr sz="3600" b="0" spc="-5" dirty="0">
                <a:latin typeface="Trebuchet MS"/>
                <a:cs typeface="Trebuchet MS"/>
              </a:rPr>
              <a:t>Planejamento</a:t>
            </a:r>
          </a:p>
        </p:txBody>
      </p:sp>
      <p:sp>
        <p:nvSpPr>
          <p:cNvPr id="3" name="object 3"/>
          <p:cNvSpPr/>
          <p:nvPr/>
        </p:nvSpPr>
        <p:spPr>
          <a:xfrm>
            <a:off x="2334132" y="959611"/>
            <a:ext cx="185420" cy="469265"/>
          </a:xfrm>
          <a:custGeom>
            <a:avLst/>
            <a:gdLst/>
            <a:ahLst/>
            <a:cxnLst/>
            <a:rect l="l" t="t" r="r" b="b"/>
            <a:pathLst>
              <a:path w="185419" h="469265">
                <a:moveTo>
                  <a:pt x="9143" y="363474"/>
                </a:moveTo>
                <a:lnTo>
                  <a:pt x="5715" y="364236"/>
                </a:lnTo>
                <a:lnTo>
                  <a:pt x="2286" y="364871"/>
                </a:lnTo>
                <a:lnTo>
                  <a:pt x="0" y="368173"/>
                </a:lnTo>
                <a:lnTo>
                  <a:pt x="762" y="371601"/>
                </a:lnTo>
                <a:lnTo>
                  <a:pt x="20447" y="468757"/>
                </a:lnTo>
                <a:lnTo>
                  <a:pt x="31865" y="458850"/>
                </a:lnTo>
                <a:lnTo>
                  <a:pt x="30480" y="458850"/>
                </a:lnTo>
                <a:lnTo>
                  <a:pt x="18542" y="454787"/>
                </a:lnTo>
                <a:lnTo>
                  <a:pt x="26081" y="432621"/>
                </a:lnTo>
                <a:lnTo>
                  <a:pt x="13208" y="369188"/>
                </a:lnTo>
                <a:lnTo>
                  <a:pt x="12446" y="365760"/>
                </a:lnTo>
                <a:lnTo>
                  <a:pt x="9143" y="363474"/>
                </a:lnTo>
                <a:close/>
              </a:path>
              <a:path w="185419" h="469265">
                <a:moveTo>
                  <a:pt x="26081" y="432621"/>
                </a:moveTo>
                <a:lnTo>
                  <a:pt x="18542" y="454787"/>
                </a:lnTo>
                <a:lnTo>
                  <a:pt x="30480" y="458850"/>
                </a:lnTo>
                <a:lnTo>
                  <a:pt x="31603" y="455549"/>
                </a:lnTo>
                <a:lnTo>
                  <a:pt x="30734" y="455549"/>
                </a:lnTo>
                <a:lnTo>
                  <a:pt x="20319" y="452120"/>
                </a:lnTo>
                <a:lnTo>
                  <a:pt x="28581" y="444944"/>
                </a:lnTo>
                <a:lnTo>
                  <a:pt x="26081" y="432621"/>
                </a:lnTo>
                <a:close/>
              </a:path>
              <a:path w="185419" h="469265">
                <a:moveTo>
                  <a:pt x="89662" y="391922"/>
                </a:moveTo>
                <a:lnTo>
                  <a:pt x="86994" y="394208"/>
                </a:lnTo>
                <a:lnTo>
                  <a:pt x="37989" y="436772"/>
                </a:lnTo>
                <a:lnTo>
                  <a:pt x="30480" y="458850"/>
                </a:lnTo>
                <a:lnTo>
                  <a:pt x="31865" y="458850"/>
                </a:lnTo>
                <a:lnTo>
                  <a:pt x="95250" y="403860"/>
                </a:lnTo>
                <a:lnTo>
                  <a:pt x="97917" y="401574"/>
                </a:lnTo>
                <a:lnTo>
                  <a:pt x="98171" y="397510"/>
                </a:lnTo>
                <a:lnTo>
                  <a:pt x="93599" y="392175"/>
                </a:lnTo>
                <a:lnTo>
                  <a:pt x="89662" y="391922"/>
                </a:lnTo>
                <a:close/>
              </a:path>
              <a:path w="185419" h="469265">
                <a:moveTo>
                  <a:pt x="28581" y="444944"/>
                </a:moveTo>
                <a:lnTo>
                  <a:pt x="20319" y="452120"/>
                </a:lnTo>
                <a:lnTo>
                  <a:pt x="30734" y="455549"/>
                </a:lnTo>
                <a:lnTo>
                  <a:pt x="28581" y="444944"/>
                </a:lnTo>
                <a:close/>
              </a:path>
              <a:path w="185419" h="469265">
                <a:moveTo>
                  <a:pt x="37989" y="436772"/>
                </a:moveTo>
                <a:lnTo>
                  <a:pt x="28581" y="444944"/>
                </a:lnTo>
                <a:lnTo>
                  <a:pt x="30734" y="455549"/>
                </a:lnTo>
                <a:lnTo>
                  <a:pt x="31603" y="455549"/>
                </a:lnTo>
                <a:lnTo>
                  <a:pt x="37989" y="436772"/>
                </a:lnTo>
                <a:close/>
              </a:path>
              <a:path w="185419" h="469265">
                <a:moveTo>
                  <a:pt x="173228" y="0"/>
                </a:moveTo>
                <a:lnTo>
                  <a:pt x="26081" y="432621"/>
                </a:lnTo>
                <a:lnTo>
                  <a:pt x="28581" y="444944"/>
                </a:lnTo>
                <a:lnTo>
                  <a:pt x="37989" y="436772"/>
                </a:lnTo>
                <a:lnTo>
                  <a:pt x="185166" y="4063"/>
                </a:lnTo>
                <a:lnTo>
                  <a:pt x="173228" y="0"/>
                </a:lnTo>
                <a:close/>
              </a:path>
            </a:pathLst>
          </a:custGeom>
          <a:solidFill>
            <a:srgbClr val="096CC5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1798320" y="1597152"/>
            <a:ext cx="942340" cy="942340"/>
            <a:chOff x="1798320" y="1597152"/>
            <a:chExt cx="942340" cy="942340"/>
          </a:xfrm>
        </p:grpSpPr>
        <p:sp>
          <p:nvSpPr>
            <p:cNvPr id="5" name="object 5"/>
            <p:cNvSpPr/>
            <p:nvPr/>
          </p:nvSpPr>
          <p:spPr>
            <a:xfrm>
              <a:off x="1812036" y="1610868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914400" h="914400">
                  <a:moveTo>
                    <a:pt x="457200" y="0"/>
                  </a:moveTo>
                  <a:lnTo>
                    <a:pt x="410458" y="2360"/>
                  </a:lnTo>
                  <a:lnTo>
                    <a:pt x="365066" y="9289"/>
                  </a:lnTo>
                  <a:lnTo>
                    <a:pt x="321253" y="20557"/>
                  </a:lnTo>
                  <a:lnTo>
                    <a:pt x="279249" y="35933"/>
                  </a:lnTo>
                  <a:lnTo>
                    <a:pt x="239283" y="55187"/>
                  </a:lnTo>
                  <a:lnTo>
                    <a:pt x="201587" y="78090"/>
                  </a:lnTo>
                  <a:lnTo>
                    <a:pt x="166390" y="104411"/>
                  </a:lnTo>
                  <a:lnTo>
                    <a:pt x="133921" y="133921"/>
                  </a:lnTo>
                  <a:lnTo>
                    <a:pt x="104411" y="166390"/>
                  </a:lnTo>
                  <a:lnTo>
                    <a:pt x="78090" y="201587"/>
                  </a:lnTo>
                  <a:lnTo>
                    <a:pt x="55187" y="239283"/>
                  </a:lnTo>
                  <a:lnTo>
                    <a:pt x="35933" y="279249"/>
                  </a:lnTo>
                  <a:lnTo>
                    <a:pt x="20557" y="321253"/>
                  </a:lnTo>
                  <a:lnTo>
                    <a:pt x="9289" y="365066"/>
                  </a:lnTo>
                  <a:lnTo>
                    <a:pt x="2360" y="410458"/>
                  </a:lnTo>
                  <a:lnTo>
                    <a:pt x="0" y="457200"/>
                  </a:lnTo>
                  <a:lnTo>
                    <a:pt x="2360" y="503941"/>
                  </a:lnTo>
                  <a:lnTo>
                    <a:pt x="9289" y="549333"/>
                  </a:lnTo>
                  <a:lnTo>
                    <a:pt x="20557" y="593146"/>
                  </a:lnTo>
                  <a:lnTo>
                    <a:pt x="35933" y="635150"/>
                  </a:lnTo>
                  <a:lnTo>
                    <a:pt x="55187" y="675116"/>
                  </a:lnTo>
                  <a:lnTo>
                    <a:pt x="78090" y="712812"/>
                  </a:lnTo>
                  <a:lnTo>
                    <a:pt x="104411" y="748009"/>
                  </a:lnTo>
                  <a:lnTo>
                    <a:pt x="133921" y="780478"/>
                  </a:lnTo>
                  <a:lnTo>
                    <a:pt x="166390" y="809988"/>
                  </a:lnTo>
                  <a:lnTo>
                    <a:pt x="201587" y="836309"/>
                  </a:lnTo>
                  <a:lnTo>
                    <a:pt x="239283" y="859212"/>
                  </a:lnTo>
                  <a:lnTo>
                    <a:pt x="279249" y="878466"/>
                  </a:lnTo>
                  <a:lnTo>
                    <a:pt x="321253" y="893842"/>
                  </a:lnTo>
                  <a:lnTo>
                    <a:pt x="365066" y="905110"/>
                  </a:lnTo>
                  <a:lnTo>
                    <a:pt x="410458" y="912039"/>
                  </a:lnTo>
                  <a:lnTo>
                    <a:pt x="457200" y="914400"/>
                  </a:lnTo>
                  <a:lnTo>
                    <a:pt x="503941" y="912039"/>
                  </a:lnTo>
                  <a:lnTo>
                    <a:pt x="549333" y="905110"/>
                  </a:lnTo>
                  <a:lnTo>
                    <a:pt x="593146" y="893842"/>
                  </a:lnTo>
                  <a:lnTo>
                    <a:pt x="635150" y="878466"/>
                  </a:lnTo>
                  <a:lnTo>
                    <a:pt x="675116" y="859212"/>
                  </a:lnTo>
                  <a:lnTo>
                    <a:pt x="712812" y="836309"/>
                  </a:lnTo>
                  <a:lnTo>
                    <a:pt x="748009" y="809988"/>
                  </a:lnTo>
                  <a:lnTo>
                    <a:pt x="780478" y="780478"/>
                  </a:lnTo>
                  <a:lnTo>
                    <a:pt x="809988" y="748009"/>
                  </a:lnTo>
                  <a:lnTo>
                    <a:pt x="836309" y="712812"/>
                  </a:lnTo>
                  <a:lnTo>
                    <a:pt x="859212" y="675116"/>
                  </a:lnTo>
                  <a:lnTo>
                    <a:pt x="878466" y="635150"/>
                  </a:lnTo>
                  <a:lnTo>
                    <a:pt x="893842" y="593146"/>
                  </a:lnTo>
                  <a:lnTo>
                    <a:pt x="905110" y="549333"/>
                  </a:lnTo>
                  <a:lnTo>
                    <a:pt x="912039" y="503941"/>
                  </a:lnTo>
                  <a:lnTo>
                    <a:pt x="914400" y="457200"/>
                  </a:lnTo>
                  <a:lnTo>
                    <a:pt x="912039" y="410458"/>
                  </a:lnTo>
                  <a:lnTo>
                    <a:pt x="905110" y="365066"/>
                  </a:lnTo>
                  <a:lnTo>
                    <a:pt x="893842" y="321253"/>
                  </a:lnTo>
                  <a:lnTo>
                    <a:pt x="878466" y="279249"/>
                  </a:lnTo>
                  <a:lnTo>
                    <a:pt x="859212" y="239283"/>
                  </a:lnTo>
                  <a:lnTo>
                    <a:pt x="836309" y="201587"/>
                  </a:lnTo>
                  <a:lnTo>
                    <a:pt x="809988" y="166390"/>
                  </a:lnTo>
                  <a:lnTo>
                    <a:pt x="780478" y="133921"/>
                  </a:lnTo>
                  <a:lnTo>
                    <a:pt x="748009" y="104411"/>
                  </a:lnTo>
                  <a:lnTo>
                    <a:pt x="712812" y="78090"/>
                  </a:lnTo>
                  <a:lnTo>
                    <a:pt x="675116" y="55187"/>
                  </a:lnTo>
                  <a:lnTo>
                    <a:pt x="635150" y="35933"/>
                  </a:lnTo>
                  <a:lnTo>
                    <a:pt x="593146" y="20557"/>
                  </a:lnTo>
                  <a:lnTo>
                    <a:pt x="549333" y="9289"/>
                  </a:lnTo>
                  <a:lnTo>
                    <a:pt x="503941" y="2360"/>
                  </a:lnTo>
                  <a:lnTo>
                    <a:pt x="457200" y="0"/>
                  </a:lnTo>
                  <a:close/>
                </a:path>
              </a:pathLst>
            </a:custGeom>
            <a:solidFill>
              <a:srgbClr val="0E6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812036" y="1610868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914400" h="914400">
                  <a:moveTo>
                    <a:pt x="0" y="457200"/>
                  </a:moveTo>
                  <a:lnTo>
                    <a:pt x="2360" y="410458"/>
                  </a:lnTo>
                  <a:lnTo>
                    <a:pt x="9289" y="365066"/>
                  </a:lnTo>
                  <a:lnTo>
                    <a:pt x="20557" y="321253"/>
                  </a:lnTo>
                  <a:lnTo>
                    <a:pt x="35933" y="279249"/>
                  </a:lnTo>
                  <a:lnTo>
                    <a:pt x="55187" y="239283"/>
                  </a:lnTo>
                  <a:lnTo>
                    <a:pt x="78090" y="201587"/>
                  </a:lnTo>
                  <a:lnTo>
                    <a:pt x="104411" y="166390"/>
                  </a:lnTo>
                  <a:lnTo>
                    <a:pt x="133921" y="133921"/>
                  </a:lnTo>
                  <a:lnTo>
                    <a:pt x="166390" y="104411"/>
                  </a:lnTo>
                  <a:lnTo>
                    <a:pt x="201587" y="78090"/>
                  </a:lnTo>
                  <a:lnTo>
                    <a:pt x="239283" y="55187"/>
                  </a:lnTo>
                  <a:lnTo>
                    <a:pt x="279249" y="35933"/>
                  </a:lnTo>
                  <a:lnTo>
                    <a:pt x="321253" y="20557"/>
                  </a:lnTo>
                  <a:lnTo>
                    <a:pt x="365066" y="9289"/>
                  </a:lnTo>
                  <a:lnTo>
                    <a:pt x="410458" y="2360"/>
                  </a:lnTo>
                  <a:lnTo>
                    <a:pt x="457200" y="0"/>
                  </a:lnTo>
                  <a:lnTo>
                    <a:pt x="503941" y="2360"/>
                  </a:lnTo>
                  <a:lnTo>
                    <a:pt x="549333" y="9289"/>
                  </a:lnTo>
                  <a:lnTo>
                    <a:pt x="593146" y="20557"/>
                  </a:lnTo>
                  <a:lnTo>
                    <a:pt x="635150" y="35933"/>
                  </a:lnTo>
                  <a:lnTo>
                    <a:pt x="675116" y="55187"/>
                  </a:lnTo>
                  <a:lnTo>
                    <a:pt x="712812" y="78090"/>
                  </a:lnTo>
                  <a:lnTo>
                    <a:pt x="748009" y="104411"/>
                  </a:lnTo>
                  <a:lnTo>
                    <a:pt x="780478" y="133921"/>
                  </a:lnTo>
                  <a:lnTo>
                    <a:pt x="809988" y="166390"/>
                  </a:lnTo>
                  <a:lnTo>
                    <a:pt x="836309" y="201587"/>
                  </a:lnTo>
                  <a:lnTo>
                    <a:pt x="859212" y="239283"/>
                  </a:lnTo>
                  <a:lnTo>
                    <a:pt x="878466" y="279249"/>
                  </a:lnTo>
                  <a:lnTo>
                    <a:pt x="893842" y="321253"/>
                  </a:lnTo>
                  <a:lnTo>
                    <a:pt x="905110" y="365066"/>
                  </a:lnTo>
                  <a:lnTo>
                    <a:pt x="912039" y="410458"/>
                  </a:lnTo>
                  <a:lnTo>
                    <a:pt x="914400" y="457200"/>
                  </a:lnTo>
                  <a:lnTo>
                    <a:pt x="912039" y="503941"/>
                  </a:lnTo>
                  <a:lnTo>
                    <a:pt x="905110" y="549333"/>
                  </a:lnTo>
                  <a:lnTo>
                    <a:pt x="893842" y="593146"/>
                  </a:lnTo>
                  <a:lnTo>
                    <a:pt x="878466" y="635150"/>
                  </a:lnTo>
                  <a:lnTo>
                    <a:pt x="859212" y="675116"/>
                  </a:lnTo>
                  <a:lnTo>
                    <a:pt x="836309" y="712812"/>
                  </a:lnTo>
                  <a:lnTo>
                    <a:pt x="809988" y="748009"/>
                  </a:lnTo>
                  <a:lnTo>
                    <a:pt x="780478" y="780478"/>
                  </a:lnTo>
                  <a:lnTo>
                    <a:pt x="748009" y="809988"/>
                  </a:lnTo>
                  <a:lnTo>
                    <a:pt x="712812" y="836309"/>
                  </a:lnTo>
                  <a:lnTo>
                    <a:pt x="675116" y="859212"/>
                  </a:lnTo>
                  <a:lnTo>
                    <a:pt x="635150" y="878466"/>
                  </a:lnTo>
                  <a:lnTo>
                    <a:pt x="593146" y="893842"/>
                  </a:lnTo>
                  <a:lnTo>
                    <a:pt x="549333" y="905110"/>
                  </a:lnTo>
                  <a:lnTo>
                    <a:pt x="503941" y="912039"/>
                  </a:lnTo>
                  <a:lnTo>
                    <a:pt x="457200" y="914400"/>
                  </a:lnTo>
                  <a:lnTo>
                    <a:pt x="410458" y="912039"/>
                  </a:lnTo>
                  <a:lnTo>
                    <a:pt x="365066" y="905110"/>
                  </a:lnTo>
                  <a:lnTo>
                    <a:pt x="321253" y="893842"/>
                  </a:lnTo>
                  <a:lnTo>
                    <a:pt x="279249" y="878466"/>
                  </a:lnTo>
                  <a:lnTo>
                    <a:pt x="239283" y="859212"/>
                  </a:lnTo>
                  <a:lnTo>
                    <a:pt x="201587" y="836309"/>
                  </a:lnTo>
                  <a:lnTo>
                    <a:pt x="166390" y="809988"/>
                  </a:lnTo>
                  <a:lnTo>
                    <a:pt x="133921" y="780478"/>
                  </a:lnTo>
                  <a:lnTo>
                    <a:pt x="104411" y="748009"/>
                  </a:lnTo>
                  <a:lnTo>
                    <a:pt x="78090" y="712812"/>
                  </a:lnTo>
                  <a:lnTo>
                    <a:pt x="55187" y="675116"/>
                  </a:lnTo>
                  <a:lnTo>
                    <a:pt x="35933" y="635150"/>
                  </a:lnTo>
                  <a:lnTo>
                    <a:pt x="20557" y="593146"/>
                  </a:lnTo>
                  <a:lnTo>
                    <a:pt x="9289" y="549333"/>
                  </a:lnTo>
                  <a:lnTo>
                    <a:pt x="2360" y="503941"/>
                  </a:lnTo>
                  <a:lnTo>
                    <a:pt x="0" y="457200"/>
                  </a:lnTo>
                  <a:close/>
                </a:path>
              </a:pathLst>
            </a:custGeom>
            <a:ln w="27432">
              <a:solidFill>
                <a:srgbClr val="0850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2072132" y="1911858"/>
            <a:ext cx="3924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P</a:t>
            </a:r>
            <a:r>
              <a:rPr sz="1800" spc="-190" dirty="0">
                <a:solidFill>
                  <a:srgbClr val="FFFFFF"/>
                </a:solidFill>
                <a:latin typeface="Trebuchet MS"/>
                <a:cs typeface="Trebuchet MS"/>
              </a:rPr>
              <a:t>P</a:t>
            </a: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endParaRPr sz="1800">
              <a:latin typeface="Trebuchet MS"/>
              <a:cs typeface="Trebuchet MS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4736591" y="1597152"/>
            <a:ext cx="942340" cy="942340"/>
            <a:chOff x="4736591" y="1597152"/>
            <a:chExt cx="942340" cy="942340"/>
          </a:xfrm>
        </p:grpSpPr>
        <p:sp>
          <p:nvSpPr>
            <p:cNvPr id="9" name="object 9"/>
            <p:cNvSpPr/>
            <p:nvPr/>
          </p:nvSpPr>
          <p:spPr>
            <a:xfrm>
              <a:off x="4750307" y="1610868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914400" h="914400">
                  <a:moveTo>
                    <a:pt x="457200" y="0"/>
                  </a:moveTo>
                  <a:lnTo>
                    <a:pt x="410458" y="2360"/>
                  </a:lnTo>
                  <a:lnTo>
                    <a:pt x="365066" y="9289"/>
                  </a:lnTo>
                  <a:lnTo>
                    <a:pt x="321253" y="20557"/>
                  </a:lnTo>
                  <a:lnTo>
                    <a:pt x="279249" y="35933"/>
                  </a:lnTo>
                  <a:lnTo>
                    <a:pt x="239283" y="55187"/>
                  </a:lnTo>
                  <a:lnTo>
                    <a:pt x="201587" y="78090"/>
                  </a:lnTo>
                  <a:lnTo>
                    <a:pt x="166390" y="104411"/>
                  </a:lnTo>
                  <a:lnTo>
                    <a:pt x="133921" y="133921"/>
                  </a:lnTo>
                  <a:lnTo>
                    <a:pt x="104411" y="166390"/>
                  </a:lnTo>
                  <a:lnTo>
                    <a:pt x="78090" y="201587"/>
                  </a:lnTo>
                  <a:lnTo>
                    <a:pt x="55187" y="239283"/>
                  </a:lnTo>
                  <a:lnTo>
                    <a:pt x="35933" y="279249"/>
                  </a:lnTo>
                  <a:lnTo>
                    <a:pt x="20557" y="321253"/>
                  </a:lnTo>
                  <a:lnTo>
                    <a:pt x="9289" y="365066"/>
                  </a:lnTo>
                  <a:lnTo>
                    <a:pt x="2360" y="410458"/>
                  </a:lnTo>
                  <a:lnTo>
                    <a:pt x="0" y="457200"/>
                  </a:lnTo>
                  <a:lnTo>
                    <a:pt x="2360" y="503941"/>
                  </a:lnTo>
                  <a:lnTo>
                    <a:pt x="9289" y="549333"/>
                  </a:lnTo>
                  <a:lnTo>
                    <a:pt x="20557" y="593146"/>
                  </a:lnTo>
                  <a:lnTo>
                    <a:pt x="35933" y="635150"/>
                  </a:lnTo>
                  <a:lnTo>
                    <a:pt x="55187" y="675116"/>
                  </a:lnTo>
                  <a:lnTo>
                    <a:pt x="78090" y="712812"/>
                  </a:lnTo>
                  <a:lnTo>
                    <a:pt x="104411" y="748009"/>
                  </a:lnTo>
                  <a:lnTo>
                    <a:pt x="133921" y="780478"/>
                  </a:lnTo>
                  <a:lnTo>
                    <a:pt x="166390" y="809988"/>
                  </a:lnTo>
                  <a:lnTo>
                    <a:pt x="201587" y="836309"/>
                  </a:lnTo>
                  <a:lnTo>
                    <a:pt x="239283" y="859212"/>
                  </a:lnTo>
                  <a:lnTo>
                    <a:pt x="279249" y="878466"/>
                  </a:lnTo>
                  <a:lnTo>
                    <a:pt x="321253" y="893842"/>
                  </a:lnTo>
                  <a:lnTo>
                    <a:pt x="365066" y="905110"/>
                  </a:lnTo>
                  <a:lnTo>
                    <a:pt x="410458" y="912039"/>
                  </a:lnTo>
                  <a:lnTo>
                    <a:pt x="457200" y="914400"/>
                  </a:lnTo>
                  <a:lnTo>
                    <a:pt x="503941" y="912039"/>
                  </a:lnTo>
                  <a:lnTo>
                    <a:pt x="549333" y="905110"/>
                  </a:lnTo>
                  <a:lnTo>
                    <a:pt x="593146" y="893842"/>
                  </a:lnTo>
                  <a:lnTo>
                    <a:pt x="635150" y="878466"/>
                  </a:lnTo>
                  <a:lnTo>
                    <a:pt x="675116" y="859212"/>
                  </a:lnTo>
                  <a:lnTo>
                    <a:pt x="712812" y="836309"/>
                  </a:lnTo>
                  <a:lnTo>
                    <a:pt x="748009" y="809988"/>
                  </a:lnTo>
                  <a:lnTo>
                    <a:pt x="780478" y="780478"/>
                  </a:lnTo>
                  <a:lnTo>
                    <a:pt x="809988" y="748009"/>
                  </a:lnTo>
                  <a:lnTo>
                    <a:pt x="836309" y="712812"/>
                  </a:lnTo>
                  <a:lnTo>
                    <a:pt x="859212" y="675116"/>
                  </a:lnTo>
                  <a:lnTo>
                    <a:pt x="878466" y="635150"/>
                  </a:lnTo>
                  <a:lnTo>
                    <a:pt x="893842" y="593146"/>
                  </a:lnTo>
                  <a:lnTo>
                    <a:pt x="905110" y="549333"/>
                  </a:lnTo>
                  <a:lnTo>
                    <a:pt x="912039" y="503941"/>
                  </a:lnTo>
                  <a:lnTo>
                    <a:pt x="914400" y="457200"/>
                  </a:lnTo>
                  <a:lnTo>
                    <a:pt x="912039" y="410458"/>
                  </a:lnTo>
                  <a:lnTo>
                    <a:pt x="905110" y="365066"/>
                  </a:lnTo>
                  <a:lnTo>
                    <a:pt x="893842" y="321253"/>
                  </a:lnTo>
                  <a:lnTo>
                    <a:pt x="878466" y="279249"/>
                  </a:lnTo>
                  <a:lnTo>
                    <a:pt x="859212" y="239283"/>
                  </a:lnTo>
                  <a:lnTo>
                    <a:pt x="836309" y="201587"/>
                  </a:lnTo>
                  <a:lnTo>
                    <a:pt x="809988" y="166390"/>
                  </a:lnTo>
                  <a:lnTo>
                    <a:pt x="780478" y="133921"/>
                  </a:lnTo>
                  <a:lnTo>
                    <a:pt x="748009" y="104411"/>
                  </a:lnTo>
                  <a:lnTo>
                    <a:pt x="712812" y="78090"/>
                  </a:lnTo>
                  <a:lnTo>
                    <a:pt x="675116" y="55187"/>
                  </a:lnTo>
                  <a:lnTo>
                    <a:pt x="635150" y="35933"/>
                  </a:lnTo>
                  <a:lnTo>
                    <a:pt x="593146" y="20557"/>
                  </a:lnTo>
                  <a:lnTo>
                    <a:pt x="549333" y="9289"/>
                  </a:lnTo>
                  <a:lnTo>
                    <a:pt x="503941" y="2360"/>
                  </a:lnTo>
                  <a:lnTo>
                    <a:pt x="457200" y="0"/>
                  </a:lnTo>
                  <a:close/>
                </a:path>
              </a:pathLst>
            </a:custGeom>
            <a:solidFill>
              <a:srgbClr val="0E6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50307" y="1610868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914400" h="914400">
                  <a:moveTo>
                    <a:pt x="0" y="457200"/>
                  </a:moveTo>
                  <a:lnTo>
                    <a:pt x="2360" y="410458"/>
                  </a:lnTo>
                  <a:lnTo>
                    <a:pt x="9289" y="365066"/>
                  </a:lnTo>
                  <a:lnTo>
                    <a:pt x="20557" y="321253"/>
                  </a:lnTo>
                  <a:lnTo>
                    <a:pt x="35933" y="279249"/>
                  </a:lnTo>
                  <a:lnTo>
                    <a:pt x="55187" y="239283"/>
                  </a:lnTo>
                  <a:lnTo>
                    <a:pt x="78090" y="201587"/>
                  </a:lnTo>
                  <a:lnTo>
                    <a:pt x="104411" y="166390"/>
                  </a:lnTo>
                  <a:lnTo>
                    <a:pt x="133921" y="133921"/>
                  </a:lnTo>
                  <a:lnTo>
                    <a:pt x="166390" y="104411"/>
                  </a:lnTo>
                  <a:lnTo>
                    <a:pt x="201587" y="78090"/>
                  </a:lnTo>
                  <a:lnTo>
                    <a:pt x="239283" y="55187"/>
                  </a:lnTo>
                  <a:lnTo>
                    <a:pt x="279249" y="35933"/>
                  </a:lnTo>
                  <a:lnTo>
                    <a:pt x="321253" y="20557"/>
                  </a:lnTo>
                  <a:lnTo>
                    <a:pt x="365066" y="9289"/>
                  </a:lnTo>
                  <a:lnTo>
                    <a:pt x="410458" y="2360"/>
                  </a:lnTo>
                  <a:lnTo>
                    <a:pt x="457200" y="0"/>
                  </a:lnTo>
                  <a:lnTo>
                    <a:pt x="503941" y="2360"/>
                  </a:lnTo>
                  <a:lnTo>
                    <a:pt x="549333" y="9289"/>
                  </a:lnTo>
                  <a:lnTo>
                    <a:pt x="593146" y="20557"/>
                  </a:lnTo>
                  <a:lnTo>
                    <a:pt x="635150" y="35933"/>
                  </a:lnTo>
                  <a:lnTo>
                    <a:pt x="675116" y="55187"/>
                  </a:lnTo>
                  <a:lnTo>
                    <a:pt x="712812" y="78090"/>
                  </a:lnTo>
                  <a:lnTo>
                    <a:pt x="748009" y="104411"/>
                  </a:lnTo>
                  <a:lnTo>
                    <a:pt x="780478" y="133921"/>
                  </a:lnTo>
                  <a:lnTo>
                    <a:pt x="809988" y="166390"/>
                  </a:lnTo>
                  <a:lnTo>
                    <a:pt x="836309" y="201587"/>
                  </a:lnTo>
                  <a:lnTo>
                    <a:pt x="859212" y="239283"/>
                  </a:lnTo>
                  <a:lnTo>
                    <a:pt x="878466" y="279249"/>
                  </a:lnTo>
                  <a:lnTo>
                    <a:pt x="893842" y="321253"/>
                  </a:lnTo>
                  <a:lnTo>
                    <a:pt x="905110" y="365066"/>
                  </a:lnTo>
                  <a:lnTo>
                    <a:pt x="912039" y="410458"/>
                  </a:lnTo>
                  <a:lnTo>
                    <a:pt x="914400" y="457200"/>
                  </a:lnTo>
                  <a:lnTo>
                    <a:pt x="912039" y="503941"/>
                  </a:lnTo>
                  <a:lnTo>
                    <a:pt x="905110" y="549333"/>
                  </a:lnTo>
                  <a:lnTo>
                    <a:pt x="893842" y="593146"/>
                  </a:lnTo>
                  <a:lnTo>
                    <a:pt x="878466" y="635150"/>
                  </a:lnTo>
                  <a:lnTo>
                    <a:pt x="859212" y="675116"/>
                  </a:lnTo>
                  <a:lnTo>
                    <a:pt x="836309" y="712812"/>
                  </a:lnTo>
                  <a:lnTo>
                    <a:pt x="809988" y="748009"/>
                  </a:lnTo>
                  <a:lnTo>
                    <a:pt x="780478" y="780478"/>
                  </a:lnTo>
                  <a:lnTo>
                    <a:pt x="748009" y="809988"/>
                  </a:lnTo>
                  <a:lnTo>
                    <a:pt x="712812" y="836309"/>
                  </a:lnTo>
                  <a:lnTo>
                    <a:pt x="675116" y="859212"/>
                  </a:lnTo>
                  <a:lnTo>
                    <a:pt x="635150" y="878466"/>
                  </a:lnTo>
                  <a:lnTo>
                    <a:pt x="593146" y="893842"/>
                  </a:lnTo>
                  <a:lnTo>
                    <a:pt x="549333" y="905110"/>
                  </a:lnTo>
                  <a:lnTo>
                    <a:pt x="503941" y="912039"/>
                  </a:lnTo>
                  <a:lnTo>
                    <a:pt x="457200" y="914400"/>
                  </a:lnTo>
                  <a:lnTo>
                    <a:pt x="410458" y="912039"/>
                  </a:lnTo>
                  <a:lnTo>
                    <a:pt x="365066" y="905110"/>
                  </a:lnTo>
                  <a:lnTo>
                    <a:pt x="321253" y="893842"/>
                  </a:lnTo>
                  <a:lnTo>
                    <a:pt x="279249" y="878466"/>
                  </a:lnTo>
                  <a:lnTo>
                    <a:pt x="239283" y="859212"/>
                  </a:lnTo>
                  <a:lnTo>
                    <a:pt x="201587" y="836309"/>
                  </a:lnTo>
                  <a:lnTo>
                    <a:pt x="166390" y="809988"/>
                  </a:lnTo>
                  <a:lnTo>
                    <a:pt x="133921" y="780478"/>
                  </a:lnTo>
                  <a:lnTo>
                    <a:pt x="104411" y="748009"/>
                  </a:lnTo>
                  <a:lnTo>
                    <a:pt x="78090" y="712812"/>
                  </a:lnTo>
                  <a:lnTo>
                    <a:pt x="55187" y="675116"/>
                  </a:lnTo>
                  <a:lnTo>
                    <a:pt x="35933" y="635150"/>
                  </a:lnTo>
                  <a:lnTo>
                    <a:pt x="20557" y="593146"/>
                  </a:lnTo>
                  <a:lnTo>
                    <a:pt x="9289" y="549333"/>
                  </a:lnTo>
                  <a:lnTo>
                    <a:pt x="2360" y="503941"/>
                  </a:lnTo>
                  <a:lnTo>
                    <a:pt x="0" y="457200"/>
                  </a:lnTo>
                  <a:close/>
                </a:path>
              </a:pathLst>
            </a:custGeom>
            <a:ln w="27432">
              <a:solidFill>
                <a:srgbClr val="0850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988814" y="1911858"/>
            <a:ext cx="43560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LDO</a:t>
            </a:r>
            <a:endParaRPr sz="1800">
              <a:latin typeface="Trebuchet MS"/>
              <a:cs typeface="Trebuchet MS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7321295" y="1621536"/>
            <a:ext cx="942340" cy="942340"/>
            <a:chOff x="7321295" y="1621536"/>
            <a:chExt cx="942340" cy="942340"/>
          </a:xfrm>
        </p:grpSpPr>
        <p:sp>
          <p:nvSpPr>
            <p:cNvPr id="13" name="object 13"/>
            <p:cNvSpPr/>
            <p:nvPr/>
          </p:nvSpPr>
          <p:spPr>
            <a:xfrm>
              <a:off x="7335011" y="1635252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914400" h="914400">
                  <a:moveTo>
                    <a:pt x="457200" y="0"/>
                  </a:moveTo>
                  <a:lnTo>
                    <a:pt x="410458" y="2360"/>
                  </a:lnTo>
                  <a:lnTo>
                    <a:pt x="365066" y="9289"/>
                  </a:lnTo>
                  <a:lnTo>
                    <a:pt x="321253" y="20557"/>
                  </a:lnTo>
                  <a:lnTo>
                    <a:pt x="279249" y="35933"/>
                  </a:lnTo>
                  <a:lnTo>
                    <a:pt x="239283" y="55187"/>
                  </a:lnTo>
                  <a:lnTo>
                    <a:pt x="201587" y="78090"/>
                  </a:lnTo>
                  <a:lnTo>
                    <a:pt x="166390" y="104411"/>
                  </a:lnTo>
                  <a:lnTo>
                    <a:pt x="133921" y="133921"/>
                  </a:lnTo>
                  <a:lnTo>
                    <a:pt x="104411" y="166390"/>
                  </a:lnTo>
                  <a:lnTo>
                    <a:pt x="78090" y="201587"/>
                  </a:lnTo>
                  <a:lnTo>
                    <a:pt x="55187" y="239283"/>
                  </a:lnTo>
                  <a:lnTo>
                    <a:pt x="35933" y="279249"/>
                  </a:lnTo>
                  <a:lnTo>
                    <a:pt x="20557" y="321253"/>
                  </a:lnTo>
                  <a:lnTo>
                    <a:pt x="9289" y="365066"/>
                  </a:lnTo>
                  <a:lnTo>
                    <a:pt x="2360" y="410458"/>
                  </a:lnTo>
                  <a:lnTo>
                    <a:pt x="0" y="457200"/>
                  </a:lnTo>
                  <a:lnTo>
                    <a:pt x="2360" y="503941"/>
                  </a:lnTo>
                  <a:lnTo>
                    <a:pt x="9289" y="549333"/>
                  </a:lnTo>
                  <a:lnTo>
                    <a:pt x="20557" y="593146"/>
                  </a:lnTo>
                  <a:lnTo>
                    <a:pt x="35933" y="635150"/>
                  </a:lnTo>
                  <a:lnTo>
                    <a:pt x="55187" y="675116"/>
                  </a:lnTo>
                  <a:lnTo>
                    <a:pt x="78090" y="712812"/>
                  </a:lnTo>
                  <a:lnTo>
                    <a:pt x="104411" y="748009"/>
                  </a:lnTo>
                  <a:lnTo>
                    <a:pt x="133921" y="780478"/>
                  </a:lnTo>
                  <a:lnTo>
                    <a:pt x="166390" y="809988"/>
                  </a:lnTo>
                  <a:lnTo>
                    <a:pt x="201587" y="836309"/>
                  </a:lnTo>
                  <a:lnTo>
                    <a:pt x="239283" y="859212"/>
                  </a:lnTo>
                  <a:lnTo>
                    <a:pt x="279249" y="878466"/>
                  </a:lnTo>
                  <a:lnTo>
                    <a:pt x="321253" y="893842"/>
                  </a:lnTo>
                  <a:lnTo>
                    <a:pt x="365066" y="905110"/>
                  </a:lnTo>
                  <a:lnTo>
                    <a:pt x="410458" y="912039"/>
                  </a:lnTo>
                  <a:lnTo>
                    <a:pt x="457200" y="914400"/>
                  </a:lnTo>
                  <a:lnTo>
                    <a:pt x="503941" y="912039"/>
                  </a:lnTo>
                  <a:lnTo>
                    <a:pt x="549333" y="905110"/>
                  </a:lnTo>
                  <a:lnTo>
                    <a:pt x="593146" y="893842"/>
                  </a:lnTo>
                  <a:lnTo>
                    <a:pt x="635150" y="878466"/>
                  </a:lnTo>
                  <a:lnTo>
                    <a:pt x="675116" y="859212"/>
                  </a:lnTo>
                  <a:lnTo>
                    <a:pt x="712812" y="836309"/>
                  </a:lnTo>
                  <a:lnTo>
                    <a:pt x="748009" y="809988"/>
                  </a:lnTo>
                  <a:lnTo>
                    <a:pt x="780478" y="780478"/>
                  </a:lnTo>
                  <a:lnTo>
                    <a:pt x="809988" y="748009"/>
                  </a:lnTo>
                  <a:lnTo>
                    <a:pt x="836309" y="712812"/>
                  </a:lnTo>
                  <a:lnTo>
                    <a:pt x="859212" y="675116"/>
                  </a:lnTo>
                  <a:lnTo>
                    <a:pt x="878466" y="635150"/>
                  </a:lnTo>
                  <a:lnTo>
                    <a:pt x="893842" y="593146"/>
                  </a:lnTo>
                  <a:lnTo>
                    <a:pt x="905110" y="549333"/>
                  </a:lnTo>
                  <a:lnTo>
                    <a:pt x="912039" y="503941"/>
                  </a:lnTo>
                  <a:lnTo>
                    <a:pt x="914400" y="457200"/>
                  </a:lnTo>
                  <a:lnTo>
                    <a:pt x="912039" y="410458"/>
                  </a:lnTo>
                  <a:lnTo>
                    <a:pt x="905110" y="365066"/>
                  </a:lnTo>
                  <a:lnTo>
                    <a:pt x="893842" y="321253"/>
                  </a:lnTo>
                  <a:lnTo>
                    <a:pt x="878466" y="279249"/>
                  </a:lnTo>
                  <a:lnTo>
                    <a:pt x="859212" y="239283"/>
                  </a:lnTo>
                  <a:lnTo>
                    <a:pt x="836309" y="201587"/>
                  </a:lnTo>
                  <a:lnTo>
                    <a:pt x="809988" y="166390"/>
                  </a:lnTo>
                  <a:lnTo>
                    <a:pt x="780478" y="133921"/>
                  </a:lnTo>
                  <a:lnTo>
                    <a:pt x="748009" y="104411"/>
                  </a:lnTo>
                  <a:lnTo>
                    <a:pt x="712812" y="78090"/>
                  </a:lnTo>
                  <a:lnTo>
                    <a:pt x="675116" y="55187"/>
                  </a:lnTo>
                  <a:lnTo>
                    <a:pt x="635150" y="35933"/>
                  </a:lnTo>
                  <a:lnTo>
                    <a:pt x="593146" y="20557"/>
                  </a:lnTo>
                  <a:lnTo>
                    <a:pt x="549333" y="9289"/>
                  </a:lnTo>
                  <a:lnTo>
                    <a:pt x="503941" y="2360"/>
                  </a:lnTo>
                  <a:lnTo>
                    <a:pt x="457200" y="0"/>
                  </a:lnTo>
                  <a:close/>
                </a:path>
              </a:pathLst>
            </a:custGeom>
            <a:solidFill>
              <a:srgbClr val="0E6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335011" y="1635252"/>
              <a:ext cx="914400" cy="914400"/>
            </a:xfrm>
            <a:custGeom>
              <a:avLst/>
              <a:gdLst/>
              <a:ahLst/>
              <a:cxnLst/>
              <a:rect l="l" t="t" r="r" b="b"/>
              <a:pathLst>
                <a:path w="914400" h="914400">
                  <a:moveTo>
                    <a:pt x="0" y="457200"/>
                  </a:moveTo>
                  <a:lnTo>
                    <a:pt x="2360" y="410458"/>
                  </a:lnTo>
                  <a:lnTo>
                    <a:pt x="9289" y="365066"/>
                  </a:lnTo>
                  <a:lnTo>
                    <a:pt x="20557" y="321253"/>
                  </a:lnTo>
                  <a:lnTo>
                    <a:pt x="35933" y="279249"/>
                  </a:lnTo>
                  <a:lnTo>
                    <a:pt x="55187" y="239283"/>
                  </a:lnTo>
                  <a:lnTo>
                    <a:pt x="78090" y="201587"/>
                  </a:lnTo>
                  <a:lnTo>
                    <a:pt x="104411" y="166390"/>
                  </a:lnTo>
                  <a:lnTo>
                    <a:pt x="133921" y="133921"/>
                  </a:lnTo>
                  <a:lnTo>
                    <a:pt x="166390" y="104411"/>
                  </a:lnTo>
                  <a:lnTo>
                    <a:pt x="201587" y="78090"/>
                  </a:lnTo>
                  <a:lnTo>
                    <a:pt x="239283" y="55187"/>
                  </a:lnTo>
                  <a:lnTo>
                    <a:pt x="279249" y="35933"/>
                  </a:lnTo>
                  <a:lnTo>
                    <a:pt x="321253" y="20557"/>
                  </a:lnTo>
                  <a:lnTo>
                    <a:pt x="365066" y="9289"/>
                  </a:lnTo>
                  <a:lnTo>
                    <a:pt x="410458" y="2360"/>
                  </a:lnTo>
                  <a:lnTo>
                    <a:pt x="457200" y="0"/>
                  </a:lnTo>
                  <a:lnTo>
                    <a:pt x="503941" y="2360"/>
                  </a:lnTo>
                  <a:lnTo>
                    <a:pt x="549333" y="9289"/>
                  </a:lnTo>
                  <a:lnTo>
                    <a:pt x="593146" y="20557"/>
                  </a:lnTo>
                  <a:lnTo>
                    <a:pt x="635150" y="35933"/>
                  </a:lnTo>
                  <a:lnTo>
                    <a:pt x="675116" y="55187"/>
                  </a:lnTo>
                  <a:lnTo>
                    <a:pt x="712812" y="78090"/>
                  </a:lnTo>
                  <a:lnTo>
                    <a:pt x="748009" y="104411"/>
                  </a:lnTo>
                  <a:lnTo>
                    <a:pt x="780478" y="133921"/>
                  </a:lnTo>
                  <a:lnTo>
                    <a:pt x="809988" y="166390"/>
                  </a:lnTo>
                  <a:lnTo>
                    <a:pt x="836309" y="201587"/>
                  </a:lnTo>
                  <a:lnTo>
                    <a:pt x="859212" y="239283"/>
                  </a:lnTo>
                  <a:lnTo>
                    <a:pt x="878466" y="279249"/>
                  </a:lnTo>
                  <a:lnTo>
                    <a:pt x="893842" y="321253"/>
                  </a:lnTo>
                  <a:lnTo>
                    <a:pt x="905110" y="365066"/>
                  </a:lnTo>
                  <a:lnTo>
                    <a:pt x="912039" y="410458"/>
                  </a:lnTo>
                  <a:lnTo>
                    <a:pt x="914400" y="457200"/>
                  </a:lnTo>
                  <a:lnTo>
                    <a:pt x="912039" y="503941"/>
                  </a:lnTo>
                  <a:lnTo>
                    <a:pt x="905110" y="549333"/>
                  </a:lnTo>
                  <a:lnTo>
                    <a:pt x="893842" y="593146"/>
                  </a:lnTo>
                  <a:lnTo>
                    <a:pt x="878466" y="635150"/>
                  </a:lnTo>
                  <a:lnTo>
                    <a:pt x="859212" y="675116"/>
                  </a:lnTo>
                  <a:lnTo>
                    <a:pt x="836309" y="712812"/>
                  </a:lnTo>
                  <a:lnTo>
                    <a:pt x="809988" y="748009"/>
                  </a:lnTo>
                  <a:lnTo>
                    <a:pt x="780478" y="780478"/>
                  </a:lnTo>
                  <a:lnTo>
                    <a:pt x="748009" y="809988"/>
                  </a:lnTo>
                  <a:lnTo>
                    <a:pt x="712812" y="836309"/>
                  </a:lnTo>
                  <a:lnTo>
                    <a:pt x="675116" y="859212"/>
                  </a:lnTo>
                  <a:lnTo>
                    <a:pt x="635150" y="878466"/>
                  </a:lnTo>
                  <a:lnTo>
                    <a:pt x="593146" y="893842"/>
                  </a:lnTo>
                  <a:lnTo>
                    <a:pt x="549333" y="905110"/>
                  </a:lnTo>
                  <a:lnTo>
                    <a:pt x="503941" y="912039"/>
                  </a:lnTo>
                  <a:lnTo>
                    <a:pt x="457200" y="914400"/>
                  </a:lnTo>
                  <a:lnTo>
                    <a:pt x="410458" y="912039"/>
                  </a:lnTo>
                  <a:lnTo>
                    <a:pt x="365066" y="905110"/>
                  </a:lnTo>
                  <a:lnTo>
                    <a:pt x="321253" y="893842"/>
                  </a:lnTo>
                  <a:lnTo>
                    <a:pt x="279249" y="878466"/>
                  </a:lnTo>
                  <a:lnTo>
                    <a:pt x="239283" y="859212"/>
                  </a:lnTo>
                  <a:lnTo>
                    <a:pt x="201587" y="836309"/>
                  </a:lnTo>
                  <a:lnTo>
                    <a:pt x="166390" y="809988"/>
                  </a:lnTo>
                  <a:lnTo>
                    <a:pt x="133921" y="780478"/>
                  </a:lnTo>
                  <a:lnTo>
                    <a:pt x="104411" y="748009"/>
                  </a:lnTo>
                  <a:lnTo>
                    <a:pt x="78090" y="712812"/>
                  </a:lnTo>
                  <a:lnTo>
                    <a:pt x="55187" y="675116"/>
                  </a:lnTo>
                  <a:lnTo>
                    <a:pt x="35933" y="635150"/>
                  </a:lnTo>
                  <a:lnTo>
                    <a:pt x="20557" y="593146"/>
                  </a:lnTo>
                  <a:lnTo>
                    <a:pt x="9289" y="549333"/>
                  </a:lnTo>
                  <a:lnTo>
                    <a:pt x="2360" y="503941"/>
                  </a:lnTo>
                  <a:lnTo>
                    <a:pt x="0" y="457200"/>
                  </a:lnTo>
                  <a:close/>
                </a:path>
              </a:pathLst>
            </a:custGeom>
            <a:ln w="27432">
              <a:solidFill>
                <a:srgbClr val="0850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7575295" y="1936826"/>
            <a:ext cx="43180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1800" spc="5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123560" y="997711"/>
            <a:ext cx="103505" cy="554990"/>
          </a:xfrm>
          <a:custGeom>
            <a:avLst/>
            <a:gdLst/>
            <a:ahLst/>
            <a:cxnLst/>
            <a:rect l="l" t="t" r="r" b="b"/>
            <a:pathLst>
              <a:path w="103504" h="554990">
                <a:moveTo>
                  <a:pt x="6476" y="462152"/>
                </a:moveTo>
                <a:lnTo>
                  <a:pt x="3683" y="464058"/>
                </a:lnTo>
                <a:lnTo>
                  <a:pt x="762" y="466089"/>
                </a:lnTo>
                <a:lnTo>
                  <a:pt x="0" y="470026"/>
                </a:lnTo>
                <a:lnTo>
                  <a:pt x="2031" y="472948"/>
                </a:lnTo>
                <a:lnTo>
                  <a:pt x="58165" y="554609"/>
                </a:lnTo>
                <a:lnTo>
                  <a:pt x="64105" y="542416"/>
                </a:lnTo>
                <a:lnTo>
                  <a:pt x="50926" y="542416"/>
                </a:lnTo>
                <a:lnTo>
                  <a:pt x="49183" y="519043"/>
                </a:lnTo>
                <a:lnTo>
                  <a:pt x="12446" y="465709"/>
                </a:lnTo>
                <a:lnTo>
                  <a:pt x="10540" y="462788"/>
                </a:lnTo>
                <a:lnTo>
                  <a:pt x="6476" y="462152"/>
                </a:lnTo>
                <a:close/>
              </a:path>
              <a:path w="103504" h="554990">
                <a:moveTo>
                  <a:pt x="49183" y="519043"/>
                </a:moveTo>
                <a:lnTo>
                  <a:pt x="50926" y="542416"/>
                </a:lnTo>
                <a:lnTo>
                  <a:pt x="63626" y="541527"/>
                </a:lnTo>
                <a:lnTo>
                  <a:pt x="63456" y="539241"/>
                </a:lnTo>
                <a:lnTo>
                  <a:pt x="51562" y="539241"/>
                </a:lnTo>
                <a:lnTo>
                  <a:pt x="56340" y="529433"/>
                </a:lnTo>
                <a:lnTo>
                  <a:pt x="49183" y="519043"/>
                </a:lnTo>
                <a:close/>
              </a:path>
              <a:path w="103504" h="554990">
                <a:moveTo>
                  <a:pt x="95503" y="455422"/>
                </a:moveTo>
                <a:lnTo>
                  <a:pt x="91693" y="456818"/>
                </a:lnTo>
                <a:lnTo>
                  <a:pt x="87385" y="465709"/>
                </a:lnTo>
                <a:lnTo>
                  <a:pt x="61877" y="518068"/>
                </a:lnTo>
                <a:lnTo>
                  <a:pt x="63626" y="541527"/>
                </a:lnTo>
                <a:lnTo>
                  <a:pt x="50926" y="542416"/>
                </a:lnTo>
                <a:lnTo>
                  <a:pt x="64105" y="542416"/>
                </a:lnTo>
                <a:lnTo>
                  <a:pt x="101600" y="465454"/>
                </a:lnTo>
                <a:lnTo>
                  <a:pt x="103124" y="462407"/>
                </a:lnTo>
                <a:lnTo>
                  <a:pt x="101853" y="458597"/>
                </a:lnTo>
                <a:lnTo>
                  <a:pt x="98678" y="456946"/>
                </a:lnTo>
                <a:lnTo>
                  <a:pt x="95503" y="455422"/>
                </a:lnTo>
                <a:close/>
              </a:path>
              <a:path w="103504" h="554990">
                <a:moveTo>
                  <a:pt x="56340" y="529433"/>
                </a:moveTo>
                <a:lnTo>
                  <a:pt x="51562" y="539241"/>
                </a:lnTo>
                <a:lnTo>
                  <a:pt x="62484" y="538352"/>
                </a:lnTo>
                <a:lnTo>
                  <a:pt x="56340" y="529433"/>
                </a:lnTo>
                <a:close/>
              </a:path>
              <a:path w="103504" h="554990">
                <a:moveTo>
                  <a:pt x="61877" y="518068"/>
                </a:moveTo>
                <a:lnTo>
                  <a:pt x="56340" y="529433"/>
                </a:lnTo>
                <a:lnTo>
                  <a:pt x="62484" y="538352"/>
                </a:lnTo>
                <a:lnTo>
                  <a:pt x="51562" y="539241"/>
                </a:lnTo>
                <a:lnTo>
                  <a:pt x="63456" y="539241"/>
                </a:lnTo>
                <a:lnTo>
                  <a:pt x="61877" y="518068"/>
                </a:lnTo>
                <a:close/>
              </a:path>
              <a:path w="103504" h="554990">
                <a:moveTo>
                  <a:pt x="23240" y="0"/>
                </a:moveTo>
                <a:lnTo>
                  <a:pt x="10540" y="1015"/>
                </a:lnTo>
                <a:lnTo>
                  <a:pt x="49183" y="519043"/>
                </a:lnTo>
                <a:lnTo>
                  <a:pt x="56340" y="529433"/>
                </a:lnTo>
                <a:lnTo>
                  <a:pt x="61877" y="518068"/>
                </a:lnTo>
                <a:lnTo>
                  <a:pt x="23240" y="0"/>
                </a:lnTo>
                <a:close/>
              </a:path>
            </a:pathLst>
          </a:custGeom>
          <a:solidFill>
            <a:srgbClr val="096C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253605" y="967232"/>
            <a:ext cx="339090" cy="489584"/>
          </a:xfrm>
          <a:custGeom>
            <a:avLst/>
            <a:gdLst/>
            <a:ahLst/>
            <a:cxnLst/>
            <a:rect l="l" t="t" r="r" b="b"/>
            <a:pathLst>
              <a:path w="339090" h="489584">
                <a:moveTo>
                  <a:pt x="251205" y="434085"/>
                </a:moveTo>
                <a:lnTo>
                  <a:pt x="247396" y="435355"/>
                </a:lnTo>
                <a:lnTo>
                  <a:pt x="245999" y="438530"/>
                </a:lnTo>
                <a:lnTo>
                  <a:pt x="244475" y="441705"/>
                </a:lnTo>
                <a:lnTo>
                  <a:pt x="245872" y="445515"/>
                </a:lnTo>
                <a:lnTo>
                  <a:pt x="338581" y="489330"/>
                </a:lnTo>
                <a:lnTo>
                  <a:pt x="338088" y="482600"/>
                </a:lnTo>
                <a:lnTo>
                  <a:pt x="326263" y="482600"/>
                </a:lnTo>
                <a:lnTo>
                  <a:pt x="312933" y="463174"/>
                </a:lnTo>
                <a:lnTo>
                  <a:pt x="254380" y="435482"/>
                </a:lnTo>
                <a:lnTo>
                  <a:pt x="251205" y="434085"/>
                </a:lnTo>
                <a:close/>
              </a:path>
              <a:path w="339090" h="489584">
                <a:moveTo>
                  <a:pt x="312933" y="463174"/>
                </a:moveTo>
                <a:lnTo>
                  <a:pt x="326263" y="482600"/>
                </a:lnTo>
                <a:lnTo>
                  <a:pt x="330830" y="479425"/>
                </a:lnTo>
                <a:lnTo>
                  <a:pt x="325120" y="479425"/>
                </a:lnTo>
                <a:lnTo>
                  <a:pt x="324320" y="468559"/>
                </a:lnTo>
                <a:lnTo>
                  <a:pt x="312933" y="463174"/>
                </a:lnTo>
                <a:close/>
              </a:path>
              <a:path w="339090" h="489584">
                <a:moveTo>
                  <a:pt x="328041" y="384428"/>
                </a:moveTo>
                <a:lnTo>
                  <a:pt x="321055" y="384937"/>
                </a:lnTo>
                <a:lnTo>
                  <a:pt x="318389" y="387984"/>
                </a:lnTo>
                <a:lnTo>
                  <a:pt x="323396" y="456011"/>
                </a:lnTo>
                <a:lnTo>
                  <a:pt x="336676" y="475360"/>
                </a:lnTo>
                <a:lnTo>
                  <a:pt x="326263" y="482600"/>
                </a:lnTo>
                <a:lnTo>
                  <a:pt x="338088" y="482600"/>
                </a:lnTo>
                <a:lnTo>
                  <a:pt x="331089" y="386968"/>
                </a:lnTo>
                <a:lnTo>
                  <a:pt x="328041" y="384428"/>
                </a:lnTo>
                <a:close/>
              </a:path>
              <a:path w="339090" h="489584">
                <a:moveTo>
                  <a:pt x="324320" y="468559"/>
                </a:moveTo>
                <a:lnTo>
                  <a:pt x="325120" y="479425"/>
                </a:lnTo>
                <a:lnTo>
                  <a:pt x="334137" y="473201"/>
                </a:lnTo>
                <a:lnTo>
                  <a:pt x="324320" y="468559"/>
                </a:lnTo>
                <a:close/>
              </a:path>
              <a:path w="339090" h="489584">
                <a:moveTo>
                  <a:pt x="323396" y="456011"/>
                </a:moveTo>
                <a:lnTo>
                  <a:pt x="324320" y="468559"/>
                </a:lnTo>
                <a:lnTo>
                  <a:pt x="334137" y="473201"/>
                </a:lnTo>
                <a:lnTo>
                  <a:pt x="325120" y="479425"/>
                </a:lnTo>
                <a:lnTo>
                  <a:pt x="330830" y="479425"/>
                </a:lnTo>
                <a:lnTo>
                  <a:pt x="336676" y="475360"/>
                </a:lnTo>
                <a:lnTo>
                  <a:pt x="323396" y="456011"/>
                </a:lnTo>
                <a:close/>
              </a:path>
              <a:path w="339090" h="489584">
                <a:moveTo>
                  <a:pt x="10414" y="0"/>
                </a:moveTo>
                <a:lnTo>
                  <a:pt x="0" y="7112"/>
                </a:lnTo>
                <a:lnTo>
                  <a:pt x="312933" y="463174"/>
                </a:lnTo>
                <a:lnTo>
                  <a:pt x="324320" y="468559"/>
                </a:lnTo>
                <a:lnTo>
                  <a:pt x="323396" y="456011"/>
                </a:lnTo>
                <a:lnTo>
                  <a:pt x="10414" y="0"/>
                </a:lnTo>
                <a:close/>
              </a:path>
            </a:pathLst>
          </a:custGeom>
          <a:solidFill>
            <a:srgbClr val="096CC5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8" name="object 18"/>
          <p:cNvGrpSpPr/>
          <p:nvPr/>
        </p:nvGrpSpPr>
        <p:grpSpPr>
          <a:xfrm>
            <a:off x="1895601" y="2855722"/>
            <a:ext cx="6428740" cy="454659"/>
            <a:chOff x="1895601" y="2855722"/>
            <a:chExt cx="6428740" cy="454659"/>
          </a:xfrm>
        </p:grpSpPr>
        <p:sp>
          <p:nvSpPr>
            <p:cNvPr id="19" name="object 19"/>
            <p:cNvSpPr/>
            <p:nvPr/>
          </p:nvSpPr>
          <p:spPr>
            <a:xfrm>
              <a:off x="1909571" y="2869692"/>
              <a:ext cx="6400800" cy="426720"/>
            </a:xfrm>
            <a:custGeom>
              <a:avLst/>
              <a:gdLst/>
              <a:ahLst/>
              <a:cxnLst/>
              <a:rect l="l" t="t" r="r" b="b"/>
              <a:pathLst>
                <a:path w="6400800" h="426720">
                  <a:moveTo>
                    <a:pt x="6400800" y="0"/>
                  </a:moveTo>
                  <a:lnTo>
                    <a:pt x="0" y="0"/>
                  </a:lnTo>
                  <a:lnTo>
                    <a:pt x="0" y="426720"/>
                  </a:lnTo>
                  <a:lnTo>
                    <a:pt x="6400800" y="426720"/>
                  </a:lnTo>
                  <a:lnTo>
                    <a:pt x="6400800" y="0"/>
                  </a:lnTo>
                  <a:close/>
                </a:path>
              </a:pathLst>
            </a:custGeom>
            <a:solidFill>
              <a:srgbClr val="0E6E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909571" y="2869692"/>
              <a:ext cx="6400800" cy="426720"/>
            </a:xfrm>
            <a:custGeom>
              <a:avLst/>
              <a:gdLst/>
              <a:ahLst/>
              <a:cxnLst/>
              <a:rect l="l" t="t" r="r" b="b"/>
              <a:pathLst>
                <a:path w="6400800" h="426720">
                  <a:moveTo>
                    <a:pt x="0" y="426720"/>
                  </a:moveTo>
                  <a:lnTo>
                    <a:pt x="6400800" y="426720"/>
                  </a:lnTo>
                  <a:lnTo>
                    <a:pt x="6400800" y="0"/>
                  </a:lnTo>
                  <a:lnTo>
                    <a:pt x="0" y="0"/>
                  </a:lnTo>
                  <a:lnTo>
                    <a:pt x="0" y="426720"/>
                  </a:lnTo>
                  <a:close/>
                </a:path>
              </a:pathLst>
            </a:custGeom>
            <a:ln w="27432">
              <a:solidFill>
                <a:srgbClr val="0850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4816221" y="2926841"/>
            <a:ext cx="5854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800" spc="-5" dirty="0">
                <a:solidFill>
                  <a:srgbClr val="FFFFFF"/>
                </a:solidFill>
                <a:latin typeface="Trebuchet MS"/>
                <a:cs typeface="Trebuchet MS"/>
              </a:rPr>
              <a:t>ÇÃO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714500" y="3878579"/>
            <a:ext cx="1234440" cy="914400"/>
          </a:xfrm>
          <a:prstGeom prst="rect">
            <a:avLst/>
          </a:prstGeom>
          <a:solidFill>
            <a:srgbClr val="0E6EC5"/>
          </a:solidFill>
          <a:ln w="27432">
            <a:solidFill>
              <a:srgbClr val="085091"/>
            </a:solidFill>
          </a:ln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2150">
              <a:latin typeface="Times New Roman"/>
              <a:cs typeface="Times New Roman"/>
            </a:endParaRPr>
          </a:p>
          <a:p>
            <a:pPr marL="103505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PLANEJAR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582667" y="3921252"/>
            <a:ext cx="1332230" cy="914400"/>
          </a:xfrm>
          <a:prstGeom prst="rect">
            <a:avLst/>
          </a:prstGeom>
          <a:solidFill>
            <a:srgbClr val="0E6EC5"/>
          </a:solidFill>
          <a:ln w="27431">
            <a:solidFill>
              <a:srgbClr val="085091"/>
            </a:solidFill>
          </a:ln>
        </p:spPr>
        <p:txBody>
          <a:bodyPr vert="horz" wrap="square" lIns="0" tIns="698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5"/>
              </a:spcBef>
            </a:pPr>
            <a:endParaRPr sz="2100">
              <a:latin typeface="Times New Roman"/>
              <a:cs typeface="Times New Roman"/>
            </a:endParaRPr>
          </a:p>
          <a:p>
            <a:pPr marL="162560">
              <a:lnSpc>
                <a:spcPct val="100000"/>
              </a:lnSpc>
            </a:pPr>
            <a:r>
              <a:rPr sz="1800" spc="-25" dirty="0">
                <a:solidFill>
                  <a:srgbClr val="FFFFFF"/>
                </a:solidFill>
                <a:latin typeface="Trebuchet MS"/>
                <a:cs typeface="Trebuchet MS"/>
              </a:rPr>
              <a:t>ORIENTAR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216140" y="3936491"/>
            <a:ext cx="1329055" cy="914400"/>
          </a:xfrm>
          <a:prstGeom prst="rect">
            <a:avLst/>
          </a:prstGeom>
          <a:solidFill>
            <a:srgbClr val="0E6EC5"/>
          </a:solidFill>
          <a:ln w="27432">
            <a:solidFill>
              <a:srgbClr val="085091"/>
            </a:solidFill>
          </a:ln>
        </p:spPr>
        <p:txBody>
          <a:bodyPr vert="horz" wrap="square" lIns="0" tIns="63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2100">
              <a:latin typeface="Times New Roman"/>
              <a:cs typeface="Times New Roman"/>
            </a:endParaRPr>
          </a:p>
          <a:p>
            <a:pPr marL="142875">
              <a:lnSpc>
                <a:spcPct val="100000"/>
              </a:lnSpc>
            </a:pPr>
            <a:r>
              <a:rPr sz="1800" spc="-20" dirty="0">
                <a:solidFill>
                  <a:srgbClr val="FFFFFF"/>
                </a:solidFill>
                <a:latin typeface="Trebuchet MS"/>
                <a:cs typeface="Trebuchet MS"/>
              </a:rPr>
              <a:t>EXECUTAR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866900" y="5234940"/>
            <a:ext cx="6373495" cy="485140"/>
          </a:xfrm>
          <a:prstGeom prst="rect">
            <a:avLst/>
          </a:prstGeom>
          <a:solidFill>
            <a:srgbClr val="0E6EC5"/>
          </a:solidFill>
          <a:ln w="27432">
            <a:solidFill>
              <a:srgbClr val="085091"/>
            </a:solidFill>
          </a:ln>
        </p:spPr>
        <p:txBody>
          <a:bodyPr vert="horz" wrap="square" lIns="0" tIns="99695" rIns="0" bIns="0" rtlCol="0">
            <a:spAutoFit/>
          </a:bodyPr>
          <a:lstStyle/>
          <a:p>
            <a:pPr marL="698500">
              <a:lnSpc>
                <a:spcPct val="100000"/>
              </a:lnSpc>
              <a:spcBef>
                <a:spcPts val="785"/>
              </a:spcBef>
            </a:pP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POLÍTICAS</a:t>
            </a:r>
            <a:r>
              <a:rPr sz="1800" spc="-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Trebuchet MS"/>
                <a:cs typeface="Trebuchet MS"/>
              </a:rPr>
              <a:t>PÚBLICAS</a:t>
            </a:r>
            <a:r>
              <a:rPr sz="1800" spc="-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18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Trebuchet MS"/>
                <a:cs typeface="Trebuchet MS"/>
              </a:rPr>
              <a:t>PROGRAMAS</a:t>
            </a:r>
            <a:r>
              <a:rPr sz="1800" spc="-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Trebuchet MS"/>
                <a:cs typeface="Trebuchet MS"/>
              </a:rPr>
              <a:t>DE GOVERNO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213350" y="2619501"/>
            <a:ext cx="109855" cy="1205230"/>
          </a:xfrm>
          <a:custGeom>
            <a:avLst/>
            <a:gdLst/>
            <a:ahLst/>
            <a:cxnLst/>
            <a:rect l="l" t="t" r="r" b="b"/>
            <a:pathLst>
              <a:path w="109854" h="1205229">
                <a:moveTo>
                  <a:pt x="12953" y="1111250"/>
                </a:moveTo>
                <a:lnTo>
                  <a:pt x="10033" y="1113155"/>
                </a:lnTo>
                <a:lnTo>
                  <a:pt x="6985" y="1115060"/>
                </a:lnTo>
                <a:lnTo>
                  <a:pt x="6223" y="1118997"/>
                </a:lnTo>
                <a:lnTo>
                  <a:pt x="8127" y="1122045"/>
                </a:lnTo>
                <a:lnTo>
                  <a:pt x="61975" y="1205230"/>
                </a:lnTo>
                <a:lnTo>
                  <a:pt x="68402" y="1192911"/>
                </a:lnTo>
                <a:lnTo>
                  <a:pt x="54990" y="1192911"/>
                </a:lnTo>
                <a:lnTo>
                  <a:pt x="53904" y="1169352"/>
                </a:lnTo>
                <a:lnTo>
                  <a:pt x="18796" y="1115060"/>
                </a:lnTo>
                <a:lnTo>
                  <a:pt x="16890" y="1112139"/>
                </a:lnTo>
                <a:lnTo>
                  <a:pt x="12953" y="1111250"/>
                </a:lnTo>
                <a:close/>
              </a:path>
              <a:path w="109854" h="1205229">
                <a:moveTo>
                  <a:pt x="53904" y="1169352"/>
                </a:moveTo>
                <a:lnTo>
                  <a:pt x="54990" y="1192911"/>
                </a:lnTo>
                <a:lnTo>
                  <a:pt x="67690" y="1192276"/>
                </a:lnTo>
                <a:lnTo>
                  <a:pt x="67567" y="1189609"/>
                </a:lnTo>
                <a:lnTo>
                  <a:pt x="55752" y="1189609"/>
                </a:lnTo>
                <a:lnTo>
                  <a:pt x="60786" y="1179995"/>
                </a:lnTo>
                <a:lnTo>
                  <a:pt x="53904" y="1169352"/>
                </a:lnTo>
                <a:close/>
              </a:path>
              <a:path w="109854" h="1205229">
                <a:moveTo>
                  <a:pt x="102108" y="1107186"/>
                </a:moveTo>
                <a:lnTo>
                  <a:pt x="98171" y="1108329"/>
                </a:lnTo>
                <a:lnTo>
                  <a:pt x="96647" y="1111504"/>
                </a:lnTo>
                <a:lnTo>
                  <a:pt x="66611" y="1168870"/>
                </a:lnTo>
                <a:lnTo>
                  <a:pt x="67690" y="1192276"/>
                </a:lnTo>
                <a:lnTo>
                  <a:pt x="54990" y="1192911"/>
                </a:lnTo>
                <a:lnTo>
                  <a:pt x="68402" y="1192911"/>
                </a:lnTo>
                <a:lnTo>
                  <a:pt x="107823" y="1117346"/>
                </a:lnTo>
                <a:lnTo>
                  <a:pt x="109474" y="1114298"/>
                </a:lnTo>
                <a:lnTo>
                  <a:pt x="108330" y="1110488"/>
                </a:lnTo>
                <a:lnTo>
                  <a:pt x="105155" y="1108837"/>
                </a:lnTo>
                <a:lnTo>
                  <a:pt x="102108" y="1107186"/>
                </a:lnTo>
                <a:close/>
              </a:path>
              <a:path w="109854" h="1205229">
                <a:moveTo>
                  <a:pt x="60786" y="1179995"/>
                </a:moveTo>
                <a:lnTo>
                  <a:pt x="55752" y="1189609"/>
                </a:lnTo>
                <a:lnTo>
                  <a:pt x="66675" y="1189101"/>
                </a:lnTo>
                <a:lnTo>
                  <a:pt x="60786" y="1179995"/>
                </a:lnTo>
                <a:close/>
              </a:path>
              <a:path w="109854" h="1205229">
                <a:moveTo>
                  <a:pt x="66611" y="1168870"/>
                </a:moveTo>
                <a:lnTo>
                  <a:pt x="60786" y="1179995"/>
                </a:lnTo>
                <a:lnTo>
                  <a:pt x="66675" y="1189101"/>
                </a:lnTo>
                <a:lnTo>
                  <a:pt x="55752" y="1189609"/>
                </a:lnTo>
                <a:lnTo>
                  <a:pt x="67567" y="1189609"/>
                </a:lnTo>
                <a:lnTo>
                  <a:pt x="66611" y="1168870"/>
                </a:lnTo>
                <a:close/>
              </a:path>
              <a:path w="109854" h="1205229">
                <a:moveTo>
                  <a:pt x="12700" y="0"/>
                </a:moveTo>
                <a:lnTo>
                  <a:pt x="0" y="508"/>
                </a:lnTo>
                <a:lnTo>
                  <a:pt x="53904" y="1169352"/>
                </a:lnTo>
                <a:lnTo>
                  <a:pt x="60786" y="1179995"/>
                </a:lnTo>
                <a:lnTo>
                  <a:pt x="66611" y="1168870"/>
                </a:lnTo>
                <a:lnTo>
                  <a:pt x="12700" y="0"/>
                </a:lnTo>
                <a:close/>
              </a:path>
            </a:pathLst>
          </a:custGeom>
          <a:solidFill>
            <a:srgbClr val="096C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325878" y="2589021"/>
            <a:ext cx="5642610" cy="1271270"/>
          </a:xfrm>
          <a:custGeom>
            <a:avLst/>
            <a:gdLst/>
            <a:ahLst/>
            <a:cxnLst/>
            <a:rect l="l" t="t" r="r" b="b"/>
            <a:pathLst>
              <a:path w="5642609" h="1271270">
                <a:moveTo>
                  <a:pt x="103378" y="1114806"/>
                </a:moveTo>
                <a:lnTo>
                  <a:pt x="102235" y="1110996"/>
                </a:lnTo>
                <a:lnTo>
                  <a:pt x="99187" y="1109345"/>
                </a:lnTo>
                <a:lnTo>
                  <a:pt x="96012" y="1107694"/>
                </a:lnTo>
                <a:lnTo>
                  <a:pt x="92202" y="1108837"/>
                </a:lnTo>
                <a:lnTo>
                  <a:pt x="59893" y="1168908"/>
                </a:lnTo>
                <a:lnTo>
                  <a:pt x="19812" y="0"/>
                </a:lnTo>
                <a:lnTo>
                  <a:pt x="7112" y="508"/>
                </a:lnTo>
                <a:lnTo>
                  <a:pt x="47193" y="1169390"/>
                </a:lnTo>
                <a:lnTo>
                  <a:pt x="12611" y="1114425"/>
                </a:lnTo>
                <a:lnTo>
                  <a:pt x="10795" y="1111631"/>
                </a:lnTo>
                <a:lnTo>
                  <a:pt x="6858" y="1110742"/>
                </a:lnTo>
                <a:lnTo>
                  <a:pt x="3937" y="1112647"/>
                </a:lnTo>
                <a:lnTo>
                  <a:pt x="889" y="1114425"/>
                </a:lnTo>
                <a:lnTo>
                  <a:pt x="0" y="1118362"/>
                </a:lnTo>
                <a:lnTo>
                  <a:pt x="1905" y="1121410"/>
                </a:lnTo>
                <a:lnTo>
                  <a:pt x="54737" y="1205230"/>
                </a:lnTo>
                <a:lnTo>
                  <a:pt x="61429" y="1192784"/>
                </a:lnTo>
                <a:lnTo>
                  <a:pt x="101727" y="1117981"/>
                </a:lnTo>
                <a:lnTo>
                  <a:pt x="103378" y="1114806"/>
                </a:lnTo>
                <a:close/>
              </a:path>
              <a:path w="5642609" h="1271270">
                <a:moveTo>
                  <a:pt x="5642483" y="1180084"/>
                </a:moveTo>
                <a:lnTo>
                  <a:pt x="5641340" y="1176274"/>
                </a:lnTo>
                <a:lnTo>
                  <a:pt x="5638165" y="1174623"/>
                </a:lnTo>
                <a:lnTo>
                  <a:pt x="5635117" y="1173099"/>
                </a:lnTo>
                <a:lnTo>
                  <a:pt x="5631180" y="1174242"/>
                </a:lnTo>
                <a:lnTo>
                  <a:pt x="5629656" y="1177290"/>
                </a:lnTo>
                <a:lnTo>
                  <a:pt x="5599608" y="1234757"/>
                </a:lnTo>
                <a:lnTo>
                  <a:pt x="5548884" y="134112"/>
                </a:lnTo>
                <a:lnTo>
                  <a:pt x="5536184" y="134620"/>
                </a:lnTo>
                <a:lnTo>
                  <a:pt x="5586908" y="1235278"/>
                </a:lnTo>
                <a:lnTo>
                  <a:pt x="5551805" y="1180973"/>
                </a:lnTo>
                <a:lnTo>
                  <a:pt x="5549900" y="1178052"/>
                </a:lnTo>
                <a:lnTo>
                  <a:pt x="5545963" y="1177163"/>
                </a:lnTo>
                <a:lnTo>
                  <a:pt x="5543042" y="1179068"/>
                </a:lnTo>
                <a:lnTo>
                  <a:pt x="5539994" y="1180973"/>
                </a:lnTo>
                <a:lnTo>
                  <a:pt x="5539232" y="1184910"/>
                </a:lnTo>
                <a:lnTo>
                  <a:pt x="5541137" y="1187831"/>
                </a:lnTo>
                <a:lnTo>
                  <a:pt x="5594858" y="1271016"/>
                </a:lnTo>
                <a:lnTo>
                  <a:pt x="5601309" y="1258697"/>
                </a:lnTo>
                <a:lnTo>
                  <a:pt x="5642483" y="1180084"/>
                </a:lnTo>
                <a:close/>
              </a:path>
            </a:pathLst>
          </a:custGeom>
          <a:solidFill>
            <a:srgbClr val="096CC5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8" name="object 2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471547" y="4889627"/>
            <a:ext cx="200278" cy="251587"/>
          </a:xfrm>
          <a:prstGeom prst="rect">
            <a:avLst/>
          </a:prstGeom>
        </p:spPr>
      </p:pic>
      <p:sp>
        <p:nvSpPr>
          <p:cNvPr id="29" name="object 29"/>
          <p:cNvSpPr/>
          <p:nvPr/>
        </p:nvSpPr>
        <p:spPr>
          <a:xfrm>
            <a:off x="5265292" y="4917694"/>
            <a:ext cx="103505" cy="290830"/>
          </a:xfrm>
          <a:custGeom>
            <a:avLst/>
            <a:gdLst/>
            <a:ahLst/>
            <a:cxnLst/>
            <a:rect l="l" t="t" r="r" b="b"/>
            <a:pathLst>
              <a:path w="103504" h="290829">
                <a:moveTo>
                  <a:pt x="6731" y="196722"/>
                </a:moveTo>
                <a:lnTo>
                  <a:pt x="889" y="200532"/>
                </a:lnTo>
                <a:lnTo>
                  <a:pt x="0" y="204469"/>
                </a:lnTo>
                <a:lnTo>
                  <a:pt x="1905" y="207517"/>
                </a:lnTo>
                <a:lnTo>
                  <a:pt x="55499" y="290829"/>
                </a:lnTo>
                <a:lnTo>
                  <a:pt x="61970" y="278510"/>
                </a:lnTo>
                <a:lnTo>
                  <a:pt x="48641" y="278510"/>
                </a:lnTo>
                <a:lnTo>
                  <a:pt x="47612" y="255048"/>
                </a:lnTo>
                <a:lnTo>
                  <a:pt x="12573" y="200532"/>
                </a:lnTo>
                <a:lnTo>
                  <a:pt x="10668" y="197611"/>
                </a:lnTo>
                <a:lnTo>
                  <a:pt x="6731" y="196722"/>
                </a:lnTo>
                <a:close/>
              </a:path>
              <a:path w="103504" h="290829">
                <a:moveTo>
                  <a:pt x="47612" y="255048"/>
                </a:moveTo>
                <a:lnTo>
                  <a:pt x="48641" y="278510"/>
                </a:lnTo>
                <a:lnTo>
                  <a:pt x="61341" y="277875"/>
                </a:lnTo>
                <a:lnTo>
                  <a:pt x="61223" y="275208"/>
                </a:lnTo>
                <a:lnTo>
                  <a:pt x="49276" y="275208"/>
                </a:lnTo>
                <a:lnTo>
                  <a:pt x="54367" y="265559"/>
                </a:lnTo>
                <a:lnTo>
                  <a:pt x="47612" y="255048"/>
                </a:lnTo>
                <a:close/>
              </a:path>
              <a:path w="103504" h="290829">
                <a:moveTo>
                  <a:pt x="95885" y="192912"/>
                </a:moveTo>
                <a:lnTo>
                  <a:pt x="92075" y="194055"/>
                </a:lnTo>
                <a:lnTo>
                  <a:pt x="90424" y="197230"/>
                </a:lnTo>
                <a:lnTo>
                  <a:pt x="60306" y="254304"/>
                </a:lnTo>
                <a:lnTo>
                  <a:pt x="61341" y="277875"/>
                </a:lnTo>
                <a:lnTo>
                  <a:pt x="48641" y="278510"/>
                </a:lnTo>
                <a:lnTo>
                  <a:pt x="61970" y="278510"/>
                </a:lnTo>
                <a:lnTo>
                  <a:pt x="101600" y="203072"/>
                </a:lnTo>
                <a:lnTo>
                  <a:pt x="103251" y="200024"/>
                </a:lnTo>
                <a:lnTo>
                  <a:pt x="102108" y="196087"/>
                </a:lnTo>
                <a:lnTo>
                  <a:pt x="98933" y="194563"/>
                </a:lnTo>
                <a:lnTo>
                  <a:pt x="95885" y="192912"/>
                </a:lnTo>
                <a:close/>
              </a:path>
              <a:path w="103504" h="290829">
                <a:moveTo>
                  <a:pt x="54367" y="265559"/>
                </a:moveTo>
                <a:lnTo>
                  <a:pt x="49276" y="275208"/>
                </a:lnTo>
                <a:lnTo>
                  <a:pt x="60325" y="274827"/>
                </a:lnTo>
                <a:lnTo>
                  <a:pt x="54367" y="265559"/>
                </a:lnTo>
                <a:close/>
              </a:path>
              <a:path w="103504" h="290829">
                <a:moveTo>
                  <a:pt x="60306" y="254304"/>
                </a:moveTo>
                <a:lnTo>
                  <a:pt x="54367" y="265559"/>
                </a:lnTo>
                <a:lnTo>
                  <a:pt x="60325" y="274827"/>
                </a:lnTo>
                <a:lnTo>
                  <a:pt x="49276" y="275208"/>
                </a:lnTo>
                <a:lnTo>
                  <a:pt x="61223" y="275208"/>
                </a:lnTo>
                <a:lnTo>
                  <a:pt x="60306" y="254304"/>
                </a:lnTo>
                <a:close/>
              </a:path>
              <a:path w="103504" h="290829">
                <a:moveTo>
                  <a:pt x="49149" y="0"/>
                </a:moveTo>
                <a:lnTo>
                  <a:pt x="36449" y="507"/>
                </a:lnTo>
                <a:lnTo>
                  <a:pt x="47612" y="255048"/>
                </a:lnTo>
                <a:lnTo>
                  <a:pt x="54367" y="265559"/>
                </a:lnTo>
                <a:lnTo>
                  <a:pt x="60306" y="254304"/>
                </a:lnTo>
                <a:lnTo>
                  <a:pt x="49149" y="0"/>
                </a:lnTo>
                <a:close/>
              </a:path>
            </a:pathLst>
          </a:custGeom>
          <a:solidFill>
            <a:srgbClr val="096CC5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0" name="object 3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612506" y="4863465"/>
            <a:ext cx="132207" cy="25196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m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0439401" cy="6858000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8958" y="381000"/>
            <a:ext cx="472376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-5" dirty="0">
                <a:latin typeface="Trebuchet MS"/>
                <a:cs typeface="Trebuchet MS"/>
              </a:rPr>
              <a:t>Compatibilização</a:t>
            </a:r>
          </a:p>
        </p:txBody>
      </p:sp>
      <p:sp>
        <p:nvSpPr>
          <p:cNvPr id="3" name="object 3"/>
          <p:cNvSpPr/>
          <p:nvPr/>
        </p:nvSpPr>
        <p:spPr>
          <a:xfrm>
            <a:off x="1577339" y="3177539"/>
            <a:ext cx="1286510" cy="634365"/>
          </a:xfrm>
          <a:custGeom>
            <a:avLst/>
            <a:gdLst/>
            <a:ahLst/>
            <a:cxnLst/>
            <a:rect l="l" t="t" r="r" b="b"/>
            <a:pathLst>
              <a:path w="1286510" h="634364">
                <a:moveTo>
                  <a:pt x="1286256" y="0"/>
                </a:moveTo>
                <a:lnTo>
                  <a:pt x="0" y="0"/>
                </a:lnTo>
                <a:lnTo>
                  <a:pt x="0" y="633984"/>
                </a:lnTo>
                <a:lnTo>
                  <a:pt x="1286256" y="633984"/>
                </a:lnTo>
                <a:lnTo>
                  <a:pt x="1286256" y="0"/>
                </a:lnTo>
                <a:close/>
              </a:path>
            </a:pathLst>
          </a:custGeom>
          <a:solidFill>
            <a:srgbClr val="083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577339" y="3177539"/>
            <a:ext cx="1286510" cy="5911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7432">
            <a:solidFill>
              <a:srgbClr val="085091"/>
            </a:solidFill>
          </a:ln>
        </p:spPr>
        <p:txBody>
          <a:bodyPr vert="horz" wrap="square" lIns="0" tIns="368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90"/>
              </a:spcBef>
            </a:pPr>
            <a:r>
              <a:rPr sz="1800" spc="-65" dirty="0">
                <a:solidFill>
                  <a:srgbClr val="FFFFFF"/>
                </a:solidFill>
                <a:latin typeface="Trebuchet MS"/>
                <a:cs typeface="Trebuchet MS"/>
              </a:rPr>
              <a:t>PPA</a:t>
            </a:r>
            <a:endParaRPr sz="1800" dirty="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</a:pPr>
            <a:r>
              <a:rPr sz="1800" spc="-10" dirty="0">
                <a:solidFill>
                  <a:srgbClr val="FFFFFF"/>
                </a:solidFill>
                <a:latin typeface="Trebuchet MS"/>
                <a:cs typeface="Trebuchet MS"/>
              </a:rPr>
              <a:t>20</a:t>
            </a:r>
            <a:r>
              <a:rPr lang="pt-BR" sz="1800" spc="-10" dirty="0">
                <a:solidFill>
                  <a:srgbClr val="FFFFFF"/>
                </a:solidFill>
                <a:latin typeface="Trebuchet MS"/>
                <a:cs typeface="Trebuchet MS"/>
              </a:rPr>
              <a:t>22</a:t>
            </a:r>
            <a:r>
              <a:rPr sz="1800" spc="-10" dirty="0">
                <a:solidFill>
                  <a:srgbClr val="FFFFFF"/>
                </a:solidFill>
                <a:latin typeface="Trebuchet MS"/>
                <a:cs typeface="Trebuchet MS"/>
              </a:rPr>
              <a:t>/202</a:t>
            </a:r>
            <a:r>
              <a:rPr lang="pt-BR" sz="1800" spc="-10" dirty="0">
                <a:solidFill>
                  <a:srgbClr val="FFFFFF"/>
                </a:solidFill>
                <a:latin typeface="Trebuchet MS"/>
                <a:cs typeface="Trebuchet MS"/>
              </a:rPr>
              <a:t>5</a:t>
            </a:r>
            <a:endParaRPr sz="1800" dirty="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36620" y="1616963"/>
            <a:ext cx="1143000" cy="62260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7431">
            <a:solidFill>
              <a:srgbClr val="085091"/>
            </a:solidFill>
          </a:ln>
        </p:spPr>
        <p:txBody>
          <a:bodyPr vert="horz" wrap="square" lIns="0" tIns="67945" rIns="0" bIns="0" rtlCol="0">
            <a:spAutoFit/>
          </a:bodyPr>
          <a:lstStyle/>
          <a:p>
            <a:pPr marL="330835" marR="317500" indent="-9525">
              <a:lnSpc>
                <a:spcPct val="100000"/>
              </a:lnSpc>
              <a:spcBef>
                <a:spcPts val="535"/>
              </a:spcBef>
            </a:pP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LD</a:t>
            </a:r>
            <a:r>
              <a:rPr sz="1800" spc="1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-  </a:t>
            </a:r>
            <a:r>
              <a:rPr sz="1800" spc="-10" dirty="0">
                <a:solidFill>
                  <a:srgbClr val="FFFFFF"/>
                </a:solidFill>
                <a:latin typeface="Trebuchet MS"/>
                <a:cs typeface="Trebuchet MS"/>
              </a:rPr>
              <a:t>20</a:t>
            </a:r>
            <a:r>
              <a:rPr lang="pt-BR" sz="1800" spc="-10" dirty="0">
                <a:solidFill>
                  <a:srgbClr val="FFFFFF"/>
                </a:solidFill>
                <a:latin typeface="Trebuchet MS"/>
                <a:cs typeface="Trebuchet MS"/>
              </a:rPr>
              <a:t>22</a:t>
            </a:r>
            <a:endParaRPr sz="1800" dirty="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36620" y="3616452"/>
            <a:ext cx="1143000" cy="62453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7431">
            <a:solidFill>
              <a:srgbClr val="085091"/>
            </a:solidFill>
          </a:ln>
        </p:spPr>
        <p:txBody>
          <a:bodyPr vert="horz" wrap="square" lIns="0" tIns="69850" rIns="0" bIns="0" rtlCol="0">
            <a:spAutoFit/>
          </a:bodyPr>
          <a:lstStyle/>
          <a:p>
            <a:pPr marL="321310">
              <a:lnSpc>
                <a:spcPct val="100000"/>
              </a:lnSpc>
              <a:spcBef>
                <a:spcPts val="550"/>
              </a:spcBef>
            </a:pP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LDO-</a:t>
            </a:r>
            <a:endParaRPr sz="1800" dirty="0">
              <a:latin typeface="Trebuchet MS"/>
              <a:cs typeface="Trebuchet MS"/>
            </a:endParaRPr>
          </a:p>
          <a:p>
            <a:pPr marL="330835">
              <a:lnSpc>
                <a:spcPct val="100000"/>
              </a:lnSpc>
            </a:pPr>
            <a:r>
              <a:rPr sz="1800" spc="-10" dirty="0">
                <a:solidFill>
                  <a:srgbClr val="FFFFFF"/>
                </a:solidFill>
                <a:latin typeface="Trebuchet MS"/>
                <a:cs typeface="Trebuchet MS"/>
              </a:rPr>
              <a:t>202</a:t>
            </a:r>
            <a:r>
              <a:rPr lang="pt-BR" sz="1800" spc="-10" dirty="0">
                <a:solidFill>
                  <a:srgbClr val="FFFFFF"/>
                </a:solidFill>
                <a:latin typeface="Trebuchet MS"/>
                <a:cs typeface="Trebuchet MS"/>
              </a:rPr>
              <a:t>4</a:t>
            </a:r>
            <a:endParaRPr sz="1800" dirty="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36620" y="4619244"/>
            <a:ext cx="1143000" cy="621965"/>
          </a:xfrm>
          <a:prstGeom prst="rect">
            <a:avLst/>
          </a:prstGeom>
          <a:solidFill>
            <a:srgbClr val="FFFF99"/>
          </a:solidFill>
          <a:ln w="27431">
            <a:solidFill>
              <a:srgbClr val="085091"/>
            </a:solidFill>
          </a:ln>
        </p:spPr>
        <p:txBody>
          <a:bodyPr vert="horz" wrap="square" lIns="0" tIns="67310" rIns="0" bIns="0" rtlCol="0">
            <a:spAutoFit/>
          </a:bodyPr>
          <a:lstStyle/>
          <a:p>
            <a:pPr marL="330835" marR="317500" indent="-9525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solidFill>
                  <a:schemeClr val="tx2"/>
                </a:solidFill>
                <a:latin typeface="Trebuchet MS"/>
                <a:cs typeface="Trebuchet MS"/>
              </a:rPr>
              <a:t>LD</a:t>
            </a:r>
            <a:r>
              <a:rPr sz="1800" spc="10" dirty="0">
                <a:solidFill>
                  <a:schemeClr val="tx2"/>
                </a:solidFill>
                <a:latin typeface="Trebuchet MS"/>
                <a:cs typeface="Trebuchet MS"/>
              </a:rPr>
              <a:t>O</a:t>
            </a:r>
            <a:r>
              <a:rPr sz="1800" dirty="0">
                <a:solidFill>
                  <a:schemeClr val="tx2"/>
                </a:solidFill>
                <a:latin typeface="Trebuchet MS"/>
                <a:cs typeface="Trebuchet MS"/>
              </a:rPr>
              <a:t>-  </a:t>
            </a:r>
            <a:r>
              <a:rPr sz="1800" spc="-10" dirty="0">
                <a:solidFill>
                  <a:schemeClr val="tx2"/>
                </a:solidFill>
                <a:latin typeface="Trebuchet MS"/>
                <a:cs typeface="Trebuchet MS"/>
              </a:rPr>
              <a:t>202</a:t>
            </a:r>
            <a:r>
              <a:rPr lang="pt-BR" sz="1800" spc="-10" dirty="0">
                <a:solidFill>
                  <a:schemeClr val="tx2"/>
                </a:solidFill>
                <a:latin typeface="Trebuchet MS"/>
                <a:cs typeface="Trebuchet MS"/>
              </a:rPr>
              <a:t>5</a:t>
            </a:r>
            <a:endParaRPr sz="1800" dirty="0">
              <a:solidFill>
                <a:schemeClr val="tx2"/>
              </a:solidFill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792723" y="1616963"/>
            <a:ext cx="1143000" cy="62260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7432">
            <a:solidFill>
              <a:srgbClr val="085091"/>
            </a:solidFill>
          </a:ln>
        </p:spPr>
        <p:txBody>
          <a:bodyPr vert="horz" wrap="square" lIns="0" tIns="67945" rIns="0" bIns="0" rtlCol="0">
            <a:spAutoFit/>
          </a:bodyPr>
          <a:lstStyle/>
          <a:p>
            <a:pPr marL="332740" marR="318770" indent="-6350">
              <a:lnSpc>
                <a:spcPct val="100000"/>
              </a:lnSpc>
              <a:spcBef>
                <a:spcPts val="535"/>
              </a:spcBef>
            </a:pPr>
            <a:r>
              <a:rPr sz="1800" spc="-5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1800" spc="1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1800" spc="-1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-  </a:t>
            </a:r>
            <a:r>
              <a:rPr sz="1800" spc="-10" dirty="0">
                <a:solidFill>
                  <a:srgbClr val="FFFFFF"/>
                </a:solidFill>
                <a:latin typeface="Trebuchet MS"/>
                <a:cs typeface="Trebuchet MS"/>
              </a:rPr>
              <a:t>20</a:t>
            </a:r>
            <a:r>
              <a:rPr lang="pt-BR" sz="1800" spc="-10" dirty="0">
                <a:solidFill>
                  <a:srgbClr val="FFFFFF"/>
                </a:solidFill>
                <a:latin typeface="Trebuchet MS"/>
                <a:cs typeface="Trebuchet MS"/>
              </a:rPr>
              <a:t>22</a:t>
            </a:r>
            <a:endParaRPr sz="1800" dirty="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92723" y="2616707"/>
            <a:ext cx="1143000" cy="62324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7432">
            <a:solidFill>
              <a:srgbClr val="085091"/>
            </a:solidFill>
          </a:ln>
        </p:spPr>
        <p:txBody>
          <a:bodyPr vert="horz" wrap="square" lIns="0" tIns="68580" rIns="0" bIns="0" rtlCol="0">
            <a:spAutoFit/>
          </a:bodyPr>
          <a:lstStyle/>
          <a:p>
            <a:pPr marL="32639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LOA-</a:t>
            </a:r>
            <a:endParaRPr sz="1800" dirty="0">
              <a:latin typeface="Trebuchet MS"/>
              <a:cs typeface="Trebuchet MS"/>
            </a:endParaRPr>
          </a:p>
          <a:p>
            <a:pPr marL="332740">
              <a:lnSpc>
                <a:spcPct val="100000"/>
              </a:lnSpc>
              <a:spcBef>
                <a:spcPts val="5"/>
              </a:spcBef>
            </a:pPr>
            <a:r>
              <a:rPr sz="1800" spc="-10" dirty="0">
                <a:solidFill>
                  <a:srgbClr val="FFFFFF"/>
                </a:solidFill>
                <a:latin typeface="Trebuchet MS"/>
                <a:cs typeface="Trebuchet MS"/>
              </a:rPr>
              <a:t>20</a:t>
            </a:r>
            <a:r>
              <a:rPr lang="pt-BR" sz="1800" spc="-10" dirty="0">
                <a:solidFill>
                  <a:srgbClr val="FFFFFF"/>
                </a:solidFill>
                <a:latin typeface="Trebuchet MS"/>
                <a:cs typeface="Trebuchet MS"/>
              </a:rPr>
              <a:t>23</a:t>
            </a:r>
            <a:endParaRPr sz="1800" dirty="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792723" y="3616452"/>
            <a:ext cx="1143000" cy="6245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7432">
            <a:solidFill>
              <a:srgbClr val="085091"/>
            </a:solidFill>
          </a:ln>
        </p:spPr>
        <p:txBody>
          <a:bodyPr vert="horz" wrap="square" lIns="0" tIns="69850" rIns="0" bIns="0" rtlCol="0">
            <a:spAutoFit/>
          </a:bodyPr>
          <a:lstStyle/>
          <a:p>
            <a:pPr marL="326390">
              <a:lnSpc>
                <a:spcPct val="100000"/>
              </a:lnSpc>
              <a:spcBef>
                <a:spcPts val="550"/>
              </a:spcBef>
            </a:pPr>
            <a:r>
              <a:rPr sz="1800" spc="-5" dirty="0">
                <a:solidFill>
                  <a:srgbClr val="FFFFFF"/>
                </a:solidFill>
                <a:latin typeface="Trebuchet MS"/>
                <a:cs typeface="Trebuchet MS"/>
              </a:rPr>
              <a:t>LOA-</a:t>
            </a:r>
            <a:endParaRPr sz="1800" dirty="0">
              <a:latin typeface="Trebuchet MS"/>
              <a:cs typeface="Trebuchet MS"/>
            </a:endParaRPr>
          </a:p>
          <a:p>
            <a:pPr marL="332740">
              <a:lnSpc>
                <a:spcPct val="100000"/>
              </a:lnSpc>
            </a:pPr>
            <a:r>
              <a:rPr sz="1800" spc="-10" dirty="0">
                <a:solidFill>
                  <a:srgbClr val="FFFFFF"/>
                </a:solidFill>
                <a:latin typeface="Trebuchet MS"/>
                <a:cs typeface="Trebuchet MS"/>
              </a:rPr>
              <a:t>202</a:t>
            </a:r>
            <a:r>
              <a:rPr lang="pt-BR" sz="1800" spc="-10" dirty="0">
                <a:solidFill>
                  <a:srgbClr val="FFFFFF"/>
                </a:solidFill>
                <a:latin typeface="Trebuchet MS"/>
                <a:cs typeface="Trebuchet MS"/>
              </a:rPr>
              <a:t>4</a:t>
            </a:r>
            <a:endParaRPr sz="1800" dirty="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792723" y="4619244"/>
            <a:ext cx="1143000" cy="621965"/>
          </a:xfrm>
          <a:prstGeom prst="rect">
            <a:avLst/>
          </a:prstGeom>
          <a:solidFill>
            <a:srgbClr val="FFFF99"/>
          </a:solidFill>
          <a:ln w="27432">
            <a:solidFill>
              <a:srgbClr val="085091"/>
            </a:solidFill>
          </a:ln>
        </p:spPr>
        <p:txBody>
          <a:bodyPr vert="horz" wrap="square" lIns="0" tIns="67310" rIns="0" bIns="0" rtlCol="0">
            <a:spAutoFit/>
          </a:bodyPr>
          <a:lstStyle/>
          <a:p>
            <a:pPr marL="332740" marR="318770" indent="-635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solidFill>
                  <a:schemeClr val="tx2"/>
                </a:solidFill>
                <a:latin typeface="Trebuchet MS"/>
                <a:cs typeface="Trebuchet MS"/>
              </a:rPr>
              <a:t>L</a:t>
            </a:r>
            <a:r>
              <a:rPr sz="1800" spc="10" dirty="0">
                <a:solidFill>
                  <a:schemeClr val="tx2"/>
                </a:solidFill>
                <a:latin typeface="Trebuchet MS"/>
                <a:cs typeface="Trebuchet MS"/>
              </a:rPr>
              <a:t>O</a:t>
            </a:r>
            <a:r>
              <a:rPr sz="1800" spc="-10" dirty="0">
                <a:solidFill>
                  <a:schemeClr val="tx2"/>
                </a:solidFill>
                <a:latin typeface="Trebuchet MS"/>
                <a:cs typeface="Trebuchet MS"/>
              </a:rPr>
              <a:t>A</a:t>
            </a:r>
            <a:r>
              <a:rPr sz="1800" dirty="0">
                <a:solidFill>
                  <a:schemeClr val="tx2"/>
                </a:solidFill>
                <a:latin typeface="Trebuchet MS"/>
                <a:cs typeface="Trebuchet MS"/>
              </a:rPr>
              <a:t>-  </a:t>
            </a:r>
            <a:r>
              <a:rPr sz="1800" spc="-10" dirty="0">
                <a:solidFill>
                  <a:schemeClr val="tx2"/>
                </a:solidFill>
                <a:latin typeface="Trebuchet MS"/>
                <a:cs typeface="Trebuchet MS"/>
              </a:rPr>
              <a:t>202</a:t>
            </a:r>
            <a:r>
              <a:rPr lang="pt-BR" sz="1800" spc="-10" dirty="0">
                <a:solidFill>
                  <a:schemeClr val="tx2"/>
                </a:solidFill>
                <a:latin typeface="Trebuchet MS"/>
                <a:cs typeface="Trebuchet MS"/>
              </a:rPr>
              <a:t>5</a:t>
            </a:r>
            <a:endParaRPr sz="1800" dirty="0">
              <a:solidFill>
                <a:schemeClr val="tx2"/>
              </a:solidFill>
              <a:latin typeface="Trebuchet MS"/>
              <a:cs typeface="Trebuchet MS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535047" y="2074163"/>
            <a:ext cx="758825" cy="2786380"/>
          </a:xfrm>
          <a:custGeom>
            <a:avLst/>
            <a:gdLst/>
            <a:ahLst/>
            <a:cxnLst/>
            <a:rect l="l" t="t" r="r" b="b"/>
            <a:pathLst>
              <a:path w="758825" h="2786379">
                <a:moveTo>
                  <a:pt x="649478" y="0"/>
                </a:moveTo>
                <a:lnTo>
                  <a:pt x="559562" y="49276"/>
                </a:lnTo>
                <a:lnTo>
                  <a:pt x="558419" y="53213"/>
                </a:lnTo>
                <a:lnTo>
                  <a:pt x="560070" y="56261"/>
                </a:lnTo>
                <a:lnTo>
                  <a:pt x="561848" y="59309"/>
                </a:lnTo>
                <a:lnTo>
                  <a:pt x="565658" y="60452"/>
                </a:lnTo>
                <a:lnTo>
                  <a:pt x="625563" y="27622"/>
                </a:lnTo>
                <a:lnTo>
                  <a:pt x="0" y="1068324"/>
                </a:lnTo>
                <a:lnTo>
                  <a:pt x="10922" y="1074801"/>
                </a:lnTo>
                <a:lnTo>
                  <a:pt x="636333" y="34264"/>
                </a:lnTo>
                <a:lnTo>
                  <a:pt x="635508" y="98933"/>
                </a:lnTo>
                <a:lnTo>
                  <a:pt x="635508" y="102362"/>
                </a:lnTo>
                <a:lnTo>
                  <a:pt x="638302" y="105283"/>
                </a:lnTo>
                <a:lnTo>
                  <a:pt x="641858" y="105283"/>
                </a:lnTo>
                <a:lnTo>
                  <a:pt x="645287" y="105410"/>
                </a:lnTo>
                <a:lnTo>
                  <a:pt x="648208" y="102616"/>
                </a:lnTo>
                <a:lnTo>
                  <a:pt x="648208" y="98933"/>
                </a:lnTo>
                <a:lnTo>
                  <a:pt x="649376" y="7493"/>
                </a:lnTo>
                <a:lnTo>
                  <a:pt x="649478" y="0"/>
                </a:lnTo>
                <a:close/>
              </a:path>
              <a:path w="758825" h="2786379">
                <a:moveTo>
                  <a:pt x="712343" y="2786253"/>
                </a:moveTo>
                <a:lnTo>
                  <a:pt x="711796" y="2779522"/>
                </a:lnTo>
                <a:lnTo>
                  <a:pt x="704342" y="2687447"/>
                </a:lnTo>
                <a:lnTo>
                  <a:pt x="704088" y="2684018"/>
                </a:lnTo>
                <a:lnTo>
                  <a:pt x="701040" y="2681351"/>
                </a:lnTo>
                <a:lnTo>
                  <a:pt x="697484" y="2681732"/>
                </a:lnTo>
                <a:lnTo>
                  <a:pt x="694055" y="2681986"/>
                </a:lnTo>
                <a:lnTo>
                  <a:pt x="691388" y="2685034"/>
                </a:lnTo>
                <a:lnTo>
                  <a:pt x="691642" y="2688590"/>
                </a:lnTo>
                <a:lnTo>
                  <a:pt x="696950" y="2753144"/>
                </a:lnTo>
                <a:lnTo>
                  <a:pt x="19812" y="1782445"/>
                </a:lnTo>
                <a:lnTo>
                  <a:pt x="9398" y="1789811"/>
                </a:lnTo>
                <a:lnTo>
                  <a:pt x="686473" y="2760294"/>
                </a:lnTo>
                <a:lnTo>
                  <a:pt x="627761" y="2733167"/>
                </a:lnTo>
                <a:lnTo>
                  <a:pt x="624586" y="2731643"/>
                </a:lnTo>
                <a:lnTo>
                  <a:pt x="620776" y="2733040"/>
                </a:lnTo>
                <a:lnTo>
                  <a:pt x="619379" y="2736215"/>
                </a:lnTo>
                <a:lnTo>
                  <a:pt x="617855" y="2739390"/>
                </a:lnTo>
                <a:lnTo>
                  <a:pt x="619252" y="2743200"/>
                </a:lnTo>
                <a:lnTo>
                  <a:pt x="622427" y="2744597"/>
                </a:lnTo>
                <a:lnTo>
                  <a:pt x="712343" y="2786253"/>
                </a:lnTo>
                <a:close/>
              </a:path>
              <a:path w="758825" h="2786379">
                <a:moveTo>
                  <a:pt x="757174" y="972312"/>
                </a:moveTo>
                <a:lnTo>
                  <a:pt x="654685" y="975487"/>
                </a:lnTo>
                <a:lnTo>
                  <a:pt x="651891" y="978408"/>
                </a:lnTo>
                <a:lnTo>
                  <a:pt x="652145" y="985393"/>
                </a:lnTo>
                <a:lnTo>
                  <a:pt x="655066" y="988187"/>
                </a:lnTo>
                <a:lnTo>
                  <a:pt x="723188" y="986116"/>
                </a:lnTo>
                <a:lnTo>
                  <a:pt x="325120" y="1235329"/>
                </a:lnTo>
                <a:lnTo>
                  <a:pt x="331978" y="1245997"/>
                </a:lnTo>
                <a:lnTo>
                  <a:pt x="729932" y="996899"/>
                </a:lnTo>
                <a:lnTo>
                  <a:pt x="699897" y="1054100"/>
                </a:lnTo>
                <a:lnTo>
                  <a:pt x="698246" y="1057275"/>
                </a:lnTo>
                <a:lnTo>
                  <a:pt x="699516" y="1061085"/>
                </a:lnTo>
                <a:lnTo>
                  <a:pt x="705612" y="1064387"/>
                </a:lnTo>
                <a:lnTo>
                  <a:pt x="709549" y="1063117"/>
                </a:lnTo>
                <a:lnTo>
                  <a:pt x="711200" y="1060069"/>
                </a:lnTo>
                <a:lnTo>
                  <a:pt x="756500" y="973582"/>
                </a:lnTo>
                <a:lnTo>
                  <a:pt x="757174" y="972312"/>
                </a:lnTo>
                <a:close/>
              </a:path>
              <a:path w="758825" h="2786379">
                <a:moveTo>
                  <a:pt x="758558" y="1821053"/>
                </a:moveTo>
                <a:lnTo>
                  <a:pt x="699516" y="1741297"/>
                </a:lnTo>
                <a:lnTo>
                  <a:pt x="697484" y="1738503"/>
                </a:lnTo>
                <a:lnTo>
                  <a:pt x="693547" y="1737868"/>
                </a:lnTo>
                <a:lnTo>
                  <a:pt x="690753" y="1740027"/>
                </a:lnTo>
                <a:lnTo>
                  <a:pt x="687832" y="1742059"/>
                </a:lnTo>
                <a:lnTo>
                  <a:pt x="687324" y="1746123"/>
                </a:lnTo>
                <a:lnTo>
                  <a:pt x="689356" y="1748917"/>
                </a:lnTo>
                <a:lnTo>
                  <a:pt x="727786" y="1800847"/>
                </a:lnTo>
                <a:lnTo>
                  <a:pt x="260985" y="1600454"/>
                </a:lnTo>
                <a:lnTo>
                  <a:pt x="255905" y="1612138"/>
                </a:lnTo>
                <a:lnTo>
                  <a:pt x="722998" y="1812607"/>
                </a:lnTo>
                <a:lnTo>
                  <a:pt x="658622" y="1820545"/>
                </a:lnTo>
                <a:lnTo>
                  <a:pt x="655193" y="1820926"/>
                </a:lnTo>
                <a:lnTo>
                  <a:pt x="652653" y="1824101"/>
                </a:lnTo>
                <a:lnTo>
                  <a:pt x="653034" y="1827530"/>
                </a:lnTo>
                <a:lnTo>
                  <a:pt x="653542" y="1831086"/>
                </a:lnTo>
                <a:lnTo>
                  <a:pt x="656717" y="1833499"/>
                </a:lnTo>
                <a:lnTo>
                  <a:pt x="660146" y="1833118"/>
                </a:lnTo>
                <a:lnTo>
                  <a:pt x="752348" y="1821815"/>
                </a:lnTo>
                <a:lnTo>
                  <a:pt x="758558" y="1821053"/>
                </a:lnTo>
                <a:close/>
              </a:path>
            </a:pathLst>
          </a:custGeom>
          <a:solidFill>
            <a:srgbClr val="096C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79620" y="1880361"/>
            <a:ext cx="1143000" cy="103505"/>
          </a:xfrm>
          <a:custGeom>
            <a:avLst/>
            <a:gdLst/>
            <a:ahLst/>
            <a:cxnLst/>
            <a:rect l="l" t="t" r="r" b="b"/>
            <a:pathLst>
              <a:path w="1143000" h="103505">
                <a:moveTo>
                  <a:pt x="1054480" y="0"/>
                </a:moveTo>
                <a:lnTo>
                  <a:pt x="1050543" y="1015"/>
                </a:lnTo>
                <a:lnTo>
                  <a:pt x="1048765" y="3937"/>
                </a:lnTo>
                <a:lnTo>
                  <a:pt x="1046988" y="6985"/>
                </a:lnTo>
                <a:lnTo>
                  <a:pt x="1048003" y="10922"/>
                </a:lnTo>
                <a:lnTo>
                  <a:pt x="1106963" y="45315"/>
                </a:lnTo>
                <a:lnTo>
                  <a:pt x="1130427" y="45338"/>
                </a:lnTo>
                <a:lnTo>
                  <a:pt x="1130427" y="58038"/>
                </a:lnTo>
                <a:lnTo>
                  <a:pt x="1106912" y="58038"/>
                </a:lnTo>
                <a:lnTo>
                  <a:pt x="1050925" y="90550"/>
                </a:lnTo>
                <a:lnTo>
                  <a:pt x="1048003" y="92328"/>
                </a:lnTo>
                <a:lnTo>
                  <a:pt x="1046988" y="96265"/>
                </a:lnTo>
                <a:lnTo>
                  <a:pt x="1048639" y="99313"/>
                </a:lnTo>
                <a:lnTo>
                  <a:pt x="1050416" y="102362"/>
                </a:lnTo>
                <a:lnTo>
                  <a:pt x="1054353" y="103377"/>
                </a:lnTo>
                <a:lnTo>
                  <a:pt x="1132109" y="58038"/>
                </a:lnTo>
                <a:lnTo>
                  <a:pt x="1130427" y="58038"/>
                </a:lnTo>
                <a:lnTo>
                  <a:pt x="1132150" y="58015"/>
                </a:lnTo>
                <a:lnTo>
                  <a:pt x="1143000" y="51688"/>
                </a:lnTo>
                <a:lnTo>
                  <a:pt x="1054480" y="0"/>
                </a:lnTo>
                <a:close/>
              </a:path>
              <a:path w="1143000" h="103505">
                <a:moveTo>
                  <a:pt x="1117869" y="51676"/>
                </a:moveTo>
                <a:lnTo>
                  <a:pt x="1106953" y="58015"/>
                </a:lnTo>
                <a:lnTo>
                  <a:pt x="1130427" y="58038"/>
                </a:lnTo>
                <a:lnTo>
                  <a:pt x="1130427" y="57150"/>
                </a:lnTo>
                <a:lnTo>
                  <a:pt x="1127252" y="57150"/>
                </a:lnTo>
                <a:lnTo>
                  <a:pt x="1117869" y="51676"/>
                </a:lnTo>
                <a:close/>
              </a:path>
              <a:path w="1143000" h="103505">
                <a:moveTo>
                  <a:pt x="0" y="44196"/>
                </a:moveTo>
                <a:lnTo>
                  <a:pt x="0" y="56896"/>
                </a:lnTo>
                <a:lnTo>
                  <a:pt x="1106953" y="58015"/>
                </a:lnTo>
                <a:lnTo>
                  <a:pt x="1117869" y="51676"/>
                </a:lnTo>
                <a:lnTo>
                  <a:pt x="1106963" y="45315"/>
                </a:lnTo>
                <a:lnTo>
                  <a:pt x="0" y="44196"/>
                </a:lnTo>
                <a:close/>
              </a:path>
              <a:path w="1143000" h="103505">
                <a:moveTo>
                  <a:pt x="1127252" y="46227"/>
                </a:moveTo>
                <a:lnTo>
                  <a:pt x="1117869" y="51676"/>
                </a:lnTo>
                <a:lnTo>
                  <a:pt x="1127252" y="57150"/>
                </a:lnTo>
                <a:lnTo>
                  <a:pt x="1127252" y="46227"/>
                </a:lnTo>
                <a:close/>
              </a:path>
              <a:path w="1143000" h="103505">
                <a:moveTo>
                  <a:pt x="1130427" y="46227"/>
                </a:moveTo>
                <a:lnTo>
                  <a:pt x="1127252" y="46227"/>
                </a:lnTo>
                <a:lnTo>
                  <a:pt x="1127252" y="57150"/>
                </a:lnTo>
                <a:lnTo>
                  <a:pt x="1130427" y="57150"/>
                </a:lnTo>
                <a:lnTo>
                  <a:pt x="1130427" y="46227"/>
                </a:lnTo>
                <a:close/>
              </a:path>
              <a:path w="1143000" h="103505">
                <a:moveTo>
                  <a:pt x="1106963" y="45315"/>
                </a:moveTo>
                <a:lnTo>
                  <a:pt x="1117869" y="51676"/>
                </a:lnTo>
                <a:lnTo>
                  <a:pt x="1127252" y="46227"/>
                </a:lnTo>
                <a:lnTo>
                  <a:pt x="1130427" y="46227"/>
                </a:lnTo>
                <a:lnTo>
                  <a:pt x="1130427" y="45338"/>
                </a:lnTo>
                <a:lnTo>
                  <a:pt x="1106963" y="45315"/>
                </a:lnTo>
                <a:close/>
              </a:path>
            </a:pathLst>
          </a:custGeom>
          <a:solidFill>
            <a:srgbClr val="096C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506467" y="2953257"/>
            <a:ext cx="1214755" cy="103505"/>
          </a:xfrm>
          <a:custGeom>
            <a:avLst/>
            <a:gdLst/>
            <a:ahLst/>
            <a:cxnLst/>
            <a:rect l="l" t="t" r="r" b="b"/>
            <a:pathLst>
              <a:path w="1214754" h="103505">
                <a:moveTo>
                  <a:pt x="1125855" y="0"/>
                </a:moveTo>
                <a:lnTo>
                  <a:pt x="1122045" y="1015"/>
                </a:lnTo>
                <a:lnTo>
                  <a:pt x="1120267" y="3937"/>
                </a:lnTo>
                <a:lnTo>
                  <a:pt x="1118489" y="6984"/>
                </a:lnTo>
                <a:lnTo>
                  <a:pt x="1119505" y="10921"/>
                </a:lnTo>
                <a:lnTo>
                  <a:pt x="1178372" y="45316"/>
                </a:lnTo>
                <a:lnTo>
                  <a:pt x="1201928" y="45338"/>
                </a:lnTo>
                <a:lnTo>
                  <a:pt x="1201801" y="58038"/>
                </a:lnTo>
                <a:lnTo>
                  <a:pt x="1178322" y="58038"/>
                </a:lnTo>
                <a:lnTo>
                  <a:pt x="1119378" y="92328"/>
                </a:lnTo>
                <a:lnTo>
                  <a:pt x="1118362" y="96265"/>
                </a:lnTo>
                <a:lnTo>
                  <a:pt x="1121918" y="102362"/>
                </a:lnTo>
                <a:lnTo>
                  <a:pt x="1125728" y="103377"/>
                </a:lnTo>
                <a:lnTo>
                  <a:pt x="1203595" y="58038"/>
                </a:lnTo>
                <a:lnTo>
                  <a:pt x="1201801" y="58038"/>
                </a:lnTo>
                <a:lnTo>
                  <a:pt x="1203633" y="58016"/>
                </a:lnTo>
                <a:lnTo>
                  <a:pt x="1214501" y="51688"/>
                </a:lnTo>
                <a:lnTo>
                  <a:pt x="1125855" y="0"/>
                </a:lnTo>
                <a:close/>
              </a:path>
              <a:path w="1214754" h="103505">
                <a:moveTo>
                  <a:pt x="1189258" y="51677"/>
                </a:moveTo>
                <a:lnTo>
                  <a:pt x="1178361" y="58016"/>
                </a:lnTo>
                <a:lnTo>
                  <a:pt x="1201801" y="58038"/>
                </a:lnTo>
                <a:lnTo>
                  <a:pt x="1201809" y="57150"/>
                </a:lnTo>
                <a:lnTo>
                  <a:pt x="1198626" y="57150"/>
                </a:lnTo>
                <a:lnTo>
                  <a:pt x="1189258" y="51677"/>
                </a:lnTo>
                <a:close/>
              </a:path>
              <a:path w="1214754" h="103505">
                <a:moveTo>
                  <a:pt x="0" y="44195"/>
                </a:moveTo>
                <a:lnTo>
                  <a:pt x="0" y="56895"/>
                </a:lnTo>
                <a:lnTo>
                  <a:pt x="1178361" y="58016"/>
                </a:lnTo>
                <a:lnTo>
                  <a:pt x="1189258" y="51677"/>
                </a:lnTo>
                <a:lnTo>
                  <a:pt x="1178372" y="45316"/>
                </a:lnTo>
                <a:lnTo>
                  <a:pt x="0" y="44195"/>
                </a:lnTo>
                <a:close/>
              </a:path>
              <a:path w="1214754" h="103505">
                <a:moveTo>
                  <a:pt x="1198626" y="46227"/>
                </a:moveTo>
                <a:lnTo>
                  <a:pt x="1189258" y="51677"/>
                </a:lnTo>
                <a:lnTo>
                  <a:pt x="1198626" y="57150"/>
                </a:lnTo>
                <a:lnTo>
                  <a:pt x="1198626" y="46227"/>
                </a:lnTo>
                <a:close/>
              </a:path>
              <a:path w="1214754" h="103505">
                <a:moveTo>
                  <a:pt x="1201919" y="46227"/>
                </a:moveTo>
                <a:lnTo>
                  <a:pt x="1198626" y="46227"/>
                </a:lnTo>
                <a:lnTo>
                  <a:pt x="1198626" y="57150"/>
                </a:lnTo>
                <a:lnTo>
                  <a:pt x="1201809" y="57150"/>
                </a:lnTo>
                <a:lnTo>
                  <a:pt x="1201919" y="46227"/>
                </a:lnTo>
                <a:close/>
              </a:path>
              <a:path w="1214754" h="103505">
                <a:moveTo>
                  <a:pt x="1178372" y="45316"/>
                </a:moveTo>
                <a:lnTo>
                  <a:pt x="1189258" y="51677"/>
                </a:lnTo>
                <a:lnTo>
                  <a:pt x="1198626" y="46227"/>
                </a:lnTo>
                <a:lnTo>
                  <a:pt x="1201919" y="46227"/>
                </a:lnTo>
                <a:lnTo>
                  <a:pt x="1201928" y="45338"/>
                </a:lnTo>
                <a:lnTo>
                  <a:pt x="1178372" y="45316"/>
                </a:lnTo>
                <a:close/>
              </a:path>
            </a:pathLst>
          </a:custGeom>
          <a:solidFill>
            <a:srgbClr val="096C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579620" y="3879850"/>
            <a:ext cx="1143000" cy="103505"/>
          </a:xfrm>
          <a:custGeom>
            <a:avLst/>
            <a:gdLst/>
            <a:ahLst/>
            <a:cxnLst/>
            <a:rect l="l" t="t" r="r" b="b"/>
            <a:pathLst>
              <a:path w="1143000" h="103504">
                <a:moveTo>
                  <a:pt x="1054480" y="0"/>
                </a:moveTo>
                <a:lnTo>
                  <a:pt x="1050543" y="1016"/>
                </a:lnTo>
                <a:lnTo>
                  <a:pt x="1048765" y="3937"/>
                </a:lnTo>
                <a:lnTo>
                  <a:pt x="1046988" y="6985"/>
                </a:lnTo>
                <a:lnTo>
                  <a:pt x="1048003" y="10922"/>
                </a:lnTo>
                <a:lnTo>
                  <a:pt x="1106963" y="45315"/>
                </a:lnTo>
                <a:lnTo>
                  <a:pt x="1130427" y="45338"/>
                </a:lnTo>
                <a:lnTo>
                  <a:pt x="1130427" y="58038"/>
                </a:lnTo>
                <a:lnTo>
                  <a:pt x="1106912" y="58038"/>
                </a:lnTo>
                <a:lnTo>
                  <a:pt x="1050925" y="90550"/>
                </a:lnTo>
                <a:lnTo>
                  <a:pt x="1048003" y="92329"/>
                </a:lnTo>
                <a:lnTo>
                  <a:pt x="1046988" y="96266"/>
                </a:lnTo>
                <a:lnTo>
                  <a:pt x="1048639" y="99313"/>
                </a:lnTo>
                <a:lnTo>
                  <a:pt x="1050416" y="102362"/>
                </a:lnTo>
                <a:lnTo>
                  <a:pt x="1054353" y="103377"/>
                </a:lnTo>
                <a:lnTo>
                  <a:pt x="1132109" y="58038"/>
                </a:lnTo>
                <a:lnTo>
                  <a:pt x="1130427" y="58038"/>
                </a:lnTo>
                <a:lnTo>
                  <a:pt x="1132150" y="58015"/>
                </a:lnTo>
                <a:lnTo>
                  <a:pt x="1143000" y="51688"/>
                </a:lnTo>
                <a:lnTo>
                  <a:pt x="1054480" y="0"/>
                </a:lnTo>
                <a:close/>
              </a:path>
              <a:path w="1143000" h="103504">
                <a:moveTo>
                  <a:pt x="1117869" y="51676"/>
                </a:moveTo>
                <a:lnTo>
                  <a:pt x="1106953" y="58015"/>
                </a:lnTo>
                <a:lnTo>
                  <a:pt x="1130427" y="58038"/>
                </a:lnTo>
                <a:lnTo>
                  <a:pt x="1130427" y="57150"/>
                </a:lnTo>
                <a:lnTo>
                  <a:pt x="1127252" y="57150"/>
                </a:lnTo>
                <a:lnTo>
                  <a:pt x="1117869" y="51676"/>
                </a:lnTo>
                <a:close/>
              </a:path>
              <a:path w="1143000" h="103504">
                <a:moveTo>
                  <a:pt x="0" y="44195"/>
                </a:moveTo>
                <a:lnTo>
                  <a:pt x="0" y="56895"/>
                </a:lnTo>
                <a:lnTo>
                  <a:pt x="1106953" y="58015"/>
                </a:lnTo>
                <a:lnTo>
                  <a:pt x="1117869" y="51676"/>
                </a:lnTo>
                <a:lnTo>
                  <a:pt x="1106963" y="45315"/>
                </a:lnTo>
                <a:lnTo>
                  <a:pt x="0" y="44195"/>
                </a:lnTo>
                <a:close/>
              </a:path>
              <a:path w="1143000" h="103504">
                <a:moveTo>
                  <a:pt x="1127252" y="46227"/>
                </a:moveTo>
                <a:lnTo>
                  <a:pt x="1117869" y="51676"/>
                </a:lnTo>
                <a:lnTo>
                  <a:pt x="1127252" y="57150"/>
                </a:lnTo>
                <a:lnTo>
                  <a:pt x="1127252" y="46227"/>
                </a:lnTo>
                <a:close/>
              </a:path>
              <a:path w="1143000" h="103504">
                <a:moveTo>
                  <a:pt x="1130427" y="46227"/>
                </a:moveTo>
                <a:lnTo>
                  <a:pt x="1127252" y="46227"/>
                </a:lnTo>
                <a:lnTo>
                  <a:pt x="1127252" y="57150"/>
                </a:lnTo>
                <a:lnTo>
                  <a:pt x="1130427" y="57150"/>
                </a:lnTo>
                <a:lnTo>
                  <a:pt x="1130427" y="46227"/>
                </a:lnTo>
                <a:close/>
              </a:path>
              <a:path w="1143000" h="103504">
                <a:moveTo>
                  <a:pt x="1106963" y="45315"/>
                </a:moveTo>
                <a:lnTo>
                  <a:pt x="1117869" y="51676"/>
                </a:lnTo>
                <a:lnTo>
                  <a:pt x="1127252" y="46227"/>
                </a:lnTo>
                <a:lnTo>
                  <a:pt x="1130427" y="46227"/>
                </a:lnTo>
                <a:lnTo>
                  <a:pt x="1130427" y="45338"/>
                </a:lnTo>
                <a:lnTo>
                  <a:pt x="1106963" y="45315"/>
                </a:lnTo>
                <a:close/>
              </a:path>
            </a:pathLst>
          </a:custGeom>
          <a:solidFill>
            <a:srgbClr val="096C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579620" y="4879594"/>
            <a:ext cx="1143000" cy="103505"/>
          </a:xfrm>
          <a:custGeom>
            <a:avLst/>
            <a:gdLst/>
            <a:ahLst/>
            <a:cxnLst/>
            <a:rect l="l" t="t" r="r" b="b"/>
            <a:pathLst>
              <a:path w="1143000" h="103504">
                <a:moveTo>
                  <a:pt x="1054480" y="0"/>
                </a:moveTo>
                <a:lnTo>
                  <a:pt x="1050543" y="1015"/>
                </a:lnTo>
                <a:lnTo>
                  <a:pt x="1048765" y="3936"/>
                </a:lnTo>
                <a:lnTo>
                  <a:pt x="1046988" y="6984"/>
                </a:lnTo>
                <a:lnTo>
                  <a:pt x="1048003" y="10921"/>
                </a:lnTo>
                <a:lnTo>
                  <a:pt x="1106963" y="45315"/>
                </a:lnTo>
                <a:lnTo>
                  <a:pt x="1130427" y="45338"/>
                </a:lnTo>
                <a:lnTo>
                  <a:pt x="1130427" y="58038"/>
                </a:lnTo>
                <a:lnTo>
                  <a:pt x="1106912" y="58038"/>
                </a:lnTo>
                <a:lnTo>
                  <a:pt x="1050925" y="90550"/>
                </a:lnTo>
                <a:lnTo>
                  <a:pt x="1048003" y="92328"/>
                </a:lnTo>
                <a:lnTo>
                  <a:pt x="1046988" y="96265"/>
                </a:lnTo>
                <a:lnTo>
                  <a:pt x="1048639" y="99313"/>
                </a:lnTo>
                <a:lnTo>
                  <a:pt x="1050416" y="102361"/>
                </a:lnTo>
                <a:lnTo>
                  <a:pt x="1054353" y="103377"/>
                </a:lnTo>
                <a:lnTo>
                  <a:pt x="1132109" y="58038"/>
                </a:lnTo>
                <a:lnTo>
                  <a:pt x="1130427" y="58038"/>
                </a:lnTo>
                <a:lnTo>
                  <a:pt x="1132150" y="58015"/>
                </a:lnTo>
                <a:lnTo>
                  <a:pt x="1143000" y="51688"/>
                </a:lnTo>
                <a:lnTo>
                  <a:pt x="1054480" y="0"/>
                </a:lnTo>
                <a:close/>
              </a:path>
              <a:path w="1143000" h="103504">
                <a:moveTo>
                  <a:pt x="1117869" y="51676"/>
                </a:moveTo>
                <a:lnTo>
                  <a:pt x="1106953" y="58015"/>
                </a:lnTo>
                <a:lnTo>
                  <a:pt x="1130427" y="58038"/>
                </a:lnTo>
                <a:lnTo>
                  <a:pt x="1130427" y="57149"/>
                </a:lnTo>
                <a:lnTo>
                  <a:pt x="1127252" y="57149"/>
                </a:lnTo>
                <a:lnTo>
                  <a:pt x="1117869" y="51676"/>
                </a:lnTo>
                <a:close/>
              </a:path>
              <a:path w="1143000" h="103504">
                <a:moveTo>
                  <a:pt x="0" y="44195"/>
                </a:moveTo>
                <a:lnTo>
                  <a:pt x="0" y="56895"/>
                </a:lnTo>
                <a:lnTo>
                  <a:pt x="1106953" y="58015"/>
                </a:lnTo>
                <a:lnTo>
                  <a:pt x="1117869" y="51676"/>
                </a:lnTo>
                <a:lnTo>
                  <a:pt x="1106963" y="45315"/>
                </a:lnTo>
                <a:lnTo>
                  <a:pt x="0" y="44195"/>
                </a:lnTo>
                <a:close/>
              </a:path>
              <a:path w="1143000" h="103504">
                <a:moveTo>
                  <a:pt x="1127252" y="46227"/>
                </a:moveTo>
                <a:lnTo>
                  <a:pt x="1117869" y="51676"/>
                </a:lnTo>
                <a:lnTo>
                  <a:pt x="1127252" y="57149"/>
                </a:lnTo>
                <a:lnTo>
                  <a:pt x="1127252" y="46227"/>
                </a:lnTo>
                <a:close/>
              </a:path>
              <a:path w="1143000" h="103504">
                <a:moveTo>
                  <a:pt x="1130427" y="46227"/>
                </a:moveTo>
                <a:lnTo>
                  <a:pt x="1127252" y="46227"/>
                </a:lnTo>
                <a:lnTo>
                  <a:pt x="1127252" y="57149"/>
                </a:lnTo>
                <a:lnTo>
                  <a:pt x="1130427" y="57149"/>
                </a:lnTo>
                <a:lnTo>
                  <a:pt x="1130427" y="46227"/>
                </a:lnTo>
                <a:close/>
              </a:path>
              <a:path w="1143000" h="103504">
                <a:moveTo>
                  <a:pt x="1106963" y="45315"/>
                </a:moveTo>
                <a:lnTo>
                  <a:pt x="1117869" y="51676"/>
                </a:lnTo>
                <a:lnTo>
                  <a:pt x="1127252" y="46227"/>
                </a:lnTo>
                <a:lnTo>
                  <a:pt x="1130427" y="46227"/>
                </a:lnTo>
                <a:lnTo>
                  <a:pt x="1130427" y="45338"/>
                </a:lnTo>
                <a:lnTo>
                  <a:pt x="1106963" y="45315"/>
                </a:lnTo>
                <a:close/>
              </a:path>
            </a:pathLst>
          </a:custGeom>
          <a:solidFill>
            <a:srgbClr val="096C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7570089" y="2549778"/>
            <a:ext cx="2331085" cy="1946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10795" algn="ctr">
              <a:lnSpc>
                <a:spcPct val="100000"/>
              </a:lnSpc>
              <a:spcBef>
                <a:spcPts val="100"/>
              </a:spcBef>
            </a:pPr>
            <a:r>
              <a:rPr sz="1800" spc="-30" dirty="0">
                <a:latin typeface="Trebuchet MS"/>
                <a:cs typeface="Trebuchet MS"/>
              </a:rPr>
              <a:t>Selecionar,</a:t>
            </a:r>
            <a:r>
              <a:rPr sz="1800" spc="30" dirty="0">
                <a:latin typeface="Trebuchet MS"/>
                <a:cs typeface="Trebuchet MS"/>
              </a:rPr>
              <a:t> </a:t>
            </a:r>
            <a:r>
              <a:rPr sz="1800" dirty="0">
                <a:latin typeface="Trebuchet MS"/>
                <a:cs typeface="Trebuchet MS"/>
              </a:rPr>
              <a:t>dentre</a:t>
            </a:r>
            <a:r>
              <a:rPr sz="1800" spc="-2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as 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10" dirty="0">
                <a:latin typeface="Trebuchet MS"/>
                <a:cs typeface="Trebuchet MS"/>
              </a:rPr>
              <a:t>ações </a:t>
            </a:r>
            <a:r>
              <a:rPr sz="1800" spc="-5" dirty="0">
                <a:latin typeface="Trebuchet MS"/>
                <a:cs typeface="Trebuchet MS"/>
              </a:rPr>
              <a:t>previstas no </a:t>
            </a:r>
            <a:r>
              <a:rPr sz="1800" spc="-65" dirty="0">
                <a:latin typeface="Trebuchet MS"/>
                <a:cs typeface="Trebuchet MS"/>
              </a:rPr>
              <a:t>PPA </a:t>
            </a:r>
            <a:r>
              <a:rPr sz="1800" spc="-530" dirty="0">
                <a:latin typeface="Trebuchet MS"/>
                <a:cs typeface="Trebuchet MS"/>
              </a:rPr>
              <a:t> </a:t>
            </a:r>
            <a:r>
              <a:rPr sz="1800" spc="-10" dirty="0">
                <a:latin typeface="Trebuchet MS"/>
                <a:cs typeface="Trebuchet MS"/>
              </a:rPr>
              <a:t>20</a:t>
            </a:r>
            <a:r>
              <a:rPr lang="pt-BR" sz="1800" spc="-10" dirty="0">
                <a:latin typeface="Trebuchet MS"/>
                <a:cs typeface="Trebuchet MS"/>
              </a:rPr>
              <a:t>22</a:t>
            </a:r>
            <a:r>
              <a:rPr sz="1800" spc="-10" dirty="0">
                <a:latin typeface="Trebuchet MS"/>
                <a:cs typeface="Trebuchet MS"/>
              </a:rPr>
              <a:t>-202</a:t>
            </a:r>
            <a:r>
              <a:rPr lang="pt-BR" sz="1800" spc="-10" dirty="0">
                <a:latin typeface="Trebuchet MS"/>
                <a:cs typeface="Trebuchet MS"/>
              </a:rPr>
              <a:t>5</a:t>
            </a:r>
            <a:r>
              <a:rPr sz="1800" spc="-10" dirty="0">
                <a:latin typeface="Trebuchet MS"/>
                <a:cs typeface="Trebuchet MS"/>
              </a:rPr>
              <a:t>,</a:t>
            </a:r>
            <a:r>
              <a:rPr sz="1800" spc="7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aquelas </a:t>
            </a:r>
            <a:r>
              <a:rPr sz="1800" dirty="0">
                <a:latin typeface="Trebuchet MS"/>
                <a:cs typeface="Trebuchet MS"/>
              </a:rPr>
              <a:t> que </a:t>
            </a:r>
            <a:r>
              <a:rPr sz="1800" spc="-5" dirty="0">
                <a:latin typeface="Trebuchet MS"/>
                <a:cs typeface="Trebuchet MS"/>
              </a:rPr>
              <a:t>terão prioridade </a:t>
            </a:r>
            <a:r>
              <a:rPr sz="1800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na execução </a:t>
            </a:r>
            <a:r>
              <a:rPr sz="1800" dirty="0">
                <a:latin typeface="Trebuchet MS"/>
                <a:cs typeface="Trebuchet MS"/>
              </a:rPr>
              <a:t>do 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5" dirty="0">
                <a:latin typeface="Trebuchet MS"/>
                <a:cs typeface="Trebuchet MS"/>
              </a:rPr>
              <a:t>orçamento </a:t>
            </a:r>
            <a:r>
              <a:rPr sz="1800" dirty="0">
                <a:latin typeface="Trebuchet MS"/>
                <a:cs typeface="Trebuchet MS"/>
              </a:rPr>
              <a:t>do </a:t>
            </a:r>
            <a:r>
              <a:rPr sz="1800" spc="-5" dirty="0">
                <a:latin typeface="Trebuchet MS"/>
                <a:cs typeface="Trebuchet MS"/>
              </a:rPr>
              <a:t>ano </a:t>
            </a:r>
            <a:r>
              <a:rPr sz="1800" dirty="0">
                <a:latin typeface="Trebuchet MS"/>
                <a:cs typeface="Trebuchet MS"/>
              </a:rPr>
              <a:t>de </a:t>
            </a:r>
            <a:r>
              <a:rPr sz="1800" spc="5" dirty="0">
                <a:latin typeface="Trebuchet MS"/>
                <a:cs typeface="Trebuchet MS"/>
              </a:rPr>
              <a:t> </a:t>
            </a:r>
            <a:r>
              <a:rPr sz="1800" spc="-10" dirty="0">
                <a:latin typeface="Trebuchet MS"/>
                <a:cs typeface="Trebuchet MS"/>
              </a:rPr>
              <a:t>20</a:t>
            </a:r>
            <a:r>
              <a:rPr lang="pt-BR" sz="1800" spc="-10" dirty="0">
                <a:latin typeface="Trebuchet MS"/>
                <a:cs typeface="Trebuchet MS"/>
              </a:rPr>
              <a:t>25</a:t>
            </a:r>
            <a:r>
              <a:rPr sz="1800" spc="-10" dirty="0">
                <a:latin typeface="Trebuchet MS"/>
                <a:cs typeface="Trebuchet MS"/>
              </a:rPr>
              <a:t>.</a:t>
            </a:r>
            <a:endParaRPr sz="1800" dirty="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363467" y="2522220"/>
            <a:ext cx="1143000" cy="62324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7431">
            <a:solidFill>
              <a:srgbClr val="085091"/>
            </a:solidFill>
          </a:ln>
        </p:spPr>
        <p:txBody>
          <a:bodyPr vert="horz" wrap="square" lIns="0" tIns="68580" rIns="0" bIns="0" rtlCol="0">
            <a:spAutoFit/>
          </a:bodyPr>
          <a:lstStyle/>
          <a:p>
            <a:pPr marL="323215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LDO-</a:t>
            </a:r>
            <a:endParaRPr sz="1800" dirty="0">
              <a:latin typeface="Trebuchet MS"/>
              <a:cs typeface="Trebuchet MS"/>
            </a:endParaRPr>
          </a:p>
          <a:p>
            <a:pPr marL="332740">
              <a:lnSpc>
                <a:spcPct val="100000"/>
              </a:lnSpc>
              <a:spcBef>
                <a:spcPts val="5"/>
              </a:spcBef>
            </a:pPr>
            <a:r>
              <a:rPr sz="1800" spc="-10" dirty="0">
                <a:solidFill>
                  <a:srgbClr val="FFFFFF"/>
                </a:solidFill>
                <a:latin typeface="Trebuchet MS"/>
                <a:cs typeface="Trebuchet MS"/>
              </a:rPr>
              <a:t>20</a:t>
            </a:r>
            <a:r>
              <a:rPr lang="pt-BR" sz="1800" spc="-10" dirty="0">
                <a:solidFill>
                  <a:srgbClr val="FFFFFF"/>
                </a:solidFill>
                <a:latin typeface="Trebuchet MS"/>
                <a:cs typeface="Trebuchet MS"/>
              </a:rPr>
              <a:t>23</a:t>
            </a:r>
            <a:endParaRPr sz="18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0439401" cy="6858000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8800" y="457200"/>
            <a:ext cx="494474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Objetivos</a:t>
            </a:r>
            <a:r>
              <a:rPr spc="-45" dirty="0"/>
              <a:t> </a:t>
            </a:r>
            <a:r>
              <a:rPr dirty="0"/>
              <a:t>da</a:t>
            </a:r>
            <a:r>
              <a:rPr spc="-10" dirty="0"/>
              <a:t> </a:t>
            </a:r>
            <a:r>
              <a:rPr spc="5" dirty="0"/>
              <a:t>LDO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310" y="1910537"/>
            <a:ext cx="8441055" cy="281749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469900" marR="5080" indent="-457200">
              <a:lnSpc>
                <a:spcPct val="100000"/>
              </a:lnSpc>
              <a:spcBef>
                <a:spcPts val="110"/>
              </a:spcBef>
              <a:buFont typeface="Wingdings"/>
              <a:buChar char=""/>
              <a:tabLst>
                <a:tab pos="469265" algn="l"/>
                <a:tab pos="469900" algn="l"/>
                <a:tab pos="2557780" algn="l"/>
                <a:tab pos="4430395" algn="l"/>
                <a:tab pos="5610225" algn="l"/>
                <a:tab pos="6027420" algn="l"/>
                <a:tab pos="8036559" algn="l"/>
              </a:tabLst>
            </a:pPr>
            <a:r>
              <a:rPr sz="2800" dirty="0">
                <a:latin typeface="Trebuchet MS"/>
                <a:cs typeface="Trebuchet MS"/>
              </a:rPr>
              <a:t>Es</a:t>
            </a:r>
            <a:r>
              <a:rPr sz="2800" spc="-15" dirty="0">
                <a:latin typeface="Trebuchet MS"/>
                <a:cs typeface="Trebuchet MS"/>
              </a:rPr>
              <a:t>ta</a:t>
            </a:r>
            <a:r>
              <a:rPr sz="2800" dirty="0">
                <a:latin typeface="Trebuchet MS"/>
                <a:cs typeface="Trebuchet MS"/>
              </a:rPr>
              <a:t>be</a:t>
            </a:r>
            <a:r>
              <a:rPr sz="2800" spc="5" dirty="0">
                <a:latin typeface="Trebuchet MS"/>
                <a:cs typeface="Trebuchet MS"/>
              </a:rPr>
              <a:t>l</a:t>
            </a:r>
            <a:r>
              <a:rPr sz="2800" dirty="0">
                <a:latin typeface="Trebuchet MS"/>
                <a:cs typeface="Trebuchet MS"/>
              </a:rPr>
              <a:t>ecer	d</a:t>
            </a:r>
            <a:r>
              <a:rPr sz="2800" spc="-15" dirty="0">
                <a:latin typeface="Trebuchet MS"/>
                <a:cs typeface="Trebuchet MS"/>
              </a:rPr>
              <a:t>ir</a:t>
            </a:r>
            <a:r>
              <a:rPr sz="2800" spc="-5" dirty="0">
                <a:latin typeface="Trebuchet MS"/>
                <a:cs typeface="Trebuchet MS"/>
              </a:rPr>
              <a:t>et</a:t>
            </a:r>
            <a:r>
              <a:rPr sz="2800" spc="-20" dirty="0">
                <a:latin typeface="Trebuchet MS"/>
                <a:cs typeface="Trebuchet MS"/>
              </a:rPr>
              <a:t>r</a:t>
            </a:r>
            <a:r>
              <a:rPr sz="2800" spc="-10" dirty="0">
                <a:latin typeface="Trebuchet MS"/>
                <a:cs typeface="Trebuchet MS"/>
              </a:rPr>
              <a:t>i</a:t>
            </a:r>
            <a:r>
              <a:rPr sz="2800" spc="5" dirty="0">
                <a:latin typeface="Trebuchet MS"/>
                <a:cs typeface="Trebuchet MS"/>
              </a:rPr>
              <a:t>z</a:t>
            </a:r>
            <a:r>
              <a:rPr sz="2800" spc="-5" dirty="0">
                <a:latin typeface="Trebuchet MS"/>
                <a:cs typeface="Trebuchet MS"/>
              </a:rPr>
              <a:t>es</a:t>
            </a:r>
            <a:r>
              <a:rPr sz="2800" dirty="0">
                <a:latin typeface="Trebuchet MS"/>
                <a:cs typeface="Trebuchet MS"/>
              </a:rPr>
              <a:t>,	</a:t>
            </a:r>
            <a:r>
              <a:rPr sz="2800" spc="-25" dirty="0">
                <a:latin typeface="Trebuchet MS"/>
                <a:cs typeface="Trebuchet MS"/>
              </a:rPr>
              <a:t>m</a:t>
            </a:r>
            <a:r>
              <a:rPr sz="2800" spc="-5" dirty="0">
                <a:latin typeface="Trebuchet MS"/>
                <a:cs typeface="Trebuchet MS"/>
              </a:rPr>
              <a:t>et</a:t>
            </a:r>
            <a:r>
              <a:rPr sz="2800" spc="-15" dirty="0">
                <a:latin typeface="Trebuchet MS"/>
                <a:cs typeface="Trebuchet MS"/>
              </a:rPr>
              <a:t>a</a:t>
            </a:r>
            <a:r>
              <a:rPr sz="2800" dirty="0">
                <a:latin typeface="Trebuchet MS"/>
                <a:cs typeface="Trebuchet MS"/>
              </a:rPr>
              <a:t>s	</a:t>
            </a:r>
            <a:r>
              <a:rPr sz="2800" spc="5" dirty="0">
                <a:latin typeface="Trebuchet MS"/>
                <a:cs typeface="Trebuchet MS"/>
              </a:rPr>
              <a:t>e</a:t>
            </a:r>
            <a:r>
              <a:rPr sz="2800" dirty="0">
                <a:latin typeface="Trebuchet MS"/>
                <a:cs typeface="Trebuchet MS"/>
              </a:rPr>
              <a:t>	p</a:t>
            </a:r>
            <a:r>
              <a:rPr sz="2800" spc="-20" dirty="0">
                <a:latin typeface="Trebuchet MS"/>
                <a:cs typeface="Trebuchet MS"/>
              </a:rPr>
              <a:t>r</a:t>
            </a:r>
            <a:r>
              <a:rPr sz="2800" spc="-10" dirty="0">
                <a:latin typeface="Trebuchet MS"/>
                <a:cs typeface="Trebuchet MS"/>
              </a:rPr>
              <a:t>i</a:t>
            </a:r>
            <a:r>
              <a:rPr sz="2800" spc="5" dirty="0">
                <a:latin typeface="Trebuchet MS"/>
                <a:cs typeface="Trebuchet MS"/>
              </a:rPr>
              <a:t>o</a:t>
            </a:r>
            <a:r>
              <a:rPr sz="2800" spc="-15" dirty="0">
                <a:latin typeface="Trebuchet MS"/>
                <a:cs typeface="Trebuchet MS"/>
              </a:rPr>
              <a:t>r</a:t>
            </a:r>
            <a:r>
              <a:rPr sz="2800" spc="-10" dirty="0">
                <a:latin typeface="Trebuchet MS"/>
                <a:cs typeface="Trebuchet MS"/>
              </a:rPr>
              <a:t>i</a:t>
            </a:r>
            <a:r>
              <a:rPr sz="2800" dirty="0">
                <a:latin typeface="Trebuchet MS"/>
                <a:cs typeface="Trebuchet MS"/>
              </a:rPr>
              <a:t>d</a:t>
            </a:r>
            <a:r>
              <a:rPr sz="2800" spc="-15" dirty="0">
                <a:latin typeface="Trebuchet MS"/>
                <a:cs typeface="Trebuchet MS"/>
              </a:rPr>
              <a:t>a</a:t>
            </a:r>
            <a:r>
              <a:rPr sz="2800" dirty="0">
                <a:latin typeface="Trebuchet MS"/>
                <a:cs typeface="Trebuchet MS"/>
              </a:rPr>
              <a:t>des	</a:t>
            </a:r>
            <a:r>
              <a:rPr sz="2800" spc="15" dirty="0">
                <a:latin typeface="Trebuchet MS"/>
                <a:cs typeface="Trebuchet MS"/>
              </a:rPr>
              <a:t>da  </a:t>
            </a:r>
            <a:r>
              <a:rPr sz="2800" spc="-10" dirty="0">
                <a:latin typeface="Trebuchet MS"/>
                <a:cs typeface="Trebuchet MS"/>
              </a:rPr>
              <a:t>administração;</a:t>
            </a:r>
            <a:endParaRPr sz="2800">
              <a:latin typeface="Trebuchet MS"/>
              <a:cs typeface="Trebuchet MS"/>
            </a:endParaRPr>
          </a:p>
          <a:p>
            <a:pPr marL="469900" indent="-457200">
              <a:lnSpc>
                <a:spcPct val="100000"/>
              </a:lnSpc>
              <a:spcBef>
                <a:spcPts val="605"/>
              </a:spcBef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sz="2800" spc="-5" dirty="0">
                <a:latin typeface="Trebuchet MS"/>
                <a:cs typeface="Trebuchet MS"/>
              </a:rPr>
              <a:t>Orientar</a:t>
            </a:r>
            <a:r>
              <a:rPr sz="2800" spc="-20" dirty="0">
                <a:latin typeface="Trebuchet MS"/>
                <a:cs typeface="Trebuchet MS"/>
              </a:rPr>
              <a:t> </a:t>
            </a:r>
            <a:r>
              <a:rPr sz="2800" dirty="0">
                <a:latin typeface="Trebuchet MS"/>
                <a:cs typeface="Trebuchet MS"/>
              </a:rPr>
              <a:t>a</a:t>
            </a:r>
            <a:r>
              <a:rPr sz="2800" spc="10" dirty="0">
                <a:latin typeface="Trebuchet MS"/>
                <a:cs typeface="Trebuchet MS"/>
              </a:rPr>
              <a:t> </a:t>
            </a:r>
            <a:r>
              <a:rPr sz="2800" spc="-5" dirty="0">
                <a:latin typeface="Trebuchet MS"/>
                <a:cs typeface="Trebuchet MS"/>
              </a:rPr>
              <a:t>elaboração</a:t>
            </a:r>
            <a:r>
              <a:rPr sz="2800" spc="-25" dirty="0">
                <a:latin typeface="Trebuchet MS"/>
                <a:cs typeface="Trebuchet MS"/>
              </a:rPr>
              <a:t> </a:t>
            </a:r>
            <a:r>
              <a:rPr sz="2800" dirty="0">
                <a:latin typeface="Trebuchet MS"/>
                <a:cs typeface="Trebuchet MS"/>
              </a:rPr>
              <a:t>da</a:t>
            </a:r>
            <a:r>
              <a:rPr sz="2800" spc="10" dirty="0">
                <a:latin typeface="Trebuchet MS"/>
                <a:cs typeface="Trebuchet MS"/>
              </a:rPr>
              <a:t> </a:t>
            </a:r>
            <a:r>
              <a:rPr sz="2800" spc="-5" dirty="0">
                <a:latin typeface="Trebuchet MS"/>
                <a:cs typeface="Trebuchet MS"/>
              </a:rPr>
              <a:t>proposta</a:t>
            </a:r>
            <a:r>
              <a:rPr sz="2800" spc="-15" dirty="0">
                <a:latin typeface="Trebuchet MS"/>
                <a:cs typeface="Trebuchet MS"/>
              </a:rPr>
              <a:t> </a:t>
            </a:r>
            <a:r>
              <a:rPr sz="2800" spc="-5" dirty="0">
                <a:latin typeface="Trebuchet MS"/>
                <a:cs typeface="Trebuchet MS"/>
              </a:rPr>
              <a:t>orçamentária;</a:t>
            </a:r>
            <a:endParaRPr sz="2800">
              <a:latin typeface="Trebuchet MS"/>
              <a:cs typeface="Trebuchet MS"/>
            </a:endParaRPr>
          </a:p>
          <a:p>
            <a:pPr marL="469900" marR="5080" indent="-457200">
              <a:lnSpc>
                <a:spcPct val="100000"/>
              </a:lnSpc>
              <a:spcBef>
                <a:spcPts val="600"/>
              </a:spcBef>
              <a:buFont typeface="Wingdings"/>
              <a:buChar char=""/>
              <a:tabLst>
                <a:tab pos="469265" algn="l"/>
                <a:tab pos="469900" algn="l"/>
                <a:tab pos="3036570" algn="l"/>
                <a:tab pos="3609975" algn="l"/>
                <a:tab pos="5326380" algn="l"/>
                <a:tab pos="7033895" algn="l"/>
                <a:tab pos="7469505" algn="l"/>
              </a:tabLst>
            </a:pPr>
            <a:r>
              <a:rPr sz="2800" dirty="0">
                <a:latin typeface="Trebuchet MS"/>
                <a:cs typeface="Trebuchet MS"/>
              </a:rPr>
              <a:t>Comp</a:t>
            </a:r>
            <a:r>
              <a:rPr sz="2800" spc="-15" dirty="0">
                <a:latin typeface="Trebuchet MS"/>
                <a:cs typeface="Trebuchet MS"/>
              </a:rPr>
              <a:t>a</a:t>
            </a:r>
            <a:r>
              <a:rPr sz="2800" spc="-10" dirty="0">
                <a:latin typeface="Trebuchet MS"/>
                <a:cs typeface="Trebuchet MS"/>
              </a:rPr>
              <a:t>ti</a:t>
            </a:r>
            <a:r>
              <a:rPr sz="2800" dirty="0">
                <a:latin typeface="Trebuchet MS"/>
                <a:cs typeface="Trebuchet MS"/>
              </a:rPr>
              <a:t>b</a:t>
            </a:r>
            <a:r>
              <a:rPr sz="2800" spc="-15" dirty="0">
                <a:latin typeface="Trebuchet MS"/>
                <a:cs typeface="Trebuchet MS"/>
              </a:rPr>
              <a:t>i</a:t>
            </a:r>
            <a:r>
              <a:rPr sz="2800" spc="5" dirty="0">
                <a:latin typeface="Trebuchet MS"/>
                <a:cs typeface="Trebuchet MS"/>
              </a:rPr>
              <a:t>l</a:t>
            </a:r>
            <a:r>
              <a:rPr sz="2800" spc="-10" dirty="0">
                <a:latin typeface="Trebuchet MS"/>
                <a:cs typeface="Trebuchet MS"/>
              </a:rPr>
              <a:t>i</a:t>
            </a:r>
            <a:r>
              <a:rPr sz="2800" spc="5" dirty="0">
                <a:latin typeface="Trebuchet MS"/>
                <a:cs typeface="Trebuchet MS"/>
              </a:rPr>
              <a:t>z</a:t>
            </a:r>
            <a:r>
              <a:rPr sz="2800" spc="-10" dirty="0">
                <a:latin typeface="Trebuchet MS"/>
                <a:cs typeface="Trebuchet MS"/>
              </a:rPr>
              <a:t>a</a:t>
            </a:r>
            <a:r>
              <a:rPr sz="2800" dirty="0">
                <a:latin typeface="Trebuchet MS"/>
                <a:cs typeface="Trebuchet MS"/>
              </a:rPr>
              <a:t>r	</a:t>
            </a:r>
            <a:r>
              <a:rPr sz="2800" spc="-10" dirty="0">
                <a:latin typeface="Trebuchet MS"/>
                <a:cs typeface="Trebuchet MS"/>
              </a:rPr>
              <a:t>a</a:t>
            </a:r>
            <a:r>
              <a:rPr sz="2800" dirty="0">
                <a:latin typeface="Trebuchet MS"/>
                <a:cs typeface="Trebuchet MS"/>
              </a:rPr>
              <a:t>s	</a:t>
            </a:r>
            <a:r>
              <a:rPr sz="2800" spc="-5" dirty="0">
                <a:latin typeface="Trebuchet MS"/>
                <a:cs typeface="Trebuchet MS"/>
              </a:rPr>
              <a:t>polí</a:t>
            </a:r>
            <a:r>
              <a:rPr sz="2800" spc="-10" dirty="0">
                <a:latin typeface="Trebuchet MS"/>
                <a:cs typeface="Trebuchet MS"/>
              </a:rPr>
              <a:t>ti</a:t>
            </a:r>
            <a:r>
              <a:rPr sz="2800" dirty="0">
                <a:latin typeface="Trebuchet MS"/>
                <a:cs typeface="Trebuchet MS"/>
              </a:rPr>
              <a:t>c</a:t>
            </a:r>
            <a:r>
              <a:rPr sz="2800" spc="-15" dirty="0">
                <a:latin typeface="Trebuchet MS"/>
                <a:cs typeface="Trebuchet MS"/>
              </a:rPr>
              <a:t>as</a:t>
            </a:r>
            <a:r>
              <a:rPr sz="2800" dirty="0">
                <a:latin typeface="Trebuchet MS"/>
                <a:cs typeface="Trebuchet MS"/>
              </a:rPr>
              <a:t>,	</a:t>
            </a:r>
            <a:r>
              <a:rPr sz="2800" spc="5" dirty="0">
                <a:latin typeface="Trebuchet MS"/>
                <a:cs typeface="Trebuchet MS"/>
              </a:rPr>
              <a:t>objet</a:t>
            </a:r>
            <a:r>
              <a:rPr sz="2800" spc="-20" dirty="0">
                <a:latin typeface="Trebuchet MS"/>
                <a:cs typeface="Trebuchet MS"/>
              </a:rPr>
              <a:t>i</a:t>
            </a:r>
            <a:r>
              <a:rPr sz="2800" spc="-5" dirty="0">
                <a:latin typeface="Trebuchet MS"/>
                <a:cs typeface="Trebuchet MS"/>
              </a:rPr>
              <a:t>v</a:t>
            </a:r>
            <a:r>
              <a:rPr sz="2800" dirty="0">
                <a:latin typeface="Trebuchet MS"/>
                <a:cs typeface="Trebuchet MS"/>
              </a:rPr>
              <a:t>os	</a:t>
            </a:r>
            <a:r>
              <a:rPr sz="2800" spc="5" dirty="0">
                <a:latin typeface="Trebuchet MS"/>
                <a:cs typeface="Trebuchet MS"/>
              </a:rPr>
              <a:t>e</a:t>
            </a:r>
            <a:r>
              <a:rPr sz="2800" dirty="0">
                <a:latin typeface="Trebuchet MS"/>
                <a:cs typeface="Trebuchet MS"/>
              </a:rPr>
              <a:t>	</a:t>
            </a:r>
            <a:r>
              <a:rPr sz="2800" spc="-25" dirty="0">
                <a:latin typeface="Trebuchet MS"/>
                <a:cs typeface="Trebuchet MS"/>
              </a:rPr>
              <a:t>m</a:t>
            </a:r>
            <a:r>
              <a:rPr sz="2800" spc="-5" dirty="0">
                <a:latin typeface="Trebuchet MS"/>
                <a:cs typeface="Trebuchet MS"/>
              </a:rPr>
              <a:t>et</a:t>
            </a:r>
            <a:r>
              <a:rPr sz="2800" spc="-15" dirty="0">
                <a:latin typeface="Trebuchet MS"/>
                <a:cs typeface="Trebuchet MS"/>
              </a:rPr>
              <a:t>a</a:t>
            </a:r>
            <a:r>
              <a:rPr sz="2800" dirty="0">
                <a:latin typeface="Trebuchet MS"/>
                <a:cs typeface="Trebuchet MS"/>
              </a:rPr>
              <a:t>s  </a:t>
            </a:r>
            <a:r>
              <a:rPr sz="2800" spc="-5" dirty="0">
                <a:latin typeface="Trebuchet MS"/>
                <a:cs typeface="Trebuchet MS"/>
              </a:rPr>
              <a:t>previamente</a:t>
            </a:r>
            <a:r>
              <a:rPr sz="2800" dirty="0">
                <a:latin typeface="Trebuchet MS"/>
                <a:cs typeface="Trebuchet MS"/>
              </a:rPr>
              <a:t> </a:t>
            </a:r>
            <a:r>
              <a:rPr sz="2800" spc="-5" dirty="0">
                <a:latin typeface="Trebuchet MS"/>
                <a:cs typeface="Trebuchet MS"/>
              </a:rPr>
              <a:t>estabelecidas </a:t>
            </a:r>
            <a:r>
              <a:rPr sz="2800" dirty="0">
                <a:latin typeface="Trebuchet MS"/>
                <a:cs typeface="Trebuchet MS"/>
              </a:rPr>
              <a:t>no</a:t>
            </a:r>
            <a:r>
              <a:rPr sz="2800" spc="-25" dirty="0">
                <a:latin typeface="Trebuchet MS"/>
                <a:cs typeface="Trebuchet MS"/>
              </a:rPr>
              <a:t> </a:t>
            </a:r>
            <a:r>
              <a:rPr sz="2800" spc="-80" dirty="0">
                <a:latin typeface="Trebuchet MS"/>
                <a:cs typeface="Trebuchet MS"/>
              </a:rPr>
              <a:t>PPA;</a:t>
            </a:r>
            <a:endParaRPr sz="2800">
              <a:latin typeface="Trebuchet MS"/>
              <a:cs typeface="Trebuchet MS"/>
            </a:endParaRPr>
          </a:p>
          <a:p>
            <a:pPr marL="469900" indent="-457200">
              <a:lnSpc>
                <a:spcPct val="100000"/>
              </a:lnSpc>
              <a:spcBef>
                <a:spcPts val="605"/>
              </a:spcBef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sz="2800" dirty="0">
                <a:latin typeface="Trebuchet MS"/>
                <a:cs typeface="Trebuchet MS"/>
              </a:rPr>
              <a:t>Adequação</a:t>
            </a:r>
            <a:r>
              <a:rPr sz="2800" spc="-45" dirty="0">
                <a:latin typeface="Trebuchet MS"/>
                <a:cs typeface="Trebuchet MS"/>
              </a:rPr>
              <a:t> </a:t>
            </a:r>
            <a:r>
              <a:rPr sz="2800" spc="-5" dirty="0">
                <a:latin typeface="Trebuchet MS"/>
                <a:cs typeface="Trebuchet MS"/>
              </a:rPr>
              <a:t>entre</a:t>
            </a:r>
            <a:r>
              <a:rPr sz="2800" spc="-30" dirty="0">
                <a:latin typeface="Trebuchet MS"/>
                <a:cs typeface="Trebuchet MS"/>
              </a:rPr>
              <a:t> </a:t>
            </a:r>
            <a:r>
              <a:rPr sz="2800" spc="-5" dirty="0">
                <a:latin typeface="Trebuchet MS"/>
                <a:cs typeface="Trebuchet MS"/>
              </a:rPr>
              <a:t>receitas</a:t>
            </a:r>
            <a:r>
              <a:rPr sz="2800" spc="5" dirty="0">
                <a:latin typeface="Trebuchet MS"/>
                <a:cs typeface="Trebuchet MS"/>
              </a:rPr>
              <a:t> </a:t>
            </a:r>
            <a:r>
              <a:rPr sz="2800" dirty="0">
                <a:latin typeface="Trebuchet MS"/>
                <a:cs typeface="Trebuchet MS"/>
              </a:rPr>
              <a:t>e</a:t>
            </a:r>
            <a:r>
              <a:rPr sz="2800" spc="-35" dirty="0">
                <a:latin typeface="Trebuchet MS"/>
                <a:cs typeface="Trebuchet MS"/>
              </a:rPr>
              <a:t> </a:t>
            </a:r>
            <a:r>
              <a:rPr sz="2800" spc="-5" dirty="0">
                <a:latin typeface="Trebuchet MS"/>
                <a:cs typeface="Trebuchet MS"/>
              </a:rPr>
              <a:t>despesas</a:t>
            </a:r>
            <a:endParaRPr sz="2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0439401" cy="6858000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04007" y="528015"/>
            <a:ext cx="473456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Composição</a:t>
            </a:r>
            <a:r>
              <a:rPr spc="-65" dirty="0"/>
              <a:t> </a:t>
            </a:r>
            <a:r>
              <a:rPr dirty="0"/>
              <a:t>LDO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310" y="1563116"/>
            <a:ext cx="8346440" cy="34423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95885" algn="ctr">
              <a:lnSpc>
                <a:spcPct val="100000"/>
              </a:lnSpc>
              <a:spcBef>
                <a:spcPts val="105"/>
              </a:spcBef>
            </a:pPr>
            <a:r>
              <a:rPr sz="2800" b="1" dirty="0">
                <a:solidFill>
                  <a:srgbClr val="0D0D0D"/>
                </a:solidFill>
                <a:latin typeface="Trebuchet MS"/>
                <a:cs typeface="Trebuchet MS"/>
              </a:rPr>
              <a:t>Constituição</a:t>
            </a:r>
            <a:r>
              <a:rPr sz="2800" b="1" spc="-50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b="1" spc="-30" dirty="0">
                <a:solidFill>
                  <a:srgbClr val="0D0D0D"/>
                </a:solidFill>
                <a:latin typeface="Trebuchet MS"/>
                <a:cs typeface="Trebuchet MS"/>
              </a:rPr>
              <a:t>Federal,</a:t>
            </a:r>
            <a:r>
              <a:rPr sz="2800" b="1" spc="-180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b="1" spc="-5" dirty="0">
                <a:solidFill>
                  <a:srgbClr val="0D0D0D"/>
                </a:solidFill>
                <a:latin typeface="Trebuchet MS"/>
                <a:cs typeface="Trebuchet MS"/>
              </a:rPr>
              <a:t>Art. </a:t>
            </a:r>
            <a:r>
              <a:rPr sz="2800" b="1" spc="5" dirty="0">
                <a:solidFill>
                  <a:srgbClr val="0D0D0D"/>
                </a:solidFill>
                <a:latin typeface="Trebuchet MS"/>
                <a:cs typeface="Trebuchet MS"/>
              </a:rPr>
              <a:t>165,</a:t>
            </a:r>
            <a:r>
              <a:rPr sz="2800" b="1" spc="-60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b="1" dirty="0">
                <a:solidFill>
                  <a:srgbClr val="0D0D0D"/>
                </a:solidFill>
                <a:latin typeface="Trebuchet MS"/>
                <a:cs typeface="Trebuchet MS"/>
              </a:rPr>
              <a:t>§</a:t>
            </a:r>
            <a:r>
              <a:rPr sz="2800" b="1" spc="-20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b="1" spc="10" dirty="0">
                <a:solidFill>
                  <a:srgbClr val="0D0D0D"/>
                </a:solidFill>
                <a:latin typeface="Trebuchet MS"/>
                <a:cs typeface="Trebuchet MS"/>
              </a:rPr>
              <a:t>2º</a:t>
            </a:r>
            <a:endParaRPr sz="2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850">
              <a:latin typeface="Trebuchet MS"/>
              <a:cs typeface="Trebuchet MS"/>
            </a:endParaRPr>
          </a:p>
          <a:p>
            <a:pPr marL="469900" indent="-457200">
              <a:lnSpc>
                <a:spcPct val="100000"/>
              </a:lnSpc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sz="2800" spc="5" dirty="0">
                <a:solidFill>
                  <a:srgbClr val="0D0D0D"/>
                </a:solidFill>
                <a:latin typeface="Trebuchet MS"/>
                <a:cs typeface="Trebuchet MS"/>
              </a:rPr>
              <a:t>As</a:t>
            </a:r>
            <a:r>
              <a:rPr sz="2800" spc="-15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Trebuchet MS"/>
                <a:cs typeface="Trebuchet MS"/>
              </a:rPr>
              <a:t>metas</a:t>
            </a:r>
            <a:r>
              <a:rPr sz="2800" spc="5" dirty="0">
                <a:solidFill>
                  <a:srgbClr val="0D0D0D"/>
                </a:solidFill>
                <a:latin typeface="Trebuchet MS"/>
                <a:cs typeface="Trebuchet MS"/>
              </a:rPr>
              <a:t> e</a:t>
            </a:r>
            <a:r>
              <a:rPr sz="2800" spc="-30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Trebuchet MS"/>
                <a:cs typeface="Trebuchet MS"/>
              </a:rPr>
              <a:t>prioridades </a:t>
            </a:r>
            <a:r>
              <a:rPr sz="2800" dirty="0">
                <a:solidFill>
                  <a:srgbClr val="0D0D0D"/>
                </a:solidFill>
                <a:latin typeface="Trebuchet MS"/>
                <a:cs typeface="Trebuchet MS"/>
              </a:rPr>
              <a:t>da</a:t>
            </a:r>
            <a:r>
              <a:rPr sz="2800" spc="-165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Trebuchet MS"/>
                <a:cs typeface="Trebuchet MS"/>
              </a:rPr>
              <a:t>Administração</a:t>
            </a:r>
            <a:r>
              <a:rPr sz="2800" spc="45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Trebuchet MS"/>
                <a:cs typeface="Trebuchet MS"/>
              </a:rPr>
              <a:t>Pública;</a:t>
            </a:r>
            <a:endParaRPr sz="2800">
              <a:latin typeface="Trebuchet MS"/>
              <a:cs typeface="Trebuchet MS"/>
            </a:endParaRPr>
          </a:p>
          <a:p>
            <a:pPr marL="469900" marR="1922780" indent="-457200">
              <a:lnSpc>
                <a:spcPct val="100000"/>
              </a:lnSpc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sz="2800" spc="-5" dirty="0">
                <a:solidFill>
                  <a:srgbClr val="0D0D0D"/>
                </a:solidFill>
                <a:latin typeface="Trebuchet MS"/>
                <a:cs typeface="Trebuchet MS"/>
              </a:rPr>
              <a:t>Orientações para </a:t>
            </a:r>
            <a:r>
              <a:rPr sz="2800" dirty="0">
                <a:solidFill>
                  <a:srgbClr val="0D0D0D"/>
                </a:solidFill>
                <a:latin typeface="Trebuchet MS"/>
                <a:cs typeface="Trebuchet MS"/>
              </a:rPr>
              <a:t>a </a:t>
            </a:r>
            <a:r>
              <a:rPr sz="2800" spc="-5" dirty="0">
                <a:solidFill>
                  <a:srgbClr val="0D0D0D"/>
                </a:solidFill>
                <a:latin typeface="Trebuchet MS"/>
                <a:cs typeface="Trebuchet MS"/>
              </a:rPr>
              <a:t>elaboração </a:t>
            </a:r>
            <a:r>
              <a:rPr sz="2800" dirty="0">
                <a:solidFill>
                  <a:srgbClr val="0D0D0D"/>
                </a:solidFill>
                <a:latin typeface="Trebuchet MS"/>
                <a:cs typeface="Trebuchet MS"/>
              </a:rPr>
              <a:t>da </a:t>
            </a:r>
            <a:r>
              <a:rPr sz="2800" spc="-5" dirty="0">
                <a:solidFill>
                  <a:srgbClr val="0D0D0D"/>
                </a:solidFill>
                <a:latin typeface="Trebuchet MS"/>
                <a:cs typeface="Trebuchet MS"/>
              </a:rPr>
              <a:t>Lei </a:t>
            </a:r>
            <a:r>
              <a:rPr sz="2800" spc="-830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Trebuchet MS"/>
                <a:cs typeface="Trebuchet MS"/>
              </a:rPr>
              <a:t>Orçamentária;</a:t>
            </a:r>
            <a:endParaRPr sz="2800">
              <a:latin typeface="Trebuchet MS"/>
              <a:cs typeface="Trebuchet MS"/>
            </a:endParaRPr>
          </a:p>
          <a:p>
            <a:pPr marL="469900" indent="-457200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sz="2800" spc="-5" dirty="0">
                <a:solidFill>
                  <a:srgbClr val="0D0D0D"/>
                </a:solidFill>
                <a:latin typeface="Trebuchet MS"/>
                <a:cs typeface="Trebuchet MS"/>
              </a:rPr>
              <a:t>Alterações</a:t>
            </a:r>
            <a:r>
              <a:rPr sz="2800" spc="-30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0D0D0D"/>
                </a:solidFill>
                <a:latin typeface="Trebuchet MS"/>
                <a:cs typeface="Trebuchet MS"/>
              </a:rPr>
              <a:t>na</a:t>
            </a:r>
            <a:r>
              <a:rPr sz="2800" spc="-5" dirty="0">
                <a:solidFill>
                  <a:srgbClr val="0D0D0D"/>
                </a:solidFill>
                <a:latin typeface="Trebuchet MS"/>
                <a:cs typeface="Trebuchet MS"/>
              </a:rPr>
              <a:t> Legislação</a:t>
            </a:r>
            <a:r>
              <a:rPr sz="2800" spc="-80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spc="-40" dirty="0">
                <a:solidFill>
                  <a:srgbClr val="0D0D0D"/>
                </a:solidFill>
                <a:latin typeface="Trebuchet MS"/>
                <a:cs typeface="Trebuchet MS"/>
              </a:rPr>
              <a:t>Tributária;</a:t>
            </a:r>
            <a:endParaRPr sz="2800">
              <a:latin typeface="Trebuchet MS"/>
              <a:cs typeface="Trebuchet MS"/>
            </a:endParaRPr>
          </a:p>
          <a:p>
            <a:pPr marL="469900" marR="184785" indent="-457200">
              <a:lnSpc>
                <a:spcPct val="100000"/>
              </a:lnSpc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sz="2800" dirty="0">
                <a:solidFill>
                  <a:srgbClr val="0D0D0D"/>
                </a:solidFill>
                <a:latin typeface="Trebuchet MS"/>
                <a:cs typeface="Trebuchet MS"/>
              </a:rPr>
              <a:t>Estabelecer </a:t>
            </a:r>
            <a:r>
              <a:rPr sz="2800" spc="5" dirty="0">
                <a:solidFill>
                  <a:srgbClr val="0D0D0D"/>
                </a:solidFill>
                <a:latin typeface="Trebuchet MS"/>
                <a:cs typeface="Trebuchet MS"/>
              </a:rPr>
              <a:t>a </a:t>
            </a:r>
            <a:r>
              <a:rPr sz="2800" spc="-5" dirty="0">
                <a:solidFill>
                  <a:srgbClr val="0D0D0D"/>
                </a:solidFill>
                <a:latin typeface="Trebuchet MS"/>
                <a:cs typeface="Trebuchet MS"/>
              </a:rPr>
              <a:t>política de aplicação das agências </a:t>
            </a:r>
            <a:r>
              <a:rPr sz="2800" spc="-830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Trebuchet MS"/>
                <a:cs typeface="Trebuchet MS"/>
              </a:rPr>
              <a:t>financeiras</a:t>
            </a:r>
            <a:r>
              <a:rPr sz="2800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Trebuchet MS"/>
                <a:cs typeface="Trebuchet MS"/>
              </a:rPr>
              <a:t>oficiais</a:t>
            </a:r>
            <a:r>
              <a:rPr sz="2800" spc="5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0D0D0D"/>
                </a:solidFill>
                <a:latin typeface="Trebuchet MS"/>
                <a:cs typeface="Trebuchet MS"/>
              </a:rPr>
              <a:t>de</a:t>
            </a:r>
            <a:r>
              <a:rPr sz="2800" spc="5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0D0D0D"/>
                </a:solidFill>
                <a:latin typeface="Trebuchet MS"/>
                <a:cs typeface="Trebuchet MS"/>
              </a:rPr>
              <a:t>fomento.</a:t>
            </a:r>
            <a:endParaRPr sz="2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0439401" cy="6858000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04007" y="528015"/>
            <a:ext cx="473456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Composição</a:t>
            </a:r>
            <a:r>
              <a:rPr spc="-65" dirty="0"/>
              <a:t> </a:t>
            </a:r>
            <a:r>
              <a:rPr dirty="0"/>
              <a:t>LDO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310" y="1704848"/>
            <a:ext cx="8354059" cy="21615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5090" algn="ctr">
              <a:lnSpc>
                <a:spcPct val="100000"/>
              </a:lnSpc>
              <a:spcBef>
                <a:spcPts val="105"/>
              </a:spcBef>
            </a:pPr>
            <a:r>
              <a:rPr sz="2800" b="1" spc="5" dirty="0">
                <a:solidFill>
                  <a:srgbClr val="0D0D0D"/>
                </a:solidFill>
                <a:latin typeface="Trebuchet MS"/>
                <a:cs typeface="Trebuchet MS"/>
              </a:rPr>
              <a:t>C</a:t>
            </a:r>
            <a:r>
              <a:rPr sz="2800" b="1" dirty="0">
                <a:solidFill>
                  <a:srgbClr val="0D0D0D"/>
                </a:solidFill>
                <a:latin typeface="Trebuchet MS"/>
                <a:cs typeface="Trebuchet MS"/>
              </a:rPr>
              <a:t>on</a:t>
            </a:r>
            <a:r>
              <a:rPr sz="2800" b="1" spc="-20" dirty="0">
                <a:solidFill>
                  <a:srgbClr val="0D0D0D"/>
                </a:solidFill>
                <a:latin typeface="Trebuchet MS"/>
                <a:cs typeface="Trebuchet MS"/>
              </a:rPr>
              <a:t>s</a:t>
            </a:r>
            <a:r>
              <a:rPr sz="2800" b="1" spc="-5" dirty="0">
                <a:solidFill>
                  <a:srgbClr val="0D0D0D"/>
                </a:solidFill>
                <a:latin typeface="Trebuchet MS"/>
                <a:cs typeface="Trebuchet MS"/>
              </a:rPr>
              <a:t>ti</a:t>
            </a:r>
            <a:r>
              <a:rPr sz="2800" b="1" spc="-20" dirty="0">
                <a:solidFill>
                  <a:srgbClr val="0D0D0D"/>
                </a:solidFill>
                <a:latin typeface="Trebuchet MS"/>
                <a:cs typeface="Trebuchet MS"/>
              </a:rPr>
              <a:t>t</a:t>
            </a:r>
            <a:r>
              <a:rPr sz="2800" b="1" dirty="0">
                <a:solidFill>
                  <a:srgbClr val="0D0D0D"/>
                </a:solidFill>
                <a:latin typeface="Trebuchet MS"/>
                <a:cs typeface="Trebuchet MS"/>
              </a:rPr>
              <a:t>uição</a:t>
            </a:r>
            <a:r>
              <a:rPr sz="2800" b="1" spc="-40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b="1" spc="-130" dirty="0">
                <a:solidFill>
                  <a:srgbClr val="0D0D0D"/>
                </a:solidFill>
                <a:latin typeface="Trebuchet MS"/>
                <a:cs typeface="Trebuchet MS"/>
              </a:rPr>
              <a:t>F</a:t>
            </a:r>
            <a:r>
              <a:rPr sz="2800" b="1" dirty="0">
                <a:solidFill>
                  <a:srgbClr val="0D0D0D"/>
                </a:solidFill>
                <a:latin typeface="Trebuchet MS"/>
                <a:cs typeface="Trebuchet MS"/>
              </a:rPr>
              <a:t>ed</a:t>
            </a:r>
            <a:r>
              <a:rPr sz="2800" b="1" spc="-15" dirty="0">
                <a:solidFill>
                  <a:srgbClr val="0D0D0D"/>
                </a:solidFill>
                <a:latin typeface="Trebuchet MS"/>
                <a:cs typeface="Trebuchet MS"/>
              </a:rPr>
              <a:t>e</a:t>
            </a:r>
            <a:r>
              <a:rPr sz="2800" b="1" spc="-100" dirty="0">
                <a:solidFill>
                  <a:srgbClr val="0D0D0D"/>
                </a:solidFill>
                <a:latin typeface="Trebuchet MS"/>
                <a:cs typeface="Trebuchet MS"/>
              </a:rPr>
              <a:t>r</a:t>
            </a:r>
            <a:r>
              <a:rPr sz="2800" b="1" spc="-10" dirty="0">
                <a:solidFill>
                  <a:srgbClr val="0D0D0D"/>
                </a:solidFill>
                <a:latin typeface="Trebuchet MS"/>
                <a:cs typeface="Trebuchet MS"/>
              </a:rPr>
              <a:t>a</a:t>
            </a:r>
            <a:r>
              <a:rPr sz="2800" b="1" spc="5" dirty="0">
                <a:solidFill>
                  <a:srgbClr val="0D0D0D"/>
                </a:solidFill>
                <a:latin typeface="Trebuchet MS"/>
                <a:cs typeface="Trebuchet MS"/>
              </a:rPr>
              <a:t>l</a:t>
            </a:r>
            <a:r>
              <a:rPr sz="2800" b="1" dirty="0">
                <a:solidFill>
                  <a:srgbClr val="0D0D0D"/>
                </a:solidFill>
                <a:latin typeface="Trebuchet MS"/>
                <a:cs typeface="Trebuchet MS"/>
              </a:rPr>
              <a:t>,</a:t>
            </a:r>
            <a:r>
              <a:rPr sz="2800" b="1" spc="-175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b="1" spc="-5" dirty="0">
                <a:solidFill>
                  <a:srgbClr val="0D0D0D"/>
                </a:solidFill>
                <a:latin typeface="Trebuchet MS"/>
                <a:cs typeface="Trebuchet MS"/>
              </a:rPr>
              <a:t>Ar</a:t>
            </a:r>
            <a:r>
              <a:rPr sz="2800" b="1" spc="-10" dirty="0">
                <a:solidFill>
                  <a:srgbClr val="0D0D0D"/>
                </a:solidFill>
                <a:latin typeface="Trebuchet MS"/>
                <a:cs typeface="Trebuchet MS"/>
              </a:rPr>
              <a:t>t</a:t>
            </a:r>
            <a:r>
              <a:rPr sz="2800" b="1" dirty="0">
                <a:solidFill>
                  <a:srgbClr val="0D0D0D"/>
                </a:solidFill>
                <a:latin typeface="Trebuchet MS"/>
                <a:cs typeface="Trebuchet MS"/>
              </a:rPr>
              <a:t>.</a:t>
            </a:r>
            <a:r>
              <a:rPr sz="2800" b="1" spc="15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b="1" spc="10" dirty="0">
                <a:solidFill>
                  <a:srgbClr val="0D0D0D"/>
                </a:solidFill>
                <a:latin typeface="Trebuchet MS"/>
                <a:cs typeface="Trebuchet MS"/>
              </a:rPr>
              <a:t>169</a:t>
            </a:r>
            <a:endParaRPr sz="2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850">
              <a:latin typeface="Trebuchet MS"/>
              <a:cs typeface="Trebuchet MS"/>
            </a:endParaRPr>
          </a:p>
          <a:p>
            <a:pPr marL="469900" marR="5080" indent="-457200">
              <a:lnSpc>
                <a:spcPct val="100000"/>
              </a:lnSpc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sz="2800" spc="-5" dirty="0">
                <a:solidFill>
                  <a:srgbClr val="0D0D0D"/>
                </a:solidFill>
                <a:latin typeface="Trebuchet MS"/>
                <a:cs typeface="Trebuchet MS"/>
              </a:rPr>
              <a:t>Concessão </a:t>
            </a:r>
            <a:r>
              <a:rPr sz="2800" dirty="0">
                <a:solidFill>
                  <a:srgbClr val="0D0D0D"/>
                </a:solidFill>
                <a:latin typeface="Trebuchet MS"/>
                <a:cs typeface="Trebuchet MS"/>
              </a:rPr>
              <a:t>de </a:t>
            </a:r>
            <a:r>
              <a:rPr sz="2800" spc="-5" dirty="0">
                <a:solidFill>
                  <a:srgbClr val="0D0D0D"/>
                </a:solidFill>
                <a:latin typeface="Trebuchet MS"/>
                <a:cs typeface="Trebuchet MS"/>
              </a:rPr>
              <a:t>vantagem, </a:t>
            </a:r>
            <a:r>
              <a:rPr sz="2800" dirty="0">
                <a:solidFill>
                  <a:srgbClr val="0D0D0D"/>
                </a:solidFill>
                <a:latin typeface="Trebuchet MS"/>
                <a:cs typeface="Trebuchet MS"/>
              </a:rPr>
              <a:t>aumento de </a:t>
            </a:r>
            <a:r>
              <a:rPr sz="2800" spc="5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Trebuchet MS"/>
                <a:cs typeface="Trebuchet MS"/>
              </a:rPr>
              <a:t>remuneração,</a:t>
            </a:r>
            <a:r>
              <a:rPr sz="2800" spc="-25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0D0D0D"/>
                </a:solidFill>
                <a:latin typeface="Trebuchet MS"/>
                <a:cs typeface="Trebuchet MS"/>
              </a:rPr>
              <a:t>a</a:t>
            </a:r>
            <a:r>
              <a:rPr sz="2800" spc="-10" dirty="0">
                <a:solidFill>
                  <a:srgbClr val="0D0D0D"/>
                </a:solidFill>
                <a:latin typeface="Trebuchet MS"/>
                <a:cs typeface="Trebuchet MS"/>
              </a:rPr>
              <a:t> criação</a:t>
            </a:r>
            <a:r>
              <a:rPr sz="2800" dirty="0">
                <a:solidFill>
                  <a:srgbClr val="0D0D0D"/>
                </a:solidFill>
                <a:latin typeface="Trebuchet MS"/>
                <a:cs typeface="Trebuchet MS"/>
              </a:rPr>
              <a:t> de</a:t>
            </a:r>
            <a:r>
              <a:rPr sz="2800" spc="5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Trebuchet MS"/>
                <a:cs typeface="Trebuchet MS"/>
              </a:rPr>
              <a:t>cargos,</a:t>
            </a:r>
            <a:r>
              <a:rPr sz="2800" spc="-25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0D0D0D"/>
                </a:solidFill>
                <a:latin typeface="Trebuchet MS"/>
                <a:cs typeface="Trebuchet MS"/>
              </a:rPr>
              <a:t>a</a:t>
            </a:r>
            <a:r>
              <a:rPr sz="2800" spc="15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spc="-10" dirty="0">
                <a:solidFill>
                  <a:srgbClr val="0D0D0D"/>
                </a:solidFill>
                <a:latin typeface="Trebuchet MS"/>
                <a:cs typeface="Trebuchet MS"/>
              </a:rPr>
              <a:t>admissão</a:t>
            </a:r>
            <a:r>
              <a:rPr sz="2800" spc="25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Trebuchet MS"/>
                <a:cs typeface="Trebuchet MS"/>
              </a:rPr>
              <a:t>de </a:t>
            </a:r>
            <a:r>
              <a:rPr sz="2800" spc="-825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Trebuchet MS"/>
                <a:cs typeface="Trebuchet MS"/>
              </a:rPr>
              <a:t>pessoal,</a:t>
            </a:r>
            <a:r>
              <a:rPr sz="2800" spc="-35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spc="5" dirty="0">
                <a:solidFill>
                  <a:srgbClr val="0D0D0D"/>
                </a:solidFill>
                <a:latin typeface="Trebuchet MS"/>
                <a:cs typeface="Trebuchet MS"/>
              </a:rPr>
              <a:t>e</a:t>
            </a:r>
            <a:r>
              <a:rPr sz="2800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Trebuchet MS"/>
                <a:cs typeface="Trebuchet MS"/>
              </a:rPr>
              <a:t>alteração</a:t>
            </a:r>
            <a:r>
              <a:rPr sz="2800" dirty="0">
                <a:solidFill>
                  <a:srgbClr val="0D0D0D"/>
                </a:solidFill>
                <a:latin typeface="Trebuchet MS"/>
                <a:cs typeface="Trebuchet MS"/>
              </a:rPr>
              <a:t> de</a:t>
            </a:r>
            <a:r>
              <a:rPr sz="2800" spc="-5" dirty="0">
                <a:solidFill>
                  <a:srgbClr val="0D0D0D"/>
                </a:solidFill>
                <a:latin typeface="Trebuchet MS"/>
                <a:cs typeface="Trebuchet MS"/>
              </a:rPr>
              <a:t> carreiras.</a:t>
            </a:r>
            <a:endParaRPr sz="2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0439401" cy="6858000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04007" y="528015"/>
            <a:ext cx="473456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Composição</a:t>
            </a:r>
            <a:r>
              <a:rPr spc="-65" dirty="0"/>
              <a:t> </a:t>
            </a:r>
            <a:r>
              <a:rPr dirty="0"/>
              <a:t>LDO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5668" y="1642363"/>
            <a:ext cx="8532495" cy="34417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4135">
              <a:lnSpc>
                <a:spcPct val="100000"/>
              </a:lnSpc>
              <a:spcBef>
                <a:spcPts val="105"/>
              </a:spcBef>
            </a:pPr>
            <a:r>
              <a:rPr sz="2800" b="1" dirty="0">
                <a:solidFill>
                  <a:srgbClr val="0D0D0D"/>
                </a:solidFill>
                <a:latin typeface="Trebuchet MS"/>
                <a:cs typeface="Trebuchet MS"/>
              </a:rPr>
              <a:t>Lei Complementar</a:t>
            </a:r>
            <a:r>
              <a:rPr sz="2800" b="1" spc="-50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b="1" dirty="0">
                <a:solidFill>
                  <a:srgbClr val="0D0D0D"/>
                </a:solidFill>
                <a:latin typeface="Trebuchet MS"/>
                <a:cs typeface="Trebuchet MS"/>
              </a:rPr>
              <a:t>nº</a:t>
            </a:r>
            <a:r>
              <a:rPr sz="2800" b="1" spc="-35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b="1" spc="5" dirty="0">
                <a:solidFill>
                  <a:srgbClr val="0D0D0D"/>
                </a:solidFill>
                <a:latin typeface="Trebuchet MS"/>
                <a:cs typeface="Trebuchet MS"/>
              </a:rPr>
              <a:t>101,</a:t>
            </a:r>
            <a:r>
              <a:rPr sz="2800" b="1" spc="-75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b="1" dirty="0">
                <a:solidFill>
                  <a:srgbClr val="0D0D0D"/>
                </a:solidFill>
                <a:latin typeface="Trebuchet MS"/>
                <a:cs typeface="Trebuchet MS"/>
              </a:rPr>
              <a:t>de</a:t>
            </a:r>
            <a:r>
              <a:rPr sz="2800" b="1" spc="-5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b="1" dirty="0">
                <a:solidFill>
                  <a:srgbClr val="0D0D0D"/>
                </a:solidFill>
                <a:latin typeface="Trebuchet MS"/>
                <a:cs typeface="Trebuchet MS"/>
              </a:rPr>
              <a:t>04/05/2000,</a:t>
            </a:r>
            <a:r>
              <a:rPr sz="2800" b="1" spc="-245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b="1" spc="-5" dirty="0">
                <a:solidFill>
                  <a:srgbClr val="0D0D0D"/>
                </a:solidFill>
                <a:latin typeface="Trebuchet MS"/>
                <a:cs typeface="Trebuchet MS"/>
              </a:rPr>
              <a:t>Art.</a:t>
            </a:r>
            <a:r>
              <a:rPr sz="2800" b="1" spc="5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b="1" dirty="0">
                <a:solidFill>
                  <a:srgbClr val="0D0D0D"/>
                </a:solidFill>
                <a:latin typeface="Trebuchet MS"/>
                <a:cs typeface="Trebuchet MS"/>
              </a:rPr>
              <a:t>4º,</a:t>
            </a:r>
            <a:endParaRPr sz="28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850">
              <a:latin typeface="Trebuchet MS"/>
              <a:cs typeface="Trebuchet MS"/>
            </a:endParaRPr>
          </a:p>
          <a:p>
            <a:pPr marL="469900" indent="-457200">
              <a:lnSpc>
                <a:spcPct val="100000"/>
              </a:lnSpc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sz="2800" spc="-5" dirty="0">
                <a:solidFill>
                  <a:srgbClr val="0D0D0D"/>
                </a:solidFill>
                <a:latin typeface="Trebuchet MS"/>
                <a:cs typeface="Trebuchet MS"/>
              </a:rPr>
              <a:t>Equilíbrio</a:t>
            </a:r>
            <a:r>
              <a:rPr sz="2800" spc="-30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Trebuchet MS"/>
                <a:cs typeface="Trebuchet MS"/>
              </a:rPr>
              <a:t>entre</a:t>
            </a:r>
            <a:r>
              <a:rPr sz="2800" dirty="0">
                <a:solidFill>
                  <a:srgbClr val="0D0D0D"/>
                </a:solidFill>
                <a:latin typeface="Trebuchet MS"/>
                <a:cs typeface="Trebuchet MS"/>
              </a:rPr>
              <a:t> receitas</a:t>
            </a:r>
            <a:r>
              <a:rPr sz="2800" spc="-10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0D0D0D"/>
                </a:solidFill>
                <a:latin typeface="Trebuchet MS"/>
                <a:cs typeface="Trebuchet MS"/>
              </a:rPr>
              <a:t>e </a:t>
            </a:r>
            <a:r>
              <a:rPr sz="2800" spc="-5" dirty="0">
                <a:solidFill>
                  <a:srgbClr val="0D0D0D"/>
                </a:solidFill>
                <a:latin typeface="Trebuchet MS"/>
                <a:cs typeface="Trebuchet MS"/>
              </a:rPr>
              <a:t>despesas;</a:t>
            </a:r>
            <a:endParaRPr sz="2800">
              <a:latin typeface="Trebuchet MS"/>
              <a:cs typeface="Trebuchet MS"/>
            </a:endParaRPr>
          </a:p>
          <a:p>
            <a:pPr marL="469900" indent="-457200">
              <a:lnSpc>
                <a:spcPct val="100000"/>
              </a:lnSpc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sz="2800" spc="-5" dirty="0">
                <a:solidFill>
                  <a:srgbClr val="0D0D0D"/>
                </a:solidFill>
                <a:latin typeface="Trebuchet MS"/>
                <a:cs typeface="Trebuchet MS"/>
              </a:rPr>
              <a:t>Critérios</a:t>
            </a:r>
            <a:r>
              <a:rPr sz="2800" spc="15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spc="5" dirty="0">
                <a:solidFill>
                  <a:srgbClr val="0D0D0D"/>
                </a:solidFill>
                <a:latin typeface="Trebuchet MS"/>
                <a:cs typeface="Trebuchet MS"/>
              </a:rPr>
              <a:t>e</a:t>
            </a:r>
            <a:r>
              <a:rPr sz="2800" spc="-25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Trebuchet MS"/>
                <a:cs typeface="Trebuchet MS"/>
              </a:rPr>
              <a:t>formas</a:t>
            </a:r>
            <a:r>
              <a:rPr sz="2800" spc="5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0D0D0D"/>
                </a:solidFill>
                <a:latin typeface="Trebuchet MS"/>
                <a:cs typeface="Trebuchet MS"/>
              </a:rPr>
              <a:t>de</a:t>
            </a:r>
            <a:r>
              <a:rPr sz="2800" spc="-25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Trebuchet MS"/>
                <a:cs typeface="Trebuchet MS"/>
              </a:rPr>
              <a:t>limitação</a:t>
            </a:r>
            <a:r>
              <a:rPr sz="2800" spc="20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0D0D0D"/>
                </a:solidFill>
                <a:latin typeface="Trebuchet MS"/>
                <a:cs typeface="Trebuchet MS"/>
              </a:rPr>
              <a:t>de</a:t>
            </a:r>
            <a:r>
              <a:rPr sz="2800" spc="-30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0D0D0D"/>
                </a:solidFill>
                <a:latin typeface="Trebuchet MS"/>
                <a:cs typeface="Trebuchet MS"/>
              </a:rPr>
              <a:t>empenho;</a:t>
            </a:r>
            <a:endParaRPr sz="2800">
              <a:latin typeface="Trebuchet MS"/>
              <a:cs typeface="Trebuchet MS"/>
            </a:endParaRPr>
          </a:p>
          <a:p>
            <a:pPr marL="469900" marR="1283335" indent="-457200">
              <a:lnSpc>
                <a:spcPct val="100000"/>
              </a:lnSpc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sz="2800" dirty="0">
                <a:solidFill>
                  <a:srgbClr val="0D0D0D"/>
                </a:solidFill>
                <a:latin typeface="Trebuchet MS"/>
                <a:cs typeface="Trebuchet MS"/>
              </a:rPr>
              <a:t>Normas</a:t>
            </a:r>
            <a:r>
              <a:rPr sz="2800" spc="-20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Trebuchet MS"/>
                <a:cs typeface="Trebuchet MS"/>
              </a:rPr>
              <a:t>relativas</a:t>
            </a:r>
            <a:r>
              <a:rPr sz="2800" spc="5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Trebuchet MS"/>
                <a:cs typeface="Trebuchet MS"/>
              </a:rPr>
              <a:t>ao</a:t>
            </a:r>
            <a:r>
              <a:rPr sz="2800" spc="-10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0D0D0D"/>
                </a:solidFill>
                <a:latin typeface="Trebuchet MS"/>
                <a:cs typeface="Trebuchet MS"/>
              </a:rPr>
              <a:t>controle</a:t>
            </a:r>
            <a:r>
              <a:rPr sz="2800" spc="-55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0D0D0D"/>
                </a:solidFill>
                <a:latin typeface="Trebuchet MS"/>
                <a:cs typeface="Trebuchet MS"/>
              </a:rPr>
              <a:t>de</a:t>
            </a:r>
            <a:r>
              <a:rPr sz="2800" spc="-5" dirty="0">
                <a:solidFill>
                  <a:srgbClr val="0D0D0D"/>
                </a:solidFill>
                <a:latin typeface="Trebuchet MS"/>
                <a:cs typeface="Trebuchet MS"/>
              </a:rPr>
              <a:t> custos</a:t>
            </a:r>
            <a:r>
              <a:rPr sz="2800" spc="-40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0D0D0D"/>
                </a:solidFill>
                <a:latin typeface="Trebuchet MS"/>
                <a:cs typeface="Trebuchet MS"/>
              </a:rPr>
              <a:t>e</a:t>
            </a:r>
            <a:r>
              <a:rPr sz="2800" spc="-10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0D0D0D"/>
                </a:solidFill>
                <a:latin typeface="Trebuchet MS"/>
                <a:cs typeface="Trebuchet MS"/>
              </a:rPr>
              <a:t>à </a:t>
            </a:r>
            <a:r>
              <a:rPr sz="2800" spc="-830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Trebuchet MS"/>
                <a:cs typeface="Trebuchet MS"/>
              </a:rPr>
              <a:t>avaliação</a:t>
            </a:r>
            <a:r>
              <a:rPr sz="2800" spc="5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0D0D0D"/>
                </a:solidFill>
                <a:latin typeface="Trebuchet MS"/>
                <a:cs typeface="Trebuchet MS"/>
              </a:rPr>
              <a:t>de </a:t>
            </a:r>
            <a:r>
              <a:rPr sz="2800" spc="-5" dirty="0">
                <a:solidFill>
                  <a:srgbClr val="0D0D0D"/>
                </a:solidFill>
                <a:latin typeface="Trebuchet MS"/>
                <a:cs typeface="Trebuchet MS"/>
              </a:rPr>
              <a:t>resultados;</a:t>
            </a:r>
            <a:endParaRPr sz="2800">
              <a:latin typeface="Trebuchet MS"/>
              <a:cs typeface="Trebuchet MS"/>
            </a:endParaRPr>
          </a:p>
          <a:p>
            <a:pPr marL="469900" marR="5080" indent="-457200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469265" algn="l"/>
                <a:tab pos="469900" algn="l"/>
              </a:tabLst>
            </a:pPr>
            <a:r>
              <a:rPr sz="2800" spc="-5" dirty="0">
                <a:solidFill>
                  <a:srgbClr val="0D0D0D"/>
                </a:solidFill>
                <a:latin typeface="Trebuchet MS"/>
                <a:cs typeface="Trebuchet MS"/>
              </a:rPr>
              <a:t>Demais</a:t>
            </a:r>
            <a:r>
              <a:rPr sz="2800" spc="-20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0D0D0D"/>
                </a:solidFill>
                <a:latin typeface="Trebuchet MS"/>
                <a:cs typeface="Trebuchet MS"/>
              </a:rPr>
              <a:t>condições</a:t>
            </a:r>
            <a:r>
              <a:rPr sz="2800" spc="-65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spc="5" dirty="0">
                <a:solidFill>
                  <a:srgbClr val="0D0D0D"/>
                </a:solidFill>
                <a:latin typeface="Trebuchet MS"/>
                <a:cs typeface="Trebuchet MS"/>
              </a:rPr>
              <a:t>e</a:t>
            </a:r>
            <a:r>
              <a:rPr sz="2800" spc="-10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0D0D0D"/>
                </a:solidFill>
                <a:latin typeface="Trebuchet MS"/>
                <a:cs typeface="Trebuchet MS"/>
              </a:rPr>
              <a:t>exigências</a:t>
            </a:r>
            <a:r>
              <a:rPr sz="2800" spc="-70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Trebuchet MS"/>
                <a:cs typeface="Trebuchet MS"/>
              </a:rPr>
              <a:t>para</a:t>
            </a:r>
            <a:r>
              <a:rPr sz="2800" spc="-10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Trebuchet MS"/>
                <a:cs typeface="Trebuchet MS"/>
              </a:rPr>
              <a:t>transferências </a:t>
            </a:r>
            <a:r>
              <a:rPr sz="2800" spc="-830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0D0D0D"/>
                </a:solidFill>
                <a:latin typeface="Trebuchet MS"/>
                <a:cs typeface="Trebuchet MS"/>
              </a:rPr>
              <a:t>de </a:t>
            </a:r>
            <a:r>
              <a:rPr sz="2800" spc="-5" dirty="0">
                <a:solidFill>
                  <a:srgbClr val="0D0D0D"/>
                </a:solidFill>
                <a:latin typeface="Trebuchet MS"/>
                <a:cs typeface="Trebuchet MS"/>
              </a:rPr>
              <a:t>recursos</a:t>
            </a:r>
            <a:r>
              <a:rPr sz="2800" spc="-30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0D0D0D"/>
                </a:solidFill>
                <a:latin typeface="Trebuchet MS"/>
                <a:cs typeface="Trebuchet MS"/>
              </a:rPr>
              <a:t>a</a:t>
            </a:r>
            <a:r>
              <a:rPr sz="2800" spc="5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Trebuchet MS"/>
                <a:cs typeface="Trebuchet MS"/>
              </a:rPr>
              <a:t>entidades</a:t>
            </a:r>
            <a:r>
              <a:rPr sz="2800" spc="-15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spc="-5" dirty="0">
                <a:solidFill>
                  <a:srgbClr val="0D0D0D"/>
                </a:solidFill>
                <a:latin typeface="Trebuchet MS"/>
                <a:cs typeface="Trebuchet MS"/>
              </a:rPr>
              <a:t>públicas</a:t>
            </a:r>
            <a:r>
              <a:rPr sz="2800" spc="-10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dirty="0">
                <a:solidFill>
                  <a:srgbClr val="0D0D0D"/>
                </a:solidFill>
                <a:latin typeface="Trebuchet MS"/>
                <a:cs typeface="Trebuchet MS"/>
              </a:rPr>
              <a:t>e</a:t>
            </a:r>
            <a:r>
              <a:rPr sz="2800" spc="-30" dirty="0">
                <a:solidFill>
                  <a:srgbClr val="0D0D0D"/>
                </a:solidFill>
                <a:latin typeface="Trebuchet MS"/>
                <a:cs typeface="Trebuchet MS"/>
              </a:rPr>
              <a:t> </a:t>
            </a:r>
            <a:r>
              <a:rPr sz="2800" spc="-10" dirty="0">
                <a:solidFill>
                  <a:srgbClr val="0D0D0D"/>
                </a:solidFill>
                <a:latin typeface="Trebuchet MS"/>
                <a:cs typeface="Trebuchet MS"/>
              </a:rPr>
              <a:t>privadas.</a:t>
            </a:r>
            <a:endParaRPr sz="2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15956</TotalTime>
  <Words>3635</Words>
  <Application>Microsoft Office PowerPoint</Application>
  <PresentationFormat>Personalizar</PresentationFormat>
  <Paragraphs>595</Paragraphs>
  <Slides>31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31</vt:i4>
      </vt:variant>
    </vt:vector>
  </HeadingPairs>
  <TitlesOfParts>
    <vt:vector size="32" baseType="lpstr">
      <vt:lpstr>Office Theme</vt:lpstr>
      <vt:lpstr>Audiência Pública LDO 2025</vt:lpstr>
      <vt:lpstr>Conceito</vt:lpstr>
      <vt:lpstr>Base Legal</vt:lpstr>
      <vt:lpstr>Instrumento de Planejamento</vt:lpstr>
      <vt:lpstr>Compatibilização</vt:lpstr>
      <vt:lpstr>Objetivos da LDO</vt:lpstr>
      <vt:lpstr>Composição LDO</vt:lpstr>
      <vt:lpstr>Composição LDO</vt:lpstr>
      <vt:lpstr>Composição LDO</vt:lpstr>
      <vt:lpstr>Apresentação do PowerPoint</vt:lpstr>
      <vt:lpstr>META - Evolução das Receitas</vt:lpstr>
      <vt:lpstr>DEMONSTRATIVOS DE RISCOS FISCAIS E PROVIDÊNCIAS</vt:lpstr>
      <vt:lpstr>META - Evolução das Despesas</vt:lpstr>
      <vt:lpstr>Despesas por ÓRGÃO – LDO 2022 a 2025</vt:lpstr>
      <vt:lpstr>Despesas por ÓRGÃO – LDO 2022 a 2025</vt:lpstr>
      <vt:lpstr>RELATÓRIO DE METAS E PRIORIDADES POR PROGRAMAS - 2025</vt:lpstr>
      <vt:lpstr>RELATÓRIO DE METAS E PRIORIDADES POR PROGRAMAS - 2025</vt:lpstr>
      <vt:lpstr>RELATÓRIO DE METAS E PRIORIDADES POR PROGRAMAS - 2025</vt:lpstr>
      <vt:lpstr>RELATÓRIO DE METAS E PRIORIDADES POR PROGRAMAS - 2025</vt:lpstr>
      <vt:lpstr>RELATÓRIO DE METAS E PRIORIDADES POR PROGRAMAS - 2025</vt:lpstr>
      <vt:lpstr>RELATÓRIO DE METAS E PRIORIDADES POR PROGRAMAS - 2025</vt:lpstr>
      <vt:lpstr>RELATÓRIO DE METAS E PRIORIDADES POR PROGRAMAS - 2025</vt:lpstr>
      <vt:lpstr>RELATÓRIO DE METAS E PRIORIDADES POR PROGRAMAS - 2025</vt:lpstr>
      <vt:lpstr>RELATÓRIO DE METAS E PRIORIDADES POR PROGRAMAS - 2025</vt:lpstr>
      <vt:lpstr>RELATÓRIO DE METAS E PRIORIDADES POR PROGRAMAS - 2025</vt:lpstr>
      <vt:lpstr>RELATÓRIO DE METAS E PRIORIDADES POR PROGRAMAS - 2025</vt:lpstr>
      <vt:lpstr>Apresentação do PowerPoint</vt:lpstr>
      <vt:lpstr>Apresentação do PowerPoint</vt:lpstr>
      <vt:lpstr>Apresentação do PowerPoint</vt:lpstr>
      <vt:lpstr>Apresentação do PowerPoint</vt:lpstr>
      <vt:lpstr>Obrigado Presença e  participação de Todos!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Audiência Pública LDO 2018</dc:title>
  <dc:creator>PCAURORA</dc:creator>
  <cp:lastModifiedBy>Alessandra</cp:lastModifiedBy>
  <cp:revision>175</cp:revision>
  <cp:lastPrinted>2023-09-12T15:04:46Z</cp:lastPrinted>
  <dcterms:created xsi:type="dcterms:W3CDTF">2022-04-11T12:49:07Z</dcterms:created>
  <dcterms:modified xsi:type="dcterms:W3CDTF">2024-09-11T10:57:48Z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2020-06-05T00:00:00Z</vt:filetime>
  </property>
  <property fmtid="{D5CDD505-2E9C-101B-9397-08002B2CF9AE}" pid="3" name="Creator">
    <vt:lpwstr>www.online-convert.com</vt:lpwstr>
  </property>
  <property fmtid="{D5CDD505-2E9C-101B-9397-08002B2CF9AE}" pid="4" name="LastSaved">
    <vt:filetime>2022-04-11T00:00:00Z</vt:filetime>
  </property>
</Properties>
</file>