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305" r:id="rId11"/>
    <p:sldId id="297" r:id="rId12"/>
    <p:sldId id="298" r:id="rId13"/>
    <p:sldId id="269" r:id="rId14"/>
    <p:sldId id="272" r:id="rId15"/>
    <p:sldId id="270" r:id="rId16"/>
    <p:sldId id="349" r:id="rId17"/>
    <p:sldId id="347" r:id="rId18"/>
    <p:sldId id="348" r:id="rId19"/>
    <p:sldId id="350" r:id="rId20"/>
    <p:sldId id="352" r:id="rId21"/>
    <p:sldId id="351" r:id="rId22"/>
    <p:sldId id="355" r:id="rId23"/>
    <p:sldId id="356" r:id="rId24"/>
    <p:sldId id="358" r:id="rId25"/>
    <p:sldId id="283" r:id="rId26"/>
    <p:sldId id="359" r:id="rId27"/>
    <p:sldId id="326" r:id="rId28"/>
    <p:sldId id="360" r:id="rId29"/>
    <p:sldId id="325" r:id="rId30"/>
    <p:sldId id="361" r:id="rId31"/>
    <p:sldId id="295" r:id="rId3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ário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9" autoAdjust="0"/>
  </p:normalViewPr>
  <p:slideViewPr>
    <p:cSldViewPr>
      <p:cViewPr>
        <p:scale>
          <a:sx n="81" d="100"/>
          <a:sy n="81" d="100"/>
        </p:scale>
        <p:origin x="-725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2906-85E8-467E-8298-34E7071C3E07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6C38B-6A4C-4B25-9EFA-09250CD3D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4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27968-9E4D-4CBD-BC7F-8DD62AE1F7B2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77793-5BDF-4DA2-B593-1361BFD731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26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339773" y="0"/>
            <a:ext cx="1281804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371075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76159" y="3654552"/>
            <a:ext cx="4815840" cy="320344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426451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4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4" y="6857996"/>
                </a:lnTo>
                <a:lnTo>
                  <a:pt x="3008374" y="0"/>
                </a:lnTo>
                <a:close/>
              </a:path>
            </a:pathLst>
          </a:custGeom>
          <a:solidFill>
            <a:srgbClr val="0E6EC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605857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0E6EC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933687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009DD9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0076A2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58AAF1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940748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0E6EC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372343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0E6EC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0E6EC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9457" y="951687"/>
            <a:ext cx="8673084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833" y="2924953"/>
            <a:ext cx="8787765" cy="169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bilidade@capivaridebaixo.sc.gov.b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7376159" y="0"/>
            <a:ext cx="4818380" cy="6868159"/>
            <a:chOff x="7376159" y="0"/>
            <a:chExt cx="4818380" cy="6868159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339773" y="0"/>
              <a:ext cx="1281804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371075" y="1524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76159" y="3654552"/>
              <a:ext cx="4815840" cy="320344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426451" y="3683507"/>
              <a:ext cx="4763770" cy="3176905"/>
            </a:xfrm>
            <a:custGeom>
              <a:avLst/>
              <a:gdLst/>
              <a:ahLst/>
              <a:cxnLst/>
              <a:rect l="l" t="t" r="r" b="b"/>
              <a:pathLst>
                <a:path w="4763770" h="3176904">
                  <a:moveTo>
                    <a:pt x="4763516" y="0"/>
                  </a:moveTo>
                  <a:lnTo>
                    <a:pt x="0" y="3176586"/>
                  </a:lnTo>
                </a:path>
              </a:pathLst>
            </a:custGeom>
            <a:ln w="914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9180577" y="0"/>
              <a:ext cx="3008630" cy="6858000"/>
            </a:xfrm>
            <a:custGeom>
              <a:avLst/>
              <a:gdLst/>
              <a:ahLst/>
              <a:cxnLst/>
              <a:rect l="l" t="t" r="r" b="b"/>
              <a:pathLst>
                <a:path w="3008629" h="6858000">
                  <a:moveTo>
                    <a:pt x="3008374" y="0"/>
                  </a:moveTo>
                  <a:lnTo>
                    <a:pt x="2043498" y="0"/>
                  </a:lnTo>
                  <a:lnTo>
                    <a:pt x="0" y="6857996"/>
                  </a:lnTo>
                  <a:lnTo>
                    <a:pt x="3008374" y="6857996"/>
                  </a:lnTo>
                  <a:lnTo>
                    <a:pt x="3008374" y="0"/>
                  </a:lnTo>
                  <a:close/>
                </a:path>
              </a:pathLst>
            </a:custGeom>
            <a:solidFill>
              <a:srgbClr val="0E6EC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9605857" y="0"/>
              <a:ext cx="2586355" cy="6858000"/>
            </a:xfrm>
            <a:custGeom>
              <a:avLst/>
              <a:gdLst/>
              <a:ahLst/>
              <a:cxnLst/>
              <a:rect l="l" t="t" r="r" b="b"/>
              <a:pathLst>
                <a:path w="2586354" h="6858000">
                  <a:moveTo>
                    <a:pt x="2586141" y="0"/>
                  </a:moveTo>
                  <a:lnTo>
                    <a:pt x="0" y="0"/>
                  </a:lnTo>
                  <a:lnTo>
                    <a:pt x="1207429" y="6857996"/>
                  </a:lnTo>
                  <a:lnTo>
                    <a:pt x="2586141" y="6857996"/>
                  </a:lnTo>
                  <a:lnTo>
                    <a:pt x="2586141" y="0"/>
                  </a:lnTo>
                  <a:close/>
                </a:path>
              </a:pathLst>
            </a:custGeom>
            <a:solidFill>
              <a:srgbClr val="0E6EC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8933687" y="3048000"/>
              <a:ext cx="3258820" cy="3810000"/>
            </a:xfrm>
            <a:custGeom>
              <a:avLst/>
              <a:gdLst/>
              <a:ahLst/>
              <a:cxnLst/>
              <a:rect l="l" t="t" r="r" b="b"/>
              <a:pathLst>
                <a:path w="3258820" h="3810000">
                  <a:moveTo>
                    <a:pt x="3258311" y="0"/>
                  </a:moveTo>
                  <a:lnTo>
                    <a:pt x="0" y="3809999"/>
                  </a:lnTo>
                  <a:lnTo>
                    <a:pt x="3258311" y="3809999"/>
                  </a:lnTo>
                  <a:lnTo>
                    <a:pt x="3258311" y="0"/>
                  </a:lnTo>
                  <a:close/>
                </a:path>
              </a:pathLst>
            </a:custGeom>
            <a:solidFill>
              <a:srgbClr val="009DD9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9339312" y="0"/>
              <a:ext cx="2849880" cy="6858000"/>
            </a:xfrm>
            <a:custGeom>
              <a:avLst/>
              <a:gdLst/>
              <a:ahLst/>
              <a:cxnLst/>
              <a:rect l="l" t="t" r="r" b="b"/>
              <a:pathLst>
                <a:path w="2849879" h="6858000">
                  <a:moveTo>
                    <a:pt x="2849639" y="0"/>
                  </a:moveTo>
                  <a:lnTo>
                    <a:pt x="0" y="0"/>
                  </a:lnTo>
                  <a:lnTo>
                    <a:pt x="2466225" y="6857996"/>
                  </a:lnTo>
                  <a:lnTo>
                    <a:pt x="2849639" y="6857996"/>
                  </a:lnTo>
                  <a:lnTo>
                    <a:pt x="2849639" y="0"/>
                  </a:lnTo>
                  <a:close/>
                </a:path>
              </a:pathLst>
            </a:custGeom>
            <a:solidFill>
              <a:srgbClr val="0076A2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899648" y="0"/>
              <a:ext cx="1289685" cy="6858000"/>
            </a:xfrm>
            <a:custGeom>
              <a:avLst/>
              <a:gdLst/>
              <a:ahLst/>
              <a:cxnLst/>
              <a:rect l="l" t="t" r="r" b="b"/>
              <a:pathLst>
                <a:path w="1289684" h="6858000">
                  <a:moveTo>
                    <a:pt x="1289303" y="0"/>
                  </a:moveTo>
                  <a:lnTo>
                    <a:pt x="1017690" y="0"/>
                  </a:lnTo>
                  <a:lnTo>
                    <a:pt x="0" y="6857996"/>
                  </a:lnTo>
                  <a:lnTo>
                    <a:pt x="1289303" y="6857996"/>
                  </a:lnTo>
                  <a:lnTo>
                    <a:pt x="1289303" y="0"/>
                  </a:lnTo>
                  <a:close/>
                </a:path>
              </a:pathLst>
            </a:custGeom>
            <a:solidFill>
              <a:srgbClr val="58AAF1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0940748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203" y="0"/>
                  </a:moveTo>
                  <a:lnTo>
                    <a:pt x="0" y="0"/>
                  </a:lnTo>
                  <a:lnTo>
                    <a:pt x="1107740" y="6857996"/>
                  </a:lnTo>
                  <a:lnTo>
                    <a:pt x="1248203" y="6857996"/>
                  </a:lnTo>
                  <a:lnTo>
                    <a:pt x="1248203" y="0"/>
                  </a:lnTo>
                  <a:close/>
                </a:path>
              </a:pathLst>
            </a:custGeom>
            <a:solidFill>
              <a:srgbClr val="0E6EC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0372343" y="3590543"/>
              <a:ext cx="1816735" cy="3267710"/>
            </a:xfrm>
            <a:custGeom>
              <a:avLst/>
              <a:gdLst/>
              <a:ahLst/>
              <a:cxnLst/>
              <a:rect l="l" t="t" r="r" b="b"/>
              <a:pathLst>
                <a:path w="1816734" h="3267709">
                  <a:moveTo>
                    <a:pt x="1816607" y="0"/>
                  </a:moveTo>
                  <a:lnTo>
                    <a:pt x="0" y="3267455"/>
                  </a:lnTo>
                  <a:lnTo>
                    <a:pt x="1816607" y="3267455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0E6EC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7" y="0"/>
                </a:moveTo>
                <a:lnTo>
                  <a:pt x="0" y="0"/>
                </a:lnTo>
                <a:lnTo>
                  <a:pt x="0" y="5666232"/>
                </a:lnTo>
                <a:lnTo>
                  <a:pt x="841247" y="0"/>
                </a:lnTo>
                <a:close/>
              </a:path>
            </a:pathLst>
          </a:custGeom>
          <a:solidFill>
            <a:srgbClr val="0E6EC5">
              <a:alpha val="85096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08022" y="1878533"/>
            <a:ext cx="699008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Audiência</a:t>
            </a:r>
            <a:r>
              <a:rPr sz="6600" spc="-85" dirty="0"/>
              <a:t> </a:t>
            </a:r>
            <a:r>
              <a:rPr sz="6600" dirty="0"/>
              <a:t>Pública</a:t>
            </a:r>
          </a:p>
          <a:p>
            <a:pPr marL="3168015">
              <a:lnSpc>
                <a:spcPct val="100000"/>
              </a:lnSpc>
              <a:spcBef>
                <a:spcPts val="5"/>
              </a:spcBef>
            </a:pPr>
            <a:r>
              <a:rPr sz="6600" dirty="0"/>
              <a:t>LDO</a:t>
            </a:r>
            <a:r>
              <a:rPr sz="6600" spc="-90" dirty="0"/>
              <a:t> </a:t>
            </a:r>
            <a:r>
              <a:rPr sz="6600" spc="-5" dirty="0"/>
              <a:t>20</a:t>
            </a:r>
            <a:r>
              <a:rPr lang="pt-BR" sz="6600" spc="-5" dirty="0"/>
              <a:t>25</a:t>
            </a:r>
            <a:endParaRPr sz="6600" dirty="0"/>
          </a:p>
        </p:txBody>
      </p:sp>
      <p:sp>
        <p:nvSpPr>
          <p:cNvPr id="16" name="object 16"/>
          <p:cNvSpPr txBox="1"/>
          <p:nvPr/>
        </p:nvSpPr>
        <p:spPr>
          <a:xfrm>
            <a:off x="2083435" y="4298205"/>
            <a:ext cx="6612890" cy="1078230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2800" spc="-20" dirty="0">
                <a:solidFill>
                  <a:schemeClr val="tx2"/>
                </a:solidFill>
                <a:latin typeface="Trebuchet MS"/>
                <a:cs typeface="Trebuchet MS"/>
              </a:rPr>
              <a:t>Prefeitura</a:t>
            </a:r>
            <a:r>
              <a:rPr sz="2800" spc="-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Municipal</a:t>
            </a:r>
            <a:r>
              <a:rPr sz="2800" spc="-2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2800" spc="1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chemeClr val="tx2"/>
                </a:solidFill>
                <a:latin typeface="Trebuchet MS"/>
                <a:cs typeface="Trebuchet MS"/>
              </a:rPr>
              <a:t>Capivari</a:t>
            </a:r>
            <a:r>
              <a:rPr sz="2800" spc="3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2800" spc="-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chemeClr val="tx2"/>
                </a:solidFill>
                <a:latin typeface="Trebuchet MS"/>
                <a:cs typeface="Trebuchet MS"/>
              </a:rPr>
              <a:t>Baixo</a:t>
            </a:r>
            <a:endParaRPr sz="28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1040"/>
              </a:spcBef>
            </a:pPr>
            <a:r>
              <a:rPr sz="2000" b="1" spc="-15" dirty="0" err="1">
                <a:solidFill>
                  <a:schemeClr val="tx2"/>
                </a:solidFill>
                <a:latin typeface="Trebuchet MS"/>
                <a:cs typeface="Trebuchet MS"/>
              </a:rPr>
              <a:t>Secretaria</a:t>
            </a:r>
            <a:r>
              <a:rPr sz="2000" b="1" spc="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2000" b="1" spc="-5" dirty="0">
                <a:solidFill>
                  <a:schemeClr val="tx2"/>
                </a:solidFill>
                <a:latin typeface="Trebuchet MS"/>
                <a:cs typeface="Trebuchet MS"/>
              </a:rPr>
              <a:t>Municipal de Gestão e da Fazenda</a:t>
            </a:r>
            <a:endParaRPr sz="20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6" y="0"/>
            <a:ext cx="10439401" cy="6858000"/>
          </a:xfrm>
          <a:prstGeom prst="rect">
            <a:avLst/>
          </a:prstGeom>
        </p:spPr>
      </p:pic>
      <p:graphicFrame>
        <p:nvGraphicFramePr>
          <p:cNvPr id="7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3432"/>
              </p:ext>
            </p:extLst>
          </p:nvPr>
        </p:nvGraphicFramePr>
        <p:xfrm>
          <a:off x="304800" y="1828800"/>
          <a:ext cx="10210800" cy="3359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7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83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73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90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ME TA - EVOLUÇÃO DA RECEITA 2022-2025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00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2022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2024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0197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RECEITAS CORRENTES</a:t>
                      </a:r>
                    </a:p>
                  </a:txBody>
                  <a:tcPr marL="7620" marR="7620" marT="762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113.563.922,71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121.826.922,29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124.983.898,37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158.821.054,15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519.195.797,52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022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RECEITA DE CAPITAL</a:t>
                      </a:r>
                    </a:p>
                  </a:txBody>
                  <a:tcPr marL="7620" marR="7620" marT="7620" marB="0" anchor="b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5.770.650,09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507.596,43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16.101,63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16.101,63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6.310.449,78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839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RECEITA TOTAL  LÍQUIDA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119.334.572,80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122.334.518,72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125.000.000,00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158.837.155,78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525.506.247,30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838200" y="609599"/>
            <a:ext cx="6439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kern="0" spc="-5" dirty="0">
                <a:solidFill>
                  <a:srgbClr val="0E6EC5"/>
                </a:solidFill>
                <a:latin typeface="Trebuchet MS"/>
              </a:rPr>
              <a:t>ME</a:t>
            </a:r>
            <a:r>
              <a:rPr lang="pt-BR" sz="3600" b="1" kern="0" spc="-470" dirty="0">
                <a:solidFill>
                  <a:srgbClr val="0E6EC5"/>
                </a:solidFill>
                <a:latin typeface="Trebuchet MS"/>
              </a:rPr>
              <a:t>T</a:t>
            </a:r>
            <a:r>
              <a:rPr lang="pt-BR" sz="3600" b="1" kern="0" dirty="0">
                <a:solidFill>
                  <a:srgbClr val="0E6EC5"/>
                </a:solidFill>
                <a:latin typeface="Trebuchet MS"/>
              </a:rPr>
              <a:t>A</a:t>
            </a:r>
            <a:r>
              <a:rPr lang="pt-BR" sz="3600" b="1" kern="0" spc="-260" dirty="0">
                <a:solidFill>
                  <a:srgbClr val="0E6EC5"/>
                </a:solidFill>
                <a:latin typeface="Trebuchet MS"/>
              </a:rPr>
              <a:t> </a:t>
            </a:r>
            <a:r>
              <a:rPr lang="pt-BR" sz="3600" b="1" kern="0" dirty="0">
                <a:solidFill>
                  <a:srgbClr val="0E6EC5"/>
                </a:solidFill>
                <a:latin typeface="Trebuchet MS"/>
              </a:rPr>
              <a:t>-</a:t>
            </a:r>
            <a:r>
              <a:rPr lang="pt-BR" sz="3600" b="1" kern="0" spc="5" dirty="0">
                <a:solidFill>
                  <a:srgbClr val="0E6EC5"/>
                </a:solidFill>
                <a:latin typeface="Trebuchet MS"/>
              </a:rPr>
              <a:t> </a:t>
            </a:r>
            <a:r>
              <a:rPr lang="pt-BR" sz="3600" b="1" kern="0" dirty="0">
                <a:solidFill>
                  <a:srgbClr val="0E6EC5"/>
                </a:solidFill>
                <a:latin typeface="Trebuchet MS"/>
              </a:rPr>
              <a:t>Evol</a:t>
            </a:r>
            <a:r>
              <a:rPr lang="pt-BR" sz="3600" b="1" kern="0" spc="-20" dirty="0">
                <a:solidFill>
                  <a:srgbClr val="0E6EC5"/>
                </a:solidFill>
                <a:latin typeface="Trebuchet MS"/>
              </a:rPr>
              <a:t>u</a:t>
            </a:r>
            <a:r>
              <a:rPr lang="pt-BR" sz="3600" b="1" kern="0" dirty="0">
                <a:solidFill>
                  <a:srgbClr val="0E6EC5"/>
                </a:solidFill>
                <a:latin typeface="Trebuchet MS"/>
              </a:rPr>
              <a:t>ção das Re</a:t>
            </a:r>
            <a:r>
              <a:rPr lang="pt-BR" sz="3600" b="1" kern="0" spc="-20" dirty="0">
                <a:solidFill>
                  <a:srgbClr val="0E6EC5"/>
                </a:solidFill>
                <a:latin typeface="Trebuchet MS"/>
              </a:rPr>
              <a:t>c</a:t>
            </a:r>
            <a:r>
              <a:rPr lang="pt-BR" sz="3600" b="1" kern="0" dirty="0">
                <a:solidFill>
                  <a:srgbClr val="0E6EC5"/>
                </a:solidFill>
                <a:latin typeface="Trebuchet MS"/>
              </a:rPr>
              <a:t>eitas</a:t>
            </a:r>
            <a:endParaRPr lang="pt-BR" sz="3600" dirty="0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16C90E51-D97C-4657-8880-30D206784459}"/>
              </a:ext>
            </a:extLst>
          </p:cNvPr>
          <p:cNvSpPr/>
          <p:nvPr/>
        </p:nvSpPr>
        <p:spPr>
          <a:xfrm>
            <a:off x="685800" y="6248400"/>
            <a:ext cx="6264696" cy="26545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fontAlgn="b"/>
            <a:r>
              <a:rPr lang="pt-BR" sz="1100" dirty="0">
                <a:solidFill>
                  <a:srgbClr val="000000"/>
                </a:solidFill>
              </a:rPr>
              <a:t>Fonte: Balanço Orçamentário (RREO-Anexo </a:t>
            </a:r>
            <a:r>
              <a:rPr lang="pt-BR" sz="1100" b="1" dirty="0">
                <a:solidFill>
                  <a:srgbClr val="000000"/>
                </a:solidFill>
              </a:rPr>
              <a:t>1)</a:t>
            </a:r>
            <a:endParaRPr lang="pt-B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8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228600"/>
            <a:ext cx="64769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ME</a:t>
            </a:r>
            <a:r>
              <a:rPr sz="3200" spc="-470" dirty="0"/>
              <a:t>T</a:t>
            </a:r>
            <a:r>
              <a:rPr sz="3200" dirty="0"/>
              <a:t>A</a:t>
            </a:r>
            <a:r>
              <a:rPr sz="3200" spc="-260" dirty="0"/>
              <a:t> </a:t>
            </a:r>
            <a:r>
              <a:rPr sz="3200" dirty="0"/>
              <a:t>-</a:t>
            </a:r>
            <a:r>
              <a:rPr sz="3200" spc="5" dirty="0"/>
              <a:t> </a:t>
            </a:r>
            <a:r>
              <a:rPr sz="3200" dirty="0"/>
              <a:t>Evol</a:t>
            </a:r>
            <a:r>
              <a:rPr sz="3200" spc="-20" dirty="0"/>
              <a:t>u</a:t>
            </a:r>
            <a:r>
              <a:rPr sz="3200" dirty="0"/>
              <a:t>ção das Re</a:t>
            </a:r>
            <a:r>
              <a:rPr sz="3200" spc="-20" dirty="0"/>
              <a:t>c</a:t>
            </a:r>
            <a:r>
              <a:rPr sz="3200" dirty="0"/>
              <a:t>eitas</a:t>
            </a:r>
          </a:p>
        </p:txBody>
      </p:sp>
      <p:graphicFrame>
        <p:nvGraphicFramePr>
          <p:cNvPr id="32" name="Tabe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99799"/>
              </p:ext>
            </p:extLst>
          </p:nvPr>
        </p:nvGraphicFramePr>
        <p:xfrm>
          <a:off x="381000" y="1600200"/>
          <a:ext cx="9067797" cy="4817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40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40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4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40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397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ESPECIFICAÇÃO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REALIZADO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ORÇADO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PROJETADA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56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RECEITA TOTAL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119.334.572,80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122.334.518,72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125.000.000,00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158.837.155,78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56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RECEITAS CORRENTES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113.563.922,71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121.826.922,29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124.983.898,37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158.821.054,15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Receita Tributária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18.993.496,42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20.065.316,80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30.537.463,60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38.771.690,37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Receitas de Contribuições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2.237.608,53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2.162.246,75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1.916.684,64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Receita Patrimonial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4.756.824,92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4.274.972,73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96.408,62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95.856,41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20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Receita Agropecuária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3.504,38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4.771,98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104.506,52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104.506,52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4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Receita de Serviços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6.979.043,74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7.883.403,83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6.100.000,00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6.520.000,00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Transferências Correntes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78.941.244,32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86.029.508,96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87.051.342,95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110.250.139,53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Outras receitas Correntes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1.652.200,40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1.406.701,24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1.094.176,68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1.162.176,68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165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RECEITA DE CAPITAL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5.770.650,09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507.596,43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6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chemeClr val="accent1"/>
                          </a:solidFill>
                          <a:effectLst/>
                          <a:latin typeface="Tahoma"/>
                        </a:rPr>
                        <a:t>Transferências de Capital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5.770.650,09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507.596,43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16.101,63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4693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TOTAL RECEITA ESTIMADA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119.334.572,80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122.334.518,72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125.000.000,00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/>
                        </a:rPr>
                        <a:t>158.837.155,78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457201" y="304800"/>
            <a:ext cx="7010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800" spc="-5" dirty="0"/>
              <a:t>DEMONSTRATIVOS DE RISCOS FISCAIS E PROVIDÊNCIAS</a:t>
            </a:r>
            <a:endParaRPr sz="2800" dirty="0"/>
          </a:p>
        </p:txBody>
      </p:sp>
      <p:pic>
        <p:nvPicPr>
          <p:cNvPr id="5" name="Objeto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0"/>
          <a:stretch/>
        </p:blipFill>
        <p:spPr bwMode="auto">
          <a:xfrm>
            <a:off x="1143000" y="1981200"/>
            <a:ext cx="7871460" cy="328422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3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70104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10" dirty="0">
                <a:solidFill>
                  <a:schemeClr val="tx2"/>
                </a:solidFill>
              </a:rPr>
              <a:t>ME</a:t>
            </a:r>
            <a:r>
              <a:rPr sz="3600" spc="-409" dirty="0">
                <a:solidFill>
                  <a:schemeClr val="tx2"/>
                </a:solidFill>
              </a:rPr>
              <a:t>T</a:t>
            </a:r>
            <a:r>
              <a:rPr sz="3600" spc="-5" dirty="0">
                <a:solidFill>
                  <a:schemeClr val="tx2"/>
                </a:solidFill>
              </a:rPr>
              <a:t>A</a:t>
            </a:r>
            <a:r>
              <a:rPr sz="3600" spc="-229" dirty="0">
                <a:solidFill>
                  <a:schemeClr val="tx2"/>
                </a:solidFill>
              </a:rPr>
              <a:t> </a:t>
            </a:r>
            <a:r>
              <a:rPr sz="3600" spc="-5" dirty="0">
                <a:solidFill>
                  <a:schemeClr val="tx2"/>
                </a:solidFill>
              </a:rPr>
              <a:t>-</a:t>
            </a:r>
            <a:r>
              <a:rPr sz="3600" spc="-20" dirty="0">
                <a:solidFill>
                  <a:schemeClr val="tx2"/>
                </a:solidFill>
              </a:rPr>
              <a:t> </a:t>
            </a:r>
            <a:r>
              <a:rPr sz="3600" spc="-5" dirty="0">
                <a:solidFill>
                  <a:schemeClr val="tx2"/>
                </a:solidFill>
              </a:rPr>
              <a:t>Ev</a:t>
            </a:r>
            <a:r>
              <a:rPr sz="3600" spc="-25" dirty="0">
                <a:solidFill>
                  <a:schemeClr val="tx2"/>
                </a:solidFill>
              </a:rPr>
              <a:t>o</a:t>
            </a:r>
            <a:r>
              <a:rPr sz="3600" spc="-5" dirty="0">
                <a:solidFill>
                  <a:schemeClr val="tx2"/>
                </a:solidFill>
              </a:rPr>
              <a:t>lu</a:t>
            </a:r>
            <a:r>
              <a:rPr sz="3600" dirty="0">
                <a:solidFill>
                  <a:schemeClr val="tx2"/>
                </a:solidFill>
              </a:rPr>
              <a:t>ç</a:t>
            </a:r>
            <a:r>
              <a:rPr sz="3600" spc="-5" dirty="0">
                <a:solidFill>
                  <a:schemeClr val="tx2"/>
                </a:solidFill>
              </a:rPr>
              <a:t>ão das</a:t>
            </a:r>
            <a:r>
              <a:rPr sz="3600" dirty="0">
                <a:solidFill>
                  <a:schemeClr val="tx2"/>
                </a:solidFill>
              </a:rPr>
              <a:t> </a:t>
            </a:r>
            <a:r>
              <a:rPr sz="3600" spc="-5" dirty="0">
                <a:solidFill>
                  <a:schemeClr val="tx2"/>
                </a:solidFill>
              </a:rPr>
              <a:t>Des</a:t>
            </a:r>
            <a:r>
              <a:rPr sz="3600" spc="-25" dirty="0">
                <a:solidFill>
                  <a:schemeClr val="tx2"/>
                </a:solidFill>
              </a:rPr>
              <a:t>p</a:t>
            </a:r>
            <a:r>
              <a:rPr sz="3600" spc="-5" dirty="0">
                <a:solidFill>
                  <a:schemeClr val="tx2"/>
                </a:solidFill>
              </a:rPr>
              <a:t>es</a:t>
            </a:r>
            <a:r>
              <a:rPr sz="3600" spc="-25" dirty="0">
                <a:solidFill>
                  <a:schemeClr val="tx2"/>
                </a:solidFill>
              </a:rPr>
              <a:t>a</a:t>
            </a:r>
            <a:r>
              <a:rPr sz="3600" spc="-5" dirty="0">
                <a:solidFill>
                  <a:schemeClr val="tx2"/>
                </a:solidFill>
              </a:rPr>
              <a:t>s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3795" y="1650492"/>
            <a:ext cx="0" cy="2947670"/>
          </a:xfrm>
          <a:custGeom>
            <a:avLst/>
            <a:gdLst/>
            <a:ahLst/>
            <a:cxnLst/>
            <a:rect l="l" t="t" r="r" b="b"/>
            <a:pathLst>
              <a:path h="2947670">
                <a:moveTo>
                  <a:pt x="0" y="0"/>
                </a:moveTo>
                <a:lnTo>
                  <a:pt x="0" y="294741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2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2325" y="4099382"/>
            <a:ext cx="76987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sz="1600" spc="-20" dirty="0">
                <a:solidFill>
                  <a:schemeClr val="tx2"/>
                </a:solidFill>
                <a:latin typeface="Trebuchet MS"/>
                <a:cs typeface="Trebuchet MS"/>
              </a:rPr>
              <a:t>0</a:t>
            </a:r>
            <a:r>
              <a:rPr lang="pt-BR" sz="1600" spc="5" dirty="0">
                <a:solidFill>
                  <a:schemeClr val="tx2"/>
                </a:solidFill>
                <a:latin typeface="Trebuchet MS"/>
                <a:cs typeface="Trebuchet MS"/>
              </a:rPr>
              <a:t>22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2324" y="3362400"/>
            <a:ext cx="76987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sz="1600" spc="-20" dirty="0">
                <a:solidFill>
                  <a:schemeClr val="tx2"/>
                </a:solidFill>
                <a:latin typeface="Trebuchet MS"/>
                <a:cs typeface="Trebuchet MS"/>
              </a:rPr>
              <a:t>0</a:t>
            </a:r>
            <a:r>
              <a:rPr lang="pt-BR" sz="1600" spc="5" dirty="0">
                <a:solidFill>
                  <a:schemeClr val="tx2"/>
                </a:solidFill>
                <a:latin typeface="Trebuchet MS"/>
                <a:cs typeface="Trebuchet MS"/>
              </a:rPr>
              <a:t>23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0200" y="2625598"/>
            <a:ext cx="838200" cy="2577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sz="1600" spc="-20" dirty="0">
                <a:solidFill>
                  <a:schemeClr val="tx2"/>
                </a:solidFill>
                <a:latin typeface="Trebuchet MS"/>
                <a:cs typeface="Trebuchet MS"/>
              </a:rPr>
              <a:t>0</a:t>
            </a: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lang="pt-BR" sz="1600" spc="5" dirty="0">
                <a:solidFill>
                  <a:schemeClr val="tx2"/>
                </a:solidFill>
                <a:latin typeface="Trebuchet MS"/>
                <a:cs typeface="Trebuchet MS"/>
              </a:rPr>
              <a:t>4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2325" y="1888617"/>
            <a:ext cx="846075" cy="2577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sz="1600" spc="-20" dirty="0">
                <a:solidFill>
                  <a:schemeClr val="tx2"/>
                </a:solidFill>
                <a:latin typeface="Trebuchet MS"/>
                <a:cs typeface="Trebuchet MS"/>
              </a:rPr>
              <a:t>0</a:t>
            </a:r>
            <a:r>
              <a:rPr sz="1600" spc="5" dirty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lang="pt-BR" sz="1600" spc="5" dirty="0">
                <a:solidFill>
                  <a:schemeClr val="tx2"/>
                </a:solidFill>
                <a:latin typeface="Trebuchet MS"/>
                <a:cs typeface="Trebuchet MS"/>
              </a:rPr>
              <a:t>5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94729" y="2693178"/>
            <a:ext cx="152527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600" dirty="0">
                <a:solidFill>
                  <a:schemeClr val="tx2"/>
                </a:solidFill>
                <a:latin typeface="Trebuchet MS"/>
              </a:rPr>
              <a:t>125.000.000,00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38164" y="3407285"/>
            <a:ext cx="1448436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fontAlgn="ctr"/>
            <a:r>
              <a:rPr lang="pt-BR" sz="1600" dirty="0">
                <a:solidFill>
                  <a:schemeClr val="tx2"/>
                </a:solidFill>
                <a:latin typeface="Tahoma"/>
              </a:rPr>
              <a:t>122.705.493,65</a:t>
            </a:r>
            <a:endParaRPr lang="pt-BR" sz="1600" dirty="0">
              <a:solidFill>
                <a:schemeClr val="tx2"/>
              </a:solidFill>
              <a:latin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81600" y="4073882"/>
            <a:ext cx="1675764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t-BR" sz="1600" dirty="0">
                <a:solidFill>
                  <a:schemeClr val="tx2"/>
                </a:solidFill>
                <a:latin typeface="Trebuchet MS"/>
              </a:rPr>
              <a:t>120.551.950,09</a:t>
            </a:r>
            <a:endParaRPr sz="16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1510"/>
              </p:ext>
            </p:extLst>
          </p:nvPr>
        </p:nvGraphicFramePr>
        <p:xfrm>
          <a:off x="225911" y="4800600"/>
          <a:ext cx="9603889" cy="937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2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484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/>
                        </a:rPr>
                        <a:t>DESPESA TOTAL PARA OS EXERCÍCIOS DE 2022 - 2025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DESPESA TOTAL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120.551.950,09</a:t>
                      </a:r>
                    </a:p>
                  </a:txBody>
                  <a:tcPr marL="514350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122.705.493,65</a:t>
                      </a:r>
                    </a:p>
                  </a:txBody>
                  <a:tcPr marL="25717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125.000.000,00</a:t>
                      </a:r>
                    </a:p>
                  </a:txBody>
                  <a:tcPr marL="85725" marR="9525" marT="952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/>
                        </a:rPr>
                        <a:t>158.837.155,78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Trebuchet MS" panose="020B0603020202020204" pitchFamily="34" charset="0"/>
                        </a:rPr>
                        <a:t>527.094.599,52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object 24"/>
          <p:cNvSpPr txBox="1"/>
          <p:nvPr/>
        </p:nvSpPr>
        <p:spPr>
          <a:xfrm>
            <a:off x="6814284" y="1944125"/>
            <a:ext cx="106743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fontAlgn="ctr"/>
            <a:endParaRPr lang="pt-BR" sz="1100" dirty="0">
              <a:solidFill>
                <a:schemeClr val="tx2"/>
              </a:solidFill>
              <a:latin typeface="Trebuchet M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26930" y="1898863"/>
            <a:ext cx="1779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tx2"/>
                </a:solidFill>
                <a:latin typeface="Trebuchet MS"/>
              </a:rPr>
              <a:t>158.837.155,78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716280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400" spc="-5" dirty="0"/>
              <a:t>Despesas</a:t>
            </a:r>
            <a:r>
              <a:rPr lang="pt-BR" sz="2400" spc="15" dirty="0"/>
              <a:t> </a:t>
            </a:r>
            <a:r>
              <a:rPr lang="pt-BR" sz="2400" spc="-5" dirty="0"/>
              <a:t>por</a:t>
            </a:r>
            <a:r>
              <a:rPr lang="pt-BR" sz="2400" spc="10" dirty="0"/>
              <a:t> </a:t>
            </a:r>
            <a:r>
              <a:rPr lang="pt-BR" sz="2400" spc="-10" dirty="0"/>
              <a:t>ÓRGÃO</a:t>
            </a:r>
            <a:r>
              <a:rPr lang="pt-BR" sz="2400" spc="30" dirty="0"/>
              <a:t> </a:t>
            </a:r>
            <a:r>
              <a:rPr lang="pt-BR" sz="2400" spc="-5" dirty="0"/>
              <a:t>–</a:t>
            </a:r>
            <a:r>
              <a:rPr lang="pt-BR" sz="2400" dirty="0"/>
              <a:t> </a:t>
            </a:r>
            <a:r>
              <a:rPr lang="pt-BR" sz="2400" spc="-10" dirty="0">
                <a:solidFill>
                  <a:srgbClr val="009DD9"/>
                </a:solidFill>
              </a:rPr>
              <a:t>LDO</a:t>
            </a:r>
            <a:r>
              <a:rPr lang="pt-BR" sz="2400" spc="20" dirty="0">
                <a:solidFill>
                  <a:srgbClr val="009DD9"/>
                </a:solidFill>
              </a:rPr>
              <a:t> </a:t>
            </a:r>
            <a:r>
              <a:rPr lang="pt-BR" sz="2400" spc="-5" dirty="0">
                <a:solidFill>
                  <a:srgbClr val="009DD9"/>
                </a:solidFill>
              </a:rPr>
              <a:t>2022 a 2025</a:t>
            </a:r>
            <a:endParaRPr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97380"/>
              </p:ext>
            </p:extLst>
          </p:nvPr>
        </p:nvGraphicFramePr>
        <p:xfrm>
          <a:off x="457200" y="1066796"/>
          <a:ext cx="9592744" cy="5572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07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06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12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00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187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6147" marR="6147" marT="614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REALIZADO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 ORÇADO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7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ÓRGÃO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2022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Adm.Geral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Legislativo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4.067.851,89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4.478.515,49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5.110.000,00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9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Adm.Geral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Executivo 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2.831.554,90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5.760.180,27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5.858.010,60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7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Secretaria de </a:t>
                      </a:r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Adminst.Fianc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e Planej. Urbano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13.958.185,72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13.129.246,06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13.282.200,00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Secr. Educação, Cultura, esporte e Turismo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39.205.350,06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41.660.520,41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45.455.080,00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Secr. Assis. Social e da Família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4.890.540,92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5.200.129,50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6.846.000,00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Fundo Mun. </a:t>
                      </a:r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Ass.Crian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Adol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- FIA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92.243,45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508.147,14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312.200,00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Secr. Industria e Comercio e </a:t>
                      </a:r>
                      <a:r>
                        <a:rPr lang="pt-BR" sz="1600" b="1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Desenv</a:t>
                      </a:r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. Rural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2.003.999,52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2.371.783,65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5.520.000,00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Secr. Munic. Obras, Viação, Trânsito e Meio Ambiente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28.575.410,73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20.425.588,94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18.204.000,00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Secr. Municipal de Saúde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24.897.292,40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29.012.305,96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23.652.509,40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Fundo Municipal do Idoso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Tahoma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29.520,50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159.076,23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710.000,00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3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Reserva de Contingência</a:t>
                      </a: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accent1"/>
                          </a:solidFill>
                          <a:effectLst/>
                          <a:latin typeface="+mj-lt"/>
                        </a:rPr>
                        <a:t>50.000,00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65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TOTAL DESPESAS POR ÓRGÃO</a:t>
                      </a:r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6147" marR="6147" marT="6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120.551.950,09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122.705.493,65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Arial"/>
                        </a:rPr>
                        <a:t>125.000.000,00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Despesas</a:t>
            </a:r>
            <a:r>
              <a:rPr lang="pt-BR" sz="2800" spc="15" dirty="0"/>
              <a:t> </a:t>
            </a:r>
            <a:r>
              <a:rPr lang="pt-BR" sz="2800" spc="-5" dirty="0"/>
              <a:t>por</a:t>
            </a:r>
            <a:r>
              <a:rPr lang="pt-BR" sz="2800" spc="10" dirty="0"/>
              <a:t> </a:t>
            </a:r>
            <a:r>
              <a:rPr lang="pt-BR" sz="2800" spc="-10" dirty="0"/>
              <a:t>ÓRGÃO</a:t>
            </a:r>
            <a:r>
              <a:rPr lang="pt-BR" sz="2800" spc="30" dirty="0"/>
              <a:t> </a:t>
            </a:r>
            <a:r>
              <a:rPr lang="pt-BR" sz="2800" spc="-5" dirty="0"/>
              <a:t>–</a:t>
            </a:r>
            <a:r>
              <a:rPr lang="pt-BR" sz="2800" dirty="0"/>
              <a:t> </a:t>
            </a:r>
            <a:r>
              <a:rPr lang="pt-BR" sz="2800" spc="-10" dirty="0">
                <a:solidFill>
                  <a:srgbClr val="009DD9"/>
                </a:solidFill>
              </a:rPr>
              <a:t>LDO</a:t>
            </a:r>
            <a:r>
              <a:rPr lang="pt-BR" sz="2800" spc="20" dirty="0">
                <a:solidFill>
                  <a:srgbClr val="009DD9"/>
                </a:solidFill>
              </a:rPr>
              <a:t> </a:t>
            </a:r>
            <a:r>
              <a:rPr lang="pt-BR" sz="2800" spc="-5" dirty="0">
                <a:solidFill>
                  <a:srgbClr val="009DD9"/>
                </a:solidFill>
              </a:rPr>
              <a:t>2022 a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08765"/>
              </p:ext>
            </p:extLst>
          </p:nvPr>
        </p:nvGraphicFramePr>
        <p:xfrm>
          <a:off x="381000" y="1600197"/>
          <a:ext cx="9905999" cy="5115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9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Gestão do Processo Legislativo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6.460.000,00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Gestão do Processo Executivo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6.800.672,00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827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Secretaria Municipal da Gestão e da Fazenda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16.321.808,00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827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Secretaria Municipal de Infraestrutura, Mobilidade Urbana e Segurança Publica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23.145.500,00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Secretaria Municipal de Desenvolvimento Econômico, Esporte, Cultura, Turismo e Tecnologia 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6.494.480,00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Secretaria Municipal de Educação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55.213.420,00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Secretaria Municipal de Desenvolvimento Social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8.747.599,00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Secretaria Municipal de Saúde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35.040.376,78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Fundo da Infância e Adolescencia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128.300,00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Fundo Municipal do Idoso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435.000,00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50.000,00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solidFill>
                            <a:schemeClr val="tx2"/>
                          </a:solidFill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5487" marR="5487" marT="548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158.837.155,78</a:t>
                      </a:r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5487" marR="5487" marT="5487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097360"/>
              </p:ext>
            </p:extLst>
          </p:nvPr>
        </p:nvGraphicFramePr>
        <p:xfrm>
          <a:off x="381000" y="1600197"/>
          <a:ext cx="9905999" cy="4700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29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0001 - Gestão do Processo Legislativo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85871321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71342659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Garantir aos legisladores e demais colaboradores à análise à elaboração, à votação das leis, o julgamento das Contas Anuais do Poder Executivo Municipal e assegurar a logística ao regular funcionamento do Poder Legislativo Municipal.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141616036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2044 - Manutenção e Funcionamento da Câmara de Vereadores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2048 - Adequação e Ampliação da Sede do Legislativo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2049 - Implantação e Manutenção do Programa Câmara Jovem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2052 - Manutenção da Procuradoria da Mulher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06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2053 - Implantação e Manuntenção da Escola do Legislativo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689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R$ 6.460.000,00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bject 2">
            <a:extLst>
              <a:ext uri="{FF2B5EF4-FFF2-40B4-BE49-F238E27FC236}">
                <a16:creationId xmlns="" xmlns:a16="http://schemas.microsoft.com/office/drawing/2014/main" id="{0C1CBED0-D8B5-5F98-F285-D94B8CDE44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5525" cy="396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3160770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66645"/>
              </p:ext>
            </p:extLst>
          </p:nvPr>
        </p:nvGraphicFramePr>
        <p:xfrm>
          <a:off x="212103" y="1482916"/>
          <a:ext cx="9982199" cy="5546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52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5752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0002 - Capivari de Baixo em Desenvolvimento da Gestão Pública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65919101"/>
                  </a:ext>
                </a:extLst>
              </a:tr>
              <a:tr h="5752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PRINCIPAIS METAS: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78193644"/>
                  </a:ext>
                </a:extLst>
              </a:tr>
              <a:tr h="3014214">
                <a:tc gridSpan="2">
                  <a:txBody>
                    <a:bodyPr/>
                    <a:lstStyle/>
                    <a:p>
                      <a:pPr marL="356870" marR="5080" indent="-34480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356870" algn="l"/>
                        </a:tabLs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Promover a manutenção e melhorias contínuas na sede do Poder executivo e prédios vinculados à Prefeitura; garantir o pagamento das despesas com pessoal, implementar ações de melhorias e revisar a remuneração dos servidores, analisar a viabilidade de plano de carreira para os servidores; rever e atualizar a estrutura administrativa do Município; integrando em todas as Secretarias do Poder Executivo, controlando índices, promover e auxiliar no que couber as ações para  contratação de pessoal necessário às atividades da Administração, dentro dos limites legais, controlando índices gerais e a orçamentação; garantir a manutenção das atividades e a capacitação dos Conselho Tutelar; fortalecer e apoiar as ações voltadas ao meio ambiente, manter e ampliar rede de iluminação pública , promover a capacitação contínua dos servidores; Implementar ações para aumento da arrecadação, fomentar ações junto aos fiscais do Município; coordenar e apoiar ações do setor de planejamento do Município; Implementar ações e modernização da comunicação para público interno e externo; implementar ações junto a Procuradoria, Ouvidoria e Controladoria Interna; garantir a manutenção e melhorias para o funcionamento do Conselho tutelar ; implementar ações e fomentar a participação dos conselhos; adquirir ferramentas para obter eficiência na arrecadação e gasto público; Veiculação do diário oficial do município; acompanhar, monitorar, orientar e supervisionar a gestão financeira e administrativa em todos os órgãos, implementar ações e modernização para melhor atender ; garantir manter o controle orçamentário, financeiro e patrimonial do Município por meio de ações diversificadas. ao cidadão; Viabilizar plano de saúde aos servidores municipais. </a:t>
                      </a:r>
                      <a:r>
                        <a:rPr lang="pt-BR" sz="1200" spc="-3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Garantir,</a:t>
                      </a:r>
                      <a:r>
                        <a:rPr lang="pt-BR" sz="1200" spc="4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coordenar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articular</a:t>
                      </a:r>
                      <a:r>
                        <a:rPr lang="pt-BR" sz="1200" spc="3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políticas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públicas,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primando</a:t>
                      </a:r>
                      <a:r>
                        <a:rPr lang="pt-BR" sz="1200" spc="3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pelo </a:t>
                      </a:r>
                    </a:p>
                    <a:p>
                      <a:pPr marL="356870" marR="5080" indent="-34480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356870" algn="l"/>
                        </a:tabLst>
                      </a:pPr>
                      <a:r>
                        <a:rPr lang="pt-BR" sz="1200" spc="-52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            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garantindo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lang="pt-BR" sz="1200" spc="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os</a:t>
                      </a:r>
                      <a:r>
                        <a:rPr lang="pt-BR" sz="1200" spc="-2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serviços</a:t>
                      </a:r>
                      <a:r>
                        <a:rPr lang="pt-BR" sz="1200" spc="2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sejam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prestados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aos</a:t>
                      </a:r>
                      <a:r>
                        <a:rPr lang="pt-BR" sz="1200" spc="2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Cidadãos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lang="pt-BR" sz="1200" spc="-1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gerindo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com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responsabilidade</a:t>
                      </a:r>
                      <a:r>
                        <a:rPr lang="pt-BR" sz="1200" spc="3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</a:p>
                    <a:p>
                      <a:pPr marL="356870" marR="5080" indent="-344805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356870" algn="l"/>
                        </a:tabLs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lang="pt-BR" sz="1200" spc="-2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20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Patrimônio</a:t>
                      </a:r>
                      <a:r>
                        <a:rPr lang="pt-BR" sz="1200" spc="4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latin typeface="Trebuchet MS"/>
                          <a:cs typeface="Trebuchet MS"/>
                        </a:rPr>
                        <a:t>Público.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985"/>
                        </a:spcBef>
                        <a:tabLst>
                          <a:tab pos="356870" algn="l"/>
                        </a:tabLst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5437483"/>
                  </a:ext>
                </a:extLst>
              </a:tr>
              <a:tr h="5522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R$ 20.211.148,00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466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53599"/>
              </p:ext>
            </p:extLst>
          </p:nvPr>
        </p:nvGraphicFramePr>
        <p:xfrm>
          <a:off x="228598" y="1482916"/>
          <a:ext cx="9982199" cy="5084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0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0002 - Capivari de Baixo em Desenvolvimento da Gestão Pública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659191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148671970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1001 - Investimentos em Ações de Melhoria da Estrutura Física e Equipamentos - Administração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2001 - Manutenção e Funcionamento do Gabinete do Prefeito e Vice-Prefeito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47656802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2002 - Manutenção do Conselho Tutelar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2004 - Manutenção do Controle Interno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8269474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2005 - Manutenção da Procuradoria Geral do Município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3122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2006 - Manutenção das Ações de Consórcios Públicos - Administração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2008 - Manutenção dos Encargos Gerais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2009 - Manutenção da Secretaria Municipal de Gestão Adm., Financ., Faz. e Planejamento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2026 - Manutenção das Atividades de Desenvolvimento Rural e Controle de Animais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2029 - Ampliação e Manutenção da Rede de Iluminação Pública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55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2032 - Manutenção do Meio Ambiente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8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R$ 20.211.148,00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7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71451"/>
              </p:ext>
            </p:extLst>
          </p:nvPr>
        </p:nvGraphicFramePr>
        <p:xfrm>
          <a:off x="228598" y="1482916"/>
          <a:ext cx="9982199" cy="4917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0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0003 - Capivari de Baixo em Desenvolvimento da Segurança e Defesa Civil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659191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148671970"/>
                  </a:ext>
                </a:extLst>
              </a:tr>
              <a:tr h="3628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um modelo de gestão integrada de segurança pública municipal, com representantes da sociedade nas discussões com os outros poderes e esferas governamentais; Fortalecer a Guarda Municipal; Criar planos estratégicos de segurança local e regional com a participação ativa da sociedade; Firmar parceria com o Governo do Estado no combate da criminalidade e tráfico de drogas no Município; Ações preventivas e educativas promovidas pelo poder público municipal em parceria com o Estado; Implementar e estruturar a Defesa Civil do Município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47656802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Buscar o envolvimento da Secretaria de Estado da Segurança Pública de Santa Catarina do Estado para recuperar a sensação de segurança da população.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78269474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3122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2030 - Manutenção do Convênio do Corpo de Bombeiros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2031 - Manutenção das Atividades de Segurança e Trânsito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2034 - Manutenção do Fundo Municipal de Defesa Civil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 R$ 3.472.812,00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83">
                <a:tc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62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2502" y="358851"/>
            <a:ext cx="24257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Trebuchet MS"/>
                <a:cs typeface="Trebuchet MS"/>
              </a:rPr>
              <a:t>Conceito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72361"/>
            <a:ext cx="8303259" cy="375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latin typeface="Trebuchet MS"/>
                <a:cs typeface="Trebuchet MS"/>
              </a:rPr>
              <a:t>P</a:t>
            </a:r>
            <a:r>
              <a:rPr sz="2400" b="1" spc="-165" dirty="0">
                <a:latin typeface="Trebuchet MS"/>
                <a:cs typeface="Trebuchet MS"/>
              </a:rPr>
              <a:t>P</a:t>
            </a:r>
            <a:r>
              <a:rPr sz="2400" b="1" dirty="0">
                <a:latin typeface="Trebuchet MS"/>
                <a:cs typeface="Trebuchet MS"/>
              </a:rPr>
              <a:t>A</a:t>
            </a:r>
            <a:r>
              <a:rPr sz="2400" b="1" spc="-130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-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(</a:t>
            </a:r>
            <a:r>
              <a:rPr sz="2400" b="1" spc="10" dirty="0">
                <a:latin typeface="Trebuchet MS"/>
                <a:cs typeface="Trebuchet MS"/>
              </a:rPr>
              <a:t>P</a:t>
            </a:r>
            <a:r>
              <a:rPr sz="2400" b="1" spc="-15" dirty="0">
                <a:latin typeface="Trebuchet MS"/>
                <a:cs typeface="Trebuchet MS"/>
              </a:rPr>
              <a:t>l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n</a:t>
            </a:r>
            <a:r>
              <a:rPr sz="2400" b="1" dirty="0">
                <a:latin typeface="Trebuchet MS"/>
                <a:cs typeface="Trebuchet MS"/>
              </a:rPr>
              <a:t>o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Pl</a:t>
            </a:r>
            <a:r>
              <a:rPr sz="2400" b="1" spc="-10" dirty="0">
                <a:latin typeface="Trebuchet MS"/>
                <a:cs typeface="Trebuchet MS"/>
              </a:rPr>
              <a:t>u</a:t>
            </a:r>
            <a:r>
              <a:rPr sz="2400" b="1" spc="-5" dirty="0">
                <a:latin typeface="Trebuchet MS"/>
                <a:cs typeface="Trebuchet MS"/>
              </a:rPr>
              <a:t>r</a:t>
            </a:r>
            <a:r>
              <a:rPr sz="2400" b="1" spc="5" dirty="0">
                <a:latin typeface="Trebuchet MS"/>
                <a:cs typeface="Trebuchet MS"/>
              </a:rPr>
              <a:t>i</a:t>
            </a:r>
            <a:r>
              <a:rPr sz="2400" b="1" spc="-10" dirty="0">
                <a:latin typeface="Trebuchet MS"/>
                <a:cs typeface="Trebuchet MS"/>
              </a:rPr>
              <a:t>a</a:t>
            </a:r>
            <a:r>
              <a:rPr sz="2400" b="1" spc="-5" dirty="0">
                <a:latin typeface="Trebuchet MS"/>
                <a:cs typeface="Trebuchet MS"/>
              </a:rPr>
              <a:t>nu</a:t>
            </a:r>
            <a:r>
              <a:rPr sz="2400" b="1" spc="-15" dirty="0">
                <a:latin typeface="Trebuchet MS"/>
                <a:cs typeface="Trebuchet MS"/>
              </a:rPr>
              <a:t>al</a:t>
            </a:r>
            <a:r>
              <a:rPr sz="2400" b="1" dirty="0"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Plano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geral elaborado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orientará</a:t>
            </a:r>
            <a:r>
              <a:rPr sz="2000" spc="3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no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decorrer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dos</a:t>
            </a:r>
            <a:r>
              <a:rPr sz="2000" spc="-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próximos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4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anos;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Trebuchet MS"/>
                <a:cs typeface="Trebuchet MS"/>
              </a:rPr>
              <a:t>LDO</a:t>
            </a:r>
            <a:r>
              <a:rPr sz="2400" b="1" dirty="0">
                <a:latin typeface="Trebuchet MS"/>
                <a:cs typeface="Trebuchet MS"/>
              </a:rPr>
              <a:t> - </a:t>
            </a:r>
            <a:r>
              <a:rPr sz="2400" b="1" spc="-10" dirty="0">
                <a:latin typeface="Trebuchet MS"/>
                <a:cs typeface="Trebuchet MS"/>
              </a:rPr>
              <a:t>(Lei </a:t>
            </a:r>
            <a:r>
              <a:rPr sz="2400" b="1" dirty="0">
                <a:latin typeface="Trebuchet MS"/>
                <a:cs typeface="Trebuchet MS"/>
              </a:rPr>
              <a:t>de</a:t>
            </a:r>
            <a:r>
              <a:rPr sz="2400" b="1" spc="-5" dirty="0">
                <a:latin typeface="Trebuchet MS"/>
                <a:cs typeface="Trebuchet MS"/>
              </a:rPr>
              <a:t> Diretrizes</a:t>
            </a:r>
            <a:r>
              <a:rPr sz="2400" b="1" spc="-3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Orçamentárias)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Lei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elaborada</a:t>
            </a:r>
            <a:r>
              <a:rPr sz="2000" spc="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delimita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e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estabelece</a:t>
            </a:r>
            <a:r>
              <a:rPr sz="2000" spc="1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diretrizes</a:t>
            </a:r>
            <a:r>
              <a:rPr sz="2000" spc="5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 para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o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ano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seguinte;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rebuchet MS"/>
                <a:cs typeface="Trebuchet MS"/>
              </a:rPr>
              <a:t>LOA</a:t>
            </a:r>
            <a:r>
              <a:rPr sz="2400" b="1" spc="-12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-</a:t>
            </a:r>
            <a:r>
              <a:rPr sz="2400" b="1" spc="-10" dirty="0">
                <a:latin typeface="Trebuchet MS"/>
                <a:cs typeface="Trebuchet MS"/>
              </a:rPr>
              <a:t> (Lei</a:t>
            </a:r>
            <a:r>
              <a:rPr sz="2400" b="1" spc="-2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Orçamentária</a:t>
            </a:r>
            <a:r>
              <a:rPr sz="2400" b="1" spc="-140" dirty="0">
                <a:latin typeface="Trebuchet MS"/>
                <a:cs typeface="Trebuchet MS"/>
              </a:rPr>
              <a:t> </a:t>
            </a:r>
            <a:r>
              <a:rPr sz="2400" b="1" spc="-10" dirty="0">
                <a:latin typeface="Trebuchet MS"/>
                <a:cs typeface="Trebuchet MS"/>
              </a:rPr>
              <a:t>Anual)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Lei</a:t>
            </a:r>
            <a:r>
              <a:rPr sz="200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elaborada</a:t>
            </a:r>
            <a:r>
              <a:rPr sz="2000" spc="2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pelo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Executivo</a:t>
            </a:r>
            <a:r>
              <a:rPr sz="2000" spc="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que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define</a:t>
            </a:r>
            <a:r>
              <a:rPr sz="2000" spc="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as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ações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A5294"/>
                </a:solidFill>
                <a:latin typeface="Trebuchet MS"/>
                <a:cs typeface="Trebuchet MS"/>
              </a:rPr>
              <a:t>a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serem</a:t>
            </a:r>
            <a:r>
              <a:rPr sz="2000" spc="2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executadas</a:t>
            </a:r>
            <a:r>
              <a:rPr sz="2000" spc="5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A5294"/>
                </a:solidFill>
                <a:latin typeface="Trebuchet MS"/>
                <a:cs typeface="Trebuchet MS"/>
              </a:rPr>
              <a:t>no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ano</a:t>
            </a:r>
            <a:r>
              <a:rPr sz="2000" spc="-30" dirty="0">
                <a:solidFill>
                  <a:srgbClr val="0A5294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A5294"/>
                </a:solidFill>
                <a:latin typeface="Trebuchet MS"/>
                <a:cs typeface="Trebuchet MS"/>
              </a:rPr>
              <a:t>seguinte.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38414"/>
              </p:ext>
            </p:extLst>
          </p:nvPr>
        </p:nvGraphicFramePr>
        <p:xfrm>
          <a:off x="228598" y="1482916"/>
          <a:ext cx="9982199" cy="5849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8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0004 - Capivari de Baixo em Desenvolvimento da Infraestrutura, Mobilidade Urbana e Meio Ambiente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659191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148671970"/>
                  </a:ext>
                </a:extLst>
              </a:tr>
              <a:tr h="3628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Construção da nova sede da Secretaria de Obras; Recuperação e pavimentação da malha viária; Revitalização de ruas e praças; Implantação de ciclovias; Implementar o programa de regularização fundiária; Melhorias na sinalização; Construção de calçadão em frente a nova Igreja Matriz; Implantar acessibilidade nas vias pública; Melhorias na sinalização de trânsito e placas de identificação de ruas;  Ampliar e/ou revitalizar abrigos para passageiros; Implantar a coleta seletiva de lixo; implementar ações relacionados a arborização urbana - Projeto "Capivari Verde"; Elaborar políticas públicas voltadas para a gestão de resíduos sólidos; Promover ações para a população de consumo consciente; Incentivar o plantio de árvores no município; Cobrar a recuperação de áreas degradadas no município, dos agentes causadores; Projetar o crescimento e desenvolvimento do município, no modelo de Cidade Sustentável; Apoiar as entidades organizadas não governamentais de proteção ao meio ambiente. Manutenção das ruas, avenidas, passeios, logradouros e vias publicas.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47656802"/>
                  </a:ext>
                </a:extLst>
              </a:tr>
              <a:tr h="3628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Planejar o desenvolvimento de infraestrutura e urbanismo propiciando agilidade nos processos de implementação das políticas públicas e o crescimento sustentável da cidade e de sua rede de serviços. Promover a eficiência e qualidade dos serviços com a aquisição de novos equipamentos e ferramentas ampliando o acesso da população a uma infraestrutura e mobilidade de melhor qualidade, Melhorar o desempenho dos empreendimentos de meio ambiente através de capitação, adoção de tecnologias e trocas de experiências, gerando emprego e renda para as famílias e pequenos empreendedores.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8269474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1007 - Investimentos em Ações de Infraestrutura e Desenvolvimento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7083122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2027 - Manutenção da Secretaria de Obras, Infraestrutura e Desenvolvimento de Serviços Públicos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2028 - Manutenção da Coleta e Destinação do Lixo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2033 - Manutenção dos Serviços de Saneamento Básico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28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R$ 23.145.500,00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37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92313"/>
              </p:ext>
            </p:extLst>
          </p:nvPr>
        </p:nvGraphicFramePr>
        <p:xfrm>
          <a:off x="228598" y="1482916"/>
          <a:ext cx="9982199" cy="4079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0005 - Capivari de Baixo em Desenvolvimento do Turismo e Cultura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65919101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148671970"/>
                  </a:ext>
                </a:extLst>
              </a:tr>
              <a:tr h="6882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Apoiar festas tradicionais culturais e religiosas do município; Promover oficinas artísticas e culturais; Promover a feira do livro e do artesanato; Estruturar o Departamento de Cultura e Lazer; Realizar a Semana Cultural de Capivari, no período do aniversário do município; Implantação do projeto música na cidade.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47656802"/>
                  </a:ext>
                </a:extLst>
              </a:tr>
              <a:tr h="4619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Oferecer a população alternativas para participação em eventos culturais patrocinados diretamente pelo município ou através de parcerias. Coordenar e formular o plano de ações turísticas, divulgar a cidade, proporcionar o melhor atendimento a comunidade e turistas.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2016 - Manutenção das Atividades de Cultura e Turismo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 R$ 1.163.200,00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41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393473"/>
              </p:ext>
            </p:extLst>
          </p:nvPr>
        </p:nvGraphicFramePr>
        <p:xfrm>
          <a:off x="152400" y="1482916"/>
          <a:ext cx="9753600" cy="4918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1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0006 - Capivari de Baixo em Desenvolvimento da Industria, Comércio, Agricultura e Pecuária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797316616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90011942"/>
                  </a:ext>
                </a:extLst>
              </a:tr>
              <a:tr h="2356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Construção da nova sede da agricultura; Apoiar projetos de empreendedorismo requisitados por produtores de agricultura familiar; Construir sacolão municipal (mercado produtor); Programa de incentivos a adoção de animais e castração; Manter a distribuição de mudas; Apoiar as entidades organizadas não governamentais de proteção ao animais, Promover ações para limpeza e das vias públicas; celebrar parcerias com entidades públicas e privadas objetivando a contribuição com os pequenos agricultores; indústria e comércio local;  promover ações de controle de animais de pequeno e médio porte nas ruas; garantir a manutenção e as ações relacionadas ao cemitério municipal e melhorar a infraestrutura da Secretaria,  com recursos físicos e humanos.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3758479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71209720"/>
                  </a:ext>
                </a:extLst>
              </a:tr>
              <a:tr h="2356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Melhorar o desempenho dos empreendimentos de agricultura, pecuária através de capitação, adoção de tecnologias e trocas de experiências, gerando emprego e renda para as famílias e pequenos empreendedores.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9996754"/>
                  </a:ext>
                </a:extLst>
              </a:tr>
              <a:tr h="6882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4619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2025 - Manutenção das Atividades de Industria e Comércio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2051 - Manutenção das atividades de Desenvolvimento Rural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2026 - Manutenção das Atividades de Desenvolvimento Rural e Controle de Animais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R$ 4.500.920,00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21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33639"/>
              </p:ext>
            </p:extLst>
          </p:nvPr>
        </p:nvGraphicFramePr>
        <p:xfrm>
          <a:off x="152400" y="1482916"/>
          <a:ext cx="9753600" cy="4003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1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93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2993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0007 - Capivari de Baixo em Desenvolvimento em Ações da Educação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54338383"/>
                  </a:ext>
                </a:extLst>
              </a:tr>
              <a:tr h="2993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528930010"/>
                  </a:ext>
                </a:extLst>
              </a:tr>
              <a:tr h="23321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Implantar com planejamento a Educação Integral nas escolas; Oferecer capacitação contínua aos profissionais da educação, através de cursos, oficinas e seminários; Ampliação ,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manut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E estruturação de centros de Educação Infantil e Fundamental de acordo com a demanda; Garantir merenda de qualidade com supervisão de nutricionista; Manter a distribuição de uniformes escolares; Distribuição de Kits escolares para crianças com família de baixa renda; Aprimorar o sistema de avaliação e diagnóstico dos alunos do SAAD; Trabalhar em parcerias com as demais secretarias; Promover acessibilidade nas escolas, com salas multifuncionais e demais adequações estruturais; Implantar escola modelo sustentável; Ampliar vídeo monitoramento na rede de ensino; Renovar o acervo de livros; Desenvolver escola digital; Incentivo de programas educacionais culturais; Manter parcerias com escolas profissionalizantes;  Revitalização das escolas; Avaliar periodicamente o ensino e aprendizagem (IDEB); Estruturar Plano de Ação para amenizar os impactos da pandemia na aprendizagem;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Disponibilizar softwares educacionais como instrumento de aprimorar a qualidade do ensino. Aumentar o engajamento, facilitar a integração, valorizar a parceria entre pais e escola. Vislumbrar o jovem para o mercado de trabalho, assim como na sua formação como cidadão.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8298177"/>
                  </a:ext>
                </a:extLst>
              </a:tr>
              <a:tr h="2993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336874483"/>
                  </a:ext>
                </a:extLst>
              </a:tr>
              <a:tr h="474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Ampliar as oportunidades de aprendizagem na educação básica e promover a melhoria da qualidade da educação básica no município. fomentar a educação de jovens e adultos que estejam com defasagem em idade e de ensino técnico profissional.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2168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36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-2083558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7376159" cy="8733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BR" sz="2800" spc="-5" dirty="0"/>
              <a:t>RELATÓRIO DE METAS E PRIORIDADES POR PROGRAMAS - 2025</a:t>
            </a:r>
            <a:endParaRPr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19471"/>
              </p:ext>
            </p:extLst>
          </p:nvPr>
        </p:nvGraphicFramePr>
        <p:xfrm>
          <a:off x="152400" y="1482916"/>
          <a:ext cx="9753600" cy="4382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1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54274383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1002 - Investimentos em Ações de Melhoria do Ensino Fundamental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54338383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1003 - Investimentos em Ações de Melhoria da Educação Infantil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118129029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2010 - Manutenção e Funcionamento da Educação Infantil e Creches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797316616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2011 - Manutenção e Funcionamento do Ensino Fundamental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90011942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2012 - Manutenção e Funcionamento dos Serviços Administrativos da Educação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433758479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2013 - Manutenção da Merenda Escolar do Ensino Fundamental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71209720"/>
                  </a:ext>
                </a:extLst>
              </a:tr>
              <a:tr h="235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2014 - Manutenção da Merenda Escolar do Educação Infantil e Creches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69996754"/>
                  </a:ext>
                </a:extLst>
              </a:tr>
              <a:tr h="6882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2015 - Manutenção do Transporte Escolar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52345160"/>
                  </a:ext>
                </a:extLst>
              </a:tr>
              <a:tr h="4619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2047 - Manutenção das Atividades da Educação Especial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65169608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R$ 55.213.420,00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976">
                <a:tc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915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2400" spc="-5" dirty="0"/>
              <a:t>RELATÓRIO DE METAS E PRIORIDADES POR PROGRAMAS - 2025</a:t>
            </a:r>
            <a:endParaRPr sz="2400" b="0" dirty="0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524000"/>
            <a:ext cx="8428990" cy="137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A234C78E-7530-3267-DEC3-7A58860FB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77107"/>
              </p:ext>
            </p:extLst>
          </p:nvPr>
        </p:nvGraphicFramePr>
        <p:xfrm>
          <a:off x="647699" y="1634048"/>
          <a:ext cx="9144000" cy="3962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8200">
                  <a:extLst>
                    <a:ext uri="{9D8B030D-6E8A-4147-A177-3AD203B41FA5}">
                      <a16:colId xmlns="" xmlns:a16="http://schemas.microsoft.com/office/drawing/2014/main" val="175460956"/>
                    </a:ext>
                  </a:extLst>
                </a:gridCol>
                <a:gridCol w="263304">
                  <a:extLst>
                    <a:ext uri="{9D8B030D-6E8A-4147-A177-3AD203B41FA5}">
                      <a16:colId xmlns="" xmlns:a16="http://schemas.microsoft.com/office/drawing/2014/main" val="1212240466"/>
                    </a:ext>
                  </a:extLst>
                </a:gridCol>
                <a:gridCol w="422496">
                  <a:extLst>
                    <a:ext uri="{9D8B030D-6E8A-4147-A177-3AD203B41FA5}">
                      <a16:colId xmlns="" xmlns:a16="http://schemas.microsoft.com/office/drawing/2014/main" val="1022823551"/>
                    </a:ext>
                  </a:extLst>
                </a:gridCol>
              </a:tblGrid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3005189350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0008 - Capivari de Baixo em Desenvolvimento do Desporto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1962459268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93044180"/>
                  </a:ext>
                </a:extLst>
              </a:tr>
              <a:tr h="8410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Incentivo ao esporte amador; Promover os jogos escolares municipais; Implantar atividade física para idosos, supervisionada por educador físico; Manter escolinhas de futebol; Disponibilizar o ginásio municipal para uso da população; Incentivo aos atletas profissionais do município; Incentivar a prática de diversas modalidades esportivas; Promover eventos esportivos; Incentivar a prática de esportes para pessoas com deficiência.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3638134"/>
                  </a:ext>
                </a:extLst>
              </a:tr>
              <a:tr h="404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Justificativas: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590933881"/>
                  </a:ext>
                </a:extLst>
              </a:tr>
              <a:tr h="40432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Promover ações que viabilizem e estimulem a prática de atividades esportivas, recreativas e de lazer nos bairros numa perspectiva educacional integrada.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3428035"/>
                  </a:ext>
                </a:extLst>
              </a:tr>
              <a:tr h="3234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4127418213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2017 - Manutenção das Atividades Municipal de Esportes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2780740762"/>
                  </a:ext>
                </a:extLst>
              </a:tr>
              <a:tr h="3719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 R$ 830.360,00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11678718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pt-BR" sz="2400" spc="-5" dirty="0"/>
              <a:t>RELATÓRIO DE METAS E PRIORIDADES POR PROGRAMAS - 2025</a:t>
            </a:r>
            <a:endParaRPr sz="2400" b="0" dirty="0">
              <a:solidFill>
                <a:schemeClr val="accent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524000"/>
            <a:ext cx="8428990" cy="137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A234C78E-7530-3267-DEC3-7A58860FB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29279"/>
              </p:ext>
            </p:extLst>
          </p:nvPr>
        </p:nvGraphicFramePr>
        <p:xfrm>
          <a:off x="990600" y="1951243"/>
          <a:ext cx="9144000" cy="391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53400">
                  <a:extLst>
                    <a:ext uri="{9D8B030D-6E8A-4147-A177-3AD203B41FA5}">
                      <a16:colId xmlns="" xmlns:a16="http://schemas.microsoft.com/office/drawing/2014/main" val="175460956"/>
                    </a:ext>
                  </a:extLst>
                </a:gridCol>
                <a:gridCol w="304800">
                  <a:extLst>
                    <a:ext uri="{9D8B030D-6E8A-4147-A177-3AD203B41FA5}">
                      <a16:colId xmlns="" xmlns:a16="http://schemas.microsoft.com/office/drawing/2014/main" val="3644728508"/>
                    </a:ext>
                  </a:extLst>
                </a:gridCol>
                <a:gridCol w="263304">
                  <a:extLst>
                    <a:ext uri="{9D8B030D-6E8A-4147-A177-3AD203B41FA5}">
                      <a16:colId xmlns="" xmlns:a16="http://schemas.microsoft.com/office/drawing/2014/main" val="1212240466"/>
                    </a:ext>
                  </a:extLst>
                </a:gridCol>
                <a:gridCol w="422496">
                  <a:extLst>
                    <a:ext uri="{9D8B030D-6E8A-4147-A177-3AD203B41FA5}">
                      <a16:colId xmlns="" xmlns:a16="http://schemas.microsoft.com/office/drawing/2014/main" val="1022823551"/>
                    </a:ext>
                  </a:extLst>
                </a:gridCol>
              </a:tblGrid>
              <a:tr h="404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3005189350"/>
                  </a:ext>
                </a:extLst>
              </a:tr>
              <a:tr h="404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0009 - Capivari de Baixo no Desenvolvimento do Fundo da Infância e Adolescencia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230893"/>
                  </a:ext>
                </a:extLst>
              </a:tr>
              <a:tr h="404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6358456"/>
                  </a:ext>
                </a:extLst>
              </a:tr>
              <a:tr h="40432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Orientar e definir políticas que promovam o desenvolvimento sócio cultural econômico e político da juventude; apoiar a criação de programas de qualificação educacional e profissional para a juventude.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4522631"/>
                  </a:ext>
                </a:extLst>
              </a:tr>
              <a:tr h="404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Justificativas: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9937452"/>
                  </a:ext>
                </a:extLst>
              </a:tr>
              <a:tr h="40432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Considerar os princípios da prioridade absoluta para criança e adolescente com a implementação de programas, projetos e serviços como forma de proteção social e especial as famílias.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1962459268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Diretrizes (Forma de implementação)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93044180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3428035"/>
                  </a:ext>
                </a:extLst>
              </a:tr>
              <a:tr h="4043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2007 - Manutenção do FIA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2780740762"/>
                  </a:ext>
                </a:extLst>
              </a:tr>
              <a:tr h="2772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Total:  R$ 128.300,00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="" xmlns:a16="http://schemas.microsoft.com/office/drawing/2014/main" val="116787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897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524000"/>
            <a:ext cx="8428990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endParaRPr lang="pt-BR" sz="1800" u="heavy" spc="-10" dirty="0">
              <a:solidFill>
                <a:schemeClr val="tx2"/>
              </a:solidFill>
              <a:uFill>
                <a:solidFill>
                  <a:srgbClr val="404040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1E6037A-BE15-0649-496E-D5D75A4A5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61930"/>
              </p:ext>
            </p:extLst>
          </p:nvPr>
        </p:nvGraphicFramePr>
        <p:xfrm>
          <a:off x="454354" y="1199838"/>
          <a:ext cx="8991600" cy="4114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8518">
                  <a:extLst>
                    <a:ext uri="{9D8B030D-6E8A-4147-A177-3AD203B41FA5}">
                      <a16:colId xmlns="" xmlns:a16="http://schemas.microsoft.com/office/drawing/2014/main" val="4014760567"/>
                    </a:ext>
                  </a:extLst>
                </a:gridCol>
                <a:gridCol w="1193082">
                  <a:extLst>
                    <a:ext uri="{9D8B030D-6E8A-4147-A177-3AD203B41FA5}">
                      <a16:colId xmlns="" xmlns:a16="http://schemas.microsoft.com/office/drawing/2014/main" val="602619501"/>
                    </a:ext>
                  </a:extLst>
                </a:gridCol>
              </a:tblGrid>
              <a:tr h="259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333772967"/>
                  </a:ext>
                </a:extLst>
              </a:tr>
              <a:tr h="259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0010 - Capivari de Baixo em Desenvolvimento da Assistência Social, Trabalho e Habitação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750522682"/>
                  </a:ext>
                </a:extLst>
              </a:tr>
              <a:tr h="259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3849984913"/>
                  </a:ext>
                </a:extLst>
              </a:tr>
              <a:tr h="23047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Manter as atividades dos grupos da Terceira Idade; Construção da Casa do Idoso; Criar a casa de passagem em parcerias com entidades filantrópicas municipais; Fortalecer e auxiliar as entidades não governamentais com fins sociais; Viabilizar a construção e reforma de casas, para famílias de baixa renda; Viabilizar a construção de banheiros, para famílias de baixa renda; Apoio aos Clubes de Mães; Assegurar os repasses a entidades sociais do município; Fortalecer as ações em conjunto com o Conselho Tutelar, visando a proteção da criança e do adolescente, na prevenção do uso de drogas e gravidez na adolescência; Apoio a micro e pequenas empresas; Construção de Mirante; Revitalização dos monumentos históricos do município; Estimular a inclusão de pessoas com deficiência no mercado de trabalho; Apoiar eventos de lazer promovidos por organizações não governamentais; Regularização de áreas públicas industriais; Incentivar a instalação de novas unidades industriais e comerciais no município; Valorização do comércio local em parcerias com as entidades representativas.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1841695"/>
                  </a:ext>
                </a:extLst>
              </a:tr>
              <a:tr h="2597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Justificativas: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1887618926"/>
                  </a:ext>
                </a:extLst>
              </a:tr>
              <a:tr h="7710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Promover a emancipação social e econômica das famílias, através da prestação de serviços sócio assistenciais de proteção social básica e especial. Considerar os princípios da prioridade absoluta para criança e adolescente com a implementação de programas, projetos e serviços como forma de proteção social e especial as famílias vulnerabilizadas pela pobreza.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819707"/>
                  </a:ext>
                </a:extLst>
              </a:tr>
            </a:tbl>
          </a:graphicData>
        </a:graphic>
      </p:graphicFrame>
      <p:sp>
        <p:nvSpPr>
          <p:cNvPr id="9" name="object 2">
            <a:extLst>
              <a:ext uri="{FF2B5EF4-FFF2-40B4-BE49-F238E27FC236}">
                <a16:creationId xmlns="" xmlns:a16="http://schemas.microsoft.com/office/drawing/2014/main" id="{B68528FC-42CC-FB97-B0EC-B094EBC191AD}"/>
              </a:ext>
            </a:extLst>
          </p:cNvPr>
          <p:cNvSpPr txBox="1">
            <a:spLocks/>
          </p:cNvSpPr>
          <p:nvPr/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400" kern="0" spc="-5" dirty="0"/>
              <a:t>RELATÓRIO DE METAS E PRIORIDADES POR PROGRAMAS - 2025</a:t>
            </a:r>
            <a:endParaRPr lang="pt-BR" sz="24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524000"/>
            <a:ext cx="8428990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endParaRPr lang="pt-BR" sz="1800" u="heavy" spc="-10" dirty="0">
              <a:solidFill>
                <a:schemeClr val="tx2"/>
              </a:solidFill>
              <a:uFill>
                <a:solidFill>
                  <a:srgbClr val="404040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1E6037A-BE15-0649-496E-D5D75A4A5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71348"/>
              </p:ext>
            </p:extLst>
          </p:nvPr>
        </p:nvGraphicFramePr>
        <p:xfrm>
          <a:off x="914400" y="1295400"/>
          <a:ext cx="8991600" cy="3581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8518">
                  <a:extLst>
                    <a:ext uri="{9D8B030D-6E8A-4147-A177-3AD203B41FA5}">
                      <a16:colId xmlns="" xmlns:a16="http://schemas.microsoft.com/office/drawing/2014/main" val="4014760567"/>
                    </a:ext>
                  </a:extLst>
                </a:gridCol>
                <a:gridCol w="1193082">
                  <a:extLst>
                    <a:ext uri="{9D8B030D-6E8A-4147-A177-3AD203B41FA5}">
                      <a16:colId xmlns="" xmlns:a16="http://schemas.microsoft.com/office/drawing/2014/main" val="602619501"/>
                    </a:ext>
                  </a:extLst>
                </a:gridCol>
              </a:tblGrid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333772967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0010 - Capivari de Baixo em Desenvolvimento da Assistência Social, Trabalho e Habitação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75052268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1049169939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/>
                </a:tc>
                <a:extLst>
                  <a:ext uri="{0D108BD9-81ED-4DB2-BD59-A6C34878D82A}">
                    <a16:rowId xmlns="" xmlns:a16="http://schemas.microsoft.com/office/drawing/2014/main" val="913034485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2018 - Manutenção e Funcionamento do Fundo Municipal de Assistência Social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149785486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2019 - Manutenção do Programa da Proteção Social Básica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4073991063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2020 - Manutenção do Programa da Proteção Especial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762362686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2021 - Manutenção do Programa Bolsa Família - IGDBF/SUAS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2284805449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2023 - Manutenção do Programa de Benefícios Eventuais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4193432188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2024 - Manutenção das Atividades do Idoso e do Grupo da Mulher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2334465080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2035 - Manutenção do Fundo Municipal do Idoso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2550728351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2045 - Manutenção das Atividades dos Serviços de Habitação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235729243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2046 - Manutenção das Atividades de Consórcios e entidades Privadas - SOCIAL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2208966223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 R$ 9.182.599,00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4143198055"/>
                  </a:ext>
                </a:extLst>
              </a:tr>
            </a:tbl>
          </a:graphicData>
        </a:graphic>
      </p:graphicFrame>
      <p:sp>
        <p:nvSpPr>
          <p:cNvPr id="7" name="object 2">
            <a:extLst>
              <a:ext uri="{FF2B5EF4-FFF2-40B4-BE49-F238E27FC236}">
                <a16:creationId xmlns="" xmlns:a16="http://schemas.microsoft.com/office/drawing/2014/main" id="{D3BB7561-9397-C910-8219-064253CB395B}"/>
              </a:ext>
            </a:extLst>
          </p:cNvPr>
          <p:cNvSpPr txBox="1">
            <a:spLocks/>
          </p:cNvSpPr>
          <p:nvPr/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400" kern="0" spc="-5" dirty="0"/>
              <a:t>RELATÓRIO DE METAS E PRIORIDADES POR PROGRAMAS - 2025</a:t>
            </a:r>
            <a:endParaRPr lang="pt-BR" sz="24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34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8F9C3A0A-65C1-D25F-0E8A-10811E3B4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14903"/>
              </p:ext>
            </p:extLst>
          </p:nvPr>
        </p:nvGraphicFramePr>
        <p:xfrm>
          <a:off x="609600" y="1371600"/>
          <a:ext cx="9143999" cy="4778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1503">
                  <a:extLst>
                    <a:ext uri="{9D8B030D-6E8A-4147-A177-3AD203B41FA5}">
                      <a16:colId xmlns="" xmlns:a16="http://schemas.microsoft.com/office/drawing/2014/main" val="2465701200"/>
                    </a:ext>
                  </a:extLst>
                </a:gridCol>
                <a:gridCol w="422496">
                  <a:extLst>
                    <a:ext uri="{9D8B030D-6E8A-4147-A177-3AD203B41FA5}">
                      <a16:colId xmlns="" xmlns:a16="http://schemas.microsoft.com/office/drawing/2014/main" val="3266435889"/>
                    </a:ext>
                  </a:extLst>
                </a:gridCol>
              </a:tblGrid>
              <a:tr h="257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extLst>
                  <a:ext uri="{0D108BD9-81ED-4DB2-BD59-A6C34878D82A}">
                    <a16:rowId xmlns="" xmlns:a16="http://schemas.microsoft.com/office/drawing/2014/main" val="2566878557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0011 - Capivari de Baixo em Desenvolvimento em Ações da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extLst>
                  <a:ext uri="{0D108BD9-81ED-4DB2-BD59-A6C34878D82A}">
                    <a16:rowId xmlns="" xmlns:a16="http://schemas.microsoft.com/office/drawing/2014/main" val="4071800134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extLst>
                  <a:ext uri="{0D108BD9-81ED-4DB2-BD59-A6C34878D82A}">
                    <a16:rowId xmlns="" xmlns:a16="http://schemas.microsoft.com/office/drawing/2014/main" val="2370624170"/>
                  </a:ext>
                </a:extLst>
              </a:tr>
              <a:tr h="29347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Viabilizar o funcionamento do Pronto Atendimento em horário 12h ou 24h,; Implantar no mínimo uma nova unidades de saúde (ESF); Aprimorar o programa de atenção domiciliar (EMAD), promovendo a saúde, prevenindo e tratando de pacientes enfermos em domicílio, integrando as redes de atenção a saúde através da família; verificar a possibilidade de implantar SAMU; Apoiar entidades vinculadas à saúde, </a:t>
                      </a:r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inlcusive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incentivar a Implantação rede feminina de combate ao câncer; Reativar a ala pediátrica no Pronto Atendimento, para crianças e adolescentes (</a:t>
                      </a:r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Hebiatria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até 18 anos; Consulta de rotina (puericultura) com pediatra, sem a necessidade de encaminhamento pela unidade básica; Oferecer serviço de Odontologia Pediátrica; Proporcionar atendimento médico em horários diferenciados (Saúde do homem); Fortalecer os serviços prestados pelo CAPS (Saúde mental), promovendo ações na prevenção e tratamento da dependência química. Ofertar psiquiatra infantil; Agilizar as consultas médicas e odontológicas nas Unidades Básicas de saúde; Ampliar o atendimento realizado por fisioterapeuta; Ofertar Oftalmologista, além da manutenção dos especialistas já existentes (pediatra, ginecologista, ortopedista, cardiologista e psiquiatra); Implantar centro de especialidades médicas, garantindo facilidade ao acesso da população; Intensificar as ações da Vigilância Epidemiológica; Manter o termo de cooperação com o Hospital Nossa Senhora da Conceição; credenciar novos serviços junto ao Ministério de Saúde, aumentar e atualizar o quadro de servidores para atender às demandas ampliar, melhorar ou reformar as unidades e estruturas físicas vinculadas à saúde; modernizar e equipar as Unidades de Saúde; adquirir mobiliário novo para substituição de bens inservíveis; ementar ações de redução da lista de espera visando atender a demanda dos pacientes; melhorar a frota da saúde.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2335172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Justificativas: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extLst>
                  <a:ext uri="{0D108BD9-81ED-4DB2-BD59-A6C34878D82A}">
                    <a16:rowId xmlns="" xmlns:a16="http://schemas.microsoft.com/office/drawing/2014/main" val="866428409"/>
                  </a:ext>
                </a:extLst>
              </a:tr>
              <a:tr h="590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Atenção à saúde de modo a assegurar o atendimento das demandas com o desenvolvimento de ações de promoção da saúde, fortalecimento da gestão dos recursos do SUS, qualificação dos profissionais, implantação de serviços e manutenção de ações que contribuirão para melhorar a qualidade de vida e redução da vulnerabilidade e os riscos à saúde.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6906615"/>
                  </a:ext>
                </a:extLst>
              </a:tr>
              <a:tr h="224892">
                <a:tc>
                  <a:txBody>
                    <a:bodyPr/>
                    <a:lstStyle/>
                    <a:p>
                      <a:pPr algn="l" fontAlgn="t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4381" marR="4381" marT="43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4381" marR="4381" marT="4381" marB="0"/>
                </a:tc>
                <a:extLst>
                  <a:ext uri="{0D108BD9-81ED-4DB2-BD59-A6C34878D82A}">
                    <a16:rowId xmlns="" xmlns:a16="http://schemas.microsoft.com/office/drawing/2014/main" val="4194126847"/>
                  </a:ext>
                </a:extLst>
              </a:tr>
            </a:tbl>
          </a:graphicData>
        </a:graphic>
      </p:graphicFrame>
      <p:sp>
        <p:nvSpPr>
          <p:cNvPr id="8" name="object 2">
            <a:extLst>
              <a:ext uri="{FF2B5EF4-FFF2-40B4-BE49-F238E27FC236}">
                <a16:creationId xmlns="" xmlns:a16="http://schemas.microsoft.com/office/drawing/2014/main" id="{E1865B30-AB8E-45A5-21A5-16EAC4F16793}"/>
              </a:ext>
            </a:extLst>
          </p:cNvPr>
          <p:cNvSpPr txBox="1">
            <a:spLocks/>
          </p:cNvSpPr>
          <p:nvPr/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400" kern="0" spc="-5" dirty="0"/>
              <a:t>RELATÓRIO DE METAS E PRIORIDADES POR PROGRAMAS - 2025</a:t>
            </a:r>
            <a:endParaRPr lang="pt-BR" sz="24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9640" y="528015"/>
            <a:ext cx="30111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Base</a:t>
            </a:r>
            <a:r>
              <a:rPr spc="-65" dirty="0"/>
              <a:t> </a:t>
            </a:r>
            <a:r>
              <a:rPr dirty="0"/>
              <a:t>Legal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72738"/>
            <a:ext cx="8038465" cy="339597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Constituição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Federal;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4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Federal</a:t>
            </a:r>
            <a:r>
              <a:rPr sz="2800" spc="-4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4320/64;</a:t>
            </a:r>
            <a:endParaRPr sz="2800">
              <a:latin typeface="Trebuchet MS"/>
              <a:cs typeface="Trebuchet MS"/>
            </a:endParaRPr>
          </a:p>
          <a:p>
            <a:pPr marL="469900" marR="1830705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Complementar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101/2000</a:t>
            </a:r>
            <a:r>
              <a:rPr sz="2800" spc="-5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(Lei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de </a:t>
            </a:r>
            <a:r>
              <a:rPr sz="2800" spc="-83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Responsabilidade</a:t>
            </a:r>
            <a:r>
              <a:rPr sz="2800" spc="-5" dirty="0">
                <a:latin typeface="Trebuchet MS"/>
                <a:cs typeface="Trebuchet MS"/>
              </a:rPr>
              <a:t> Fiscal);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Lei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Orgânica</a:t>
            </a:r>
            <a:r>
              <a:rPr sz="2800" spc="-5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do</a:t>
            </a:r>
            <a:r>
              <a:rPr sz="2800" spc="-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Município;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Instruções Normativas </a:t>
            </a:r>
            <a:r>
              <a:rPr sz="2800" dirty="0">
                <a:latin typeface="Trebuchet MS"/>
                <a:cs typeface="Trebuchet MS"/>
              </a:rPr>
              <a:t>do </a:t>
            </a:r>
            <a:r>
              <a:rPr sz="2800" spc="-45" dirty="0">
                <a:latin typeface="Trebuchet MS"/>
                <a:cs typeface="Trebuchet MS"/>
              </a:rPr>
              <a:t>Tribunal </a:t>
            </a:r>
            <a:r>
              <a:rPr sz="2800" spc="-5" dirty="0">
                <a:latin typeface="Trebuchet MS"/>
                <a:cs typeface="Trebuchet MS"/>
              </a:rPr>
              <a:t>de Contas do </a:t>
            </a:r>
            <a:r>
              <a:rPr sz="2800" spc="-83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Estado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 da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Secretaria</a:t>
            </a:r>
            <a:r>
              <a:rPr sz="2800" dirty="0">
                <a:latin typeface="Trebuchet MS"/>
                <a:cs typeface="Trebuchet MS"/>
              </a:rPr>
              <a:t> do</a:t>
            </a:r>
            <a:r>
              <a:rPr sz="2800" spc="-55" dirty="0">
                <a:latin typeface="Trebuchet MS"/>
                <a:cs typeface="Trebuchet MS"/>
              </a:rPr>
              <a:t> Tesouro</a:t>
            </a:r>
            <a:r>
              <a:rPr sz="2800" spc="-3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Nacional.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524000"/>
            <a:ext cx="8428990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endParaRPr lang="pt-BR" sz="1800" u="heavy" spc="-10" dirty="0">
              <a:solidFill>
                <a:schemeClr val="tx2"/>
              </a:solidFill>
              <a:uFill>
                <a:solidFill>
                  <a:srgbClr val="404040"/>
                </a:solidFill>
              </a:u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lang="pt-BR" sz="2200" spc="10" dirty="0">
              <a:solidFill>
                <a:srgbClr val="0E6EC5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6870" algn="l"/>
              </a:tabLst>
            </a:pP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1E6037A-BE15-0649-496E-D5D75A4A5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22026"/>
              </p:ext>
            </p:extLst>
          </p:nvPr>
        </p:nvGraphicFramePr>
        <p:xfrm>
          <a:off x="914400" y="1295400"/>
          <a:ext cx="8991600" cy="3069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8518">
                  <a:extLst>
                    <a:ext uri="{9D8B030D-6E8A-4147-A177-3AD203B41FA5}">
                      <a16:colId xmlns="" xmlns:a16="http://schemas.microsoft.com/office/drawing/2014/main" val="4014760567"/>
                    </a:ext>
                  </a:extLst>
                </a:gridCol>
                <a:gridCol w="1193082">
                  <a:extLst>
                    <a:ext uri="{9D8B030D-6E8A-4147-A177-3AD203B41FA5}">
                      <a16:colId xmlns="" xmlns:a16="http://schemas.microsoft.com/office/drawing/2014/main" val="602619501"/>
                    </a:ext>
                  </a:extLst>
                </a:gridCol>
              </a:tblGrid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54" marR="2954" marT="2954" marB="0" anchor="ctr"/>
                </a:tc>
                <a:extLst>
                  <a:ext uri="{0D108BD9-81ED-4DB2-BD59-A6C34878D82A}">
                    <a16:rowId xmlns="" xmlns:a16="http://schemas.microsoft.com/office/drawing/2014/main" val="333772967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0011 - Capivari de Baixo em Desenvolvimento em Ações da Saúde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81" marR="4381" marT="4381" marB="0" anchor="ctr"/>
                </a:tc>
                <a:extLst>
                  <a:ext uri="{0D108BD9-81ED-4DB2-BD59-A6C34878D82A}">
                    <a16:rowId xmlns="" xmlns:a16="http://schemas.microsoft.com/office/drawing/2014/main" val="75052268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Ações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9785486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4073991063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1009 - Investimentos em Equipamentos e Estrutura Física de Saúde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62362686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2037 - Manutenção do Bloco de Atenção Primária em Saúde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84805449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2038 - Manutenção do Bloco de Atenção Especializada em Saúde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193432188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2039 - Manutenção do Bloco de Vigilância em Saúde - Vigilância Sanitária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34465080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2040 - Manutenção do Bloco de Vigilância em Saúde - Vigilância Epidemiológica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550728351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2041 - Manutenção do Bloco de Assistência Farmacêutica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357292432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2042 - Manutenção dos Serviços da Gestão e Funcionamento do Fundo de Saúde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08966223"/>
                  </a:ext>
                </a:extLst>
              </a:tr>
              <a:tr h="2558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  R$ 35.040.376,78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143198055"/>
                  </a:ext>
                </a:extLst>
              </a:tr>
            </a:tbl>
          </a:graphicData>
        </a:graphic>
      </p:graphicFrame>
      <p:sp>
        <p:nvSpPr>
          <p:cNvPr id="7" name="object 2">
            <a:extLst>
              <a:ext uri="{FF2B5EF4-FFF2-40B4-BE49-F238E27FC236}">
                <a16:creationId xmlns="" xmlns:a16="http://schemas.microsoft.com/office/drawing/2014/main" id="{D3BB7561-9397-C910-8219-064253CB395B}"/>
              </a:ext>
            </a:extLst>
          </p:cNvPr>
          <p:cNvSpPr txBox="1">
            <a:spLocks/>
          </p:cNvSpPr>
          <p:nvPr/>
        </p:nvSpPr>
        <p:spPr>
          <a:xfrm>
            <a:off x="454354" y="441280"/>
            <a:ext cx="701324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0E6EC5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2400" kern="0" spc="-5" dirty="0"/>
              <a:t>RELATÓRIO DE METAS E PRIORIDADES POR PROGRAMAS - 2025</a:t>
            </a:r>
            <a:endParaRPr lang="pt-BR" sz="2400" b="0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15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43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Obrigado</a:t>
            </a:r>
            <a:r>
              <a:rPr spc="-15" dirty="0"/>
              <a:t> </a:t>
            </a:r>
            <a:r>
              <a:rPr spc="-5" dirty="0"/>
              <a:t>Presença</a:t>
            </a:r>
            <a:r>
              <a:rPr spc="30" dirty="0"/>
              <a:t> </a:t>
            </a:r>
            <a:r>
              <a:rPr dirty="0"/>
              <a:t>e </a:t>
            </a:r>
            <a:r>
              <a:rPr spc="5" dirty="0"/>
              <a:t> </a:t>
            </a:r>
            <a:r>
              <a:rPr spc="-5" dirty="0"/>
              <a:t>participação </a:t>
            </a:r>
            <a:r>
              <a:rPr dirty="0"/>
              <a:t>de</a:t>
            </a:r>
            <a:r>
              <a:rPr spc="-105" dirty="0"/>
              <a:t> </a:t>
            </a:r>
            <a:r>
              <a:rPr spc="-110" dirty="0"/>
              <a:t>Todos!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9566" y="3255009"/>
            <a:ext cx="8154034" cy="1056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040"/>
              </a:spcBef>
            </a:pPr>
            <a:r>
              <a:rPr sz="1600" b="1" spc="-15" dirty="0">
                <a:solidFill>
                  <a:schemeClr val="tx2"/>
                </a:solidFill>
                <a:latin typeface="Trebuchet MS"/>
                <a:cs typeface="Trebuchet MS"/>
              </a:rPr>
              <a:t>Prefeitura</a:t>
            </a:r>
            <a:r>
              <a:rPr sz="1600" b="1" spc="5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chemeClr val="tx2"/>
                </a:solidFill>
                <a:latin typeface="Trebuchet MS"/>
                <a:cs typeface="Trebuchet MS"/>
              </a:rPr>
              <a:t>Municipal</a:t>
            </a:r>
            <a:r>
              <a:rPr sz="1600" b="1" spc="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600" b="1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Capivari</a:t>
            </a:r>
            <a:r>
              <a:rPr sz="1600" b="1" spc="1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de</a:t>
            </a:r>
            <a:r>
              <a:rPr sz="1600" b="1" spc="2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Baixo </a:t>
            </a:r>
            <a:endParaRPr lang="pt-BR" sz="1600" b="1" spc="-5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marL="76200" algn="ctr">
              <a:lnSpc>
                <a:spcPct val="100000"/>
              </a:lnSpc>
              <a:spcBef>
                <a:spcPts val="1040"/>
              </a:spcBef>
            </a:pPr>
            <a:r>
              <a:rPr sz="1600" b="1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1600" b="1" spc="-15" dirty="0">
                <a:solidFill>
                  <a:schemeClr val="tx2"/>
                </a:solidFill>
                <a:latin typeface="Trebuchet MS"/>
                <a:cs typeface="Trebuchet MS"/>
              </a:rPr>
              <a:t>Secretaria</a:t>
            </a:r>
            <a:r>
              <a:rPr lang="pt-BR" sz="1600" b="1" spc="40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lang="pt-BR" sz="1600" b="1" spc="-5" dirty="0">
                <a:solidFill>
                  <a:schemeClr val="tx2"/>
                </a:solidFill>
                <a:latin typeface="Trebuchet MS"/>
                <a:cs typeface="Trebuchet MS"/>
              </a:rPr>
              <a:t>Municipal de Gestão e da Fazenda</a:t>
            </a:r>
            <a:endParaRPr lang="pt-BR" sz="16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algn="ctr">
              <a:lnSpc>
                <a:spcPts val="1620"/>
              </a:lnSpc>
              <a:spcBef>
                <a:spcPts val="65"/>
              </a:spcBef>
            </a:pPr>
            <a:r>
              <a:rPr sz="1500" b="1" spc="-20" dirty="0" err="1">
                <a:solidFill>
                  <a:schemeClr val="tx2"/>
                </a:solidFill>
                <a:latin typeface="Trebuchet MS"/>
                <a:cs typeface="Trebuchet MS"/>
              </a:rPr>
              <a:t>Telefone</a:t>
            </a:r>
            <a:r>
              <a:rPr sz="1500" b="1" spc="-20" dirty="0">
                <a:solidFill>
                  <a:schemeClr val="tx2"/>
                </a:solidFill>
                <a:latin typeface="Trebuchet MS"/>
                <a:cs typeface="Trebuchet MS"/>
              </a:rPr>
              <a:t>:</a:t>
            </a:r>
            <a:r>
              <a:rPr sz="1500" b="1" spc="-8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dirty="0">
                <a:solidFill>
                  <a:schemeClr val="tx2"/>
                </a:solidFill>
                <a:latin typeface="Trebuchet MS"/>
                <a:cs typeface="Trebuchet MS"/>
              </a:rPr>
              <a:t>(48)</a:t>
            </a:r>
            <a:r>
              <a:rPr sz="1500" b="1" spc="-3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3621</a:t>
            </a:r>
            <a:r>
              <a:rPr sz="1500" b="1" spc="-6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-44</a:t>
            </a:r>
            <a:r>
              <a:rPr lang="pt-BR"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10</a:t>
            </a:r>
            <a:endParaRPr sz="1500" dirty="0">
              <a:solidFill>
                <a:schemeClr val="tx2"/>
              </a:solidFill>
              <a:latin typeface="Trebuchet MS"/>
              <a:cs typeface="Trebuchet MS"/>
            </a:endParaRPr>
          </a:p>
          <a:p>
            <a:pPr algn="ctr">
              <a:lnSpc>
                <a:spcPts val="1620"/>
              </a:lnSpc>
            </a:pPr>
            <a:r>
              <a:rPr sz="1500" b="1" spc="5" dirty="0">
                <a:solidFill>
                  <a:schemeClr val="tx2"/>
                </a:solidFill>
                <a:latin typeface="Trebuchet MS"/>
                <a:cs typeface="Trebuchet MS"/>
              </a:rPr>
              <a:t>E-mail:</a:t>
            </a:r>
            <a:r>
              <a:rPr sz="1500" b="1" spc="-55" dirty="0">
                <a:solidFill>
                  <a:schemeClr val="tx2"/>
                </a:solidFill>
                <a:latin typeface="Trebuchet MS"/>
                <a:cs typeface="Trebuchet MS"/>
              </a:rPr>
              <a:t> </a:t>
            </a:r>
            <a:r>
              <a:rPr sz="1500" b="1" spc="-10" dirty="0">
                <a:solidFill>
                  <a:schemeClr val="tx2"/>
                </a:solidFill>
                <a:latin typeface="Trebuchet MS"/>
                <a:cs typeface="Trebuchet MS"/>
                <a:hlinkClick r:id="rId3"/>
              </a:rPr>
              <a:t>contabilidade@capivaridebaixo.sc.gov.br</a:t>
            </a:r>
            <a:endParaRPr sz="15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66" y="270764"/>
            <a:ext cx="652358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rebuchet MS"/>
                <a:cs typeface="Trebuchet MS"/>
              </a:rPr>
              <a:t>Instrumento</a:t>
            </a:r>
            <a:r>
              <a:rPr sz="3600" b="0" spc="-4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de</a:t>
            </a:r>
            <a:r>
              <a:rPr sz="3600" b="0" spc="-35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Planejamento</a:t>
            </a:r>
          </a:p>
        </p:txBody>
      </p:sp>
      <p:sp>
        <p:nvSpPr>
          <p:cNvPr id="3" name="object 3"/>
          <p:cNvSpPr/>
          <p:nvPr/>
        </p:nvSpPr>
        <p:spPr>
          <a:xfrm>
            <a:off x="2334132" y="959611"/>
            <a:ext cx="185420" cy="469265"/>
          </a:xfrm>
          <a:custGeom>
            <a:avLst/>
            <a:gdLst/>
            <a:ahLst/>
            <a:cxnLst/>
            <a:rect l="l" t="t" r="r" b="b"/>
            <a:pathLst>
              <a:path w="185419" h="469265">
                <a:moveTo>
                  <a:pt x="9143" y="363474"/>
                </a:moveTo>
                <a:lnTo>
                  <a:pt x="5715" y="364236"/>
                </a:lnTo>
                <a:lnTo>
                  <a:pt x="2286" y="364871"/>
                </a:lnTo>
                <a:lnTo>
                  <a:pt x="0" y="368173"/>
                </a:lnTo>
                <a:lnTo>
                  <a:pt x="762" y="371601"/>
                </a:lnTo>
                <a:lnTo>
                  <a:pt x="20447" y="468757"/>
                </a:lnTo>
                <a:lnTo>
                  <a:pt x="31865" y="458850"/>
                </a:lnTo>
                <a:lnTo>
                  <a:pt x="30480" y="458850"/>
                </a:lnTo>
                <a:lnTo>
                  <a:pt x="18542" y="454787"/>
                </a:lnTo>
                <a:lnTo>
                  <a:pt x="26081" y="432621"/>
                </a:lnTo>
                <a:lnTo>
                  <a:pt x="13208" y="369188"/>
                </a:lnTo>
                <a:lnTo>
                  <a:pt x="12446" y="365760"/>
                </a:lnTo>
                <a:lnTo>
                  <a:pt x="9143" y="363474"/>
                </a:lnTo>
                <a:close/>
              </a:path>
              <a:path w="185419" h="469265">
                <a:moveTo>
                  <a:pt x="26081" y="432621"/>
                </a:moveTo>
                <a:lnTo>
                  <a:pt x="18542" y="454787"/>
                </a:lnTo>
                <a:lnTo>
                  <a:pt x="30480" y="458850"/>
                </a:lnTo>
                <a:lnTo>
                  <a:pt x="31603" y="455549"/>
                </a:lnTo>
                <a:lnTo>
                  <a:pt x="30734" y="455549"/>
                </a:lnTo>
                <a:lnTo>
                  <a:pt x="20319" y="452120"/>
                </a:lnTo>
                <a:lnTo>
                  <a:pt x="28581" y="444944"/>
                </a:lnTo>
                <a:lnTo>
                  <a:pt x="26081" y="432621"/>
                </a:lnTo>
                <a:close/>
              </a:path>
              <a:path w="185419" h="469265">
                <a:moveTo>
                  <a:pt x="89662" y="391922"/>
                </a:moveTo>
                <a:lnTo>
                  <a:pt x="86994" y="394208"/>
                </a:lnTo>
                <a:lnTo>
                  <a:pt x="37989" y="436772"/>
                </a:lnTo>
                <a:lnTo>
                  <a:pt x="30480" y="458850"/>
                </a:lnTo>
                <a:lnTo>
                  <a:pt x="31865" y="458850"/>
                </a:lnTo>
                <a:lnTo>
                  <a:pt x="95250" y="403860"/>
                </a:lnTo>
                <a:lnTo>
                  <a:pt x="97917" y="401574"/>
                </a:lnTo>
                <a:lnTo>
                  <a:pt x="98171" y="397510"/>
                </a:lnTo>
                <a:lnTo>
                  <a:pt x="93599" y="392175"/>
                </a:lnTo>
                <a:lnTo>
                  <a:pt x="89662" y="391922"/>
                </a:lnTo>
                <a:close/>
              </a:path>
              <a:path w="185419" h="469265">
                <a:moveTo>
                  <a:pt x="28581" y="444944"/>
                </a:moveTo>
                <a:lnTo>
                  <a:pt x="20319" y="452120"/>
                </a:lnTo>
                <a:lnTo>
                  <a:pt x="30734" y="455549"/>
                </a:lnTo>
                <a:lnTo>
                  <a:pt x="28581" y="444944"/>
                </a:lnTo>
                <a:close/>
              </a:path>
              <a:path w="185419" h="469265">
                <a:moveTo>
                  <a:pt x="37989" y="436772"/>
                </a:moveTo>
                <a:lnTo>
                  <a:pt x="28581" y="444944"/>
                </a:lnTo>
                <a:lnTo>
                  <a:pt x="30734" y="455549"/>
                </a:lnTo>
                <a:lnTo>
                  <a:pt x="31603" y="455549"/>
                </a:lnTo>
                <a:lnTo>
                  <a:pt x="37989" y="436772"/>
                </a:lnTo>
                <a:close/>
              </a:path>
              <a:path w="185419" h="469265">
                <a:moveTo>
                  <a:pt x="173228" y="0"/>
                </a:moveTo>
                <a:lnTo>
                  <a:pt x="26081" y="432621"/>
                </a:lnTo>
                <a:lnTo>
                  <a:pt x="28581" y="444944"/>
                </a:lnTo>
                <a:lnTo>
                  <a:pt x="37989" y="436772"/>
                </a:lnTo>
                <a:lnTo>
                  <a:pt x="185166" y="4063"/>
                </a:lnTo>
                <a:lnTo>
                  <a:pt x="173228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798320" y="1597152"/>
            <a:ext cx="942340" cy="942340"/>
            <a:chOff x="1798320" y="1597152"/>
            <a:chExt cx="942340" cy="942340"/>
          </a:xfrm>
        </p:grpSpPr>
        <p:sp>
          <p:nvSpPr>
            <p:cNvPr id="5" name="object 5"/>
            <p:cNvSpPr/>
            <p:nvPr/>
          </p:nvSpPr>
          <p:spPr>
            <a:xfrm>
              <a:off x="1812036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12036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72132" y="1911858"/>
            <a:ext cx="392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spc="-19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736591" y="1597152"/>
            <a:ext cx="942340" cy="942340"/>
            <a:chOff x="4736591" y="1597152"/>
            <a:chExt cx="942340" cy="942340"/>
          </a:xfrm>
        </p:grpSpPr>
        <p:sp>
          <p:nvSpPr>
            <p:cNvPr id="9" name="object 9"/>
            <p:cNvSpPr/>
            <p:nvPr/>
          </p:nvSpPr>
          <p:spPr>
            <a:xfrm>
              <a:off x="4750307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50307" y="1610868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988814" y="1911858"/>
            <a:ext cx="4356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321295" y="1621536"/>
            <a:ext cx="942340" cy="942340"/>
            <a:chOff x="7321295" y="1621536"/>
            <a:chExt cx="942340" cy="942340"/>
          </a:xfrm>
        </p:grpSpPr>
        <p:sp>
          <p:nvSpPr>
            <p:cNvPr id="13" name="object 13"/>
            <p:cNvSpPr/>
            <p:nvPr/>
          </p:nvSpPr>
          <p:spPr>
            <a:xfrm>
              <a:off x="7335011" y="163525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457200" y="0"/>
                  </a:moveTo>
                  <a:lnTo>
                    <a:pt x="410458" y="2360"/>
                  </a:lnTo>
                  <a:lnTo>
                    <a:pt x="365066" y="9289"/>
                  </a:lnTo>
                  <a:lnTo>
                    <a:pt x="321253" y="20557"/>
                  </a:lnTo>
                  <a:lnTo>
                    <a:pt x="279249" y="35933"/>
                  </a:lnTo>
                  <a:lnTo>
                    <a:pt x="239283" y="55187"/>
                  </a:lnTo>
                  <a:lnTo>
                    <a:pt x="201587" y="78090"/>
                  </a:lnTo>
                  <a:lnTo>
                    <a:pt x="166390" y="104411"/>
                  </a:lnTo>
                  <a:lnTo>
                    <a:pt x="133921" y="133921"/>
                  </a:lnTo>
                  <a:lnTo>
                    <a:pt x="104411" y="166390"/>
                  </a:lnTo>
                  <a:lnTo>
                    <a:pt x="78090" y="201587"/>
                  </a:lnTo>
                  <a:lnTo>
                    <a:pt x="55187" y="239283"/>
                  </a:lnTo>
                  <a:lnTo>
                    <a:pt x="35933" y="279249"/>
                  </a:lnTo>
                  <a:lnTo>
                    <a:pt x="20557" y="321253"/>
                  </a:lnTo>
                  <a:lnTo>
                    <a:pt x="9289" y="365066"/>
                  </a:lnTo>
                  <a:lnTo>
                    <a:pt x="2360" y="410458"/>
                  </a:lnTo>
                  <a:lnTo>
                    <a:pt x="0" y="457200"/>
                  </a:lnTo>
                  <a:lnTo>
                    <a:pt x="2360" y="503941"/>
                  </a:lnTo>
                  <a:lnTo>
                    <a:pt x="9289" y="549333"/>
                  </a:lnTo>
                  <a:lnTo>
                    <a:pt x="20557" y="593146"/>
                  </a:lnTo>
                  <a:lnTo>
                    <a:pt x="35933" y="635150"/>
                  </a:lnTo>
                  <a:lnTo>
                    <a:pt x="55187" y="675116"/>
                  </a:lnTo>
                  <a:lnTo>
                    <a:pt x="78090" y="712812"/>
                  </a:lnTo>
                  <a:lnTo>
                    <a:pt x="104411" y="748009"/>
                  </a:lnTo>
                  <a:lnTo>
                    <a:pt x="133921" y="780478"/>
                  </a:lnTo>
                  <a:lnTo>
                    <a:pt x="166390" y="809988"/>
                  </a:lnTo>
                  <a:lnTo>
                    <a:pt x="201587" y="836309"/>
                  </a:lnTo>
                  <a:lnTo>
                    <a:pt x="239283" y="859212"/>
                  </a:lnTo>
                  <a:lnTo>
                    <a:pt x="279249" y="878466"/>
                  </a:lnTo>
                  <a:lnTo>
                    <a:pt x="321253" y="893842"/>
                  </a:lnTo>
                  <a:lnTo>
                    <a:pt x="365066" y="905110"/>
                  </a:lnTo>
                  <a:lnTo>
                    <a:pt x="410458" y="912039"/>
                  </a:lnTo>
                  <a:lnTo>
                    <a:pt x="457200" y="914400"/>
                  </a:lnTo>
                  <a:lnTo>
                    <a:pt x="503941" y="912039"/>
                  </a:lnTo>
                  <a:lnTo>
                    <a:pt x="549333" y="905110"/>
                  </a:lnTo>
                  <a:lnTo>
                    <a:pt x="593146" y="893842"/>
                  </a:lnTo>
                  <a:lnTo>
                    <a:pt x="635150" y="878466"/>
                  </a:lnTo>
                  <a:lnTo>
                    <a:pt x="675116" y="859212"/>
                  </a:lnTo>
                  <a:lnTo>
                    <a:pt x="712812" y="836309"/>
                  </a:lnTo>
                  <a:lnTo>
                    <a:pt x="748009" y="809988"/>
                  </a:lnTo>
                  <a:lnTo>
                    <a:pt x="780478" y="780478"/>
                  </a:lnTo>
                  <a:lnTo>
                    <a:pt x="809988" y="748009"/>
                  </a:lnTo>
                  <a:lnTo>
                    <a:pt x="836309" y="712812"/>
                  </a:lnTo>
                  <a:lnTo>
                    <a:pt x="859212" y="675116"/>
                  </a:lnTo>
                  <a:lnTo>
                    <a:pt x="878466" y="635150"/>
                  </a:lnTo>
                  <a:lnTo>
                    <a:pt x="893842" y="593146"/>
                  </a:lnTo>
                  <a:lnTo>
                    <a:pt x="905110" y="549333"/>
                  </a:lnTo>
                  <a:lnTo>
                    <a:pt x="912039" y="503941"/>
                  </a:lnTo>
                  <a:lnTo>
                    <a:pt x="914400" y="457200"/>
                  </a:lnTo>
                  <a:lnTo>
                    <a:pt x="912039" y="410458"/>
                  </a:lnTo>
                  <a:lnTo>
                    <a:pt x="905110" y="365066"/>
                  </a:lnTo>
                  <a:lnTo>
                    <a:pt x="893842" y="321253"/>
                  </a:lnTo>
                  <a:lnTo>
                    <a:pt x="878466" y="279249"/>
                  </a:lnTo>
                  <a:lnTo>
                    <a:pt x="859212" y="239283"/>
                  </a:lnTo>
                  <a:lnTo>
                    <a:pt x="836309" y="201587"/>
                  </a:lnTo>
                  <a:lnTo>
                    <a:pt x="809988" y="166390"/>
                  </a:lnTo>
                  <a:lnTo>
                    <a:pt x="780478" y="133921"/>
                  </a:lnTo>
                  <a:lnTo>
                    <a:pt x="748009" y="104411"/>
                  </a:lnTo>
                  <a:lnTo>
                    <a:pt x="712812" y="78090"/>
                  </a:lnTo>
                  <a:lnTo>
                    <a:pt x="675116" y="55187"/>
                  </a:lnTo>
                  <a:lnTo>
                    <a:pt x="635150" y="35933"/>
                  </a:lnTo>
                  <a:lnTo>
                    <a:pt x="593146" y="20557"/>
                  </a:lnTo>
                  <a:lnTo>
                    <a:pt x="549333" y="9289"/>
                  </a:lnTo>
                  <a:lnTo>
                    <a:pt x="503941" y="236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35011" y="1635252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0" y="457200"/>
                  </a:moveTo>
                  <a:lnTo>
                    <a:pt x="2360" y="410458"/>
                  </a:lnTo>
                  <a:lnTo>
                    <a:pt x="9289" y="365066"/>
                  </a:lnTo>
                  <a:lnTo>
                    <a:pt x="20557" y="321253"/>
                  </a:lnTo>
                  <a:lnTo>
                    <a:pt x="35933" y="279249"/>
                  </a:lnTo>
                  <a:lnTo>
                    <a:pt x="55187" y="239283"/>
                  </a:lnTo>
                  <a:lnTo>
                    <a:pt x="78090" y="201587"/>
                  </a:lnTo>
                  <a:lnTo>
                    <a:pt x="104411" y="166390"/>
                  </a:lnTo>
                  <a:lnTo>
                    <a:pt x="133921" y="133921"/>
                  </a:lnTo>
                  <a:lnTo>
                    <a:pt x="166390" y="104411"/>
                  </a:lnTo>
                  <a:lnTo>
                    <a:pt x="201587" y="78090"/>
                  </a:lnTo>
                  <a:lnTo>
                    <a:pt x="239283" y="55187"/>
                  </a:lnTo>
                  <a:lnTo>
                    <a:pt x="279249" y="35933"/>
                  </a:lnTo>
                  <a:lnTo>
                    <a:pt x="321253" y="20557"/>
                  </a:lnTo>
                  <a:lnTo>
                    <a:pt x="365066" y="9289"/>
                  </a:lnTo>
                  <a:lnTo>
                    <a:pt x="410458" y="2360"/>
                  </a:lnTo>
                  <a:lnTo>
                    <a:pt x="457200" y="0"/>
                  </a:lnTo>
                  <a:lnTo>
                    <a:pt x="503941" y="2360"/>
                  </a:lnTo>
                  <a:lnTo>
                    <a:pt x="549333" y="9289"/>
                  </a:lnTo>
                  <a:lnTo>
                    <a:pt x="593146" y="20557"/>
                  </a:lnTo>
                  <a:lnTo>
                    <a:pt x="635150" y="35933"/>
                  </a:lnTo>
                  <a:lnTo>
                    <a:pt x="675116" y="55187"/>
                  </a:lnTo>
                  <a:lnTo>
                    <a:pt x="712812" y="78090"/>
                  </a:lnTo>
                  <a:lnTo>
                    <a:pt x="748009" y="104411"/>
                  </a:lnTo>
                  <a:lnTo>
                    <a:pt x="780478" y="133921"/>
                  </a:lnTo>
                  <a:lnTo>
                    <a:pt x="809988" y="166390"/>
                  </a:lnTo>
                  <a:lnTo>
                    <a:pt x="836309" y="201587"/>
                  </a:lnTo>
                  <a:lnTo>
                    <a:pt x="859212" y="239283"/>
                  </a:lnTo>
                  <a:lnTo>
                    <a:pt x="878466" y="279249"/>
                  </a:lnTo>
                  <a:lnTo>
                    <a:pt x="893842" y="321253"/>
                  </a:lnTo>
                  <a:lnTo>
                    <a:pt x="905110" y="365066"/>
                  </a:lnTo>
                  <a:lnTo>
                    <a:pt x="912039" y="410458"/>
                  </a:lnTo>
                  <a:lnTo>
                    <a:pt x="914400" y="457200"/>
                  </a:lnTo>
                  <a:lnTo>
                    <a:pt x="912039" y="503941"/>
                  </a:lnTo>
                  <a:lnTo>
                    <a:pt x="905110" y="549333"/>
                  </a:lnTo>
                  <a:lnTo>
                    <a:pt x="893842" y="593146"/>
                  </a:lnTo>
                  <a:lnTo>
                    <a:pt x="878466" y="635150"/>
                  </a:lnTo>
                  <a:lnTo>
                    <a:pt x="859212" y="675116"/>
                  </a:lnTo>
                  <a:lnTo>
                    <a:pt x="836309" y="712812"/>
                  </a:lnTo>
                  <a:lnTo>
                    <a:pt x="809988" y="748009"/>
                  </a:lnTo>
                  <a:lnTo>
                    <a:pt x="780478" y="780478"/>
                  </a:lnTo>
                  <a:lnTo>
                    <a:pt x="748009" y="809988"/>
                  </a:lnTo>
                  <a:lnTo>
                    <a:pt x="712812" y="836309"/>
                  </a:lnTo>
                  <a:lnTo>
                    <a:pt x="675116" y="859212"/>
                  </a:lnTo>
                  <a:lnTo>
                    <a:pt x="635150" y="878466"/>
                  </a:lnTo>
                  <a:lnTo>
                    <a:pt x="593146" y="893842"/>
                  </a:lnTo>
                  <a:lnTo>
                    <a:pt x="549333" y="905110"/>
                  </a:lnTo>
                  <a:lnTo>
                    <a:pt x="503941" y="912039"/>
                  </a:lnTo>
                  <a:lnTo>
                    <a:pt x="457200" y="914400"/>
                  </a:lnTo>
                  <a:lnTo>
                    <a:pt x="410458" y="912039"/>
                  </a:lnTo>
                  <a:lnTo>
                    <a:pt x="365066" y="905110"/>
                  </a:lnTo>
                  <a:lnTo>
                    <a:pt x="321253" y="893842"/>
                  </a:lnTo>
                  <a:lnTo>
                    <a:pt x="279249" y="878466"/>
                  </a:lnTo>
                  <a:lnTo>
                    <a:pt x="239283" y="859212"/>
                  </a:lnTo>
                  <a:lnTo>
                    <a:pt x="201587" y="836309"/>
                  </a:lnTo>
                  <a:lnTo>
                    <a:pt x="166390" y="809988"/>
                  </a:lnTo>
                  <a:lnTo>
                    <a:pt x="133921" y="780478"/>
                  </a:lnTo>
                  <a:lnTo>
                    <a:pt x="104411" y="748009"/>
                  </a:lnTo>
                  <a:lnTo>
                    <a:pt x="78090" y="712812"/>
                  </a:lnTo>
                  <a:lnTo>
                    <a:pt x="55187" y="675116"/>
                  </a:lnTo>
                  <a:lnTo>
                    <a:pt x="35933" y="635150"/>
                  </a:lnTo>
                  <a:lnTo>
                    <a:pt x="20557" y="593146"/>
                  </a:lnTo>
                  <a:lnTo>
                    <a:pt x="9289" y="549333"/>
                  </a:lnTo>
                  <a:lnTo>
                    <a:pt x="2360" y="503941"/>
                  </a:lnTo>
                  <a:lnTo>
                    <a:pt x="0" y="45720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575295" y="1936826"/>
            <a:ext cx="431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23560" y="997711"/>
            <a:ext cx="103505" cy="554990"/>
          </a:xfrm>
          <a:custGeom>
            <a:avLst/>
            <a:gdLst/>
            <a:ahLst/>
            <a:cxnLst/>
            <a:rect l="l" t="t" r="r" b="b"/>
            <a:pathLst>
              <a:path w="103504" h="554990">
                <a:moveTo>
                  <a:pt x="6476" y="462152"/>
                </a:moveTo>
                <a:lnTo>
                  <a:pt x="3683" y="464058"/>
                </a:lnTo>
                <a:lnTo>
                  <a:pt x="762" y="466089"/>
                </a:lnTo>
                <a:lnTo>
                  <a:pt x="0" y="470026"/>
                </a:lnTo>
                <a:lnTo>
                  <a:pt x="2031" y="472948"/>
                </a:lnTo>
                <a:lnTo>
                  <a:pt x="58165" y="554609"/>
                </a:lnTo>
                <a:lnTo>
                  <a:pt x="64105" y="542416"/>
                </a:lnTo>
                <a:lnTo>
                  <a:pt x="50926" y="542416"/>
                </a:lnTo>
                <a:lnTo>
                  <a:pt x="49183" y="519043"/>
                </a:lnTo>
                <a:lnTo>
                  <a:pt x="12446" y="465709"/>
                </a:lnTo>
                <a:lnTo>
                  <a:pt x="10540" y="462788"/>
                </a:lnTo>
                <a:lnTo>
                  <a:pt x="6476" y="462152"/>
                </a:lnTo>
                <a:close/>
              </a:path>
              <a:path w="103504" h="554990">
                <a:moveTo>
                  <a:pt x="49183" y="519043"/>
                </a:moveTo>
                <a:lnTo>
                  <a:pt x="50926" y="542416"/>
                </a:lnTo>
                <a:lnTo>
                  <a:pt x="63626" y="541527"/>
                </a:lnTo>
                <a:lnTo>
                  <a:pt x="63456" y="539241"/>
                </a:lnTo>
                <a:lnTo>
                  <a:pt x="51562" y="539241"/>
                </a:lnTo>
                <a:lnTo>
                  <a:pt x="56340" y="529433"/>
                </a:lnTo>
                <a:lnTo>
                  <a:pt x="49183" y="519043"/>
                </a:lnTo>
                <a:close/>
              </a:path>
              <a:path w="103504" h="554990">
                <a:moveTo>
                  <a:pt x="95503" y="455422"/>
                </a:moveTo>
                <a:lnTo>
                  <a:pt x="91693" y="456818"/>
                </a:lnTo>
                <a:lnTo>
                  <a:pt x="87385" y="465709"/>
                </a:lnTo>
                <a:lnTo>
                  <a:pt x="61877" y="518068"/>
                </a:lnTo>
                <a:lnTo>
                  <a:pt x="63626" y="541527"/>
                </a:lnTo>
                <a:lnTo>
                  <a:pt x="50926" y="542416"/>
                </a:lnTo>
                <a:lnTo>
                  <a:pt x="64105" y="542416"/>
                </a:lnTo>
                <a:lnTo>
                  <a:pt x="101600" y="465454"/>
                </a:lnTo>
                <a:lnTo>
                  <a:pt x="103124" y="462407"/>
                </a:lnTo>
                <a:lnTo>
                  <a:pt x="101853" y="458597"/>
                </a:lnTo>
                <a:lnTo>
                  <a:pt x="98678" y="456946"/>
                </a:lnTo>
                <a:lnTo>
                  <a:pt x="95503" y="455422"/>
                </a:lnTo>
                <a:close/>
              </a:path>
              <a:path w="103504" h="554990">
                <a:moveTo>
                  <a:pt x="56340" y="529433"/>
                </a:moveTo>
                <a:lnTo>
                  <a:pt x="51562" y="539241"/>
                </a:lnTo>
                <a:lnTo>
                  <a:pt x="62484" y="538352"/>
                </a:lnTo>
                <a:lnTo>
                  <a:pt x="56340" y="529433"/>
                </a:lnTo>
                <a:close/>
              </a:path>
              <a:path w="103504" h="554990">
                <a:moveTo>
                  <a:pt x="61877" y="518068"/>
                </a:moveTo>
                <a:lnTo>
                  <a:pt x="56340" y="529433"/>
                </a:lnTo>
                <a:lnTo>
                  <a:pt x="62484" y="538352"/>
                </a:lnTo>
                <a:lnTo>
                  <a:pt x="51562" y="539241"/>
                </a:lnTo>
                <a:lnTo>
                  <a:pt x="63456" y="539241"/>
                </a:lnTo>
                <a:lnTo>
                  <a:pt x="61877" y="518068"/>
                </a:lnTo>
                <a:close/>
              </a:path>
              <a:path w="103504" h="554990">
                <a:moveTo>
                  <a:pt x="23240" y="0"/>
                </a:moveTo>
                <a:lnTo>
                  <a:pt x="10540" y="1015"/>
                </a:lnTo>
                <a:lnTo>
                  <a:pt x="49183" y="519043"/>
                </a:lnTo>
                <a:lnTo>
                  <a:pt x="56340" y="529433"/>
                </a:lnTo>
                <a:lnTo>
                  <a:pt x="61877" y="518068"/>
                </a:lnTo>
                <a:lnTo>
                  <a:pt x="23240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605" y="967232"/>
            <a:ext cx="339090" cy="489584"/>
          </a:xfrm>
          <a:custGeom>
            <a:avLst/>
            <a:gdLst/>
            <a:ahLst/>
            <a:cxnLst/>
            <a:rect l="l" t="t" r="r" b="b"/>
            <a:pathLst>
              <a:path w="339090" h="489584">
                <a:moveTo>
                  <a:pt x="251205" y="434085"/>
                </a:moveTo>
                <a:lnTo>
                  <a:pt x="247396" y="435355"/>
                </a:lnTo>
                <a:lnTo>
                  <a:pt x="245999" y="438530"/>
                </a:lnTo>
                <a:lnTo>
                  <a:pt x="244475" y="441705"/>
                </a:lnTo>
                <a:lnTo>
                  <a:pt x="245872" y="445515"/>
                </a:lnTo>
                <a:lnTo>
                  <a:pt x="338581" y="489330"/>
                </a:lnTo>
                <a:lnTo>
                  <a:pt x="338088" y="482600"/>
                </a:lnTo>
                <a:lnTo>
                  <a:pt x="326263" y="482600"/>
                </a:lnTo>
                <a:lnTo>
                  <a:pt x="312933" y="463174"/>
                </a:lnTo>
                <a:lnTo>
                  <a:pt x="254380" y="435482"/>
                </a:lnTo>
                <a:lnTo>
                  <a:pt x="251205" y="434085"/>
                </a:lnTo>
                <a:close/>
              </a:path>
              <a:path w="339090" h="489584">
                <a:moveTo>
                  <a:pt x="312933" y="463174"/>
                </a:moveTo>
                <a:lnTo>
                  <a:pt x="326263" y="482600"/>
                </a:lnTo>
                <a:lnTo>
                  <a:pt x="330830" y="479425"/>
                </a:lnTo>
                <a:lnTo>
                  <a:pt x="325120" y="479425"/>
                </a:lnTo>
                <a:lnTo>
                  <a:pt x="324320" y="468559"/>
                </a:lnTo>
                <a:lnTo>
                  <a:pt x="312933" y="463174"/>
                </a:lnTo>
                <a:close/>
              </a:path>
              <a:path w="339090" h="489584">
                <a:moveTo>
                  <a:pt x="328041" y="384428"/>
                </a:moveTo>
                <a:lnTo>
                  <a:pt x="321055" y="384937"/>
                </a:lnTo>
                <a:lnTo>
                  <a:pt x="318389" y="387984"/>
                </a:lnTo>
                <a:lnTo>
                  <a:pt x="323396" y="456011"/>
                </a:lnTo>
                <a:lnTo>
                  <a:pt x="336676" y="475360"/>
                </a:lnTo>
                <a:lnTo>
                  <a:pt x="326263" y="482600"/>
                </a:lnTo>
                <a:lnTo>
                  <a:pt x="338088" y="482600"/>
                </a:lnTo>
                <a:lnTo>
                  <a:pt x="331089" y="386968"/>
                </a:lnTo>
                <a:lnTo>
                  <a:pt x="328041" y="384428"/>
                </a:lnTo>
                <a:close/>
              </a:path>
              <a:path w="339090" h="489584">
                <a:moveTo>
                  <a:pt x="324320" y="468559"/>
                </a:moveTo>
                <a:lnTo>
                  <a:pt x="325120" y="479425"/>
                </a:lnTo>
                <a:lnTo>
                  <a:pt x="334137" y="473201"/>
                </a:lnTo>
                <a:lnTo>
                  <a:pt x="324320" y="468559"/>
                </a:lnTo>
                <a:close/>
              </a:path>
              <a:path w="339090" h="489584">
                <a:moveTo>
                  <a:pt x="323396" y="456011"/>
                </a:moveTo>
                <a:lnTo>
                  <a:pt x="324320" y="468559"/>
                </a:lnTo>
                <a:lnTo>
                  <a:pt x="334137" y="473201"/>
                </a:lnTo>
                <a:lnTo>
                  <a:pt x="325120" y="479425"/>
                </a:lnTo>
                <a:lnTo>
                  <a:pt x="330830" y="479425"/>
                </a:lnTo>
                <a:lnTo>
                  <a:pt x="336676" y="475360"/>
                </a:lnTo>
                <a:lnTo>
                  <a:pt x="323396" y="456011"/>
                </a:lnTo>
                <a:close/>
              </a:path>
              <a:path w="339090" h="489584">
                <a:moveTo>
                  <a:pt x="10414" y="0"/>
                </a:moveTo>
                <a:lnTo>
                  <a:pt x="0" y="7112"/>
                </a:lnTo>
                <a:lnTo>
                  <a:pt x="312933" y="463174"/>
                </a:lnTo>
                <a:lnTo>
                  <a:pt x="324320" y="468559"/>
                </a:lnTo>
                <a:lnTo>
                  <a:pt x="323396" y="456011"/>
                </a:lnTo>
                <a:lnTo>
                  <a:pt x="10414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895601" y="2855722"/>
            <a:ext cx="6428740" cy="454659"/>
            <a:chOff x="1895601" y="2855722"/>
            <a:chExt cx="6428740" cy="454659"/>
          </a:xfrm>
        </p:grpSpPr>
        <p:sp>
          <p:nvSpPr>
            <p:cNvPr id="19" name="object 19"/>
            <p:cNvSpPr/>
            <p:nvPr/>
          </p:nvSpPr>
          <p:spPr>
            <a:xfrm>
              <a:off x="1909571" y="2869692"/>
              <a:ext cx="6400800" cy="426720"/>
            </a:xfrm>
            <a:custGeom>
              <a:avLst/>
              <a:gdLst/>
              <a:ahLst/>
              <a:cxnLst/>
              <a:rect l="l" t="t" r="r" b="b"/>
              <a:pathLst>
                <a:path w="6400800" h="426720">
                  <a:moveTo>
                    <a:pt x="6400800" y="0"/>
                  </a:moveTo>
                  <a:lnTo>
                    <a:pt x="0" y="0"/>
                  </a:lnTo>
                  <a:lnTo>
                    <a:pt x="0" y="426720"/>
                  </a:lnTo>
                  <a:lnTo>
                    <a:pt x="6400800" y="426720"/>
                  </a:lnTo>
                  <a:lnTo>
                    <a:pt x="6400800" y="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09571" y="2869692"/>
              <a:ext cx="6400800" cy="426720"/>
            </a:xfrm>
            <a:custGeom>
              <a:avLst/>
              <a:gdLst/>
              <a:ahLst/>
              <a:cxnLst/>
              <a:rect l="l" t="t" r="r" b="b"/>
              <a:pathLst>
                <a:path w="6400800" h="426720">
                  <a:moveTo>
                    <a:pt x="0" y="426720"/>
                  </a:moveTo>
                  <a:lnTo>
                    <a:pt x="6400800" y="426720"/>
                  </a:lnTo>
                  <a:lnTo>
                    <a:pt x="6400800" y="0"/>
                  </a:lnTo>
                  <a:lnTo>
                    <a:pt x="0" y="0"/>
                  </a:lnTo>
                  <a:lnTo>
                    <a:pt x="0" y="426720"/>
                  </a:lnTo>
                  <a:close/>
                </a:path>
              </a:pathLst>
            </a:custGeom>
            <a:ln w="27432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816221" y="2926841"/>
            <a:ext cx="585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ÇÃO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14500" y="3878579"/>
            <a:ext cx="1234440" cy="91440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PLANEJAR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2667" y="3921252"/>
            <a:ext cx="1332230" cy="914400"/>
          </a:xfrm>
          <a:prstGeom prst="rect">
            <a:avLst/>
          </a:prstGeom>
          <a:solidFill>
            <a:srgbClr val="0E6EC5"/>
          </a:solidFill>
          <a:ln w="27431">
            <a:solidFill>
              <a:srgbClr val="085091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marL="16256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ORIENTAR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16140" y="3936491"/>
            <a:ext cx="1329055" cy="91440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42875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EXECUTAR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6900" y="5234940"/>
            <a:ext cx="6373495" cy="485140"/>
          </a:xfrm>
          <a:prstGeom prst="rect">
            <a:avLst/>
          </a:prstGeom>
          <a:solidFill>
            <a:srgbClr val="0E6EC5"/>
          </a:solidFill>
          <a:ln w="27432">
            <a:solidFill>
              <a:srgbClr val="085091"/>
            </a:solidFill>
          </a:ln>
        </p:spPr>
        <p:txBody>
          <a:bodyPr vert="horz" wrap="square" lIns="0" tIns="99695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785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POLÍTICAS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PÚBLICAS</a:t>
            </a:r>
            <a:r>
              <a:rPr sz="18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8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PROGRAMAS</a:t>
            </a:r>
            <a:r>
              <a:rPr sz="18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DE GOVERNO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13350" y="2619501"/>
            <a:ext cx="109855" cy="1205230"/>
          </a:xfrm>
          <a:custGeom>
            <a:avLst/>
            <a:gdLst/>
            <a:ahLst/>
            <a:cxnLst/>
            <a:rect l="l" t="t" r="r" b="b"/>
            <a:pathLst>
              <a:path w="109854" h="1205229">
                <a:moveTo>
                  <a:pt x="12953" y="1111250"/>
                </a:moveTo>
                <a:lnTo>
                  <a:pt x="10033" y="1113155"/>
                </a:lnTo>
                <a:lnTo>
                  <a:pt x="6985" y="1115060"/>
                </a:lnTo>
                <a:lnTo>
                  <a:pt x="6223" y="1118997"/>
                </a:lnTo>
                <a:lnTo>
                  <a:pt x="8127" y="1122045"/>
                </a:lnTo>
                <a:lnTo>
                  <a:pt x="61975" y="1205230"/>
                </a:lnTo>
                <a:lnTo>
                  <a:pt x="68402" y="1192911"/>
                </a:lnTo>
                <a:lnTo>
                  <a:pt x="54990" y="1192911"/>
                </a:lnTo>
                <a:lnTo>
                  <a:pt x="53904" y="1169352"/>
                </a:lnTo>
                <a:lnTo>
                  <a:pt x="18796" y="1115060"/>
                </a:lnTo>
                <a:lnTo>
                  <a:pt x="16890" y="1112139"/>
                </a:lnTo>
                <a:lnTo>
                  <a:pt x="12953" y="1111250"/>
                </a:lnTo>
                <a:close/>
              </a:path>
              <a:path w="109854" h="1205229">
                <a:moveTo>
                  <a:pt x="53904" y="1169352"/>
                </a:moveTo>
                <a:lnTo>
                  <a:pt x="54990" y="1192911"/>
                </a:lnTo>
                <a:lnTo>
                  <a:pt x="67690" y="1192276"/>
                </a:lnTo>
                <a:lnTo>
                  <a:pt x="67567" y="1189609"/>
                </a:lnTo>
                <a:lnTo>
                  <a:pt x="55752" y="1189609"/>
                </a:lnTo>
                <a:lnTo>
                  <a:pt x="60786" y="1179995"/>
                </a:lnTo>
                <a:lnTo>
                  <a:pt x="53904" y="1169352"/>
                </a:lnTo>
                <a:close/>
              </a:path>
              <a:path w="109854" h="1205229">
                <a:moveTo>
                  <a:pt x="102108" y="1107186"/>
                </a:moveTo>
                <a:lnTo>
                  <a:pt x="98171" y="1108329"/>
                </a:lnTo>
                <a:lnTo>
                  <a:pt x="96647" y="1111504"/>
                </a:lnTo>
                <a:lnTo>
                  <a:pt x="66611" y="1168870"/>
                </a:lnTo>
                <a:lnTo>
                  <a:pt x="67690" y="1192276"/>
                </a:lnTo>
                <a:lnTo>
                  <a:pt x="54990" y="1192911"/>
                </a:lnTo>
                <a:lnTo>
                  <a:pt x="68402" y="1192911"/>
                </a:lnTo>
                <a:lnTo>
                  <a:pt x="107823" y="1117346"/>
                </a:lnTo>
                <a:lnTo>
                  <a:pt x="109474" y="1114298"/>
                </a:lnTo>
                <a:lnTo>
                  <a:pt x="108330" y="1110488"/>
                </a:lnTo>
                <a:lnTo>
                  <a:pt x="105155" y="1108837"/>
                </a:lnTo>
                <a:lnTo>
                  <a:pt x="102108" y="1107186"/>
                </a:lnTo>
                <a:close/>
              </a:path>
              <a:path w="109854" h="1205229">
                <a:moveTo>
                  <a:pt x="60786" y="1179995"/>
                </a:moveTo>
                <a:lnTo>
                  <a:pt x="55752" y="1189609"/>
                </a:lnTo>
                <a:lnTo>
                  <a:pt x="66675" y="1189101"/>
                </a:lnTo>
                <a:lnTo>
                  <a:pt x="60786" y="1179995"/>
                </a:lnTo>
                <a:close/>
              </a:path>
              <a:path w="109854" h="1205229">
                <a:moveTo>
                  <a:pt x="66611" y="1168870"/>
                </a:moveTo>
                <a:lnTo>
                  <a:pt x="60786" y="1179995"/>
                </a:lnTo>
                <a:lnTo>
                  <a:pt x="66675" y="1189101"/>
                </a:lnTo>
                <a:lnTo>
                  <a:pt x="55752" y="1189609"/>
                </a:lnTo>
                <a:lnTo>
                  <a:pt x="67567" y="1189609"/>
                </a:lnTo>
                <a:lnTo>
                  <a:pt x="66611" y="1168870"/>
                </a:lnTo>
                <a:close/>
              </a:path>
              <a:path w="109854" h="1205229">
                <a:moveTo>
                  <a:pt x="12700" y="0"/>
                </a:moveTo>
                <a:lnTo>
                  <a:pt x="0" y="508"/>
                </a:lnTo>
                <a:lnTo>
                  <a:pt x="53904" y="1169352"/>
                </a:lnTo>
                <a:lnTo>
                  <a:pt x="60786" y="1179995"/>
                </a:lnTo>
                <a:lnTo>
                  <a:pt x="66611" y="1168870"/>
                </a:lnTo>
                <a:lnTo>
                  <a:pt x="12700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5878" y="2589021"/>
            <a:ext cx="5642610" cy="1271270"/>
          </a:xfrm>
          <a:custGeom>
            <a:avLst/>
            <a:gdLst/>
            <a:ahLst/>
            <a:cxnLst/>
            <a:rect l="l" t="t" r="r" b="b"/>
            <a:pathLst>
              <a:path w="5642609" h="1271270">
                <a:moveTo>
                  <a:pt x="103378" y="1114806"/>
                </a:moveTo>
                <a:lnTo>
                  <a:pt x="102235" y="1110996"/>
                </a:lnTo>
                <a:lnTo>
                  <a:pt x="99187" y="1109345"/>
                </a:lnTo>
                <a:lnTo>
                  <a:pt x="96012" y="1107694"/>
                </a:lnTo>
                <a:lnTo>
                  <a:pt x="92202" y="1108837"/>
                </a:lnTo>
                <a:lnTo>
                  <a:pt x="59893" y="1168908"/>
                </a:lnTo>
                <a:lnTo>
                  <a:pt x="19812" y="0"/>
                </a:lnTo>
                <a:lnTo>
                  <a:pt x="7112" y="508"/>
                </a:lnTo>
                <a:lnTo>
                  <a:pt x="47193" y="1169390"/>
                </a:lnTo>
                <a:lnTo>
                  <a:pt x="12611" y="1114425"/>
                </a:lnTo>
                <a:lnTo>
                  <a:pt x="10795" y="1111631"/>
                </a:lnTo>
                <a:lnTo>
                  <a:pt x="6858" y="1110742"/>
                </a:lnTo>
                <a:lnTo>
                  <a:pt x="3937" y="1112647"/>
                </a:lnTo>
                <a:lnTo>
                  <a:pt x="889" y="1114425"/>
                </a:lnTo>
                <a:lnTo>
                  <a:pt x="0" y="1118362"/>
                </a:lnTo>
                <a:lnTo>
                  <a:pt x="1905" y="1121410"/>
                </a:lnTo>
                <a:lnTo>
                  <a:pt x="54737" y="1205230"/>
                </a:lnTo>
                <a:lnTo>
                  <a:pt x="61429" y="1192784"/>
                </a:lnTo>
                <a:lnTo>
                  <a:pt x="101727" y="1117981"/>
                </a:lnTo>
                <a:lnTo>
                  <a:pt x="103378" y="1114806"/>
                </a:lnTo>
                <a:close/>
              </a:path>
              <a:path w="5642609" h="1271270">
                <a:moveTo>
                  <a:pt x="5642483" y="1180084"/>
                </a:moveTo>
                <a:lnTo>
                  <a:pt x="5641340" y="1176274"/>
                </a:lnTo>
                <a:lnTo>
                  <a:pt x="5638165" y="1174623"/>
                </a:lnTo>
                <a:lnTo>
                  <a:pt x="5635117" y="1173099"/>
                </a:lnTo>
                <a:lnTo>
                  <a:pt x="5631180" y="1174242"/>
                </a:lnTo>
                <a:lnTo>
                  <a:pt x="5629656" y="1177290"/>
                </a:lnTo>
                <a:lnTo>
                  <a:pt x="5599608" y="1234757"/>
                </a:lnTo>
                <a:lnTo>
                  <a:pt x="5548884" y="134112"/>
                </a:lnTo>
                <a:lnTo>
                  <a:pt x="5536184" y="134620"/>
                </a:lnTo>
                <a:lnTo>
                  <a:pt x="5586908" y="1235278"/>
                </a:lnTo>
                <a:lnTo>
                  <a:pt x="5551805" y="1180973"/>
                </a:lnTo>
                <a:lnTo>
                  <a:pt x="5549900" y="1178052"/>
                </a:lnTo>
                <a:lnTo>
                  <a:pt x="5545963" y="1177163"/>
                </a:lnTo>
                <a:lnTo>
                  <a:pt x="5543042" y="1179068"/>
                </a:lnTo>
                <a:lnTo>
                  <a:pt x="5539994" y="1180973"/>
                </a:lnTo>
                <a:lnTo>
                  <a:pt x="5539232" y="1184910"/>
                </a:lnTo>
                <a:lnTo>
                  <a:pt x="5541137" y="1187831"/>
                </a:lnTo>
                <a:lnTo>
                  <a:pt x="5594858" y="1271016"/>
                </a:lnTo>
                <a:lnTo>
                  <a:pt x="5601309" y="1258697"/>
                </a:lnTo>
                <a:lnTo>
                  <a:pt x="5642483" y="1180084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71547" y="4889627"/>
            <a:ext cx="200278" cy="25158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265292" y="4917694"/>
            <a:ext cx="103505" cy="290830"/>
          </a:xfrm>
          <a:custGeom>
            <a:avLst/>
            <a:gdLst/>
            <a:ahLst/>
            <a:cxnLst/>
            <a:rect l="l" t="t" r="r" b="b"/>
            <a:pathLst>
              <a:path w="103504" h="290829">
                <a:moveTo>
                  <a:pt x="6731" y="196722"/>
                </a:moveTo>
                <a:lnTo>
                  <a:pt x="889" y="200532"/>
                </a:lnTo>
                <a:lnTo>
                  <a:pt x="0" y="204469"/>
                </a:lnTo>
                <a:lnTo>
                  <a:pt x="1905" y="207517"/>
                </a:lnTo>
                <a:lnTo>
                  <a:pt x="55499" y="290829"/>
                </a:lnTo>
                <a:lnTo>
                  <a:pt x="61970" y="278510"/>
                </a:lnTo>
                <a:lnTo>
                  <a:pt x="48641" y="278510"/>
                </a:lnTo>
                <a:lnTo>
                  <a:pt x="47612" y="255048"/>
                </a:lnTo>
                <a:lnTo>
                  <a:pt x="12573" y="200532"/>
                </a:lnTo>
                <a:lnTo>
                  <a:pt x="10668" y="197611"/>
                </a:lnTo>
                <a:lnTo>
                  <a:pt x="6731" y="196722"/>
                </a:lnTo>
                <a:close/>
              </a:path>
              <a:path w="103504" h="290829">
                <a:moveTo>
                  <a:pt x="47612" y="255048"/>
                </a:moveTo>
                <a:lnTo>
                  <a:pt x="48641" y="278510"/>
                </a:lnTo>
                <a:lnTo>
                  <a:pt x="61341" y="277875"/>
                </a:lnTo>
                <a:lnTo>
                  <a:pt x="61223" y="275208"/>
                </a:lnTo>
                <a:lnTo>
                  <a:pt x="49276" y="275208"/>
                </a:lnTo>
                <a:lnTo>
                  <a:pt x="54367" y="265559"/>
                </a:lnTo>
                <a:lnTo>
                  <a:pt x="47612" y="255048"/>
                </a:lnTo>
                <a:close/>
              </a:path>
              <a:path w="103504" h="290829">
                <a:moveTo>
                  <a:pt x="95885" y="192912"/>
                </a:moveTo>
                <a:lnTo>
                  <a:pt x="92075" y="194055"/>
                </a:lnTo>
                <a:lnTo>
                  <a:pt x="90424" y="197230"/>
                </a:lnTo>
                <a:lnTo>
                  <a:pt x="60306" y="254304"/>
                </a:lnTo>
                <a:lnTo>
                  <a:pt x="61341" y="277875"/>
                </a:lnTo>
                <a:lnTo>
                  <a:pt x="48641" y="278510"/>
                </a:lnTo>
                <a:lnTo>
                  <a:pt x="61970" y="278510"/>
                </a:lnTo>
                <a:lnTo>
                  <a:pt x="101600" y="203072"/>
                </a:lnTo>
                <a:lnTo>
                  <a:pt x="103251" y="200024"/>
                </a:lnTo>
                <a:lnTo>
                  <a:pt x="102108" y="196087"/>
                </a:lnTo>
                <a:lnTo>
                  <a:pt x="98933" y="194563"/>
                </a:lnTo>
                <a:lnTo>
                  <a:pt x="95885" y="192912"/>
                </a:lnTo>
                <a:close/>
              </a:path>
              <a:path w="103504" h="290829">
                <a:moveTo>
                  <a:pt x="54367" y="265559"/>
                </a:moveTo>
                <a:lnTo>
                  <a:pt x="49276" y="275208"/>
                </a:lnTo>
                <a:lnTo>
                  <a:pt x="60325" y="274827"/>
                </a:lnTo>
                <a:lnTo>
                  <a:pt x="54367" y="265559"/>
                </a:lnTo>
                <a:close/>
              </a:path>
              <a:path w="103504" h="290829">
                <a:moveTo>
                  <a:pt x="60306" y="254304"/>
                </a:moveTo>
                <a:lnTo>
                  <a:pt x="54367" y="265559"/>
                </a:lnTo>
                <a:lnTo>
                  <a:pt x="60325" y="274827"/>
                </a:lnTo>
                <a:lnTo>
                  <a:pt x="49276" y="275208"/>
                </a:lnTo>
                <a:lnTo>
                  <a:pt x="61223" y="275208"/>
                </a:lnTo>
                <a:lnTo>
                  <a:pt x="60306" y="254304"/>
                </a:lnTo>
                <a:close/>
              </a:path>
              <a:path w="103504" h="290829">
                <a:moveTo>
                  <a:pt x="49149" y="0"/>
                </a:moveTo>
                <a:lnTo>
                  <a:pt x="36449" y="507"/>
                </a:lnTo>
                <a:lnTo>
                  <a:pt x="47612" y="255048"/>
                </a:lnTo>
                <a:lnTo>
                  <a:pt x="54367" y="265559"/>
                </a:lnTo>
                <a:lnTo>
                  <a:pt x="60306" y="254304"/>
                </a:lnTo>
                <a:lnTo>
                  <a:pt x="49149" y="0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12506" y="4863465"/>
            <a:ext cx="132207" cy="2519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958" y="381000"/>
            <a:ext cx="47237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Trebuchet MS"/>
                <a:cs typeface="Trebuchet MS"/>
              </a:rPr>
              <a:t>Compatibilização</a:t>
            </a:r>
          </a:p>
        </p:txBody>
      </p:sp>
      <p:sp>
        <p:nvSpPr>
          <p:cNvPr id="3" name="object 3"/>
          <p:cNvSpPr/>
          <p:nvPr/>
        </p:nvSpPr>
        <p:spPr>
          <a:xfrm>
            <a:off x="1577339" y="3177539"/>
            <a:ext cx="1286510" cy="634365"/>
          </a:xfrm>
          <a:custGeom>
            <a:avLst/>
            <a:gdLst/>
            <a:ahLst/>
            <a:cxnLst/>
            <a:rect l="l" t="t" r="r" b="b"/>
            <a:pathLst>
              <a:path w="1286510" h="634364">
                <a:moveTo>
                  <a:pt x="1286256" y="0"/>
                </a:moveTo>
                <a:lnTo>
                  <a:pt x="0" y="0"/>
                </a:lnTo>
                <a:lnTo>
                  <a:pt x="0" y="633984"/>
                </a:lnTo>
                <a:lnTo>
                  <a:pt x="1286256" y="633984"/>
                </a:lnTo>
                <a:lnTo>
                  <a:pt x="1286256" y="0"/>
                </a:lnTo>
                <a:close/>
              </a:path>
            </a:pathLst>
          </a:custGeom>
          <a:solidFill>
            <a:srgbClr val="083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7339" y="3177539"/>
            <a:ext cx="1286510" cy="591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2">
            <a:solidFill>
              <a:srgbClr val="085091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800" spc="-65" dirty="0">
                <a:solidFill>
                  <a:srgbClr val="FFFFFF"/>
                </a:solidFill>
                <a:latin typeface="Trebuchet MS"/>
                <a:cs typeface="Trebuchet MS"/>
              </a:rPr>
              <a:t>PPA</a:t>
            </a:r>
            <a:endParaRPr sz="18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/202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6620" y="1616963"/>
            <a:ext cx="1143000" cy="6226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1">
            <a:solidFill>
              <a:srgbClr val="085091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330835" marR="317500" indent="-952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6620" y="3616452"/>
            <a:ext cx="1143000" cy="6245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1">
            <a:solidFill>
              <a:srgbClr val="085091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2131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LDO-</a:t>
            </a:r>
            <a:endParaRPr sz="1800" dirty="0">
              <a:latin typeface="Trebuchet MS"/>
              <a:cs typeface="Trebuchet MS"/>
            </a:endParaRPr>
          </a:p>
          <a:p>
            <a:pPr marL="330835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6620" y="4619244"/>
            <a:ext cx="1143000" cy="621965"/>
          </a:xfrm>
          <a:prstGeom prst="rect">
            <a:avLst/>
          </a:prstGeom>
          <a:solidFill>
            <a:srgbClr val="FFFF99"/>
          </a:solidFill>
          <a:ln w="27431">
            <a:solidFill>
              <a:srgbClr val="08509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330835" marR="317500" indent="-952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LD</a:t>
            </a:r>
            <a:r>
              <a:rPr sz="1800" spc="10" dirty="0">
                <a:solidFill>
                  <a:schemeClr val="tx2"/>
                </a:solidFill>
                <a:latin typeface="Trebuchet MS"/>
                <a:cs typeface="Trebuchet MS"/>
              </a:rPr>
              <a:t>O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- 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>
                <a:solidFill>
                  <a:schemeClr val="tx2"/>
                </a:solidFill>
                <a:latin typeface="Trebuchet MS"/>
                <a:cs typeface="Trebuchet MS"/>
              </a:rPr>
              <a:t>5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2723" y="1616963"/>
            <a:ext cx="1143000" cy="6226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2">
            <a:solidFill>
              <a:srgbClr val="085091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332740" marR="318770" indent="-6350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- 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2723" y="2616707"/>
            <a:ext cx="1143000" cy="623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2">
            <a:solidFill>
              <a:srgbClr val="08509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LOA-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2723" y="3616452"/>
            <a:ext cx="1143000" cy="624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7432">
            <a:solidFill>
              <a:srgbClr val="085091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55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LOA-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92723" y="4619244"/>
            <a:ext cx="1143000" cy="621965"/>
          </a:xfrm>
          <a:prstGeom prst="rect">
            <a:avLst/>
          </a:prstGeom>
          <a:solidFill>
            <a:srgbClr val="FFFF99"/>
          </a:solidFill>
          <a:ln w="27432">
            <a:solidFill>
              <a:srgbClr val="085091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332740" marR="318770" indent="-635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solidFill>
                  <a:schemeClr val="tx2"/>
                </a:solidFill>
                <a:latin typeface="Trebuchet MS"/>
                <a:cs typeface="Trebuchet MS"/>
              </a:rPr>
              <a:t>L</a:t>
            </a:r>
            <a:r>
              <a:rPr sz="1800" spc="10" dirty="0">
                <a:solidFill>
                  <a:schemeClr val="tx2"/>
                </a:solidFill>
                <a:latin typeface="Trebuchet MS"/>
                <a:cs typeface="Trebuchet MS"/>
              </a:rPr>
              <a:t>O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sz="1800" dirty="0">
                <a:solidFill>
                  <a:schemeClr val="tx2"/>
                </a:solidFill>
                <a:latin typeface="Trebuchet MS"/>
                <a:cs typeface="Trebuchet MS"/>
              </a:rPr>
              <a:t>-  </a:t>
            </a:r>
            <a:r>
              <a:rPr sz="1800" spc="-10" dirty="0">
                <a:solidFill>
                  <a:schemeClr val="tx2"/>
                </a:solidFill>
                <a:latin typeface="Trebuchet MS"/>
                <a:cs typeface="Trebuchet MS"/>
              </a:rPr>
              <a:t>202</a:t>
            </a:r>
            <a:r>
              <a:rPr lang="pt-BR" sz="1800" spc="-10" dirty="0">
                <a:solidFill>
                  <a:schemeClr val="tx2"/>
                </a:solidFill>
                <a:latin typeface="Trebuchet MS"/>
                <a:cs typeface="Trebuchet MS"/>
              </a:rPr>
              <a:t>5</a:t>
            </a:r>
            <a:endParaRPr sz="1800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35047" y="2074163"/>
            <a:ext cx="758825" cy="2786380"/>
          </a:xfrm>
          <a:custGeom>
            <a:avLst/>
            <a:gdLst/>
            <a:ahLst/>
            <a:cxnLst/>
            <a:rect l="l" t="t" r="r" b="b"/>
            <a:pathLst>
              <a:path w="758825" h="2786379">
                <a:moveTo>
                  <a:pt x="649478" y="0"/>
                </a:moveTo>
                <a:lnTo>
                  <a:pt x="559562" y="49276"/>
                </a:lnTo>
                <a:lnTo>
                  <a:pt x="558419" y="53213"/>
                </a:lnTo>
                <a:lnTo>
                  <a:pt x="560070" y="56261"/>
                </a:lnTo>
                <a:lnTo>
                  <a:pt x="561848" y="59309"/>
                </a:lnTo>
                <a:lnTo>
                  <a:pt x="565658" y="60452"/>
                </a:lnTo>
                <a:lnTo>
                  <a:pt x="625563" y="27622"/>
                </a:lnTo>
                <a:lnTo>
                  <a:pt x="0" y="1068324"/>
                </a:lnTo>
                <a:lnTo>
                  <a:pt x="10922" y="1074801"/>
                </a:lnTo>
                <a:lnTo>
                  <a:pt x="636333" y="34264"/>
                </a:lnTo>
                <a:lnTo>
                  <a:pt x="635508" y="98933"/>
                </a:lnTo>
                <a:lnTo>
                  <a:pt x="635508" y="102362"/>
                </a:lnTo>
                <a:lnTo>
                  <a:pt x="638302" y="105283"/>
                </a:lnTo>
                <a:lnTo>
                  <a:pt x="641858" y="105283"/>
                </a:lnTo>
                <a:lnTo>
                  <a:pt x="645287" y="105410"/>
                </a:lnTo>
                <a:lnTo>
                  <a:pt x="648208" y="102616"/>
                </a:lnTo>
                <a:lnTo>
                  <a:pt x="648208" y="98933"/>
                </a:lnTo>
                <a:lnTo>
                  <a:pt x="649376" y="7493"/>
                </a:lnTo>
                <a:lnTo>
                  <a:pt x="649478" y="0"/>
                </a:lnTo>
                <a:close/>
              </a:path>
              <a:path w="758825" h="2786379">
                <a:moveTo>
                  <a:pt x="712343" y="2786253"/>
                </a:moveTo>
                <a:lnTo>
                  <a:pt x="711796" y="2779522"/>
                </a:lnTo>
                <a:lnTo>
                  <a:pt x="704342" y="2687447"/>
                </a:lnTo>
                <a:lnTo>
                  <a:pt x="704088" y="2684018"/>
                </a:lnTo>
                <a:lnTo>
                  <a:pt x="701040" y="2681351"/>
                </a:lnTo>
                <a:lnTo>
                  <a:pt x="697484" y="2681732"/>
                </a:lnTo>
                <a:lnTo>
                  <a:pt x="694055" y="2681986"/>
                </a:lnTo>
                <a:lnTo>
                  <a:pt x="691388" y="2685034"/>
                </a:lnTo>
                <a:lnTo>
                  <a:pt x="691642" y="2688590"/>
                </a:lnTo>
                <a:lnTo>
                  <a:pt x="696950" y="2753144"/>
                </a:lnTo>
                <a:lnTo>
                  <a:pt x="19812" y="1782445"/>
                </a:lnTo>
                <a:lnTo>
                  <a:pt x="9398" y="1789811"/>
                </a:lnTo>
                <a:lnTo>
                  <a:pt x="686473" y="2760294"/>
                </a:lnTo>
                <a:lnTo>
                  <a:pt x="627761" y="2733167"/>
                </a:lnTo>
                <a:lnTo>
                  <a:pt x="624586" y="2731643"/>
                </a:lnTo>
                <a:lnTo>
                  <a:pt x="620776" y="2733040"/>
                </a:lnTo>
                <a:lnTo>
                  <a:pt x="619379" y="2736215"/>
                </a:lnTo>
                <a:lnTo>
                  <a:pt x="617855" y="2739390"/>
                </a:lnTo>
                <a:lnTo>
                  <a:pt x="619252" y="2743200"/>
                </a:lnTo>
                <a:lnTo>
                  <a:pt x="622427" y="2744597"/>
                </a:lnTo>
                <a:lnTo>
                  <a:pt x="712343" y="2786253"/>
                </a:lnTo>
                <a:close/>
              </a:path>
              <a:path w="758825" h="2786379">
                <a:moveTo>
                  <a:pt x="757174" y="972312"/>
                </a:moveTo>
                <a:lnTo>
                  <a:pt x="654685" y="975487"/>
                </a:lnTo>
                <a:lnTo>
                  <a:pt x="651891" y="978408"/>
                </a:lnTo>
                <a:lnTo>
                  <a:pt x="652145" y="985393"/>
                </a:lnTo>
                <a:lnTo>
                  <a:pt x="655066" y="988187"/>
                </a:lnTo>
                <a:lnTo>
                  <a:pt x="723188" y="986116"/>
                </a:lnTo>
                <a:lnTo>
                  <a:pt x="325120" y="1235329"/>
                </a:lnTo>
                <a:lnTo>
                  <a:pt x="331978" y="1245997"/>
                </a:lnTo>
                <a:lnTo>
                  <a:pt x="729932" y="996899"/>
                </a:lnTo>
                <a:lnTo>
                  <a:pt x="699897" y="1054100"/>
                </a:lnTo>
                <a:lnTo>
                  <a:pt x="698246" y="1057275"/>
                </a:lnTo>
                <a:lnTo>
                  <a:pt x="699516" y="1061085"/>
                </a:lnTo>
                <a:lnTo>
                  <a:pt x="705612" y="1064387"/>
                </a:lnTo>
                <a:lnTo>
                  <a:pt x="709549" y="1063117"/>
                </a:lnTo>
                <a:lnTo>
                  <a:pt x="711200" y="1060069"/>
                </a:lnTo>
                <a:lnTo>
                  <a:pt x="756500" y="973582"/>
                </a:lnTo>
                <a:lnTo>
                  <a:pt x="757174" y="972312"/>
                </a:lnTo>
                <a:close/>
              </a:path>
              <a:path w="758825" h="2786379">
                <a:moveTo>
                  <a:pt x="758558" y="1821053"/>
                </a:moveTo>
                <a:lnTo>
                  <a:pt x="699516" y="1741297"/>
                </a:lnTo>
                <a:lnTo>
                  <a:pt x="697484" y="1738503"/>
                </a:lnTo>
                <a:lnTo>
                  <a:pt x="693547" y="1737868"/>
                </a:lnTo>
                <a:lnTo>
                  <a:pt x="690753" y="1740027"/>
                </a:lnTo>
                <a:lnTo>
                  <a:pt x="687832" y="1742059"/>
                </a:lnTo>
                <a:lnTo>
                  <a:pt x="687324" y="1746123"/>
                </a:lnTo>
                <a:lnTo>
                  <a:pt x="689356" y="1748917"/>
                </a:lnTo>
                <a:lnTo>
                  <a:pt x="727786" y="1800847"/>
                </a:lnTo>
                <a:lnTo>
                  <a:pt x="260985" y="1600454"/>
                </a:lnTo>
                <a:lnTo>
                  <a:pt x="255905" y="1612138"/>
                </a:lnTo>
                <a:lnTo>
                  <a:pt x="722998" y="1812607"/>
                </a:lnTo>
                <a:lnTo>
                  <a:pt x="658622" y="1820545"/>
                </a:lnTo>
                <a:lnTo>
                  <a:pt x="655193" y="1820926"/>
                </a:lnTo>
                <a:lnTo>
                  <a:pt x="652653" y="1824101"/>
                </a:lnTo>
                <a:lnTo>
                  <a:pt x="653034" y="1827530"/>
                </a:lnTo>
                <a:lnTo>
                  <a:pt x="653542" y="1831086"/>
                </a:lnTo>
                <a:lnTo>
                  <a:pt x="656717" y="1833499"/>
                </a:lnTo>
                <a:lnTo>
                  <a:pt x="660146" y="1833118"/>
                </a:lnTo>
                <a:lnTo>
                  <a:pt x="752348" y="1821815"/>
                </a:lnTo>
                <a:lnTo>
                  <a:pt x="758558" y="1821053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9620" y="1880361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5">
                <a:moveTo>
                  <a:pt x="1054480" y="0"/>
                </a:moveTo>
                <a:lnTo>
                  <a:pt x="1050543" y="1015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5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5">
                <a:moveTo>
                  <a:pt x="0" y="44196"/>
                </a:moveTo>
                <a:lnTo>
                  <a:pt x="0" y="56896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6"/>
                </a:lnTo>
                <a:close/>
              </a:path>
              <a:path w="1143000" h="103505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5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5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06467" y="2953257"/>
            <a:ext cx="1214755" cy="103505"/>
          </a:xfrm>
          <a:custGeom>
            <a:avLst/>
            <a:gdLst/>
            <a:ahLst/>
            <a:cxnLst/>
            <a:rect l="l" t="t" r="r" b="b"/>
            <a:pathLst>
              <a:path w="1214754" h="103505">
                <a:moveTo>
                  <a:pt x="1125855" y="0"/>
                </a:moveTo>
                <a:lnTo>
                  <a:pt x="1122045" y="1015"/>
                </a:lnTo>
                <a:lnTo>
                  <a:pt x="1120267" y="3937"/>
                </a:lnTo>
                <a:lnTo>
                  <a:pt x="1118489" y="6984"/>
                </a:lnTo>
                <a:lnTo>
                  <a:pt x="1119505" y="10921"/>
                </a:lnTo>
                <a:lnTo>
                  <a:pt x="1178372" y="45316"/>
                </a:lnTo>
                <a:lnTo>
                  <a:pt x="1201928" y="45338"/>
                </a:lnTo>
                <a:lnTo>
                  <a:pt x="1201801" y="58038"/>
                </a:lnTo>
                <a:lnTo>
                  <a:pt x="1178322" y="58038"/>
                </a:lnTo>
                <a:lnTo>
                  <a:pt x="1119378" y="92328"/>
                </a:lnTo>
                <a:lnTo>
                  <a:pt x="1118362" y="96265"/>
                </a:lnTo>
                <a:lnTo>
                  <a:pt x="1121918" y="102362"/>
                </a:lnTo>
                <a:lnTo>
                  <a:pt x="1125728" y="103377"/>
                </a:lnTo>
                <a:lnTo>
                  <a:pt x="1203595" y="58038"/>
                </a:lnTo>
                <a:lnTo>
                  <a:pt x="1201801" y="58038"/>
                </a:lnTo>
                <a:lnTo>
                  <a:pt x="1203633" y="58016"/>
                </a:lnTo>
                <a:lnTo>
                  <a:pt x="1214501" y="51688"/>
                </a:lnTo>
                <a:lnTo>
                  <a:pt x="1125855" y="0"/>
                </a:lnTo>
                <a:close/>
              </a:path>
              <a:path w="1214754" h="103505">
                <a:moveTo>
                  <a:pt x="1189258" y="51677"/>
                </a:moveTo>
                <a:lnTo>
                  <a:pt x="1178361" y="58016"/>
                </a:lnTo>
                <a:lnTo>
                  <a:pt x="1201801" y="58038"/>
                </a:lnTo>
                <a:lnTo>
                  <a:pt x="1201809" y="57150"/>
                </a:lnTo>
                <a:lnTo>
                  <a:pt x="1198626" y="57150"/>
                </a:lnTo>
                <a:lnTo>
                  <a:pt x="1189258" y="51677"/>
                </a:lnTo>
                <a:close/>
              </a:path>
              <a:path w="1214754" h="103505">
                <a:moveTo>
                  <a:pt x="0" y="44195"/>
                </a:moveTo>
                <a:lnTo>
                  <a:pt x="0" y="56895"/>
                </a:lnTo>
                <a:lnTo>
                  <a:pt x="1178361" y="58016"/>
                </a:lnTo>
                <a:lnTo>
                  <a:pt x="1189258" y="51677"/>
                </a:lnTo>
                <a:lnTo>
                  <a:pt x="1178372" y="45316"/>
                </a:lnTo>
                <a:lnTo>
                  <a:pt x="0" y="44195"/>
                </a:lnTo>
                <a:close/>
              </a:path>
              <a:path w="1214754" h="103505">
                <a:moveTo>
                  <a:pt x="1198626" y="46227"/>
                </a:moveTo>
                <a:lnTo>
                  <a:pt x="1189258" y="51677"/>
                </a:lnTo>
                <a:lnTo>
                  <a:pt x="1198626" y="57150"/>
                </a:lnTo>
                <a:lnTo>
                  <a:pt x="1198626" y="46227"/>
                </a:lnTo>
                <a:close/>
              </a:path>
              <a:path w="1214754" h="103505">
                <a:moveTo>
                  <a:pt x="1201919" y="46227"/>
                </a:moveTo>
                <a:lnTo>
                  <a:pt x="1198626" y="46227"/>
                </a:lnTo>
                <a:lnTo>
                  <a:pt x="1198626" y="57150"/>
                </a:lnTo>
                <a:lnTo>
                  <a:pt x="1201809" y="57150"/>
                </a:lnTo>
                <a:lnTo>
                  <a:pt x="1201919" y="46227"/>
                </a:lnTo>
                <a:close/>
              </a:path>
              <a:path w="1214754" h="103505">
                <a:moveTo>
                  <a:pt x="1178372" y="45316"/>
                </a:moveTo>
                <a:lnTo>
                  <a:pt x="1189258" y="51677"/>
                </a:lnTo>
                <a:lnTo>
                  <a:pt x="1198626" y="46227"/>
                </a:lnTo>
                <a:lnTo>
                  <a:pt x="1201919" y="46227"/>
                </a:lnTo>
                <a:lnTo>
                  <a:pt x="1201928" y="45338"/>
                </a:lnTo>
                <a:lnTo>
                  <a:pt x="1178372" y="45316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9620" y="3879850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6"/>
                </a:lnTo>
                <a:lnTo>
                  <a:pt x="1048765" y="3937"/>
                </a:lnTo>
                <a:lnTo>
                  <a:pt x="1046988" y="6985"/>
                </a:lnTo>
                <a:lnTo>
                  <a:pt x="1048003" y="10922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9"/>
                </a:lnTo>
                <a:lnTo>
                  <a:pt x="1046988" y="96266"/>
                </a:lnTo>
                <a:lnTo>
                  <a:pt x="1048639" y="99313"/>
                </a:lnTo>
                <a:lnTo>
                  <a:pt x="1050416" y="102362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50"/>
                </a:lnTo>
                <a:lnTo>
                  <a:pt x="1127252" y="57150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50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50"/>
                </a:lnTo>
                <a:lnTo>
                  <a:pt x="1130427" y="57150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9620" y="4879594"/>
            <a:ext cx="1143000" cy="103505"/>
          </a:xfrm>
          <a:custGeom>
            <a:avLst/>
            <a:gdLst/>
            <a:ahLst/>
            <a:cxnLst/>
            <a:rect l="l" t="t" r="r" b="b"/>
            <a:pathLst>
              <a:path w="1143000" h="103504">
                <a:moveTo>
                  <a:pt x="1054480" y="0"/>
                </a:moveTo>
                <a:lnTo>
                  <a:pt x="1050543" y="1015"/>
                </a:lnTo>
                <a:lnTo>
                  <a:pt x="1048765" y="3936"/>
                </a:lnTo>
                <a:lnTo>
                  <a:pt x="1046988" y="6984"/>
                </a:lnTo>
                <a:lnTo>
                  <a:pt x="1048003" y="10921"/>
                </a:lnTo>
                <a:lnTo>
                  <a:pt x="1106963" y="45315"/>
                </a:lnTo>
                <a:lnTo>
                  <a:pt x="1130427" y="45338"/>
                </a:lnTo>
                <a:lnTo>
                  <a:pt x="1130427" y="58038"/>
                </a:lnTo>
                <a:lnTo>
                  <a:pt x="1106912" y="58038"/>
                </a:lnTo>
                <a:lnTo>
                  <a:pt x="1050925" y="90550"/>
                </a:lnTo>
                <a:lnTo>
                  <a:pt x="1048003" y="92328"/>
                </a:lnTo>
                <a:lnTo>
                  <a:pt x="1046988" y="96265"/>
                </a:lnTo>
                <a:lnTo>
                  <a:pt x="1048639" y="99313"/>
                </a:lnTo>
                <a:lnTo>
                  <a:pt x="1050416" y="102361"/>
                </a:lnTo>
                <a:lnTo>
                  <a:pt x="1054353" y="103377"/>
                </a:lnTo>
                <a:lnTo>
                  <a:pt x="1132109" y="58038"/>
                </a:lnTo>
                <a:lnTo>
                  <a:pt x="1130427" y="58038"/>
                </a:lnTo>
                <a:lnTo>
                  <a:pt x="1132150" y="58015"/>
                </a:lnTo>
                <a:lnTo>
                  <a:pt x="1143000" y="51688"/>
                </a:lnTo>
                <a:lnTo>
                  <a:pt x="1054480" y="0"/>
                </a:lnTo>
                <a:close/>
              </a:path>
              <a:path w="1143000" h="103504">
                <a:moveTo>
                  <a:pt x="1117869" y="51676"/>
                </a:moveTo>
                <a:lnTo>
                  <a:pt x="1106953" y="58015"/>
                </a:lnTo>
                <a:lnTo>
                  <a:pt x="1130427" y="58038"/>
                </a:lnTo>
                <a:lnTo>
                  <a:pt x="1130427" y="57149"/>
                </a:lnTo>
                <a:lnTo>
                  <a:pt x="1127252" y="57149"/>
                </a:lnTo>
                <a:lnTo>
                  <a:pt x="1117869" y="51676"/>
                </a:lnTo>
                <a:close/>
              </a:path>
              <a:path w="1143000" h="103504">
                <a:moveTo>
                  <a:pt x="0" y="44195"/>
                </a:moveTo>
                <a:lnTo>
                  <a:pt x="0" y="56895"/>
                </a:lnTo>
                <a:lnTo>
                  <a:pt x="1106953" y="58015"/>
                </a:lnTo>
                <a:lnTo>
                  <a:pt x="1117869" y="51676"/>
                </a:lnTo>
                <a:lnTo>
                  <a:pt x="1106963" y="45315"/>
                </a:lnTo>
                <a:lnTo>
                  <a:pt x="0" y="44195"/>
                </a:lnTo>
                <a:close/>
              </a:path>
              <a:path w="1143000" h="103504">
                <a:moveTo>
                  <a:pt x="1127252" y="46227"/>
                </a:moveTo>
                <a:lnTo>
                  <a:pt x="1117869" y="51676"/>
                </a:lnTo>
                <a:lnTo>
                  <a:pt x="1127252" y="57149"/>
                </a:lnTo>
                <a:lnTo>
                  <a:pt x="1127252" y="46227"/>
                </a:lnTo>
                <a:close/>
              </a:path>
              <a:path w="1143000" h="103504">
                <a:moveTo>
                  <a:pt x="1130427" y="46227"/>
                </a:moveTo>
                <a:lnTo>
                  <a:pt x="1127252" y="46227"/>
                </a:lnTo>
                <a:lnTo>
                  <a:pt x="1127252" y="57149"/>
                </a:lnTo>
                <a:lnTo>
                  <a:pt x="1130427" y="57149"/>
                </a:lnTo>
                <a:lnTo>
                  <a:pt x="1130427" y="46227"/>
                </a:lnTo>
                <a:close/>
              </a:path>
              <a:path w="1143000" h="103504">
                <a:moveTo>
                  <a:pt x="1106963" y="45315"/>
                </a:moveTo>
                <a:lnTo>
                  <a:pt x="1117869" y="51676"/>
                </a:lnTo>
                <a:lnTo>
                  <a:pt x="1127252" y="46227"/>
                </a:lnTo>
                <a:lnTo>
                  <a:pt x="1130427" y="46227"/>
                </a:lnTo>
                <a:lnTo>
                  <a:pt x="1130427" y="45338"/>
                </a:lnTo>
                <a:lnTo>
                  <a:pt x="1106963" y="45315"/>
                </a:lnTo>
                <a:close/>
              </a:path>
            </a:pathLst>
          </a:custGeom>
          <a:solidFill>
            <a:srgbClr val="096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570089" y="2549778"/>
            <a:ext cx="233108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0795" algn="ctr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rebuchet MS"/>
                <a:cs typeface="Trebuchet MS"/>
              </a:rPr>
              <a:t>Selecionar,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dentre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as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ações </a:t>
            </a:r>
            <a:r>
              <a:rPr sz="1800" spc="-5" dirty="0">
                <a:latin typeface="Trebuchet MS"/>
                <a:cs typeface="Trebuchet MS"/>
              </a:rPr>
              <a:t>previstas no </a:t>
            </a:r>
            <a:r>
              <a:rPr sz="1800" spc="-65" dirty="0">
                <a:latin typeface="Trebuchet MS"/>
                <a:cs typeface="Trebuchet MS"/>
              </a:rPr>
              <a:t>PPA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20</a:t>
            </a:r>
            <a:r>
              <a:rPr lang="pt-BR" sz="1800" spc="-10" dirty="0">
                <a:latin typeface="Trebuchet MS"/>
                <a:cs typeface="Trebuchet MS"/>
              </a:rPr>
              <a:t>22</a:t>
            </a:r>
            <a:r>
              <a:rPr sz="1800" spc="-10" dirty="0">
                <a:latin typeface="Trebuchet MS"/>
                <a:cs typeface="Trebuchet MS"/>
              </a:rPr>
              <a:t>-202</a:t>
            </a:r>
            <a:r>
              <a:rPr lang="pt-BR" sz="1800" spc="-10" dirty="0">
                <a:latin typeface="Trebuchet MS"/>
                <a:cs typeface="Trebuchet MS"/>
              </a:rPr>
              <a:t>5</a:t>
            </a:r>
            <a:r>
              <a:rPr sz="1800" spc="-10" dirty="0">
                <a:latin typeface="Trebuchet MS"/>
                <a:cs typeface="Trebuchet MS"/>
              </a:rPr>
              <a:t>,</a:t>
            </a:r>
            <a:r>
              <a:rPr sz="1800" spc="7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aquelas </a:t>
            </a:r>
            <a:r>
              <a:rPr sz="1800" dirty="0">
                <a:latin typeface="Trebuchet MS"/>
                <a:cs typeface="Trebuchet MS"/>
              </a:rPr>
              <a:t> que </a:t>
            </a:r>
            <a:r>
              <a:rPr sz="1800" spc="-5" dirty="0">
                <a:latin typeface="Trebuchet MS"/>
                <a:cs typeface="Trebuchet MS"/>
              </a:rPr>
              <a:t>terão prioridade 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na execução </a:t>
            </a:r>
            <a:r>
              <a:rPr sz="1800" dirty="0">
                <a:latin typeface="Trebuchet MS"/>
                <a:cs typeface="Trebuchet MS"/>
              </a:rPr>
              <a:t>do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orçamento </a:t>
            </a:r>
            <a:r>
              <a:rPr sz="1800" dirty="0">
                <a:latin typeface="Trebuchet MS"/>
                <a:cs typeface="Trebuchet MS"/>
              </a:rPr>
              <a:t>do </a:t>
            </a:r>
            <a:r>
              <a:rPr sz="1800" spc="-5" dirty="0">
                <a:latin typeface="Trebuchet MS"/>
                <a:cs typeface="Trebuchet MS"/>
              </a:rPr>
              <a:t>ano </a:t>
            </a:r>
            <a:r>
              <a:rPr sz="1800" dirty="0">
                <a:latin typeface="Trebuchet MS"/>
                <a:cs typeface="Trebuchet MS"/>
              </a:rPr>
              <a:t>de 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20</a:t>
            </a:r>
            <a:r>
              <a:rPr lang="pt-BR" sz="1800" spc="-10" dirty="0">
                <a:latin typeface="Trebuchet MS"/>
                <a:cs typeface="Trebuchet MS"/>
              </a:rPr>
              <a:t>25</a:t>
            </a:r>
            <a:r>
              <a:rPr sz="1800" spc="-10" dirty="0"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3467" y="2522220"/>
            <a:ext cx="1143000" cy="623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7431">
            <a:solidFill>
              <a:srgbClr val="085091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L="32321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LDO-</a:t>
            </a:r>
            <a:endParaRPr sz="1800" dirty="0">
              <a:latin typeface="Trebuchet MS"/>
              <a:cs typeface="Trebuchet MS"/>
            </a:endParaRPr>
          </a:p>
          <a:p>
            <a:pPr marL="33274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lang="pt-BR" sz="1800" spc="-10" dirty="0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457200"/>
            <a:ext cx="49447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Objetivos</a:t>
            </a:r>
            <a:r>
              <a:rPr spc="-45" dirty="0"/>
              <a:t> </a:t>
            </a:r>
            <a:r>
              <a:rPr dirty="0"/>
              <a:t>da</a:t>
            </a:r>
            <a:r>
              <a:rPr spc="-10" dirty="0"/>
              <a:t> </a:t>
            </a:r>
            <a:r>
              <a:rPr spc="5"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910537"/>
            <a:ext cx="8441055" cy="28174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10"/>
              </a:spcBef>
              <a:buFont typeface="Wingdings"/>
              <a:buChar char=""/>
              <a:tabLst>
                <a:tab pos="469265" algn="l"/>
                <a:tab pos="469900" algn="l"/>
                <a:tab pos="2557780" algn="l"/>
                <a:tab pos="4430395" algn="l"/>
                <a:tab pos="5610225" algn="l"/>
                <a:tab pos="6027420" algn="l"/>
                <a:tab pos="8036559" algn="l"/>
              </a:tabLst>
            </a:pPr>
            <a:r>
              <a:rPr sz="2800" dirty="0">
                <a:latin typeface="Trebuchet MS"/>
                <a:cs typeface="Trebuchet MS"/>
              </a:rPr>
              <a:t>Es</a:t>
            </a:r>
            <a:r>
              <a:rPr sz="2800" spc="-15" dirty="0">
                <a:latin typeface="Trebuchet MS"/>
                <a:cs typeface="Trebuchet MS"/>
              </a:rPr>
              <a:t>ta</a:t>
            </a:r>
            <a:r>
              <a:rPr sz="2800" dirty="0">
                <a:latin typeface="Trebuchet MS"/>
                <a:cs typeface="Trebuchet MS"/>
              </a:rPr>
              <a:t>be</a:t>
            </a:r>
            <a:r>
              <a:rPr sz="2800" spc="5" dirty="0">
                <a:latin typeface="Trebuchet MS"/>
                <a:cs typeface="Trebuchet MS"/>
              </a:rPr>
              <a:t>l</a:t>
            </a:r>
            <a:r>
              <a:rPr sz="2800" dirty="0">
                <a:latin typeface="Trebuchet MS"/>
                <a:cs typeface="Trebuchet MS"/>
              </a:rPr>
              <a:t>ecer	d</a:t>
            </a:r>
            <a:r>
              <a:rPr sz="2800" spc="-15" dirty="0">
                <a:latin typeface="Trebuchet MS"/>
                <a:cs typeface="Trebuchet MS"/>
              </a:rPr>
              <a:t>ir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20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z</a:t>
            </a:r>
            <a:r>
              <a:rPr sz="2800" spc="-5" dirty="0">
                <a:latin typeface="Trebuchet MS"/>
                <a:cs typeface="Trebuchet MS"/>
              </a:rPr>
              <a:t>es</a:t>
            </a:r>
            <a:r>
              <a:rPr sz="2800" dirty="0">
                <a:latin typeface="Trebuchet MS"/>
                <a:cs typeface="Trebuchet MS"/>
              </a:rPr>
              <a:t>,	</a:t>
            </a:r>
            <a:r>
              <a:rPr sz="2800" spc="-25" dirty="0">
                <a:latin typeface="Trebuchet MS"/>
                <a:cs typeface="Trebuchet MS"/>
              </a:rPr>
              <a:t>m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	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p</a:t>
            </a:r>
            <a:r>
              <a:rPr sz="2800" spc="-20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o</a:t>
            </a:r>
            <a:r>
              <a:rPr sz="2800" spc="-15" dirty="0">
                <a:latin typeface="Trebuchet MS"/>
                <a:cs typeface="Trebuchet MS"/>
              </a:rPr>
              <a:t>r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dirty="0">
                <a:latin typeface="Trebuchet MS"/>
                <a:cs typeface="Trebuchet MS"/>
              </a:rPr>
              <a:t>d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des	</a:t>
            </a:r>
            <a:r>
              <a:rPr sz="2800" spc="15" dirty="0">
                <a:latin typeface="Trebuchet MS"/>
                <a:cs typeface="Trebuchet MS"/>
              </a:rPr>
              <a:t>da  </a:t>
            </a:r>
            <a:r>
              <a:rPr sz="2800" spc="-10" dirty="0">
                <a:latin typeface="Trebuchet MS"/>
                <a:cs typeface="Trebuchet MS"/>
              </a:rPr>
              <a:t>administração;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Trebuchet MS"/>
                <a:cs typeface="Trebuchet MS"/>
              </a:rPr>
              <a:t>Orientar</a:t>
            </a:r>
            <a:r>
              <a:rPr sz="2800" spc="-20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a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elaboração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da</a:t>
            </a:r>
            <a:r>
              <a:rPr sz="2800" spc="1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proposta</a:t>
            </a:r>
            <a:r>
              <a:rPr sz="2800" spc="-1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orçamentária;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469265" algn="l"/>
                <a:tab pos="469900" algn="l"/>
                <a:tab pos="3036570" algn="l"/>
                <a:tab pos="3609975" algn="l"/>
                <a:tab pos="5326380" algn="l"/>
                <a:tab pos="7033895" algn="l"/>
                <a:tab pos="7469505" algn="l"/>
              </a:tabLst>
            </a:pPr>
            <a:r>
              <a:rPr sz="2800" dirty="0">
                <a:latin typeface="Trebuchet MS"/>
                <a:cs typeface="Trebuchet MS"/>
              </a:rPr>
              <a:t>Comp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spc="-10" dirty="0">
                <a:latin typeface="Trebuchet MS"/>
                <a:cs typeface="Trebuchet MS"/>
              </a:rPr>
              <a:t>ti</a:t>
            </a:r>
            <a:r>
              <a:rPr sz="2800" dirty="0">
                <a:latin typeface="Trebuchet MS"/>
                <a:cs typeface="Trebuchet MS"/>
              </a:rPr>
              <a:t>b</a:t>
            </a:r>
            <a:r>
              <a:rPr sz="2800" spc="-15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l</a:t>
            </a:r>
            <a:r>
              <a:rPr sz="2800" spc="-10" dirty="0">
                <a:latin typeface="Trebuchet MS"/>
                <a:cs typeface="Trebuchet MS"/>
              </a:rPr>
              <a:t>i</a:t>
            </a:r>
            <a:r>
              <a:rPr sz="2800" spc="5" dirty="0">
                <a:latin typeface="Trebuchet MS"/>
                <a:cs typeface="Trebuchet MS"/>
              </a:rPr>
              <a:t>z</a:t>
            </a:r>
            <a:r>
              <a:rPr sz="2800" spc="-10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r	</a:t>
            </a:r>
            <a:r>
              <a:rPr sz="2800" spc="-10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	</a:t>
            </a:r>
            <a:r>
              <a:rPr sz="2800" spc="-5" dirty="0">
                <a:latin typeface="Trebuchet MS"/>
                <a:cs typeface="Trebuchet MS"/>
              </a:rPr>
              <a:t>polí</a:t>
            </a:r>
            <a:r>
              <a:rPr sz="2800" spc="-10" dirty="0">
                <a:latin typeface="Trebuchet MS"/>
                <a:cs typeface="Trebuchet MS"/>
              </a:rPr>
              <a:t>ti</a:t>
            </a:r>
            <a:r>
              <a:rPr sz="2800" dirty="0">
                <a:latin typeface="Trebuchet MS"/>
                <a:cs typeface="Trebuchet MS"/>
              </a:rPr>
              <a:t>c</a:t>
            </a:r>
            <a:r>
              <a:rPr sz="2800" spc="-15" dirty="0">
                <a:latin typeface="Trebuchet MS"/>
                <a:cs typeface="Trebuchet MS"/>
              </a:rPr>
              <a:t>as</a:t>
            </a:r>
            <a:r>
              <a:rPr sz="2800" dirty="0">
                <a:latin typeface="Trebuchet MS"/>
                <a:cs typeface="Trebuchet MS"/>
              </a:rPr>
              <a:t>,	</a:t>
            </a:r>
            <a:r>
              <a:rPr sz="2800" spc="5" dirty="0">
                <a:latin typeface="Trebuchet MS"/>
                <a:cs typeface="Trebuchet MS"/>
              </a:rPr>
              <a:t>objet</a:t>
            </a:r>
            <a:r>
              <a:rPr sz="2800" spc="-20" dirty="0">
                <a:latin typeface="Trebuchet MS"/>
                <a:cs typeface="Trebuchet MS"/>
              </a:rPr>
              <a:t>i</a:t>
            </a:r>
            <a:r>
              <a:rPr sz="2800" spc="-5" dirty="0">
                <a:latin typeface="Trebuchet MS"/>
                <a:cs typeface="Trebuchet MS"/>
              </a:rPr>
              <a:t>v</a:t>
            </a:r>
            <a:r>
              <a:rPr sz="2800" dirty="0">
                <a:latin typeface="Trebuchet MS"/>
                <a:cs typeface="Trebuchet MS"/>
              </a:rPr>
              <a:t>os	</a:t>
            </a:r>
            <a:r>
              <a:rPr sz="2800" spc="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25" dirty="0">
                <a:latin typeface="Trebuchet MS"/>
                <a:cs typeface="Trebuchet MS"/>
              </a:rPr>
              <a:t>m</a:t>
            </a:r>
            <a:r>
              <a:rPr sz="2800" spc="-5" dirty="0">
                <a:latin typeface="Trebuchet MS"/>
                <a:cs typeface="Trebuchet MS"/>
              </a:rPr>
              <a:t>et</a:t>
            </a:r>
            <a:r>
              <a:rPr sz="2800" spc="-15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s  </a:t>
            </a:r>
            <a:r>
              <a:rPr sz="2800" spc="-5" dirty="0">
                <a:latin typeface="Trebuchet MS"/>
                <a:cs typeface="Trebuchet MS"/>
              </a:rPr>
              <a:t>previamente</a:t>
            </a:r>
            <a:r>
              <a:rPr sz="280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estabelecidas </a:t>
            </a:r>
            <a:r>
              <a:rPr sz="2800" dirty="0">
                <a:latin typeface="Trebuchet MS"/>
                <a:cs typeface="Trebuchet MS"/>
              </a:rPr>
              <a:t>no</a:t>
            </a:r>
            <a:r>
              <a:rPr sz="2800" spc="-25" dirty="0">
                <a:latin typeface="Trebuchet MS"/>
                <a:cs typeface="Trebuchet MS"/>
              </a:rPr>
              <a:t> </a:t>
            </a:r>
            <a:r>
              <a:rPr sz="2800" spc="-80" dirty="0">
                <a:latin typeface="Trebuchet MS"/>
                <a:cs typeface="Trebuchet MS"/>
              </a:rPr>
              <a:t>PPA;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Trebuchet MS"/>
                <a:cs typeface="Trebuchet MS"/>
              </a:rPr>
              <a:t>Adequação</a:t>
            </a:r>
            <a:r>
              <a:rPr sz="2800" spc="-4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entre</a:t>
            </a:r>
            <a:r>
              <a:rPr sz="2800" spc="-3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receitas</a:t>
            </a:r>
            <a:r>
              <a:rPr sz="2800" spc="5" dirty="0">
                <a:latin typeface="Trebuchet MS"/>
                <a:cs typeface="Trebuchet MS"/>
              </a:rPr>
              <a:t> </a:t>
            </a:r>
            <a:r>
              <a:rPr sz="2800" dirty="0">
                <a:latin typeface="Trebuchet MS"/>
                <a:cs typeface="Trebuchet MS"/>
              </a:rPr>
              <a:t>e</a:t>
            </a:r>
            <a:r>
              <a:rPr sz="2800" spc="-35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despesas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563116"/>
            <a:ext cx="8346440" cy="344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5885" algn="ctr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Constituição</a:t>
            </a:r>
            <a:r>
              <a:rPr sz="2800" b="1" spc="-5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30" dirty="0">
                <a:solidFill>
                  <a:srgbClr val="0D0D0D"/>
                </a:solidFill>
                <a:latin typeface="Trebuchet MS"/>
                <a:cs typeface="Trebuchet MS"/>
              </a:rPr>
              <a:t>Federal,</a:t>
            </a:r>
            <a:r>
              <a:rPr sz="2800" b="1" spc="-18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Art. 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165,</a:t>
            </a:r>
            <a:r>
              <a:rPr sz="2800" b="1" spc="-6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§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10" dirty="0">
                <a:solidFill>
                  <a:srgbClr val="0D0D0D"/>
                </a:solidFill>
                <a:latin typeface="Trebuchet MS"/>
                <a:cs typeface="Trebuchet MS"/>
              </a:rPr>
              <a:t>2º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As</a:t>
            </a:r>
            <a:r>
              <a:rPr sz="2800" spc="-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metas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prioridades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da</a:t>
            </a:r>
            <a:r>
              <a:rPr sz="2800" spc="-16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Administração</a:t>
            </a:r>
            <a:r>
              <a:rPr sz="2800" spc="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Pública;</a:t>
            </a:r>
            <a:endParaRPr sz="2800">
              <a:latin typeface="Trebuchet MS"/>
              <a:cs typeface="Trebuchet MS"/>
            </a:endParaRPr>
          </a:p>
          <a:p>
            <a:pPr marL="469900" marR="192278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Orientações para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elaboração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Lei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Orçamentária;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Alterações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na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Legislação</a:t>
            </a:r>
            <a:r>
              <a:rPr sz="2800" spc="-8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40" dirty="0">
                <a:solidFill>
                  <a:srgbClr val="0D0D0D"/>
                </a:solidFill>
                <a:latin typeface="Trebuchet MS"/>
                <a:cs typeface="Trebuchet MS"/>
              </a:rPr>
              <a:t>Tributária;</a:t>
            </a:r>
            <a:endParaRPr sz="2800">
              <a:latin typeface="Trebuchet MS"/>
              <a:cs typeface="Trebuchet MS"/>
            </a:endParaRPr>
          </a:p>
          <a:p>
            <a:pPr marL="469900" marR="184785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Estabelecer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a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política de aplicação das agências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financeiras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oficiais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fomento.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704848"/>
            <a:ext cx="8354059" cy="216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090" algn="ctr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C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on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s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ti</a:t>
            </a:r>
            <a:r>
              <a:rPr sz="2800" b="1" spc="-20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uição</a:t>
            </a:r>
            <a:r>
              <a:rPr sz="2800" b="1" spc="-4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130" dirty="0">
                <a:solidFill>
                  <a:srgbClr val="0D0D0D"/>
                </a:solidFill>
                <a:latin typeface="Trebuchet MS"/>
                <a:cs typeface="Trebuchet MS"/>
              </a:rPr>
              <a:t>F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ed</a:t>
            </a:r>
            <a:r>
              <a:rPr sz="2800" b="1" spc="-1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b="1" spc="-100" dirty="0">
                <a:solidFill>
                  <a:srgbClr val="0D0D0D"/>
                </a:solidFill>
                <a:latin typeface="Trebuchet MS"/>
                <a:cs typeface="Trebuchet MS"/>
              </a:rPr>
              <a:t>r</a:t>
            </a:r>
            <a:r>
              <a:rPr sz="2800" b="1" spc="-1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l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,</a:t>
            </a:r>
            <a:r>
              <a:rPr sz="2800" b="1" spc="-17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</a:t>
            </a:r>
            <a:r>
              <a:rPr sz="2800" b="1" spc="-10" dirty="0">
                <a:solidFill>
                  <a:srgbClr val="0D0D0D"/>
                </a:solidFill>
                <a:latin typeface="Trebuchet MS"/>
                <a:cs typeface="Trebuchet MS"/>
              </a:rPr>
              <a:t>t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.</a:t>
            </a:r>
            <a:r>
              <a:rPr sz="2800" b="1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10" dirty="0">
                <a:solidFill>
                  <a:srgbClr val="0D0D0D"/>
                </a:solidFill>
                <a:latin typeface="Trebuchet MS"/>
                <a:cs typeface="Trebuchet MS"/>
              </a:rPr>
              <a:t>169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Concessão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vantagem,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aumento de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remuneração,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criação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de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cargos,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admissão</a:t>
            </a:r>
            <a:r>
              <a:rPr sz="2800" spc="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8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pessoal,</a:t>
            </a:r>
            <a:r>
              <a:rPr sz="2800" spc="-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alteração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de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carreiras.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9401" cy="6858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007" y="528015"/>
            <a:ext cx="4734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Composição</a:t>
            </a:r>
            <a:r>
              <a:rPr spc="-65" dirty="0"/>
              <a:t> </a:t>
            </a:r>
            <a:r>
              <a:rPr dirty="0"/>
              <a:t>LDO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642363"/>
            <a:ext cx="8532495" cy="3441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Lei Complementar</a:t>
            </a:r>
            <a:r>
              <a:rPr sz="2800" b="1" spc="-5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nº</a:t>
            </a:r>
            <a:r>
              <a:rPr sz="2800" b="1" spc="-3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101,</a:t>
            </a:r>
            <a:r>
              <a:rPr sz="2800" b="1" spc="-7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04/05/2000,</a:t>
            </a:r>
            <a:r>
              <a:rPr sz="2800" b="1" spc="-24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Trebuchet MS"/>
                <a:cs typeface="Trebuchet MS"/>
              </a:rPr>
              <a:t>Art.</a:t>
            </a:r>
            <a:r>
              <a:rPr sz="2800" b="1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0D0D0D"/>
                </a:solidFill>
                <a:latin typeface="Trebuchet MS"/>
                <a:cs typeface="Trebuchet MS"/>
              </a:rPr>
              <a:t>4º,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Equilíbrio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entre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 receitas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despesas;</a:t>
            </a:r>
            <a:endParaRPr sz="2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Critérios</a:t>
            </a:r>
            <a:r>
              <a:rPr sz="2800" spc="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formas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2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limitação</a:t>
            </a:r>
            <a:r>
              <a:rPr sz="2800" spc="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empenho;</a:t>
            </a:r>
            <a:endParaRPr sz="2800">
              <a:latin typeface="Trebuchet MS"/>
              <a:cs typeface="Trebuchet MS"/>
            </a:endParaRPr>
          </a:p>
          <a:p>
            <a:pPr marL="469900" marR="1283335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Normas</a:t>
            </a:r>
            <a:r>
              <a:rPr sz="2800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relativas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ao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controle</a:t>
            </a:r>
            <a:r>
              <a:rPr sz="2800" spc="-5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 custos</a:t>
            </a:r>
            <a:r>
              <a:rPr sz="2800" spc="-4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à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avaliação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resultados;</a:t>
            </a:r>
            <a:endParaRPr sz="2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Demais</a:t>
            </a:r>
            <a:r>
              <a:rPr sz="2800" spc="-2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condições</a:t>
            </a:r>
            <a:r>
              <a:rPr sz="2800" spc="-6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exigências</a:t>
            </a:r>
            <a:r>
              <a:rPr sz="2800" spc="-7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para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transferências </a:t>
            </a:r>
            <a:r>
              <a:rPr sz="2800" spc="-8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de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recursos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a</a:t>
            </a:r>
            <a:r>
              <a:rPr sz="2800" spc="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entidades</a:t>
            </a:r>
            <a:r>
              <a:rPr sz="2800" spc="-15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rebuchet MS"/>
                <a:cs typeface="Trebuchet MS"/>
              </a:rPr>
              <a:t>públicas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0D0D0D"/>
                </a:solidFill>
                <a:latin typeface="Trebuchet MS"/>
                <a:cs typeface="Trebuchet MS"/>
              </a:rPr>
              <a:t>e</a:t>
            </a:r>
            <a:r>
              <a:rPr sz="2800" spc="-30" dirty="0">
                <a:solidFill>
                  <a:srgbClr val="0D0D0D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Trebuchet MS"/>
                <a:cs typeface="Trebuchet MS"/>
              </a:rPr>
              <a:t>privadas.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15956</TotalTime>
  <Words>3635</Words>
  <Application>Microsoft Office PowerPoint</Application>
  <PresentationFormat>Personalizar</PresentationFormat>
  <Paragraphs>595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Office Theme</vt:lpstr>
      <vt:lpstr>Audiência Pública LDO 2025</vt:lpstr>
      <vt:lpstr>Conceito</vt:lpstr>
      <vt:lpstr>Base Legal</vt:lpstr>
      <vt:lpstr>Instrumento de Planejamento</vt:lpstr>
      <vt:lpstr>Compatibilização</vt:lpstr>
      <vt:lpstr>Objetivos da LDO</vt:lpstr>
      <vt:lpstr>Composição LDO</vt:lpstr>
      <vt:lpstr>Composição LDO</vt:lpstr>
      <vt:lpstr>Composição LDO</vt:lpstr>
      <vt:lpstr>Apresentação do PowerPoint</vt:lpstr>
      <vt:lpstr>META - Evolução das Receitas</vt:lpstr>
      <vt:lpstr>DEMONSTRATIVOS DE RISCOS FISCAIS E PROVIDÊNCIAS</vt:lpstr>
      <vt:lpstr>META - Evolução das Despesas</vt:lpstr>
      <vt:lpstr>Despesas por ÓRGÃO – LDO 2022 a 2025</vt:lpstr>
      <vt:lpstr>Despesas por ÓRGÃO – LDO 2022 a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RELATÓRIO DE METAS E PRIORIDADES POR PROGRAMAS - 2025</vt:lpstr>
      <vt:lpstr>Apresentação do PowerPoint</vt:lpstr>
      <vt:lpstr>Apresentação do PowerPoint</vt:lpstr>
      <vt:lpstr>Apresentação do PowerPoint</vt:lpstr>
      <vt:lpstr>Apresentação do PowerPoint</vt:lpstr>
      <vt:lpstr>Obrigado Presença e  participação de Todos!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LDO 2018</dc:title>
  <dc:creator>PCAURORA</dc:creator>
  <cp:lastModifiedBy>Alessandra</cp:lastModifiedBy>
  <cp:revision>175</cp:revision>
  <cp:lastPrinted>2023-09-12T15:04:46Z</cp:lastPrinted>
  <dcterms:created xsi:type="dcterms:W3CDTF">2022-04-11T12:49:07Z</dcterms:created>
  <dcterms:modified xsi:type="dcterms:W3CDTF">2024-09-11T10:57:48Z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www.online-convert.com</vt:lpwstr>
  </property>
  <property fmtid="{D5CDD505-2E9C-101B-9397-08002B2CF9AE}" pid="4" name="LastSaved">
    <vt:filetime>2022-04-11T00:00:00Z</vt:filetime>
  </property>
</Properties>
</file>