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59" r:id="rId4"/>
    <p:sldId id="260" r:id="rId5"/>
    <p:sldId id="302" r:id="rId6"/>
    <p:sldId id="303" r:id="rId7"/>
    <p:sldId id="304" r:id="rId8"/>
    <p:sldId id="305" r:id="rId9"/>
    <p:sldId id="307" r:id="rId10"/>
    <p:sldId id="308" r:id="rId11"/>
    <p:sldId id="310" r:id="rId12"/>
    <p:sldId id="311" r:id="rId13"/>
    <p:sldId id="262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285" r:id="rId26"/>
  </p:sldIdLst>
  <p:sldSz cx="9144000" cy="6858000" type="screen4x3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F20000"/>
    <a:srgbClr val="FF3B7C"/>
    <a:srgbClr val="CC0099"/>
    <a:srgbClr val="EBE600"/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>
      <p:cViewPr>
        <p:scale>
          <a:sx n="80" d="100"/>
          <a:sy n="80" d="100"/>
        </p:scale>
        <p:origin x="-1502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14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14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B45E091E-E835-4464-BD93-3A427AC90D73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9202" cy="512139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3203" y="9720838"/>
            <a:ext cx="3079202" cy="512139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22B84BB5-DC9B-47AB-96F5-B7065985E2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6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C68C4F92-0C01-42A8-A1D4-CF5CE782FC2D}" type="datetimeFigureOut">
              <a:rPr lang="pt-BR" smtClean="0"/>
              <a:pPr/>
              <a:t>27/09/2024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181EE0B9-6239-41E7-A24B-DC6E701A8E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28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="" xmlns:a16="http://schemas.microsoft.com/office/drawing/2014/main" id="{48E46E1E-0B8C-428E-BCD8-E3B54E5F2E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39939" name="Espaço Reservado para Anotações 2">
            <a:extLst>
              <a:ext uri="{FF2B5EF4-FFF2-40B4-BE49-F238E27FC236}">
                <a16:creationId xmlns="" xmlns:a16="http://schemas.microsoft.com/office/drawing/2014/main" id="{A2D3CA08-5855-42F1-871B-77F95AC7F8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="" xmlns:a16="http://schemas.microsoft.com/office/drawing/2014/main" id="{12ADCD15-4D49-47E2-89EC-C1F285C12B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1203" name="Espaço Reservado para Anotações 2">
            <a:extLst>
              <a:ext uri="{FF2B5EF4-FFF2-40B4-BE49-F238E27FC236}">
                <a16:creationId xmlns="" xmlns:a16="http://schemas.microsoft.com/office/drawing/2014/main" id="{4EAB7193-F497-492B-834A-257A9C455A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9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EE0B9-6239-41E7-A24B-DC6E701A8EA3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8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="" xmlns:a16="http://schemas.microsoft.com/office/drawing/2014/main" id="{6B7CD5F0-BF2C-45F5-9264-09CAB79E1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1987" name="Espaço Reservado para Anotações 2">
            <a:extLst>
              <a:ext uri="{FF2B5EF4-FFF2-40B4-BE49-F238E27FC236}">
                <a16:creationId xmlns="" xmlns:a16="http://schemas.microsoft.com/office/drawing/2014/main" id="{FCCCDF38-8508-420D-8BC1-2252494FC9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="" xmlns:a16="http://schemas.microsoft.com/office/drawing/2014/main" id="{10BB7830-93F4-44EA-9E0B-7831BBEC14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3011" name="Espaço Reservado para Anotações 2">
            <a:extLst>
              <a:ext uri="{FF2B5EF4-FFF2-40B4-BE49-F238E27FC236}">
                <a16:creationId xmlns="" xmlns:a16="http://schemas.microsoft.com/office/drawing/2014/main" id="{54A09BD0-6776-49E5-B36A-3AED0FC762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3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2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7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3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3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0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2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0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2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27/09/2024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2.png"/><Relationship Id="rId7" Type="http://schemas.openxmlformats.org/officeDocument/2006/relationships/image" Target="../media/image5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16F77F3A-830C-4A99-98EC-EBBFB6E525AC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225" name="CaixaDeTexto 9">
            <a:extLst>
              <a:ext uri="{FF2B5EF4-FFF2-40B4-BE49-F238E27FC236}">
                <a16:creationId xmlns="" xmlns:a16="http://schemas.microsoft.com/office/drawing/2014/main" id="{FC6C0E5F-8984-431A-B4F1-5D186F7CA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784645"/>
            <a:ext cx="371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000066"/>
                </a:solidFill>
                <a:latin typeface="+mn-lt"/>
              </a:rPr>
              <a:t>PREFEITURA MUNICIPAL DE CAPIVARI DE BAIXO</a:t>
            </a:r>
          </a:p>
        </p:txBody>
      </p:sp>
      <p:sp>
        <p:nvSpPr>
          <p:cNvPr id="9226" name="CaixaDeTexto 11">
            <a:extLst>
              <a:ext uri="{FF2B5EF4-FFF2-40B4-BE49-F238E27FC236}">
                <a16:creationId xmlns="" xmlns:a16="http://schemas.microsoft.com/office/drawing/2014/main" id="{BE70A425-BAC3-494C-BBD4-F6AB443D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81" y="2420888"/>
            <a:ext cx="6858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SECRETARIA MUNICIPAL DE SAÚDE</a:t>
            </a:r>
          </a:p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 </a:t>
            </a:r>
          </a:p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2</a:t>
            </a:r>
            <a:r>
              <a:rPr lang="pt-BR" altLang="pt-BR" sz="3600" b="1" dirty="0" smtClean="0">
                <a:solidFill>
                  <a:srgbClr val="000066"/>
                </a:solidFill>
                <a:latin typeface="+mn-lt"/>
              </a:rPr>
              <a:t>º </a:t>
            </a:r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QUADRIMESTRE </a:t>
            </a:r>
          </a:p>
          <a:p>
            <a:pPr algn="ctr"/>
            <a:endParaRPr lang="pt-BR" altLang="pt-BR" sz="3600" b="1" dirty="0">
              <a:solidFill>
                <a:srgbClr val="000066"/>
              </a:solidFill>
              <a:latin typeface="+mn-lt"/>
            </a:endParaRPr>
          </a:p>
          <a:p>
            <a:pPr algn="ctr"/>
            <a:r>
              <a:rPr lang="pt-BR" altLang="pt-BR" sz="3600" b="1" dirty="0" smtClean="0">
                <a:solidFill>
                  <a:srgbClr val="000066"/>
                </a:solidFill>
                <a:latin typeface="+mn-lt"/>
              </a:rPr>
              <a:t>2024</a:t>
            </a:r>
            <a:endParaRPr lang="pt-BR" altLang="pt-BR" sz="28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7030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Visualização da imag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62098"/>
            <a:ext cx="1738164" cy="17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7901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176" y="1556792"/>
            <a:ext cx="375685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b="1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EXAMES DE LABORATÓRIO </a:t>
            </a:r>
            <a:r>
              <a:rPr lang="pt-BR" altLang="pt-BR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endParaRPr lang="pt-BR" altLang="pt-BR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="" xmlns:a16="http://schemas.microsoft.com/office/drawing/2014/main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409" y="3501008"/>
            <a:ext cx="375685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b="1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EXAMES DE RADIOGRAFIA </a:t>
            </a:r>
            <a:endParaRPr lang="pt-BR" altLang="pt-BR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312607"/>
              </p:ext>
            </p:extLst>
          </p:nvPr>
        </p:nvGraphicFramePr>
        <p:xfrm>
          <a:off x="1156412" y="4449939"/>
          <a:ext cx="4135668" cy="1067292"/>
        </p:xfrm>
        <a:graphic>
          <a:graphicData uri="http://schemas.openxmlformats.org/drawingml/2006/table">
            <a:tbl>
              <a:tblPr/>
              <a:tblGrid>
                <a:gridCol w="3261165"/>
                <a:gridCol w="874503"/>
              </a:tblGrid>
              <a:tr h="35576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ESF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1.431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576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PRONTO ATENDIMENTO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1.074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576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CENTRO DE ESPECIALIDADES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223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389950"/>
              </p:ext>
            </p:extLst>
          </p:nvPr>
        </p:nvGraphicFramePr>
        <p:xfrm>
          <a:off x="1187624" y="2811036"/>
          <a:ext cx="4032448" cy="905997"/>
        </p:xfrm>
        <a:graphic>
          <a:graphicData uri="http://schemas.openxmlformats.org/drawingml/2006/table">
            <a:tbl>
              <a:tblPr/>
              <a:tblGrid>
                <a:gridCol w="3167233"/>
                <a:gridCol w="865215"/>
              </a:tblGrid>
              <a:tr h="3019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ESF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67.889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9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PRONTO ATENDIMENTO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9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CENTRO DE ESPECIALIDADES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2.815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3217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700337"/>
            <a:ext cx="375685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</a:rPr>
              <a:t>FARMÁCIA </a:t>
            </a:r>
            <a:endParaRPr lang="pt-BR" alt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5656" y="1412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779576"/>
              </p:ext>
            </p:extLst>
          </p:nvPr>
        </p:nvGraphicFramePr>
        <p:xfrm>
          <a:off x="1028937" y="2546350"/>
          <a:ext cx="5991335" cy="2736304"/>
        </p:xfrm>
        <a:graphic>
          <a:graphicData uri="http://schemas.openxmlformats.org/drawingml/2006/table">
            <a:tbl>
              <a:tblPr/>
              <a:tblGrid>
                <a:gridCol w="4335151"/>
                <a:gridCol w="1656184"/>
              </a:tblGrid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Atendimentos farmácia Básica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18.093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Atendimentos Judicial Estado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618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Judicial município 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176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Componente Especializado Estado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2.895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292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" y="3168292"/>
            <a:ext cx="2736304" cy="311027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innerShdw blurRad="63500" dist="50800" dir="162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  <a:softEdge rad="622300"/>
          </a:effectLst>
        </p:spPr>
      </p:pic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031" y="2420888"/>
            <a:ext cx="375685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</a:rPr>
              <a:t>IMUNIZAÇÃO  </a:t>
            </a:r>
            <a:endParaRPr lang="pt-BR" alt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1412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67944" y="342900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>
                <a:solidFill>
                  <a:schemeClr val="bg2">
                    <a:lumMod val="50000"/>
                  </a:schemeClr>
                </a:solidFill>
              </a:rPr>
              <a:t>Durante o </a:t>
            </a: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</a:rPr>
              <a:t>2º </a:t>
            </a:r>
            <a:r>
              <a:rPr lang="pt-BR" altLang="pt-BR" sz="2000" b="1" dirty="0">
                <a:solidFill>
                  <a:schemeClr val="bg2">
                    <a:lumMod val="50000"/>
                  </a:schemeClr>
                </a:solidFill>
              </a:rPr>
              <a:t>quadrimestre foram </a:t>
            </a: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</a:rPr>
              <a:t>realizados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</a:rPr>
              <a:t>4.137</a:t>
            </a:r>
            <a:r>
              <a:rPr lang="pt-BR" sz="2000" b="1" dirty="0" smtClean="0">
                <a:solidFill>
                  <a:schemeClr val="bg2">
                    <a:lumMod val="50000"/>
                  </a:schemeClr>
                </a:solidFill>
              </a:rPr>
              <a:t> vacinas</a:t>
            </a:r>
            <a:endParaRPr lang="pt-B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438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6631" name="Retângulo 7">
            <a:extLst>
              <a:ext uri="{FF2B5EF4-FFF2-40B4-BE49-F238E27FC236}">
                <a16:creationId xmlns="" xmlns:a16="http://schemas.microsoft.com/office/drawing/2014/main" id="{D9B27188-D278-4790-8966-B3DB670F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2499767"/>
            <a:ext cx="7786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 dirty="0">
              <a:solidFill>
                <a:prstClr val="black"/>
              </a:solidFill>
            </a:endParaRPr>
          </a:p>
          <a:p>
            <a:endParaRPr lang="pt-BR" altLang="pt-BR" dirty="0" smtClean="0">
              <a:solidFill>
                <a:prstClr val="black"/>
              </a:solidFill>
            </a:endParaRPr>
          </a:p>
        </p:txBody>
      </p:sp>
      <p:sp>
        <p:nvSpPr>
          <p:cNvPr id="26632" name="AutoShape 7" descr="blob:https://web.whatsapp.com/49a285ac-5dfb-45c2-88de-7bf3aae97848">
            <a:extLst>
              <a:ext uri="{FF2B5EF4-FFF2-40B4-BE49-F238E27FC236}">
                <a16:creationId xmlns="" xmlns:a16="http://schemas.microsoft.com/office/drawing/2014/main" id="{53B678E1-251C-4E2B-A59C-29F043376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6633" name="AutoShape 9" descr="blob:https://web.whatsapp.com/49a285ac-5dfb-45c2-88de-7bf3aae97848">
            <a:extLst>
              <a:ext uri="{FF2B5EF4-FFF2-40B4-BE49-F238E27FC236}">
                <a16:creationId xmlns="" xmlns:a16="http://schemas.microsoft.com/office/drawing/2014/main" id="{E8AB58A3-296F-4864-99E0-CAA8E07E8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6626" name="CaixaDeTexto 3">
            <a:extLst>
              <a:ext uri="{FF2B5EF4-FFF2-40B4-BE49-F238E27FC236}">
                <a16:creationId xmlns="" xmlns:a16="http://schemas.microsoft.com/office/drawing/2014/main" id="{3D0B18C3-286E-4557-A4EB-F7DAF5BA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01" y="1911914"/>
            <a:ext cx="7143750" cy="246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altLang="pt-BR" sz="2400" dirty="0" smtClean="0">
              <a:solidFill>
                <a:prstClr val="black"/>
              </a:solidFill>
            </a:endParaRPr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400" b="1" dirty="0" smtClean="0">
              <a:solidFill>
                <a:prstClr val="black"/>
              </a:solidFill>
            </a:endParaRPr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sz="2800" b="1" dirty="0" smtClean="0">
                <a:solidFill>
                  <a:srgbClr val="000066"/>
                </a:solidFill>
                <a:latin typeface="+mn-lt"/>
              </a:rPr>
              <a:t>ALGUMAS AÇÕES DA SECRETARIA MUNICIPAL DE SAÚDE NO 2º QUADRIMESTRE 2024 </a:t>
            </a:r>
            <a:endParaRPr lang="pt-BR" altLang="pt-BR" sz="2800" u="sng" dirty="0">
              <a:solidFill>
                <a:srgbClr val="000066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0" y="214313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79" y="-14446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84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142"/>
            <a:ext cx="1823038" cy="94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-130151"/>
            <a:ext cx="17319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73035" y="1406519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PALESTRA EDUCATIVA NAS ESCOLAS E CRECHES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54" y="1947908"/>
            <a:ext cx="2730475" cy="204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/>
        </p:blipFill>
        <p:spPr bwMode="auto">
          <a:xfrm>
            <a:off x="4500563" y="1947908"/>
            <a:ext cx="2951493" cy="204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13" y="4005064"/>
            <a:ext cx="2741116" cy="208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95766"/>
            <a:ext cx="2951493" cy="209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315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>
            <a:extLst>
              <a:ext uri="{FF2B5EF4-FFF2-40B4-BE49-F238E27FC236}">
                <a16:creationId xmlns:a16="http://schemas.microsoft.com/office/drawing/2014/main" xmlns="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6165304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2</a:t>
            </a:r>
            <a:r>
              <a:rPr lang="pt-BR" altLang="pt-BR" sz="900" dirty="0" smtClean="0">
                <a:solidFill>
                  <a:prstClr val="black"/>
                </a:solidFill>
              </a:rPr>
              <a:t>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-41772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1556792"/>
            <a:ext cx="8064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 D – CAMPANHA CONTRA A INFLUENZA</a:t>
            </a:r>
            <a:endParaRPr lang="pt-BR" sz="32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70715"/>
            <a:ext cx="2576128" cy="343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5" b="17336"/>
          <a:stretch/>
        </p:blipFill>
        <p:spPr bwMode="auto">
          <a:xfrm>
            <a:off x="1835696" y="2420888"/>
            <a:ext cx="2376264" cy="35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0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2" descr="blob:https://web.whatsapp.com/5cbc443a-a351-4458-99a5-d2331c65efc1">
            <a:extLst>
              <a:ext uri="{FF2B5EF4-FFF2-40B4-BE49-F238E27FC236}">
                <a16:creationId xmlns:a16="http://schemas.microsoft.com/office/drawing/2014/main" xmlns="" id="{9F6313C2-6D3F-4711-A8B5-CFFB436B2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2778" name="Retângulo 10">
            <a:extLst>
              <a:ext uri="{FF2B5EF4-FFF2-40B4-BE49-F238E27FC236}">
                <a16:creationId xmlns:a16="http://schemas.microsoft.com/office/drawing/2014/main" xmlns="" id="{E193B84D-52DD-452C-A23C-4AD85198F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08" y="6237312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8" y="294292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62" y="-8369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87625" y="1490190"/>
            <a:ext cx="6446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</a:rPr>
              <a:t>CAPACITAÇÃO PARA OS PROFESSORES DAS SÉRIES INICIAIS</a:t>
            </a:r>
            <a:endParaRPr lang="pt-BR" sz="2000" b="1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 r="3247" b="6059"/>
          <a:stretch/>
        </p:blipFill>
        <p:spPr bwMode="auto">
          <a:xfrm>
            <a:off x="1465382" y="2636912"/>
            <a:ext cx="3064547" cy="298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/>
          <a:stretch/>
        </p:blipFill>
        <p:spPr bwMode="auto">
          <a:xfrm>
            <a:off x="5076056" y="2631951"/>
            <a:ext cx="2687743" cy="3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1231743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MOBILIZAÇÃO DE COMBATE A DENGUE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9" descr="blob:https://web.whatsapp.com/a2384e9b-fbde-4edc-bcaf-ca2697f0c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blob:https://web.whatsapp.com/7a18ed0c-514a-46be-a77b-4c29cd082e0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50000"/>
          <a:stretch/>
        </p:blipFill>
        <p:spPr bwMode="auto">
          <a:xfrm>
            <a:off x="850099" y="2053263"/>
            <a:ext cx="2098574" cy="180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94" y="2048719"/>
            <a:ext cx="1722846" cy="382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3762"/>
          <a:stretch/>
        </p:blipFill>
        <p:spPr bwMode="auto">
          <a:xfrm>
            <a:off x="2924346" y="2053263"/>
            <a:ext cx="1819772" cy="180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" y="3796339"/>
            <a:ext cx="2184675" cy="210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74" y="3859985"/>
            <a:ext cx="2115545" cy="20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58" y="2048720"/>
            <a:ext cx="2070420" cy="27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tângulo 4">
            <a:extLst>
              <a:ext uri="{FF2B5EF4-FFF2-40B4-BE49-F238E27FC236}">
                <a16:creationId xmlns:a16="http://schemas.microsoft.com/office/drawing/2014/main" xmlns="" id="{665BDD7A-8281-4853-B22B-62EA270E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563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33801" name="AutoShape 2" descr="Resultado de imagem para simbolo do whatsapp">
            <a:extLst>
              <a:ext uri="{FF2B5EF4-FFF2-40B4-BE49-F238E27FC236}">
                <a16:creationId xmlns:a16="http://schemas.microsoft.com/office/drawing/2014/main" xmlns="" id="{BFC77CEE-4FF4-4121-9922-5493E4C35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2" name="AutoShape 4" descr="Resultado de imagem para simbolo do whatsapp">
            <a:extLst>
              <a:ext uri="{FF2B5EF4-FFF2-40B4-BE49-F238E27FC236}">
                <a16:creationId xmlns:a16="http://schemas.microsoft.com/office/drawing/2014/main" xmlns="" id="{125C283E-375F-44D3-8CF2-98E40F895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3" name="AutoShape 6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157629F3-C935-4E20-8612-BA44C120B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4" name="AutoShape 8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B5541CB2-95E6-4317-AE38-532D3F1AF2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82" y="-107157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69172" y="1340768"/>
            <a:ext cx="5778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4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CAMPANHA NACIONAL DE VACINAÇÃO CONTRA A POLIOMIELITE </a:t>
            </a:r>
            <a:endParaRPr lang="pt-BR" sz="24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36911"/>
            <a:ext cx="1988967" cy="270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3" y="2690353"/>
            <a:ext cx="1948886" cy="264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90353"/>
            <a:ext cx="1989988" cy="265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83666"/>
            <a:ext cx="1989988" cy="265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tângulo 14">
            <a:extLst>
              <a:ext uri="{FF2B5EF4-FFF2-40B4-BE49-F238E27FC236}">
                <a16:creationId xmlns:a16="http://schemas.microsoft.com/office/drawing/2014/main" xmlns="" id="{D5F89164-47DE-4978-8D40-F0481CD3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594928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18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61" y="80169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9632" y="1295401"/>
            <a:ext cx="6214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66"/>
                </a:solidFill>
              </a:rPr>
              <a:t>ENTREGA DE VEÍCULO PARA O TFD</a:t>
            </a:r>
            <a:endParaRPr lang="pt-BR" sz="2800" b="1" dirty="0">
              <a:solidFill>
                <a:srgbClr val="00006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184576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63" y="858738"/>
            <a:ext cx="530634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São 226 profissionais que atuam no Fundo Municipal de Saúde, na seguinte estrutura:</a:t>
            </a:r>
            <a:endParaRPr lang="pt-BR" sz="1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6914910-EF3A-42EB-B19E-8576400C059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2449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724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8" y="2132856"/>
            <a:ext cx="862647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6618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9632" y="98072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AÇÃO EDUCATIVA NA APAE</a:t>
            </a:r>
          </a:p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AGOSTO LARANJA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96" y="1744266"/>
            <a:ext cx="1650875" cy="22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71" y="1744266"/>
            <a:ext cx="1722182" cy="22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53" y="1744266"/>
            <a:ext cx="1656556" cy="221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49" y="3953669"/>
            <a:ext cx="1621903" cy="216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52" y="3934976"/>
            <a:ext cx="2717477" cy="21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09" y="1744266"/>
            <a:ext cx="1663601" cy="219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9" descr="blob:https://web.whatsapp.com/a2384e9b-fbde-4edc-bcaf-ca2697f0c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8"/>
          <a:stretch/>
        </p:blipFill>
        <p:spPr bwMode="auto">
          <a:xfrm>
            <a:off x="5282129" y="3934976"/>
            <a:ext cx="2363781" cy="21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7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1231743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MONITORAMENTO ESTRATÉGICO DE VACINAÇÃO - MEV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9" descr="blob:https://web.whatsapp.com/a2384e9b-fbde-4edc-bcaf-ca2697f0c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6801"/>
            <a:ext cx="1644974" cy="292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02246"/>
            <a:ext cx="1815162" cy="322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62" y="2564904"/>
            <a:ext cx="4490243" cy="201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blob:https://web.whatsapp.com/7a18ed0c-514a-46be-a77b-4c29cd082e0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5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1231743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SAÚDE NA ESCOLA - PSE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9" descr="blob:https://web.whatsapp.com/a2384e9b-fbde-4edc-bcaf-ca2697f0c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blob:https://web.whatsapp.com/7a18ed0c-514a-46be-a77b-4c29cd082e0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48" y="1972071"/>
            <a:ext cx="278430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07119"/>
            <a:ext cx="2961755" cy="414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48" y="4060303"/>
            <a:ext cx="278430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7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1231743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ENTREGA DE MATERIAL PARA AS ACS E ACE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9" descr="blob:https://web.whatsapp.com/a2384e9b-fbde-4edc-bcaf-ca2697f0c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blob:https://web.whatsapp.com/7a18ed0c-514a-46be-a77b-4c29cd082e0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97840"/>
            <a:ext cx="2580287" cy="193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2" y="3933055"/>
            <a:ext cx="2571023" cy="192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8" b="38471"/>
          <a:stretch/>
        </p:blipFill>
        <p:spPr bwMode="auto">
          <a:xfrm>
            <a:off x="6230655" y="2058780"/>
            <a:ext cx="2108728" cy="144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80" y="2564904"/>
            <a:ext cx="2252433" cy="300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9"/>
          <a:stretch/>
        </p:blipFill>
        <p:spPr bwMode="auto">
          <a:xfrm>
            <a:off x="6232723" y="3682776"/>
            <a:ext cx="2106660" cy="194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2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1231743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CURSO DE GESTANTES</a:t>
            </a:r>
            <a:endParaRPr lang="pt-BR" sz="28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9" descr="blob:https://web.whatsapp.com/a2384e9b-fbde-4edc-bcaf-ca2697f0c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blob:https://web.whatsapp.com/7a18ed0c-514a-46be-a77b-4c29cd082e0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2426929"/>
            <a:ext cx="2988332" cy="22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2554096" cy="340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7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9922" y="745231"/>
            <a:ext cx="6840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OBRIGADO</a:t>
            </a:r>
          </a:p>
          <a:p>
            <a:pPr algn="ctr"/>
            <a:endParaRPr lang="pt-BR" sz="6600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Secretaria de Saúde</a:t>
            </a:r>
          </a:p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Capivari de Baixo</a:t>
            </a:r>
            <a:endParaRPr lang="pt-BR" sz="6600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9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63" y="5115594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5" y="5517232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46FCAD52-40D0-4189-BEF6-286103CF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0" y="1124744"/>
            <a:ext cx="8213725" cy="25053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</a:rPr>
              <a:t>Atenção </a:t>
            </a:r>
            <a:r>
              <a:rPr lang="pt-BR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</a:rPr>
              <a:t>Primária á Saúde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</a:rPr>
              <a:t>, Média e Alta Complexidade</a:t>
            </a:r>
            <a:endParaRPr lang="pt-BR" sz="2400" b="1" dirty="0">
              <a:solidFill>
                <a:schemeClr val="bg2">
                  <a:lumMod val="50000"/>
                </a:schemeClr>
              </a:solidFill>
              <a:latin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F659B5-5AC9-48E9-B621-388C3066FF5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6422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513856"/>
            <a:ext cx="8433469" cy="29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143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028" y="1299616"/>
            <a:ext cx="7000313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NÚMERO DE CONSULTAS REALIZADOS NAS SEGUINTES AREAS : </a:t>
            </a:r>
          </a:p>
          <a:p>
            <a:pPr>
              <a:lnSpc>
                <a:spcPct val="150000"/>
              </a:lnSpc>
            </a:pPr>
            <a:endParaRPr lang="pt-BR" altLang="pt-BR" sz="1600" dirty="0">
              <a:solidFill>
                <a:srgbClr val="FF000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427915"/>
              </p:ext>
            </p:extLst>
          </p:nvPr>
        </p:nvGraphicFramePr>
        <p:xfrm>
          <a:off x="1709428" y="2780928"/>
          <a:ext cx="5544616" cy="2537153"/>
        </p:xfrm>
        <a:graphic>
          <a:graphicData uri="http://schemas.openxmlformats.org/drawingml/2006/table">
            <a:tbl>
              <a:tblPr/>
              <a:tblGrid>
                <a:gridCol w="3203622"/>
                <a:gridCol w="2340994"/>
              </a:tblGrid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 ESF​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34.389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25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PRONTO ATENDIMENTO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14.276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ODONTOLOGIA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3.358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ESPECIALIZADAS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2.920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CAPS​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1.236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041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1007838"/>
            <a:ext cx="4584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altLang="pt-BR" sz="1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CONSULTAS COM ESPECIALISTAS DA REDE MUNICIPAL  </a:t>
            </a:r>
          </a:p>
          <a:p>
            <a:pPr>
              <a:lnSpc>
                <a:spcPct val="150000"/>
              </a:lnSpc>
            </a:pPr>
            <a:endParaRPr lang="pt-BR" altLang="pt-BR" sz="1600" dirty="0">
              <a:solidFill>
                <a:srgbClr val="FF000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395536" y="107256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18411"/>
              </p:ext>
            </p:extLst>
          </p:nvPr>
        </p:nvGraphicFramePr>
        <p:xfrm>
          <a:off x="2027833" y="2564908"/>
          <a:ext cx="4758730" cy="2991880"/>
        </p:xfrm>
        <a:graphic>
          <a:graphicData uri="http://schemas.openxmlformats.org/drawingml/2006/table">
            <a:tbl>
              <a:tblPr/>
              <a:tblGrid>
                <a:gridCol w="3562819"/>
                <a:gridCol w="1195911"/>
              </a:tblGrid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ORTOPEDISTA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438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CARDIOLOGISTA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213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GINECOLOGISTA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355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PEQUENAS CIRURGIAS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154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PEDIATRA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238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PSIQUIATRA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829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FONOAUDIÓLOGA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347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398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PSICÓLOGO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376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099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123" y="1064215"/>
            <a:ext cx="53186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EXAMES DE IMAGEM </a:t>
            </a:r>
            <a:endParaRPr lang="pt-BR" altLang="pt-B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352715"/>
              </p:ext>
            </p:extLst>
          </p:nvPr>
        </p:nvGraphicFramePr>
        <p:xfrm>
          <a:off x="1547664" y="2204864"/>
          <a:ext cx="5400600" cy="3413760"/>
        </p:xfrm>
        <a:graphic>
          <a:graphicData uri="http://schemas.openxmlformats.org/drawingml/2006/table">
            <a:tbl>
              <a:tblPr/>
              <a:tblGrid>
                <a:gridCol w="4096090"/>
                <a:gridCol w="1304510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ECOCARDIOGRAMA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294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HOLTER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MAPA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TESTE ERGOMÉTRICO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140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USG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1.931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USG CAROTIDAS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MAMOGRAFIA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307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ENDOSCOPIA DIGESTIVA ALTA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COLONOSCOPIA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TOMOGRAFIA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RESSONÂNCIA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146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BIOPSIAS PRÓSTATA /TIREOIDE </a:t>
                      </a:r>
                      <a:b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MAMA / COLO UTERINO /POLIPECTOMIA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570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469" y="1609304"/>
            <a:ext cx="5318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1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CIRURGIAS</a:t>
            </a:r>
            <a:r>
              <a:rPr lang="pt-BR" altLang="pt-BR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pt-BR" altLang="pt-BR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66355"/>
              </p:ext>
            </p:extLst>
          </p:nvPr>
        </p:nvGraphicFramePr>
        <p:xfrm>
          <a:off x="1572468" y="2624967"/>
          <a:ext cx="4943747" cy="3268980"/>
        </p:xfrm>
        <a:graphic>
          <a:graphicData uri="http://schemas.openxmlformats.org/drawingml/2006/table">
            <a:tbl>
              <a:tblPr/>
              <a:tblGrid>
                <a:gridCol w="3733452"/>
                <a:gridCol w="1210295"/>
              </a:tblGrid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Geral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Ortopédica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Oncológica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 Ginecológica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Vascular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Oftalmológica  ( Catarata )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Neurológica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otorrino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Gástrica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Urologista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Catarata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858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700337"/>
            <a:ext cx="21851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EMULT</a:t>
            </a:r>
            <a:r>
              <a:rPr lang="pt-BR" altLang="pt-BR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pt-BR" altLang="pt-B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08820"/>
              </p:ext>
            </p:extLst>
          </p:nvPr>
        </p:nvGraphicFramePr>
        <p:xfrm>
          <a:off x="1187624" y="3014662"/>
          <a:ext cx="4968552" cy="1278434"/>
        </p:xfrm>
        <a:graphic>
          <a:graphicData uri="http://schemas.openxmlformats.org/drawingml/2006/table">
            <a:tbl>
              <a:tblPr/>
              <a:tblGrid>
                <a:gridCol w="3604636"/>
                <a:gridCol w="1363916"/>
              </a:tblGrid>
              <a:tr h="41145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NUTRICIONISTA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1.421</a:t>
                      </a:r>
                      <a:endParaRPr lang="pt-BR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083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PSICÓLOGIA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1.402</a:t>
                      </a:r>
                      <a:endParaRPr lang="pt-BR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14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FISIOTERAPIA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1.134</a:t>
                      </a:r>
                      <a:endParaRPr lang="pt-BR" sz="20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88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192" y="1916831"/>
            <a:ext cx="218511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EMAD</a:t>
            </a:r>
            <a:endParaRPr lang="pt-BR" altLang="pt-B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="" xmlns:a16="http://schemas.microsoft.com/office/drawing/2014/main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34635"/>
              </p:ext>
            </p:extLst>
          </p:nvPr>
        </p:nvGraphicFramePr>
        <p:xfrm>
          <a:off x="1259632" y="3140968"/>
          <a:ext cx="4968552" cy="793941"/>
        </p:xfrm>
        <a:graphic>
          <a:graphicData uri="http://schemas.openxmlformats.org/drawingml/2006/table">
            <a:tbl>
              <a:tblPr/>
              <a:tblGrid>
                <a:gridCol w="3816424"/>
                <a:gridCol w="1152128"/>
              </a:tblGrid>
              <a:tr h="253799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/>
                        </a:rPr>
                        <a:t>PACIENTES ASSISTIDOS PELO EMAD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rgbClr val="305496"/>
                          </a:solidFill>
                          <a:effectLst/>
                          <a:latin typeface="Arial"/>
                        </a:rPr>
                        <a:t>1.772</a:t>
                      </a:r>
                      <a:endParaRPr lang="pt-BR" sz="1800" b="1" i="0" u="none" strike="noStrike" dirty="0">
                        <a:solidFill>
                          <a:srgbClr val="305496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628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/>
                        </a:rPr>
                        <a:t>FORNECIMENTO DE </a:t>
                      </a:r>
                      <a:r>
                        <a:rPr lang="pt-BR" sz="1800" b="1" i="0" u="none" strike="noStrike" dirty="0" smtClean="0">
                          <a:solidFill>
                            <a:srgbClr val="305496"/>
                          </a:solidFill>
                          <a:effectLst/>
                          <a:latin typeface="Calibri"/>
                        </a:rPr>
                        <a:t>FRALDAS </a:t>
                      </a:r>
                      <a:endParaRPr lang="pt-BR" sz="1800" b="1" i="0" u="none" strike="noStrike" dirty="0">
                        <a:solidFill>
                          <a:srgbClr val="305496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rgbClr val="305496"/>
                          </a:solidFill>
                          <a:effectLst/>
                          <a:latin typeface="Arial"/>
                        </a:rPr>
                        <a:t>39.880</a:t>
                      </a:r>
                      <a:endParaRPr lang="pt-BR" sz="1800" b="1" i="0" u="none" strike="noStrike" dirty="0">
                        <a:solidFill>
                          <a:srgbClr val="305496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5636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çã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16656</TotalTime>
  <Words>467</Words>
  <Application>Microsoft Office PowerPoint</Application>
  <PresentationFormat>Apresentação na tela (4:3)</PresentationFormat>
  <Paragraphs>227</Paragraphs>
  <Slides>25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Integração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</dc:creator>
  <cp:lastModifiedBy>Alessandra</cp:lastModifiedBy>
  <cp:revision>366</cp:revision>
  <cp:lastPrinted>2024-05-28T11:45:12Z</cp:lastPrinted>
  <dcterms:created xsi:type="dcterms:W3CDTF">2020-08-28T13:23:14Z</dcterms:created>
  <dcterms:modified xsi:type="dcterms:W3CDTF">2024-09-27T15:00:47Z</dcterms:modified>
</cp:coreProperties>
</file>