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433" r:id="rId3"/>
    <p:sldId id="434" r:id="rId4"/>
    <p:sldId id="435" r:id="rId5"/>
    <p:sldId id="436" r:id="rId6"/>
    <p:sldId id="437" r:id="rId7"/>
    <p:sldId id="439" r:id="rId8"/>
    <p:sldId id="441" r:id="rId9"/>
    <p:sldId id="442" r:id="rId10"/>
    <p:sldId id="444" r:id="rId11"/>
    <p:sldId id="369" r:id="rId12"/>
    <p:sldId id="320" r:id="rId13"/>
    <p:sldId id="460" r:id="rId14"/>
    <p:sldId id="417" r:id="rId15"/>
    <p:sldId id="451" r:id="rId16"/>
    <p:sldId id="386" r:id="rId17"/>
    <p:sldId id="463" r:id="rId18"/>
    <p:sldId id="321" r:id="rId19"/>
  </p:sldIdLst>
  <p:sldSz cx="9144000" cy="5143500" type="screen16x9"/>
  <p:notesSz cx="10018713" cy="68865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8" autoAdjust="0"/>
    <p:restoredTop sz="94737" autoAdjust="0"/>
  </p:normalViewPr>
  <p:slideViewPr>
    <p:cSldViewPr>
      <p:cViewPr>
        <p:scale>
          <a:sx n="119" d="100"/>
          <a:sy n="119" d="100"/>
        </p:scale>
        <p:origin x="-624" y="-2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go\OneDrive\&#193;rea%20de%20Trabalho\Audiencia%20publica\QUADRIMESTRE%20-%20INFRAESTRUTURA%20EDITAV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AÇÕES MAIS ESTRADAS – 96 RUAS</a:t>
            </a:r>
          </a:p>
        </c:rich>
      </c:tx>
      <c:layout>
        <c:manualLayout>
          <c:xMode val="edge"/>
          <c:yMode val="edge"/>
          <c:x val="0.12698619442702239"/>
          <c:y val="1.654239839928567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5887801649837434E-2"/>
          <c:y val="0.32625349097154105"/>
          <c:w val="0.40651338419654065"/>
          <c:h val="0.56850080222056931"/>
        </c:manualLayout>
      </c:layout>
      <c:pieChart>
        <c:varyColors val="1"/>
        <c:ser>
          <c:idx val="0"/>
          <c:order val="0"/>
          <c:explosion val="3"/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4C3-4BB7-86BB-0CAAD3DD3AD9}"/>
              </c:ext>
            </c:extLst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4C3-4BB7-86BB-0CAAD3DD3AD9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4C3-4BB7-86BB-0CAAD3DD3AD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'AÇÃO MAIS ESTRADAS'!$F$76:$F$81</c:f>
              <c:strCache>
                <c:ptCount val="6"/>
                <c:pt idx="0">
                  <c:v>AÇÃO MAIS ESTRADAS</c:v>
                </c:pt>
                <c:pt idx="1">
                  <c:v>TRÊS DE MAIO</c:v>
                </c:pt>
                <c:pt idx="2">
                  <c:v>ILHOTINHA</c:v>
                </c:pt>
                <c:pt idx="3">
                  <c:v>CAÇADOR</c:v>
                </c:pt>
                <c:pt idx="4">
                  <c:v>VILA FLOR</c:v>
                </c:pt>
                <c:pt idx="5">
                  <c:v>SANTO ANDRÉ</c:v>
                </c:pt>
              </c:strCache>
            </c:strRef>
          </c:cat>
          <c:val>
            <c:numRef>
              <c:f>'AÇÃO MAIS ESTRADAS'!$G$76:$G$81</c:f>
              <c:numCache>
                <c:formatCode>General</c:formatCode>
                <c:ptCount val="6"/>
                <c:pt idx="1">
                  <c:v>22</c:v>
                </c:pt>
                <c:pt idx="2">
                  <c:v>8</c:v>
                </c:pt>
                <c:pt idx="3">
                  <c:v>24</c:v>
                </c:pt>
                <c:pt idx="4">
                  <c:v>12</c:v>
                </c:pt>
                <c:pt idx="5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4C3-4BB7-86BB-0CAAD3DD3AD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50489068414992455"/>
          <c:y val="0.20667406953591672"/>
          <c:w val="0.48440755800332208"/>
          <c:h val="0.2211528434513121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B58CA15E-058F-40DA-806B-DB2F254C9DE0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7A13D43C-D01E-4A34-B93B-AF566D1E4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0E71B03-8032-4C6D-AF53-F6F85AB6EF1D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1872" y="3271122"/>
            <a:ext cx="8014970" cy="309895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C04D5F3-4D96-490A-935E-83E7ACD57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6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241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4D5F3-4D96-490A-935E-83E7ACD57F0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CDCA-0233-4CAF-9696-C92975E85602}" type="datetime1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C9A15-257E-48B1-9EA7-64915F701F36}" type="datetime1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D38A4-ED3F-49C2-A6FA-22931EAD9105}" type="datetime1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29A-5D84-4D81-8D49-DF2BB09060C4}" type="datetime1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8655-6F0C-4F82-AB3E-9914AC908D90}" type="datetime1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4223-5BC6-4CE9-85F6-0D8CC2935DF6}" type="datetime1">
              <a:rPr lang="pt-BR" smtClean="0"/>
              <a:t>27/09/2024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EC69-1550-4CB8-BBC7-BF76E8E49E8E}" type="datetime1">
              <a:rPr lang="pt-BR" smtClean="0"/>
              <a:t>27/09/2024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CD3B1-4BF2-47D2-B11B-43F161FEFFE2}" type="datetime1">
              <a:rPr lang="pt-BR" smtClean="0"/>
              <a:t>27/09/2024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99997-CCCD-4524-B4AF-DC5B16335B73}" type="datetime1">
              <a:rPr lang="pt-BR" smtClean="0"/>
              <a:t>27/09/2024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090F8-FE73-443C-BA8B-4D5B6A6AEDE6}" type="datetime1">
              <a:rPr lang="pt-BR" smtClean="0"/>
              <a:t>27/09/2024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05A2-DB5A-48E5-866E-359347A0FE5E}" type="datetime1">
              <a:rPr lang="pt-BR" smtClean="0"/>
              <a:t>27/09/2024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3641D-6B85-45B0-B642-91932BF4456C}" type="datetime1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2º QUADRIMESTRE 2024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0" y="534041"/>
            <a:ext cx="4493021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SECRETARIA MUNICIPAL DE </a:t>
            </a:r>
            <a:r>
              <a:rPr lang="pt-BR" sz="28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INFRAESTRUTURA</a:t>
            </a: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2800" b="1" dirty="0">
                <a:solidFill>
                  <a:schemeClr val="bg1"/>
                </a:solidFill>
                <a:latin typeface="Bahnschrift SemiBold Condensed" panose="020B0502040204020203" pitchFamily="34" charset="0"/>
                <a:ea typeface="Times New Roman" pitchFamily="18" charset="0"/>
                <a:cs typeface="Arial" pitchFamily="34" charset="0"/>
              </a:rPr>
              <a:t>MOBILIDADE 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– 2024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hnschrift SemiBold Condensed" panose="020B0502040204020203" pitchFamily="34" charset="0"/>
                <a:cs typeface="Arial" pitchFamily="34" charset="0"/>
              </a:rPr>
              <a:t>Maio – Ago</a:t>
            </a:r>
            <a:r>
              <a:rPr lang="pt-BR" sz="2000" b="1" dirty="0">
                <a:solidFill>
                  <a:schemeClr val="bg1"/>
                </a:solidFill>
                <a:latin typeface="Bahnschrift SemiBold Condensed" panose="020B0502040204020203" pitchFamily="34" charset="0"/>
                <a:cs typeface="Arial" pitchFamily="34" charset="0"/>
              </a:rPr>
              <a:t>sto/2024</a:t>
            </a:r>
            <a:endParaRPr kumimoji="0" lang="pt-B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ahnschrift SemiBold Condensed" panose="020B0502040204020203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º</a:t>
            </a:r>
            <a:r>
              <a:rPr kumimoji="0" lang="pt-BR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QUADRIMESTRE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lang="pt-BR" sz="2400" b="1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61083" y="4731990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23528" y="339501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SINALIZAÇÃO DE TRÂNSITO 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DF002BF-A97D-1095-3217-F09CAF8B0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00" y="1131590"/>
            <a:ext cx="2451496" cy="3456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A726956-2EEB-A6B7-4C54-398ED39E9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769" y="1131591"/>
            <a:ext cx="2451495" cy="3462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6170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2980" y="483518"/>
            <a:ext cx="5911187" cy="574553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FROTA SECRETARIA DE INFRAESTRUTURA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2981" y="1220980"/>
            <a:ext cx="2454803" cy="36583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MAIO – AGOSTO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22549"/>
            <a:ext cx="3940175" cy="92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63"/>
          <a:stretch/>
        </p:blipFill>
        <p:spPr bwMode="auto">
          <a:xfrm>
            <a:off x="1907704" y="3080447"/>
            <a:ext cx="4032448" cy="57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08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Rodapé 3">
            <a:extLst>
              <a:ext uri="{FF2B5EF4-FFF2-40B4-BE49-F238E27FC236}">
                <a16:creationId xmlns:a16="http://schemas.microsoft.com/office/drawing/2014/main" xmlns="" id="{64246B04-DAA2-49DA-2201-28539AFB1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4"/>
          <a:stretch/>
        </p:blipFill>
        <p:spPr bwMode="auto">
          <a:xfrm>
            <a:off x="1735324" y="1131590"/>
            <a:ext cx="5400600" cy="3214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de cantos arredondados 3">
            <a:extLst>
              <a:ext uri="{FF2B5EF4-FFF2-40B4-BE49-F238E27FC236}">
                <a16:creationId xmlns:a16="http://schemas.microsoft.com/office/drawing/2014/main" xmlns="" id="{131F16DD-6C18-F48C-B814-82C1F0AC8B8F}"/>
              </a:ext>
            </a:extLst>
          </p:cNvPr>
          <p:cNvSpPr txBox="1">
            <a:spLocks/>
          </p:cNvSpPr>
          <p:nvPr/>
        </p:nvSpPr>
        <p:spPr>
          <a:xfrm>
            <a:off x="395536" y="346569"/>
            <a:ext cx="5256584" cy="56899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  <a:ea typeface="Calibri"/>
                <a:cs typeface="Times New Roman"/>
              </a:rPr>
              <a:t>GUARDA MUNICIPAL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70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/>
          <p:nvPr/>
        </p:nvSpPr>
        <p:spPr>
          <a:xfrm>
            <a:off x="467544" y="339502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ffectLst/>
                <a:ea typeface="Calibri"/>
                <a:cs typeface="Times New Roman"/>
              </a:rPr>
              <a:t>PROGRAMA 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467544" y="1063328"/>
            <a:ext cx="3672408" cy="32403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ea typeface="Calibri"/>
                <a:cs typeface="Times New Roman"/>
              </a:rPr>
              <a:t>PROGRAMA DE </a:t>
            </a:r>
            <a:r>
              <a:rPr lang="pt-BR" b="1" dirty="0"/>
              <a:t>RESSOCIALIZAÇÃO</a:t>
            </a:r>
            <a:endParaRPr lang="pt-BR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4427984" y="2207035"/>
            <a:ext cx="289310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MAIO - AGOSTO 2024</a:t>
            </a:r>
          </a:p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VALOR R$ 48.176,50</a:t>
            </a:r>
          </a:p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rgbClr val="FF0000"/>
                </a:solidFill>
                <a:ea typeface="Calibri"/>
                <a:cs typeface="Times New Roman"/>
              </a:rPr>
              <a:t>Total de Apenados: 20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91630"/>
            <a:ext cx="2004778" cy="3078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475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>
            <a:extLst>
              <a:ext uri="{FF2B5EF4-FFF2-40B4-BE49-F238E27FC236}">
                <a16:creationId xmlns:a16="http://schemas.microsoft.com/office/drawing/2014/main" xmlns="" id="{43B0F894-8E2F-4088-A91F-F7C2CF3384E1}"/>
              </a:ext>
            </a:extLst>
          </p:cNvPr>
          <p:cNvSpPr/>
          <p:nvPr/>
        </p:nvSpPr>
        <p:spPr>
          <a:xfrm>
            <a:off x="433841" y="481324"/>
            <a:ext cx="5688632" cy="50405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PROGRAMA</a:t>
            </a:r>
            <a:r>
              <a:rPr lang="pt-BR" sz="2400" b="1" dirty="0">
                <a:effectLst/>
                <a:ea typeface="Calibri"/>
                <a:cs typeface="Times New Roman"/>
              </a:rPr>
              <a:t> CIDADE LIMPA</a:t>
            </a:r>
            <a:endParaRPr lang="pt-BR" sz="2000" dirty="0">
              <a:effectLst/>
              <a:ea typeface="Calibri"/>
              <a:cs typeface="Times New Roman"/>
            </a:endParaRP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87B85E4A-0F07-42E0-A009-0688B3835E18}"/>
              </a:ext>
            </a:extLst>
          </p:cNvPr>
          <p:cNvSpPr/>
          <p:nvPr/>
        </p:nvSpPr>
        <p:spPr>
          <a:xfrm>
            <a:off x="433841" y="1063328"/>
            <a:ext cx="4320480" cy="35629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effectLst/>
                <a:ea typeface="Calibri"/>
                <a:cs typeface="Times New Roman"/>
              </a:rPr>
              <a:t>EIXO: Limpeza Urbana (empresa terceirizada)</a:t>
            </a:r>
            <a:endParaRPr lang="pt-BR" sz="1400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5070996" y="1923678"/>
            <a:ext cx="2247410" cy="710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MAIO - AGOSTO</a:t>
            </a:r>
          </a:p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chemeClr val="tx2"/>
                </a:solidFill>
                <a:ea typeface="Calibri"/>
                <a:cs typeface="Times New Roman"/>
              </a:rPr>
              <a:t>VALOR: R$142.618,25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0068"/>
            <a:ext cx="2391347" cy="313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843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2919" y="1779662"/>
            <a:ext cx="8229600" cy="857250"/>
          </a:xfrm>
        </p:spPr>
        <p:txBody>
          <a:bodyPr>
            <a:normAutofit/>
          </a:bodyPr>
          <a:lstStyle/>
          <a:p>
            <a:r>
              <a:rPr lang="pt-BR" sz="2000" b="1" dirty="0"/>
              <a:t>MAIO – AGOSTO 2024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18148" y="339502"/>
            <a:ext cx="5842992" cy="493563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ea typeface="Calibri"/>
                <a:cs typeface="Times New Roman"/>
              </a:rPr>
              <a:t>PROGRAMA CIDADE LIMPA</a:t>
            </a:r>
            <a:endParaRPr lang="pt-BR" sz="2000" dirty="0">
              <a:ea typeface="Calibri"/>
              <a:cs typeface="Times New Roman"/>
            </a:endParaRPr>
          </a:p>
        </p:txBody>
      </p:sp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309247" y="915566"/>
            <a:ext cx="4248472" cy="72008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sz="1400" b="1" dirty="0">
                <a:ea typeface="Calibri"/>
                <a:cs typeface="Times New Roman"/>
              </a:rPr>
              <a:t>GESTÃO E MANEJO DE RESÍDUOS SÓLIDOS </a:t>
            </a:r>
          </a:p>
          <a:p>
            <a:pPr algn="ctr">
              <a:lnSpc>
                <a:spcPct val="115000"/>
              </a:lnSpc>
            </a:pPr>
            <a:r>
              <a:rPr lang="pt-BR" sz="2400" b="1" dirty="0">
                <a:effectLst/>
                <a:ea typeface="Calibri"/>
                <a:cs typeface="Times New Roman"/>
              </a:rPr>
              <a:t>DOMICILIARES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3FE6896-6CBE-DD06-989D-E0407C68A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2" t="51430" r="54725" b="37394"/>
          <a:stretch/>
        </p:blipFill>
        <p:spPr>
          <a:xfrm>
            <a:off x="1212716" y="2610431"/>
            <a:ext cx="6718568" cy="9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266169" y="483518"/>
            <a:ext cx="3346180" cy="3240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>
                <a:ea typeface="Calibri"/>
                <a:cs typeface="Times New Roman"/>
              </a:rPr>
              <a:t>CEMITÉRIO</a:t>
            </a:r>
            <a:endParaRPr lang="pt-BR" sz="2800" b="1" dirty="0">
              <a:effectLst/>
              <a:ea typeface="Calibri"/>
              <a:cs typeface="Times New Roman"/>
            </a:endParaRPr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2771800" y="4731990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11" name="Retângulo de cantos arredondados 3">
            <a:extLst>
              <a:ext uri="{FF2B5EF4-FFF2-40B4-BE49-F238E27FC236}">
                <a16:creationId xmlns:a16="http://schemas.microsoft.com/office/drawing/2014/main" xmlns="" id="{BD2D283A-EF2A-479A-81A6-D2BAC680C251}"/>
              </a:ext>
            </a:extLst>
          </p:cNvPr>
          <p:cNvSpPr/>
          <p:nvPr/>
        </p:nvSpPr>
        <p:spPr>
          <a:xfrm>
            <a:off x="5364088" y="1419622"/>
            <a:ext cx="3286720" cy="6480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r>
              <a:rPr lang="pt-BR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MAIO – AGOSTO 2024 </a:t>
            </a:r>
          </a:p>
          <a:p>
            <a:pPr algn="ctr">
              <a:lnSpc>
                <a:spcPct val="115000"/>
              </a:lnSpc>
            </a:pPr>
            <a:r>
              <a:rPr lang="pt-BR" sz="1600" b="1" dirty="0">
                <a:solidFill>
                  <a:schemeClr val="accent5">
                    <a:lumMod val="50000"/>
                  </a:schemeClr>
                </a:solidFill>
                <a:ea typeface="Calibri"/>
                <a:cs typeface="Times New Roman"/>
              </a:rPr>
              <a:t>TOTAL R$ 76.550,00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51766"/>
            <a:ext cx="4392488" cy="3294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584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438620" y="97069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 - AGOSTO</a:t>
            </a:r>
          </a:p>
          <a:p>
            <a:r>
              <a:rPr lang="pt-BR" b="1" dirty="0"/>
              <a:t>Total: R$ 88.463,38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61083" y="4731990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23528" y="339501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</a:rPr>
              <a:t>SEGURANÇA E SAÚDE NO TRABALHO</a:t>
            </a:r>
            <a:endParaRPr lang="pt-BR" sz="24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2E83BC8-7316-296D-1155-F22817C97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63" y="1275606"/>
            <a:ext cx="3368390" cy="3206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40E01A5D-0E0C-39B9-97A8-48B3CEEFE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673658"/>
            <a:ext cx="2895600" cy="282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9916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67011" y="780260"/>
            <a:ext cx="439248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SECRETARIA</a:t>
            </a:r>
            <a:r>
              <a:rPr kumimoji="0" lang="pt-BR" sz="2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INFRAESTRUTURA, MOBILIDADE E SEGURANÇA PÚBLICA</a:t>
            </a: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kumimoji="0" lang="pt-BR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schemeClr val="bg1"/>
              </a:soli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MUITO OBRIGADO</a:t>
            </a:r>
          </a:p>
        </p:txBody>
      </p:sp>
    </p:spTree>
    <p:extLst>
      <p:ext uri="{BB962C8B-B14F-4D97-AF65-F5344CB8AC3E}">
        <p14:creationId xmlns:p14="http://schemas.microsoft.com/office/powerpoint/2010/main" val="43019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611560" y="3225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SISTEMA DE ORDEM DE SERVIÇOS E OBRAS</a:t>
            </a:r>
          </a:p>
          <a:p>
            <a:pPr algn="ctr"/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 (SOS-OBRAS)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MAIO- AGOSTO 2024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6164" y="4587974"/>
            <a:ext cx="8636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*Quantitativo que é registrado pelo sistema de ordens de serviço.  Podendo haver um número maior devido aos chamados  que foram resolvidos na rua e não foram registrados.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000842"/>
              </p:ext>
            </p:extLst>
          </p:nvPr>
        </p:nvGraphicFramePr>
        <p:xfrm>
          <a:off x="2267744" y="1182858"/>
          <a:ext cx="338437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7576">
                <a:tc>
                  <a:txBody>
                    <a:bodyPr/>
                    <a:lstStyle/>
                    <a:p>
                      <a:r>
                        <a:rPr lang="pt-BR" b="0" baseline="0" dirty="0">
                          <a:solidFill>
                            <a:sysClr val="windowText" lastClr="000000"/>
                          </a:solidFill>
                        </a:rPr>
                        <a:t>SERVIÇOS E OBRAS EM GERAL</a:t>
                      </a:r>
                      <a:endParaRPr lang="pt-BR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ysClr val="windowText" lastClr="000000"/>
                          </a:solidFill>
                        </a:rPr>
                        <a:t>94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LIGAÇÕES DE REDE</a:t>
                      </a:r>
                      <a:endParaRPr lang="pt-BR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CALÇAMENTOS - </a:t>
                      </a:r>
                    </a:p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REVITALIZA</a:t>
                      </a:r>
                      <a:r>
                        <a:rPr lang="pt-BR" baseline="0" dirty="0">
                          <a:solidFill>
                            <a:srgbClr val="FF0000"/>
                          </a:solidFill>
                        </a:rPr>
                        <a:t> MAIS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38</a:t>
                      </a:r>
                    </a:p>
                    <a:p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r>
                        <a:rPr lang="pt-BR" baseline="0" dirty="0">
                          <a:solidFill>
                            <a:srgbClr val="FF0000"/>
                          </a:solidFill>
                        </a:rPr>
                        <a:t>PATROLAMENTO -</a:t>
                      </a:r>
                    </a:p>
                    <a:p>
                      <a:r>
                        <a:rPr lang="pt-BR" baseline="0" dirty="0">
                          <a:solidFill>
                            <a:srgbClr val="FF0000"/>
                          </a:solidFill>
                        </a:rPr>
                        <a:t>AÇÃO MAIS ESTRADAS</a:t>
                      </a:r>
                      <a:endParaRPr lang="pt-B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TAPA BURACOS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rgbClr val="FF0000"/>
                          </a:solidFill>
                        </a:rPr>
                        <a:t>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TOTAL SOLICITAÇÕES REGISTRADAS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413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793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39552" y="195486"/>
            <a:ext cx="7705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MANUTENÇÕES DE DRENAGENS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5566"/>
            <a:ext cx="2459316" cy="3212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19111"/>
            <a:ext cx="2722683" cy="3209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68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2337" y="195486"/>
            <a:ext cx="6444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DRENAGEM PLUVIAL MAIO – AGOSTO 2024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LIGAÇÕES EM REDES DOMICILIARES – 20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</a:p>
        </p:txBody>
      </p:sp>
      <p:sp>
        <p:nvSpPr>
          <p:cNvPr id="2" name="Espaço Reservado para Rodapé 3">
            <a:extLst>
              <a:ext uri="{FF2B5EF4-FFF2-40B4-BE49-F238E27FC236}">
                <a16:creationId xmlns:a16="http://schemas.microsoft.com/office/drawing/2014/main" xmlns="" id="{ADCE591C-8940-17A1-2231-85577729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0"/>
          <a:stretch/>
        </p:blipFill>
        <p:spPr bwMode="auto">
          <a:xfrm>
            <a:off x="1331640" y="1167176"/>
            <a:ext cx="2520279" cy="3260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71878"/>
            <a:ext cx="2686063" cy="3323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01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6083" y="411510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 BOCAS DE LOBO </a:t>
            </a:r>
          </a:p>
          <a:p>
            <a:pPr algn="ct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LIMPEZAS, NOVAS E TROCAS DE TAMPAS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31BCD49-CEB1-CC3B-2526-E098B17C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1630"/>
            <a:ext cx="1869317" cy="2812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/>
          <a:stretch/>
        </p:blipFill>
        <p:spPr bwMode="auto">
          <a:xfrm>
            <a:off x="3203849" y="1491630"/>
            <a:ext cx="2520279" cy="2794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5011DB0-28CD-8742-E325-AF2C9018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6760" y="1491630"/>
            <a:ext cx="2304256" cy="2794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68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879" y="843558"/>
            <a:ext cx="4896544" cy="432048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Calçamentos/Passeios/Meio Fio </a:t>
            </a:r>
            <a:r>
              <a:rPr lang="pt-BR" sz="24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300100" y="267494"/>
            <a:ext cx="5375448" cy="49356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>
                <a:solidFill>
                  <a:schemeClr val="tx1"/>
                </a:solidFill>
                <a:ea typeface="Calibri"/>
                <a:cs typeface="Times New Roman"/>
              </a:rPr>
              <a:t>REVITALIZA MAIS </a:t>
            </a:r>
            <a:endParaRPr lang="pt-BR" sz="20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928EA14-3F72-625B-091B-3999EC66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5" y="1655672"/>
            <a:ext cx="2831748" cy="259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7" y="1643283"/>
            <a:ext cx="2744901" cy="2621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8F22A358-5E0E-112B-AA8D-9FD3AC4C7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r="13839"/>
          <a:stretch/>
        </p:blipFill>
        <p:spPr bwMode="auto">
          <a:xfrm>
            <a:off x="6084168" y="1707654"/>
            <a:ext cx="2934954" cy="265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09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5904656" cy="86409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endParaRPr lang="pt-BR" sz="24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pt-BR" sz="2800" b="1" dirty="0">
                <a:solidFill>
                  <a:schemeClr val="tx1"/>
                </a:solidFill>
                <a:ea typeface="Calibri"/>
                <a:cs typeface="Times New Roman"/>
              </a:rPr>
              <a:t>AÇÃO MAIS ESTRADAS</a:t>
            </a:r>
          </a:p>
          <a:p>
            <a:pPr>
              <a:lnSpc>
                <a:spcPct val="115000"/>
              </a:lnSpc>
            </a:pPr>
            <a:r>
              <a:rPr lang="pt-BR" sz="2400" b="1" dirty="0">
                <a:solidFill>
                  <a:schemeClr val="bg1"/>
                </a:solidFill>
              </a:rPr>
              <a:t>SAIBRO + PATROLA + ROLO</a:t>
            </a:r>
          </a:p>
          <a:p>
            <a:pPr>
              <a:lnSpc>
                <a:spcPct val="115000"/>
              </a:lnSpc>
            </a:pPr>
            <a:endParaRPr lang="pt-BR" sz="2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776723"/>
              </p:ext>
            </p:extLst>
          </p:nvPr>
        </p:nvGraphicFramePr>
        <p:xfrm>
          <a:off x="161447" y="1277811"/>
          <a:ext cx="3700607" cy="245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xmlns="" id="{E98CB467-E560-0900-6589-9040CE0B7159}"/>
              </a:ext>
            </a:extLst>
          </p:cNvPr>
          <p:cNvSpPr txBox="1">
            <a:spLocks/>
          </p:cNvSpPr>
          <p:nvPr/>
        </p:nvSpPr>
        <p:spPr>
          <a:xfrm>
            <a:off x="5166386" y="479240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0953C608-1ED0-E8E2-5D67-E14B09D9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4753" y="4647282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6CCA5F5D-5B9B-1F81-90C1-4DC780FD1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462725"/>
              </p:ext>
            </p:extLst>
          </p:nvPr>
        </p:nvGraphicFramePr>
        <p:xfrm>
          <a:off x="161447" y="3844411"/>
          <a:ext cx="3457184" cy="1116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8274">
                  <a:extLst>
                    <a:ext uri="{9D8B030D-6E8A-4147-A177-3AD203B41FA5}">
                      <a16:colId xmlns:a16="http://schemas.microsoft.com/office/drawing/2014/main" xmlns="" val="3678680984"/>
                    </a:ext>
                  </a:extLst>
                </a:gridCol>
                <a:gridCol w="1338910">
                  <a:extLst>
                    <a:ext uri="{9D8B030D-6E8A-4147-A177-3AD203B41FA5}">
                      <a16:colId xmlns:a16="http://schemas.microsoft.com/office/drawing/2014/main" xmlns="" val="2057421029"/>
                    </a:ext>
                  </a:extLst>
                </a:gridCol>
              </a:tblGrid>
              <a:tr h="253834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CUSTOS</a:t>
                      </a:r>
                      <a:r>
                        <a:rPr lang="pt-BR" sz="1200" b="1" u="none" strike="noStrike" baseline="0" dirty="0">
                          <a:effectLst/>
                          <a:highlight>
                            <a:srgbClr val="FFFF00"/>
                          </a:highlight>
                        </a:rPr>
                        <a:t> TOTAIS 2</a:t>
                      </a:r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º QUADRIMESTRE/2024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1683112"/>
                  </a:ext>
                </a:extLst>
              </a:tr>
              <a:tr h="119147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134347325"/>
                  </a:ext>
                </a:extLst>
              </a:tr>
              <a:tr h="119147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68968333"/>
                  </a:ext>
                </a:extLst>
              </a:tr>
              <a:tr h="119147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70095379"/>
                  </a:ext>
                </a:extLst>
              </a:tr>
              <a:tr h="336719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(recursos próprios)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R$80.000,00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97274350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03598"/>
            <a:ext cx="2392654" cy="3366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61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F8A9AAA1-0532-4D31-9089-77E88EE4F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752727"/>
              </p:ext>
            </p:extLst>
          </p:nvPr>
        </p:nvGraphicFramePr>
        <p:xfrm>
          <a:off x="4578156" y="2211710"/>
          <a:ext cx="4099123" cy="1211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2036">
                  <a:extLst>
                    <a:ext uri="{9D8B030D-6E8A-4147-A177-3AD203B41FA5}">
                      <a16:colId xmlns:a16="http://schemas.microsoft.com/office/drawing/2014/main" xmlns="" val="3678680984"/>
                    </a:ext>
                  </a:extLst>
                </a:gridCol>
                <a:gridCol w="2377087">
                  <a:extLst>
                    <a:ext uri="{9D8B030D-6E8A-4147-A177-3AD203B41FA5}">
                      <a16:colId xmlns:a16="http://schemas.microsoft.com/office/drawing/2014/main" xmlns="" val="2057421029"/>
                    </a:ext>
                  </a:extLst>
                </a:gridCol>
              </a:tblGrid>
              <a:tr h="113398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CUSTOS</a:t>
                      </a:r>
                      <a:r>
                        <a:rPr lang="pt-BR" sz="1200" b="1" u="none" strike="noStrike" baseline="0" dirty="0">
                          <a:effectLst/>
                          <a:highlight>
                            <a:srgbClr val="FFFF00"/>
                          </a:highlight>
                        </a:rPr>
                        <a:t> - </a:t>
                      </a:r>
                      <a:r>
                        <a:rPr lang="pt-BR" sz="12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TAPA BURACOS EXECUTADAS 2º QUADRIMESTRE/2024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1683112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134347325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68968333"/>
                  </a:ext>
                </a:extLst>
              </a:tr>
              <a:tr h="104326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70095379"/>
                  </a:ext>
                </a:extLst>
              </a:tr>
              <a:tr h="35438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1.231 Toneladas</a:t>
                      </a:r>
                    </a:p>
                    <a:p>
                      <a:pPr algn="r" fontAlgn="b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R$1.090.387,20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97274350"/>
                  </a:ext>
                </a:extLst>
              </a:tr>
            </a:tbl>
          </a:graphicData>
        </a:graphic>
      </p:graphicFrame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2918812" y="4659982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251520" y="334150"/>
            <a:ext cx="5562892" cy="57455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solidFill>
                  <a:schemeClr val="tx1"/>
                </a:solidFill>
                <a:ea typeface="Calibri"/>
                <a:cs typeface="Times New Roman"/>
              </a:rPr>
              <a:t>TAPA BURACOS COM ASFALTO E PAVIMENTAÇÕES VIA PÚBLICA</a:t>
            </a:r>
            <a:endParaRPr lang="pt-BR" sz="1600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444" y="1481005"/>
            <a:ext cx="4541837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42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0301" y="267494"/>
            <a:ext cx="6235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</a:rPr>
              <a:t>AÇÕES REALIZADAS MAIO – AGOSTO 2024</a:t>
            </a:r>
            <a:endParaRPr lang="pt-BR" sz="1600" b="1" dirty="0">
              <a:solidFill>
                <a:schemeClr val="tx2"/>
              </a:solidFill>
            </a:endParaRPr>
          </a:p>
          <a:p>
            <a:r>
              <a:rPr lang="pt-BR" sz="2800" b="1" dirty="0">
                <a:solidFill>
                  <a:schemeClr val="tx2"/>
                </a:solidFill>
              </a:rPr>
              <a:t>OPERAÇÃO TAPA BURACOS</a:t>
            </a:r>
          </a:p>
        </p:txBody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xmlns="" id="{1D2FEBCB-AAB0-2512-9A9B-E6634769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7824" y="4767263"/>
            <a:ext cx="2895600" cy="273844"/>
          </a:xfrm>
        </p:spPr>
        <p:txBody>
          <a:bodyPr/>
          <a:lstStyle/>
          <a:p>
            <a:r>
              <a:rPr lang="pt-BR"/>
              <a:t>2º QUADRIMESTRE 2024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1855022" cy="2984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26468"/>
            <a:ext cx="2192431" cy="3489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4429"/>
            <a:ext cx="2289135" cy="3411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0221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43083</TotalTime>
  <Words>325</Words>
  <Application>Microsoft Office PowerPoint</Application>
  <PresentationFormat>Apresentação na tela (16:9)</PresentationFormat>
  <Paragraphs>97</Paragraphs>
  <Slides>18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Calçamentos/Passeios/Meio Fio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MAIO – AGOSTO 2024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1330</cp:revision>
  <cp:lastPrinted>2022-09-23T10:55:21Z</cp:lastPrinted>
  <dcterms:created xsi:type="dcterms:W3CDTF">2021-05-10T18:20:11Z</dcterms:created>
  <dcterms:modified xsi:type="dcterms:W3CDTF">2024-09-27T11:21:50Z</dcterms:modified>
</cp:coreProperties>
</file>