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3" r:id="rId20"/>
    <p:sldId id="326" r:id="rId21"/>
    <p:sldId id="327" r:id="rId22"/>
    <p:sldId id="328" r:id="rId23"/>
    <p:sldId id="285" r:id="rId24"/>
    <p:sldId id="290" r:id="rId25"/>
    <p:sldId id="291" r:id="rId26"/>
    <p:sldId id="329" r:id="rId27"/>
    <p:sldId id="308" r:id="rId28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291" autoAdjust="0"/>
  </p:normalViewPr>
  <p:slideViewPr>
    <p:cSldViewPr>
      <p:cViewPr>
        <p:scale>
          <a:sx n="80" d="100"/>
          <a:sy n="80" d="100"/>
        </p:scale>
        <p:origin x="-1699" y="-6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  <a:r>
              <a:rPr lang="pt-BR" sz="1600" b="1" dirty="0" smtClean="0">
                <a:solidFill>
                  <a:schemeClr val="bg1"/>
                </a:solidFill>
              </a:rPr>
              <a:t>° Quadrimestre </a:t>
            </a:r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27/09/2024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</a:t>
            </a:r>
            <a:endParaRPr lang="en-GB" sz="40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2° Quadrimestre</a:t>
            </a:r>
            <a:endParaRPr lang="pt-BR" dirty="0"/>
          </a:p>
          <a:p>
            <a:r>
              <a:rPr lang="pt-BR" dirty="0" smtClean="0"/>
              <a:t>Período: 05/024 a 08/2024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xmlns="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067111"/>
              </p:ext>
            </p:extLst>
          </p:nvPr>
        </p:nvGraphicFramePr>
        <p:xfrm>
          <a:off x="683568" y="1059582"/>
          <a:ext cx="7704855" cy="39511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2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695"/>
                <a:gridCol w="746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6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 smtClean="0"/>
                        <a:t>DESPESAS POR FUNÇÃO DE GOVERNO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Liquidado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5.858.010,60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2.984.428,97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GESTÃO E DA FAZENDA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13.282.200,00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7.607.428,02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SECRET.MUNICIPAL DE EDUCAÇÃO, ECULTURA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45.455.080,00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30.639.909,71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MUNIC.DE DESENVOLVIMENTO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6.846.000,00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3.556.096,80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DA INFANCIA E ADOLESCENCIA - FIA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312.200,00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371.805,59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DESENV.ECON.ESP.CULT.TURISMO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5.520.000,00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3.188.980,99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INFRA, MOBILIDADE E SEGURANÇA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18.204.000,00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16.760.042,14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DO IDOSO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MUNICIPAL DE SAÚDE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23.652.509,40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19.389.208,48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9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MUNICIPAL DE VEREADORES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2.602.220,25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6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 DESPESA EXECUTADA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125.000.000,00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87.100.120,95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Natureza  das despesas segundo as Categorias Econômicas– (Anexo 2)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Quadrimestre</a:t>
            </a:r>
            <a:endParaRPr lang="pt-BR" dirty="0"/>
          </a:p>
          <a:p>
            <a:r>
              <a:rPr lang="pt-BR" dirty="0" smtClean="0"/>
              <a:t>Período: 05/024 a 08/2024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3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967868"/>
              </p:ext>
            </p:extLst>
          </p:nvPr>
        </p:nvGraphicFramePr>
        <p:xfrm>
          <a:off x="323529" y="1059582"/>
          <a:ext cx="8579296" cy="3559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R$ 16.285.350,29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R$ 113.175,56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R$ 16.398.525,85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24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Que Deveria Ser Aplicado Com Remuneração de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Professores  - art. 26 da lei 14.113/2020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R$ 11.478.968,10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R$ 14.164.980,25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A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Maior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R$ 2.686.012,16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Percentual efetivamente aplicado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86,38%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C/ Remuneração de Profissionais do Ens.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Fundamental-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Superávit </a:t>
                      </a:r>
                      <a:r>
                        <a:rPr lang="pt-B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3º do artigo 25 da Lei nº 14.113/2020.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R$ 680.170,23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717810"/>
              </p:ext>
            </p:extLst>
          </p:nvPr>
        </p:nvGraphicFramePr>
        <p:xfrm>
          <a:off x="179513" y="843558"/>
          <a:ext cx="8784976" cy="417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9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62.567.429,16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30.639.909,71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18.755.011,31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15.641.857,29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29,98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3.113.154,02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4,98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878695"/>
              </p:ext>
            </p:extLst>
          </p:nvPr>
        </p:nvGraphicFramePr>
        <p:xfrm>
          <a:off x="251521" y="1059584"/>
          <a:ext cx="8640963" cy="3960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61.242.626,38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R$ 19.389.208,48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Cálculo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R$ 13.651.566,21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R$ 9.186.393,96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22,29%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R$ 4.465.172,25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7,29%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6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345932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133.841.472,00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72.274.394,88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59.723.008,18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44,62%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133.841.472,00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8.030.488,32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3.520.226,75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133.841.472,00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80.304.883,20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63.243.234,93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47,25%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Metas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</a:t>
            </a:r>
            <a:r>
              <a:rPr lang="pt-BR" dirty="0" smtClean="0"/>
              <a:t>o</a:t>
            </a:r>
          </a:p>
          <a:p>
            <a:r>
              <a:rPr lang="pt-BR" dirty="0"/>
              <a:t>2</a:t>
            </a:r>
            <a:r>
              <a:rPr lang="pt-BR" dirty="0" smtClean="0"/>
              <a:t> </a:t>
            </a:r>
            <a:r>
              <a:rPr lang="pt-BR" dirty="0" err="1" smtClean="0"/>
              <a:t>ºQuadrimestre</a:t>
            </a:r>
            <a:r>
              <a:rPr lang="pt-BR" dirty="0" smtClean="0"/>
              <a:t>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1400" dirty="0"/>
              <a:t>Lei 4.320/64, Art. 2°, § 1° e 2</a:t>
            </a:r>
            <a:r>
              <a:rPr lang="pt-BR" sz="1400" dirty="0" smtClean="0"/>
              <a:t>°</a:t>
            </a:r>
          </a:p>
          <a:p>
            <a:r>
              <a:rPr lang="en-US" sz="3200" dirty="0"/>
              <a:t>Evolução da Receita </a:t>
            </a:r>
            <a:r>
              <a:rPr lang="en-US" sz="3200" dirty="0" smtClean="0"/>
              <a:t>Orçamentária</a:t>
            </a:r>
            <a:endParaRPr lang="pt-BR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41266"/>
              </p:ext>
            </p:extLst>
          </p:nvPr>
        </p:nvGraphicFramePr>
        <p:xfrm>
          <a:off x="539552" y="1419706"/>
          <a:ext cx="8229600" cy="1675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2º </a:t>
                      </a: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56.936.784,21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63.440.824,32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77.366.278,99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76.464.658,00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51703"/>
              </p:ext>
            </p:extLst>
          </p:nvPr>
        </p:nvGraphicFramePr>
        <p:xfrm>
          <a:off x="539552" y="3291830"/>
          <a:ext cx="8229600" cy="878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2º Quadrimestre/2024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94.175.417,45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11.771.927,18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9512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Lei </a:t>
            </a:r>
            <a:r>
              <a:rPr lang="pt-BR" alt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4.320/64, Art. 2°, § 1° e 2°</a:t>
            </a:r>
            <a:endParaRPr lang="pt-BR" alt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07517"/>
              </p:ext>
            </p:extLst>
          </p:nvPr>
        </p:nvGraphicFramePr>
        <p:xfrm>
          <a:off x="179995" y="274156"/>
          <a:ext cx="6120197" cy="35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</a:t>
                      </a:r>
                      <a:r>
                        <a:rPr lang="pt-BR" sz="2000" dirty="0" smtClean="0">
                          <a:effectLst/>
                        </a:rPr>
                        <a:t>Orçamentaria 2°Quadrimestre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1" y="1707654"/>
            <a:ext cx="8784977" cy="26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/>
              <a:t>2</a:t>
            </a:r>
            <a:r>
              <a:rPr lang="pt-BR" b="1" dirty="0" smtClean="0"/>
              <a:t>º </a:t>
            </a:r>
            <a:r>
              <a:rPr lang="pt-BR" b="1" dirty="0" smtClean="0"/>
              <a:t>Quadrimestre </a:t>
            </a:r>
            <a:r>
              <a:rPr lang="pt-BR" b="1" dirty="0"/>
              <a:t>DE </a:t>
            </a:r>
            <a:r>
              <a:rPr lang="pt-BR" b="1" dirty="0" smtClean="0"/>
              <a:t>2024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85321"/>
              </p:ext>
            </p:extLst>
          </p:nvPr>
        </p:nvGraphicFramePr>
        <p:xfrm>
          <a:off x="355556" y="1059582"/>
          <a:ext cx="8136905" cy="2653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46"/>
                <a:gridCol w="1511519"/>
                <a:gridCol w="1787540"/>
              </a:tblGrid>
              <a:tr h="355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Realizada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2º </a:t>
                      </a: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Empenhado</a:t>
                      </a:r>
                      <a:endParaRPr lang="pt-BR" sz="1500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Liquidado</a:t>
                      </a:r>
                      <a:endParaRPr lang="pt-BR" sz="1500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0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61.874.928,80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48.575.146,09</a:t>
                      </a:r>
                    </a:p>
                  </a:txBody>
                  <a:tcPr marL="63500" marR="63500" marT="12700" marB="12700" anchor="ctr"/>
                </a:tc>
              </a:tr>
              <a:tr h="46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69.396.015,36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52.736.298,65</a:t>
                      </a:r>
                    </a:p>
                  </a:txBody>
                  <a:tcPr marL="63500" marR="63500" marT="12700" marB="12700" anchor="ctr"/>
                </a:tc>
              </a:tr>
              <a:tr h="54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93.356.461,85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66.993.460,29</a:t>
                      </a:r>
                    </a:p>
                  </a:txBody>
                  <a:tcPr marL="63500" marR="63500" marT="12700" marB="12700" anchor="ctr"/>
                </a:tc>
              </a:tr>
              <a:tr h="544703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93.579.590,55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68.880.902,54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78492"/>
              </p:ext>
            </p:extLst>
          </p:nvPr>
        </p:nvGraphicFramePr>
        <p:xfrm>
          <a:off x="683568" y="3867894"/>
          <a:ext cx="8229600" cy="878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2º Quadrimestre/2024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115.263.603,85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87.100.120,95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14.407.950,48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10.887.515,12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67494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DESPESA ORÇAMENTÁRIA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" y="0"/>
            <a:ext cx="9144000" cy="51435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</a:t>
            </a:r>
            <a:r>
              <a:rPr lang="pt-BR" sz="1100" dirty="0" err="1">
                <a:solidFill>
                  <a:srgbClr val="000000"/>
                </a:solidFill>
              </a:rPr>
              <a:t>Demost</a:t>
            </a:r>
            <a:r>
              <a:rPr lang="pt-BR" sz="1100" dirty="0" smtClean="0">
                <a:solidFill>
                  <a:srgbClr val="000000"/>
                </a:solidFill>
              </a:rPr>
              <a:t>. Da receita Corrente Líquida </a:t>
            </a:r>
            <a:r>
              <a:rPr lang="pt-BR" sz="1100" dirty="0">
                <a:solidFill>
                  <a:srgbClr val="000000"/>
                </a:solidFill>
              </a:rPr>
              <a:t>(RREO-Anexo </a:t>
            </a:r>
            <a:r>
              <a:rPr lang="pt-BR" sz="1100" dirty="0" smtClean="0">
                <a:solidFill>
                  <a:srgbClr val="000000"/>
                </a:solidFill>
              </a:rPr>
              <a:t>3</a:t>
            </a:r>
            <a:r>
              <a:rPr lang="pt-BR" sz="1100" b="1" dirty="0" smtClean="0">
                <a:solidFill>
                  <a:srgbClr val="000000"/>
                </a:solidFill>
              </a:rPr>
              <a:t>)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38941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Lei </a:t>
            </a:r>
            <a:r>
              <a:rPr lang="en-US" sz="1600" dirty="0" err="1"/>
              <a:t>Complementar</a:t>
            </a:r>
            <a:r>
              <a:rPr lang="en-US" sz="1600" dirty="0"/>
              <a:t> n°101/2000, Art. 2°, IV, ‘c’, § 1° e 3°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51079"/>
              </p:ext>
            </p:extLst>
          </p:nvPr>
        </p:nvGraphicFramePr>
        <p:xfrm>
          <a:off x="167094" y="267494"/>
          <a:ext cx="6120680" cy="35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Corrente Líquida (RCL)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70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Filename hint" descr="Alternative text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47614"/>
            <a:ext cx="9139907" cy="29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68824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94.175.417,45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-  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27.630.796,13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166.705.394,59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115.263.603,85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87.100.120,95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84.199.522,57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7.075.296,50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02267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11.690.611,51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399.028,57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6.489.832,14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4.801.750,80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108.207,37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95.259,38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12.947,99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11.798.818,88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399.028,57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6.585.091,52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4.814.698,79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</a:t>
            </a:r>
            <a:r>
              <a:rPr lang="pt-BR" sz="2900" dirty="0" smtClean="0"/>
              <a:t>ATE 2º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91418"/>
              </p:ext>
            </p:extLst>
          </p:nvPr>
        </p:nvGraphicFramePr>
        <p:xfrm>
          <a:off x="179512" y="1923678"/>
          <a:ext cx="8963135" cy="2553062"/>
        </p:xfrm>
        <a:graphic>
          <a:graphicData uri="http://schemas.openxmlformats.org/drawingml/2006/table">
            <a:tbl>
              <a:tblPr/>
              <a:tblGrid>
                <a:gridCol w="1936407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37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3.734.614,69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228.954,21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3.505.660,48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Reconhecidas e renegociadas em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4.165.635,87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462.320,81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3.703.315,06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7.900.250,56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-  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691.275,02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7.208.975,54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3000" dirty="0" smtClean="0"/>
              <a:t>2°QUADRIMESTRE 2024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98578"/>
              </p:ext>
            </p:extLst>
          </p:nvPr>
        </p:nvGraphicFramePr>
        <p:xfrm>
          <a:off x="5220072" y="2211710"/>
          <a:ext cx="3312368" cy="244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669"/>
                <a:gridCol w="1025972"/>
                <a:gridCol w="1150727"/>
              </a:tblGrid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2</a:t>
                      </a:r>
                      <a:r>
                        <a:rPr lang="pt-BR" sz="1400" b="1" u="none" strike="noStrike" dirty="0" smtClean="0">
                          <a:effectLst/>
                        </a:rPr>
                        <a:t>º </a:t>
                      </a:r>
                      <a:r>
                        <a:rPr lang="pt-BR" sz="1400" b="1" u="none" strike="noStrike" dirty="0">
                          <a:effectLst/>
                        </a:rPr>
                        <a:t>QUA 2023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2</a:t>
                      </a:r>
                      <a:r>
                        <a:rPr lang="pt-BR" sz="1400" b="1" u="none" strike="noStrike" dirty="0" smtClean="0">
                          <a:effectLst/>
                        </a:rPr>
                        <a:t>º </a:t>
                      </a:r>
                      <a:r>
                        <a:rPr lang="pt-BR" sz="1400" b="1" u="none" strike="noStrike" dirty="0">
                          <a:effectLst/>
                        </a:rPr>
                        <a:t>QUA </a:t>
                      </a:r>
                      <a:r>
                        <a:rPr lang="pt-BR" sz="1400" b="1" u="none" strike="noStrike" dirty="0" smtClean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Ouvidoria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 dirty="0" smtClean="0">
                          <a:effectLst/>
                        </a:rPr>
                        <a:t>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LAI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r>
                        <a:rPr lang="pt-BR" sz="1400" u="none" strike="noStrike" dirty="0" smtClean="0">
                          <a:effectLst/>
                        </a:rPr>
                        <a:t>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Carta serviço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r>
                        <a:rPr lang="pt-BR" sz="1400" u="none" strike="noStrike" dirty="0" smtClean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Telefone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 smtClean="0">
                          <a:effectLst/>
                        </a:rPr>
                        <a:t>E-mail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 dirty="0" smtClean="0">
                          <a:effectLst/>
                        </a:rPr>
                        <a:t>115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13464"/>
              </p:ext>
            </p:extLst>
          </p:nvPr>
        </p:nvGraphicFramePr>
        <p:xfrm>
          <a:off x="395536" y="123478"/>
          <a:ext cx="3600400" cy="481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5572"/>
                <a:gridCol w="1144828"/>
              </a:tblGrid>
              <a:tr h="188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POR DEPARTAMENTO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2º QUA 2024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Fiscal de postura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Coord. De Planejamento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Educação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Def. Vigilância </a:t>
                      </a:r>
                      <a:r>
                        <a:rPr lang="pt-BR" sz="1200" u="none" strike="noStrike" dirty="0">
                          <a:effectLst/>
                        </a:rPr>
                        <a:t>sanitária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Tesouraria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Social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Aguas de </a:t>
                      </a:r>
                      <a:r>
                        <a:rPr lang="pt-BR" sz="1200" u="none" strike="noStrike" dirty="0" smtClean="0">
                          <a:effectLst/>
                        </a:rPr>
                        <a:t>Capivari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tributos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Obras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Gabinete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Jurídico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Bem Estar Animal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Licitação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Vigilância </a:t>
                      </a:r>
                      <a:r>
                        <a:rPr lang="pt-BR" sz="1200" u="none" strike="noStrike" dirty="0">
                          <a:effectLst/>
                        </a:rPr>
                        <a:t>em </a:t>
                      </a:r>
                      <a:r>
                        <a:rPr lang="pt-BR" sz="1200" u="none" strike="noStrike" dirty="0" smtClean="0">
                          <a:effectLst/>
                        </a:rPr>
                        <a:t>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Convênios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Cosip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RH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Outros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Duvidas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E9EDF4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Mario </a:t>
            </a:r>
            <a:r>
              <a:rPr lang="pt-BR" dirty="0" err="1" smtClean="0"/>
              <a:t>Latrônico</a:t>
            </a:r>
            <a:r>
              <a:rPr lang="pt-BR" dirty="0" smtClean="0"/>
              <a:t> Junior</a:t>
            </a:r>
            <a:endParaRPr lang="pt-BR" dirty="0"/>
          </a:p>
          <a:p>
            <a:pPr algn="ctr"/>
            <a:r>
              <a:rPr lang="pt-BR" dirty="0"/>
              <a:t>Secretaria 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smtClean="0"/>
              <a:t>27/09/2024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/>
              <a:t>2</a:t>
            </a:r>
            <a:r>
              <a:rPr lang="pt-BR" sz="2400" dirty="0" smtClean="0"/>
              <a:t>º Quadrimestre </a:t>
            </a:r>
            <a:r>
              <a:rPr lang="pt-BR" sz="2400" dirty="0"/>
              <a:t>/</a:t>
            </a:r>
            <a:r>
              <a:rPr lang="pt-BR" sz="2400" dirty="0" smtClean="0"/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</a:t>
            </a:r>
            <a:r>
              <a:rPr lang="pt-BR" b="1" dirty="0" smtClean="0"/>
              <a:t>ORÇAMENTÁRIA</a:t>
            </a: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ORÇAMENTÁRIA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Quadrimestre</a:t>
            </a:r>
            <a:endParaRPr lang="pt-BR" dirty="0"/>
          </a:p>
          <a:p>
            <a:r>
              <a:rPr lang="pt-BR" dirty="0" smtClean="0"/>
              <a:t>Período: 05/024 a 08/2024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03077"/>
              </p:ext>
            </p:extLst>
          </p:nvPr>
        </p:nvGraphicFramePr>
        <p:xfrm>
          <a:off x="107504" y="1195192"/>
          <a:ext cx="8784976" cy="358635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964928"/>
              </p:ext>
            </p:extLst>
          </p:nvPr>
        </p:nvGraphicFramePr>
        <p:xfrm>
          <a:off x="243972" y="584400"/>
          <a:ext cx="8352927" cy="44338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RECEITAS CORRENTES (I)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124.983.898,37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91.972.870,95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Tributária(impostos e taxas)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30.537.463,60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14.153.907,12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marL="0" marR="0" indent="0" algn="l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Contribuições (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Iluminação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Pública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1.735.101,58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Patrimonial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96.408,62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2.550.601,26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2646%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Agropecuária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104.506,52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2.480,27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Serviços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6.100.000,00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5.431.674,55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Transfer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Correntes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87.051.342,95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66.757.955,47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Receitas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Corrent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1.094.176,68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1.341.150,70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123%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Receitas Correntes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Intra-Orçamentária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Receitas de Capital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16.101,63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2.202.546,50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13679%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81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125.000.000,00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94.175.417,45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974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047015"/>
              </p:ext>
            </p:extLst>
          </p:nvPr>
        </p:nvGraphicFramePr>
        <p:xfrm>
          <a:off x="539552" y="1316412"/>
          <a:ext cx="8136905" cy="3380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6.708.643,67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2.553.878,75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12.658.395,75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6.038.319,61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1.100.864,27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611.269,23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7.592.592,93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2.815.790,01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2.476.966,98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2.134.649,52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30.537.463,60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14.153.907,12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30395</TotalTime>
  <Words>1400</Words>
  <Application>Microsoft Office PowerPoint</Application>
  <PresentationFormat>Apresentação na tela (16:9)</PresentationFormat>
  <Paragraphs>510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2_Tema do Office</vt:lpstr>
      <vt:lpstr>Apresentação do PowerPoint</vt:lpstr>
      <vt:lpstr> AUDIÊNCIA PÚBLICA 2º Quadrimestre  </vt:lpstr>
      <vt:lpstr> AUDIÊNCIA PÚBLICA 2º Quadrimestre  </vt:lpstr>
      <vt:lpstr> AUDIÊNCIA PÚBLICA 2º Quadrimestre  </vt:lpstr>
      <vt:lpstr> AUDIÊNCIA PÚBLICA 2º Quadrimestre  </vt:lpstr>
      <vt:lpstr> AUDIÊNCIA PÚBLICA 2º Quadrimestre  </vt:lpstr>
      <vt:lpstr>ESTRUTURA DA RECEITA</vt:lpstr>
      <vt:lpstr>Apresentação do PowerPoint</vt:lpstr>
      <vt:lpstr>RECEITAS TRIBUTÁRIAS e  COMTRIBUIÇÕES DE MELHORIAS</vt:lpstr>
      <vt:lpstr> AUDIÊNCIA PÚBLICA 2º Quadrimestre  </vt:lpstr>
      <vt:lpstr>Apresentação do PowerPoint</vt:lpstr>
      <vt:lpstr> AUDIÊNCIA PÚBLICA 2º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 2°QUADRIMESTRE 2024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Alessandra</cp:lastModifiedBy>
  <cp:revision>379</cp:revision>
  <cp:lastPrinted>2024-09-26T14:09:30Z</cp:lastPrinted>
  <dcterms:created xsi:type="dcterms:W3CDTF">2021-05-10T18:20:11Z</dcterms:created>
  <dcterms:modified xsi:type="dcterms:W3CDTF">2024-09-26T14:52:16Z</dcterms:modified>
</cp:coreProperties>
</file>