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361" r:id="rId5"/>
    <p:sldId id="309" r:id="rId6"/>
    <p:sldId id="402" r:id="rId7"/>
    <p:sldId id="289" r:id="rId8"/>
    <p:sldId id="400" r:id="rId9"/>
    <p:sldId id="395" r:id="rId10"/>
    <p:sldId id="397" r:id="rId11"/>
    <p:sldId id="363" r:id="rId12"/>
    <p:sldId id="362" r:id="rId13"/>
    <p:sldId id="403" r:id="rId14"/>
    <p:sldId id="405" r:id="rId15"/>
    <p:sldId id="259" r:id="rId16"/>
    <p:sldId id="262" r:id="rId17"/>
    <p:sldId id="261" r:id="rId18"/>
    <p:sldId id="409" r:id="rId19"/>
    <p:sldId id="266" r:id="rId20"/>
    <p:sldId id="370" r:id="rId21"/>
    <p:sldId id="371" r:id="rId22"/>
    <p:sldId id="411" r:id="rId23"/>
    <p:sldId id="412" r:id="rId24"/>
    <p:sldId id="413" r:id="rId25"/>
    <p:sldId id="414" r:id="rId26"/>
    <p:sldId id="415" r:id="rId27"/>
    <p:sldId id="416" r:id="rId28"/>
    <p:sldId id="417" r:id="rId29"/>
    <p:sldId id="418" r:id="rId30"/>
    <p:sldId id="419" r:id="rId31"/>
    <p:sldId id="420" r:id="rId32"/>
    <p:sldId id="421" r:id="rId33"/>
    <p:sldId id="424" r:id="rId34"/>
    <p:sldId id="425" r:id="rId35"/>
    <p:sldId id="426" r:id="rId36"/>
    <p:sldId id="372" r:id="rId37"/>
    <p:sldId id="373" r:id="rId38"/>
    <p:sldId id="375" r:id="rId39"/>
    <p:sldId id="376" r:id="rId40"/>
    <p:sldId id="379" r:id="rId41"/>
    <p:sldId id="378" r:id="rId42"/>
    <p:sldId id="377" r:id="rId43"/>
    <p:sldId id="380" r:id="rId44"/>
    <p:sldId id="381" r:id="rId45"/>
    <p:sldId id="382" r:id="rId46"/>
    <p:sldId id="386" r:id="rId47"/>
    <p:sldId id="383" r:id="rId48"/>
    <p:sldId id="384" r:id="rId49"/>
    <p:sldId id="385" r:id="rId50"/>
    <p:sldId id="431" r:id="rId51"/>
    <p:sldId id="432" r:id="rId52"/>
    <p:sldId id="433" r:id="rId53"/>
    <p:sldId id="434" r:id="rId54"/>
    <p:sldId id="435" r:id="rId55"/>
    <p:sldId id="269" r:id="rId56"/>
    <p:sldId id="436" r:id="rId57"/>
    <p:sldId id="273" r:id="rId58"/>
    <p:sldId id="280" r:id="rId59"/>
    <p:sldId id="305" r:id="rId60"/>
    <p:sldId id="348" r:id="rId61"/>
    <p:sldId id="349" r:id="rId62"/>
    <p:sldId id="388" r:id="rId63"/>
    <p:sldId id="389" r:id="rId64"/>
    <p:sldId id="390" r:id="rId65"/>
    <p:sldId id="437" r:id="rId66"/>
    <p:sldId id="392" r:id="rId67"/>
    <p:sldId id="438" r:id="rId68"/>
    <p:sldId id="441" r:id="rId69"/>
    <p:sldId id="439" r:id="rId70"/>
    <p:sldId id="272" r:id="rId71"/>
    <p:sldId id="306" r:id="rId72"/>
    <p:sldId id="427" r:id="rId73"/>
    <p:sldId id="428" r:id="rId74"/>
    <p:sldId id="429" r:id="rId75"/>
    <p:sldId id="430" r:id="rId76"/>
    <p:sldId id="360" r:id="rId77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99FF"/>
    <a:srgbClr val="3399FF"/>
    <a:srgbClr val="99CCFF"/>
    <a:srgbClr val="60B8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Estilo Claro 3 - Ênfas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76" autoAdjust="0"/>
    <p:restoredTop sz="95129" autoAdjust="0"/>
  </p:normalViewPr>
  <p:slideViewPr>
    <p:cSldViewPr>
      <p:cViewPr>
        <p:scale>
          <a:sx n="90" d="100"/>
          <a:sy n="90" d="100"/>
        </p:scale>
        <p:origin x="-1325" y="-499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735843783415963"/>
          <c:y val="8.1415942359868515E-2"/>
          <c:w val="0.62430822883250714"/>
          <c:h val="0.4023423471256923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Plan1!$B$2</c:f>
              <c:strCache>
                <c:ptCount val="1"/>
                <c:pt idx="0">
                  <c:v>Série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345679012345678E-2"/>
                  <c:y val="-2.15778826702629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2345679012345678E-2"/>
                  <c:y val="-2.4275118004045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0802469135802469E-2"/>
                  <c:y val="-2.4275118004045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9.2592592592592587E-3"/>
                  <c:y val="-3.50640593391773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Plan1!$A$3:$A$6</c:f>
              <c:strCache>
                <c:ptCount val="4"/>
                <c:pt idx="0">
                  <c:v>Maio </c:v>
                </c:pt>
                <c:pt idx="1">
                  <c:v>Junho</c:v>
                </c:pt>
                <c:pt idx="2">
                  <c:v>Julho</c:v>
                </c:pt>
                <c:pt idx="3">
                  <c:v>Agosto</c:v>
                </c:pt>
              </c:strCache>
            </c:strRef>
          </c:cat>
          <c:val>
            <c:numRef>
              <c:f>Plan1!$B$3:$B$6</c:f>
              <c:numCache>
                <c:formatCode>General</c:formatCode>
                <c:ptCount val="4"/>
                <c:pt idx="0">
                  <c:v>270</c:v>
                </c:pt>
                <c:pt idx="1">
                  <c:v>269</c:v>
                </c:pt>
                <c:pt idx="2">
                  <c:v>247</c:v>
                </c:pt>
                <c:pt idx="3">
                  <c:v>271</c:v>
                </c:pt>
              </c:numCache>
            </c:numRef>
          </c:val>
        </c:ser>
        <c:ser>
          <c:idx val="1"/>
          <c:order val="1"/>
          <c:tx>
            <c:strRef>
              <c:f>Plan1!$C$2</c:f>
              <c:strCache>
                <c:ptCount val="1"/>
                <c:pt idx="0">
                  <c:v>Colunas2</c:v>
                </c:pt>
              </c:strCache>
            </c:strRef>
          </c:tx>
          <c:invertIfNegative val="0"/>
          <c:cat>
            <c:strRef>
              <c:f>Plan1!$A$3:$A$6</c:f>
              <c:strCache>
                <c:ptCount val="4"/>
                <c:pt idx="0">
                  <c:v>Maio </c:v>
                </c:pt>
                <c:pt idx="1">
                  <c:v>Junho</c:v>
                </c:pt>
                <c:pt idx="2">
                  <c:v>Julho</c:v>
                </c:pt>
                <c:pt idx="3">
                  <c:v>Agosto</c:v>
                </c:pt>
              </c:strCache>
            </c:strRef>
          </c:cat>
          <c:val>
            <c:numRef>
              <c:f>Plan1!$C$3:$C$6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1765632"/>
        <c:axId val="161783808"/>
        <c:axId val="0"/>
      </c:bar3DChart>
      <c:catAx>
        <c:axId val="161765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1783808"/>
        <c:crosses val="autoZero"/>
        <c:auto val="1"/>
        <c:lblAlgn val="ctr"/>
        <c:lblOffset val="100"/>
        <c:noMultiLvlLbl val="0"/>
      </c:catAx>
      <c:valAx>
        <c:axId val="1617838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17656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tx1"/>
          </a:solidFill>
        </a:defRPr>
      </a:pPr>
      <a:endParaRPr lang="pt-BR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BR" dirty="0"/>
              <a:t>LA/PSC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61807744"/>
        <c:axId val="161830016"/>
      </c:barChart>
      <c:catAx>
        <c:axId val="161807744"/>
        <c:scaling>
          <c:orientation val="minMax"/>
        </c:scaling>
        <c:delete val="0"/>
        <c:axPos val="b"/>
        <c:majorTickMark val="out"/>
        <c:minorTickMark val="none"/>
        <c:tickLblPos val="nextTo"/>
        <c:crossAx val="161830016"/>
        <c:crosses val="autoZero"/>
        <c:auto val="1"/>
        <c:lblAlgn val="ctr"/>
        <c:lblOffset val="100"/>
        <c:noMultiLvlLbl val="0"/>
      </c:catAx>
      <c:valAx>
        <c:axId val="1618300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1807744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BR" dirty="0"/>
              <a:t>LA/PSC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Plan1!$C$1</c:f>
              <c:strCache>
                <c:ptCount val="1"/>
                <c:pt idx="0">
                  <c:v>Colunas1</c:v>
                </c:pt>
              </c:strCache>
            </c:strRef>
          </c:tx>
          <c:invertIfNegative val="0"/>
          <c:cat>
            <c:strRef>
              <c:f>Plan1!$A$2:$A$5</c:f>
              <c:strCache>
                <c:ptCount val="4"/>
                <c:pt idx="0">
                  <c:v>MAIO</c:v>
                </c:pt>
                <c:pt idx="1">
                  <c:v>JUNHO</c:v>
                </c:pt>
                <c:pt idx="2">
                  <c:v>JULHO</c:v>
                </c:pt>
                <c:pt idx="3">
                  <c:v>AGOSTO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4</c:v>
                </c:pt>
                <c:pt idx="1">
                  <c:v>5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61870592"/>
        <c:axId val="161872128"/>
      </c:barChart>
      <c:catAx>
        <c:axId val="161870592"/>
        <c:scaling>
          <c:orientation val="minMax"/>
        </c:scaling>
        <c:delete val="0"/>
        <c:axPos val="b"/>
        <c:majorTickMark val="out"/>
        <c:minorTickMark val="none"/>
        <c:tickLblPos val="nextTo"/>
        <c:crossAx val="161872128"/>
        <c:crosses val="autoZero"/>
        <c:auto val="1"/>
        <c:lblAlgn val="ctr"/>
        <c:lblOffset val="100"/>
        <c:noMultiLvlLbl val="0"/>
      </c:catAx>
      <c:valAx>
        <c:axId val="1618721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1870592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78522649946536E-2"/>
          <c:y val="4.365464768690832E-2"/>
          <c:w val="0.69375267327695167"/>
          <c:h val="0.847386177199866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ATENDIMENTOS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Plan1!$A$2:$A$5</c:f>
              <c:strCache>
                <c:ptCount val="4"/>
                <c:pt idx="0">
                  <c:v>MAIO</c:v>
                </c:pt>
                <c:pt idx="1">
                  <c:v>JUNHO</c:v>
                </c:pt>
                <c:pt idx="2">
                  <c:v>JULHO</c:v>
                </c:pt>
                <c:pt idx="3">
                  <c:v>AGOSTO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58</c:v>
                </c:pt>
                <c:pt idx="1">
                  <c:v>80</c:v>
                </c:pt>
                <c:pt idx="2">
                  <c:v>80</c:v>
                </c:pt>
                <c:pt idx="3">
                  <c:v>76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Colunas1</c:v>
                </c:pt>
              </c:strCache>
            </c:strRef>
          </c:tx>
          <c:invertIfNegative val="0"/>
          <c:cat>
            <c:strRef>
              <c:f>Plan1!$A$2:$A$5</c:f>
              <c:strCache>
                <c:ptCount val="4"/>
                <c:pt idx="0">
                  <c:v>MAIO</c:v>
                </c:pt>
                <c:pt idx="1">
                  <c:v>JUNHO</c:v>
                </c:pt>
                <c:pt idx="2">
                  <c:v>JULHO</c:v>
                </c:pt>
                <c:pt idx="3">
                  <c:v>AGOSTO</c:v>
                </c:pt>
              </c:strCache>
            </c:strRef>
          </c:cat>
          <c:val>
            <c:numRef>
              <c:f>Plan1!$C$2:$C$5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163027200"/>
        <c:axId val="163037184"/>
        <c:axId val="0"/>
      </c:bar3DChart>
      <c:catAx>
        <c:axId val="163027200"/>
        <c:scaling>
          <c:orientation val="minMax"/>
        </c:scaling>
        <c:delete val="0"/>
        <c:axPos val="b"/>
        <c:majorTickMark val="out"/>
        <c:minorTickMark val="none"/>
        <c:tickLblPos val="nextTo"/>
        <c:crossAx val="163037184"/>
        <c:crosses val="autoZero"/>
        <c:auto val="1"/>
        <c:lblAlgn val="ctr"/>
        <c:lblOffset val="100"/>
        <c:noMultiLvlLbl val="0"/>
      </c:catAx>
      <c:valAx>
        <c:axId val="1630371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30272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Masculino</c:v>
                </c:pt>
              </c:strCache>
            </c:strRef>
          </c:tx>
          <c:invertIfNegative val="0"/>
          <c:cat>
            <c:strRef>
              <c:f>Plan1!$A$2:$A$5</c:f>
              <c:strCache>
                <c:ptCount val="4"/>
                <c:pt idx="0">
                  <c:v>0 a 12 anos</c:v>
                </c:pt>
                <c:pt idx="1">
                  <c:v>13 a 17 anos</c:v>
                </c:pt>
                <c:pt idx="2">
                  <c:v>18 a 59 anos</c:v>
                </c:pt>
                <c:pt idx="3">
                  <c:v>60 anos ou +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16</c:v>
                </c:pt>
                <c:pt idx="1">
                  <c:v>14</c:v>
                </c:pt>
                <c:pt idx="2">
                  <c:v>0</c:v>
                </c:pt>
                <c:pt idx="3">
                  <c:v>13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Feminino</c:v>
                </c:pt>
              </c:strCache>
            </c:strRef>
          </c:tx>
          <c:invertIfNegative val="0"/>
          <c:cat>
            <c:strRef>
              <c:f>Plan1!$A$2:$A$5</c:f>
              <c:strCache>
                <c:ptCount val="4"/>
                <c:pt idx="0">
                  <c:v>0 a 12 anos</c:v>
                </c:pt>
                <c:pt idx="1">
                  <c:v>13 a 17 anos</c:v>
                </c:pt>
                <c:pt idx="2">
                  <c:v>18 a 59 anos</c:v>
                </c:pt>
                <c:pt idx="3">
                  <c:v>60 anos ou +</c:v>
                </c:pt>
              </c:strCache>
            </c:strRef>
          </c:cat>
          <c:val>
            <c:numRef>
              <c:f>Plan1!$C$2:$C$5</c:f>
              <c:numCache>
                <c:formatCode>General</c:formatCode>
                <c:ptCount val="4"/>
                <c:pt idx="0">
                  <c:v>9</c:v>
                </c:pt>
                <c:pt idx="1">
                  <c:v>13</c:v>
                </c:pt>
                <c:pt idx="2">
                  <c:v>18</c:v>
                </c:pt>
                <c:pt idx="3">
                  <c:v>22</c:v>
                </c:pt>
              </c:numCache>
            </c:numRef>
          </c:val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TOTAL:105 VÍTIMAS </c:v>
                </c:pt>
              </c:strCache>
            </c:strRef>
          </c:tx>
          <c:invertIfNegative val="0"/>
          <c:cat>
            <c:strRef>
              <c:f>Plan1!$A$2:$A$5</c:f>
              <c:strCache>
                <c:ptCount val="4"/>
                <c:pt idx="0">
                  <c:v>0 a 12 anos</c:v>
                </c:pt>
                <c:pt idx="1">
                  <c:v>13 a 17 anos</c:v>
                </c:pt>
                <c:pt idx="2">
                  <c:v>18 a 59 anos</c:v>
                </c:pt>
                <c:pt idx="3">
                  <c:v>60 anos ou +</c:v>
                </c:pt>
              </c:strCache>
            </c:strRef>
          </c:cat>
          <c:val>
            <c:numRef>
              <c:f>Plan1!$D$2:$D$5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3068160"/>
        <c:axId val="163069952"/>
      </c:barChart>
      <c:catAx>
        <c:axId val="163068160"/>
        <c:scaling>
          <c:orientation val="minMax"/>
        </c:scaling>
        <c:delete val="0"/>
        <c:axPos val="b"/>
        <c:majorTickMark val="out"/>
        <c:minorTickMark val="none"/>
        <c:tickLblPos val="nextTo"/>
        <c:crossAx val="163069952"/>
        <c:crosses val="autoZero"/>
        <c:auto val="1"/>
        <c:lblAlgn val="ctr"/>
        <c:lblOffset val="100"/>
        <c:noMultiLvlLbl val="0"/>
      </c:catAx>
      <c:valAx>
        <c:axId val="1630699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306816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000" dirty="0" smtClean="0">
                <a:solidFill>
                  <a:srgbClr val="C00000"/>
                </a:solidFill>
              </a:rPr>
              <a:t>TOTAL</a:t>
            </a:r>
            <a:r>
              <a:rPr lang="en-US" sz="2000" baseline="0" dirty="0" smtClean="0">
                <a:solidFill>
                  <a:srgbClr val="C00000"/>
                </a:solidFill>
              </a:rPr>
              <a:t> 44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endParaRPr lang="en-US" sz="2000" dirty="0">
              <a:solidFill>
                <a:srgbClr val="C00000"/>
              </a:solidFill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Colunas1</c:v>
                </c:pt>
              </c:strCache>
            </c:strRef>
          </c:tx>
          <c:invertIfNegative val="0"/>
          <c:cat>
            <c:strRef>
              <c:f>Plan1!$A$2:$A$5</c:f>
              <c:strCache>
                <c:ptCount val="4"/>
                <c:pt idx="0">
                  <c:v>Viol. Física e Psicológica</c:v>
                </c:pt>
                <c:pt idx="1">
                  <c:v>Abuso Sexual</c:v>
                </c:pt>
                <c:pt idx="2">
                  <c:v>Exploração Sexual</c:v>
                </c:pt>
                <c:pt idx="3">
                  <c:v>Negligencia e Abandono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17</c:v>
                </c:pt>
                <c:pt idx="1">
                  <c:v>13</c:v>
                </c:pt>
                <c:pt idx="2">
                  <c:v>0</c:v>
                </c:pt>
                <c:pt idx="3">
                  <c:v>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3115776"/>
        <c:axId val="163117312"/>
      </c:barChart>
      <c:catAx>
        <c:axId val="163115776"/>
        <c:scaling>
          <c:orientation val="minMax"/>
        </c:scaling>
        <c:delete val="0"/>
        <c:axPos val="b"/>
        <c:majorTickMark val="out"/>
        <c:minorTickMark val="none"/>
        <c:tickLblPos val="nextTo"/>
        <c:crossAx val="163117312"/>
        <c:crosses val="autoZero"/>
        <c:auto val="1"/>
        <c:lblAlgn val="ctr"/>
        <c:lblOffset val="100"/>
        <c:noMultiLvlLbl val="0"/>
      </c:catAx>
      <c:valAx>
        <c:axId val="1631173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31157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0.61027</cdr:y>
    </cdr:from>
    <cdr:to>
      <cdr:x>1</cdr:x>
      <cdr:y>0.66335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2873486"/>
          <a:ext cx="8229600" cy="249929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0.78297</cdr:x>
      <cdr:y>0.74074</cdr:y>
    </cdr:from>
    <cdr:to>
      <cdr:x>1</cdr:x>
      <cdr:y>0.85947</cdr:y>
    </cdr:to>
    <cdr:sp macro="" textlink="">
      <cdr:nvSpPr>
        <cdr:cNvPr id="2" name="Retângulo 1"/>
        <cdr:cNvSpPr/>
      </cdr:nvSpPr>
      <cdr:spPr>
        <a:xfrm xmlns:a="http://schemas.openxmlformats.org/drawingml/2006/main">
          <a:off x="5962549" y="2880319"/>
          <a:ext cx="1652751" cy="46167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>
          <a:defPPr>
            <a:defRPr lang="pt-B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2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rPr>
            <a:t>Total: 294</a:t>
          </a:r>
          <a:endParaRPr lang="pt-BR" sz="2400" b="1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etângulo de cantos arredondados 12"/>
          <p:cNvSpPr/>
          <p:nvPr/>
        </p:nvSpPr>
        <p:spPr>
          <a:xfrm>
            <a:off x="65313" y="52317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295400" y="2400300"/>
            <a:ext cx="6400800" cy="120015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27/09/2024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62932" y="1086978"/>
            <a:ext cx="9021537" cy="114551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62932" y="1047540"/>
            <a:ext cx="9021537" cy="90435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62932" y="2232487"/>
            <a:ext cx="9021537" cy="82899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457200" y="1129448"/>
            <a:ext cx="8229600" cy="1102519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27/09/2024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11680" cy="4388644"/>
          </a:xfrm>
        </p:spPr>
        <p:txBody>
          <a:bodyPr vert="eaVer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205980"/>
            <a:ext cx="5562600" cy="4388644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27/09/2024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27/09/2024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7772400" cy="34290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etângulo de cantos arredondados 9"/>
          <p:cNvSpPr/>
          <p:nvPr/>
        </p:nvSpPr>
        <p:spPr>
          <a:xfrm>
            <a:off x="65313" y="52317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714376"/>
            <a:ext cx="7772400" cy="1021556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1910953"/>
            <a:ext cx="7772400" cy="1003697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27/09/2024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800100" y="4629150"/>
            <a:ext cx="4000500" cy="342900"/>
          </a:xfrm>
        </p:spPr>
        <p:txBody>
          <a:bodyPr/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 flipV="1">
            <a:off x="69413" y="1782623"/>
            <a:ext cx="9013515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69147" y="1756107"/>
            <a:ext cx="9013781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68307" y="1851660"/>
            <a:ext cx="9014621" cy="3429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27/09/2024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93395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9530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27/09/2024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half" idx="2"/>
          </p:nvPr>
        </p:nvSpPr>
        <p:spPr>
          <a:xfrm>
            <a:off x="9144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half" idx="4"/>
          </p:nvPr>
        </p:nvSpPr>
        <p:spPr>
          <a:xfrm>
            <a:off x="49530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27/09/2024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27/09/2024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etângulo de cantos arredondados 8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914400" y="1200150"/>
            <a:ext cx="1905000" cy="337185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27/09/2024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1"/>
          </p:nvPr>
        </p:nvSpPr>
        <p:spPr>
          <a:xfrm>
            <a:off x="2971800" y="1200150"/>
            <a:ext cx="5715000" cy="337185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3675413"/>
            <a:ext cx="7315200" cy="391716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914400" y="4084369"/>
            <a:ext cx="7315200" cy="51435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27/09/2024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914400" y="4629150"/>
            <a:ext cx="3886200" cy="342900"/>
          </a:xfr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Retângulo 10"/>
          <p:cNvSpPr/>
          <p:nvPr/>
        </p:nvSpPr>
        <p:spPr>
          <a:xfrm flipV="1">
            <a:off x="68307" y="3512666"/>
            <a:ext cx="9006840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>
          <a:xfrm>
            <a:off x="68509" y="3487856"/>
            <a:ext cx="9006639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tângulo 12"/>
          <p:cNvSpPr/>
          <p:nvPr/>
        </p:nvSpPr>
        <p:spPr>
          <a:xfrm>
            <a:off x="68511" y="3579919"/>
            <a:ext cx="9006637" cy="3660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68309" y="50007"/>
            <a:ext cx="9001873" cy="3436144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etângulo de cantos arredondados 7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914400" y="205979"/>
            <a:ext cx="7772400" cy="85725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7772400" cy="3429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172200" y="4643437"/>
            <a:ext cx="2476500" cy="357188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9B524B0-DCDA-4945-B206-949C5FEC045B}" type="datetimeFigureOut">
              <a:rPr lang="pt-BR" smtClean="0"/>
              <a:t>27/09/2024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146304" y="4657725"/>
            <a:ext cx="457200" cy="3429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7.jpeg"/><Relationship Id="rId7" Type="http://schemas.openxmlformats.org/officeDocument/2006/relationships/image" Target="../media/image6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77321" y="1048256"/>
            <a:ext cx="53587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SECRETARIA DE DESENVOLVIMENTO SOCIAL</a:t>
            </a:r>
          </a:p>
          <a:p>
            <a:pPr algn="ctr">
              <a:lnSpc>
                <a:spcPct val="150000"/>
              </a:lnSpc>
            </a:pPr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DA FAMÍLIA</a:t>
            </a:r>
          </a:p>
          <a:p>
            <a:pPr algn="ctr"/>
            <a:endParaRPr lang="pt-B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2º Quadrimestre de 2024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603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539552" y="339502"/>
            <a:ext cx="5832648" cy="648072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1800" b="1" dirty="0" smtClean="0">
              <a:solidFill>
                <a:schemeClr val="tx1"/>
              </a:solidFill>
            </a:endParaRPr>
          </a:p>
        </p:txBody>
      </p:sp>
      <p:sp>
        <p:nvSpPr>
          <p:cNvPr id="17" name="AutoShape 2" descr="https://gp.amurel.org.br/index.php?r=email/message/attachment&amp;account_id=1029&amp;mailbox=INBOX&amp;uid=6103&amp;number=2&amp;encoding=base64&amp;filename=IMG-20210927-WA0081.jpg&amp;security_token=R1JDfGThFmqdv8VSQYX5&amp;amp;token=d41d8cd98f00b204e9800998ecf8427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245556" y="248039"/>
            <a:ext cx="61266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b="1" i="1" dirty="0" smtClean="0">
                <a:solidFill>
                  <a:schemeClr val="accent6">
                    <a:lumMod val="50000"/>
                  </a:schemeClr>
                </a:solidFill>
              </a:rPr>
              <a:t>ATIVIDADES COM OS GRUPOS DA III IDADE</a:t>
            </a:r>
          </a:p>
        </p:txBody>
      </p:sp>
      <p:sp>
        <p:nvSpPr>
          <p:cNvPr id="5" name="Retângulo 4"/>
          <p:cNvSpPr/>
          <p:nvPr/>
        </p:nvSpPr>
        <p:spPr>
          <a:xfrm>
            <a:off x="272291" y="1079036"/>
            <a:ext cx="8764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JUNHO: CURSO DE BISCOITOS, GELÉIAS E CONSERVAS  - PARCERIA EPAGRI</a:t>
            </a:r>
            <a:endParaRPr lang="pt-B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94419"/>
            <a:ext cx="3672408" cy="274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330" y="1694419"/>
            <a:ext cx="3752454" cy="285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4523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539552" y="339502"/>
            <a:ext cx="5832648" cy="648072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1800" b="1" dirty="0" smtClean="0">
              <a:solidFill>
                <a:schemeClr val="tx1"/>
              </a:solidFill>
            </a:endParaRPr>
          </a:p>
        </p:txBody>
      </p:sp>
      <p:sp>
        <p:nvSpPr>
          <p:cNvPr id="17" name="AutoShape 2" descr="https://gp.amurel.org.br/index.php?r=email/message/attachment&amp;account_id=1029&amp;mailbox=INBOX&amp;uid=6103&amp;number=2&amp;encoding=base64&amp;filename=IMG-20210927-WA0081.jpg&amp;security_token=R1JDfGThFmqdv8VSQYX5&amp;amp;token=d41d8cd98f00b204e9800998ecf8427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245556" y="248039"/>
            <a:ext cx="61266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b="1" i="1" dirty="0" smtClean="0">
                <a:solidFill>
                  <a:schemeClr val="accent6">
                    <a:lumMod val="50000"/>
                  </a:schemeClr>
                </a:solidFill>
              </a:rPr>
              <a:t>ATIVIDADES COM OS GRUPOS </a:t>
            </a:r>
            <a:r>
              <a:rPr lang="pt-BR" sz="2200" b="1" i="1" dirty="0">
                <a:solidFill>
                  <a:schemeClr val="accent6">
                    <a:lumMod val="50000"/>
                  </a:schemeClr>
                </a:solidFill>
              </a:rPr>
              <a:t>DA III </a:t>
            </a:r>
            <a:r>
              <a:rPr lang="pt-BR" sz="2200" b="1" i="1" dirty="0" smtClean="0">
                <a:solidFill>
                  <a:schemeClr val="accent6">
                    <a:lumMod val="50000"/>
                  </a:schemeClr>
                </a:solidFill>
              </a:rPr>
              <a:t>IDADE</a:t>
            </a:r>
          </a:p>
        </p:txBody>
      </p:sp>
      <p:sp>
        <p:nvSpPr>
          <p:cNvPr id="5" name="Retângulo 4"/>
          <p:cNvSpPr/>
          <p:nvPr/>
        </p:nvSpPr>
        <p:spPr>
          <a:xfrm>
            <a:off x="611560" y="802908"/>
            <a:ext cx="6340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JUNHO: CURSO DE PANIFICAÇÃO PARCEIRIA  - EPAGRI</a:t>
            </a:r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1635646"/>
            <a:ext cx="3549757" cy="2681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03597"/>
            <a:ext cx="2520280" cy="3685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8855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539552" y="339502"/>
            <a:ext cx="5832648" cy="648072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1800" b="1" dirty="0" smtClean="0">
              <a:solidFill>
                <a:schemeClr val="tx1"/>
              </a:solidFill>
            </a:endParaRPr>
          </a:p>
        </p:txBody>
      </p:sp>
      <p:sp>
        <p:nvSpPr>
          <p:cNvPr id="17" name="AutoShape 2" descr="https://gp.amurel.org.br/index.php?r=email/message/attachment&amp;account_id=1029&amp;mailbox=INBOX&amp;uid=6103&amp;number=2&amp;encoding=base64&amp;filename=IMG-20210927-WA0081.jpg&amp;security_token=R1JDfGThFmqdv8VSQYX5&amp;amp;token=d41d8cd98f00b204e9800998ecf8427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245556" y="248039"/>
            <a:ext cx="61266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b="1" i="1" dirty="0" smtClean="0">
                <a:solidFill>
                  <a:schemeClr val="accent6">
                    <a:lumMod val="50000"/>
                  </a:schemeClr>
                </a:solidFill>
              </a:rPr>
              <a:t>ATIVIDADES COM OS GRUPOS </a:t>
            </a:r>
            <a:r>
              <a:rPr lang="pt-BR" sz="2200" b="1" i="1" dirty="0">
                <a:solidFill>
                  <a:schemeClr val="accent6">
                    <a:lumMod val="50000"/>
                  </a:schemeClr>
                </a:solidFill>
              </a:rPr>
              <a:t>DA III </a:t>
            </a:r>
            <a:r>
              <a:rPr lang="pt-BR" sz="2200" b="1" i="1" dirty="0" smtClean="0">
                <a:solidFill>
                  <a:schemeClr val="accent6">
                    <a:lumMod val="50000"/>
                  </a:schemeClr>
                </a:solidFill>
              </a:rPr>
              <a:t>IDADE</a:t>
            </a:r>
          </a:p>
        </p:txBody>
      </p:sp>
      <p:sp>
        <p:nvSpPr>
          <p:cNvPr id="5" name="Retângulo 4"/>
          <p:cNvSpPr/>
          <p:nvPr/>
        </p:nvSpPr>
        <p:spPr>
          <a:xfrm>
            <a:off x="1403648" y="694655"/>
            <a:ext cx="4784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JUNHO: APRESENTAÇÃO DANÇA SENIOR</a:t>
            </a:r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36" y="1250837"/>
            <a:ext cx="6444716" cy="3458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2888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539552" y="339502"/>
            <a:ext cx="5832648" cy="648072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1800" b="1" dirty="0" smtClean="0">
              <a:solidFill>
                <a:schemeClr val="tx1"/>
              </a:solidFill>
            </a:endParaRPr>
          </a:p>
        </p:txBody>
      </p:sp>
      <p:sp>
        <p:nvSpPr>
          <p:cNvPr id="17" name="AutoShape 2" descr="https://gp.amurel.org.br/index.php?r=email/message/attachment&amp;account_id=1029&amp;mailbox=INBOX&amp;uid=6103&amp;number=2&amp;encoding=base64&amp;filename=IMG-20210927-WA0081.jpg&amp;security_token=R1JDfGThFmqdv8VSQYX5&amp;amp;token=d41d8cd98f00b204e9800998ecf8427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245556" y="248039"/>
            <a:ext cx="61266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b="1" i="1" dirty="0" smtClean="0">
                <a:solidFill>
                  <a:schemeClr val="accent6">
                    <a:lumMod val="50000"/>
                  </a:schemeClr>
                </a:solidFill>
              </a:rPr>
              <a:t>ATIVIDADES COM OS GRUPOS DA III IDADE</a:t>
            </a:r>
          </a:p>
        </p:txBody>
      </p:sp>
      <p:sp>
        <p:nvSpPr>
          <p:cNvPr id="5" name="Retângulo 4"/>
          <p:cNvSpPr/>
          <p:nvPr/>
        </p:nvSpPr>
        <p:spPr>
          <a:xfrm>
            <a:off x="460375" y="689755"/>
            <a:ext cx="5695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JULHO: APRESENTAÇÃO GRUPO DE DANÇA DA III IDADE FESTA JULHINA</a:t>
            </a:r>
            <a:endParaRPr lang="pt-B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918"/>
            <a:ext cx="6216096" cy="3405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9721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539552" y="339502"/>
            <a:ext cx="5832648" cy="648072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1800" b="1" dirty="0" smtClean="0">
              <a:solidFill>
                <a:schemeClr val="tx1"/>
              </a:solidFill>
            </a:endParaRPr>
          </a:p>
        </p:txBody>
      </p:sp>
      <p:sp>
        <p:nvSpPr>
          <p:cNvPr id="17" name="AutoShape 2" descr="https://gp.amurel.org.br/index.php?r=email/message/attachment&amp;account_id=1029&amp;mailbox=INBOX&amp;uid=6103&amp;number=2&amp;encoding=base64&amp;filename=IMG-20210927-WA0081.jpg&amp;security_token=R1JDfGThFmqdv8VSQYX5&amp;amp;token=d41d8cd98f00b204e9800998ecf8427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245556" y="248039"/>
            <a:ext cx="61266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b="1" i="1" dirty="0" smtClean="0">
                <a:solidFill>
                  <a:schemeClr val="accent6">
                    <a:lumMod val="50000"/>
                  </a:schemeClr>
                </a:solidFill>
              </a:rPr>
              <a:t>ATIVIDADES COM OS GRUPOS DA III IDADE</a:t>
            </a:r>
          </a:p>
        </p:txBody>
      </p:sp>
      <p:sp>
        <p:nvSpPr>
          <p:cNvPr id="5" name="Retângulo 4"/>
          <p:cNvSpPr/>
          <p:nvPr/>
        </p:nvSpPr>
        <p:spPr>
          <a:xfrm>
            <a:off x="155575" y="663538"/>
            <a:ext cx="62886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JULHO: CURSO DE BORDADO – PARCERIA SENAR</a:t>
            </a:r>
            <a:endParaRPr lang="pt-B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03598"/>
            <a:ext cx="2075402" cy="3524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31590"/>
            <a:ext cx="2952328" cy="3448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0385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" y="-8570"/>
            <a:ext cx="9144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ítulo 24"/>
          <p:cNvSpPr>
            <a:spLocks noGrp="1"/>
          </p:cNvSpPr>
          <p:nvPr>
            <p:ph type="title"/>
          </p:nvPr>
        </p:nvSpPr>
        <p:spPr>
          <a:xfrm>
            <a:off x="914400" y="195487"/>
            <a:ext cx="54578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800" dirty="0" smtClean="0"/>
              <a:t>       </a:t>
            </a:r>
            <a:br>
              <a:rPr lang="pt-BR" sz="2800" dirty="0" smtClean="0"/>
            </a:br>
            <a:r>
              <a:rPr lang="pt-BR" sz="2800" dirty="0"/>
              <a:t/>
            </a:r>
            <a:br>
              <a:rPr lang="pt-BR" sz="2800" dirty="0"/>
            </a:br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2200" b="1" dirty="0" smtClean="0">
                <a:solidFill>
                  <a:schemeClr val="tx1"/>
                </a:solidFill>
                <a:latin typeface="+mn-lt"/>
              </a:rPr>
              <a:t>CADASTRO ÚNICO E</a:t>
            </a:r>
            <a:br>
              <a:rPr lang="pt-BR" sz="2200" b="1" dirty="0" smtClean="0">
                <a:solidFill>
                  <a:schemeClr val="tx1"/>
                </a:solidFill>
                <a:latin typeface="+mn-lt"/>
              </a:rPr>
            </a:br>
            <a:r>
              <a:rPr lang="pt-BR" sz="2200" b="1" dirty="0" smtClean="0">
                <a:solidFill>
                  <a:schemeClr val="tx1"/>
                </a:solidFill>
                <a:latin typeface="+mn-lt"/>
              </a:rPr>
              <a:t>PROGRAMA BOLSA FAMÍLIA </a:t>
            </a:r>
            <a:endParaRPr lang="pt-BR" sz="22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6" name="Espaço Reservado para Conteúdo 25"/>
          <p:cNvSpPr>
            <a:spLocks noGrp="1"/>
          </p:cNvSpPr>
          <p:nvPr>
            <p:ph sz="quarter" idx="1"/>
          </p:nvPr>
        </p:nvSpPr>
        <p:spPr>
          <a:xfrm>
            <a:off x="611560" y="1020771"/>
            <a:ext cx="7772400" cy="62180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t-BR" sz="2000" dirty="0" smtClean="0"/>
              <a:t>Cadastro único é um instrumento que identifica e caracteriza as famílias de baixa renda</a:t>
            </a:r>
          </a:p>
        </p:txBody>
      </p:sp>
      <p:pic>
        <p:nvPicPr>
          <p:cNvPr id="27" name="Imagem 4" descr="82c418_2f0650e559994c02a2e4ff537637e882_mv2_d_2000_1846_s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8742"/>
            <a:ext cx="1008112" cy="932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" name="Tabela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2190281"/>
              </p:ext>
            </p:extLst>
          </p:nvPr>
        </p:nvGraphicFramePr>
        <p:xfrm>
          <a:off x="179512" y="1779662"/>
          <a:ext cx="8424936" cy="319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88819"/>
                <a:gridCol w="2836117"/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solidFill>
                            <a:schemeClr val="tx1"/>
                          </a:solidFill>
                        </a:rPr>
                        <a:t>Descrição</a:t>
                      </a:r>
                      <a:r>
                        <a:rPr lang="pt-BR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solidFill>
                            <a:schemeClr val="tx1"/>
                          </a:solidFill>
                        </a:rPr>
                        <a:t>Quantidade 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Famílias cadastradas no CAD ÚNICO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1.617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Atualização de cadastros</a:t>
                      </a:r>
                      <a:r>
                        <a:rPr lang="pt-BR" sz="1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229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Realização</a:t>
                      </a:r>
                      <a:r>
                        <a:rPr lang="pt-BR" sz="1800" baseline="0" dirty="0" smtClean="0">
                          <a:solidFill>
                            <a:schemeClr val="tx1"/>
                          </a:solidFill>
                        </a:rPr>
                        <a:t> de cadastros novos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148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343272">
                <a:tc>
                  <a:txBody>
                    <a:bodyPr/>
                    <a:lstStyle/>
                    <a:p>
                      <a:r>
                        <a:rPr lang="pt-BR" sz="1800" baseline="0" dirty="0" smtClean="0">
                          <a:solidFill>
                            <a:schemeClr val="tx1"/>
                          </a:solidFill>
                        </a:rPr>
                        <a:t>Famílias Beneficiárias do Bolsa Família</a:t>
                      </a:r>
                      <a:endParaRPr lang="pt-BR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410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343272"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Famílias</a:t>
                      </a:r>
                      <a:r>
                        <a:rPr lang="pt-BR" sz="1800" baseline="0" dirty="0" smtClean="0">
                          <a:solidFill>
                            <a:schemeClr val="tx1"/>
                          </a:solidFill>
                        </a:rPr>
                        <a:t> Beneficiárias do Auxílio Gás</a:t>
                      </a:r>
                      <a:endParaRPr lang="pt-BR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79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Famílias Beneficiárias</a:t>
                      </a:r>
                      <a:r>
                        <a:rPr lang="pt-BR" sz="1800" baseline="0" dirty="0" smtClean="0">
                          <a:solidFill>
                            <a:schemeClr val="tx1"/>
                          </a:solidFill>
                        </a:rPr>
                        <a:t> do BPC/LOAS (Benefício de Prestação Continuada)</a:t>
                      </a:r>
                      <a:endParaRPr lang="pt-BR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Idosos 65</a:t>
                      </a:r>
                    </a:p>
                    <a:p>
                      <a:pPr algn="ctr"/>
                      <a:r>
                        <a:rPr lang="pt-BR" sz="1800" dirty="0" err="1" smtClean="0">
                          <a:solidFill>
                            <a:schemeClr val="tx1"/>
                          </a:solidFill>
                        </a:rPr>
                        <a:t>PCDs</a:t>
                      </a:r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 167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Carteira de Idoso Interestadual (60</a:t>
                      </a:r>
                      <a:r>
                        <a:rPr lang="pt-BR" sz="1800" baseline="0" dirty="0" smtClean="0">
                          <a:solidFill>
                            <a:schemeClr val="tx1"/>
                          </a:solidFill>
                        </a:rPr>
                        <a:t> anos)</a:t>
                      </a:r>
                      <a:endParaRPr lang="pt-BR" sz="18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599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92" y="0"/>
            <a:ext cx="9144000" cy="51435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11" name="Título 10"/>
          <p:cNvSpPr>
            <a:spLocks noGrp="1"/>
          </p:cNvSpPr>
          <p:nvPr>
            <p:ph type="title"/>
          </p:nvPr>
        </p:nvSpPr>
        <p:spPr>
          <a:xfrm>
            <a:off x="323528" y="162615"/>
            <a:ext cx="6264696" cy="752661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pt-BR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SECRETARIA DE DESENVOLVIMENTO         SOCIAL:  CRAS E CREAS</a:t>
            </a:r>
            <a:endParaRPr lang="pt-BR" sz="2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Espaço Reservado para Conteúdo 11"/>
          <p:cNvSpPr>
            <a:spLocks noGrp="1"/>
          </p:cNvSpPr>
          <p:nvPr>
            <p:ph sz="quarter" idx="1"/>
          </p:nvPr>
        </p:nvSpPr>
        <p:spPr>
          <a:xfrm>
            <a:off x="388276" y="987574"/>
            <a:ext cx="8291264" cy="3718148"/>
          </a:xfrm>
        </p:spPr>
        <p:txBody>
          <a:bodyPr/>
          <a:lstStyle/>
          <a:p>
            <a:pPr marL="0" indent="0" algn="ctr">
              <a:buNone/>
            </a:pPr>
            <a:endParaRPr lang="pt-BR" sz="1400" dirty="0"/>
          </a:p>
          <a:p>
            <a:pPr marL="0" indent="0" algn="ctr">
              <a:buNone/>
            </a:pPr>
            <a:r>
              <a:rPr lang="pt-BR" sz="2000" b="1" dirty="0" smtClean="0"/>
              <a:t>BENEFÍCIOS EVENTUAIS</a:t>
            </a:r>
          </a:p>
          <a:p>
            <a:pPr marL="0" indent="0">
              <a:buNone/>
            </a:pPr>
            <a:endParaRPr lang="pt-BR" sz="2000" dirty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 smtClean="0"/>
          </a:p>
          <a:p>
            <a:pPr marL="0" indent="0" algn="ctr">
              <a:buNone/>
            </a:pPr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2615"/>
            <a:ext cx="951978" cy="648072"/>
          </a:xfrm>
          <a:prstGeom prst="rect">
            <a:avLst/>
          </a:prstGeom>
        </p:spPr>
      </p:pic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294545"/>
              </p:ext>
            </p:extLst>
          </p:nvPr>
        </p:nvGraphicFramePr>
        <p:xfrm>
          <a:off x="1259632" y="1923678"/>
          <a:ext cx="6192688" cy="1728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98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228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Benefício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Quantidade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Auxílio Natalidade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</a:t>
                      </a:r>
                      <a:endParaRPr lang="pt-BR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Auxílio</a:t>
                      </a:r>
                      <a:r>
                        <a:rPr lang="pt-BR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Funeral</a:t>
                      </a:r>
                      <a:endParaRPr lang="pt-BR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</a:t>
                      </a:r>
                      <a:endParaRPr lang="pt-BR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Auxílio</a:t>
                      </a:r>
                      <a:r>
                        <a:rPr lang="pt-BR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Alimentação </a:t>
                      </a:r>
                      <a:endParaRPr lang="pt-BR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340</a:t>
                      </a:r>
                      <a:endParaRPr lang="pt-BR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216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7" y="0"/>
            <a:ext cx="9144000" cy="5143500"/>
          </a:xfrm>
          <a:prstGeom prst="rect">
            <a:avLst/>
          </a:prstGeom>
        </p:spPr>
      </p:pic>
      <p:sp>
        <p:nvSpPr>
          <p:cNvPr id="23" name="Título 22"/>
          <p:cNvSpPr>
            <a:spLocks noGrp="1"/>
          </p:cNvSpPr>
          <p:nvPr>
            <p:ph type="title"/>
          </p:nvPr>
        </p:nvSpPr>
        <p:spPr>
          <a:xfrm>
            <a:off x="1259632" y="193083"/>
            <a:ext cx="5241776" cy="722484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200" dirty="0" smtClean="0"/>
              <a:t>    </a:t>
            </a:r>
            <a:br>
              <a:rPr lang="pt-BR" sz="3200" dirty="0" smtClean="0"/>
            </a:br>
            <a:r>
              <a:rPr lang="pt-BR" sz="3200" dirty="0"/>
              <a:t/>
            </a:r>
            <a:br>
              <a:rPr lang="pt-BR" sz="3200" dirty="0"/>
            </a:b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/>
              <a:t/>
            </a:r>
            <a:br>
              <a:rPr lang="pt-BR" sz="3200" dirty="0"/>
            </a:br>
            <a:r>
              <a:rPr lang="pt-B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CENTRO DE REFERÊNCIA DE ASSISTÊNCIA  SOCIAL  - CRAS</a:t>
            </a:r>
            <a:endParaRPr lang="pt-BR" sz="2000" b="1" dirty="0">
              <a:solidFill>
                <a:schemeClr val="tx1"/>
              </a:solidFill>
            </a:endParaRPr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1"/>
          </p:nvPr>
        </p:nvSpPr>
        <p:spPr>
          <a:xfrm>
            <a:off x="611560" y="1131590"/>
            <a:ext cx="7560840" cy="3816424"/>
          </a:xfrm>
        </p:spPr>
        <p:txBody>
          <a:bodyPr/>
          <a:lstStyle/>
          <a:p>
            <a:pPr marL="0" indent="444500" algn="just">
              <a:buNone/>
            </a:pPr>
            <a:r>
              <a:rPr lang="pt-BR" sz="1600" dirty="0" smtClean="0"/>
              <a:t> </a:t>
            </a:r>
            <a:endParaRPr lang="pt-BR" dirty="0"/>
          </a:p>
        </p:txBody>
      </p:sp>
      <p:pic>
        <p:nvPicPr>
          <p:cNvPr id="25" name="Imagem 3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5486"/>
            <a:ext cx="886787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259632" y="843558"/>
            <a:ext cx="37780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/>
              <a:t>PROTEÇÃO SOCIAL BÁSICA:  CRAS</a:t>
            </a:r>
            <a:endParaRPr lang="pt-BR" sz="1600" dirty="0"/>
          </a:p>
        </p:txBody>
      </p:sp>
      <p:graphicFrame>
        <p:nvGraphicFramePr>
          <p:cNvPr id="8" name="Espaço Reservado para Conteúd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9140099"/>
              </p:ext>
            </p:extLst>
          </p:nvPr>
        </p:nvGraphicFramePr>
        <p:xfrm>
          <a:off x="683568" y="1203598"/>
          <a:ext cx="7714556" cy="354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53852"/>
                <a:gridCol w="226070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Descrição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Quantidade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Atendimentos no CRAS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1.617</a:t>
                      </a:r>
                      <a:endParaRPr lang="pt-BR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Famílias/indivíduos</a:t>
                      </a:r>
                      <a:r>
                        <a:rPr lang="pt-BR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em acompanhamento no PAIF</a:t>
                      </a:r>
                      <a:endParaRPr lang="pt-BR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410</a:t>
                      </a:r>
                      <a:endParaRPr lang="pt-BR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Crianças</a:t>
                      </a:r>
                      <a:r>
                        <a:rPr lang="pt-BR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 Adolescentes do SCFV</a:t>
                      </a:r>
                      <a:endParaRPr lang="pt-BR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</a:t>
                      </a:r>
                      <a:r>
                        <a:rPr lang="pt-BR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CRAS</a:t>
                      </a:r>
                      <a:endParaRPr lang="pt-BR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pt-BR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180/mês CEACA </a:t>
                      </a:r>
                      <a:endParaRPr lang="pt-BR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Idosos no SCFV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</a:t>
                      </a:r>
                      <a:endParaRPr lang="pt-BR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Encaminhamentos</a:t>
                      </a:r>
                      <a:r>
                        <a:rPr lang="pt-BR" sz="16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6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 CEACA</a:t>
                      </a:r>
                      <a:endParaRPr lang="pt-BR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07</a:t>
                      </a:r>
                      <a:endParaRPr lang="pt-BR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Encaminhamento</a:t>
                      </a:r>
                      <a:r>
                        <a:rPr lang="pt-BR" sz="16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SINE / Mercado de Trabalho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lang="pt-BR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Visitas</a:t>
                      </a:r>
                      <a:r>
                        <a:rPr lang="pt-BR" sz="16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domiciliares</a:t>
                      </a:r>
                      <a:endParaRPr lang="pt-BR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280</a:t>
                      </a:r>
                      <a:endParaRPr lang="pt-BR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Reuniões em equipe </a:t>
                      </a:r>
                      <a:endParaRPr lang="pt-BR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07</a:t>
                      </a:r>
                      <a:endParaRPr lang="pt-BR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078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7" y="0"/>
            <a:ext cx="9144000" cy="5143500"/>
          </a:xfrm>
          <a:prstGeom prst="rect">
            <a:avLst/>
          </a:prstGeom>
        </p:spPr>
      </p:pic>
      <p:sp>
        <p:nvSpPr>
          <p:cNvPr id="23" name="Título 22"/>
          <p:cNvSpPr>
            <a:spLocks noGrp="1"/>
          </p:cNvSpPr>
          <p:nvPr>
            <p:ph type="title"/>
          </p:nvPr>
        </p:nvSpPr>
        <p:spPr>
          <a:xfrm>
            <a:off x="1259632" y="193083"/>
            <a:ext cx="5241776" cy="722484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200" dirty="0" smtClean="0"/>
              <a:t>    </a:t>
            </a:r>
            <a:br>
              <a:rPr lang="pt-BR" sz="3200" dirty="0" smtClean="0"/>
            </a:br>
            <a:r>
              <a:rPr lang="pt-BR" sz="3200" dirty="0"/>
              <a:t/>
            </a:r>
            <a:br>
              <a:rPr lang="pt-BR" sz="3200" dirty="0"/>
            </a:b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/>
              <a:t/>
            </a:r>
            <a:br>
              <a:rPr lang="pt-BR" sz="3200" dirty="0"/>
            </a:br>
            <a:r>
              <a:rPr lang="pt-B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CENTRO DE REFERÊNCIA DE ASSISTÊNCIA  SOCIAL  - CRAS</a:t>
            </a:r>
            <a:endParaRPr lang="pt-BR" sz="2000" b="1" dirty="0">
              <a:solidFill>
                <a:schemeClr val="tx1"/>
              </a:solidFill>
            </a:endParaRPr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1"/>
          </p:nvPr>
        </p:nvSpPr>
        <p:spPr>
          <a:xfrm>
            <a:off x="611560" y="1131590"/>
            <a:ext cx="7560840" cy="3816424"/>
          </a:xfrm>
        </p:spPr>
        <p:txBody>
          <a:bodyPr/>
          <a:lstStyle/>
          <a:p>
            <a:pPr marL="0" indent="444500" algn="just">
              <a:buNone/>
            </a:pPr>
            <a:r>
              <a:rPr lang="pt-BR" sz="1600" dirty="0" smtClean="0"/>
              <a:t> </a:t>
            </a:r>
            <a:endParaRPr lang="pt-BR" dirty="0"/>
          </a:p>
        </p:txBody>
      </p:sp>
      <p:pic>
        <p:nvPicPr>
          <p:cNvPr id="25" name="Imagem 3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5486"/>
            <a:ext cx="886787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267744" y="1182112"/>
            <a:ext cx="37780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/>
              <a:t>PROTEÇÃO SOCIAL BÁSICA:  CRAS</a:t>
            </a:r>
            <a:endParaRPr lang="pt-BR" sz="1600" dirty="0"/>
          </a:p>
        </p:txBody>
      </p:sp>
      <p:graphicFrame>
        <p:nvGraphicFramePr>
          <p:cNvPr id="8" name="Espaço Reservado para Conteúd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6702588"/>
              </p:ext>
            </p:extLst>
          </p:nvPr>
        </p:nvGraphicFramePr>
        <p:xfrm>
          <a:off x="323528" y="1851670"/>
          <a:ext cx="8424936" cy="226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64696"/>
                <a:gridCol w="216024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Descrição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Quantidade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Oficinas do SCFV no CRAS para Crianças, Adolescentes e Idosos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Crochê, Yoga, Artesanato, Canto Coral, Defesa Pessoal e </a:t>
                      </a:r>
                      <a:r>
                        <a:rPr lang="pt-BR" sz="16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Pilates</a:t>
                      </a:r>
                      <a:endParaRPr lang="pt-BR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Oficina do PAIF para Mulheres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Artesanato</a:t>
                      </a:r>
                      <a:r>
                        <a:rPr lang="pt-BR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 M</a:t>
                      </a:r>
                      <a:r>
                        <a:rPr lang="pt-BR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anicure </a:t>
                      </a:r>
                    </a:p>
                    <a:p>
                      <a:pPr algn="ctr"/>
                      <a:endParaRPr lang="pt-BR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269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7" y="0"/>
            <a:ext cx="9144000" cy="5143500"/>
          </a:xfrm>
          <a:prstGeom prst="rect">
            <a:avLst/>
          </a:prstGeom>
        </p:spPr>
      </p:pic>
      <p:pic>
        <p:nvPicPr>
          <p:cNvPr id="7" name="Imagem 3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33" y="195486"/>
            <a:ext cx="896591" cy="728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187624" y="195487"/>
            <a:ext cx="5256584" cy="576063"/>
          </a:xfrm>
        </p:spPr>
        <p:txBody>
          <a:bodyPr>
            <a:noAutofit/>
          </a:bodyPr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>PROTEÇÃO SOCIAL BÁSICA: CRAS</a:t>
            </a:r>
            <a:endParaRPr lang="pt-BR" sz="2000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231975"/>
              </p:ext>
            </p:extLst>
          </p:nvPr>
        </p:nvGraphicFramePr>
        <p:xfrm>
          <a:off x="390099" y="923526"/>
          <a:ext cx="8352928" cy="3786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529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522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PARTICIPAÇÃO</a:t>
                      </a:r>
                      <a:r>
                        <a:rPr lang="pt-BR" sz="16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EM EVENTOS </a:t>
                      </a:r>
                      <a:endParaRPr lang="pt-BR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00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Participação</a:t>
                      </a:r>
                      <a:r>
                        <a:rPr lang="pt-BR" sz="16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 Formatura do “Programa Trabalhando Juntos”;</a:t>
                      </a:r>
                      <a:endParaRPr lang="pt-BR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53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Participação</a:t>
                      </a:r>
                      <a:r>
                        <a:rPr lang="pt-BR" sz="16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no Projeto Mulheres Empreendedoras em parceria com SENAC e Diamante;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73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Reuniões de</a:t>
                      </a:r>
                      <a:r>
                        <a:rPr lang="pt-BR" sz="16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Equipes;</a:t>
                      </a:r>
                      <a:endParaRPr lang="pt-BR" sz="16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963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Participação no Projeto Curso de Bordados em parceria com SENAR;</a:t>
                      </a:r>
                      <a:endParaRPr lang="pt-BR" sz="16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798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Participação</a:t>
                      </a:r>
                      <a:r>
                        <a:rPr lang="pt-BR" sz="16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no Evento 18 de Maio “Combate à Exploração Sexual contra Criança e Adolescente” com CEACA;</a:t>
                      </a:r>
                      <a:endParaRPr lang="pt-BR" sz="16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10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Entrega</a:t>
                      </a:r>
                      <a:r>
                        <a:rPr lang="pt-BR" sz="16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lanche especial às crianças alusivo as festividades juninas;</a:t>
                      </a:r>
                      <a:endParaRPr lang="pt-BR" sz="16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810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Participação na Festa </a:t>
                      </a:r>
                      <a:r>
                        <a:rPr kumimoji="0" lang="pt-BR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Julina</a:t>
                      </a:r>
                      <a:r>
                        <a:rPr kumimoji="0" lang="pt-BR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 CEACA;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79886">
                <a:tc>
                  <a:txBody>
                    <a:bodyPr/>
                    <a:lstStyle/>
                    <a:p>
                      <a:r>
                        <a:rPr lang="pt-BR" sz="16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Estudos de casos com CEACA e CREAS.</a:t>
                      </a:r>
                      <a:endParaRPr lang="pt-BR" sz="16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Encontro de Boi de Mamão SCFV/CEACA em parceria com UNESC.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413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043608" y="699542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323528" y="195487"/>
            <a:ext cx="6984776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 </a:t>
            </a:r>
            <a:r>
              <a:rPr lang="pt-BR" dirty="0" smtClean="0"/>
              <a:t>    </a:t>
            </a:r>
            <a:br>
              <a:rPr lang="pt-BR" dirty="0" smtClean="0"/>
            </a:br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>    </a:t>
            </a:r>
            <a:r>
              <a:rPr lang="pt-BR" sz="2400" b="1" dirty="0" smtClean="0">
                <a:solidFill>
                  <a:schemeClr val="tx1"/>
                </a:solidFill>
              </a:rPr>
              <a:t>SECRETARIA DE   </a:t>
            </a:r>
            <a:br>
              <a:rPr lang="pt-BR" sz="2400" b="1" dirty="0" smtClean="0">
                <a:solidFill>
                  <a:schemeClr val="tx1"/>
                </a:solidFill>
              </a:rPr>
            </a:br>
            <a:r>
              <a:rPr lang="pt-BR" sz="2400" b="1" dirty="0" smtClean="0">
                <a:solidFill>
                  <a:schemeClr val="tx1"/>
                </a:solidFill>
              </a:rPr>
              <a:t> DESENVOLVIMENTO SOCIAL</a:t>
            </a:r>
            <a:endParaRPr lang="pt-BR" sz="2400" b="1" dirty="0">
              <a:solidFill>
                <a:schemeClr val="tx1"/>
              </a:solidFill>
            </a:endParaRPr>
          </a:p>
        </p:txBody>
      </p:sp>
      <p:sp>
        <p:nvSpPr>
          <p:cNvPr id="10" name="Espaço Reservado para Conteúdo 9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3200" dirty="0" smtClean="0">
                <a:solidFill>
                  <a:srgbClr val="7030A0"/>
                </a:solidFill>
                <a:cs typeface="Arial" pitchFamily="34" charset="0"/>
              </a:rPr>
              <a:t>     </a:t>
            </a:r>
            <a:r>
              <a:rPr lang="pt-BR" sz="2400" dirty="0" smtClean="0">
                <a:solidFill>
                  <a:srgbClr val="7030A0"/>
                </a:solidFill>
                <a:cs typeface="Arial" pitchFamily="34" charset="0"/>
              </a:rPr>
              <a:t> </a:t>
            </a:r>
            <a:r>
              <a:rPr lang="pt-BR" sz="2400" dirty="0" smtClean="0">
                <a:cs typeface="Arial" pitchFamily="34" charset="0"/>
              </a:rPr>
              <a:t>Órgão </a:t>
            </a:r>
            <a:r>
              <a:rPr lang="pt-BR" sz="2400" dirty="0">
                <a:cs typeface="Arial" pitchFamily="34" charset="0"/>
              </a:rPr>
              <a:t>responsável pela gestão municipal da Política de Assistência Social, </a:t>
            </a:r>
            <a:r>
              <a:rPr lang="pt-BR" sz="2400" dirty="0" smtClean="0">
                <a:cs typeface="Arial" pitchFamily="34" charset="0"/>
              </a:rPr>
              <a:t>que busca </a:t>
            </a:r>
            <a:r>
              <a:rPr lang="pt-BR" sz="2400" dirty="0">
                <a:cs typeface="Arial" pitchFamily="34" charset="0"/>
              </a:rPr>
              <a:t>garantir o atendimento às necessidades básicas da </a:t>
            </a:r>
            <a:r>
              <a:rPr lang="pt-BR" sz="2400" dirty="0" smtClean="0">
                <a:cs typeface="Arial" pitchFamily="34" charset="0"/>
              </a:rPr>
              <a:t>população, no enfrentamento das vulnerabilidades. </a:t>
            </a:r>
          </a:p>
          <a:p>
            <a:pPr marL="0" indent="0" algn="just">
              <a:buNone/>
            </a:pPr>
            <a:endParaRPr lang="pt-BR" sz="2400" dirty="0" smtClean="0"/>
          </a:p>
          <a:p>
            <a:pPr marL="0" indent="0" algn="ctr">
              <a:buNone/>
            </a:pPr>
            <a:r>
              <a:rPr lang="pt-BR" b="1" dirty="0" smtClean="0"/>
              <a:t>Assistência Social: </a:t>
            </a:r>
          </a:p>
          <a:p>
            <a:pPr marL="0" indent="0" algn="ctr">
              <a:buNone/>
            </a:pPr>
            <a:r>
              <a:rPr lang="pt-BR" b="1" dirty="0" smtClean="0"/>
              <a:t>“Direito de quem dela necessitar”.</a:t>
            </a:r>
            <a:endParaRPr lang="pt-BR" b="1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7494"/>
            <a:ext cx="905915" cy="61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1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7" y="0"/>
            <a:ext cx="9144000" cy="5143500"/>
          </a:xfrm>
          <a:prstGeom prst="rect">
            <a:avLst/>
          </a:prstGeom>
        </p:spPr>
      </p:pic>
      <p:pic>
        <p:nvPicPr>
          <p:cNvPr id="7" name="Imagem 3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33" y="195486"/>
            <a:ext cx="896591" cy="728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187624" y="123479"/>
            <a:ext cx="5328592" cy="648072"/>
          </a:xfrm>
        </p:spPr>
        <p:txBody>
          <a:bodyPr>
            <a:noAutofit/>
          </a:bodyPr>
          <a:lstStyle/>
          <a:p>
            <a:pPr algn="ctr"/>
            <a:r>
              <a:rPr lang="pt-BR" sz="1800" b="1" dirty="0" smtClean="0">
                <a:solidFill>
                  <a:schemeClr val="tx1"/>
                </a:solidFill>
              </a:rPr>
              <a:t>REGISTRO DA PARTICIPAÇÃO DO CRAS EM EVENTOS</a:t>
            </a:r>
            <a:endParaRPr lang="pt-BR" sz="1800" dirty="0"/>
          </a:p>
        </p:txBody>
      </p:sp>
      <p:sp>
        <p:nvSpPr>
          <p:cNvPr id="10" name="Título 7"/>
          <p:cNvSpPr txBox="1">
            <a:spLocks/>
          </p:cNvSpPr>
          <p:nvPr/>
        </p:nvSpPr>
        <p:spPr>
          <a:xfrm>
            <a:off x="467544" y="923527"/>
            <a:ext cx="6767637" cy="352079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8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Crochê para Pessoas Idosas </a:t>
            </a:r>
            <a:endParaRPr lang="pt-BR" sz="18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C:\Users\Usuario\Desktop\SCFV 2024 OFICINAS\MARCIA\m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75606"/>
            <a:ext cx="6264696" cy="35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52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9" y="28062"/>
            <a:ext cx="9144000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87624" y="411510"/>
            <a:ext cx="5328592" cy="432048"/>
          </a:xfrm>
        </p:spPr>
        <p:txBody>
          <a:bodyPr>
            <a:noAutofit/>
          </a:bodyPr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dirty="0"/>
              <a:t/>
            </a:r>
            <a:br>
              <a:rPr lang="pt-BR" sz="2000" dirty="0"/>
            </a:br>
            <a:r>
              <a:rPr lang="pt-BR" sz="2000" dirty="0" smtClean="0"/>
              <a:t> </a:t>
            </a:r>
            <a:r>
              <a:rPr lang="pt-BR" sz="20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SCFV: Artesanato para Crianças</a:t>
            </a:r>
            <a:endParaRPr lang="pt-BR" sz="20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m 3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95486"/>
            <a:ext cx="886787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714215" y="238708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t-BR" dirty="0"/>
          </a:p>
        </p:txBody>
      </p:sp>
      <p:pic>
        <p:nvPicPr>
          <p:cNvPr id="9" name="Picture 2" descr="C:\Users\Usuario\Desktop\SCFV 2024 OFICINAS\MARCIA\m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00" y="1275606"/>
            <a:ext cx="306705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Usuario\Desktop\SCFV 2024 OFICINAS\MARCIA\dbe99838-5810-44dc-9bb0-278166f528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642" y="1419622"/>
            <a:ext cx="306736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784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9" y="28062"/>
            <a:ext cx="9144000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87624" y="411510"/>
            <a:ext cx="5328592" cy="432048"/>
          </a:xfrm>
        </p:spPr>
        <p:txBody>
          <a:bodyPr>
            <a:noAutofit/>
          </a:bodyPr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dirty="0"/>
              <a:t/>
            </a:r>
            <a:br>
              <a:rPr lang="pt-BR" sz="2000" dirty="0"/>
            </a:br>
            <a:r>
              <a:rPr lang="pt-BR" sz="2000" dirty="0" smtClean="0"/>
              <a:t> </a:t>
            </a:r>
            <a:r>
              <a:rPr lang="pt-BR" sz="20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Oficina de  Artesanato para mulheres</a:t>
            </a:r>
            <a:endParaRPr lang="pt-BR" sz="20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m 3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95486"/>
            <a:ext cx="886787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714215" y="238708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t-BR" dirty="0"/>
          </a:p>
        </p:txBody>
      </p:sp>
      <p:pic>
        <p:nvPicPr>
          <p:cNvPr id="8" name="Imagem 7" descr="C:\Users\user\Downloads\WhatsApp Image 2023-11-01 at 14.02.03 (1).jpe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9" y="1214428"/>
            <a:ext cx="4000527" cy="330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214428"/>
            <a:ext cx="4286280" cy="330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32592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9" y="28062"/>
            <a:ext cx="9144000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87624" y="411510"/>
            <a:ext cx="5328592" cy="432048"/>
          </a:xfrm>
        </p:spPr>
        <p:txBody>
          <a:bodyPr>
            <a:noAutofit/>
          </a:bodyPr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dirty="0"/>
              <a:t/>
            </a:r>
            <a:br>
              <a:rPr lang="pt-BR" sz="2000" dirty="0"/>
            </a:br>
            <a:r>
              <a:rPr lang="pt-BR" sz="2000" dirty="0" smtClean="0"/>
              <a:t> </a:t>
            </a:r>
            <a:r>
              <a:rPr lang="pt-BR" sz="20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Oficina de Yoga para pessoas idosas</a:t>
            </a:r>
            <a:endParaRPr lang="pt-BR" sz="20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m 3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95486"/>
            <a:ext cx="886787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714215" y="238708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t-BR" dirty="0"/>
          </a:p>
        </p:txBody>
      </p:sp>
      <p:pic>
        <p:nvPicPr>
          <p:cNvPr id="9" name="Picture 2" descr="C:\Users\Usuario\Desktop\SCFV 2024 OFICINAS\ROSINA\ba6a0819-3437-4411-a065-df260a90b8e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7614"/>
            <a:ext cx="391618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60033" y="1203598"/>
            <a:ext cx="376976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807845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9" y="123478"/>
            <a:ext cx="9144000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87624" y="267494"/>
            <a:ext cx="5328592" cy="792088"/>
          </a:xfrm>
        </p:spPr>
        <p:txBody>
          <a:bodyPr>
            <a:noAutofit/>
          </a:bodyPr>
          <a:lstStyle/>
          <a:p>
            <a:pPr algn="ctr">
              <a:tabLst>
                <a:tab pos="269875" algn="l"/>
              </a:tabLst>
            </a:pP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i="1" dirty="0" smtClean="0">
                <a:solidFill>
                  <a:schemeClr val="tx1"/>
                </a:solidFill>
              </a:rPr>
              <a:t>Lanche Especial alusivo as festividades juninas para as crianças do SCFV</a:t>
            </a:r>
            <a:endParaRPr lang="pt-BR" sz="20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m 3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95486"/>
            <a:ext cx="886787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714215" y="238708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t-BR" dirty="0"/>
          </a:p>
        </p:txBody>
      </p:sp>
      <p:pic>
        <p:nvPicPr>
          <p:cNvPr id="8" name="Picture 2" descr="C:\Users\Usuario\Desktop\SCFV 2024 OFICINAS\MARCIA\905dc17e-5d0c-40a5-acec-71a6d5ab3ca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98" y="1419622"/>
            <a:ext cx="3001645" cy="310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Usuario\Desktop\SCFV 2024 OFICINAS\MARCIA\cbcb62df-e08c-4050-9df4-ee1c67ee43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19623"/>
            <a:ext cx="3240360" cy="310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9013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9" y="28062"/>
            <a:ext cx="9144000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87624" y="123478"/>
            <a:ext cx="5328592" cy="720080"/>
          </a:xfrm>
        </p:spPr>
        <p:txBody>
          <a:bodyPr>
            <a:noAutofit/>
          </a:bodyPr>
          <a:lstStyle/>
          <a:p>
            <a:pPr algn="ctr">
              <a:tabLst>
                <a:tab pos="269875" algn="l"/>
              </a:tabLst>
            </a:pP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i="1" dirty="0" smtClean="0">
                <a:solidFill>
                  <a:schemeClr val="tx1"/>
                </a:solidFill>
              </a:rPr>
              <a:t>Aulas de Defesa Pessoal para Pessoas Idosas</a:t>
            </a:r>
            <a:endParaRPr lang="pt-BR" sz="20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m 3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95486"/>
            <a:ext cx="886787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714215" y="238708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t-BR" dirty="0"/>
          </a:p>
        </p:txBody>
      </p:sp>
      <p:pic>
        <p:nvPicPr>
          <p:cNvPr id="9" name="Picture 2" descr="C:\Users\Usuario\Desktop\SCFV 2024 OFICINAS\ALEX\77cfe3a6-6d0a-4a1d-ba5a-5d6539c087a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41" y="1059582"/>
            <a:ext cx="3312368" cy="34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Usuario\Desktop\SCFV 2024 OFICINAS\ALEX\55609971-0bdb-4e23-9156-80cd1e2683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1059582"/>
            <a:ext cx="3456384" cy="354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416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9" y="28062"/>
            <a:ext cx="9144000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21355" y="339502"/>
            <a:ext cx="5328592" cy="576064"/>
          </a:xfrm>
        </p:spPr>
        <p:txBody>
          <a:bodyPr>
            <a:noAutofit/>
          </a:bodyPr>
          <a:lstStyle/>
          <a:p>
            <a:pPr algn="ctr">
              <a:tabLst>
                <a:tab pos="269875" algn="l"/>
              </a:tabLst>
            </a:pP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i="1" dirty="0" smtClean="0">
                <a:solidFill>
                  <a:schemeClr val="tx1"/>
                </a:solidFill>
              </a:rPr>
              <a:t>Curso de Manicure</a:t>
            </a:r>
            <a:endParaRPr lang="pt-BR" sz="20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m 3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95486"/>
            <a:ext cx="886787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714215" y="238708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t-BR" dirty="0"/>
          </a:p>
        </p:txBody>
      </p:sp>
      <p:pic>
        <p:nvPicPr>
          <p:cNvPr id="8" name="Picture 2" descr="C:\Users\Usuario\Desktop\SCFV 2024 OFICINAS\CHRISTINA\5d8dcc9b-6fb0-41f4-aaec-1b1b486900c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10" y="1275606"/>
            <a:ext cx="3384375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Usuario\Desktop\SCFV 2024 OFICINAS\CHRISTINA\61c8cd3b-ee90-4947-b877-9acd8fb8fc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480" y="1347615"/>
            <a:ext cx="3647702" cy="30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3696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9" y="28062"/>
            <a:ext cx="9144000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9592" y="195486"/>
            <a:ext cx="5550355" cy="720080"/>
          </a:xfrm>
        </p:spPr>
        <p:txBody>
          <a:bodyPr>
            <a:noAutofit/>
          </a:bodyPr>
          <a:lstStyle/>
          <a:p>
            <a:pPr algn="ctr">
              <a:tabLst>
                <a:tab pos="269875" algn="l"/>
              </a:tabLst>
            </a:pP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i="1" dirty="0" smtClean="0">
                <a:solidFill>
                  <a:schemeClr val="tx1"/>
                </a:solidFill>
              </a:rPr>
              <a:t>Aulas de Musicalização para Pessoas Idosas </a:t>
            </a:r>
            <a:endParaRPr lang="pt-BR" sz="20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m 3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95486"/>
            <a:ext cx="886787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714215" y="238708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t-BR" dirty="0"/>
          </a:p>
        </p:txBody>
      </p:sp>
      <p:pic>
        <p:nvPicPr>
          <p:cNvPr id="9" name="Picture 2" descr="C:\Users\Usuario\Desktop\SCFV 2024 OFICINAS\NATAN\ag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3" y="1457950"/>
            <a:ext cx="3820210" cy="284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Usuario\Desktop\SCFV 2024 OFICINAS\NATAN\ag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57950"/>
            <a:ext cx="3519485" cy="288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6824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8" y="-267494"/>
            <a:ext cx="9144000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5326" y="267494"/>
            <a:ext cx="5550355" cy="576064"/>
          </a:xfrm>
        </p:spPr>
        <p:txBody>
          <a:bodyPr>
            <a:noAutofit/>
          </a:bodyPr>
          <a:lstStyle/>
          <a:p>
            <a:pPr algn="ctr">
              <a:tabLst>
                <a:tab pos="269875" algn="l"/>
              </a:tabLst>
            </a:pP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Aula de </a:t>
            </a:r>
            <a:r>
              <a:rPr lang="pt-BR" sz="2000" b="1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Pilates</a:t>
            </a:r>
            <a:r>
              <a:rPr lang="pt-BR" sz="20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pessoas Idosas</a:t>
            </a:r>
            <a:endParaRPr lang="pt-BR" sz="2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m 3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95486"/>
            <a:ext cx="886787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714215" y="238708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t-BR" dirty="0"/>
          </a:p>
        </p:txBody>
      </p:sp>
      <p:pic>
        <p:nvPicPr>
          <p:cNvPr id="8" name="Picture 2" descr="C:\Users\Usuario\Desktop\SCFV 2024 OFICINAS\DAVI\d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03599"/>
            <a:ext cx="2736304" cy="347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Usuario\Desktop\SCFV 2024 OFICINAS\DAVI\d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148" y="1131590"/>
            <a:ext cx="2860172" cy="354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5810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8" y="-92546"/>
            <a:ext cx="9144000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5326" y="123478"/>
            <a:ext cx="5550355" cy="720080"/>
          </a:xfrm>
        </p:spPr>
        <p:txBody>
          <a:bodyPr>
            <a:noAutofit/>
          </a:bodyPr>
          <a:lstStyle/>
          <a:p>
            <a:pPr algn="ctr">
              <a:tabLst>
                <a:tab pos="269875" algn="l"/>
              </a:tabLst>
            </a:pP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Formatura</a:t>
            </a:r>
            <a:r>
              <a:rPr lang="pt-BR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pt-BR" sz="20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Programa Trabalhando Juntos Parceria Ministério Público</a:t>
            </a:r>
            <a:endParaRPr lang="pt-BR" sz="20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m 3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95486"/>
            <a:ext cx="886787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714215" y="238708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t-BR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5" b="5184"/>
          <a:stretch/>
        </p:blipFill>
        <p:spPr bwMode="auto">
          <a:xfrm>
            <a:off x="971600" y="1131590"/>
            <a:ext cx="6840759" cy="3330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0816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09"/>
            <a:ext cx="9144000" cy="51435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7494"/>
            <a:ext cx="1080120" cy="73530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1600" y="205979"/>
            <a:ext cx="6120680" cy="796821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400" b="1" dirty="0" smtClean="0">
                <a:solidFill>
                  <a:schemeClr val="tx1"/>
                </a:solidFill>
              </a:rPr>
              <a:t>SECRETARIA DE </a:t>
            </a:r>
            <a:br>
              <a:rPr lang="pt-BR" sz="2400" b="1" dirty="0" smtClean="0">
                <a:solidFill>
                  <a:schemeClr val="tx1"/>
                </a:solidFill>
              </a:rPr>
            </a:br>
            <a:r>
              <a:rPr lang="pt-BR" sz="2400" b="1" dirty="0" smtClean="0">
                <a:solidFill>
                  <a:schemeClr val="tx1"/>
                </a:solidFill>
              </a:rPr>
              <a:t>DESENVOLVIMENTO SOCIAL</a:t>
            </a:r>
            <a:endParaRPr lang="pt-BR" sz="2400" b="1" dirty="0">
              <a:solidFill>
                <a:schemeClr val="tx1"/>
              </a:solidFill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1"/>
          </p:nvPr>
        </p:nvSpPr>
        <p:spPr>
          <a:xfrm>
            <a:off x="251520" y="1131590"/>
            <a:ext cx="8435280" cy="3672408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pt-BR" sz="2400" dirty="0" smtClean="0"/>
              <a:t>             </a:t>
            </a:r>
            <a:r>
              <a:rPr lang="pt-BR" sz="2900" dirty="0" smtClean="0">
                <a:latin typeface="Arial" pitchFamily="34" charset="0"/>
                <a:cs typeface="Arial" pitchFamily="34" charset="0"/>
              </a:rPr>
              <a:t>A Secretaria de Desenvolvimento Social coordena e acompanha os seguintes serviços:</a:t>
            </a:r>
          </a:p>
          <a:p>
            <a:pPr marL="0" indent="0" algn="just">
              <a:buNone/>
            </a:pPr>
            <a:endParaRPr lang="pt-BR" sz="2900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r>
              <a:rPr lang="pt-BR" sz="2400" dirty="0" smtClean="0"/>
              <a:t>  </a:t>
            </a:r>
            <a:r>
              <a:rPr lang="pt-BR" sz="2400" b="1" dirty="0" smtClean="0"/>
              <a:t>- CONSELHOS MUNICIPAIS ligados a Assistência Social;</a:t>
            </a:r>
          </a:p>
          <a:p>
            <a:pPr marL="0" indent="0" algn="just">
              <a:buNone/>
            </a:pPr>
            <a:r>
              <a:rPr lang="pt-BR" sz="2400" b="1" dirty="0" smtClean="0"/>
              <a:t>   - GESTÃO (Grupos Organizados da Terceira Idade e Grupos de Mulheres);</a:t>
            </a:r>
          </a:p>
          <a:p>
            <a:pPr marL="0" indent="0" algn="just">
              <a:buNone/>
            </a:pPr>
            <a:r>
              <a:rPr lang="pt-BR" sz="2400" b="1" dirty="0" smtClean="0"/>
              <a:t>  - BENEFÍCIOS EVENTUAIS (CRAS, CREAS, Acolhimento Institucional)</a:t>
            </a:r>
          </a:p>
          <a:p>
            <a:pPr marL="0" indent="0" algn="just">
              <a:buNone/>
            </a:pPr>
            <a:r>
              <a:rPr lang="pt-BR" sz="2400" b="1" dirty="0"/>
              <a:t> </a:t>
            </a:r>
            <a:r>
              <a:rPr lang="pt-BR" sz="2400" b="1" dirty="0" smtClean="0"/>
              <a:t> - CADASTRO </a:t>
            </a:r>
            <a:r>
              <a:rPr lang="pt-BR" sz="2400" b="1" dirty="0"/>
              <a:t>ÚNICO PROGRAMA BOLSA FAMÍLIA;</a:t>
            </a:r>
          </a:p>
          <a:p>
            <a:pPr marL="0" indent="0" algn="just">
              <a:buNone/>
            </a:pPr>
            <a:r>
              <a:rPr lang="pt-BR" sz="2400" b="1" dirty="0"/>
              <a:t> </a:t>
            </a:r>
            <a:r>
              <a:rPr lang="pt-BR" sz="2400" b="1" dirty="0" smtClean="0"/>
              <a:t> - CRAS;</a:t>
            </a:r>
          </a:p>
          <a:p>
            <a:pPr marL="0" indent="0" algn="just">
              <a:buNone/>
            </a:pPr>
            <a:r>
              <a:rPr lang="pt-BR" sz="2400" b="1" dirty="0"/>
              <a:t> </a:t>
            </a:r>
            <a:r>
              <a:rPr lang="pt-BR" sz="2400" b="1" dirty="0" smtClean="0"/>
              <a:t> - CREAS;</a:t>
            </a:r>
          </a:p>
          <a:p>
            <a:pPr marL="0" indent="0" algn="just">
              <a:buNone/>
            </a:pPr>
            <a:r>
              <a:rPr lang="pt-BR" sz="2400" b="1" dirty="0"/>
              <a:t> </a:t>
            </a:r>
            <a:r>
              <a:rPr lang="pt-BR" sz="2400" b="1" dirty="0" smtClean="0"/>
              <a:t> - ACOLHIMENTO INSTITUCIONAL;</a:t>
            </a:r>
          </a:p>
          <a:p>
            <a:pPr marL="0" indent="0" algn="just">
              <a:buNone/>
            </a:pPr>
            <a:r>
              <a:rPr lang="pt-BR" sz="2300" b="1" dirty="0"/>
              <a:t> </a:t>
            </a:r>
            <a:r>
              <a:rPr lang="pt-BR" sz="2300" b="1" dirty="0" smtClean="0"/>
              <a:t> - FAMÍLIA ACOLHEDORA.</a:t>
            </a:r>
            <a:endParaRPr lang="pt-BR" sz="2400" b="1" dirty="0" smtClean="0"/>
          </a:p>
          <a:p>
            <a:pPr marL="0" indent="0">
              <a:buNone/>
            </a:pPr>
            <a:r>
              <a:rPr lang="pt-BR" sz="2200" b="1" dirty="0" smtClean="0"/>
              <a:t> </a:t>
            </a:r>
            <a:endParaRPr lang="pt-BR" sz="2400" b="1" dirty="0" smtClean="0"/>
          </a:p>
          <a:p>
            <a:pPr marL="0" indent="0" algn="just">
              <a:buNone/>
            </a:pPr>
            <a:endParaRPr lang="pt-BR" sz="2400" dirty="0" smtClean="0"/>
          </a:p>
          <a:p>
            <a:pPr marL="0" indent="0">
              <a:buNone/>
            </a:pPr>
            <a:endParaRPr lang="pt-BR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42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8" y="-92546"/>
            <a:ext cx="9144000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5616" y="51470"/>
            <a:ext cx="5550355" cy="864096"/>
          </a:xfrm>
        </p:spPr>
        <p:txBody>
          <a:bodyPr>
            <a:noAutofit/>
          </a:bodyPr>
          <a:lstStyle/>
          <a:p>
            <a:pPr algn="ctr">
              <a:tabLst>
                <a:tab pos="269875" algn="l"/>
              </a:tabLst>
            </a:pP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i="1" dirty="0" smtClean="0">
                <a:solidFill>
                  <a:schemeClr val="tx1"/>
                </a:solidFill>
              </a:rPr>
              <a:t>Reunião Projeto Mulheres Empreendedoras Parceria -  SENAC - Diamante</a:t>
            </a:r>
            <a:endParaRPr lang="pt-BR" sz="20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m 3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95486"/>
            <a:ext cx="886787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714215" y="238708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t-B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612" y="1203597"/>
            <a:ext cx="3860556" cy="3250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80228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8" y="-92546"/>
            <a:ext cx="9144000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5326" y="123478"/>
            <a:ext cx="5550355" cy="1008112"/>
          </a:xfrm>
        </p:spPr>
        <p:txBody>
          <a:bodyPr>
            <a:noAutofit/>
          </a:bodyPr>
          <a:lstStyle/>
          <a:p>
            <a:pPr algn="ctr">
              <a:tabLst>
                <a:tab pos="269875" algn="l"/>
              </a:tabLst>
            </a:pP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Apresentação junina do Serviço de Convivência e Fortalecimento de Vínculos - CEACA</a:t>
            </a:r>
            <a:endParaRPr lang="pt-BR" sz="2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m 3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95486"/>
            <a:ext cx="886787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714215" y="238708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t-BR" dirty="0"/>
          </a:p>
        </p:txBody>
      </p:sp>
      <p:pic>
        <p:nvPicPr>
          <p:cNvPr id="6" name="Picture 2" descr="C:\Users\Usuario\Desktop\SCFV 2024 OFICINAS\5ae71115-7bff-4e89-96b5-e9f87000edb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75606"/>
            <a:ext cx="7693510" cy="35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3860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8" y="-92546"/>
            <a:ext cx="9144000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5326" y="123478"/>
            <a:ext cx="5550355" cy="720080"/>
          </a:xfrm>
        </p:spPr>
        <p:txBody>
          <a:bodyPr>
            <a:noAutofit/>
          </a:bodyPr>
          <a:lstStyle/>
          <a:p>
            <a:pPr algn="ctr">
              <a:tabLst>
                <a:tab pos="269875" algn="l"/>
              </a:tabLst>
            </a:pP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Encontro: Boi de Mamão na UNESC</a:t>
            </a:r>
            <a:endParaRPr lang="pt-BR" sz="2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m 3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95486"/>
            <a:ext cx="886787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714215" y="238708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t-BR" dirty="0"/>
          </a:p>
        </p:txBody>
      </p:sp>
      <p:pic>
        <p:nvPicPr>
          <p:cNvPr id="6" name="Picture 2" descr="C:\Users\Usuario\Desktop\SCFV 2024 OFICINAS\4e4b3854-39d6-48e7-ac34-df128c8709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31590"/>
            <a:ext cx="6552728" cy="370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2033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8" y="-92546"/>
            <a:ext cx="9144000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5326" y="123478"/>
            <a:ext cx="5550355" cy="720080"/>
          </a:xfrm>
        </p:spPr>
        <p:txBody>
          <a:bodyPr>
            <a:noAutofit/>
          </a:bodyPr>
          <a:lstStyle/>
          <a:p>
            <a:pPr algn="ctr">
              <a:tabLst>
                <a:tab pos="269875" algn="l"/>
              </a:tabLst>
            </a:pP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Evento: Combate ao </a:t>
            </a:r>
            <a:r>
              <a:rPr lang="pt-BR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sz="20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buso e Exploração Sexual Infantil </a:t>
            </a:r>
            <a:r>
              <a:rPr lang="pt-BR" sz="2000" b="1" i="1" dirty="0" smtClean="0">
                <a:solidFill>
                  <a:schemeClr val="tx1"/>
                </a:solidFill>
              </a:rPr>
              <a:t>- CEACA/SCFV</a:t>
            </a:r>
            <a:endParaRPr lang="pt-BR" sz="20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m 3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95486"/>
            <a:ext cx="886787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714215" y="238708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t-B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95916"/>
            <a:ext cx="4159284" cy="315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33637"/>
            <a:ext cx="3528392" cy="3180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06033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8" y="-92546"/>
            <a:ext cx="9144000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5326" y="123478"/>
            <a:ext cx="5550355" cy="720080"/>
          </a:xfrm>
        </p:spPr>
        <p:txBody>
          <a:bodyPr>
            <a:noAutofit/>
          </a:bodyPr>
          <a:lstStyle/>
          <a:p>
            <a:pPr algn="ctr">
              <a:tabLst>
                <a:tab pos="269875" algn="l"/>
              </a:tabLst>
            </a:pP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Reunião com a Rede: CRAS -  CREAS, CEACA e APAE</a:t>
            </a:r>
            <a:endParaRPr lang="pt-BR" sz="20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m 3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95486"/>
            <a:ext cx="886787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714215" y="238708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t-B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414" y="1131919"/>
            <a:ext cx="3666746" cy="352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1964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8" y="-92546"/>
            <a:ext cx="9144000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5326" y="191743"/>
            <a:ext cx="5550355" cy="720080"/>
          </a:xfrm>
        </p:spPr>
        <p:txBody>
          <a:bodyPr>
            <a:noAutofit/>
          </a:bodyPr>
          <a:lstStyle/>
          <a:p>
            <a:pPr algn="ctr">
              <a:tabLst>
                <a:tab pos="269875" algn="l"/>
              </a:tabLst>
            </a:pP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Curso de Bordado para Mulheres </a:t>
            </a:r>
            <a:br>
              <a:rPr lang="pt-BR" sz="20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Parceria- SENAR</a:t>
            </a:r>
            <a:endParaRPr lang="pt-BR" sz="20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m 3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95486"/>
            <a:ext cx="886787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714215" y="238708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t-B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99" y="1131590"/>
            <a:ext cx="4153773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674" y="1131590"/>
            <a:ext cx="2509734" cy="331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41194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" y="0"/>
            <a:ext cx="9144000" cy="5143500"/>
          </a:xfrm>
          <a:prstGeom prst="rect">
            <a:avLst/>
          </a:prstGeom>
        </p:spPr>
      </p:pic>
      <p:sp>
        <p:nvSpPr>
          <p:cNvPr id="23" name="Título 22"/>
          <p:cNvSpPr>
            <a:spLocks noGrp="1"/>
          </p:cNvSpPr>
          <p:nvPr>
            <p:ph type="title"/>
          </p:nvPr>
        </p:nvSpPr>
        <p:spPr>
          <a:xfrm>
            <a:off x="1043608" y="193082"/>
            <a:ext cx="5760640" cy="864095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200" dirty="0" smtClean="0"/>
              <a:t>    </a:t>
            </a:r>
            <a:br>
              <a:rPr lang="pt-BR" sz="3200" dirty="0" smtClean="0"/>
            </a:br>
            <a:r>
              <a:rPr lang="pt-BR" sz="3200" dirty="0"/>
              <a:t/>
            </a:r>
            <a:br>
              <a:rPr lang="pt-BR" sz="3200" dirty="0"/>
            </a:b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/>
              <a:t/>
            </a:r>
            <a:br>
              <a:rPr lang="pt-BR" sz="3200" dirty="0"/>
            </a:br>
            <a:r>
              <a:rPr lang="pt-BR" sz="2100" b="1" dirty="0" smtClean="0">
                <a:solidFill>
                  <a:schemeClr val="tx1"/>
                </a:solidFill>
              </a:rPr>
              <a:t>CENTRO DE REFERÊNCIA ESPECIALIZADO DE ASSISTÊNCIA SOCIAL- CREAS</a:t>
            </a:r>
            <a:endParaRPr lang="pt-BR" sz="2100" b="1" dirty="0">
              <a:solidFill>
                <a:schemeClr val="tx1"/>
              </a:solidFill>
            </a:endParaRPr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1"/>
          </p:nvPr>
        </p:nvSpPr>
        <p:spPr>
          <a:xfrm>
            <a:off x="611560" y="987574"/>
            <a:ext cx="7560840" cy="3672408"/>
          </a:xfrm>
        </p:spPr>
        <p:txBody>
          <a:bodyPr>
            <a:normAutofit/>
          </a:bodyPr>
          <a:lstStyle/>
          <a:p>
            <a:pPr marL="0" indent="444500" algn="just">
              <a:buNone/>
            </a:pPr>
            <a:r>
              <a:rPr lang="pt-BR" sz="1800" i="1" dirty="0" smtClean="0"/>
              <a:t>Unidade </a:t>
            </a:r>
            <a:r>
              <a:rPr lang="pt-BR" sz="1800" i="1" dirty="0"/>
              <a:t>pública de prestação de serviços </a:t>
            </a:r>
            <a:r>
              <a:rPr lang="pt-BR" sz="1800" b="1" i="1" dirty="0"/>
              <a:t>especializados</a:t>
            </a:r>
            <a:r>
              <a:rPr lang="pt-BR" sz="1800" i="1" dirty="0"/>
              <a:t> e </a:t>
            </a:r>
            <a:r>
              <a:rPr lang="pt-BR" sz="1800" b="1" i="1" dirty="0"/>
              <a:t>continuados</a:t>
            </a:r>
            <a:r>
              <a:rPr lang="pt-BR" sz="1800" i="1" dirty="0"/>
              <a:t> a </a:t>
            </a:r>
            <a:r>
              <a:rPr lang="pt-BR" sz="1800" b="1" i="1" dirty="0"/>
              <a:t>indivíduos e famílias </a:t>
            </a:r>
            <a:r>
              <a:rPr lang="pt-BR" sz="1800" i="1" dirty="0"/>
              <a:t>em situação de ameaça ou </a:t>
            </a:r>
            <a:r>
              <a:rPr lang="pt-BR" sz="1800" b="1" i="1" dirty="0"/>
              <a:t>com seus direitos violados</a:t>
            </a:r>
            <a:r>
              <a:rPr lang="pt-BR" sz="1800" i="1" dirty="0"/>
              <a:t>.</a:t>
            </a:r>
          </a:p>
          <a:p>
            <a:pPr marL="0" indent="444500" algn="ctr">
              <a:lnSpc>
                <a:spcPct val="150000"/>
              </a:lnSpc>
              <a:buNone/>
            </a:pPr>
            <a:r>
              <a:rPr lang="pt-BR" sz="1800" b="1" i="1" dirty="0">
                <a:latin typeface="Arial" pitchFamily="34" charset="0"/>
                <a:cs typeface="Arial" pitchFamily="34" charset="0"/>
              </a:rPr>
              <a:t>Serviços</a:t>
            </a:r>
            <a:r>
              <a:rPr lang="en-US" sz="1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1800" b="1" i="1" dirty="0" smtClean="0">
                <a:latin typeface="Arial" pitchFamily="34" charset="0"/>
                <a:cs typeface="Arial" pitchFamily="34" charset="0"/>
              </a:rPr>
              <a:t>Ofertados:</a:t>
            </a:r>
            <a:endParaRPr lang="pt-BR" sz="18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endParaRPr lang="pt-BR" sz="1200" dirty="0"/>
          </a:p>
          <a:p>
            <a:pPr algn="just"/>
            <a:r>
              <a:rPr lang="pt-BR" sz="1800" dirty="0"/>
              <a:t>Serviço de Atendimento Especializado a Famílias e Indivíduos – </a:t>
            </a:r>
            <a:r>
              <a:rPr lang="pt-BR" sz="1800" dirty="0" err="1"/>
              <a:t>PAEFI</a:t>
            </a:r>
            <a:r>
              <a:rPr lang="pt-BR" sz="1800" dirty="0"/>
              <a:t>;</a:t>
            </a:r>
          </a:p>
          <a:p>
            <a:pPr>
              <a:buNone/>
            </a:pPr>
            <a:endParaRPr lang="pt-BR" sz="1800" dirty="0"/>
          </a:p>
          <a:p>
            <a:pPr algn="just"/>
            <a:r>
              <a:rPr lang="pt-BR" sz="1800" dirty="0"/>
              <a:t>Serviço de Proteção Social a Adolescentes em cumprimento de Medidas Socioeducativas – Liberdade Assistida (LA) e Prestação de Serviços à Comunidade (PSC</a:t>
            </a:r>
            <a:r>
              <a:rPr lang="pt-BR" sz="1800" dirty="0" smtClean="0"/>
              <a:t>).</a:t>
            </a:r>
            <a:endParaRPr lang="pt-BR" sz="1800" dirty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Picture 3" descr="LOGO CREAS CAPIVARI DE BAIX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5487"/>
            <a:ext cx="935029" cy="72008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23528" y="2000250"/>
            <a:ext cx="8395807" cy="2299692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2000" b="1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14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" y="0"/>
            <a:ext cx="9144000" cy="5143500"/>
          </a:xfrm>
          <a:prstGeom prst="rect">
            <a:avLst/>
          </a:prstGeom>
        </p:spPr>
      </p:pic>
      <p:sp>
        <p:nvSpPr>
          <p:cNvPr id="23" name="Título 22"/>
          <p:cNvSpPr>
            <a:spLocks noGrp="1"/>
          </p:cNvSpPr>
          <p:nvPr>
            <p:ph type="title"/>
          </p:nvPr>
        </p:nvSpPr>
        <p:spPr>
          <a:xfrm>
            <a:off x="1180748" y="304702"/>
            <a:ext cx="5760640" cy="50165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400" b="1" dirty="0" smtClean="0">
                <a:solidFill>
                  <a:schemeClr val="tx1"/>
                </a:solidFill>
              </a:rPr>
              <a:t>FAMÍLIAS ACOMPANHADAS</a:t>
            </a:r>
            <a:endParaRPr lang="pt-BR" sz="2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1"/>
          </p:nvPr>
        </p:nvSpPr>
        <p:spPr>
          <a:xfrm>
            <a:off x="539552" y="1131590"/>
            <a:ext cx="7632848" cy="38164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Picture 3" descr="LOGO CREAS CAPIVARI DE BAIX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5487"/>
            <a:ext cx="935029" cy="720080"/>
          </a:xfrm>
          <a:prstGeom prst="rect">
            <a:avLst/>
          </a:prstGeom>
        </p:spPr>
      </p:pic>
      <p:graphicFrame>
        <p:nvGraphicFramePr>
          <p:cNvPr id="6" name="Espaço Reservado para Conteú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4368102"/>
              </p:ext>
            </p:extLst>
          </p:nvPr>
        </p:nvGraphicFramePr>
        <p:xfrm>
          <a:off x="539552" y="987574"/>
          <a:ext cx="8136904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0323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6" y="0"/>
            <a:ext cx="9144000" cy="5143500"/>
          </a:xfrm>
          <a:prstGeom prst="rect">
            <a:avLst/>
          </a:prstGeom>
        </p:spPr>
      </p:pic>
      <p:sp>
        <p:nvSpPr>
          <p:cNvPr id="23" name="Título 22"/>
          <p:cNvSpPr>
            <a:spLocks noGrp="1"/>
          </p:cNvSpPr>
          <p:nvPr>
            <p:ph type="title"/>
          </p:nvPr>
        </p:nvSpPr>
        <p:spPr>
          <a:xfrm>
            <a:off x="1180748" y="195487"/>
            <a:ext cx="5760640" cy="864095"/>
          </a:xfrm>
        </p:spPr>
        <p:txBody>
          <a:bodyPr>
            <a:noAutofit/>
          </a:bodyPr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>ADOLESCENTES EM CUMPRIMENTO DE MEDIDA SOCIOEDUCATIVA- LA/PSC </a:t>
            </a:r>
            <a:endParaRPr lang="pt-BR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1"/>
          </p:nvPr>
        </p:nvSpPr>
        <p:spPr>
          <a:xfrm>
            <a:off x="323528" y="987574"/>
            <a:ext cx="7848872" cy="396044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Picture 3" descr="LOGO CREAS CAPIVARI DE BAIX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5487"/>
            <a:ext cx="935029" cy="720080"/>
          </a:xfrm>
          <a:prstGeom prst="rect">
            <a:avLst/>
          </a:prstGeom>
        </p:spPr>
      </p:pic>
      <p:graphicFrame>
        <p:nvGraphicFramePr>
          <p:cNvPr id="6" name="Espaço Reservado para Conteúd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219918"/>
              </p:ext>
            </p:extLst>
          </p:nvPr>
        </p:nvGraphicFramePr>
        <p:xfrm>
          <a:off x="827584" y="1419622"/>
          <a:ext cx="7149986" cy="3160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Espaço Reservado para Conteúd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0544523"/>
              </p:ext>
            </p:extLst>
          </p:nvPr>
        </p:nvGraphicFramePr>
        <p:xfrm>
          <a:off x="471966" y="1203598"/>
          <a:ext cx="8229600" cy="3808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55950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Título 22"/>
          <p:cNvSpPr>
            <a:spLocks noGrp="1"/>
          </p:cNvSpPr>
          <p:nvPr>
            <p:ph type="title"/>
          </p:nvPr>
        </p:nvSpPr>
        <p:spPr>
          <a:xfrm>
            <a:off x="1186549" y="195487"/>
            <a:ext cx="5760640" cy="501650"/>
          </a:xfrm>
        </p:spPr>
        <p:txBody>
          <a:bodyPr>
            <a:normAutofit/>
          </a:bodyPr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VISITAS </a:t>
            </a:r>
            <a:r>
              <a:rPr lang="pt-B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REALIZADAS</a:t>
            </a:r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1"/>
          </p:nvPr>
        </p:nvSpPr>
        <p:spPr>
          <a:xfrm>
            <a:off x="611560" y="987574"/>
            <a:ext cx="7560840" cy="396044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Picture 3" descr="LOGO CREAS CAPIVARI DE BAIX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5487"/>
            <a:ext cx="935029" cy="72008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77" y="234532"/>
            <a:ext cx="7525873" cy="4569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ângulo 7"/>
          <p:cNvSpPr/>
          <p:nvPr/>
        </p:nvSpPr>
        <p:spPr>
          <a:xfrm>
            <a:off x="6772714" y="4237356"/>
            <a:ext cx="1652751" cy="4616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Total: 178</a:t>
            </a:r>
            <a:endParaRPr lang="pt-BR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46181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09"/>
            <a:ext cx="9144000" cy="51435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7494"/>
            <a:ext cx="1080120" cy="73530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1600" y="205979"/>
            <a:ext cx="6120680" cy="796821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400" b="1" dirty="0" smtClean="0">
                <a:solidFill>
                  <a:schemeClr val="tx1"/>
                </a:solidFill>
              </a:rPr>
              <a:t>SECRETARIA DE </a:t>
            </a:r>
            <a:br>
              <a:rPr lang="pt-BR" sz="2400" b="1" dirty="0" smtClean="0">
                <a:solidFill>
                  <a:schemeClr val="tx1"/>
                </a:solidFill>
              </a:rPr>
            </a:br>
            <a:r>
              <a:rPr lang="pt-BR" sz="2400" b="1" dirty="0" smtClean="0">
                <a:solidFill>
                  <a:schemeClr val="tx1"/>
                </a:solidFill>
              </a:rPr>
              <a:t>DESENVOLVIMENTO SOCIAL</a:t>
            </a:r>
            <a:endParaRPr lang="pt-BR" sz="2400" b="1" dirty="0">
              <a:solidFill>
                <a:schemeClr val="tx1"/>
              </a:solidFill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1"/>
          </p:nvPr>
        </p:nvSpPr>
        <p:spPr>
          <a:xfrm>
            <a:off x="179512" y="1131590"/>
            <a:ext cx="8856984" cy="36724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400" dirty="0" smtClean="0"/>
              <a:t>Conselhos Municipais ligados a SMDS:</a:t>
            </a:r>
          </a:p>
          <a:p>
            <a:pPr marL="0" indent="0" algn="just">
              <a:buNone/>
            </a:pPr>
            <a:endParaRPr lang="pt-BR" sz="2400" dirty="0" smtClean="0"/>
          </a:p>
          <a:p>
            <a:pPr marL="0" indent="0">
              <a:buNone/>
            </a:pPr>
            <a:r>
              <a:rPr lang="pt-BR" sz="2200" dirty="0" smtClean="0"/>
              <a:t>   </a:t>
            </a:r>
            <a:r>
              <a:rPr lang="pt-BR" sz="2200" b="1" dirty="0" smtClean="0"/>
              <a:t>- Conselho </a:t>
            </a:r>
            <a:r>
              <a:rPr lang="pt-BR" sz="2200" b="1" dirty="0"/>
              <a:t>Municipal de Assistência Social;</a:t>
            </a:r>
          </a:p>
          <a:p>
            <a:pPr marL="0" indent="0">
              <a:buNone/>
            </a:pPr>
            <a:r>
              <a:rPr lang="pt-BR" sz="2200" b="1" dirty="0" smtClean="0"/>
              <a:t>   - Conselho </a:t>
            </a:r>
            <a:r>
              <a:rPr lang="pt-BR" sz="2200" b="1" dirty="0"/>
              <a:t>Municipal da Pessoa </a:t>
            </a:r>
            <a:r>
              <a:rPr lang="pt-BR" sz="2200" b="1" dirty="0" smtClean="0"/>
              <a:t>Idosa;</a:t>
            </a:r>
          </a:p>
          <a:p>
            <a:pPr marL="0" indent="0">
              <a:buNone/>
            </a:pPr>
            <a:r>
              <a:rPr lang="pt-BR" sz="2200" b="1" dirty="0"/>
              <a:t> </a:t>
            </a:r>
            <a:r>
              <a:rPr lang="pt-BR" sz="2200" b="1" dirty="0" smtClean="0"/>
              <a:t>  - Conselho Municipal da Pessoa com Deficiência </a:t>
            </a:r>
            <a:r>
              <a:rPr lang="pt-BR" sz="1400" b="1" dirty="0" smtClean="0"/>
              <a:t>(em processo de estruturação);</a:t>
            </a:r>
          </a:p>
          <a:p>
            <a:pPr marL="0" indent="0">
              <a:buNone/>
            </a:pPr>
            <a:r>
              <a:rPr lang="pt-BR" sz="1400" b="1" dirty="0"/>
              <a:t> </a:t>
            </a:r>
            <a:r>
              <a:rPr lang="pt-BR" sz="1400" b="1" dirty="0" smtClean="0"/>
              <a:t>    </a:t>
            </a:r>
            <a:r>
              <a:rPr lang="pt-BR" sz="1400" b="1" dirty="0"/>
              <a:t> </a:t>
            </a:r>
            <a:r>
              <a:rPr lang="pt-BR" sz="2200" b="1" dirty="0"/>
              <a:t>- Conselho Municipal </a:t>
            </a:r>
            <a:r>
              <a:rPr lang="pt-BR" sz="2200" b="1" dirty="0" smtClean="0"/>
              <a:t>de Habitação de Interesse Social </a:t>
            </a:r>
            <a:r>
              <a:rPr lang="pt-BR" sz="1400" b="1" dirty="0" smtClean="0"/>
              <a:t>(</a:t>
            </a:r>
            <a:r>
              <a:rPr lang="pt-BR" sz="1400" b="1" dirty="0"/>
              <a:t>em processo de estruturação</a:t>
            </a:r>
            <a:r>
              <a:rPr lang="pt-BR" sz="1400" b="1" dirty="0" smtClean="0"/>
              <a:t>).</a:t>
            </a:r>
            <a:endParaRPr lang="pt-BR" sz="1400" b="1" dirty="0"/>
          </a:p>
          <a:p>
            <a:pPr marL="0" indent="0">
              <a:buNone/>
            </a:pPr>
            <a:endParaRPr lang="pt-BR" sz="2200" dirty="0"/>
          </a:p>
          <a:p>
            <a:pPr marL="0" indent="0" algn="just">
              <a:buNone/>
            </a:pPr>
            <a:endParaRPr lang="pt-BR" sz="2400" dirty="0" smtClean="0"/>
          </a:p>
          <a:p>
            <a:pPr marL="0" indent="0">
              <a:buNone/>
            </a:pPr>
            <a:endParaRPr lang="pt-BR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77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" y="0"/>
            <a:ext cx="9144000" cy="5143500"/>
          </a:xfrm>
          <a:prstGeom prst="rect">
            <a:avLst/>
          </a:prstGeom>
        </p:spPr>
      </p:pic>
      <p:sp>
        <p:nvSpPr>
          <p:cNvPr id="23" name="Título 22"/>
          <p:cNvSpPr>
            <a:spLocks noGrp="1"/>
          </p:cNvSpPr>
          <p:nvPr>
            <p:ph type="title"/>
          </p:nvPr>
        </p:nvSpPr>
        <p:spPr>
          <a:xfrm>
            <a:off x="970281" y="195487"/>
            <a:ext cx="5977739" cy="501650"/>
          </a:xfrm>
        </p:spPr>
        <p:txBody>
          <a:bodyPr>
            <a:noAutofit/>
          </a:bodyPr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>NÚMERO </a:t>
            </a:r>
            <a:r>
              <a:rPr lang="pt-BR" sz="2000" b="1" dirty="0">
                <a:solidFill>
                  <a:schemeClr val="tx1"/>
                </a:solidFill>
              </a:rPr>
              <a:t>DE ATENDIMENTOS PSICOSSOCIAIS </a:t>
            </a:r>
            <a:endParaRPr lang="pt-BR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1"/>
          </p:nvPr>
        </p:nvSpPr>
        <p:spPr>
          <a:xfrm>
            <a:off x="507310" y="915567"/>
            <a:ext cx="8025130" cy="396044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Picture 3" descr="LOGO CREAS CAPIVARI DE BAIX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6" y="195487"/>
            <a:ext cx="935029" cy="720080"/>
          </a:xfrm>
          <a:prstGeom prst="rect">
            <a:avLst/>
          </a:prstGeom>
        </p:spPr>
      </p:pic>
      <p:graphicFrame>
        <p:nvGraphicFramePr>
          <p:cNvPr id="6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7397261"/>
              </p:ext>
            </p:extLst>
          </p:nvPr>
        </p:nvGraphicFramePr>
        <p:xfrm>
          <a:off x="485092" y="1059583"/>
          <a:ext cx="7903331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1473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78" y="-23580"/>
            <a:ext cx="9144000" cy="5143500"/>
          </a:xfrm>
          <a:prstGeom prst="rect">
            <a:avLst/>
          </a:prstGeom>
        </p:spPr>
      </p:pic>
      <p:sp>
        <p:nvSpPr>
          <p:cNvPr id="23" name="Título 22"/>
          <p:cNvSpPr>
            <a:spLocks noGrp="1"/>
          </p:cNvSpPr>
          <p:nvPr>
            <p:ph type="title"/>
          </p:nvPr>
        </p:nvSpPr>
        <p:spPr>
          <a:xfrm>
            <a:off x="1186549" y="195487"/>
            <a:ext cx="5760640" cy="501650"/>
          </a:xfrm>
        </p:spPr>
        <p:txBody>
          <a:bodyPr>
            <a:normAutofit/>
          </a:bodyPr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>PERFIL DAS VÍTIMAS DE VIOLÊNCIA</a:t>
            </a:r>
            <a:endParaRPr lang="pt-BR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1"/>
          </p:nvPr>
        </p:nvSpPr>
        <p:spPr>
          <a:xfrm>
            <a:off x="611560" y="771550"/>
            <a:ext cx="7560840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Picture 3" descr="LOGO CREAS CAPIVARI DE BAIX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5487"/>
            <a:ext cx="935029" cy="720080"/>
          </a:xfrm>
          <a:prstGeom prst="rect">
            <a:avLst/>
          </a:prstGeom>
        </p:spPr>
      </p:pic>
      <p:graphicFrame>
        <p:nvGraphicFramePr>
          <p:cNvPr id="6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7672658"/>
              </p:ext>
            </p:extLst>
          </p:nvPr>
        </p:nvGraphicFramePr>
        <p:xfrm>
          <a:off x="251520" y="780809"/>
          <a:ext cx="8496944" cy="4239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6968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" y="0"/>
            <a:ext cx="9144000" cy="5143500"/>
          </a:xfrm>
          <a:prstGeom prst="rect">
            <a:avLst/>
          </a:prstGeom>
        </p:spPr>
      </p:pic>
      <p:sp>
        <p:nvSpPr>
          <p:cNvPr id="23" name="Título 22"/>
          <p:cNvSpPr>
            <a:spLocks noGrp="1"/>
          </p:cNvSpPr>
          <p:nvPr>
            <p:ph type="title"/>
          </p:nvPr>
        </p:nvSpPr>
        <p:spPr>
          <a:xfrm>
            <a:off x="1186549" y="195486"/>
            <a:ext cx="5760640" cy="648071"/>
          </a:xfrm>
        </p:spPr>
        <p:txBody>
          <a:bodyPr>
            <a:noAutofit/>
          </a:bodyPr>
          <a:lstStyle/>
          <a:p>
            <a:pPr algn="ctr"/>
            <a:r>
              <a:rPr lang="pt-BR" sz="2000" b="1" dirty="0" smtClean="0"/>
              <a:t/>
            </a:r>
            <a:br>
              <a:rPr lang="pt-BR" sz="2000" b="1" dirty="0" smtClean="0"/>
            </a:br>
            <a:r>
              <a:rPr lang="pt-BR" sz="2000" b="1" dirty="0" smtClean="0">
                <a:solidFill>
                  <a:schemeClr val="tx1"/>
                </a:solidFill>
              </a:rPr>
              <a:t>CRIANÇAS E ADOLESCENTES VÍTIMAS DE VIOLÊNCIA</a:t>
            </a:r>
            <a:endParaRPr lang="pt-BR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1"/>
          </p:nvPr>
        </p:nvSpPr>
        <p:spPr>
          <a:xfrm>
            <a:off x="467544" y="843558"/>
            <a:ext cx="8280920" cy="41044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Picture 3" descr="LOGO CREAS CAPIVARI DE BAIX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5487"/>
            <a:ext cx="935029" cy="720080"/>
          </a:xfrm>
          <a:prstGeom prst="rect">
            <a:avLst/>
          </a:prstGeom>
        </p:spPr>
      </p:pic>
      <p:graphicFrame>
        <p:nvGraphicFramePr>
          <p:cNvPr id="6" name="Espaço Reservado para Conteúd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265414"/>
              </p:ext>
            </p:extLst>
          </p:nvPr>
        </p:nvGraphicFramePr>
        <p:xfrm>
          <a:off x="471601" y="771550"/>
          <a:ext cx="8229600" cy="4259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6621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Título 22"/>
          <p:cNvSpPr>
            <a:spLocks noGrp="1"/>
          </p:cNvSpPr>
          <p:nvPr>
            <p:ph type="title"/>
          </p:nvPr>
        </p:nvSpPr>
        <p:spPr>
          <a:xfrm>
            <a:off x="1043608" y="195486"/>
            <a:ext cx="5903581" cy="648071"/>
          </a:xfrm>
        </p:spPr>
        <p:txBody>
          <a:bodyPr>
            <a:noAutofit/>
          </a:bodyPr>
          <a:lstStyle/>
          <a:p>
            <a:pPr algn="ctr"/>
            <a:r>
              <a:rPr lang="pt-BR" sz="2000" b="1" dirty="0" smtClean="0"/>
              <a:t/>
            </a:r>
            <a:br>
              <a:rPr lang="pt-BR" sz="2000" b="1" dirty="0" smtClean="0"/>
            </a:br>
            <a:r>
              <a:rPr lang="pt-B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PERFIL IDOSOS: VÍTIMAS DE VIOLÊNCIA</a:t>
            </a:r>
            <a:endParaRPr lang="pt-BR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1"/>
          </p:nvPr>
        </p:nvSpPr>
        <p:spPr>
          <a:xfrm>
            <a:off x="611560" y="987574"/>
            <a:ext cx="7560840" cy="396044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Picture 3" descr="LOGO CREAS CAPIVARI DE BAIX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29" y="195487"/>
            <a:ext cx="935029" cy="72008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5567"/>
            <a:ext cx="8003232" cy="4010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127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Título 22"/>
          <p:cNvSpPr>
            <a:spLocks noGrp="1"/>
          </p:cNvSpPr>
          <p:nvPr>
            <p:ph type="title"/>
          </p:nvPr>
        </p:nvSpPr>
        <p:spPr>
          <a:xfrm>
            <a:off x="1619672" y="195486"/>
            <a:ext cx="5327517" cy="648071"/>
          </a:xfrm>
        </p:spPr>
        <p:txBody>
          <a:bodyPr>
            <a:noAutofit/>
          </a:bodyPr>
          <a:lstStyle/>
          <a:p>
            <a:pPr algn="ctr"/>
            <a:r>
              <a:rPr lang="pt-BR" sz="2000" b="1" dirty="0" smtClean="0"/>
              <a:t/>
            </a:r>
            <a:br>
              <a:rPr lang="pt-BR" sz="2000" b="1" dirty="0" smtClean="0"/>
            </a:br>
            <a:r>
              <a:rPr lang="pt-BR" sz="20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MEDIAÇÕES FAMILIARES</a:t>
            </a:r>
            <a:endParaRPr lang="pt-BR" sz="20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1"/>
          </p:nvPr>
        </p:nvSpPr>
        <p:spPr>
          <a:xfrm>
            <a:off x="323528" y="915567"/>
            <a:ext cx="7848872" cy="4032447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endParaRPr lang="pt-BR" sz="1200" dirty="0"/>
          </a:p>
          <a:p>
            <a:pPr marL="0" indent="0" algn="just">
              <a:buNone/>
            </a:pPr>
            <a:r>
              <a:rPr lang="pt-BR" sz="1600" b="1" dirty="0" smtClean="0"/>
              <a:t>- </a:t>
            </a:r>
            <a:r>
              <a:rPr lang="pt-BR" sz="1800" dirty="0"/>
              <a:t>Intervenção realizada pelos técnicos – assistente social, psicólogo e advogado do </a:t>
            </a:r>
            <a:r>
              <a:rPr lang="pt-BR" sz="1800" dirty="0" err="1"/>
              <a:t>CREAS</a:t>
            </a:r>
            <a:r>
              <a:rPr lang="pt-BR" sz="1800" dirty="0"/>
              <a:t> as famílias que estão em situação de conflito. Objetivo é buscar uma solução e reorganização da vida pessoal ou familiar</a:t>
            </a:r>
            <a:r>
              <a:rPr lang="pt-BR" sz="1800" dirty="0" smtClean="0"/>
              <a:t>.</a:t>
            </a:r>
            <a:endParaRPr lang="pt-BR" sz="1400" dirty="0"/>
          </a:p>
          <a:p>
            <a:pPr algn="ctr">
              <a:buNone/>
            </a:pPr>
            <a:r>
              <a:rPr lang="pt-BR" sz="1800" b="1" dirty="0" smtClean="0">
                <a:solidFill>
                  <a:srgbClr val="FF0000"/>
                </a:solidFill>
              </a:rPr>
              <a:t>TOTAL: 05 MEDIAÇÕES </a:t>
            </a:r>
          </a:p>
          <a:p>
            <a:pPr marL="0" indent="0">
              <a:buNone/>
            </a:pPr>
            <a:endParaRPr lang="pt-BR" sz="1200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pt-BR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ESTUDO DE CASOS </a:t>
            </a:r>
            <a:endParaRPr lang="pt-BR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pt-BR" sz="1200" dirty="0">
              <a:solidFill>
                <a:srgbClr val="FF0000"/>
              </a:solidFill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1800" dirty="0" smtClean="0"/>
              <a:t>- Foram realizados </a:t>
            </a:r>
            <a:r>
              <a:rPr lang="pt-BR" sz="1800" b="1" dirty="0">
                <a:solidFill>
                  <a:srgbClr val="FF0000"/>
                </a:solidFill>
              </a:rPr>
              <a:t>27 estudo de casos</a:t>
            </a:r>
            <a:r>
              <a:rPr lang="pt-BR" sz="1800" b="1" dirty="0">
                <a:solidFill>
                  <a:schemeClr val="accent2"/>
                </a:solidFill>
              </a:rPr>
              <a:t>, </a:t>
            </a:r>
            <a:r>
              <a:rPr lang="pt-BR" sz="1800" dirty="0"/>
              <a:t>onde os técnicos responsáveis por cada caso, realizam uma reunião com toda a equipe e profissionais de outras políticas publicas para estudar e encontrar um caminho para sanar a violação de direito do indivíduo ou da </a:t>
            </a:r>
            <a:r>
              <a:rPr lang="pt-BR" sz="1800" dirty="0" smtClean="0"/>
              <a:t>família.</a:t>
            </a:r>
            <a:endParaRPr lang="pt-BR" sz="1800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pt-BR" sz="1800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Picture 3" descr="LOGO CREAS CAPIVARI DE BAIX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29" y="195487"/>
            <a:ext cx="935029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Título 22"/>
          <p:cNvSpPr>
            <a:spLocks noGrp="1"/>
          </p:cNvSpPr>
          <p:nvPr>
            <p:ph type="title"/>
          </p:nvPr>
        </p:nvSpPr>
        <p:spPr>
          <a:xfrm>
            <a:off x="899592" y="221805"/>
            <a:ext cx="5904656" cy="432050"/>
          </a:xfrm>
        </p:spPr>
        <p:txBody>
          <a:bodyPr>
            <a:noAutofit/>
          </a:bodyPr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1800" b="1" dirty="0" smtClean="0">
                <a:solidFill>
                  <a:schemeClr val="tx1"/>
                </a:solidFill>
              </a:rPr>
              <a:t>ATIVIDADES DESENVOLVIDAS PELO </a:t>
            </a:r>
            <a:r>
              <a:rPr lang="pt-BR" sz="1800" b="1" dirty="0" err="1" smtClean="0">
                <a:solidFill>
                  <a:schemeClr val="tx1"/>
                </a:solidFill>
              </a:rPr>
              <a:t>CREAS</a:t>
            </a:r>
            <a:r>
              <a:rPr lang="pt-BR" sz="1800" b="1" dirty="0" smtClean="0">
                <a:solidFill>
                  <a:schemeClr val="tx1"/>
                </a:solidFill>
              </a:rPr>
              <a:t> </a:t>
            </a:r>
            <a:endParaRPr lang="pt-BR" sz="1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1"/>
          </p:nvPr>
        </p:nvSpPr>
        <p:spPr>
          <a:xfrm>
            <a:off x="395536" y="771550"/>
            <a:ext cx="7992888" cy="41764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800" b="1" i="1" dirty="0" smtClean="0"/>
              <a:t>            Maio </a:t>
            </a:r>
            <a:r>
              <a:rPr lang="pt-BR" sz="1800" b="1" i="1" dirty="0"/>
              <a:t>- Projeto Maio o Ano Inteiro</a:t>
            </a:r>
          </a:p>
          <a:p>
            <a:pPr marL="0" indent="0">
              <a:buNone/>
            </a:pPr>
            <a:endParaRPr lang="pt-BR" sz="1200" dirty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Picture 3" descr="LOGO CREAS CAPIVARI DE BAIX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29" y="195487"/>
            <a:ext cx="935029" cy="720080"/>
          </a:xfrm>
          <a:prstGeom prst="rect">
            <a:avLst/>
          </a:prstGeom>
        </p:spPr>
      </p:pic>
      <p:pic>
        <p:nvPicPr>
          <p:cNvPr id="6" name="Picture 2" descr="C:\Users\Creas PC\Desktop\FOTOS2024\IMG-20240522-WA02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203598"/>
            <a:ext cx="3565719" cy="359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Creas PC\Desktop\FOTOS2024\IMG-20240522-WA00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463" y="1203598"/>
            <a:ext cx="4032447" cy="359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09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Título 22"/>
          <p:cNvSpPr>
            <a:spLocks noGrp="1"/>
          </p:cNvSpPr>
          <p:nvPr>
            <p:ph type="title"/>
          </p:nvPr>
        </p:nvSpPr>
        <p:spPr>
          <a:xfrm>
            <a:off x="1115616" y="210221"/>
            <a:ext cx="5857847" cy="792086"/>
          </a:xfrm>
        </p:spPr>
        <p:txBody>
          <a:bodyPr>
            <a:noAutofit/>
          </a:bodyPr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PROJETO DESENVOLVIDO NA ESCOLA 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DOM ANSELMO</a:t>
            </a:r>
            <a:endParaRPr lang="pt-BR" sz="20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1"/>
          </p:nvPr>
        </p:nvSpPr>
        <p:spPr>
          <a:xfrm>
            <a:off x="611560" y="1347614"/>
            <a:ext cx="7560840" cy="3600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Picture 3" descr="LOGO CREAS CAPIVARI DE BAIX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5487"/>
            <a:ext cx="935029" cy="720080"/>
          </a:xfrm>
          <a:prstGeom prst="rect">
            <a:avLst/>
          </a:prstGeom>
        </p:spPr>
      </p:pic>
      <p:pic>
        <p:nvPicPr>
          <p:cNvPr id="6" name="Picture 2" descr="C:\Users\Creas PC\Desktop\FOTOS2024\IMG-20240522-WA00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74" y="1131590"/>
            <a:ext cx="3763625" cy="347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Creas PC\Desktop\FOTOS2024\IMG-20240522-WA00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506" y="1038455"/>
            <a:ext cx="3351813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506" y="3003798"/>
            <a:ext cx="3418395" cy="2001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70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Título 22"/>
          <p:cNvSpPr>
            <a:spLocks noGrp="1"/>
          </p:cNvSpPr>
          <p:nvPr>
            <p:ph type="title"/>
          </p:nvPr>
        </p:nvSpPr>
        <p:spPr>
          <a:xfrm>
            <a:off x="971600" y="339502"/>
            <a:ext cx="5976664" cy="576065"/>
          </a:xfrm>
        </p:spPr>
        <p:txBody>
          <a:bodyPr>
            <a:noAutofit/>
          </a:bodyPr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>ENTREVISTA NA RÁDIO COMUNITÁRIA PROJETO MAIO O ANO INTEIRO</a:t>
            </a:r>
            <a:endParaRPr lang="pt-BR" sz="1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1"/>
          </p:nvPr>
        </p:nvSpPr>
        <p:spPr>
          <a:xfrm>
            <a:off x="611560" y="1347614"/>
            <a:ext cx="7560840" cy="3600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Picture 3" descr="LOGO CREAS CAPIVARI DE BAIX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29" y="195487"/>
            <a:ext cx="935029" cy="72008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083405"/>
            <a:ext cx="3159867" cy="3869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28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Título 22"/>
          <p:cNvSpPr>
            <a:spLocks noGrp="1"/>
          </p:cNvSpPr>
          <p:nvPr>
            <p:ph type="title"/>
          </p:nvPr>
        </p:nvSpPr>
        <p:spPr>
          <a:xfrm>
            <a:off x="971600" y="869848"/>
            <a:ext cx="5976664" cy="45719"/>
          </a:xfrm>
        </p:spPr>
        <p:txBody>
          <a:bodyPr>
            <a:noAutofit/>
          </a:bodyPr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PARTICIPAÇÃO </a:t>
            </a:r>
            <a:r>
              <a:rPr lang="pt-BR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 EVENTO DE COMBATE AO ABUSO E EXPLORAÇÃO SEXUAL DE CRIANÇAS E ADOLESCENTES</a:t>
            </a:r>
            <a:endParaRPr lang="pt-BR" sz="18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1"/>
          </p:nvPr>
        </p:nvSpPr>
        <p:spPr>
          <a:xfrm>
            <a:off x="611560" y="843558"/>
            <a:ext cx="7560840" cy="41044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Picture 3" descr="LOGO CREAS CAPIVARI DE BAIX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29" y="195487"/>
            <a:ext cx="935029" cy="72008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27307"/>
            <a:ext cx="5774622" cy="3890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437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Título 22"/>
          <p:cNvSpPr>
            <a:spLocks noGrp="1"/>
          </p:cNvSpPr>
          <p:nvPr>
            <p:ph type="title"/>
          </p:nvPr>
        </p:nvSpPr>
        <p:spPr>
          <a:xfrm>
            <a:off x="971600" y="195488"/>
            <a:ext cx="5976664" cy="1008110"/>
          </a:xfrm>
        </p:spPr>
        <p:txBody>
          <a:bodyPr>
            <a:noAutofit/>
          </a:bodyPr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CAMINHADA </a:t>
            </a:r>
            <a:r>
              <a:rPr 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COM IDOSOS</a:t>
            </a:r>
            <a:br>
              <a:rPr 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JUNHO VIOLETA – MÊS DE LUTA CONTRA A VIOLÊNCIA À PESSOA IDOSA</a:t>
            </a:r>
            <a:endParaRPr lang="pt-BR" sz="20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1"/>
          </p:nvPr>
        </p:nvSpPr>
        <p:spPr>
          <a:xfrm>
            <a:off x="611560" y="1203598"/>
            <a:ext cx="7560840" cy="374441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Picture 3" descr="LOGO CREAS CAPIVARI DE BAIX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29" y="195487"/>
            <a:ext cx="935029" cy="72008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03598"/>
            <a:ext cx="4879114" cy="367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406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ítulo 24"/>
          <p:cNvSpPr>
            <a:spLocks noGrp="1"/>
          </p:cNvSpPr>
          <p:nvPr>
            <p:ph type="title"/>
          </p:nvPr>
        </p:nvSpPr>
        <p:spPr>
          <a:xfrm>
            <a:off x="827584" y="195486"/>
            <a:ext cx="5976664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800" dirty="0" smtClean="0"/>
              <a:t>       </a:t>
            </a:r>
            <a:br>
              <a:rPr lang="pt-BR" sz="2800" dirty="0" smtClean="0"/>
            </a:br>
            <a:r>
              <a:rPr lang="pt-BR" sz="2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GRUPOS DA TERCEIRA IDADE</a:t>
            </a:r>
            <a:endParaRPr lang="pt-BR" sz="2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131591"/>
            <a:ext cx="8208912" cy="3672408"/>
          </a:xfrm>
        </p:spPr>
        <p:txBody>
          <a:bodyPr>
            <a:normAutofit/>
          </a:bodyPr>
          <a:lstStyle/>
          <a:p>
            <a:pPr marL="422910" indent="-285750" algn="just">
              <a:buFontTx/>
              <a:buChar char="-"/>
            </a:pPr>
            <a:endParaRPr lang="pt-BR" sz="1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137160" indent="0" algn="just">
              <a:buNone/>
            </a:pPr>
            <a:r>
              <a:rPr lang="pt-BR" sz="1800" dirty="0" smtClean="0">
                <a:solidFill>
                  <a:schemeClr val="accent6">
                    <a:lumMod val="50000"/>
                  </a:schemeClr>
                </a:solidFill>
              </a:rPr>
              <a:t>São </a:t>
            </a:r>
            <a:r>
              <a:rPr lang="pt-BR" sz="1800" b="1" dirty="0" smtClean="0">
                <a:solidFill>
                  <a:schemeClr val="accent6">
                    <a:lumMod val="50000"/>
                  </a:schemeClr>
                </a:solidFill>
              </a:rPr>
              <a:t>05 </a:t>
            </a:r>
            <a:r>
              <a:rPr lang="pt-BR" sz="1800" b="1" dirty="0">
                <a:solidFill>
                  <a:schemeClr val="accent6">
                    <a:lumMod val="50000"/>
                  </a:schemeClr>
                </a:solidFill>
              </a:rPr>
              <a:t>G</a:t>
            </a:r>
            <a:r>
              <a:rPr lang="pt-BR" sz="1800" b="1" dirty="0" smtClean="0">
                <a:solidFill>
                  <a:schemeClr val="accent6">
                    <a:lumMod val="50000"/>
                  </a:schemeClr>
                </a:solidFill>
              </a:rPr>
              <a:t>rupos que se reúnem uma </a:t>
            </a:r>
            <a:r>
              <a:rPr lang="pt-BR" sz="1800" b="1" dirty="0">
                <a:solidFill>
                  <a:schemeClr val="accent6">
                    <a:lumMod val="50000"/>
                  </a:schemeClr>
                </a:solidFill>
              </a:rPr>
              <a:t>1</a:t>
            </a:r>
            <a:r>
              <a:rPr lang="pt-BR" sz="1800" b="1" dirty="0" smtClean="0">
                <a:solidFill>
                  <a:schemeClr val="accent6">
                    <a:lumMod val="50000"/>
                  </a:schemeClr>
                </a:solidFill>
              </a:rPr>
              <a:t> por semana</a:t>
            </a:r>
          </a:p>
          <a:p>
            <a:pPr marL="137160" indent="0" algn="just">
              <a:buNone/>
            </a:pPr>
            <a:endParaRPr lang="pt-BR" sz="1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137160" indent="0" algn="just">
              <a:buNone/>
            </a:pPr>
            <a:r>
              <a:rPr lang="pt-BR" sz="1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sz="2000" b="1" dirty="0" smtClean="0">
                <a:solidFill>
                  <a:schemeClr val="accent6">
                    <a:lumMod val="50000"/>
                  </a:schemeClr>
                </a:solidFill>
              </a:rPr>
              <a:t>- 4 </a:t>
            </a:r>
            <a:r>
              <a:rPr lang="pt-BR" sz="2000" dirty="0" smtClean="0">
                <a:solidFill>
                  <a:schemeClr val="accent6">
                    <a:lumMod val="50000"/>
                  </a:schemeClr>
                </a:solidFill>
              </a:rPr>
              <a:t>Grupos se reúnem no Centro de Convivência da Terceira Idade;</a:t>
            </a:r>
          </a:p>
          <a:p>
            <a:pPr marL="137160" indent="0" algn="just">
              <a:buNone/>
            </a:pPr>
            <a:endParaRPr lang="pt-BR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137160" indent="0" algn="just">
              <a:buNone/>
            </a:pPr>
            <a:r>
              <a:rPr lang="pt-BR" sz="2000" b="1" dirty="0" smtClean="0"/>
              <a:t> - 1 </a:t>
            </a:r>
            <a:r>
              <a:rPr lang="pt-BR" sz="2000" dirty="0" smtClean="0"/>
              <a:t>Grupo  no Centro Comunitário da Igreja do Três de Maio.</a:t>
            </a:r>
          </a:p>
          <a:p>
            <a:pPr marL="137160" indent="0" algn="just">
              <a:buNone/>
            </a:pPr>
            <a:endParaRPr lang="pt-BR" sz="1800" dirty="0"/>
          </a:p>
          <a:p>
            <a:pPr marL="137160" indent="0" algn="r">
              <a:buNone/>
            </a:pPr>
            <a:r>
              <a:rPr lang="pt-BR" sz="1800" dirty="0" smtClean="0"/>
              <a:t>Total de Idosos: 397</a:t>
            </a: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249591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Título 22"/>
          <p:cNvSpPr>
            <a:spLocks noGrp="1"/>
          </p:cNvSpPr>
          <p:nvPr>
            <p:ph type="title"/>
          </p:nvPr>
        </p:nvSpPr>
        <p:spPr>
          <a:xfrm>
            <a:off x="971600" y="195488"/>
            <a:ext cx="5976664" cy="720079"/>
          </a:xfrm>
        </p:spPr>
        <p:txBody>
          <a:bodyPr>
            <a:noAutofit/>
          </a:bodyPr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FORMATURA </a:t>
            </a:r>
            <a:r>
              <a:rPr 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 PROGRAMA </a:t>
            </a: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TRABALHANDO </a:t>
            </a:r>
            <a:r>
              <a:rPr lang="pt-BR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JUNTOS</a:t>
            </a:r>
            <a:endParaRPr lang="pt-BR" sz="20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1"/>
          </p:nvPr>
        </p:nvSpPr>
        <p:spPr>
          <a:xfrm>
            <a:off x="467544" y="917686"/>
            <a:ext cx="8136904" cy="38143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Picture 3" descr="LOGO CREAS CAPIVARI DE BAIX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29" y="195487"/>
            <a:ext cx="935029" cy="720080"/>
          </a:xfrm>
          <a:prstGeom prst="rect">
            <a:avLst/>
          </a:prstGeom>
        </p:spPr>
      </p:pic>
      <p:pic>
        <p:nvPicPr>
          <p:cNvPr id="8" name="Picture 2" descr="C:\Users\Creas PC\Desktop\FOTOS2024\IMG-20240508-WA014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79591"/>
            <a:ext cx="2529105" cy="4060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75"/>
          <a:stretch/>
        </p:blipFill>
        <p:spPr bwMode="auto">
          <a:xfrm>
            <a:off x="3923294" y="899280"/>
            <a:ext cx="4249737" cy="2010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295" y="2909852"/>
            <a:ext cx="4249737" cy="2110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550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Título 22"/>
          <p:cNvSpPr>
            <a:spLocks noGrp="1"/>
          </p:cNvSpPr>
          <p:nvPr>
            <p:ph type="title"/>
          </p:nvPr>
        </p:nvSpPr>
        <p:spPr>
          <a:xfrm>
            <a:off x="971600" y="195488"/>
            <a:ext cx="5976664" cy="591321"/>
          </a:xfrm>
        </p:spPr>
        <p:txBody>
          <a:bodyPr>
            <a:noAutofit/>
          </a:bodyPr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>AGOSTO LILÁS  - DIA DA BELEZA</a:t>
            </a:r>
            <a:endParaRPr lang="pt-BR" sz="20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1"/>
          </p:nvPr>
        </p:nvSpPr>
        <p:spPr>
          <a:xfrm>
            <a:off x="467544" y="917686"/>
            <a:ext cx="8136904" cy="38143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Picture 3" descr="LOGO CREAS CAPIVARI DE BAIX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29" y="195487"/>
            <a:ext cx="935029" cy="720080"/>
          </a:xfrm>
          <a:prstGeom prst="rect">
            <a:avLst/>
          </a:prstGeom>
        </p:spPr>
      </p:pic>
      <p:pic>
        <p:nvPicPr>
          <p:cNvPr id="9" name="Picture 2" descr="C:\Users\Creas PC\Desktop\FOTOS2024\IMG-20240828-WA00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13158"/>
            <a:ext cx="2886747" cy="367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Creas PC\Desktop\FOTOS2024\IMG-20240828-WA00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71549"/>
            <a:ext cx="3384376" cy="415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89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Título 22"/>
          <p:cNvSpPr>
            <a:spLocks noGrp="1"/>
          </p:cNvSpPr>
          <p:nvPr>
            <p:ph type="title"/>
          </p:nvPr>
        </p:nvSpPr>
        <p:spPr>
          <a:xfrm>
            <a:off x="971600" y="195488"/>
            <a:ext cx="5976664" cy="591321"/>
          </a:xfrm>
        </p:spPr>
        <p:txBody>
          <a:bodyPr>
            <a:noAutofit/>
          </a:bodyPr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>AGOSTO LILÁS  - DIA DA BELEZA</a:t>
            </a:r>
            <a:endParaRPr lang="pt-BR" sz="20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1"/>
          </p:nvPr>
        </p:nvSpPr>
        <p:spPr>
          <a:xfrm>
            <a:off x="467544" y="917686"/>
            <a:ext cx="8136904" cy="38143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Picture 3" descr="LOGO CREAS CAPIVARI DE BAIX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29" y="195487"/>
            <a:ext cx="935029" cy="72008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43" y="799726"/>
            <a:ext cx="2106135" cy="207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28" y="2875317"/>
            <a:ext cx="212725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38436"/>
            <a:ext cx="2589730" cy="344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915567"/>
            <a:ext cx="2121672" cy="224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208300"/>
            <a:ext cx="2365375" cy="179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920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Título 22"/>
          <p:cNvSpPr>
            <a:spLocks noGrp="1"/>
          </p:cNvSpPr>
          <p:nvPr>
            <p:ph type="title"/>
          </p:nvPr>
        </p:nvSpPr>
        <p:spPr>
          <a:xfrm>
            <a:off x="971600" y="195488"/>
            <a:ext cx="5976664" cy="591321"/>
          </a:xfrm>
        </p:spPr>
        <p:txBody>
          <a:bodyPr>
            <a:noAutofit/>
          </a:bodyPr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>PROJETO EXPRESSÃO E TRANSFORMAÇÃO</a:t>
            </a:r>
            <a:endParaRPr lang="pt-BR" sz="20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1"/>
          </p:nvPr>
        </p:nvSpPr>
        <p:spPr>
          <a:xfrm>
            <a:off x="467544" y="917686"/>
            <a:ext cx="8136904" cy="38143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Picture 3" descr="LOGO CREAS CAPIVARI DE BAIX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29" y="195487"/>
            <a:ext cx="935029" cy="720080"/>
          </a:xfrm>
          <a:prstGeom prst="rect">
            <a:avLst/>
          </a:prstGeom>
        </p:spPr>
      </p:pic>
      <p:pic>
        <p:nvPicPr>
          <p:cNvPr id="11" name="Picture 2" descr="C:\Users\Creas PC\Desktop\FOTOS2024\IMG-20240903-WA0185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3" t="24408" r="963" b="-10207"/>
          <a:stretch/>
        </p:blipFill>
        <p:spPr bwMode="auto">
          <a:xfrm>
            <a:off x="674743" y="1020861"/>
            <a:ext cx="2648545" cy="403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275606"/>
            <a:ext cx="4536504" cy="353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23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Título 22"/>
          <p:cNvSpPr>
            <a:spLocks noGrp="1"/>
          </p:cNvSpPr>
          <p:nvPr>
            <p:ph type="title"/>
          </p:nvPr>
        </p:nvSpPr>
        <p:spPr>
          <a:xfrm>
            <a:off x="971600" y="195488"/>
            <a:ext cx="5976664" cy="708631"/>
          </a:xfrm>
        </p:spPr>
        <p:txBody>
          <a:bodyPr>
            <a:noAutofit/>
          </a:bodyPr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/>
            </a:r>
            <a:br>
              <a:rPr lang="pt-BR" sz="2000" b="1" dirty="0" smtClean="0">
                <a:solidFill>
                  <a:schemeClr val="tx1"/>
                </a:solidFill>
              </a:rPr>
            </a:br>
            <a:r>
              <a:rPr lang="pt-BR" sz="2000" b="1" dirty="0">
                <a:solidFill>
                  <a:schemeClr val="tx1"/>
                </a:solidFill>
              </a:rPr>
              <a:t/>
            </a:r>
            <a:br>
              <a:rPr lang="pt-BR" sz="2000" b="1" dirty="0">
                <a:solidFill>
                  <a:schemeClr val="tx1"/>
                </a:solidFill>
              </a:rPr>
            </a:br>
            <a:r>
              <a:rPr lang="pt-BR" sz="2000" b="1" dirty="0" smtClean="0">
                <a:solidFill>
                  <a:schemeClr val="tx1"/>
                </a:solidFill>
              </a:rPr>
              <a:t>OFICINA DE PINTURA: MEDIDA SOCIOEDUCATIVA</a:t>
            </a:r>
            <a:endParaRPr lang="pt-BR" sz="20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1"/>
          </p:nvPr>
        </p:nvSpPr>
        <p:spPr>
          <a:xfrm>
            <a:off x="467544" y="917686"/>
            <a:ext cx="8136904" cy="38143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1200" dirty="0"/>
          </a:p>
          <a:p>
            <a:pPr marL="0" indent="0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 algn="ctr">
              <a:buNone/>
            </a:pPr>
            <a:endParaRPr lang="pt-BR" sz="1200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Picture 3" descr="LOGO CREAS CAPIVARI DE BAIX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29" y="195487"/>
            <a:ext cx="935029" cy="72008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03598"/>
            <a:ext cx="3087518" cy="3527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Creas PC\Desktop\FOTOS2024\IMG-20240905-WA00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69237"/>
            <a:ext cx="2952328" cy="37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90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5" y="0"/>
            <a:ext cx="9144000" cy="51435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179916" y="195486"/>
            <a:ext cx="5624331" cy="720080"/>
          </a:xfrm>
        </p:spPr>
        <p:txBody>
          <a:bodyPr>
            <a:noAutofit/>
          </a:bodyPr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SERVIÇO DE ACOLHIMENTO INSTITUCIONAL</a:t>
            </a:r>
            <a:endParaRPr lang="pt-BR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1"/>
          </p:nvPr>
        </p:nvSpPr>
        <p:spPr>
          <a:xfrm>
            <a:off x="323528" y="1059582"/>
            <a:ext cx="8424936" cy="3455268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pt-BR" sz="1800" dirty="0" smtClean="0"/>
              <a:t>      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2900" dirty="0" smtClean="0">
                <a:latin typeface="Arial" pitchFamily="34" charset="0"/>
                <a:cs typeface="Arial" pitchFamily="34" charset="0"/>
              </a:rPr>
              <a:t>       O </a:t>
            </a:r>
            <a:r>
              <a:rPr lang="pt-BR" sz="2900" dirty="0">
                <a:latin typeface="Arial" pitchFamily="34" charset="0"/>
                <a:cs typeface="Arial" pitchFamily="34" charset="0"/>
              </a:rPr>
              <a:t>Serviço de Acolhimento Institucional – SAI tem como finalidade acolher crianças e adolescentes em caráter provisório e excepcional, sob medida de proteção conforme artigo 98 do Estatuto da Criança e do Adolescente, que estejam em situação de risco pessoal e social.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pt-BR" sz="2900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2900" dirty="0" smtClean="0">
                <a:latin typeface="Arial" pitchFamily="34" charset="0"/>
                <a:cs typeface="Arial" pitchFamily="34" charset="0"/>
              </a:rPr>
              <a:t>        Trata-se de </a:t>
            </a:r>
            <a:r>
              <a:rPr lang="pt-BR" sz="2900" dirty="0">
                <a:latin typeface="Arial" pitchFamily="34" charset="0"/>
                <a:cs typeface="Arial" pitchFamily="34" charset="0"/>
              </a:rPr>
              <a:t>uma medida de proteção expedida em caráter emergencial pelo Conselho Tutelar ou por determinação do Poder Judiciário.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pt-BR" sz="2000" dirty="0"/>
          </a:p>
        </p:txBody>
      </p:sp>
      <p:pic>
        <p:nvPicPr>
          <p:cNvPr id="7" name="Espaço Reservado para Conteúdo 3" descr="861b9ff57b41e8ac6802b530c6b87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95486"/>
            <a:ext cx="1000404" cy="74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0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5" y="0"/>
            <a:ext cx="9144000" cy="51435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179916" y="195486"/>
            <a:ext cx="5624331" cy="720080"/>
          </a:xfrm>
        </p:spPr>
        <p:txBody>
          <a:bodyPr>
            <a:noAutofit/>
          </a:bodyPr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SERVIÇO DE ACOLHIMENTO INSTITUCIONAL</a:t>
            </a:r>
            <a:endParaRPr lang="pt-BR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1"/>
          </p:nvPr>
        </p:nvSpPr>
        <p:spPr>
          <a:xfrm>
            <a:off x="323528" y="1059582"/>
            <a:ext cx="8424936" cy="3455268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pt-BR" sz="1800" dirty="0" smtClean="0"/>
              <a:t>       </a:t>
            </a:r>
          </a:p>
          <a:p>
            <a:pPr marL="0" indent="0">
              <a:buNone/>
            </a:pPr>
            <a:r>
              <a:rPr lang="pt-BR" sz="2900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29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pt-BR" sz="2000" b="1" dirty="0" smtClean="0"/>
              <a:t>TOTAL </a:t>
            </a:r>
            <a:r>
              <a:rPr lang="pt-BR" sz="2000" b="1" dirty="0"/>
              <a:t>DE ACOLHIDOS NO 2º QUADRIMESTRE: 07</a:t>
            </a:r>
          </a:p>
          <a:p>
            <a:pPr marL="0" indent="0">
              <a:buNone/>
            </a:pPr>
            <a:endParaRPr lang="pt-BR" sz="2000" b="1" dirty="0"/>
          </a:p>
          <a:p>
            <a:pPr marL="0" indent="0">
              <a:buNone/>
            </a:pPr>
            <a:r>
              <a:rPr lang="pt-BR" sz="2000" b="1" dirty="0"/>
              <a:t>       </a:t>
            </a:r>
            <a:r>
              <a:rPr lang="pt-BR" sz="2000" b="1" dirty="0" err="1"/>
              <a:t>DESACOLHIMENTO</a:t>
            </a:r>
            <a:r>
              <a:rPr lang="pt-BR" sz="2000" b="1" dirty="0"/>
              <a:t>:  03</a:t>
            </a:r>
          </a:p>
          <a:p>
            <a:pPr marL="0" indent="0">
              <a:buNone/>
            </a:pPr>
            <a:endParaRPr lang="pt-BR" sz="2000" b="1" dirty="0"/>
          </a:p>
          <a:p>
            <a:pPr marL="0" indent="0">
              <a:buNone/>
            </a:pPr>
            <a:r>
              <a:rPr lang="pt-BR" sz="2000" b="1" dirty="0"/>
              <a:t>       ACOLHIMENTOS NOVOS NO QUADRIMESTRE:  04</a:t>
            </a:r>
          </a:p>
          <a:p>
            <a:pPr marL="0" indent="0">
              <a:buNone/>
            </a:pPr>
            <a:r>
              <a:rPr lang="pt-BR" sz="2000" b="1" dirty="0"/>
              <a:t>      </a:t>
            </a:r>
          </a:p>
          <a:p>
            <a:pPr marL="0" indent="0">
              <a:buNone/>
            </a:pPr>
            <a:r>
              <a:rPr lang="pt-BR" sz="2000" b="1" dirty="0"/>
              <a:t>       REINTEGRAÇÃO FAMILIAR: 01</a:t>
            </a:r>
          </a:p>
          <a:p>
            <a:pPr marL="0" indent="0">
              <a:buNone/>
            </a:pPr>
            <a:endParaRPr lang="pt-BR" sz="2000" b="1" dirty="0"/>
          </a:p>
          <a:p>
            <a:pPr marL="0" indent="0">
              <a:buNone/>
            </a:pPr>
            <a:r>
              <a:rPr lang="pt-BR" sz="2000" dirty="0"/>
              <a:t>      </a:t>
            </a:r>
            <a:r>
              <a:rPr lang="pt-BR" sz="2000" b="1" dirty="0"/>
              <a:t>TRANSFERIDOS PARA OUTRO ABRIGO:  02</a:t>
            </a:r>
          </a:p>
          <a:p>
            <a:pPr marL="0" indent="0">
              <a:buNone/>
            </a:pPr>
            <a:endParaRPr lang="pt-BR" sz="2000" b="1" dirty="0"/>
          </a:p>
          <a:p>
            <a:pPr marL="0" indent="0">
              <a:buNone/>
            </a:pPr>
            <a:r>
              <a:rPr lang="pt-BR" sz="2000" b="1" dirty="0"/>
              <a:t>      TRANSFERIDO PARA O ACOLHIMENTO FAMILIAR: 00  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pt-BR" sz="2000" dirty="0"/>
          </a:p>
        </p:txBody>
      </p:sp>
      <p:pic>
        <p:nvPicPr>
          <p:cNvPr id="7" name="Espaço Reservado para Conteúdo 3" descr="861b9ff57b41e8ac6802b530c6b87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95486"/>
            <a:ext cx="1000404" cy="74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4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Título 5"/>
          <p:cNvSpPr txBox="1">
            <a:spLocks/>
          </p:cNvSpPr>
          <p:nvPr/>
        </p:nvSpPr>
        <p:spPr>
          <a:xfrm>
            <a:off x="1043608" y="1455626"/>
            <a:ext cx="5544615" cy="792088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2800" dirty="0"/>
          </a:p>
        </p:txBody>
      </p:sp>
      <p:sp>
        <p:nvSpPr>
          <p:cNvPr id="18" name="Título 5"/>
          <p:cNvSpPr txBox="1">
            <a:spLocks/>
          </p:cNvSpPr>
          <p:nvPr/>
        </p:nvSpPr>
        <p:spPr>
          <a:xfrm>
            <a:off x="683568" y="1851670"/>
            <a:ext cx="6768752" cy="936104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2800" dirty="0"/>
          </a:p>
        </p:txBody>
      </p:sp>
      <p:sp>
        <p:nvSpPr>
          <p:cNvPr id="20" name="Título 5"/>
          <p:cNvSpPr txBox="1">
            <a:spLocks/>
          </p:cNvSpPr>
          <p:nvPr/>
        </p:nvSpPr>
        <p:spPr>
          <a:xfrm>
            <a:off x="611560" y="1707654"/>
            <a:ext cx="5913039" cy="1080120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1800" dirty="0"/>
          </a:p>
        </p:txBody>
      </p:sp>
      <p:pic>
        <p:nvPicPr>
          <p:cNvPr id="12" name="Espaço Reservado para Conteúdo 3" descr="861b9ff57b41e8ac6802b530c6b87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0659" y="267494"/>
            <a:ext cx="964907" cy="72008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907704" y="207839"/>
            <a:ext cx="44323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ACOLHIMENTO INSTITUCIONAL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773112" y="886865"/>
            <a:ext cx="54550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i="1" dirty="0" smtClean="0">
                <a:latin typeface="+mj-lt"/>
                <a:ea typeface="Cambria" panose="02040503050406030204" pitchFamily="18" charset="0"/>
              </a:rPr>
              <a:t>Número de Acolhidos por idade</a:t>
            </a:r>
            <a:endParaRPr lang="pt-BR" sz="2000" b="1" i="1" dirty="0">
              <a:latin typeface="+mj-lt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55626"/>
            <a:ext cx="7848872" cy="3348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764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403648" y="205979"/>
            <a:ext cx="4968552" cy="493563"/>
          </a:xfrm>
        </p:spPr>
        <p:txBody>
          <a:bodyPr>
            <a:normAutofit/>
          </a:bodyPr>
          <a:lstStyle/>
          <a:p>
            <a:pPr algn="ctr"/>
            <a:r>
              <a:rPr lang="pt-BR" sz="1800" b="1" dirty="0" smtClean="0">
                <a:solidFill>
                  <a:schemeClr val="tx1"/>
                </a:solidFill>
                <a:latin typeface="+mn-lt"/>
              </a:rPr>
              <a:t>ATENDIMENTOS DE SAÚDE </a:t>
            </a:r>
            <a:endParaRPr lang="pt-BR" sz="18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Espaço Reservado para Conteúdo 3" descr="861b9ff57b41e8ac6802b530c6b87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23478"/>
            <a:ext cx="1061398" cy="792088"/>
          </a:xfrm>
          <a:prstGeom prst="rect">
            <a:avLst/>
          </a:prstGeom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406650"/>
              </p:ext>
            </p:extLst>
          </p:nvPr>
        </p:nvGraphicFramePr>
        <p:xfrm>
          <a:off x="403749" y="772397"/>
          <a:ext cx="8280920" cy="426249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5392387"/>
                <a:gridCol w="2888533"/>
              </a:tblGrid>
              <a:tr h="431201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ESPECIALISTA/</a:t>
                      </a:r>
                      <a:r>
                        <a:rPr lang="pt-BR" sz="1600" baseline="0" dirty="0" smtClean="0"/>
                        <a:t> </a:t>
                      </a:r>
                      <a:r>
                        <a:rPr lang="pt-BR" sz="1600" dirty="0" smtClean="0"/>
                        <a:t>EXAMES /VACINA</a:t>
                      </a:r>
                      <a:endParaRPr lang="pt-BR" sz="1600" b="1" dirty="0"/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Quantidade</a:t>
                      </a:r>
                      <a:r>
                        <a:rPr lang="pt-BR" sz="1600" baseline="0" dirty="0" smtClean="0"/>
                        <a:t> de </a:t>
                      </a:r>
                      <a:r>
                        <a:rPr lang="pt-BR" sz="1600" dirty="0" smtClean="0"/>
                        <a:t>Acolhidos por serviço de saúde</a:t>
                      </a:r>
                      <a:endParaRPr lang="pt-BR" sz="1600" b="1" dirty="0"/>
                    </a:p>
                  </a:txBody>
                  <a:tcPr marL="82973" marR="82973"/>
                </a:tc>
              </a:tr>
              <a:tr h="623646">
                <a:tc>
                  <a:txBody>
                    <a:bodyPr/>
                    <a:lstStyle/>
                    <a:p>
                      <a:r>
                        <a:rPr lang="pt-BR" sz="1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Serviços CAPS (psiquiatria + psicoterapia)</a:t>
                      </a:r>
                      <a:endParaRPr lang="pt-BR" sz="17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 psiquiatria + 6 na psicoterapia</a:t>
                      </a:r>
                      <a:endParaRPr lang="pt-BR" sz="17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2973" marR="82973"/>
                </a:tc>
              </a:tr>
              <a:tr h="386962">
                <a:tc>
                  <a:txBody>
                    <a:bodyPr/>
                    <a:lstStyle/>
                    <a:p>
                      <a:r>
                        <a:rPr lang="pt-BR" sz="1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Consulta</a:t>
                      </a:r>
                      <a:r>
                        <a:rPr lang="pt-BR" sz="17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médica Clínico Geral</a:t>
                      </a:r>
                      <a:endParaRPr lang="pt-BR" sz="17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pt-BR" sz="17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2973" marR="82973"/>
                </a:tc>
              </a:tr>
              <a:tr h="356369">
                <a:tc>
                  <a:txBody>
                    <a:bodyPr/>
                    <a:lstStyle/>
                    <a:p>
                      <a:r>
                        <a:rPr lang="pt-BR" sz="1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Consulta médica</a:t>
                      </a:r>
                      <a:r>
                        <a:rPr lang="pt-BR" sz="17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Especialista</a:t>
                      </a:r>
                      <a:endParaRPr lang="pt-BR" sz="17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02 oftalmologista </a:t>
                      </a:r>
                    </a:p>
                  </a:txBody>
                  <a:tcPr marL="82973" marR="82973"/>
                </a:tc>
              </a:tr>
              <a:tr h="3563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Exames Laboratoriais e outros</a:t>
                      </a:r>
                      <a:endParaRPr lang="pt-BR" sz="17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82973" marR="82973"/>
                </a:tc>
              </a:tr>
              <a:tr h="3563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00" b="1" dirty="0" smtClean="0">
                          <a:latin typeface="Arial" pitchFamily="34" charset="0"/>
                          <a:cs typeface="Arial" pitchFamily="34" charset="0"/>
                        </a:rPr>
                        <a:t>Pronto Atendimento</a:t>
                      </a:r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82973" marR="82973"/>
                </a:tc>
              </a:tr>
              <a:tr h="3563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00" b="1" dirty="0" smtClean="0">
                          <a:latin typeface="Arial" pitchFamily="34" charset="0"/>
                          <a:cs typeface="Arial" pitchFamily="34" charset="0"/>
                        </a:rPr>
                        <a:t>Vacinas</a:t>
                      </a:r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82973" marR="82973"/>
                </a:tc>
              </a:tr>
              <a:tr h="6236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700" b="1" dirty="0" smtClean="0">
                          <a:latin typeface="Arial" pitchFamily="34" charset="0"/>
                          <a:cs typeface="Arial" pitchFamily="34" charset="0"/>
                        </a:rPr>
                        <a:t>Atendimento odontológico</a:t>
                      </a:r>
                      <a:r>
                        <a:rPr lang="pt-BR" sz="1700" b="1" baseline="0" dirty="0" smtClean="0">
                          <a:latin typeface="Arial" pitchFamily="34" charset="0"/>
                          <a:cs typeface="Arial" pitchFamily="34" charset="0"/>
                        </a:rPr>
                        <a:t> parceria/Sociedade Civil</a:t>
                      </a:r>
                      <a:endParaRPr lang="pt-BR" sz="17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82973" marR="82973"/>
                </a:tc>
              </a:tr>
              <a:tr h="623646">
                <a:tc>
                  <a:txBody>
                    <a:bodyPr/>
                    <a:lstStyle/>
                    <a:p>
                      <a:r>
                        <a:rPr lang="pt-BR" sz="1700" b="1" dirty="0" smtClean="0">
                          <a:latin typeface="Arial" pitchFamily="34" charset="0"/>
                          <a:cs typeface="Arial" pitchFamily="34" charset="0"/>
                        </a:rPr>
                        <a:t>Atendimento</a:t>
                      </a:r>
                      <a:r>
                        <a:rPr lang="pt-BR" sz="1700" b="1" baseline="0" dirty="0" smtClean="0">
                          <a:latin typeface="Arial" pitchFamily="34" charset="0"/>
                          <a:cs typeface="Arial" pitchFamily="34" charset="0"/>
                        </a:rPr>
                        <a:t> Complexo Médico </a:t>
                      </a:r>
                      <a:r>
                        <a:rPr lang="pt-BR" sz="1700" b="1" baseline="0" dirty="0" err="1" smtClean="0">
                          <a:latin typeface="Arial" pitchFamily="34" charset="0"/>
                          <a:cs typeface="Arial" pitchFamily="34" charset="0"/>
                        </a:rPr>
                        <a:t>Próvida</a:t>
                      </a:r>
                      <a:r>
                        <a:rPr lang="pt-BR" sz="1700" b="1" baseline="0" dirty="0" smtClean="0">
                          <a:latin typeface="Arial" pitchFamily="34" charset="0"/>
                          <a:cs typeface="Arial" pitchFamily="34" charset="0"/>
                        </a:rPr>
                        <a:t> (parceria com Abrigo)</a:t>
                      </a:r>
                      <a:endParaRPr lang="pt-BR" sz="1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82973" marR="82973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355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835696" y="272547"/>
            <a:ext cx="4320480" cy="576064"/>
          </a:xfrm>
        </p:spPr>
        <p:txBody>
          <a:bodyPr>
            <a:noAutofit/>
          </a:bodyPr>
          <a:lstStyle/>
          <a:p>
            <a:pPr algn="ctr"/>
            <a:r>
              <a:rPr lang="pt-B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FREQUÊNCIA </a:t>
            </a:r>
            <a:r>
              <a:rPr lang="pt-B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</a:rPr>
              <a:t>ESCOLAR</a:t>
            </a:r>
            <a:endParaRPr lang="pt-BR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Espaço Reservado para Conteúdo 3" descr="861b9ff57b41e8ac6802b530c6b87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7" y="267494"/>
            <a:ext cx="964907" cy="720080"/>
          </a:xfrm>
          <a:prstGeom prst="rect">
            <a:avLst/>
          </a:prstGeom>
        </p:spPr>
      </p:pic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2980030"/>
              </p:ext>
            </p:extLst>
          </p:nvPr>
        </p:nvGraphicFramePr>
        <p:xfrm>
          <a:off x="467542" y="1085850"/>
          <a:ext cx="8208913" cy="32475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62358"/>
                <a:gridCol w="3036965"/>
                <a:gridCol w="1609590"/>
              </a:tblGrid>
              <a:tr h="76582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MODALIDADE</a:t>
                      </a:r>
                      <a:endParaRPr lang="pt-BR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Nº DE CRIANÇAS/ADOLESC.</a:t>
                      </a:r>
                      <a:endParaRPr lang="pt-BR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TURNO</a:t>
                      </a:r>
                      <a:endParaRPr lang="pt-BR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</a:tr>
              <a:tr h="478352">
                <a:tc>
                  <a:txBody>
                    <a:bodyPr/>
                    <a:lstStyle/>
                    <a:p>
                      <a:r>
                        <a:rPr lang="pt-BR" b="1" dirty="0" smtClean="0"/>
                        <a:t>Maternal</a:t>
                      </a:r>
                      <a:endParaRPr lang="pt-BR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00</a:t>
                      </a:r>
                      <a:endParaRPr lang="pt-BR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 smtClean="0"/>
                        <a:t>Integral</a:t>
                      </a:r>
                      <a:endParaRPr lang="pt-BR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537507">
                <a:tc>
                  <a:txBody>
                    <a:bodyPr/>
                    <a:lstStyle/>
                    <a:p>
                      <a:r>
                        <a:rPr lang="pt-BR" b="1" dirty="0" smtClean="0"/>
                        <a:t>Pré-escolar</a:t>
                      </a:r>
                      <a:endParaRPr lang="pt-BR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00</a:t>
                      </a:r>
                      <a:endParaRPr lang="pt-BR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/>
                        <a:t>Matutino</a:t>
                      </a:r>
                      <a:endParaRPr lang="pt-BR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7329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/>
                        <a:t>Ens. Fund. (5ª a 9ª série)</a:t>
                      </a:r>
                    </a:p>
                    <a:p>
                      <a:endParaRPr lang="pt-BR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05</a:t>
                      </a:r>
                      <a:endParaRPr lang="pt-BR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/>
                        <a:t>Matutino/ Vespertino</a:t>
                      </a:r>
                      <a:endParaRPr lang="pt-BR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732933">
                <a:tc>
                  <a:txBody>
                    <a:bodyPr/>
                    <a:lstStyle/>
                    <a:p>
                      <a:r>
                        <a:rPr lang="pt-BR" b="1" dirty="0" smtClean="0"/>
                        <a:t>Ensino</a:t>
                      </a:r>
                      <a:r>
                        <a:rPr lang="pt-BR" b="1" baseline="0" dirty="0" smtClean="0"/>
                        <a:t> Médio (1º a 3º série)</a:t>
                      </a:r>
                      <a:endParaRPr lang="pt-BR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02</a:t>
                      </a:r>
                      <a:endParaRPr lang="pt-BR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/>
                        <a:t>Vespertino</a:t>
                      </a:r>
                      <a:endParaRPr lang="pt-BR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965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539552" y="339502"/>
            <a:ext cx="5832648" cy="648072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1800" b="1" dirty="0" smtClean="0">
              <a:solidFill>
                <a:schemeClr val="tx1"/>
              </a:solidFill>
            </a:endParaRPr>
          </a:p>
        </p:txBody>
      </p:sp>
      <p:sp>
        <p:nvSpPr>
          <p:cNvPr id="17" name="AutoShape 2" descr="https://gp.amurel.org.br/index.php?r=email/message/attachment&amp;account_id=1029&amp;mailbox=INBOX&amp;uid=6103&amp;number=2&amp;encoding=base64&amp;filename=IMG-20210927-WA0081.jpg&amp;security_token=R1JDfGThFmqdv8VSQYX5&amp;amp;token=d41d8cd98f00b204e9800998ecf8427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245556" y="248039"/>
            <a:ext cx="61266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b="1" i="1" dirty="0" smtClean="0">
                <a:solidFill>
                  <a:schemeClr val="accent6">
                    <a:lumMod val="50000"/>
                  </a:schemeClr>
                </a:solidFill>
              </a:rPr>
              <a:t>ATIVIDADES COM OS GRUPOS DA III IDADE</a:t>
            </a:r>
          </a:p>
        </p:txBody>
      </p:sp>
      <p:sp>
        <p:nvSpPr>
          <p:cNvPr id="5" name="Retângulo 4"/>
          <p:cNvSpPr/>
          <p:nvPr/>
        </p:nvSpPr>
        <p:spPr>
          <a:xfrm>
            <a:off x="539552" y="794783"/>
            <a:ext cx="59068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MAIO: </a:t>
            </a:r>
            <a:r>
              <a:rPr lang="pt-BR" dirty="0" smtClean="0"/>
              <a:t>1º LUGAR NOS JOGOS ABERTO SC ( JASTI</a:t>
            </a:r>
            <a:r>
              <a:rPr lang="pt-BR" dirty="0"/>
              <a:t>)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32594"/>
            <a:ext cx="4828906" cy="326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12156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331640" y="195486"/>
            <a:ext cx="53285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FREQUÊNCIA </a:t>
            </a:r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NOS SERVIÇOS DA REDE SOCIOASSISTENCIAL e PARCERIAS COM OUTROS 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mbria" panose="02040503050406030204" pitchFamily="18" charset="0"/>
                <a:cs typeface="Arial" pitchFamily="34" charset="0"/>
              </a:rPr>
              <a:t>SERVIÇOS / </a:t>
            </a:r>
            <a:r>
              <a:rPr lang="pt-B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(</a:t>
            </a:r>
            <a: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Período contraturno) </a:t>
            </a:r>
            <a:br>
              <a:rPr lang="pt-B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</a:br>
            <a:endPara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ço Reservado para Conteúdo 3" descr="861b9ff57b41e8ac6802b530c6b87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1" y="267494"/>
            <a:ext cx="996424" cy="743600"/>
          </a:xfrm>
          <a:prstGeom prst="rect">
            <a:avLst/>
          </a:prstGeom>
        </p:spPr>
      </p:pic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222291"/>
              </p:ext>
            </p:extLst>
          </p:nvPr>
        </p:nvGraphicFramePr>
        <p:xfrm>
          <a:off x="467544" y="1347614"/>
          <a:ext cx="8280919" cy="34839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9472"/>
                <a:gridCol w="2664035"/>
                <a:gridCol w="2187412"/>
              </a:tblGrid>
              <a:tr h="551597"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SERVIÇO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Nº  CRIANÇAS</a:t>
                      </a:r>
                      <a:r>
                        <a:rPr lang="pt-BR" sz="16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E </a:t>
                      </a:r>
                    </a:p>
                    <a:p>
                      <a:pPr algn="ctr"/>
                      <a:r>
                        <a:rPr lang="pt-BR" sz="16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ADOLESCENTES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TURNO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23034">
                <a:tc>
                  <a:txBody>
                    <a:bodyPr/>
                    <a:lstStyle/>
                    <a:p>
                      <a:r>
                        <a:rPr lang="pt-BR" b="1" dirty="0" smtClean="0"/>
                        <a:t>CEACA</a:t>
                      </a:r>
                      <a:endParaRPr lang="pt-BR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02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 smtClean="0"/>
                        <a:t>Matutino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20438">
                <a:tc>
                  <a:txBody>
                    <a:bodyPr/>
                    <a:lstStyle/>
                    <a:p>
                      <a:r>
                        <a:rPr lang="pt-BR" b="1" dirty="0" smtClean="0"/>
                        <a:t>Adolescent</a:t>
                      </a:r>
                      <a:r>
                        <a:rPr lang="pt-BR" b="1" baseline="0" dirty="0" smtClean="0"/>
                        <a:t>e Jovem Aprendiz</a:t>
                      </a:r>
                      <a:endParaRPr lang="pt-BR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01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 smtClean="0"/>
                        <a:t>Vespertino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20438">
                <a:tc>
                  <a:txBody>
                    <a:bodyPr/>
                    <a:lstStyle/>
                    <a:p>
                      <a:r>
                        <a:rPr lang="pt-BR" b="1" dirty="0" smtClean="0"/>
                        <a:t>Adolescente</a:t>
                      </a:r>
                      <a:r>
                        <a:rPr lang="pt-BR" b="1" baseline="0" dirty="0" smtClean="0"/>
                        <a:t> Bolsista</a:t>
                      </a:r>
                      <a:endParaRPr lang="pt-BR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01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 smtClean="0"/>
                        <a:t>Vespertino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20438">
                <a:tc>
                  <a:txBody>
                    <a:bodyPr/>
                    <a:lstStyle/>
                    <a:p>
                      <a:r>
                        <a:rPr lang="pt-BR" b="1" dirty="0" smtClean="0"/>
                        <a:t>Oficina</a:t>
                      </a:r>
                      <a:r>
                        <a:rPr lang="pt-BR" b="1" baseline="0" dirty="0" smtClean="0"/>
                        <a:t> de Yoga (CRAS)</a:t>
                      </a:r>
                      <a:endParaRPr lang="pt-BR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06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 smtClean="0"/>
                        <a:t>Vespertino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20438">
                <a:tc>
                  <a:txBody>
                    <a:bodyPr/>
                    <a:lstStyle/>
                    <a:p>
                      <a:r>
                        <a:rPr lang="pt-BR" b="1" dirty="0" smtClean="0"/>
                        <a:t>Karatê</a:t>
                      </a:r>
                      <a:endParaRPr lang="pt-BR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01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 smtClean="0"/>
                        <a:t>Noturno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627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822979"/>
              </p:ext>
            </p:extLst>
          </p:nvPr>
        </p:nvGraphicFramePr>
        <p:xfrm>
          <a:off x="323528" y="1347613"/>
          <a:ext cx="8280920" cy="33554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0587"/>
                <a:gridCol w="2365977"/>
                <a:gridCol w="2214356"/>
              </a:tblGrid>
              <a:tr h="618969"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>
                          <a:solidFill>
                            <a:schemeClr val="tx1"/>
                          </a:solidFill>
                        </a:rPr>
                        <a:t>ATIVIDADE</a:t>
                      </a:r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>
                          <a:solidFill>
                            <a:schemeClr val="tx1"/>
                          </a:solidFill>
                        </a:rPr>
                        <a:t>Nº  CRIANÇAS</a:t>
                      </a:r>
                      <a:r>
                        <a:rPr lang="pt-BR" sz="1600" b="1" baseline="0" dirty="0" smtClean="0">
                          <a:solidFill>
                            <a:schemeClr val="tx1"/>
                          </a:solidFill>
                        </a:rPr>
                        <a:t> E </a:t>
                      </a:r>
                    </a:p>
                    <a:p>
                      <a:pPr algn="ctr"/>
                      <a:r>
                        <a:rPr lang="pt-BR" sz="1600" b="1" baseline="0" dirty="0" smtClean="0">
                          <a:solidFill>
                            <a:schemeClr val="tx1"/>
                          </a:solidFill>
                        </a:rPr>
                        <a:t>ADOLESCENTES</a:t>
                      </a:r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>
                          <a:solidFill>
                            <a:schemeClr val="tx1"/>
                          </a:solidFill>
                        </a:rPr>
                        <a:t>TURNO</a:t>
                      </a:r>
                      <a:endParaRPr lang="pt-BR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841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Passeio</a:t>
                      </a:r>
                      <a:r>
                        <a:rPr lang="pt-BR" b="1" baseline="0" dirty="0" smtClean="0">
                          <a:solidFill>
                            <a:schemeClr val="tx1"/>
                          </a:solidFill>
                        </a:rPr>
                        <a:t>s </a:t>
                      </a:r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(parceria Madrinhas e sociedade civil)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Vespertino 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84124">
                <a:tc>
                  <a:txBody>
                    <a:bodyPr/>
                    <a:lstStyle/>
                    <a:p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Outros</a:t>
                      </a:r>
                      <a:r>
                        <a:rPr lang="pt-BR" b="1" baseline="0" dirty="0" smtClean="0">
                          <a:solidFill>
                            <a:schemeClr val="tx1"/>
                          </a:solidFill>
                        </a:rPr>
                        <a:t> passeios ( praias, sitio, parques)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Vespertino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84124">
                <a:tc>
                  <a:txBody>
                    <a:bodyPr/>
                    <a:lstStyle/>
                    <a:p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Festa</a:t>
                      </a:r>
                      <a:r>
                        <a:rPr lang="pt-BR" b="1" baseline="0" dirty="0" smtClean="0">
                          <a:solidFill>
                            <a:schemeClr val="tx1"/>
                          </a:solidFill>
                        </a:rPr>
                        <a:t> de Aniversário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(parceria  com sociedade civil)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Vespertino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841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Festa Junina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pt-B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>
                          <a:solidFill>
                            <a:schemeClr val="tx1"/>
                          </a:solidFill>
                        </a:rPr>
                        <a:t>Vespertino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1259632" y="330500"/>
            <a:ext cx="51845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ATIVIDADES DE LAZER E RECREATIVAS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6" name="Espaço Reservado para Conteúdo 3" descr="861b9ff57b41e8ac6802b530c6b87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91359"/>
            <a:ext cx="1157889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3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259632" y="330500"/>
            <a:ext cx="51845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ATIVIDADES TÉCNICAS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6" name="Espaço Reservado para Conteúdo 3" descr="861b9ff57b41e8ac6802b530c6b87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91359"/>
            <a:ext cx="1157889" cy="864096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758456" y="1140589"/>
            <a:ext cx="78459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pt-BR" sz="2000" b="1" dirty="0"/>
              <a:t>Atendimentos: 23</a:t>
            </a:r>
          </a:p>
          <a:p>
            <a:pPr>
              <a:spcBef>
                <a:spcPts val="0"/>
              </a:spcBef>
            </a:pPr>
            <a:endParaRPr lang="pt-BR" sz="2000" b="1" dirty="0"/>
          </a:p>
          <a:p>
            <a:pPr>
              <a:spcBef>
                <a:spcPts val="0"/>
              </a:spcBef>
            </a:pPr>
            <a:r>
              <a:rPr lang="pt-BR" sz="2000" b="1" dirty="0"/>
              <a:t>Visitas Domiciliar: 15</a:t>
            </a:r>
          </a:p>
          <a:p>
            <a:pPr marL="82296" indent="0">
              <a:spcBef>
                <a:spcPts val="0"/>
              </a:spcBef>
              <a:buNone/>
            </a:pPr>
            <a:endParaRPr lang="pt-BR" sz="2000" b="1" dirty="0"/>
          </a:p>
          <a:p>
            <a:pPr>
              <a:spcBef>
                <a:spcPts val="0"/>
              </a:spcBef>
            </a:pPr>
            <a:r>
              <a:rPr lang="pt-BR" sz="2000" b="1" dirty="0"/>
              <a:t>Reuniões com outras equipes (Escola/</a:t>
            </a:r>
            <a:r>
              <a:rPr lang="pt-BR" sz="2000" b="1" dirty="0" err="1"/>
              <a:t>Caps</a:t>
            </a:r>
            <a:r>
              <a:rPr lang="pt-BR" sz="2000" b="1" dirty="0"/>
              <a:t>/</a:t>
            </a:r>
            <a:r>
              <a:rPr lang="pt-BR" sz="2000" b="1" dirty="0" err="1"/>
              <a:t>Creas</a:t>
            </a:r>
            <a:r>
              <a:rPr lang="pt-BR" sz="2000" b="1" dirty="0"/>
              <a:t>/Conselho Tutelar/ TJ e MP): 17</a:t>
            </a:r>
          </a:p>
          <a:p>
            <a:pPr>
              <a:spcBef>
                <a:spcPts val="0"/>
              </a:spcBef>
            </a:pPr>
            <a:endParaRPr lang="pt-BR" sz="2000" b="1" dirty="0"/>
          </a:p>
          <a:p>
            <a:pPr>
              <a:spcBef>
                <a:spcPts val="0"/>
              </a:spcBef>
            </a:pPr>
            <a:r>
              <a:rPr lang="pt-BR" sz="2000" b="1" dirty="0" err="1"/>
              <a:t>Obs</a:t>
            </a:r>
            <a:r>
              <a:rPr lang="pt-BR" sz="2000" b="1" dirty="0"/>
              <a:t>: Neste quadrimestre foi realizado uma capacitação com os cuidadores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52404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11705"/>
            <a:ext cx="9144000" cy="51435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259632" y="330500"/>
            <a:ext cx="51845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ANIVERSÁRIOS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6" name="Espaço Reservado para Conteúdo 3" descr="861b9ff57b41e8ac6802b530c6b87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91359"/>
            <a:ext cx="1157889" cy="864096"/>
          </a:xfrm>
          <a:prstGeom prst="rect">
            <a:avLst/>
          </a:prstGeom>
        </p:spPr>
      </p:pic>
      <p:pic>
        <p:nvPicPr>
          <p:cNvPr id="7" name="Picture 2" descr="C:\Users\Usuario\Downloads\WhatsApp Image 2024-09-18 at 22.00.04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98" y="1131589"/>
            <a:ext cx="2815526" cy="36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Usuario\Downloads\WhatsApp Image 2024-09-18 at 22.01.49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27984" y="1020322"/>
            <a:ext cx="2880320" cy="384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87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259632" y="330500"/>
            <a:ext cx="51845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LAZER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6" name="Espaço Reservado para Conteúdo 3" descr="861b9ff57b41e8ac6802b530c6b87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91359"/>
            <a:ext cx="1157889" cy="864096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87574"/>
            <a:ext cx="5112568" cy="3834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823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259632" y="330500"/>
            <a:ext cx="51845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FESTA </a:t>
            </a:r>
            <a:r>
              <a:rPr lang="pt-B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JULINA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6" name="Espaço Reservado para Conteúdo 3" descr="861b9ff57b41e8ac6802b530c6b87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91359"/>
            <a:ext cx="1157889" cy="864096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37774"/>
            <a:ext cx="5451921" cy="4056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521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259632" y="330500"/>
            <a:ext cx="51845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OFICINA DE YOGA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6" name="Espaço Reservado para Conteúdo 3" descr="861b9ff57b41e8ac6802b530c6b87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91359"/>
            <a:ext cx="1157889" cy="864096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443" y="915566"/>
            <a:ext cx="2973518" cy="396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20967"/>
            <a:ext cx="2964097" cy="3958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495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259632" y="330500"/>
            <a:ext cx="51845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YOGA NO PARQUE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6" name="Espaço Reservado para Conteúdo 3" descr="861b9ff57b41e8ac6802b530c6b87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91359"/>
            <a:ext cx="1157889" cy="864096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87574"/>
            <a:ext cx="2834615" cy="394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16664"/>
            <a:ext cx="2915559" cy="388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973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259632" y="330500"/>
            <a:ext cx="51845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CAPACITAÇÃO DA EQUIPE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6" name="Espaço Reservado para Conteúdo 3" descr="861b9ff57b41e8ac6802b530c6b87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91359"/>
            <a:ext cx="1157889" cy="864096"/>
          </a:xfrm>
          <a:prstGeom prst="rect">
            <a:avLst/>
          </a:prstGeom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791706"/>
            <a:ext cx="5457602" cy="4091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31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259632" y="330500"/>
            <a:ext cx="51845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</a:rPr>
              <a:t> REUNIÕES E ESTUDO DE CASOS</a:t>
            </a:r>
            <a:endPara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6" name="Espaço Reservado para Conteúdo 3" descr="861b9ff57b41e8ac6802b530c6b87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91359"/>
            <a:ext cx="1157889" cy="864096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43" y="1138794"/>
            <a:ext cx="4029057" cy="3006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275606"/>
            <a:ext cx="3702497" cy="3351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387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539552" y="339502"/>
            <a:ext cx="5832648" cy="648072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1800" b="1" dirty="0" smtClean="0">
              <a:solidFill>
                <a:schemeClr val="tx1"/>
              </a:solidFill>
            </a:endParaRPr>
          </a:p>
        </p:txBody>
      </p:sp>
      <p:sp>
        <p:nvSpPr>
          <p:cNvPr id="17" name="AutoShape 2" descr="https://gp.amurel.org.br/index.php?r=email/message/attachment&amp;account_id=1029&amp;mailbox=INBOX&amp;uid=6103&amp;number=2&amp;encoding=base64&amp;filename=IMG-20210927-WA0081.jpg&amp;security_token=R1JDfGThFmqdv8VSQYX5&amp;amp;token=d41d8cd98f00b204e9800998ecf8427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245556" y="248039"/>
            <a:ext cx="61266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b="1" i="1" dirty="0" smtClean="0">
                <a:solidFill>
                  <a:schemeClr val="accent6">
                    <a:lumMod val="50000"/>
                  </a:schemeClr>
                </a:solidFill>
              </a:rPr>
              <a:t>ATIVIDADES COM OS GRUPOS DA III IDADE</a:t>
            </a:r>
          </a:p>
        </p:txBody>
      </p:sp>
      <p:sp>
        <p:nvSpPr>
          <p:cNvPr id="5" name="Retângulo 4"/>
          <p:cNvSpPr/>
          <p:nvPr/>
        </p:nvSpPr>
        <p:spPr>
          <a:xfrm>
            <a:off x="630216" y="1079036"/>
            <a:ext cx="5378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MAIO:  CURSO DE ARTESANATO EM COSTURA</a:t>
            </a:r>
            <a:endParaRPr lang="pt-BR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63637"/>
            <a:ext cx="4680520" cy="313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72874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85" y="4472"/>
            <a:ext cx="9144000" cy="5143500"/>
          </a:xfrm>
          <a:prstGeom prst="rect">
            <a:avLst/>
          </a:prstGeom>
        </p:spPr>
      </p:pic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547664" y="205979"/>
            <a:ext cx="4968552" cy="857250"/>
          </a:xfrm>
        </p:spPr>
        <p:txBody>
          <a:bodyPr>
            <a:normAutofit/>
          </a:bodyPr>
          <a:lstStyle/>
          <a:p>
            <a:pPr algn="ctr"/>
            <a:r>
              <a:rPr lang="pt-B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SERVIÇO DE ACOLHIMENTO EM</a:t>
            </a:r>
            <a:br>
              <a:rPr lang="pt-B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FAMÍLIA ACOLHEDORA</a:t>
            </a:r>
            <a:endParaRPr lang="pt-BR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467544" y="1203598"/>
            <a:ext cx="8208912" cy="360040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t-BR" sz="1800" dirty="0" smtClean="0"/>
              <a:t> </a:t>
            </a:r>
          </a:p>
          <a:p>
            <a:pPr marL="0" indent="0" algn="just">
              <a:buNone/>
            </a:pPr>
            <a:r>
              <a:rPr lang="pt-BR" sz="1800" dirty="0"/>
              <a:t>O</a:t>
            </a:r>
            <a:r>
              <a:rPr lang="pt-BR" sz="1800" dirty="0" smtClean="0"/>
              <a:t> </a:t>
            </a:r>
            <a:r>
              <a:rPr lang="pt-BR" sz="1800" dirty="0"/>
              <a:t>Serviço de Família Acolhedora de Crianças e </a:t>
            </a:r>
            <a:r>
              <a:rPr lang="pt-BR" sz="1800" dirty="0" smtClean="0"/>
              <a:t>Adolescentes faz parte da </a:t>
            </a:r>
            <a:r>
              <a:rPr lang="pt-BR" sz="1800" dirty="0"/>
              <a:t>política de assistência Social, da Proteção Especial de Alta </a:t>
            </a:r>
            <a:r>
              <a:rPr lang="pt-BR" sz="1800" dirty="0" smtClean="0"/>
              <a:t>Complexidade do nosso município. </a:t>
            </a:r>
            <a:endParaRPr lang="pt-BR" sz="1800" dirty="0"/>
          </a:p>
          <a:p>
            <a:pPr marL="0" indent="0" algn="just">
              <a:buNone/>
            </a:pPr>
            <a:r>
              <a:rPr lang="pt-BR" sz="1800" dirty="0"/>
              <a:t>Quando uma criança ou adolescente necessita ser acolhido, não precisa ser necessariamente  encaminhada para uma instituição, pode ser acolhida em uma família da comunidade.</a:t>
            </a:r>
          </a:p>
          <a:p>
            <a:pPr marL="0" indent="0" algn="just">
              <a:buNone/>
            </a:pPr>
            <a:endParaRPr lang="pt-BR" sz="1800" dirty="0"/>
          </a:p>
          <a:p>
            <a:pPr marL="0" indent="0" algn="just">
              <a:buNone/>
            </a:pPr>
            <a:r>
              <a:rPr lang="pt-BR" sz="1800" dirty="0"/>
              <a:t>A importância deste serviço é calcada em proteger nossas crianças e adolescentes </a:t>
            </a:r>
            <a:r>
              <a:rPr lang="pt-BR" sz="1800" dirty="0" smtClean="0"/>
              <a:t>e seus direitos, </a:t>
            </a:r>
            <a:r>
              <a:rPr lang="pt-BR" sz="1800" dirty="0"/>
              <a:t>onde afastados do convívio familiar por medida de proteção, possam ter famílias previamente capacitadas para </a:t>
            </a:r>
            <a:r>
              <a:rPr lang="pt-BR" sz="1800" dirty="0" smtClean="0"/>
              <a:t>recebê-las </a:t>
            </a:r>
            <a:r>
              <a:rPr lang="pt-BR" sz="1800" dirty="0"/>
              <a:t>como medida protetiva, buscando amenizar a dor humana.</a:t>
            </a:r>
          </a:p>
          <a:p>
            <a:pPr marL="0" indent="0" algn="just">
              <a:buNone/>
            </a:pPr>
            <a:endParaRPr lang="pt-BR" sz="1800" dirty="0" smtClean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5487"/>
            <a:ext cx="864096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4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-138646"/>
            <a:ext cx="9178063" cy="5230675"/>
          </a:xfrm>
          <a:prstGeom prst="rect">
            <a:avLst/>
          </a:prstGeom>
        </p:spPr>
      </p:pic>
      <p:sp>
        <p:nvSpPr>
          <p:cNvPr id="5" name="Título 6"/>
          <p:cNvSpPr txBox="1">
            <a:spLocks/>
          </p:cNvSpPr>
          <p:nvPr/>
        </p:nvSpPr>
        <p:spPr>
          <a:xfrm>
            <a:off x="1331640" y="7196"/>
            <a:ext cx="5184576" cy="857250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>ATIVIDADES NO SERVIÇO DE FAMÍLIA ACOLHEDORA </a:t>
            </a:r>
            <a:endParaRPr lang="pt-BR" sz="2000" b="1" dirty="0">
              <a:solidFill>
                <a:schemeClr val="tx1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63" y="123478"/>
            <a:ext cx="936104" cy="903362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138703" y="889422"/>
            <a:ext cx="88665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Capacitação da Equipe Técnica:  </a:t>
            </a:r>
          </a:p>
          <a:p>
            <a:pPr algn="ctr"/>
            <a:r>
              <a:rPr lang="pt-BR" dirty="0" smtClean="0"/>
              <a:t>Participação no </a:t>
            </a:r>
            <a:r>
              <a:rPr lang="pt-BR" dirty="0"/>
              <a:t>Seminário </a:t>
            </a:r>
            <a:r>
              <a:rPr lang="pt-BR" dirty="0" smtClean="0"/>
              <a:t>Estadual Família </a:t>
            </a:r>
            <a:r>
              <a:rPr lang="pt-BR" dirty="0"/>
              <a:t>Acolhedora Porto Belo  - SC  </a:t>
            </a:r>
            <a:r>
              <a:rPr lang="pt-BR" dirty="0" smtClean="0"/>
              <a:t>Julho/2024</a:t>
            </a:r>
            <a:endParaRPr lang="pt-BR" dirty="0"/>
          </a:p>
          <a:p>
            <a:pPr algn="ctr"/>
            <a:endParaRPr lang="pt-BR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2286000" y="211008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pt-BR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796" y="1780912"/>
            <a:ext cx="3168352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81383"/>
            <a:ext cx="338296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035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-138646"/>
            <a:ext cx="9178063" cy="5230675"/>
          </a:xfrm>
          <a:prstGeom prst="rect">
            <a:avLst/>
          </a:prstGeom>
        </p:spPr>
      </p:pic>
      <p:sp>
        <p:nvSpPr>
          <p:cNvPr id="5" name="Título 6"/>
          <p:cNvSpPr txBox="1">
            <a:spLocks/>
          </p:cNvSpPr>
          <p:nvPr/>
        </p:nvSpPr>
        <p:spPr>
          <a:xfrm>
            <a:off x="1331640" y="7196"/>
            <a:ext cx="5184576" cy="857250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>ATIVIDADES NO SERVIÇO DE FAMÍLIA ACOLHEDORA </a:t>
            </a:r>
            <a:endParaRPr lang="pt-BR" sz="2000" b="1" dirty="0">
              <a:solidFill>
                <a:schemeClr val="tx1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63" y="123478"/>
            <a:ext cx="936104" cy="903362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138703" y="889422"/>
            <a:ext cx="88665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Capacitação da Equipe Técnica:  </a:t>
            </a:r>
          </a:p>
          <a:p>
            <a:pPr algn="ctr"/>
            <a:r>
              <a:rPr lang="pt-BR" dirty="0" smtClean="0"/>
              <a:t>Participação no </a:t>
            </a:r>
            <a:r>
              <a:rPr lang="pt-BR" dirty="0"/>
              <a:t>Seminário </a:t>
            </a:r>
            <a:r>
              <a:rPr lang="pt-BR" dirty="0" smtClean="0"/>
              <a:t>Estadual Família </a:t>
            </a:r>
            <a:r>
              <a:rPr lang="pt-BR" dirty="0"/>
              <a:t>Acolhedora Porto Belo  - SC  </a:t>
            </a:r>
            <a:r>
              <a:rPr lang="pt-BR" dirty="0" smtClean="0"/>
              <a:t>Julho/2024</a:t>
            </a:r>
            <a:endParaRPr lang="pt-BR" dirty="0"/>
          </a:p>
          <a:p>
            <a:pPr algn="ctr"/>
            <a:endParaRPr lang="pt-BR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2286000" y="211008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pt-B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7654"/>
            <a:ext cx="3199672" cy="319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546" y="1635646"/>
            <a:ext cx="2992814" cy="3114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685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-138646"/>
            <a:ext cx="9178063" cy="5230675"/>
          </a:xfrm>
          <a:prstGeom prst="rect">
            <a:avLst/>
          </a:prstGeom>
        </p:spPr>
      </p:pic>
      <p:sp>
        <p:nvSpPr>
          <p:cNvPr id="5" name="Título 6"/>
          <p:cNvSpPr txBox="1">
            <a:spLocks/>
          </p:cNvSpPr>
          <p:nvPr/>
        </p:nvSpPr>
        <p:spPr>
          <a:xfrm>
            <a:off x="1331640" y="7196"/>
            <a:ext cx="5184576" cy="857250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>ATIVIDADES NO SERVIÇO DE FAMÍLIA ACOLHEDORA </a:t>
            </a:r>
            <a:endParaRPr lang="pt-BR" sz="2000" b="1" dirty="0">
              <a:solidFill>
                <a:schemeClr val="tx1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63" y="123478"/>
            <a:ext cx="936104" cy="903362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861176" y="889422"/>
            <a:ext cx="74216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Capacitação da Equipe Técnica:  </a:t>
            </a:r>
          </a:p>
          <a:p>
            <a:pPr algn="ctr"/>
            <a:r>
              <a:rPr lang="pt-BR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Participação na II </a:t>
            </a: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Jornada de Terapias </a:t>
            </a:r>
            <a:r>
              <a:rPr lang="pt-BR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Cognitivo-Comportamenta</a:t>
            </a:r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pt-BR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2286000" y="211008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pt-B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67" y="1637134"/>
            <a:ext cx="2937781" cy="3180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1637134"/>
            <a:ext cx="3456384" cy="3311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717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-138646"/>
            <a:ext cx="9178063" cy="5230675"/>
          </a:xfrm>
          <a:prstGeom prst="rect">
            <a:avLst/>
          </a:prstGeom>
        </p:spPr>
      </p:pic>
      <p:sp>
        <p:nvSpPr>
          <p:cNvPr id="5" name="Título 6"/>
          <p:cNvSpPr txBox="1">
            <a:spLocks/>
          </p:cNvSpPr>
          <p:nvPr/>
        </p:nvSpPr>
        <p:spPr>
          <a:xfrm>
            <a:off x="1331640" y="7196"/>
            <a:ext cx="5184576" cy="857250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>ATIVIDADES NO SERVIÇO DE FAMÍLIA ACOLHEDORA </a:t>
            </a:r>
            <a:endParaRPr lang="pt-BR" sz="2000" b="1" dirty="0">
              <a:solidFill>
                <a:schemeClr val="tx1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63" y="123478"/>
            <a:ext cx="936104" cy="903362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4479634" y="889422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pt-BR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2286000" y="211008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pt-BR" dirty="0"/>
          </a:p>
        </p:txBody>
      </p:sp>
      <p:graphicFrame>
        <p:nvGraphicFramePr>
          <p:cNvPr id="12" name="Espaço Reservado para Conteúd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726763"/>
              </p:ext>
            </p:extLst>
          </p:nvPr>
        </p:nvGraphicFramePr>
        <p:xfrm>
          <a:off x="467544" y="1090212"/>
          <a:ext cx="8280919" cy="3529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2881"/>
                <a:gridCol w="2918038"/>
              </a:tblGrid>
              <a:tr h="360039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Atividades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Quantidade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r>
                        <a:rPr lang="pt-BR" sz="1800" dirty="0" smtClean="0"/>
                        <a:t>Total de famílias acolhedoras</a:t>
                      </a:r>
                      <a:r>
                        <a:rPr lang="pt-BR" sz="1800" baseline="0" dirty="0" smtClean="0"/>
                        <a:t> habilitadas</a:t>
                      </a:r>
                      <a:endParaRPr lang="pt-BR" sz="18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05</a:t>
                      </a:r>
                      <a:endParaRPr lang="pt-BR" sz="18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/>
                        <a:t>Total de Acolhidos no Serviço no período </a:t>
                      </a:r>
                      <a:r>
                        <a:rPr lang="pt-BR" sz="1800" baseline="0" dirty="0" smtClean="0"/>
                        <a:t>05/2024 a 08/2024</a:t>
                      </a:r>
                      <a:endParaRPr lang="pt-BR" sz="18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04</a:t>
                      </a:r>
                      <a:endParaRPr lang="pt-BR" sz="18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279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/>
                        <a:t>Acolhimentos no</a:t>
                      </a:r>
                      <a:r>
                        <a:rPr lang="pt-BR" sz="1800" baseline="0" dirty="0" smtClean="0"/>
                        <a:t> período 05/2024 a 08/2024</a:t>
                      </a:r>
                      <a:endParaRPr lang="pt-BR" sz="18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/>
                        <a:t>04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/>
                        <a:t>Desacolhimentos no</a:t>
                      </a:r>
                      <a:r>
                        <a:rPr lang="pt-BR" sz="1800" baseline="0" dirty="0" smtClean="0"/>
                        <a:t> período 05/2024 a 08/2024</a:t>
                      </a:r>
                      <a:endParaRPr lang="pt-BR" sz="18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/>
                        <a:t>01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/>
                        <a:t>Transição</a:t>
                      </a:r>
                      <a:r>
                        <a:rPr lang="pt-BR" sz="1800" baseline="0" dirty="0" smtClean="0"/>
                        <a:t> de modalidade de acolhimento no período</a:t>
                      </a:r>
                      <a:endParaRPr lang="pt-BR" sz="18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/>
                        <a:t>01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/>
                        <a:t>Total</a:t>
                      </a:r>
                      <a:r>
                        <a:rPr lang="pt-BR" sz="1800" baseline="0" dirty="0" smtClean="0"/>
                        <a:t> de famílias acolhendo no período 05/2023 a 08/2023</a:t>
                      </a:r>
                      <a:endParaRPr lang="pt-BR" sz="18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/>
                        <a:t>03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917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-138646"/>
            <a:ext cx="9178063" cy="5230675"/>
          </a:xfrm>
          <a:prstGeom prst="rect">
            <a:avLst/>
          </a:prstGeom>
        </p:spPr>
      </p:pic>
      <p:sp>
        <p:nvSpPr>
          <p:cNvPr id="5" name="Título 6"/>
          <p:cNvSpPr txBox="1">
            <a:spLocks/>
          </p:cNvSpPr>
          <p:nvPr/>
        </p:nvSpPr>
        <p:spPr>
          <a:xfrm>
            <a:off x="1331640" y="7196"/>
            <a:ext cx="5184576" cy="857250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>ATIVIDADES NO SERVIÇO DE FAMÍLIA ACOLHEDORA </a:t>
            </a:r>
            <a:endParaRPr lang="pt-BR" sz="2000" b="1" dirty="0">
              <a:solidFill>
                <a:schemeClr val="tx1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63" y="123478"/>
            <a:ext cx="936104" cy="903362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4479634" y="889422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pt-BR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2286000" y="211008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pt-BR" dirty="0"/>
          </a:p>
        </p:txBody>
      </p: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597691"/>
              </p:ext>
            </p:extLst>
          </p:nvPr>
        </p:nvGraphicFramePr>
        <p:xfrm>
          <a:off x="343884" y="1074088"/>
          <a:ext cx="8640960" cy="3741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332"/>
                <a:gridCol w="2468628"/>
              </a:tblGrid>
              <a:tr h="360039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 Atividades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Quantidade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/>
                        <a:t>Reuniões técnicas (CT,</a:t>
                      </a:r>
                      <a:r>
                        <a:rPr lang="pt-BR" sz="1800" baseline="0" dirty="0" smtClean="0"/>
                        <a:t>  CAPS, CEACA, Escolas, Unidades de Saúde, CRAS, CREAS, GT Estadual...)</a:t>
                      </a:r>
                      <a:endParaRPr lang="pt-BR" sz="18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/>
                        <a:t>15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/>
                        <a:t>Reuniões</a:t>
                      </a:r>
                      <a:r>
                        <a:rPr lang="pt-BR" sz="1800" baseline="0" dirty="0" smtClean="0"/>
                        <a:t> Poder Judiciário e Ministério Público</a:t>
                      </a:r>
                      <a:endParaRPr lang="pt-BR" sz="18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/>
                        <a:t>PJ – 03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/>
                        <a:t>Audiências</a:t>
                      </a:r>
                      <a:r>
                        <a:rPr lang="pt-BR" sz="1800" baseline="0" dirty="0" smtClean="0"/>
                        <a:t> </a:t>
                      </a:r>
                      <a:endParaRPr lang="pt-BR" sz="18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/>
                        <a:t>01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aseline="0" dirty="0" smtClean="0"/>
                        <a:t>Encontros com as famílias acolhedoras e Curso de Formação para Novas Famílias</a:t>
                      </a:r>
                      <a:endParaRPr lang="pt-BR" sz="18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/>
                        <a:t>06</a:t>
                      </a:r>
                      <a:r>
                        <a:rPr lang="pt-BR" sz="1800" baseline="0" dirty="0" smtClean="0"/>
                        <a:t>                                                                                                       </a:t>
                      </a:r>
                      <a:endParaRPr lang="pt-BR" sz="18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/>
                        <a:t>Visitas domiciliares/ Atendimentos</a:t>
                      </a:r>
                      <a:r>
                        <a:rPr lang="pt-BR" sz="1800" baseline="0" dirty="0" smtClean="0"/>
                        <a:t> psicossociais (FA, Acolhidos e FO)</a:t>
                      </a:r>
                      <a:endParaRPr lang="pt-BR" sz="18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/>
                        <a:t>18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/>
                        <a:t>Participação</a:t>
                      </a:r>
                      <a:r>
                        <a:rPr lang="pt-BR" sz="1800" baseline="0" dirty="0" smtClean="0"/>
                        <a:t> em Seminários, Cursos, Conferências, Congressos...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/>
                        <a:t>03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618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79512" y="555526"/>
            <a:ext cx="871296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OBRIGADA!</a:t>
            </a:r>
          </a:p>
          <a:p>
            <a:pPr algn="ctr"/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SECRETARIA DE DESENVOLVIMENTO SOCIAL E DA FAMÍLIA</a:t>
            </a:r>
          </a:p>
          <a:p>
            <a:pPr algn="r"/>
            <a:endPara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pt-B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Secretária Municipal: Adriana da Silva</a:t>
            </a:r>
          </a:p>
          <a:p>
            <a:pPr algn="r"/>
            <a:endParaRPr lang="pt-BR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pt-BR" sz="32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981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539552" y="339502"/>
            <a:ext cx="5832648" cy="648072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1800" b="1" dirty="0" smtClean="0">
              <a:solidFill>
                <a:schemeClr val="tx1"/>
              </a:solidFill>
            </a:endParaRPr>
          </a:p>
        </p:txBody>
      </p:sp>
      <p:sp>
        <p:nvSpPr>
          <p:cNvPr id="17" name="AutoShape 2" descr="https://gp.amurel.org.br/index.php?r=email/message/attachment&amp;account_id=1029&amp;mailbox=INBOX&amp;uid=6103&amp;number=2&amp;encoding=base64&amp;filename=IMG-20210927-WA0081.jpg&amp;security_token=R1JDfGThFmqdv8VSQYX5&amp;amp;token=d41d8cd98f00b204e9800998ecf8427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245556" y="248039"/>
            <a:ext cx="61266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b="1" i="1" dirty="0" smtClean="0">
                <a:solidFill>
                  <a:schemeClr val="accent6">
                    <a:lumMod val="50000"/>
                  </a:schemeClr>
                </a:solidFill>
              </a:rPr>
              <a:t>ATIVIDADES COM OS GRUPOS DA III IDADE</a:t>
            </a:r>
          </a:p>
        </p:txBody>
      </p:sp>
      <p:sp>
        <p:nvSpPr>
          <p:cNvPr id="5" name="Retângulo 4"/>
          <p:cNvSpPr/>
          <p:nvPr/>
        </p:nvSpPr>
        <p:spPr>
          <a:xfrm>
            <a:off x="899592" y="845716"/>
            <a:ext cx="4464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MAIO: HOMENAGEM DIA DAS MÃES</a:t>
            </a:r>
            <a:endParaRPr lang="pt-B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1356906"/>
            <a:ext cx="5491553" cy="3217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1425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539552" y="339502"/>
            <a:ext cx="5832648" cy="648072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1800" b="1" dirty="0" smtClean="0">
              <a:solidFill>
                <a:schemeClr val="tx1"/>
              </a:solidFill>
            </a:endParaRPr>
          </a:p>
        </p:txBody>
      </p:sp>
      <p:sp>
        <p:nvSpPr>
          <p:cNvPr id="17" name="AutoShape 2" descr="https://gp.amurel.org.br/index.php?r=email/message/attachment&amp;account_id=1029&amp;mailbox=INBOX&amp;uid=6103&amp;number=2&amp;encoding=base64&amp;filename=IMG-20210927-WA0081.jpg&amp;security_token=R1JDfGThFmqdv8VSQYX5&amp;amp;token=d41d8cd98f00b204e9800998ecf8427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245556" y="248039"/>
            <a:ext cx="61266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b="1" i="1" dirty="0" smtClean="0">
                <a:solidFill>
                  <a:schemeClr val="accent6">
                    <a:lumMod val="50000"/>
                  </a:schemeClr>
                </a:solidFill>
              </a:rPr>
              <a:t>ATIVIDADES COM OS GRUPOS </a:t>
            </a:r>
            <a:r>
              <a:rPr lang="pt-BR" sz="2200" b="1" i="1" dirty="0">
                <a:solidFill>
                  <a:schemeClr val="accent6">
                    <a:lumMod val="50000"/>
                  </a:schemeClr>
                </a:solidFill>
              </a:rPr>
              <a:t>DA III </a:t>
            </a:r>
            <a:r>
              <a:rPr lang="pt-BR" sz="2200" b="1" i="1" dirty="0" smtClean="0">
                <a:solidFill>
                  <a:schemeClr val="accent6">
                    <a:lumMod val="50000"/>
                  </a:schemeClr>
                </a:solidFill>
              </a:rPr>
              <a:t>IDADE</a:t>
            </a:r>
          </a:p>
        </p:txBody>
      </p:sp>
      <p:sp>
        <p:nvSpPr>
          <p:cNvPr id="5" name="Retângulo 4"/>
          <p:cNvSpPr/>
          <p:nvPr/>
        </p:nvSpPr>
        <p:spPr>
          <a:xfrm>
            <a:off x="1907704" y="786832"/>
            <a:ext cx="2001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JUNHO VIOLETA</a:t>
            </a:r>
            <a:endParaRPr lang="pt-B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533" y="1275606"/>
            <a:ext cx="6684827" cy="329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94662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pital Próprio">
  <a:themeElements>
    <a:clrScheme name="Capital Própri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pital Próprio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pital Próprio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3713</TotalTime>
  <Words>1529</Words>
  <Application>Microsoft Office PowerPoint</Application>
  <PresentationFormat>Apresentação na tela (16:9)</PresentationFormat>
  <Paragraphs>413</Paragraphs>
  <Slides>76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76</vt:i4>
      </vt:variant>
    </vt:vector>
  </HeadingPairs>
  <TitlesOfParts>
    <vt:vector size="77" baseType="lpstr">
      <vt:lpstr>Capital Próprio</vt:lpstr>
      <vt:lpstr>Apresentação do PowerPoint</vt:lpstr>
      <vt:lpstr>             SECRETARIA DE     DESENVOLVIMENTO SOCIAL</vt:lpstr>
      <vt:lpstr>SECRETARIA DE  DESENVOLVIMENTO SOCIAL</vt:lpstr>
      <vt:lpstr>SECRETARIA DE  DESENVOLVIMENTO SOCIAL</vt:lpstr>
      <vt:lpstr>        GRUPOS DA TERCEIRA IDADE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      CADASTRO ÚNICO E PROGRAMA BOLSA FAMÍLIA </vt:lpstr>
      <vt:lpstr>      SECRETARIA DE DESENVOLVIMENTO         SOCIAL:  CRAS E CREAS</vt:lpstr>
      <vt:lpstr>        CENTRO DE REFERÊNCIA DE ASSISTÊNCIA  SOCIAL  - CRAS</vt:lpstr>
      <vt:lpstr>        CENTRO DE REFERÊNCIA DE ASSISTÊNCIA  SOCIAL  - CRAS</vt:lpstr>
      <vt:lpstr>PROTEÇÃO SOCIAL BÁSICA: CRAS</vt:lpstr>
      <vt:lpstr>REGISTRO DA PARTICIPAÇÃO DO CRAS EM EVENTOS</vt:lpstr>
      <vt:lpstr>                  SCFV: Artesanato para Crianças</vt:lpstr>
      <vt:lpstr>                  Oficina de  Artesanato para mulheres</vt:lpstr>
      <vt:lpstr>                  Oficina de Yoga para pessoas idosas</vt:lpstr>
      <vt:lpstr>             Lanche Especial alusivo as festividades juninas para as crianças do SCFV</vt:lpstr>
      <vt:lpstr>             Aulas de Defesa Pessoal para Pessoas Idosas</vt:lpstr>
      <vt:lpstr>             Curso de Manicure</vt:lpstr>
      <vt:lpstr>             Aulas de Musicalização para Pessoas Idosas </vt:lpstr>
      <vt:lpstr>             Aula de Pilates para pessoas Idosas</vt:lpstr>
      <vt:lpstr>             Formatura do Programa Trabalhando Juntos Parceria Ministério Público</vt:lpstr>
      <vt:lpstr>                 Reunião Projeto Mulheres Empreendedoras Parceria -  SENAC - Diamante</vt:lpstr>
      <vt:lpstr>                Apresentação junina do Serviço de Convivência e Fortalecimento de Vínculos - CEACA</vt:lpstr>
      <vt:lpstr>             Encontro: Boi de Mamão na UNESC</vt:lpstr>
      <vt:lpstr>             Evento: Combate ao Abuso e Exploração Sexual Infantil - CEACA/SCFV</vt:lpstr>
      <vt:lpstr>             Reunião com a Rede: CRAS -  CREAS, CEACA e APAE</vt:lpstr>
      <vt:lpstr>             Curso de Bordado para Mulheres  Parceria- SENAR</vt:lpstr>
      <vt:lpstr>        CENTRO DE REFERÊNCIA ESPECIALIZADO DE ASSISTÊNCIA SOCIAL- CREAS</vt:lpstr>
      <vt:lpstr>FAMÍLIAS ACOMPANHADAS</vt:lpstr>
      <vt:lpstr>ADOLESCENTES EM CUMPRIMENTO DE MEDIDA SOCIOEDUCATIVA- LA/PSC </vt:lpstr>
      <vt:lpstr>VISITAS REALIZADAS</vt:lpstr>
      <vt:lpstr>NÚMERO DE ATENDIMENTOS PSICOSSOCIAIS </vt:lpstr>
      <vt:lpstr>PERFIL DAS VÍTIMAS DE VIOLÊNCIA</vt:lpstr>
      <vt:lpstr> CRIANÇAS E ADOLESCENTES VÍTIMAS DE VIOLÊNCIA</vt:lpstr>
      <vt:lpstr> PERFIL IDOSOS: VÍTIMAS DE VIOLÊNCIA</vt:lpstr>
      <vt:lpstr> MEDIAÇÕES FAMILIARES</vt:lpstr>
      <vt:lpstr>              ATIVIDADES DESENVOLVIDAS PELO CREAS </vt:lpstr>
      <vt:lpstr>            PROJETO DESENVOLVIDO NA ESCOLA  DOM ANSELMO</vt:lpstr>
      <vt:lpstr>        ENTREVISTA NA RÁDIO COMUNITÁRIA PROJETO MAIO O ANO INTEIRO</vt:lpstr>
      <vt:lpstr>        PARTICIPAÇÃO NO EVENTO DE COMBATE AO ABUSO E EXPLORAÇÃO SEXUAL DE CRIANÇAS E ADOLESCENTES</vt:lpstr>
      <vt:lpstr>          CAMINHADA COM IDOSOS JUNHO VIOLETA – MÊS DE LUTA CONTRA A VIOLÊNCIA À PESSOA IDOSA</vt:lpstr>
      <vt:lpstr>          FORMATURA DO PROGRAMA  TRABALHANDO JUNTOS</vt:lpstr>
      <vt:lpstr>          AGOSTO LILÁS  - DIA DA BELEZA</vt:lpstr>
      <vt:lpstr>          AGOSTO LILÁS  - DIA DA BELEZA</vt:lpstr>
      <vt:lpstr>          PROJETO EXPRESSÃO E TRANSFORMAÇÃO</vt:lpstr>
      <vt:lpstr>          OFICINA DE PINTURA: MEDIDA SOCIOEDUCATIVA</vt:lpstr>
      <vt:lpstr>SERVIÇO DE ACOLHIMENTO INSTITUCIONAL</vt:lpstr>
      <vt:lpstr>SERVIÇO DE ACOLHIMENTO INSTITUCIONAL</vt:lpstr>
      <vt:lpstr>Apresentação do PowerPoint</vt:lpstr>
      <vt:lpstr>ATENDIMENTOS DE SAÚDE </vt:lpstr>
      <vt:lpstr>FREQUÊNCIA ESCOLAR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SERVIÇO DE ACOLHIMENTO EM FAMÍLIA ACOLHEDORA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Usuario</dc:creator>
  <cp:lastModifiedBy>Alessandra</cp:lastModifiedBy>
  <cp:revision>234</cp:revision>
  <dcterms:created xsi:type="dcterms:W3CDTF">2021-05-10T18:20:11Z</dcterms:created>
  <dcterms:modified xsi:type="dcterms:W3CDTF">2024-09-27T10:39:26Z</dcterms:modified>
</cp:coreProperties>
</file>