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8" r:id="rId14"/>
    <p:sldId id="272" r:id="rId15"/>
    <p:sldId id="273" r:id="rId16"/>
    <p:sldId id="276" r:id="rId17"/>
    <p:sldId id="279" r:id="rId18"/>
    <p:sldId id="280" r:id="rId19"/>
    <p:sldId id="281" r:id="rId20"/>
    <p:sldId id="277" r:id="rId21"/>
  </p:sldIdLst>
  <p:sldSz cx="5854700" cy="3295650"/>
  <p:notesSz cx="5854700" cy="329565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176" y="-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99816" y="0"/>
            <a:ext cx="2752725" cy="1088390"/>
          </a:xfrm>
          <a:custGeom>
            <a:avLst/>
            <a:gdLst/>
            <a:ahLst/>
            <a:cxnLst/>
            <a:rect l="l" t="t" r="r" b="b"/>
            <a:pathLst>
              <a:path w="2752725" h="1088390">
                <a:moveTo>
                  <a:pt x="2752344" y="0"/>
                </a:moveTo>
                <a:lnTo>
                  <a:pt x="0" y="0"/>
                </a:lnTo>
                <a:lnTo>
                  <a:pt x="0" y="935737"/>
                </a:lnTo>
                <a:lnTo>
                  <a:pt x="7802" y="983774"/>
                </a:lnTo>
                <a:lnTo>
                  <a:pt x="29503" y="1025592"/>
                </a:lnTo>
                <a:lnTo>
                  <a:pt x="62543" y="1058632"/>
                </a:lnTo>
                <a:lnTo>
                  <a:pt x="104361" y="1080333"/>
                </a:lnTo>
                <a:lnTo>
                  <a:pt x="152398" y="1088135"/>
                </a:lnTo>
                <a:lnTo>
                  <a:pt x="2752344" y="1088135"/>
                </a:lnTo>
                <a:lnTo>
                  <a:pt x="2752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314" y="242656"/>
            <a:ext cx="2261870" cy="75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8" y="0"/>
            <a:ext cx="5708623" cy="3291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08" y="79091"/>
            <a:ext cx="2981979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308" y="1295638"/>
            <a:ext cx="2614930" cy="75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81" y="123825"/>
            <a:ext cx="4207869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pt-BR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SECRETARIA</a:t>
            </a:r>
            <a:r>
              <a:rPr lang="pt-BR" b="1" spc="-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b="1" spc="-2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MUNICIPAL</a:t>
            </a:r>
            <a:r>
              <a:rPr lang="pt-BR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b="1" spc="-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 </a:t>
            </a:r>
            <a:r>
              <a:rPr lang="pt-BR" b="1" spc="-2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DESENVOLVIMENTO</a:t>
            </a:r>
            <a:r>
              <a:rPr lang="pt-BR" b="1" spc="-6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b="1" spc="-2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ECONÔMICO </a:t>
            </a:r>
            <a:r>
              <a:rPr lang="pt-BR" b="1" spc="-2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lang="pt-BR" b="1" spc="-1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b="1" spc="-1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TECNOLOGIA</a:t>
            </a:r>
            <a:endParaRPr lang="pt-BR" b="1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3970" marR="797560" algn="l">
              <a:lnSpc>
                <a:spcPct val="100000"/>
              </a:lnSpc>
              <a:spcBef>
                <a:spcPts val="2110"/>
              </a:spcBef>
            </a:pPr>
            <a:r>
              <a:rPr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</a:t>
            </a:r>
            <a:r>
              <a:rPr lang="pt-BR"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b="1" spc="-10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ões</a:t>
            </a:r>
            <a:r>
              <a:rPr b="1" spc="-7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b="1" spc="-7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</a:t>
            </a:r>
            <a:r>
              <a:rPr b="1" spc="-17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ealizadas</a:t>
            </a:r>
            <a:r>
              <a:rPr b="1" spc="-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1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 </a:t>
            </a:r>
            <a:r>
              <a:rPr lang="pt-BR" b="1" spc="-21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maio a agosto</a:t>
            </a:r>
            <a:endParaRPr b="1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3970" algn="l">
              <a:lnSpc>
                <a:spcPct val="100000"/>
              </a:lnSpc>
              <a:spcBef>
                <a:spcPts val="2085"/>
              </a:spcBef>
            </a:pPr>
            <a:r>
              <a:rPr lang="pt-BR" b="1" spc="-38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2</a:t>
            </a:r>
            <a:r>
              <a:rPr b="1" spc="-409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5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°</a:t>
            </a:r>
            <a:r>
              <a:rPr b="1" spc="-1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Quadrimestre</a:t>
            </a:r>
            <a:r>
              <a:rPr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5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2024</a:t>
            </a:r>
            <a:endParaRPr b="1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299" y="-13987"/>
            <a:ext cx="5852541" cy="3291840"/>
            <a:chOff x="0" y="0"/>
            <a:chExt cx="5852541" cy="329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52159" cy="32918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34410" y="0"/>
              <a:ext cx="2318131" cy="883172"/>
            </a:xfrm>
            <a:custGeom>
              <a:avLst/>
              <a:gdLst/>
              <a:ahLst/>
              <a:cxnLst/>
              <a:rect l="l" t="t" r="r" b="b"/>
              <a:pathLst>
                <a:path w="2752725" h="1088390">
                  <a:moveTo>
                    <a:pt x="2752344" y="0"/>
                  </a:moveTo>
                  <a:lnTo>
                    <a:pt x="0" y="0"/>
                  </a:lnTo>
                  <a:lnTo>
                    <a:pt x="0" y="935737"/>
                  </a:lnTo>
                  <a:lnTo>
                    <a:pt x="7802" y="983774"/>
                  </a:lnTo>
                  <a:lnTo>
                    <a:pt x="29503" y="1025592"/>
                  </a:lnTo>
                  <a:lnTo>
                    <a:pt x="62543" y="1058632"/>
                  </a:lnTo>
                  <a:lnTo>
                    <a:pt x="104361" y="1080333"/>
                  </a:lnTo>
                  <a:lnTo>
                    <a:pt x="152398" y="1088135"/>
                  </a:lnTo>
                  <a:lnTo>
                    <a:pt x="2752344" y="1088135"/>
                  </a:lnTo>
                  <a:lnTo>
                    <a:pt x="2752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8868" y="205217"/>
              <a:ext cx="2109214" cy="67795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0" y="-13987"/>
            <a:ext cx="3610610" cy="849451"/>
          </a:xfrm>
          <a:prstGeom prst="rect">
            <a:avLst/>
          </a:prstGeom>
        </p:spPr>
        <p:txBody>
          <a:bodyPr vert="horz" wrap="square" lIns="0" tIns="174994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22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>DEPARTAMEN</a:t>
            </a:r>
            <a:r>
              <a:rPr lang="pt-BR" sz="22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>TO</a:t>
            </a:r>
            <a:r>
              <a:rPr sz="2200" spc="-7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DE</a:t>
            </a:r>
            <a:r>
              <a:rPr lang="pt-BR" sz="22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br>
              <a:rPr lang="pt-BR" sz="2200" spc="-3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sz="22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AGRICULTURA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600" y="887710"/>
            <a:ext cx="5791200" cy="2057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endParaRPr lang="pt-BR" sz="1300" b="1" spc="-15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1300" b="1" spc="-15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aos</a:t>
            </a:r>
            <a:r>
              <a:rPr sz="13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agricultores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pecuaristas</a:t>
            </a:r>
            <a:r>
              <a:rPr sz="13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no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cadastro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emissão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bloco </a:t>
            </a:r>
            <a:r>
              <a:rPr sz="1300" b="1" spc="-1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3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notas</a:t>
            </a:r>
            <a:r>
              <a:rPr sz="13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3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produtor</a:t>
            </a:r>
            <a:r>
              <a:rPr sz="13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rural</a:t>
            </a:r>
            <a:r>
              <a:rPr lang="pt-BR" sz="1300" b="1" spc="-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e orientações sobre nota fiscal eletrônica.</a:t>
            </a:r>
            <a:endParaRPr sz="13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3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b="1" spc="-1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Incentivando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cultivo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alimentos</a:t>
            </a:r>
            <a:r>
              <a:rPr sz="1300" b="1" spc="-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no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município.</a:t>
            </a:r>
            <a:endParaRPr sz="13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3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432434">
              <a:lnSpc>
                <a:spcPct val="100600"/>
              </a:lnSpc>
            </a:pPr>
            <a:r>
              <a:rPr lang="pt-BR" sz="1300" b="1" spc="-1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58 </a:t>
            </a:r>
            <a:r>
              <a:rPr sz="1300" b="1" spc="-14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r>
              <a:rPr lang="pt-BR" sz="1300" b="1" spc="-1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 </a:t>
            </a:r>
            <a:r>
              <a:rPr sz="13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300" b="1" spc="-1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63 h</a:t>
            </a:r>
            <a:r>
              <a:rPr sz="1300" b="1" spc="-114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oras</a:t>
            </a:r>
            <a:r>
              <a:rPr sz="13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3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máquina </a:t>
            </a:r>
            <a:r>
              <a:rPr sz="1300" b="1" spc="-12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trabalhadas</a:t>
            </a:r>
            <a:r>
              <a:rPr lang="pt-BR" sz="1300" b="1" spc="-1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com</a:t>
            </a:r>
            <a:r>
              <a:rPr sz="13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300" b="1" spc="-18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tratores  com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8</a:t>
            </a:r>
            <a:r>
              <a:rPr sz="13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tipos</a:t>
            </a:r>
            <a:r>
              <a:rPr sz="13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implementos </a:t>
            </a:r>
            <a:r>
              <a:rPr sz="1300" b="1" spc="-1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diferentes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para</a:t>
            </a:r>
            <a:r>
              <a:rPr sz="1300" b="1" spc="-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atender</a:t>
            </a:r>
            <a:r>
              <a:rPr sz="13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os</a:t>
            </a:r>
            <a:r>
              <a:rPr sz="13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produtores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rurais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16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do</a:t>
            </a:r>
            <a:r>
              <a:rPr sz="1300" b="1" spc="-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3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município</a:t>
            </a:r>
            <a:r>
              <a:rPr sz="1300" b="1" spc="-40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sz="1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852541" cy="3291840"/>
            <a:chOff x="0" y="0"/>
            <a:chExt cx="5852541" cy="329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52159" cy="32918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36950" y="0"/>
              <a:ext cx="2315591" cy="1088390"/>
            </a:xfrm>
            <a:custGeom>
              <a:avLst/>
              <a:gdLst/>
              <a:ahLst/>
              <a:cxnLst/>
              <a:rect l="l" t="t" r="r" b="b"/>
              <a:pathLst>
                <a:path w="2752725" h="1088390">
                  <a:moveTo>
                    <a:pt x="2752344" y="0"/>
                  </a:moveTo>
                  <a:lnTo>
                    <a:pt x="0" y="0"/>
                  </a:lnTo>
                  <a:lnTo>
                    <a:pt x="0" y="935737"/>
                  </a:lnTo>
                  <a:lnTo>
                    <a:pt x="7802" y="983774"/>
                  </a:lnTo>
                  <a:lnTo>
                    <a:pt x="29503" y="1025592"/>
                  </a:lnTo>
                  <a:lnTo>
                    <a:pt x="62543" y="1058632"/>
                  </a:lnTo>
                  <a:lnTo>
                    <a:pt x="104361" y="1080333"/>
                  </a:lnTo>
                  <a:lnTo>
                    <a:pt x="152398" y="1088135"/>
                  </a:lnTo>
                  <a:lnTo>
                    <a:pt x="2752344" y="1088135"/>
                  </a:lnTo>
                  <a:lnTo>
                    <a:pt x="2752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2354" y="205087"/>
              <a:ext cx="2109214" cy="67795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950" y="47625"/>
            <a:ext cx="3429000" cy="736215"/>
          </a:xfrm>
          <a:prstGeom prst="rect">
            <a:avLst/>
          </a:prstGeom>
        </p:spPr>
        <p:txBody>
          <a:bodyPr vert="horz" wrap="square" lIns="0" tIns="174994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8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>DEPARTAMENTO</a:t>
            </a:r>
            <a:r>
              <a:rPr sz="1800" spc="-7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18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DE </a:t>
            </a:r>
            <a:r>
              <a:rPr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AGRICULTURA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949" y="1114425"/>
            <a:ext cx="5744209" cy="15196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6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PROGRAMA</a:t>
            </a:r>
            <a:r>
              <a:rPr sz="1600" b="1" spc="-6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INSEMINAÇÃO</a:t>
            </a:r>
            <a:r>
              <a:rPr sz="1600" b="1" spc="-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ARTIFICIAL</a:t>
            </a:r>
            <a:endParaRPr lang="pt-BR" sz="1600" b="1" spc="-5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spcBef>
                <a:spcPts val="130"/>
              </a:spcBef>
            </a:pPr>
            <a:endParaRPr sz="16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R="5080">
              <a:spcBef>
                <a:spcPts val="135"/>
              </a:spcBef>
            </a:pPr>
            <a:r>
              <a:rPr sz="16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Suporte</a:t>
            </a:r>
            <a:r>
              <a:rPr sz="1600" b="1" spc="-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2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técnico</a:t>
            </a:r>
            <a:r>
              <a:rPr sz="1600" b="1" spc="2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600" b="1" spc="2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 fornecimento de </a:t>
            </a:r>
            <a:r>
              <a:rPr lang="pt-BR" sz="1600" b="1" spc="28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sêmem</a:t>
            </a:r>
            <a:r>
              <a:rPr lang="pt-BR" sz="1600" b="1" spc="2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para</a:t>
            </a:r>
            <a:r>
              <a:rPr sz="1600" b="1" spc="-6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0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os</a:t>
            </a:r>
            <a:r>
              <a:rPr sz="1600" b="1" spc="-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3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pecuaristas</a:t>
            </a:r>
            <a:r>
              <a:rPr sz="1600" b="1" spc="-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20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do</a:t>
            </a:r>
            <a:r>
              <a:rPr lang="pt-BR" sz="1600" b="1" spc="-20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6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munícipio</a:t>
            </a:r>
            <a:r>
              <a:rPr sz="1600" b="1" spc="-16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. </a:t>
            </a:r>
            <a:endParaRPr sz="16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" y="79981"/>
            <a:ext cx="3810000" cy="63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20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>DEPARTAMENTO</a:t>
            </a:r>
            <a:r>
              <a:rPr sz="2000" spc="-7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0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DE </a:t>
            </a:r>
            <a:r>
              <a:rPr lang="pt-BR" sz="20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sz="20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AGRICULTURA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350" y="1724025"/>
            <a:ext cx="957808" cy="9845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750" y="733587"/>
            <a:ext cx="4267201" cy="2133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2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       </a:t>
            </a:r>
            <a:r>
              <a:rPr lang="pt-BR" sz="1200" b="1" u="sng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Atividades: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pt-BR" sz="1200" b="1" u="sng" spc="-16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84150" marR="508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86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visitas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</a:t>
            </a:r>
            <a:r>
              <a:rPr sz="1200" b="1" spc="-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1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propriedades</a:t>
            </a:r>
            <a:r>
              <a:rPr sz="1200" b="1" spc="-1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9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rurais</a:t>
            </a:r>
            <a:r>
              <a:rPr lang="pt-BR" sz="12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e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9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escola</a:t>
            </a:r>
            <a:r>
              <a:rPr lang="pt-BR" sz="1200" b="1" spc="-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s.</a:t>
            </a:r>
          </a:p>
          <a:p>
            <a:pPr marL="184150" marR="508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20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</a:t>
            </a:r>
            <a:r>
              <a:rPr sz="120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5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Oficinas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nas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escolas </a:t>
            </a:r>
            <a:r>
              <a:rPr sz="12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do</a:t>
            </a:r>
            <a:r>
              <a:rPr sz="12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Município</a:t>
            </a:r>
            <a:r>
              <a:rPr sz="12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sz="12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do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Estado</a:t>
            </a:r>
            <a:endParaRPr lang="pt-BR" sz="1200" b="1" spc="-1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pt-BR" sz="1200" b="1" spc="-1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84150" marR="508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200" b="1" spc="-1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Part</a:t>
            </a:r>
            <a:r>
              <a:rPr lang="pt-BR" sz="1200" b="1" spc="-11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icipação</a:t>
            </a:r>
            <a:r>
              <a:rPr lang="pt-BR" sz="1200" b="1" spc="-1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em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4</a:t>
            </a:r>
            <a:r>
              <a:rPr sz="1200" b="1" spc="-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reuniões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do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Conselho </a:t>
            </a:r>
            <a:r>
              <a:rPr sz="1200" b="1" spc="-1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Municipal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Meio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Ambiente,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CONDEMA.</a:t>
            </a:r>
            <a:endParaRPr lang="pt-BR" sz="1200" b="1" spc="-12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pt-BR" sz="1200" b="1" spc="-12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84150" marR="508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20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Viabilização junto ao departamento de agricultura para a construção de um viveiro para produção de mudas na escola Vitório </a:t>
            </a:r>
            <a:r>
              <a:rPr lang="pt-BR" sz="1200" b="1" spc="-12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Marcon</a:t>
            </a:r>
            <a:r>
              <a:rPr lang="pt-BR" sz="120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.</a:t>
            </a:r>
            <a:endParaRPr sz="12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20955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647825"/>
            <a:ext cx="20955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2" y="0"/>
            <a:ext cx="20955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1647825"/>
            <a:ext cx="2095499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36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" y="47625"/>
            <a:ext cx="3828836" cy="5619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8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>DEPARTAMENTO</a:t>
            </a:r>
            <a:r>
              <a:rPr sz="1800" spc="-7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18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DE </a:t>
            </a:r>
            <a:r>
              <a:rPr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AGRICULTURA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3951" y="1877569"/>
            <a:ext cx="957808" cy="9845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400" y="581025"/>
            <a:ext cx="3435350" cy="12593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0"/>
              </a:spcBef>
            </a:pPr>
            <a:endParaRPr lang="pt-BR" sz="1600" b="1" spc="-9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algn="l">
              <a:lnSpc>
                <a:spcPct val="100000"/>
              </a:lnSpc>
              <a:spcBef>
                <a:spcPts val="120"/>
              </a:spcBef>
            </a:pPr>
            <a:r>
              <a:rPr lang="pt-BR" sz="16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Viabilização para a p</a:t>
            </a:r>
            <a:r>
              <a:rPr sz="1600" b="1" spc="-9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articipa</a:t>
            </a:r>
            <a:r>
              <a:rPr lang="pt-BR" sz="16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sz="1600" b="1" spc="-9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ão</a:t>
            </a:r>
            <a:r>
              <a:rPr sz="16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6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6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duas</a:t>
            </a:r>
            <a:r>
              <a:rPr sz="16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2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produtoras</a:t>
            </a:r>
            <a:r>
              <a:rPr lang="pt-BR" sz="1600" b="1" spc="-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3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600" b="1" spc="20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600" b="1" spc="-1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suculentas na</a:t>
            </a:r>
            <a:r>
              <a:rPr sz="1600" b="1" spc="-1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600" b="1" spc="-1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Feira Agropecuária de Tubarão e na FEAGRO em Braço do Norte.</a:t>
            </a:r>
            <a:endParaRPr sz="16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" y="200025"/>
            <a:ext cx="3676442" cy="2694508"/>
          </a:xfrm>
          <a:prstGeom prst="rect">
            <a:avLst/>
          </a:prstGeom>
        </p:spPr>
        <p:txBody>
          <a:bodyPr vert="horz" wrap="square" lIns="0" tIns="174994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8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>DEPARTAMENTO</a:t>
            </a:r>
            <a:r>
              <a:rPr sz="1800" spc="-7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18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DE </a:t>
            </a:r>
            <a:r>
              <a:rPr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AGRICULTURA</a:t>
            </a:r>
            <a:r>
              <a:rPr lang="pt-BR"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Atendimentos aos </a:t>
            </a:r>
            <a:r>
              <a:rPr lang="pt-BR" sz="1800" spc="-290" dirty="0" err="1">
                <a:solidFill>
                  <a:schemeClr val="tx1"/>
                </a:solidFill>
                <a:latin typeface="Arial Black" panose="020B0A04020102020204" pitchFamily="34" charset="0"/>
              </a:rPr>
              <a:t>peuaristas</a:t>
            </a:r>
            <a:r>
              <a:rPr lang="pt-BR" sz="18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 com cadastros, transferências e fornecimento de  brincos para bovinos</a:t>
            </a:r>
            <a:endParaRPr sz="1800" spc="-29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7066" y="1792224"/>
            <a:ext cx="645480" cy="10033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3150" y="205087"/>
            <a:ext cx="2109214" cy="6779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950" y="657225"/>
            <a:ext cx="2893888" cy="236077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185"/>
              </a:spcBef>
            </a:pPr>
            <a:endParaRPr lang="pt-BR" b="1" spc="-1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ts val="2570"/>
              </a:lnSpc>
              <a:spcBef>
                <a:spcPts val="185"/>
              </a:spcBef>
            </a:pPr>
            <a:r>
              <a:rPr b="1" spc="-10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Servi</a:t>
            </a:r>
            <a:r>
              <a:rPr lang="pt-BR" b="1" spc="-1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b="1" spc="-10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os</a:t>
            </a:r>
            <a:r>
              <a:rPr b="1" spc="-1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</a:t>
            </a:r>
            <a:r>
              <a:rPr b="1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</a:t>
            </a:r>
            <a:r>
              <a:rPr lang="pt-BR" b="1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b="1" spc="-3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agem</a:t>
            </a:r>
            <a:r>
              <a:rPr b="1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, </a:t>
            </a:r>
            <a:r>
              <a:rPr b="1" spc="-2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limpeza</a:t>
            </a:r>
            <a:r>
              <a:rPr b="1" spc="-8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7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114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conserva</a:t>
            </a:r>
            <a:r>
              <a:rPr lang="pt-BR"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b="1" spc="-114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ão</a:t>
            </a:r>
            <a:r>
              <a:rPr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1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dos</a:t>
            </a:r>
            <a:r>
              <a:rPr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campos</a:t>
            </a:r>
            <a:r>
              <a:rPr b="1" spc="-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b="1" spc="-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21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futebol.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35487" y="1052470"/>
            <a:ext cx="2602230" cy="1115695"/>
            <a:chOff x="3035487" y="1052470"/>
            <a:chExt cx="2602230" cy="11156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5487" y="1052470"/>
              <a:ext cx="1368446" cy="1115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2506" y="1053769"/>
              <a:ext cx="1334648" cy="111298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001838" y="1009740"/>
            <a:ext cx="2850515" cy="2238285"/>
            <a:chOff x="3001838" y="1009740"/>
            <a:chExt cx="2850515" cy="207263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7662" y="1923509"/>
              <a:ext cx="1365601" cy="11155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4090" y="1925626"/>
              <a:ext cx="1347980" cy="11122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1838" y="1009740"/>
              <a:ext cx="2850321" cy="207245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xfrm>
            <a:off x="31750" y="123825"/>
            <a:ext cx="3429000" cy="5088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6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>DEPARTAMENTO</a:t>
            </a:r>
            <a:r>
              <a:rPr lang="pt-BR" sz="1600" spc="-27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1600" spc="-27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sz="1600" spc="-300" dirty="0">
                <a:solidFill>
                  <a:schemeClr val="tx1"/>
                </a:solidFill>
                <a:latin typeface="Arial Black" panose="020B0A04020102020204" pitchFamily="34" charset="0"/>
              </a:rPr>
              <a:t>DE </a:t>
            </a:r>
            <a:r>
              <a:rPr sz="16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AGRICULTURA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08" y="79091"/>
            <a:ext cx="3600242" cy="492443"/>
          </a:xfrm>
        </p:spPr>
        <p:txBody>
          <a:bodyPr/>
          <a:lstStyle/>
          <a:p>
            <a:r>
              <a:rPr lang="pt-BR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DEPARTAMENTO    DE AGRICULTURA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150" y="581025"/>
            <a:ext cx="2614930" cy="646331"/>
          </a:xfrm>
        </p:spPr>
        <p:txBody>
          <a:bodyPr/>
          <a:lstStyle/>
          <a:p>
            <a:endParaRPr lang="pt-BR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t-B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Serviços com a capina elétrica</a:t>
            </a: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59398"/>
            <a:ext cx="14478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59398"/>
            <a:ext cx="1631506" cy="193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0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47625"/>
            <a:ext cx="1380104" cy="166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625"/>
            <a:ext cx="1752600" cy="16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704956"/>
            <a:ext cx="1380104" cy="159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4956"/>
            <a:ext cx="1752600" cy="159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08" y="79091"/>
            <a:ext cx="2981979" cy="430887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DEPARTAMENTODE AGRICULTURA</a:t>
            </a: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150" y="581025"/>
            <a:ext cx="2971800" cy="215444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Limpeza pública</a:t>
            </a: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7" y="809626"/>
            <a:ext cx="16652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77" y="809626"/>
            <a:ext cx="161227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952624"/>
            <a:ext cx="1143000" cy="13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952625"/>
            <a:ext cx="1103462" cy="13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9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350" y="1724025"/>
            <a:ext cx="1981200" cy="1143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50" y="47625"/>
            <a:ext cx="3810000" cy="3129434"/>
          </a:xfrm>
          <a:prstGeom prst="rect">
            <a:avLst/>
          </a:prstGeom>
        </p:spPr>
        <p:txBody>
          <a:bodyPr vert="horz" wrap="square" lIns="0" tIns="180709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sz="2000" spc="-215" dirty="0">
                <a:solidFill>
                  <a:schemeClr val="tx1"/>
                </a:solidFill>
                <a:latin typeface="Arial Black" panose="020B0A04020102020204" pitchFamily="34" charset="0"/>
              </a:rPr>
              <a:t>SALA</a:t>
            </a:r>
            <a:r>
              <a:rPr sz="2000" spc="-6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000" spc="-335" dirty="0">
                <a:solidFill>
                  <a:schemeClr val="tx1"/>
                </a:solidFill>
                <a:latin typeface="Arial Black" panose="020B0A04020102020204" pitchFamily="34" charset="0"/>
              </a:rPr>
              <a:t>DO</a:t>
            </a:r>
            <a:r>
              <a:rPr sz="2000" spc="-1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>EMPREENDED</a:t>
            </a:r>
            <a: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  <a:r>
              <a:rPr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>R</a:t>
            </a:r>
            <a: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pc="-225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pc="-225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18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>Embasada pelo Programa Cidade Empreendedora do SEBRAE </a:t>
            </a:r>
            <a:br>
              <a:rPr lang="pt-BR" sz="1800" spc="-225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18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>em parceria como município</a:t>
            </a:r>
            <a:r>
              <a:rPr lang="pt-BR" sz="1800" spc="-225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pt-BR" sz="1600" spc="-225" dirty="0">
                <a:solidFill>
                  <a:srgbClr val="002060"/>
                </a:solidFill>
                <a:latin typeface="Cooper Black" panose="0208090404030B020404" pitchFamily="18" charset="0"/>
              </a:rPr>
              <a:t/>
            </a:r>
            <a:br>
              <a:rPr lang="pt-BR" sz="1600" spc="-225" dirty="0">
                <a:solidFill>
                  <a:srgbClr val="002060"/>
                </a:solidFill>
                <a:latin typeface="Cooper Black" panose="0208090404030B020404" pitchFamily="18" charset="0"/>
              </a:rPr>
            </a:br>
            <a:r>
              <a:rPr lang="pt-BR" spc="-225" dirty="0">
                <a:solidFill>
                  <a:srgbClr val="002060"/>
                </a:solidFill>
              </a:rPr>
              <a:t/>
            </a:r>
            <a:br>
              <a:rPr lang="pt-BR" spc="-225" dirty="0">
                <a:solidFill>
                  <a:srgbClr val="002060"/>
                </a:solidFill>
              </a:rPr>
            </a:br>
            <a:r>
              <a:rPr lang="pt-BR" spc="-225" dirty="0">
                <a:solidFill>
                  <a:srgbClr val="002060"/>
                </a:solidFill>
              </a:rPr>
              <a:t/>
            </a:r>
            <a:br>
              <a:rPr lang="pt-BR" spc="-225" dirty="0">
                <a:solidFill>
                  <a:srgbClr val="002060"/>
                </a:solidFill>
              </a:rPr>
            </a:br>
            <a:r>
              <a:rPr lang="pt-BR" spc="-225" dirty="0">
                <a:solidFill>
                  <a:srgbClr val="002060"/>
                </a:solidFill>
              </a:rPr>
              <a:t/>
            </a:r>
            <a:br>
              <a:rPr lang="pt-BR" spc="-225" dirty="0">
                <a:solidFill>
                  <a:srgbClr val="002060"/>
                </a:solidFill>
              </a:rPr>
            </a:br>
            <a:endParaRPr spc="-225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1382" y="205088"/>
            <a:ext cx="2109214" cy="6779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5314" y="242656"/>
            <a:ext cx="2261870" cy="3546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spc="-290" dirty="0"/>
          </a:p>
        </p:txBody>
      </p:sp>
      <p:sp>
        <p:nvSpPr>
          <p:cNvPr id="4" name="object 4"/>
          <p:cNvSpPr txBox="1"/>
          <p:nvPr/>
        </p:nvSpPr>
        <p:spPr>
          <a:xfrm>
            <a:off x="717550" y="1571625"/>
            <a:ext cx="4724400" cy="10637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00" b="1" spc="-4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MUITO</a:t>
            </a:r>
            <a:r>
              <a:rPr sz="3400" b="1" spc="-2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3400" b="1" spc="-47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OBRIGAD</a:t>
            </a:r>
            <a:r>
              <a:rPr lang="pt-BR" sz="3400" b="1" spc="-47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O!</a:t>
            </a:r>
            <a:endParaRPr sz="34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350" y="1859842"/>
            <a:ext cx="2016907" cy="11083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950" y="276225"/>
            <a:ext cx="4771327" cy="36029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pt-BR" sz="1500" b="1" spc="-14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b="1" spc="-10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Aberturas</a:t>
            </a:r>
            <a:r>
              <a:rPr sz="1200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200" b="1" spc="-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MEI</a:t>
            </a:r>
            <a:endParaRPr lang="pt-BR" sz="1200" b="1" spc="-2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pt-BR" sz="1200" spc="-8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126 </a:t>
            </a:r>
            <a:r>
              <a:rPr sz="1200" spc="-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pt-BR" sz="1200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</a:t>
            </a:r>
            <a:r>
              <a:rPr sz="1200" b="1" spc="-10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onsultorias</a:t>
            </a:r>
            <a:r>
              <a:rPr sz="1200" b="1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sz="1200" b="1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8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orienta</a:t>
            </a:r>
            <a:r>
              <a:rPr lang="pt-BR" sz="1200" b="1" spc="-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sz="1200" b="1" spc="-8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ões</a:t>
            </a:r>
            <a:endParaRPr lang="pt-BR" sz="1200" b="1" spc="-8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pt-BR" sz="1200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181 </a:t>
            </a:r>
            <a:r>
              <a:rPr lang="pt-BR" sz="1200" spc="-4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</a:t>
            </a:r>
            <a:r>
              <a:rPr sz="1200" spc="-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endimentos</a:t>
            </a: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b="1" spc="-13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7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gerais</a:t>
            </a:r>
            <a:r>
              <a:rPr sz="1200"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1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–</a:t>
            </a:r>
            <a:r>
              <a:rPr sz="12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Whatsapp</a:t>
            </a:r>
            <a:endParaRPr lang="pt-BR" sz="1200" b="1" spc="-1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pt-BR" sz="1200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138 </a:t>
            </a:r>
            <a:r>
              <a:rPr sz="1200" spc="-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r>
              <a:rPr sz="1200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b="1" spc="-9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Regulariza</a:t>
            </a:r>
            <a:r>
              <a:rPr lang="pt-BR" sz="12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sz="1200" b="1" spc="-9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ão</a:t>
            </a:r>
            <a:r>
              <a:rPr sz="1200" b="1" spc="-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200" b="1" spc="-1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200" b="1" spc="-10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empresas</a:t>
            </a:r>
            <a:r>
              <a:rPr sz="1200"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:</a:t>
            </a:r>
            <a:endParaRPr lang="pt-BR" sz="1200" b="1" spc="-105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lang="pt-BR" sz="1200" spc="-3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171 </a:t>
            </a:r>
            <a:r>
              <a:rPr sz="1200" spc="-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lang="pt-BR" sz="12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b="1" spc="-1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Total</a:t>
            </a:r>
            <a:r>
              <a:rPr sz="120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200" b="1" spc="-10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616 </a:t>
            </a:r>
            <a:r>
              <a:rPr sz="1200" b="1" spc="-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endParaRPr lang="pt-BR" sz="1200" b="1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37795">
              <a:lnSpc>
                <a:spcPct val="100000"/>
              </a:lnSpc>
            </a:pPr>
            <a:endParaRPr lang="pt-BR" sz="1000" b="1" spc="-50" dirty="0">
              <a:solidFill>
                <a:schemeClr val="tx2"/>
              </a:solidFill>
              <a:latin typeface="Cooper Black" panose="0208090404030B020404" pitchFamily="18" charset="0"/>
              <a:cs typeface="Trebuchet MS"/>
            </a:endParaRPr>
          </a:p>
          <a:p>
            <a:pPr marL="137795">
              <a:lnSpc>
                <a:spcPct val="100000"/>
              </a:lnSpc>
            </a:pPr>
            <a:endParaRPr lang="pt-BR" sz="1000" b="1" spc="-50" dirty="0">
              <a:solidFill>
                <a:schemeClr val="tx2"/>
              </a:solidFill>
              <a:latin typeface="Cooper Black" panose="0208090404030B020404" pitchFamily="18" charset="0"/>
              <a:cs typeface="Trebuchet MS"/>
            </a:endParaRPr>
          </a:p>
          <a:p>
            <a:pPr marL="137795">
              <a:lnSpc>
                <a:spcPct val="100000"/>
              </a:lnSpc>
            </a:pPr>
            <a:endParaRPr lang="pt-BR" sz="1000" b="1" spc="-50" dirty="0">
              <a:solidFill>
                <a:schemeClr val="tx2"/>
              </a:solidFill>
              <a:latin typeface="Cooper Black" panose="0208090404030B020404" pitchFamily="18" charset="0"/>
              <a:cs typeface="Trebuchet MS"/>
            </a:endParaRPr>
          </a:p>
          <a:p>
            <a:pPr marL="137795">
              <a:lnSpc>
                <a:spcPct val="100000"/>
              </a:lnSpc>
            </a:pPr>
            <a:endParaRPr lang="pt-BR" sz="1000" b="1" spc="-50" dirty="0">
              <a:solidFill>
                <a:schemeClr val="tx2"/>
              </a:solidFill>
              <a:latin typeface="Cooper Black" panose="0208090404030B020404" pitchFamily="18" charset="0"/>
              <a:cs typeface="Trebuchet MS"/>
            </a:endParaRPr>
          </a:p>
          <a:p>
            <a:pPr marL="137795">
              <a:lnSpc>
                <a:spcPct val="100000"/>
              </a:lnSpc>
            </a:pPr>
            <a:endParaRPr sz="1000" dirty="0">
              <a:solidFill>
                <a:schemeClr val="tx2"/>
              </a:solidFill>
              <a:latin typeface="Cooper Black" panose="0208090404030B020404" pitchFamily="18" charset="0"/>
              <a:cs typeface="Trebuchet MS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65308" y="79092"/>
            <a:ext cx="4667042" cy="349534"/>
          </a:xfrm>
        </p:spPr>
        <p:txBody>
          <a:bodyPr/>
          <a:lstStyle/>
          <a:p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</a:rPr>
              <a:t>CENTRAL DO CIDADÃO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07" y="79091"/>
            <a:ext cx="5494823" cy="95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90"/>
              </a:spcBef>
            </a:pPr>
            <a:r>
              <a:rPr sz="2200" spc="-275" dirty="0">
                <a:solidFill>
                  <a:schemeClr val="tx1"/>
                </a:solidFill>
                <a:latin typeface="Arial Black" panose="020B0A04020102020204" pitchFamily="34" charset="0"/>
              </a:rPr>
              <a:t>CENTRAL</a:t>
            </a:r>
            <a:r>
              <a:rPr sz="2200" spc="-229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335" dirty="0">
                <a:solidFill>
                  <a:schemeClr val="tx1"/>
                </a:solidFill>
                <a:latin typeface="Arial Black" panose="020B0A04020102020204" pitchFamily="34" charset="0"/>
              </a:rPr>
              <a:t>DO</a:t>
            </a:r>
            <a:r>
              <a:rPr lang="pt-BR" sz="2200" spc="-33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CIDADÃO </a:t>
            </a: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PROCON</a:t>
            </a:r>
            <a:endParaRPr sz="2200" spc="-27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1" y="1895857"/>
            <a:ext cx="1926330" cy="55168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7950" y="885825"/>
            <a:ext cx="3752642" cy="13256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pt-BR" sz="2000" spc="-19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pt-BR" sz="2000" spc="-19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pt-BR" sz="2000" spc="-190" dirty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sz="2000" spc="-190" dirty="0" err="1">
                <a:solidFill>
                  <a:schemeClr val="tx1"/>
                </a:solidFill>
                <a:latin typeface="Arial Black" panose="020B0A04020102020204" pitchFamily="34" charset="0"/>
              </a:rPr>
              <a:t>otal</a:t>
            </a:r>
            <a:r>
              <a:rPr sz="2000" spc="-8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000" spc="-295" dirty="0">
                <a:solidFill>
                  <a:schemeClr val="tx1"/>
                </a:solidFill>
                <a:latin typeface="Arial Black" panose="020B0A04020102020204" pitchFamily="34" charset="0"/>
              </a:rPr>
              <a:t>de</a:t>
            </a:r>
            <a:r>
              <a:rPr lang="pt-BR" sz="2000" spc="-295" dirty="0">
                <a:solidFill>
                  <a:schemeClr val="tx1"/>
                </a:solidFill>
                <a:latin typeface="Arial Black" panose="020B0A04020102020204" pitchFamily="34" charset="0"/>
              </a:rPr>
              <a:t>  412  </a:t>
            </a:r>
            <a:r>
              <a:rPr sz="2000" spc="-150" dirty="0" err="1">
                <a:solidFill>
                  <a:schemeClr val="tx1"/>
                </a:solidFill>
                <a:latin typeface="Arial Black" panose="020B0A04020102020204" pitchFamily="34" charset="0"/>
              </a:rPr>
              <a:t>atendimentos</a:t>
            </a:r>
            <a:endParaRPr lang="pt-BR" sz="2000" spc="-15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4042" y="1758697"/>
            <a:ext cx="2200012" cy="6583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308" y="79091"/>
            <a:ext cx="5429042" cy="15046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90"/>
              </a:spcBef>
            </a:pPr>
            <a:r>
              <a:rPr sz="2200" spc="-275" dirty="0">
                <a:solidFill>
                  <a:schemeClr val="tx1"/>
                </a:solidFill>
                <a:latin typeface="Arial Black" panose="020B0A04020102020204" pitchFamily="34" charset="0"/>
              </a:rPr>
              <a:t>CENTRAL</a:t>
            </a:r>
            <a:r>
              <a:rPr sz="2200" spc="-229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335" dirty="0">
                <a:solidFill>
                  <a:schemeClr val="tx1"/>
                </a:solidFill>
                <a:latin typeface="Arial Black" panose="020B0A04020102020204" pitchFamily="34" charset="0"/>
              </a:rPr>
              <a:t>DO</a:t>
            </a:r>
            <a:r>
              <a:rPr sz="2200" spc="-9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CIDADÃO</a:t>
            </a: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SETOR DE </a:t>
            </a:r>
            <a:r>
              <a:rPr sz="2200" spc="-125" dirty="0">
                <a:solidFill>
                  <a:schemeClr val="tx1"/>
                </a:solidFill>
                <a:latin typeface="Arial Black" panose="020B0A04020102020204" pitchFamily="34" charset="0"/>
              </a:rPr>
              <a:t>IDENTIDADE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7950" y="1556357"/>
            <a:ext cx="3524042" cy="10630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pt-BR" sz="2200" spc="-200" dirty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pt-BR" sz="2200" spc="-2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761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pt-BR" sz="2200" spc="-150" dirty="0">
                <a:solidFill>
                  <a:schemeClr val="tx1"/>
                </a:solidFill>
                <a:latin typeface="Arial Black" panose="020B0A04020102020204" pitchFamily="34" charset="0"/>
              </a:rPr>
              <a:t>A</a:t>
            </a:r>
            <a:r>
              <a:rPr sz="2200" spc="-150" dirty="0" err="1">
                <a:solidFill>
                  <a:schemeClr val="tx1"/>
                </a:solidFill>
                <a:latin typeface="Arial Black" panose="020B0A04020102020204" pitchFamily="34" charset="0"/>
              </a:rPr>
              <a:t>tendimentos</a:t>
            </a:r>
            <a:endParaRPr sz="2200" spc="-1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186" y="1735873"/>
            <a:ext cx="768096" cy="11536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308" y="79091"/>
            <a:ext cx="5657642" cy="95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90"/>
              </a:spcBef>
            </a:pPr>
            <a:r>
              <a:rPr sz="2200" spc="-275" dirty="0">
                <a:solidFill>
                  <a:schemeClr val="tx1"/>
                </a:solidFill>
                <a:latin typeface="Arial Black" panose="020B0A04020102020204" pitchFamily="34" charset="0"/>
              </a:rPr>
              <a:t>CENTRAL</a:t>
            </a:r>
            <a:r>
              <a:rPr sz="2200" spc="-229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335" dirty="0">
                <a:solidFill>
                  <a:schemeClr val="tx1"/>
                </a:solidFill>
                <a:latin typeface="Arial Black" panose="020B0A04020102020204" pitchFamily="34" charset="0"/>
              </a:rPr>
              <a:t>DO</a:t>
            </a:r>
            <a:r>
              <a:rPr sz="2200" spc="-9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CIDADÃO</a:t>
            </a: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290" dirty="0">
                <a:solidFill>
                  <a:schemeClr val="tx1"/>
                </a:solidFill>
                <a:latin typeface="Arial Black" panose="020B0A04020102020204" pitchFamily="34" charset="0"/>
              </a:rPr>
              <a:t>JUNTA</a:t>
            </a:r>
            <a:r>
              <a:rPr sz="2200" spc="-12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30" dirty="0">
                <a:solidFill>
                  <a:schemeClr val="tx1"/>
                </a:solidFill>
                <a:latin typeface="Arial Black" panose="020B0A04020102020204" pitchFamily="34" charset="0"/>
              </a:rPr>
              <a:t>MILITAR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65308" y="1295638"/>
            <a:ext cx="4057442" cy="11209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pt-BR" spc="-195" dirty="0">
                <a:solidFill>
                  <a:schemeClr val="tx1"/>
                </a:solidFill>
                <a:latin typeface="Arial Black" panose="020B0A04020102020204" pitchFamily="34" charset="0"/>
              </a:rPr>
              <a:t>        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pt-BR" spc="-195" dirty="0">
                <a:solidFill>
                  <a:schemeClr val="tx1"/>
                </a:solidFill>
                <a:latin typeface="Arial Black" panose="020B0A04020102020204" pitchFamily="34" charset="0"/>
              </a:rPr>
              <a:t>        </a:t>
            </a:r>
            <a:r>
              <a:rPr spc="-195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pt-BR" spc="-195" dirty="0">
                <a:solidFill>
                  <a:schemeClr val="tx1"/>
                </a:solidFill>
                <a:latin typeface="Arial Black" panose="020B0A04020102020204" pitchFamily="34" charset="0"/>
              </a:rPr>
              <a:t>71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pt-BR" spc="-150" dirty="0">
                <a:solidFill>
                  <a:schemeClr val="tx1"/>
                </a:solidFill>
                <a:latin typeface="Arial Black" panose="020B0A04020102020204" pitchFamily="34" charset="0"/>
              </a:rPr>
              <a:t>A</a:t>
            </a:r>
            <a:r>
              <a:rPr spc="-150" dirty="0" err="1">
                <a:solidFill>
                  <a:schemeClr val="tx1"/>
                </a:solidFill>
                <a:latin typeface="Arial Black" panose="020B0A04020102020204" pitchFamily="34" charset="0"/>
              </a:rPr>
              <a:t>tendimentos</a:t>
            </a:r>
            <a:endParaRPr spc="-1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59" y="1807459"/>
            <a:ext cx="1072893" cy="10241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308" y="79091"/>
            <a:ext cx="5505242" cy="5092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90"/>
              </a:spcBef>
            </a:pPr>
            <a:r>
              <a:rPr sz="2200" spc="-275" dirty="0">
                <a:solidFill>
                  <a:schemeClr val="tx1"/>
                </a:solidFill>
                <a:latin typeface="Arial Black" panose="020B0A04020102020204" pitchFamily="34" charset="0"/>
              </a:rPr>
              <a:t>CENTRAL</a:t>
            </a:r>
            <a:r>
              <a:rPr sz="2200" spc="-229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335" dirty="0">
                <a:solidFill>
                  <a:schemeClr val="tx1"/>
                </a:solidFill>
                <a:latin typeface="Arial Black" panose="020B0A04020102020204" pitchFamily="34" charset="0"/>
              </a:rPr>
              <a:t>DO</a:t>
            </a:r>
            <a:r>
              <a:rPr sz="2200" spc="-9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CIDADÃO </a:t>
            </a: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sz="2200" spc="-2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61" y="733425"/>
            <a:ext cx="3552190" cy="15735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90"/>
              </a:spcBef>
            </a:pPr>
            <a:r>
              <a:rPr sz="1450" b="1" spc="-12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Seguro</a:t>
            </a:r>
            <a:r>
              <a:rPr sz="145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6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Desemprego:</a:t>
            </a:r>
            <a:endParaRPr sz="14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60"/>
              </a:spcBef>
            </a:pPr>
            <a:r>
              <a:rPr sz="1450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107 </a:t>
            </a:r>
            <a:r>
              <a:rPr sz="1450" spc="-8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 </a:t>
            </a:r>
            <a:r>
              <a:rPr sz="1450" b="1" spc="-1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Intermediaiões</a:t>
            </a:r>
            <a:r>
              <a:rPr sz="1450" b="1" spc="-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1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45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20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mão</a:t>
            </a:r>
            <a:r>
              <a:rPr sz="145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1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de</a:t>
            </a:r>
            <a:r>
              <a:rPr sz="145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1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obra</a:t>
            </a:r>
            <a:r>
              <a:rPr sz="1450" b="1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 </a:t>
            </a:r>
            <a:r>
              <a:rPr sz="1450" b="1" spc="-11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encaminhamentos</a:t>
            </a:r>
            <a:endParaRPr lang="pt-BR" sz="1450" b="1" spc="-11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60"/>
              </a:spcBef>
            </a:pPr>
            <a:endParaRPr sz="14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450" spc="-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117</a:t>
            </a:r>
            <a:r>
              <a:rPr sz="1450" spc="-3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spc="-8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r>
              <a:rPr lang="pt-BR" sz="1450" spc="-8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gerais</a:t>
            </a:r>
            <a:endParaRPr sz="14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50" b="1" spc="-18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Total</a:t>
            </a:r>
            <a:r>
              <a:rPr sz="1450" b="1" spc="-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1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224</a:t>
            </a:r>
            <a:r>
              <a:rPr sz="1450" b="1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450" b="1" spc="-8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atendimentos</a:t>
            </a:r>
            <a:endParaRPr sz="14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" y="1408176"/>
            <a:ext cx="60960" cy="506095"/>
          </a:xfrm>
          <a:custGeom>
            <a:avLst/>
            <a:gdLst/>
            <a:ahLst/>
            <a:cxnLst/>
            <a:rect l="l" t="t" r="r" b="b"/>
            <a:pathLst>
              <a:path w="60960" h="506094">
                <a:moveTo>
                  <a:pt x="60960" y="475488"/>
                </a:moveTo>
                <a:lnTo>
                  <a:pt x="58559" y="463626"/>
                </a:lnTo>
                <a:lnTo>
                  <a:pt x="52031" y="453936"/>
                </a:lnTo>
                <a:lnTo>
                  <a:pt x="42341" y="447408"/>
                </a:lnTo>
                <a:lnTo>
                  <a:pt x="30480" y="445008"/>
                </a:lnTo>
                <a:lnTo>
                  <a:pt x="18605" y="447408"/>
                </a:lnTo>
                <a:lnTo>
                  <a:pt x="8928" y="453936"/>
                </a:lnTo>
                <a:lnTo>
                  <a:pt x="2387" y="463626"/>
                </a:lnTo>
                <a:lnTo>
                  <a:pt x="0" y="475488"/>
                </a:lnTo>
                <a:lnTo>
                  <a:pt x="2387" y="487362"/>
                </a:lnTo>
                <a:lnTo>
                  <a:pt x="8928" y="497052"/>
                </a:lnTo>
                <a:lnTo>
                  <a:pt x="18605" y="503580"/>
                </a:lnTo>
                <a:lnTo>
                  <a:pt x="30480" y="505980"/>
                </a:lnTo>
                <a:lnTo>
                  <a:pt x="42341" y="503580"/>
                </a:lnTo>
                <a:lnTo>
                  <a:pt x="52031" y="497052"/>
                </a:lnTo>
                <a:lnTo>
                  <a:pt x="58559" y="487362"/>
                </a:lnTo>
                <a:lnTo>
                  <a:pt x="60960" y="475488"/>
                </a:lnTo>
                <a:close/>
              </a:path>
              <a:path w="60960" h="506094">
                <a:moveTo>
                  <a:pt x="60960" y="30480"/>
                </a:moveTo>
                <a:lnTo>
                  <a:pt x="58559" y="18618"/>
                </a:lnTo>
                <a:lnTo>
                  <a:pt x="52031" y="8928"/>
                </a:lnTo>
                <a:lnTo>
                  <a:pt x="42341" y="2400"/>
                </a:lnTo>
                <a:lnTo>
                  <a:pt x="30480" y="0"/>
                </a:lnTo>
                <a:lnTo>
                  <a:pt x="18605" y="2400"/>
                </a:lnTo>
                <a:lnTo>
                  <a:pt x="8928" y="8928"/>
                </a:lnTo>
                <a:lnTo>
                  <a:pt x="2387" y="18618"/>
                </a:lnTo>
                <a:lnTo>
                  <a:pt x="0" y="30480"/>
                </a:lnTo>
                <a:lnTo>
                  <a:pt x="2387" y="42354"/>
                </a:lnTo>
                <a:lnTo>
                  <a:pt x="8928" y="52031"/>
                </a:lnTo>
                <a:lnTo>
                  <a:pt x="18605" y="58572"/>
                </a:lnTo>
                <a:lnTo>
                  <a:pt x="30480" y="60960"/>
                </a:lnTo>
                <a:lnTo>
                  <a:pt x="42341" y="58572"/>
                </a:lnTo>
                <a:lnTo>
                  <a:pt x="52031" y="52031"/>
                </a:lnTo>
                <a:lnTo>
                  <a:pt x="58559" y="42354"/>
                </a:lnTo>
                <a:lnTo>
                  <a:pt x="60960" y="30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08" y="79091"/>
            <a:ext cx="5352842" cy="95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90"/>
              </a:spcBef>
            </a:pPr>
            <a:r>
              <a:rPr sz="2200" spc="-275" dirty="0">
                <a:solidFill>
                  <a:schemeClr val="tx1"/>
                </a:solidFill>
                <a:latin typeface="Arial Black" panose="020B0A04020102020204" pitchFamily="34" charset="0"/>
              </a:rPr>
              <a:t>CENTRAL</a:t>
            </a:r>
            <a:r>
              <a:rPr sz="2200" spc="-229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335" dirty="0">
                <a:solidFill>
                  <a:schemeClr val="tx1"/>
                </a:solidFill>
                <a:latin typeface="Arial Black" panose="020B0A04020102020204" pitchFamily="34" charset="0"/>
              </a:rPr>
              <a:t>DO</a:t>
            </a:r>
            <a:r>
              <a:rPr sz="2200" spc="-9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CIDADÃO</a:t>
            </a:r>
            <a: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sz="2200" spc="-24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1800" spc="-120" dirty="0">
                <a:solidFill>
                  <a:schemeClr val="tx1"/>
                </a:solidFill>
                <a:latin typeface="Arial Black" panose="020B0A04020102020204" pitchFamily="34" charset="0"/>
              </a:rPr>
              <a:t>BEM</a:t>
            </a:r>
            <a:r>
              <a:rPr sz="1800" spc="-9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1800" spc="-265" dirty="0">
                <a:solidFill>
                  <a:schemeClr val="tx1"/>
                </a:solidFill>
                <a:latin typeface="Arial Black" panose="020B0A04020102020204" pitchFamily="34" charset="0"/>
              </a:rPr>
              <a:t>ESTAR</a:t>
            </a:r>
            <a:r>
              <a:rPr sz="1800" spc="-114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 Black" panose="020B0A04020102020204" pitchFamily="34" charset="0"/>
              </a:rPr>
              <a:t>ANIMAL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0152" y="1780030"/>
            <a:ext cx="1211139" cy="15118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050" y="1495425"/>
            <a:ext cx="4690744" cy="161005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351790">
              <a:lnSpc>
                <a:spcPts val="1730"/>
              </a:lnSpc>
              <a:spcBef>
                <a:spcPts val="155"/>
              </a:spcBef>
            </a:pPr>
            <a:r>
              <a:rPr sz="1600" b="1" spc="-12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Cadastros</a:t>
            </a:r>
            <a:r>
              <a:rPr sz="1600"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sz="1600"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realizados</a:t>
            </a:r>
            <a:r>
              <a:rPr sz="1600" b="1" spc="-114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: </a:t>
            </a:r>
            <a:r>
              <a:rPr lang="pt-BR" sz="1600" spc="-5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129</a:t>
            </a:r>
          </a:p>
          <a:p>
            <a:pPr marL="12700" marR="351790">
              <a:lnSpc>
                <a:spcPts val="1730"/>
              </a:lnSpc>
              <a:spcBef>
                <a:spcPts val="155"/>
              </a:spcBef>
            </a:pPr>
            <a:endParaRPr sz="16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>
              <a:lnSpc>
                <a:spcPts val="1664"/>
              </a:lnSpc>
            </a:pPr>
            <a:r>
              <a:rPr sz="1600" b="1" spc="-9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Castra</a:t>
            </a:r>
            <a:r>
              <a:rPr lang="pt-BR" sz="1600" b="1" spc="-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sz="1600" b="1" spc="-9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ões</a:t>
            </a:r>
            <a:r>
              <a:rPr sz="1600" b="1" spc="-6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95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liberadas</a:t>
            </a:r>
            <a:r>
              <a:rPr sz="16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:</a:t>
            </a:r>
            <a:r>
              <a:rPr lang="pt-BR" sz="1600" b="1" spc="-9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279</a:t>
            </a:r>
          </a:p>
          <a:p>
            <a:pPr marL="12700">
              <a:lnSpc>
                <a:spcPts val="1664"/>
              </a:lnSpc>
            </a:pPr>
            <a:endParaRPr sz="16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60"/>
              </a:spcBef>
            </a:pPr>
            <a:r>
              <a:rPr sz="1600" b="1" spc="-1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Consulta</a:t>
            </a:r>
            <a:r>
              <a:rPr lang="pt-BR" sz="1600" b="1" spc="-1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s</a:t>
            </a:r>
            <a:r>
              <a:rPr sz="1600" b="1" spc="1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b="1" spc="-1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Emergencia</a:t>
            </a:r>
            <a:r>
              <a:rPr lang="pt-BR" sz="1600" b="1" spc="-15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is</a:t>
            </a:r>
            <a:endParaRPr lang="pt-BR" sz="1600" b="1" spc="-1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60"/>
              </a:spcBef>
            </a:pPr>
            <a:endParaRPr lang="pt-BR" sz="1600" spc="-5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60"/>
              </a:spcBef>
            </a:pPr>
            <a:r>
              <a:rPr lang="pt-BR" sz="1600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15</a:t>
            </a:r>
            <a:r>
              <a:rPr sz="1600" spc="-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consultas</a:t>
            </a:r>
            <a:endParaRPr sz="160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4722" y="0"/>
            <a:ext cx="5871322" cy="3291840"/>
            <a:chOff x="-18781" y="0"/>
            <a:chExt cx="5871322" cy="329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781" y="0"/>
              <a:ext cx="5852159" cy="32918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29076" y="0"/>
              <a:ext cx="2323465" cy="1402080"/>
            </a:xfrm>
            <a:custGeom>
              <a:avLst/>
              <a:gdLst/>
              <a:ahLst/>
              <a:cxnLst/>
              <a:rect l="l" t="t" r="r" b="b"/>
              <a:pathLst>
                <a:path w="2323465" h="1402080">
                  <a:moveTo>
                    <a:pt x="2323084" y="0"/>
                  </a:moveTo>
                  <a:lnTo>
                    <a:pt x="0" y="0"/>
                  </a:lnTo>
                  <a:lnTo>
                    <a:pt x="0" y="1205712"/>
                  </a:lnTo>
                  <a:lnTo>
                    <a:pt x="5209" y="1250597"/>
                  </a:lnTo>
                  <a:lnTo>
                    <a:pt x="20037" y="1291874"/>
                  </a:lnTo>
                  <a:lnTo>
                    <a:pt x="43281" y="1328343"/>
                  </a:lnTo>
                  <a:lnTo>
                    <a:pt x="73738" y="1358800"/>
                  </a:lnTo>
                  <a:lnTo>
                    <a:pt x="110207" y="1382043"/>
                  </a:lnTo>
                  <a:lnTo>
                    <a:pt x="151485" y="1396871"/>
                  </a:lnTo>
                  <a:lnTo>
                    <a:pt x="196369" y="1402081"/>
                  </a:lnTo>
                  <a:lnTo>
                    <a:pt x="2323084" y="1402081"/>
                  </a:lnTo>
                  <a:lnTo>
                    <a:pt x="2323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0491" y="173102"/>
              <a:ext cx="1780258" cy="5722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99" y="79932"/>
            <a:ext cx="3787791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-275" dirty="0">
                <a:solidFill>
                  <a:schemeClr val="tx1"/>
                </a:solidFill>
                <a:latin typeface="Arial Black" panose="020B0A04020102020204" pitchFamily="34" charset="0"/>
              </a:rPr>
              <a:t>CENTRAL</a:t>
            </a:r>
            <a:r>
              <a:rPr lang="pt-BR" sz="2000" spc="-275" dirty="0">
                <a:solidFill>
                  <a:schemeClr val="tx1"/>
                </a:solidFill>
                <a:latin typeface="Arial Black" panose="020B0A04020102020204" pitchFamily="34" charset="0"/>
              </a:rPr>
              <a:t> DO</a:t>
            </a:r>
            <a:r>
              <a:rPr sz="2000" spc="-229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000" spc="-9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>CIDADÃO</a:t>
            </a:r>
            <a: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000" spc="-225" dirty="0">
                <a:solidFill>
                  <a:schemeClr val="tx1"/>
                </a:solidFill>
                <a:latin typeface="Arial Black" panose="020B0A04020102020204" pitchFamily="34" charset="0"/>
              </a:rPr>
              <a:t>COSIP</a:t>
            </a:r>
            <a:endParaRPr sz="2000" spc="-225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92" y="779594"/>
            <a:ext cx="3554757" cy="16793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endParaRPr lang="pt-BR" b="1" spc="-9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endParaRPr lang="pt-BR" b="1" spc="-9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r>
              <a:rPr b="1" spc="-9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Ilumina</a:t>
            </a:r>
            <a:r>
              <a:rPr lang="pt-BR" b="1" spc="-9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ç</a:t>
            </a:r>
            <a:r>
              <a:rPr b="1" spc="-9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ão</a:t>
            </a:r>
            <a:r>
              <a:rPr b="1" spc="-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t-BR" b="1" spc="-114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P</a:t>
            </a:r>
            <a:r>
              <a:rPr b="1" spc="-114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ública</a:t>
            </a:r>
            <a:endParaRPr lang="pt-BR" b="1" spc="-114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endParaRPr lang="pt-BR" b="1" spc="-4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r>
              <a:rPr lang="pt-BR"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413 a</a:t>
            </a:r>
            <a:r>
              <a:rPr b="1" spc="-13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tendimentos</a:t>
            </a:r>
            <a:r>
              <a:rPr b="1" spc="-4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15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b="1" spc="-45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b="1" spc="-70" dirty="0" err="1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reparos</a:t>
            </a:r>
            <a:endParaRPr lang="pt-BR" b="1" spc="-70"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  <a:p>
            <a:r>
              <a:rPr lang="pt-BR" b="1" spc="-70" dirty="0">
                <a:solidFill>
                  <a:schemeClr val="tx1"/>
                </a:solidFill>
                <a:latin typeface="Arial Black" panose="020B0A04020102020204" pitchFamily="34" charset="0"/>
                <a:cs typeface="Trebuchet MS"/>
              </a:rPr>
              <a:t>Realizados.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97818" y="808164"/>
            <a:ext cx="204470" cy="474980"/>
          </a:xfrm>
          <a:custGeom>
            <a:avLst/>
            <a:gdLst/>
            <a:ahLst/>
            <a:cxnLst/>
            <a:rect l="l" t="t" r="r" b="b"/>
            <a:pathLst>
              <a:path w="204470" h="474980">
                <a:moveTo>
                  <a:pt x="12471" y="36017"/>
                </a:moveTo>
                <a:lnTo>
                  <a:pt x="12458" y="35801"/>
                </a:lnTo>
                <a:lnTo>
                  <a:pt x="12115" y="35496"/>
                </a:lnTo>
                <a:lnTo>
                  <a:pt x="12471" y="36017"/>
                </a:lnTo>
                <a:close/>
              </a:path>
              <a:path w="204470" h="474980">
                <a:moveTo>
                  <a:pt x="13004" y="40906"/>
                </a:moveTo>
                <a:lnTo>
                  <a:pt x="12255" y="42837"/>
                </a:lnTo>
                <a:lnTo>
                  <a:pt x="12407" y="42748"/>
                </a:lnTo>
                <a:lnTo>
                  <a:pt x="12496" y="42608"/>
                </a:lnTo>
                <a:lnTo>
                  <a:pt x="13004" y="40906"/>
                </a:lnTo>
                <a:close/>
              </a:path>
              <a:path w="204470" h="474980">
                <a:moveTo>
                  <a:pt x="13055" y="45504"/>
                </a:moveTo>
                <a:lnTo>
                  <a:pt x="12471" y="46202"/>
                </a:lnTo>
                <a:lnTo>
                  <a:pt x="12865" y="46062"/>
                </a:lnTo>
                <a:lnTo>
                  <a:pt x="13055" y="45504"/>
                </a:lnTo>
                <a:close/>
              </a:path>
              <a:path w="204470" h="474980">
                <a:moveTo>
                  <a:pt x="26708" y="46291"/>
                </a:moveTo>
                <a:lnTo>
                  <a:pt x="25476" y="45135"/>
                </a:lnTo>
                <a:lnTo>
                  <a:pt x="25730" y="45974"/>
                </a:lnTo>
                <a:lnTo>
                  <a:pt x="26708" y="46291"/>
                </a:lnTo>
                <a:close/>
              </a:path>
              <a:path w="204470" h="474980">
                <a:moveTo>
                  <a:pt x="26758" y="43053"/>
                </a:moveTo>
                <a:lnTo>
                  <a:pt x="25019" y="41021"/>
                </a:lnTo>
                <a:lnTo>
                  <a:pt x="25666" y="42341"/>
                </a:lnTo>
                <a:lnTo>
                  <a:pt x="26758" y="43053"/>
                </a:lnTo>
                <a:close/>
              </a:path>
              <a:path w="204470" h="474980">
                <a:moveTo>
                  <a:pt x="119761" y="64909"/>
                </a:moveTo>
                <a:lnTo>
                  <a:pt x="118922" y="64719"/>
                </a:lnTo>
                <a:lnTo>
                  <a:pt x="119443" y="65189"/>
                </a:lnTo>
                <a:lnTo>
                  <a:pt x="119761" y="64909"/>
                </a:lnTo>
                <a:close/>
              </a:path>
              <a:path w="204470" h="474980">
                <a:moveTo>
                  <a:pt x="124040" y="36182"/>
                </a:moveTo>
                <a:lnTo>
                  <a:pt x="123761" y="35242"/>
                </a:lnTo>
                <a:lnTo>
                  <a:pt x="124040" y="36182"/>
                </a:lnTo>
                <a:close/>
              </a:path>
              <a:path w="204470" h="474980">
                <a:moveTo>
                  <a:pt x="124396" y="45288"/>
                </a:moveTo>
                <a:lnTo>
                  <a:pt x="123291" y="46291"/>
                </a:lnTo>
                <a:lnTo>
                  <a:pt x="123990" y="45986"/>
                </a:lnTo>
                <a:lnTo>
                  <a:pt x="124396" y="45288"/>
                </a:lnTo>
                <a:close/>
              </a:path>
              <a:path w="204470" h="474980">
                <a:moveTo>
                  <a:pt x="124472" y="37642"/>
                </a:moveTo>
                <a:lnTo>
                  <a:pt x="123494" y="38252"/>
                </a:lnTo>
                <a:lnTo>
                  <a:pt x="124218" y="37998"/>
                </a:lnTo>
                <a:lnTo>
                  <a:pt x="124345" y="37871"/>
                </a:lnTo>
                <a:lnTo>
                  <a:pt x="124472" y="37642"/>
                </a:lnTo>
                <a:close/>
              </a:path>
              <a:path w="204470" h="474980">
                <a:moveTo>
                  <a:pt x="134175" y="49517"/>
                </a:moveTo>
                <a:close/>
              </a:path>
              <a:path w="204470" h="474980">
                <a:moveTo>
                  <a:pt x="137642" y="34201"/>
                </a:moveTo>
                <a:lnTo>
                  <a:pt x="132562" y="32435"/>
                </a:lnTo>
                <a:lnTo>
                  <a:pt x="128524" y="32359"/>
                </a:lnTo>
                <a:lnTo>
                  <a:pt x="123558" y="34201"/>
                </a:lnTo>
                <a:lnTo>
                  <a:pt x="123494" y="34340"/>
                </a:lnTo>
                <a:lnTo>
                  <a:pt x="123786" y="35267"/>
                </a:lnTo>
                <a:lnTo>
                  <a:pt x="124663" y="36372"/>
                </a:lnTo>
                <a:lnTo>
                  <a:pt x="125793" y="37299"/>
                </a:lnTo>
                <a:lnTo>
                  <a:pt x="124294" y="37973"/>
                </a:lnTo>
                <a:lnTo>
                  <a:pt x="123482" y="39535"/>
                </a:lnTo>
                <a:lnTo>
                  <a:pt x="125882" y="40665"/>
                </a:lnTo>
                <a:lnTo>
                  <a:pt x="124802" y="41617"/>
                </a:lnTo>
                <a:lnTo>
                  <a:pt x="136207" y="41617"/>
                </a:lnTo>
                <a:lnTo>
                  <a:pt x="135318" y="40944"/>
                </a:lnTo>
                <a:lnTo>
                  <a:pt x="135356" y="40779"/>
                </a:lnTo>
                <a:lnTo>
                  <a:pt x="137490" y="39344"/>
                </a:lnTo>
                <a:lnTo>
                  <a:pt x="136829" y="37960"/>
                </a:lnTo>
                <a:lnTo>
                  <a:pt x="135305" y="37414"/>
                </a:lnTo>
                <a:lnTo>
                  <a:pt x="135394" y="37198"/>
                </a:lnTo>
                <a:lnTo>
                  <a:pt x="137198" y="35560"/>
                </a:lnTo>
                <a:lnTo>
                  <a:pt x="137642" y="34201"/>
                </a:lnTo>
                <a:close/>
              </a:path>
              <a:path w="204470" h="474980">
                <a:moveTo>
                  <a:pt x="137795" y="38303"/>
                </a:moveTo>
                <a:lnTo>
                  <a:pt x="136613" y="37439"/>
                </a:lnTo>
                <a:lnTo>
                  <a:pt x="136804" y="37896"/>
                </a:lnTo>
                <a:lnTo>
                  <a:pt x="136931" y="37998"/>
                </a:lnTo>
                <a:lnTo>
                  <a:pt x="137795" y="38303"/>
                </a:lnTo>
                <a:close/>
              </a:path>
              <a:path w="204470" h="474980">
                <a:moveTo>
                  <a:pt x="137947" y="34861"/>
                </a:moveTo>
                <a:lnTo>
                  <a:pt x="137261" y="35496"/>
                </a:lnTo>
                <a:lnTo>
                  <a:pt x="137147" y="35687"/>
                </a:lnTo>
                <a:lnTo>
                  <a:pt x="136702" y="37071"/>
                </a:lnTo>
                <a:lnTo>
                  <a:pt x="136613" y="37439"/>
                </a:lnTo>
                <a:lnTo>
                  <a:pt x="137947" y="34861"/>
                </a:lnTo>
                <a:close/>
              </a:path>
              <a:path w="204470" h="474980">
                <a:moveTo>
                  <a:pt x="138861" y="46151"/>
                </a:moveTo>
                <a:lnTo>
                  <a:pt x="136804" y="45453"/>
                </a:lnTo>
                <a:lnTo>
                  <a:pt x="136982" y="45770"/>
                </a:lnTo>
                <a:lnTo>
                  <a:pt x="138861" y="46151"/>
                </a:lnTo>
                <a:close/>
              </a:path>
              <a:path w="204470" h="474980">
                <a:moveTo>
                  <a:pt x="182143" y="45085"/>
                </a:moveTo>
                <a:lnTo>
                  <a:pt x="181686" y="46431"/>
                </a:lnTo>
                <a:lnTo>
                  <a:pt x="181838" y="46316"/>
                </a:lnTo>
                <a:lnTo>
                  <a:pt x="181940" y="45974"/>
                </a:lnTo>
                <a:lnTo>
                  <a:pt x="182143" y="45085"/>
                </a:lnTo>
                <a:close/>
              </a:path>
              <a:path w="204470" h="474980">
                <a:moveTo>
                  <a:pt x="182283" y="36741"/>
                </a:moveTo>
                <a:lnTo>
                  <a:pt x="181991" y="35915"/>
                </a:lnTo>
                <a:lnTo>
                  <a:pt x="181597" y="35687"/>
                </a:lnTo>
                <a:lnTo>
                  <a:pt x="182283" y="36741"/>
                </a:lnTo>
                <a:close/>
              </a:path>
              <a:path w="204470" h="474980">
                <a:moveTo>
                  <a:pt x="182587" y="44945"/>
                </a:moveTo>
                <a:lnTo>
                  <a:pt x="182092" y="43878"/>
                </a:lnTo>
                <a:lnTo>
                  <a:pt x="180873" y="43154"/>
                </a:lnTo>
                <a:lnTo>
                  <a:pt x="182587" y="44945"/>
                </a:lnTo>
                <a:close/>
              </a:path>
              <a:path w="204470" h="474980">
                <a:moveTo>
                  <a:pt x="195694" y="46621"/>
                </a:moveTo>
                <a:lnTo>
                  <a:pt x="192392" y="45021"/>
                </a:lnTo>
                <a:lnTo>
                  <a:pt x="193675" y="45618"/>
                </a:lnTo>
                <a:lnTo>
                  <a:pt x="194017" y="44246"/>
                </a:lnTo>
                <a:lnTo>
                  <a:pt x="195364" y="43421"/>
                </a:lnTo>
                <a:lnTo>
                  <a:pt x="195033" y="42164"/>
                </a:lnTo>
                <a:lnTo>
                  <a:pt x="193154" y="40779"/>
                </a:lnTo>
                <a:lnTo>
                  <a:pt x="194030" y="40449"/>
                </a:lnTo>
                <a:lnTo>
                  <a:pt x="194640" y="40093"/>
                </a:lnTo>
                <a:lnTo>
                  <a:pt x="195503" y="39344"/>
                </a:lnTo>
                <a:lnTo>
                  <a:pt x="194779" y="37871"/>
                </a:lnTo>
                <a:lnTo>
                  <a:pt x="193040" y="37223"/>
                </a:lnTo>
                <a:lnTo>
                  <a:pt x="194703" y="36131"/>
                </a:lnTo>
                <a:lnTo>
                  <a:pt x="194843" y="36779"/>
                </a:lnTo>
                <a:lnTo>
                  <a:pt x="195084" y="36131"/>
                </a:lnTo>
                <a:lnTo>
                  <a:pt x="195554" y="34861"/>
                </a:lnTo>
                <a:lnTo>
                  <a:pt x="195529" y="34734"/>
                </a:lnTo>
                <a:lnTo>
                  <a:pt x="191846" y="32105"/>
                </a:lnTo>
                <a:lnTo>
                  <a:pt x="185521" y="32842"/>
                </a:lnTo>
                <a:lnTo>
                  <a:pt x="181457" y="34340"/>
                </a:lnTo>
                <a:lnTo>
                  <a:pt x="181991" y="35915"/>
                </a:lnTo>
                <a:lnTo>
                  <a:pt x="184048" y="37071"/>
                </a:lnTo>
                <a:lnTo>
                  <a:pt x="182333" y="37896"/>
                </a:lnTo>
                <a:lnTo>
                  <a:pt x="182486" y="37299"/>
                </a:lnTo>
                <a:lnTo>
                  <a:pt x="182219" y="37896"/>
                </a:lnTo>
                <a:lnTo>
                  <a:pt x="181571" y="39344"/>
                </a:lnTo>
                <a:lnTo>
                  <a:pt x="181521" y="39535"/>
                </a:lnTo>
                <a:lnTo>
                  <a:pt x="183921" y="40868"/>
                </a:lnTo>
                <a:lnTo>
                  <a:pt x="183946" y="41021"/>
                </a:lnTo>
                <a:lnTo>
                  <a:pt x="181749" y="42608"/>
                </a:lnTo>
                <a:lnTo>
                  <a:pt x="181648" y="42951"/>
                </a:lnTo>
                <a:lnTo>
                  <a:pt x="182092" y="43878"/>
                </a:lnTo>
                <a:lnTo>
                  <a:pt x="183642" y="44780"/>
                </a:lnTo>
                <a:lnTo>
                  <a:pt x="181876" y="46278"/>
                </a:lnTo>
                <a:lnTo>
                  <a:pt x="181800" y="46621"/>
                </a:lnTo>
                <a:lnTo>
                  <a:pt x="181698" y="47650"/>
                </a:lnTo>
                <a:lnTo>
                  <a:pt x="182384" y="47904"/>
                </a:lnTo>
                <a:lnTo>
                  <a:pt x="183108" y="47993"/>
                </a:lnTo>
                <a:lnTo>
                  <a:pt x="184759" y="49263"/>
                </a:lnTo>
                <a:lnTo>
                  <a:pt x="184454" y="48412"/>
                </a:lnTo>
                <a:lnTo>
                  <a:pt x="185267" y="49644"/>
                </a:lnTo>
                <a:lnTo>
                  <a:pt x="184759" y="49263"/>
                </a:lnTo>
                <a:lnTo>
                  <a:pt x="185102" y="50215"/>
                </a:lnTo>
                <a:lnTo>
                  <a:pt x="193548" y="50215"/>
                </a:lnTo>
                <a:lnTo>
                  <a:pt x="191897" y="50165"/>
                </a:lnTo>
                <a:lnTo>
                  <a:pt x="192062" y="49644"/>
                </a:lnTo>
                <a:lnTo>
                  <a:pt x="192468" y="48412"/>
                </a:lnTo>
                <a:lnTo>
                  <a:pt x="192786" y="47447"/>
                </a:lnTo>
                <a:lnTo>
                  <a:pt x="193344" y="49390"/>
                </a:lnTo>
                <a:lnTo>
                  <a:pt x="194995" y="47447"/>
                </a:lnTo>
                <a:lnTo>
                  <a:pt x="195694" y="46621"/>
                </a:lnTo>
                <a:close/>
              </a:path>
              <a:path w="204470" h="474980">
                <a:moveTo>
                  <a:pt x="195694" y="38201"/>
                </a:moveTo>
                <a:lnTo>
                  <a:pt x="194475" y="37223"/>
                </a:lnTo>
                <a:lnTo>
                  <a:pt x="194779" y="37871"/>
                </a:lnTo>
                <a:lnTo>
                  <a:pt x="195694" y="38201"/>
                </a:lnTo>
                <a:close/>
              </a:path>
              <a:path w="204470" h="474980">
                <a:moveTo>
                  <a:pt x="196113" y="42951"/>
                </a:moveTo>
                <a:lnTo>
                  <a:pt x="194640" y="40563"/>
                </a:lnTo>
                <a:lnTo>
                  <a:pt x="195033" y="42164"/>
                </a:lnTo>
                <a:lnTo>
                  <a:pt x="196113" y="42951"/>
                </a:lnTo>
                <a:close/>
              </a:path>
              <a:path w="204470" h="474980">
                <a:moveTo>
                  <a:pt x="203911" y="63182"/>
                </a:moveTo>
                <a:lnTo>
                  <a:pt x="202272" y="50368"/>
                </a:lnTo>
                <a:lnTo>
                  <a:pt x="202158" y="49466"/>
                </a:lnTo>
                <a:lnTo>
                  <a:pt x="197573" y="50368"/>
                </a:lnTo>
                <a:lnTo>
                  <a:pt x="194627" y="50266"/>
                </a:lnTo>
                <a:lnTo>
                  <a:pt x="194348" y="50253"/>
                </a:lnTo>
                <a:lnTo>
                  <a:pt x="193865" y="50228"/>
                </a:lnTo>
                <a:lnTo>
                  <a:pt x="133946" y="50190"/>
                </a:lnTo>
                <a:lnTo>
                  <a:pt x="134124" y="49644"/>
                </a:lnTo>
                <a:lnTo>
                  <a:pt x="134581" y="48336"/>
                </a:lnTo>
                <a:lnTo>
                  <a:pt x="134175" y="49517"/>
                </a:lnTo>
                <a:lnTo>
                  <a:pt x="135661" y="48336"/>
                </a:lnTo>
                <a:lnTo>
                  <a:pt x="136575" y="47650"/>
                </a:lnTo>
                <a:lnTo>
                  <a:pt x="137172" y="47193"/>
                </a:lnTo>
                <a:lnTo>
                  <a:pt x="137248" y="46964"/>
                </a:lnTo>
                <a:lnTo>
                  <a:pt x="137452" y="46964"/>
                </a:lnTo>
                <a:lnTo>
                  <a:pt x="137337" y="46431"/>
                </a:lnTo>
                <a:lnTo>
                  <a:pt x="136982" y="45770"/>
                </a:lnTo>
                <a:lnTo>
                  <a:pt x="135864" y="45542"/>
                </a:lnTo>
                <a:lnTo>
                  <a:pt x="136372" y="43764"/>
                </a:lnTo>
                <a:lnTo>
                  <a:pt x="137464" y="42837"/>
                </a:lnTo>
                <a:lnTo>
                  <a:pt x="137426" y="42608"/>
                </a:lnTo>
                <a:lnTo>
                  <a:pt x="136601" y="41821"/>
                </a:lnTo>
                <a:lnTo>
                  <a:pt x="136334" y="41681"/>
                </a:lnTo>
                <a:lnTo>
                  <a:pt x="126263" y="41681"/>
                </a:lnTo>
                <a:lnTo>
                  <a:pt x="126263" y="46316"/>
                </a:lnTo>
                <a:lnTo>
                  <a:pt x="126123" y="44856"/>
                </a:lnTo>
                <a:lnTo>
                  <a:pt x="125641" y="45161"/>
                </a:lnTo>
                <a:lnTo>
                  <a:pt x="126111" y="44856"/>
                </a:lnTo>
                <a:lnTo>
                  <a:pt x="126263" y="46316"/>
                </a:lnTo>
                <a:lnTo>
                  <a:pt x="126263" y="41681"/>
                </a:lnTo>
                <a:lnTo>
                  <a:pt x="124739" y="41681"/>
                </a:lnTo>
                <a:lnTo>
                  <a:pt x="124548" y="41681"/>
                </a:lnTo>
                <a:lnTo>
                  <a:pt x="123634" y="42608"/>
                </a:lnTo>
                <a:lnTo>
                  <a:pt x="123532" y="42951"/>
                </a:lnTo>
                <a:lnTo>
                  <a:pt x="124523" y="43929"/>
                </a:lnTo>
                <a:lnTo>
                  <a:pt x="125069" y="45529"/>
                </a:lnTo>
                <a:lnTo>
                  <a:pt x="124053" y="45974"/>
                </a:lnTo>
                <a:lnTo>
                  <a:pt x="123634" y="46621"/>
                </a:lnTo>
                <a:lnTo>
                  <a:pt x="123609" y="46964"/>
                </a:lnTo>
                <a:lnTo>
                  <a:pt x="124929" y="48907"/>
                </a:lnTo>
                <a:lnTo>
                  <a:pt x="126352" y="47650"/>
                </a:lnTo>
                <a:lnTo>
                  <a:pt x="127114" y="50228"/>
                </a:lnTo>
                <a:lnTo>
                  <a:pt x="119799" y="50190"/>
                </a:lnTo>
                <a:lnTo>
                  <a:pt x="119799" y="64884"/>
                </a:lnTo>
                <a:lnTo>
                  <a:pt x="119341" y="65303"/>
                </a:lnTo>
                <a:lnTo>
                  <a:pt x="112306" y="72275"/>
                </a:lnTo>
                <a:lnTo>
                  <a:pt x="94729" y="90246"/>
                </a:lnTo>
                <a:lnTo>
                  <a:pt x="88379" y="96342"/>
                </a:lnTo>
                <a:lnTo>
                  <a:pt x="87617" y="95961"/>
                </a:lnTo>
                <a:lnTo>
                  <a:pt x="87617" y="64503"/>
                </a:lnTo>
                <a:lnTo>
                  <a:pt x="118211" y="64566"/>
                </a:lnTo>
                <a:lnTo>
                  <a:pt x="118922" y="64719"/>
                </a:lnTo>
                <a:lnTo>
                  <a:pt x="118694" y="64503"/>
                </a:lnTo>
                <a:lnTo>
                  <a:pt x="119799" y="64884"/>
                </a:lnTo>
                <a:lnTo>
                  <a:pt x="119799" y="50190"/>
                </a:lnTo>
                <a:lnTo>
                  <a:pt x="109372" y="50126"/>
                </a:lnTo>
                <a:lnTo>
                  <a:pt x="109372" y="63969"/>
                </a:lnTo>
                <a:lnTo>
                  <a:pt x="87058" y="64122"/>
                </a:lnTo>
                <a:lnTo>
                  <a:pt x="109245" y="63969"/>
                </a:lnTo>
                <a:lnTo>
                  <a:pt x="109372" y="63969"/>
                </a:lnTo>
                <a:lnTo>
                  <a:pt x="109372" y="50126"/>
                </a:lnTo>
                <a:lnTo>
                  <a:pt x="87287" y="49999"/>
                </a:lnTo>
                <a:lnTo>
                  <a:pt x="87325" y="10007"/>
                </a:lnTo>
                <a:lnTo>
                  <a:pt x="89890" y="0"/>
                </a:lnTo>
                <a:lnTo>
                  <a:pt x="69354" y="25"/>
                </a:lnTo>
                <a:lnTo>
                  <a:pt x="69354" y="95605"/>
                </a:lnTo>
                <a:lnTo>
                  <a:pt x="67881" y="96227"/>
                </a:lnTo>
                <a:lnTo>
                  <a:pt x="62649" y="91452"/>
                </a:lnTo>
                <a:lnTo>
                  <a:pt x="52679" y="81661"/>
                </a:lnTo>
                <a:lnTo>
                  <a:pt x="42557" y="71412"/>
                </a:lnTo>
                <a:lnTo>
                  <a:pt x="36855" y="65303"/>
                </a:lnTo>
                <a:lnTo>
                  <a:pt x="37465" y="64706"/>
                </a:lnTo>
                <a:lnTo>
                  <a:pt x="36322" y="64706"/>
                </a:lnTo>
                <a:lnTo>
                  <a:pt x="39979" y="64630"/>
                </a:lnTo>
                <a:lnTo>
                  <a:pt x="68732" y="64617"/>
                </a:lnTo>
                <a:lnTo>
                  <a:pt x="68707" y="93459"/>
                </a:lnTo>
                <a:lnTo>
                  <a:pt x="69342" y="94894"/>
                </a:lnTo>
                <a:lnTo>
                  <a:pt x="69354" y="95605"/>
                </a:lnTo>
                <a:lnTo>
                  <a:pt x="69354" y="25"/>
                </a:lnTo>
                <a:lnTo>
                  <a:pt x="66484" y="25"/>
                </a:lnTo>
                <a:lnTo>
                  <a:pt x="69062" y="10807"/>
                </a:lnTo>
                <a:lnTo>
                  <a:pt x="69088" y="50203"/>
                </a:lnTo>
                <a:lnTo>
                  <a:pt x="22720" y="50253"/>
                </a:lnTo>
                <a:lnTo>
                  <a:pt x="23139" y="49491"/>
                </a:lnTo>
                <a:lnTo>
                  <a:pt x="24307" y="48729"/>
                </a:lnTo>
                <a:lnTo>
                  <a:pt x="24714" y="48450"/>
                </a:lnTo>
                <a:lnTo>
                  <a:pt x="25501" y="47942"/>
                </a:lnTo>
                <a:lnTo>
                  <a:pt x="25298" y="48310"/>
                </a:lnTo>
                <a:lnTo>
                  <a:pt x="25844" y="47942"/>
                </a:lnTo>
                <a:lnTo>
                  <a:pt x="26276" y="47650"/>
                </a:lnTo>
                <a:lnTo>
                  <a:pt x="25730" y="45974"/>
                </a:lnTo>
                <a:lnTo>
                  <a:pt x="23698" y="45300"/>
                </a:lnTo>
                <a:lnTo>
                  <a:pt x="26212" y="43421"/>
                </a:lnTo>
                <a:lnTo>
                  <a:pt x="25666" y="42341"/>
                </a:lnTo>
                <a:lnTo>
                  <a:pt x="24231" y="41389"/>
                </a:lnTo>
                <a:lnTo>
                  <a:pt x="25184" y="40487"/>
                </a:lnTo>
                <a:lnTo>
                  <a:pt x="25781" y="40259"/>
                </a:lnTo>
                <a:lnTo>
                  <a:pt x="26187" y="38887"/>
                </a:lnTo>
                <a:lnTo>
                  <a:pt x="25387" y="38455"/>
                </a:lnTo>
                <a:lnTo>
                  <a:pt x="24498" y="37960"/>
                </a:lnTo>
                <a:lnTo>
                  <a:pt x="25044" y="36563"/>
                </a:lnTo>
                <a:lnTo>
                  <a:pt x="26200" y="35267"/>
                </a:lnTo>
                <a:lnTo>
                  <a:pt x="23279" y="32042"/>
                </a:lnTo>
                <a:lnTo>
                  <a:pt x="15900" y="32842"/>
                </a:lnTo>
                <a:lnTo>
                  <a:pt x="12369" y="34734"/>
                </a:lnTo>
                <a:lnTo>
                  <a:pt x="12458" y="35801"/>
                </a:lnTo>
                <a:lnTo>
                  <a:pt x="12890" y="36195"/>
                </a:lnTo>
                <a:lnTo>
                  <a:pt x="13779" y="37350"/>
                </a:lnTo>
                <a:lnTo>
                  <a:pt x="13233" y="36703"/>
                </a:lnTo>
                <a:lnTo>
                  <a:pt x="13792" y="38239"/>
                </a:lnTo>
                <a:lnTo>
                  <a:pt x="12065" y="39611"/>
                </a:lnTo>
                <a:lnTo>
                  <a:pt x="14084" y="40779"/>
                </a:lnTo>
                <a:lnTo>
                  <a:pt x="13500" y="42164"/>
                </a:lnTo>
                <a:lnTo>
                  <a:pt x="12458" y="42722"/>
                </a:lnTo>
                <a:lnTo>
                  <a:pt x="12407" y="42875"/>
                </a:lnTo>
                <a:lnTo>
                  <a:pt x="12293" y="43764"/>
                </a:lnTo>
                <a:lnTo>
                  <a:pt x="14820" y="45377"/>
                </a:lnTo>
                <a:lnTo>
                  <a:pt x="12865" y="46062"/>
                </a:lnTo>
                <a:lnTo>
                  <a:pt x="12534" y="46964"/>
                </a:lnTo>
                <a:lnTo>
                  <a:pt x="12446" y="47599"/>
                </a:lnTo>
                <a:lnTo>
                  <a:pt x="14058" y="49009"/>
                </a:lnTo>
                <a:lnTo>
                  <a:pt x="14808" y="48450"/>
                </a:lnTo>
                <a:lnTo>
                  <a:pt x="15824" y="50266"/>
                </a:lnTo>
                <a:lnTo>
                  <a:pt x="10845" y="50190"/>
                </a:lnTo>
                <a:lnTo>
                  <a:pt x="5207" y="49339"/>
                </a:lnTo>
                <a:lnTo>
                  <a:pt x="3517" y="53898"/>
                </a:lnTo>
                <a:lnTo>
                  <a:pt x="3568" y="61150"/>
                </a:lnTo>
                <a:lnTo>
                  <a:pt x="9055" y="64020"/>
                </a:lnTo>
                <a:lnTo>
                  <a:pt x="16827" y="64389"/>
                </a:lnTo>
                <a:lnTo>
                  <a:pt x="23761" y="64135"/>
                </a:lnTo>
                <a:lnTo>
                  <a:pt x="28587" y="64211"/>
                </a:lnTo>
                <a:lnTo>
                  <a:pt x="29845" y="67144"/>
                </a:lnTo>
                <a:lnTo>
                  <a:pt x="40271" y="77647"/>
                </a:lnTo>
                <a:lnTo>
                  <a:pt x="63207" y="100533"/>
                </a:lnTo>
                <a:lnTo>
                  <a:pt x="67373" y="104838"/>
                </a:lnTo>
                <a:lnTo>
                  <a:pt x="69024" y="108305"/>
                </a:lnTo>
                <a:lnTo>
                  <a:pt x="69227" y="114007"/>
                </a:lnTo>
                <a:lnTo>
                  <a:pt x="69062" y="125069"/>
                </a:lnTo>
                <a:lnTo>
                  <a:pt x="69062" y="400596"/>
                </a:lnTo>
                <a:lnTo>
                  <a:pt x="69202" y="415658"/>
                </a:lnTo>
                <a:lnTo>
                  <a:pt x="69367" y="427926"/>
                </a:lnTo>
                <a:lnTo>
                  <a:pt x="69443" y="446646"/>
                </a:lnTo>
                <a:lnTo>
                  <a:pt x="68973" y="461505"/>
                </a:lnTo>
                <a:lnTo>
                  <a:pt x="59436" y="461975"/>
                </a:lnTo>
                <a:lnTo>
                  <a:pt x="59245" y="461975"/>
                </a:lnTo>
                <a:lnTo>
                  <a:pt x="48577" y="461962"/>
                </a:lnTo>
                <a:lnTo>
                  <a:pt x="28079" y="461632"/>
                </a:lnTo>
                <a:lnTo>
                  <a:pt x="27787" y="461619"/>
                </a:lnTo>
                <a:lnTo>
                  <a:pt x="22504" y="461632"/>
                </a:lnTo>
                <a:lnTo>
                  <a:pt x="17106" y="461632"/>
                </a:lnTo>
                <a:lnTo>
                  <a:pt x="13589" y="460159"/>
                </a:lnTo>
                <a:lnTo>
                  <a:pt x="7378" y="466572"/>
                </a:lnTo>
                <a:lnTo>
                  <a:pt x="1028" y="472097"/>
                </a:lnTo>
                <a:lnTo>
                  <a:pt x="0" y="474573"/>
                </a:lnTo>
                <a:lnTo>
                  <a:pt x="156324" y="474560"/>
                </a:lnTo>
                <a:lnTo>
                  <a:pt x="155460" y="472668"/>
                </a:lnTo>
                <a:lnTo>
                  <a:pt x="147307" y="464578"/>
                </a:lnTo>
                <a:lnTo>
                  <a:pt x="144614" y="462013"/>
                </a:lnTo>
                <a:lnTo>
                  <a:pt x="142582" y="460095"/>
                </a:lnTo>
                <a:lnTo>
                  <a:pt x="133477" y="461619"/>
                </a:lnTo>
                <a:lnTo>
                  <a:pt x="127800" y="461619"/>
                </a:lnTo>
                <a:lnTo>
                  <a:pt x="107251" y="462013"/>
                </a:lnTo>
                <a:lnTo>
                  <a:pt x="96507" y="462013"/>
                </a:lnTo>
                <a:lnTo>
                  <a:pt x="95770" y="461975"/>
                </a:lnTo>
                <a:lnTo>
                  <a:pt x="87337" y="461454"/>
                </a:lnTo>
                <a:lnTo>
                  <a:pt x="87096" y="431177"/>
                </a:lnTo>
                <a:lnTo>
                  <a:pt x="87096" y="394309"/>
                </a:lnTo>
                <a:lnTo>
                  <a:pt x="87236" y="360680"/>
                </a:lnTo>
                <a:lnTo>
                  <a:pt x="87325" y="125069"/>
                </a:lnTo>
                <a:lnTo>
                  <a:pt x="87083" y="113639"/>
                </a:lnTo>
                <a:lnTo>
                  <a:pt x="87312" y="107975"/>
                </a:lnTo>
                <a:lnTo>
                  <a:pt x="89433" y="104317"/>
                </a:lnTo>
                <a:lnTo>
                  <a:pt x="96177" y="97624"/>
                </a:lnTo>
                <a:lnTo>
                  <a:pt x="96596" y="97193"/>
                </a:lnTo>
                <a:lnTo>
                  <a:pt x="127165" y="66548"/>
                </a:lnTo>
                <a:lnTo>
                  <a:pt x="128485" y="65214"/>
                </a:lnTo>
                <a:lnTo>
                  <a:pt x="138760" y="64160"/>
                </a:lnTo>
                <a:lnTo>
                  <a:pt x="140868" y="64135"/>
                </a:lnTo>
                <a:lnTo>
                  <a:pt x="157378" y="63931"/>
                </a:lnTo>
                <a:lnTo>
                  <a:pt x="161798" y="63931"/>
                </a:lnTo>
                <a:lnTo>
                  <a:pt x="200418" y="64236"/>
                </a:lnTo>
                <a:lnTo>
                  <a:pt x="201498" y="63906"/>
                </a:lnTo>
                <a:lnTo>
                  <a:pt x="203911" y="63182"/>
                </a:lnTo>
                <a:close/>
              </a:path>
            </a:pathLst>
          </a:custGeom>
          <a:solidFill>
            <a:srgbClr val="1D4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498256" y="1425858"/>
            <a:ext cx="2353903" cy="1790700"/>
            <a:chOff x="2979378" y="1357280"/>
            <a:chExt cx="2615565" cy="17907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400" y="1409983"/>
              <a:ext cx="1257573" cy="17030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9378" y="1357280"/>
              <a:ext cx="1316678" cy="1790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7522" y="1409983"/>
              <a:ext cx="1257573" cy="17030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7969" y="1357280"/>
              <a:ext cx="1316678" cy="1790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343</Words>
  <Application>Microsoft Office PowerPoint</Application>
  <PresentationFormat>Personalizar</PresentationFormat>
  <Paragraphs>90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Apresentação do PowerPoint</vt:lpstr>
      <vt:lpstr>SALA DO EMPREENDEDOR  Embasada pelo Programa Cidade Empreendedora do SEBRAE  em parceria como município.    </vt:lpstr>
      <vt:lpstr>CENTRAL DO CIDADÃO</vt:lpstr>
      <vt:lpstr>CENTRAL DO CIDADÃO  PROCON</vt:lpstr>
      <vt:lpstr>CENTRAL DO CIDADÃO  SETOR DE IDENTIDADE</vt:lpstr>
      <vt:lpstr>CENTRAL DO CIDADÃO  JUNTA MILITAR</vt:lpstr>
      <vt:lpstr>CENTRAL DO CIDADÃO  </vt:lpstr>
      <vt:lpstr>CENTRAL DO CIDADÃO  BEM ESTAR ANIMAL</vt:lpstr>
      <vt:lpstr>CENTRAL DO  CIDADÃO  COSIP</vt:lpstr>
      <vt:lpstr>DEPARTAMENTO DE  AGRICULTURA</vt:lpstr>
      <vt:lpstr>DEPARTAMENTO DE AGRICULTURA</vt:lpstr>
      <vt:lpstr>DEPARTAMENTO DE     AGRICULTURA</vt:lpstr>
      <vt:lpstr>Apresentação do PowerPoint</vt:lpstr>
      <vt:lpstr>DEPARTAMENTO DE AGRICULTURA</vt:lpstr>
      <vt:lpstr>DEPARTAMENTO DE AGRICULTURA  Atendimentos aos peuaristas com cadastros, transferências e fornecimento de  brincos para bovinos</vt:lpstr>
      <vt:lpstr>DEPARTAMENTO DE AGRICULTURA</vt:lpstr>
      <vt:lpstr>DEPARTAMENTO    DE AGRICULTURA</vt:lpstr>
      <vt:lpstr>Apresentação do PowerPoint</vt:lpstr>
      <vt:lpstr>DEPARTAMENTODE AGRICULTURA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ApresentaçãoAgricultura.cdr</dc:title>
  <dc:creator>web_user</dc:creator>
  <cp:lastModifiedBy>Alessandra</cp:lastModifiedBy>
  <cp:revision>54</cp:revision>
  <dcterms:created xsi:type="dcterms:W3CDTF">2024-09-25T15:16:27Z</dcterms:created>
  <dcterms:modified xsi:type="dcterms:W3CDTF">2024-09-27T15:01:49Z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2024-05-23T00:00:00Z</vt:filetime>
  </property>
  <property fmtid="{D5CDD505-2E9C-101B-9397-08002B2CF9AE}" pid="3" name="Creator">
    <vt:lpwstr>CorelDRAW 2024</vt:lpwstr>
  </property>
  <property fmtid="{D5CDD505-2E9C-101B-9397-08002B2CF9AE}" pid="4" name="LastSaved">
    <vt:filetime>2024-09-25T00:00:00Z</vt:filetime>
  </property>
  <property fmtid="{D5CDD505-2E9C-101B-9397-08002B2CF9AE}" pid="5" name="Producer">
    <vt:lpwstr>Corel PDF Engine Version 25.0.2.257</vt:lpwstr>
  </property>
</Properties>
</file>