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69" r:id="rId4"/>
    <p:sldId id="257" r:id="rId5"/>
    <p:sldId id="270" r:id="rId6"/>
    <p:sldId id="297" r:id="rId7"/>
    <p:sldId id="288" r:id="rId8"/>
    <p:sldId id="258" r:id="rId9"/>
    <p:sldId id="271" r:id="rId10"/>
    <p:sldId id="298" r:id="rId11"/>
    <p:sldId id="272" r:id="rId12"/>
    <p:sldId id="290" r:id="rId13"/>
    <p:sldId id="299" r:id="rId14"/>
    <p:sldId id="300" r:id="rId15"/>
    <p:sldId id="273" r:id="rId16"/>
    <p:sldId id="275" r:id="rId17"/>
    <p:sldId id="276" r:id="rId18"/>
    <p:sldId id="277" r:id="rId19"/>
    <p:sldId id="278" r:id="rId20"/>
    <p:sldId id="294" r:id="rId21"/>
    <p:sldId id="295" r:id="rId22"/>
    <p:sldId id="279" r:id="rId23"/>
    <p:sldId id="280" r:id="rId24"/>
    <p:sldId id="281" r:id="rId25"/>
    <p:sldId id="283" r:id="rId26"/>
    <p:sldId id="282" r:id="rId27"/>
    <p:sldId id="296" r:id="rId28"/>
    <p:sldId id="284" r:id="rId29"/>
    <p:sldId id="301" r:id="rId30"/>
    <p:sldId id="286" r:id="rId31"/>
  </p:sldIdLst>
  <p:sldSz cx="9144000" cy="6858000" type="screen4x3"/>
  <p:notesSz cx="9872663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1A25-3ED8-4CA5-A1C0-A35112F3E5F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DE88-1FDE-465E-82AC-3CED390932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7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4806-C560-4E03-98A9-2BB649111B0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A680-C6B8-4C11-976D-78CD491AD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39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A680-C6B8-4C11-976D-78CD491AD2F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9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C94BEA-FF77-4D90-A39F-D696BC293021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zI5YWE5NTctNGIwNS00ZjYwLTgyNmItMDJmYzU2OTBhMzI2IiwidCI6ImVjNjNiYzNkLWU2ZDAtNDg2OC1hNjI1LTI3MDFlMTY4MmYwYSJ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gislacao.planalto.gov.br/legisla/legislacao.nsf/Viw_Identificacao/lei%2014.399-2022?OpenDocumen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nsultafns.saude.gov.br/#/propos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56592" y="2996952"/>
            <a:ext cx="10526786" cy="1296143"/>
          </a:xfrm>
        </p:spPr>
        <p:txBody>
          <a:bodyPr/>
          <a:lstStyle/>
          <a:p>
            <a:r>
              <a:rPr lang="pt-BR" sz="6000" dirty="0">
                <a:latin typeface="Arial Black" panose="020B0A04020102020204" pitchFamily="34" charset="0"/>
              </a:rPr>
              <a:t>Assessoria e Gestão </a:t>
            </a:r>
            <a:br>
              <a:rPr lang="pt-BR" sz="6000" dirty="0">
                <a:latin typeface="Arial Black" panose="020B0A04020102020204" pitchFamily="34" charset="0"/>
              </a:rPr>
            </a:br>
            <a:r>
              <a:rPr lang="pt-BR" sz="60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219200"/>
          </a:xfrm>
        </p:spPr>
        <p:txBody>
          <a:bodyPr/>
          <a:lstStyle/>
          <a:p>
            <a:r>
              <a:rPr lang="pt-BR" dirty="0">
                <a:latin typeface="Figerona" pitchFamily="2" charset="0"/>
              </a:rPr>
              <a:t>Apresentação Último Quadrimestre 2023</a:t>
            </a:r>
          </a:p>
          <a:p>
            <a:r>
              <a:rPr lang="pt-BR" dirty="0">
                <a:latin typeface="Figerona" pitchFamily="2" charset="0"/>
              </a:rPr>
              <a:t>Camila Pedro Guimarães</a:t>
            </a:r>
          </a:p>
          <a:p>
            <a:endParaRPr lang="pt-BR" dirty="0">
              <a:latin typeface="Figerona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DF8AB2D-05A7-F384-FB07-B364FC0CF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-396552" y="622255"/>
            <a:ext cx="6078639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(ART.9°§ 4°,LRF) 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-180528" y="2504869"/>
            <a:ext cx="5345430" cy="138499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QUADRIMESTRE 2024 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27/09/2024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 -  AGOSTO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539552" y="4077072"/>
            <a:ext cx="3744416" cy="2492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ASSESSORIA E GESTÃO DE CONVÊNIOS </a:t>
            </a:r>
            <a:endParaRPr lang="pt-B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t-BR" sz="4400" b="1" dirty="0" smtClean="0"/>
              <a:t>SELEÇÃO PAC - FEDERAL</a:t>
            </a:r>
            <a:endParaRPr lang="pt-BR" sz="44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73558"/>
              </p:ext>
            </p:extLst>
          </p:nvPr>
        </p:nvGraphicFramePr>
        <p:xfrm>
          <a:off x="323528" y="1340768"/>
          <a:ext cx="8364288" cy="323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9292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 UBS 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2.026.110,00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 PELO Ministério da Saúde</a:t>
                      </a:r>
                    </a:p>
                    <a:p>
                      <a:pPr algn="ctr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CADASTRADO AGOSTO - LICITAÇÃO</a:t>
                      </a:r>
                      <a:r>
                        <a:rPr lang="pt-B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PUBLICADA 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4108"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MINHA CASA MINHA VIDA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UNIDADES CASAS POPULARES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R$ 3.250.000,00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ADERIDO</a:t>
                      </a:r>
                      <a:r>
                        <a:rPr lang="pt-B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JULHO/24</a:t>
                      </a:r>
                    </a:p>
                    <a:p>
                      <a:pPr algn="ctr"/>
                      <a:r>
                        <a:rPr lang="pt-B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AGUARDANDO Ministério das Cidades EMPENHAR</a:t>
                      </a:r>
                      <a:endParaRPr lang="pt-BR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479715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DISPONÍVEL EM: </a:t>
            </a:r>
            <a:r>
              <a:rPr lang="pt-BR" dirty="0" smtClean="0"/>
              <a:t>https</a:t>
            </a:r>
            <a:r>
              <a:rPr lang="pt-BR" dirty="0"/>
              <a:t>://discricionarias.transferegov.sistema.gov.br/voluntarias/propostapac/listarPropostaPac.jsf</a:t>
            </a:r>
          </a:p>
        </p:txBody>
      </p:sp>
    </p:spTree>
    <p:extLst>
      <p:ext uri="{BB962C8B-B14F-4D97-AF65-F5344CB8AC3E}">
        <p14:creationId xmlns:p14="http://schemas.microsoft.com/office/powerpoint/2010/main" val="42159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7524" y="16138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3.	TRANSFERÊNCIAS ESPECIAIS DO GOVERNO DO ESTADO EM </a:t>
            </a:r>
            <a:r>
              <a:rPr lang="pt-BR" sz="2400" b="1" dirty="0" smtClean="0">
                <a:latin typeface="Arial Black" panose="020B0A04020102020204" pitchFamily="34" charset="0"/>
              </a:rPr>
              <a:t>2024.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o explicativo em seta para a direita 8"/>
          <p:cNvSpPr/>
          <p:nvPr/>
        </p:nvSpPr>
        <p:spPr>
          <a:xfrm>
            <a:off x="211435" y="2108373"/>
            <a:ext cx="3568477" cy="1440160"/>
          </a:xfrm>
          <a:prstGeom prst="rightArrowCallout">
            <a:avLst>
              <a:gd name="adj1" fmla="val 28527"/>
              <a:gd name="adj2" fmla="val 25882"/>
              <a:gd name="adj3" fmla="val 27646"/>
              <a:gd name="adj4" fmla="val 796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INDICAÇÃO EMENDA</a:t>
            </a:r>
          </a:p>
          <a:p>
            <a:pPr algn="ctr"/>
            <a:r>
              <a:rPr lang="pt-BR" b="1" dirty="0"/>
              <a:t>NA LEI ORÇAMENTO </a:t>
            </a:r>
            <a:endParaRPr lang="pt-BR" b="1" dirty="0" smtClean="0"/>
          </a:p>
          <a:p>
            <a:pPr algn="ctr"/>
            <a:r>
              <a:rPr lang="pt-BR" sz="1400" dirty="0" smtClean="0"/>
              <a:t>DO </a:t>
            </a:r>
            <a:r>
              <a:rPr lang="pt-BR" sz="1400" dirty="0"/>
              <a:t>ESTADO ANO ANTERIOR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32076" y="2162669"/>
            <a:ext cx="187220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PORTARIA PUBLICANDO </a:t>
            </a:r>
            <a:r>
              <a:rPr lang="pt-BR" sz="1400" b="1" dirty="0" smtClean="0"/>
              <a:t>CRONOGRAMA </a:t>
            </a:r>
            <a:r>
              <a:rPr lang="pt-BR" sz="1400" b="1" dirty="0"/>
              <a:t>DE PAGAMENTO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13330" y="4380904"/>
            <a:ext cx="2448272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EXECUÇÃO CONFORME OBJETO </a:t>
            </a:r>
            <a:r>
              <a:rPr lang="pt-BR" b="1" dirty="0" smtClean="0"/>
              <a:t>LDO, LOA </a:t>
            </a:r>
            <a:r>
              <a:rPr lang="pt-BR" b="1" dirty="0"/>
              <a:t>E PORTARIA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730315" y="4373140"/>
            <a:ext cx="194421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R$</a:t>
            </a:r>
          </a:p>
          <a:p>
            <a:pPr algn="ctr"/>
            <a:r>
              <a:rPr lang="pt-BR" sz="2800" b="1" dirty="0"/>
              <a:t>EM CONTA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6228184" y="2746311"/>
            <a:ext cx="28803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6048164" y="4944280"/>
            <a:ext cx="46805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44617" y="1412776"/>
            <a:ext cx="418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MODALIDADE EMENDA IMPOSITIVA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28699" y="2231366"/>
            <a:ext cx="2171294" cy="12726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ABRE DOTAÇÃO NO ORÇAMENTO MUNICIPAL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 rot="2993622">
            <a:off x="6532176" y="3873352"/>
            <a:ext cx="432048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7524" y="4380904"/>
            <a:ext cx="2220959" cy="14401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PRESTAÇÃO DE CONTAS CONTROLE INTERNO E EXTERNO</a:t>
            </a:r>
            <a:endParaRPr lang="pt-BR" sz="1400" b="1" dirty="0"/>
          </a:p>
        </p:txBody>
      </p:sp>
      <p:sp>
        <p:nvSpPr>
          <p:cNvPr id="19" name="Seta para a direita 18"/>
          <p:cNvSpPr/>
          <p:nvPr/>
        </p:nvSpPr>
        <p:spPr>
          <a:xfrm rot="10800000">
            <a:off x="2771799" y="4979627"/>
            <a:ext cx="46805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7524" y="16138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7524" y="476672"/>
            <a:ext cx="8530492" cy="4146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3.1 MODALIDADE EMENDA IMPOSITIVA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LOA/SC – INDICADAS EM ANO ANTERIOR AO DO ORÇAMENTO/PAGAMENTO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84797"/>
              </p:ext>
            </p:extLst>
          </p:nvPr>
        </p:nvGraphicFramePr>
        <p:xfrm>
          <a:off x="88274" y="989746"/>
          <a:ext cx="892899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7853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EMENDA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Contrapartida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Alverino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José </a:t>
                      </a:r>
                      <a:r>
                        <a:rPr lang="pt-B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Dandolini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João </a:t>
                      </a:r>
                      <a:r>
                        <a:rPr lang="pt-BR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Heleodoro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Manoel Vieira</a:t>
                      </a:r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Rodrigo </a:t>
                      </a:r>
                      <a:r>
                        <a:rPr lang="pt-B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Minotto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350.200,00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32.580,88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RECEBIDO – ORDEM DE SERVIÇO ASSINADA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33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 João Manoel Luiz</a:t>
                      </a:r>
                      <a:endParaRPr lang="pt-B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Mauricio </a:t>
                      </a:r>
                      <a:r>
                        <a:rPr lang="pt-BR" sz="14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Eskudlark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80.175,42</a:t>
                      </a:r>
                      <a:endParaRPr lang="pt-BR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RECEBIDO – ORDEM DE SERVIÇO ASSINADA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Santa Lucia – trecho 2</a:t>
                      </a:r>
                      <a:endParaRPr lang="pt-BR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Soratto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355.217,66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RECEBIDO –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 concluída AGOSTO/24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Pátio dos Caminhoneiros</a:t>
                      </a:r>
                    </a:p>
                    <a:p>
                      <a:pPr algn="ctr"/>
                      <a:endParaRPr lang="pt-BR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Sgto</a:t>
                      </a: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Lima</a:t>
                      </a: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R$ 200.000,00</a:t>
                      </a:r>
                    </a:p>
                    <a:p>
                      <a:pPr algn="ctr"/>
                      <a:endParaRPr lang="pt-B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RECEBIDO – </a:t>
                      </a:r>
                      <a:r>
                        <a:rPr lang="pt-B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projeto pronto – agenda com MPF – ACP Carvão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7524" y="16138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7524" y="476672"/>
            <a:ext cx="8530492" cy="4146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3.1 MODALIDADE EMENDA IMPOSITIVA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LOA/SC – INDICADAS EM ANO ANTERIOR AO DO ORÇAMENTO/PAGAMENTO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79331"/>
              </p:ext>
            </p:extLst>
          </p:nvPr>
        </p:nvGraphicFramePr>
        <p:xfrm>
          <a:off x="88274" y="1412776"/>
          <a:ext cx="8928992" cy="259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7853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EMENDA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Contrapartida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Parque dos Sentidos – etapa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Soratto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R$ 300.000,00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RECEBIDO – </a:t>
                      </a:r>
                      <a:r>
                        <a:rPr lang="pt-BR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</a:t>
                      </a:r>
                      <a:r>
                        <a:rPr lang="pt-BR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projeto – autorizações IMA</a:t>
                      </a:r>
                      <a:endParaRPr lang="pt-BR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33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Equipamentos educação</a:t>
                      </a:r>
                      <a:endParaRPr lang="pt-B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Jair </a:t>
                      </a:r>
                      <a:r>
                        <a:rPr lang="pt-BR" sz="14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Miotto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RECEBIDO – Sendo Aplicado EDUCAÇÃO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3665643" y="4372123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hlinkClick r:id="rId3"/>
              </a:rPr>
              <a:t>Disponível em: Microsoft </a:t>
            </a:r>
            <a:r>
              <a:rPr lang="pt-BR" sz="2400" b="1" dirty="0">
                <a:hlinkClick r:id="rId3"/>
              </a:rPr>
              <a:t>Power BI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324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" y="188640"/>
            <a:ext cx="91492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4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33896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EMENDAS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IMPOSITIVAS ESTADUAIS (79) ANOS ANTERIORES EM EXECUÇÃO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 – AGOSTO / 2024.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11961"/>
              </p:ext>
            </p:extLst>
          </p:nvPr>
        </p:nvGraphicFramePr>
        <p:xfrm>
          <a:off x="107504" y="778607"/>
          <a:ext cx="8928992" cy="5746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2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9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1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354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Emenda (79)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Emenda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Objeto/Natureza Despesa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CONTRAPARTIDA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AGOSTO 2024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218/2022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R$ 250.000,00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Ismael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Intervenções Parque dos Sentidos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etapa 01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R$ 16.974,61</a:t>
                      </a:r>
                      <a:endParaRPr lang="pt-B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 em 2023 – obra INICIADA EM JULHO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1044/2023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Jair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Miotto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Reforma ESF</a:t>
                      </a:r>
                      <a:r>
                        <a:rPr lang="pt-BR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</a:t>
                      </a:r>
                      <a:r>
                        <a:rPr lang="pt-BR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LUCIA</a:t>
                      </a:r>
                      <a:endParaRPr lang="pt-BR" sz="12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R$ 61.390,00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EM 2023 – EM EXECUÇÃO SENDO FINALIZADA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1739/2023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Rodrigo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Minotto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i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Quadra</a:t>
                      </a:r>
                      <a:r>
                        <a:rPr lang="pt-BR" sz="1200" i="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Escola Santo André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R$ 265.976,86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 2023 – INICIADA Agosto 24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Julio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Garcia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Reperfilagem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João Ernesto Ramos etapa 04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2023 – OBRA CONCLUÍDA AGOSTO/24</a:t>
                      </a:r>
                      <a:endParaRPr lang="pt-BR" sz="12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</a:tr>
              <a:tr h="1160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165/22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R$ 150.000,00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Volnei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Weber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Lajotas Rua Manoel Martins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Machado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R$ 130.887,81</a:t>
                      </a: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2023 – ordem de serviço assinada JULHO/24</a:t>
                      </a:r>
                      <a:endParaRPr lang="pt-BR" sz="12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</a:tr>
              <a:tr h="927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689/2022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R$ 1.639.509,32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Felipe Estevão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Aquisição de Materiais Voltados aos alunos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Sendo Aplicado EDUCAÇÃO</a:t>
                      </a:r>
                    </a:p>
                  </a:txBody>
                  <a:tcPr marL="40357" marR="403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1560" y="719498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TRANSFERÊNCIA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 VOLUNTÁRIA – LEI 18.676/2023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33896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REPASSES TEV ESTADO - CAPTAÇÃO EM 2024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15547"/>
              </p:ext>
            </p:extLst>
          </p:nvPr>
        </p:nvGraphicFramePr>
        <p:xfrm>
          <a:off x="107504" y="1006524"/>
          <a:ext cx="8928993" cy="3994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5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6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5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8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Nº PROCESSO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AUTORIZADO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PORTARIA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AUTORIZOU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SITAÇÃO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FINANCEIRO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SITUAÇÃO OBJETO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AGOSTO 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14021/23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ENROCAMENTO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 009/23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OBRA CONCLUÍDA SET 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</a:tr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727/2024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AQUISIÇÃO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NOVO ROLO COMPACTADOR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 11/2024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 100%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AGUARDANDO ENTREGA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6744/24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Acesso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Industrial – Rua </a:t>
                      </a:r>
                      <a:r>
                        <a:rPr lang="pt-BR" sz="12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Antonia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Bittencourt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26/24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ORDEM DE SERVIÇO ASSINADA JULHO</a:t>
                      </a:r>
                    </a:p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4402/2024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Paver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Olmiro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Pedro da Silva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 22/2024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Não recebido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LICITAÇÃO DESERTA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4534/2024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Paver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Antonio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Eliseu Cardoso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22/2024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recebido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LICITAÇÃO DESERTA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47936" y="1109340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REPASSES TEV ESTADO DE ANOS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ANTERIORES EM EXECUÇÃO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93184"/>
              </p:ext>
            </p:extLst>
          </p:nvPr>
        </p:nvGraphicFramePr>
        <p:xfrm>
          <a:off x="179512" y="1700808"/>
          <a:ext cx="8640960" cy="2745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APROVADO PLANO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TRABALHO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RECEBIDO ATÉ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 2024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PROPRIO CONTRAPARTIDA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DO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 AGOSTO/2024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SEF 05215/2022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R$ 2.153.432,86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R$ 1.200.000,00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Pavimentação Asfáltica e sinalização viária no acesso sul via Rua João Ernesto Ramos, bairro Centro.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OBRAS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MARGINAL BR – AUDIENCIA COM MPF –ACP CARVÃO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10977/2023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R$ 330.000,00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330.000,00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de Jogos Escola Fundamental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Bairro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Ilhotinha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R$ 256. 903,43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OBRA EM FINALIZAÇÃO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14017/2023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R$ 1.240.000,00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1.240.000,00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Reperfilagem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Manoel Pedro Flor, João Goulart, José Domingos Bittencourt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OBRA CONCLUÍDA SET/24</a:t>
                      </a:r>
                      <a:endParaRPr lang="pt-BR" sz="11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AGOSTO 2024.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  <a:r>
              <a:rPr lang="pt-BR" sz="2400" b="1" dirty="0" smtClean="0">
                <a:latin typeface="Arial Black" panose="020B0A04020102020204" pitchFamily="34" charset="0"/>
              </a:rPr>
              <a:t>C/ REPASSES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1196752"/>
            <a:ext cx="435648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u="sng" dirty="0"/>
              <a:t>CONVÊNIO 38283/2021 RADIOPATRULHA – MUNICÍPIO DE POLÍCIA MILITAR ATRAVÉS DO FUMPOM</a:t>
            </a:r>
            <a:r>
              <a:rPr lang="pt-BR" u="sng" dirty="0"/>
              <a:t> – </a:t>
            </a:r>
            <a:r>
              <a:rPr lang="pt-BR" dirty="0"/>
              <a:t>repasse de R$ 6.500,00 (seis mil e quinhentos reais) para cobrir as despesas com manutenção (combustível, lubrificante, peças, acessórios e serviços) das viaturas colocadas a serviço (conveniada).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1432" y="4293096"/>
            <a:ext cx="423021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1º ADITIVO TERMO </a:t>
            </a:r>
            <a:r>
              <a:rPr lang="pt-BR" b="1" dirty="0"/>
              <a:t>DE CONVÊNIO 001/2023 – APAE</a:t>
            </a:r>
            <a:r>
              <a:rPr lang="pt-BR" dirty="0"/>
              <a:t> - Transferência de valores MAC para despesas específicas de assistência à saúde na área ambulatorial de pacientes SUS – R$ 20.619,96 mensais – vigente até </a:t>
            </a:r>
            <a:r>
              <a:rPr lang="pt-BR" dirty="0" smtClean="0"/>
              <a:t>dezembro/2024</a:t>
            </a:r>
            <a:r>
              <a:rPr lang="pt-BR" dirty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10596" y="2060848"/>
            <a:ext cx="453427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u="sng" dirty="0"/>
              <a:t>CONVÊNIO 004/2022 (</a:t>
            </a:r>
            <a:r>
              <a:rPr lang="pt-BR" b="1" dirty="0"/>
              <a:t>PMSC15577/2022) </a:t>
            </a:r>
            <a:r>
              <a:rPr lang="pt-BR" b="1" u="sng" dirty="0"/>
              <a:t>– PMSC – POLICIA MILITAR AMBIENTAL: </a:t>
            </a:r>
            <a:r>
              <a:rPr lang="pt-BR" dirty="0"/>
              <a:t>realização de atividades de polícia ostensiva voltadas à preservação, conservação, melhoria do meio ambiente, educação e orientação ambiental, intercâmbio de informações de interesse ambiental abrangendo o território municipal. R$ 3.000,00 mensais. Vigência: março/2022 a março/2025</a:t>
            </a:r>
          </a:p>
        </p:txBody>
      </p:sp>
    </p:spTree>
    <p:extLst>
      <p:ext uri="{BB962C8B-B14F-4D97-AF65-F5344CB8AC3E}">
        <p14:creationId xmlns:p14="http://schemas.microsoft.com/office/powerpoint/2010/main" val="271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34076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latin typeface="Arial Black" pitchFamily="34" charset="0"/>
              </a:rPr>
              <a:t/>
            </a:r>
            <a:br>
              <a:rPr lang="en-GB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>AUDIÊNCIA PÚBLICA</a:t>
            </a:r>
            <a:br>
              <a:rPr lang="en-GB" sz="3300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/>
            </a:r>
            <a:br>
              <a:rPr lang="en-GB" sz="3300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/>
            </a:r>
            <a:br>
              <a:rPr lang="en-GB" sz="3300" dirty="0"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0" y="1340768"/>
            <a:ext cx="8229600" cy="5040560"/>
          </a:xfrm>
          <a:prstGeom prst="rect">
            <a:avLst/>
          </a:prstGeom>
        </p:spPr>
        <p:txBody>
          <a:bodyPr lIns="91438" tIns="45719" rIns="91438" bIns="45719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sz="3300" b="1" dirty="0">
                <a:solidFill>
                  <a:schemeClr val="tx2"/>
                </a:solidFill>
              </a:rPr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  <a:endParaRPr lang="pt-BR" b="1" dirty="0" smtClean="0"/>
          </a:p>
          <a:p>
            <a:pPr marL="45719" indent="0" algn="ctr">
              <a:buNone/>
            </a:pP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2</a:t>
            </a:r>
            <a:r>
              <a:rPr lang="pt-BR" b="1" dirty="0" smtClean="0"/>
              <a:t>º </a:t>
            </a:r>
            <a:r>
              <a:rPr lang="pt-BR" b="1" dirty="0"/>
              <a:t>Quadrimestre </a:t>
            </a:r>
            <a:r>
              <a:rPr lang="pt-BR" b="1" dirty="0" smtClean="0"/>
              <a:t>de 2024 </a:t>
            </a:r>
          </a:p>
          <a:p>
            <a:pPr marL="45719" indent="0" algn="ctr">
              <a:buNone/>
            </a:pP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AGOSTO/24.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72" y="1176040"/>
            <a:ext cx="456398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ACORDO DE COOPERAÇÃO nº SSP 508 </a:t>
            </a:r>
            <a:r>
              <a:rPr lang="pt-BR" b="1" dirty="0" smtClean="0"/>
              <a:t>/2024 </a:t>
            </a:r>
            <a:r>
              <a:rPr lang="pt-BR" dirty="0" smtClean="0"/>
              <a:t>- O </a:t>
            </a:r>
            <a:r>
              <a:rPr lang="pt-BR" dirty="0"/>
              <a:t>presente acordo de cooperação tem por objeto a cooperação mútua entre o </a:t>
            </a:r>
            <a:r>
              <a:rPr lang="pt-BR" b="1" dirty="0"/>
              <a:t>MUNICÍPIO</a:t>
            </a:r>
            <a:r>
              <a:rPr lang="pt-BR" dirty="0"/>
              <a:t> e a </a:t>
            </a:r>
            <a:r>
              <a:rPr lang="pt-BR" b="1" dirty="0"/>
              <a:t>SSP</a:t>
            </a:r>
            <a:r>
              <a:rPr lang="pt-BR" dirty="0"/>
              <a:t>, para o compartilhamento das despesas relativas ao custeio do programa de </a:t>
            </a:r>
            <a:r>
              <a:rPr lang="pt-BR" dirty="0" err="1"/>
              <a:t>videomonitoramento</a:t>
            </a:r>
            <a:r>
              <a:rPr lang="pt-BR" dirty="0"/>
              <a:t> urbano Bem-Te-Vi no Município de Capivari de </a:t>
            </a:r>
            <a:r>
              <a:rPr lang="pt-BR" dirty="0" smtClean="0"/>
              <a:t>Baixo.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803204" y="2293125"/>
            <a:ext cx="399976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ACORDO DE COOPERAÇÃO nº </a:t>
            </a:r>
            <a:r>
              <a:rPr lang="pt-BR" b="1" dirty="0" smtClean="0"/>
              <a:t>001/2024 </a:t>
            </a:r>
            <a:r>
              <a:rPr lang="pt-BR" dirty="0" smtClean="0"/>
              <a:t>– </a:t>
            </a:r>
            <a:r>
              <a:rPr lang="pt-BR" b="1" dirty="0" smtClean="0"/>
              <a:t>AJL e Município</a:t>
            </a:r>
            <a:r>
              <a:rPr lang="pt-BR" dirty="0" smtClean="0"/>
              <a:t>: O </a:t>
            </a:r>
            <a:r>
              <a:rPr lang="pt-BR" dirty="0"/>
              <a:t>objeto do presente </a:t>
            </a:r>
            <a:r>
              <a:rPr lang="pt-BR" dirty="0" smtClean="0"/>
              <a:t>é </a:t>
            </a:r>
            <a:r>
              <a:rPr lang="pt-BR" dirty="0"/>
              <a:t>cooperar </a:t>
            </a:r>
            <a:r>
              <a:rPr lang="pt-BR" dirty="0" smtClean="0"/>
              <a:t>com </a:t>
            </a:r>
            <a:r>
              <a:rPr lang="pt-BR" dirty="0"/>
              <a:t>a Associação na execução da promoção dos seguintes </a:t>
            </a:r>
            <a:r>
              <a:rPr lang="pt-BR" dirty="0" smtClean="0"/>
              <a:t>eventos</a:t>
            </a:r>
            <a:r>
              <a:rPr lang="pt-BR" dirty="0"/>
              <a:t> </a:t>
            </a:r>
            <a:r>
              <a:rPr lang="pt-PT" dirty="0"/>
              <a:t>eventos abertos e gratuitos a população, com competições internacionais e nacionais de alto </a:t>
            </a:r>
            <a:r>
              <a:rPr lang="pt-PT" dirty="0" smtClean="0"/>
              <a:t>padrão </a:t>
            </a:r>
            <a:r>
              <a:rPr lang="pt-PT" dirty="0"/>
              <a:t>da modalidade do </a:t>
            </a:r>
            <a:r>
              <a:rPr lang="pt-PT" dirty="0" smtClean="0"/>
              <a:t>esporte, da </a:t>
            </a:r>
            <a:r>
              <a:rPr lang="pt-PT" dirty="0"/>
              <a:t>cultura e arte no </a:t>
            </a:r>
            <a:r>
              <a:rPr lang="pt-PT" dirty="0" smtClean="0"/>
              <a:t>município. (10 meses)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1544" y="3977938"/>
            <a:ext cx="45639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ADITIVO DE TERMO DE CESSÃO DE USO </a:t>
            </a:r>
            <a:r>
              <a:rPr lang="pt-BR" dirty="0" smtClean="0"/>
              <a:t>- entre </a:t>
            </a:r>
            <a:r>
              <a:rPr lang="pt-BR" dirty="0"/>
              <a:t>o </a:t>
            </a:r>
            <a:r>
              <a:rPr lang="pt-BR" b="1" dirty="0"/>
              <a:t>MUNICÍPIO</a:t>
            </a:r>
            <a:r>
              <a:rPr lang="pt-BR" dirty="0"/>
              <a:t> e </a:t>
            </a:r>
            <a:r>
              <a:rPr lang="pt-BR" dirty="0" smtClean="0"/>
              <a:t>a </a:t>
            </a:r>
            <a:r>
              <a:rPr lang="pt-BR" b="1" dirty="0" smtClean="0"/>
              <a:t>SAR</a:t>
            </a:r>
            <a:r>
              <a:rPr lang="pt-BR" dirty="0"/>
              <a:t>, é a cessão não </a:t>
            </a:r>
            <a:r>
              <a:rPr lang="pt-BR" dirty="0" smtClean="0"/>
              <a:t>onerosa TRATORES, VEÍCULO E PÁ CARREGADEIRA (2023 - 01 ano).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8932" y="5373216"/>
            <a:ext cx="45639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TERMO DE COOPERAÇÃO TÉCNICA 65/2023 </a:t>
            </a:r>
            <a:r>
              <a:rPr lang="pt-BR" dirty="0" smtClean="0"/>
              <a:t>- entre </a:t>
            </a:r>
            <a:r>
              <a:rPr lang="pt-BR" dirty="0"/>
              <a:t>o </a:t>
            </a:r>
            <a:r>
              <a:rPr lang="pt-BR" b="1" dirty="0"/>
              <a:t>MUNICÍPIO</a:t>
            </a:r>
            <a:r>
              <a:rPr lang="pt-BR" dirty="0"/>
              <a:t> e </a:t>
            </a:r>
            <a:r>
              <a:rPr lang="pt-BR" dirty="0" smtClean="0"/>
              <a:t>a </a:t>
            </a:r>
            <a:r>
              <a:rPr lang="pt-BR" b="1" dirty="0" smtClean="0"/>
              <a:t>SAR</a:t>
            </a:r>
            <a:r>
              <a:rPr lang="pt-BR" dirty="0"/>
              <a:t>, </a:t>
            </a:r>
            <a:r>
              <a:rPr lang="pt-BR" dirty="0" smtClean="0"/>
              <a:t>apoio em ações e atividades ao desenvolvimento agrícola (10 anos).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6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AGOSTO/24.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44" y="3757388"/>
            <a:ext cx="48084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ACORDO DE COOPERAÇÃO TÉCNICA 46/2022 SINE: </a:t>
            </a:r>
            <a:r>
              <a:rPr lang="pt-BR" dirty="0" smtClean="0"/>
              <a:t>Operacionalização e manutenção das funções e ações do Sistema de Emprego, Trabalho e Renda.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1544" y="5096893"/>
            <a:ext cx="48084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CONVÊNIO 2022 – MUNICÍPIO E PGFN</a:t>
            </a:r>
            <a:r>
              <a:rPr lang="pt-BR" dirty="0" smtClean="0"/>
              <a:t>: inscrição em divida ativa e cobrança de tributos de competência do município incluídos no regime de arrecadação do SIMPLES NACIONAL. (Lei compl. 123/2006)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9512" y="1268760"/>
            <a:ext cx="39997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CONVÊNIO 046/2023 – MUNICÍPIO E SENAI</a:t>
            </a:r>
            <a:r>
              <a:rPr lang="pt-BR" dirty="0" smtClean="0"/>
              <a:t>: Criação de um portal com as mesmas funcionalidades e base de dados do sistema/site Movimento Santa Catarina pela Educação (MSCE) para o </a:t>
            </a:r>
            <a:r>
              <a:rPr lang="pt-BR" b="1" dirty="0" smtClean="0"/>
              <a:t>projeto Capivari de Baixo Mais Empregos.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4427984" y="1269013"/>
            <a:ext cx="446449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COOPERAÇÃO TÉCNICA LABORAL</a:t>
            </a:r>
            <a:r>
              <a:rPr lang="pt-BR" dirty="0" smtClean="0"/>
              <a:t>: </a:t>
            </a:r>
            <a:r>
              <a:rPr lang="pt-BR" b="1" dirty="0" smtClean="0"/>
              <a:t>Município e SEAP </a:t>
            </a:r>
            <a:r>
              <a:rPr lang="pt-BR" dirty="0" smtClean="0"/>
              <a:t>– POLICIA PENAL visando a execução do </a:t>
            </a:r>
            <a:r>
              <a:rPr lang="pt-BR" b="1" dirty="0" smtClean="0"/>
              <a:t>PROGRAMA DE RESSOCIALIZAÇÃO oportunidade de mão-de-obra externa</a:t>
            </a:r>
            <a:r>
              <a:rPr lang="pt-BR" dirty="0" smtClean="0"/>
              <a:t> a reeducando em regime de semiaberto do presídio de Tubarão.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083696" y="3942731"/>
            <a:ext cx="383086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SEGUNDO ADITIVO CONVÊNIO ARESC 54/2019 </a:t>
            </a:r>
            <a:r>
              <a:rPr lang="pt-BR" dirty="0" smtClean="0"/>
              <a:t>- </a:t>
            </a:r>
            <a:r>
              <a:rPr lang="pt-BR" b="1" dirty="0" smtClean="0"/>
              <a:t>ARESC </a:t>
            </a:r>
            <a:r>
              <a:rPr lang="pt-BR" b="1" dirty="0"/>
              <a:t>e Município </a:t>
            </a:r>
            <a:r>
              <a:rPr lang="pt-BR" dirty="0" smtClean="0"/>
              <a:t>Delegação das questões afetas a regulação e fiscalização dos serviços públicos de saneamento básico municipal no </a:t>
            </a:r>
            <a:r>
              <a:rPr lang="pt-BR" dirty="0"/>
              <a:t>Município de Capivari de </a:t>
            </a:r>
            <a:r>
              <a:rPr lang="pt-BR" dirty="0" smtClean="0"/>
              <a:t>Baixo.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0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AGOSTO/24.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972" y="3789040"/>
            <a:ext cx="415524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CONVÊNIO DE TRÂNSITO 0078/DETRAN/PROJUR2022 –</a:t>
            </a:r>
            <a:r>
              <a:rPr lang="pt-BR" sz="1400" dirty="0"/>
              <a:t> Ação conjunta entre DETRAN/PMSC, PCSC e Município quanto a fiscalização de trânsito, aplicação de infrações e sua respectiva arrecadação e destinação financeira da execução de infrações de trânsito nos limites terrestres do Município em conformidade com a Lei 9.503/1997. Vigência: setembro/2022 a setembro/2027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1284942"/>
            <a:ext cx="415524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CONVÊNIO 003/2022 – UNIVINTE:</a:t>
            </a:r>
            <a:r>
              <a:rPr lang="pt-BR" sz="1400" dirty="0"/>
              <a:t> Cooperam entre si para ofertar desconto de 30% (trinta por cento) nas mensalidades dos cursos de graduação aos servidores da Prefeitura Municipal e seus dependentes diretos até o final do curso. Vigência: a partir de março de 2022 – indeterminado. Sem transferência de recursos financeiros.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420220" y="1300003"/>
            <a:ext cx="457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1400" b="1" u="sng" dirty="0"/>
              <a:t>CONVÊNIO 005/2022 – UNIVINTE:</a:t>
            </a:r>
            <a:r>
              <a:rPr lang="pt-BR" sz="1400" dirty="0"/>
              <a:t> estabelece cooperação entre as partes, visando o desenvolvimento de atividades conjuntas capazes de propiciar a promoção e integração ao mercado de trabalho e a formação para o trabalho, a iniciação a carreira profissional, </a:t>
            </a:r>
            <a:r>
              <a:rPr lang="pt-BR" sz="1400" dirty="0" smtClean="0"/>
              <a:t>de acordo </a:t>
            </a:r>
            <a:r>
              <a:rPr lang="pt-BR" sz="1400" dirty="0"/>
              <a:t>com a Lei n° 11.788 de 25 de setembro de 2008 e com a Lei n° 9.394 de 20 de dezembro de 1996 - Lei de Diretrizes e Bases da Educação Nacional e Lei Municipal n° 2.171/2022, através do estágio obrigatório ou não. Sem transferências de recursos financeiros. Vigência: agosto/2022 a agosto/2027.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20220" y="4221088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1600" b="1" u="sng" dirty="0"/>
              <a:t>TERMO DE COOPERAÇÃO 084/2022 IMA/SC – </a:t>
            </a:r>
            <a:r>
              <a:rPr lang="pt-BR" sz="1600" dirty="0"/>
              <a:t>Implantar e definir as ações, inerentes ao programa “Penso, Logo Destino”, voltadas ao gerenciamento ambientalmente adequado dos resíduos sólidos, no caso em questão, os produtos que compõem o sistema de logística reversa, os quais fazem parte da primeira etapa do programa. Sem transferências de recursos financeiros. Vigência: julho/2022 a julho/2027</a:t>
            </a:r>
          </a:p>
        </p:txBody>
      </p:sp>
    </p:spTree>
    <p:extLst>
      <p:ext uri="{BB962C8B-B14F-4D97-AF65-F5344CB8AC3E}">
        <p14:creationId xmlns:p14="http://schemas.microsoft.com/office/powerpoint/2010/main" val="24823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4468" y="116632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6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TERMOS DE ADOÇÃO DE ESPAÇOS PÚBLICOS – LEI MUNICIPAL 826/2002	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85617"/>
              </p:ext>
            </p:extLst>
          </p:nvPr>
        </p:nvGraphicFramePr>
        <p:xfrm>
          <a:off x="251520" y="1124745"/>
          <a:ext cx="8537883" cy="515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5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2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NUMERO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ADOTANTE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OBJETO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DATA ASS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PRAZO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001/2023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CONVIVER COMUNIDADE CRISTÃ (IGREJA)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DA BÍBLIA (PRÓX. AO GINÁSIO)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002/2023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INVEST BENEFÍCIOS PROTEÇÃO VEICULAR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PRÓXIMO A PRAÇA JACOB HOCKS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003/2023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ÁGUIA SILVEIRA LIMA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MÃOS SOLIDÁRIAS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004/2023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FLORENTINO CLÍNICAS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CANTEIROS LOCALIZADOS NA RUA CRISPIM DA ROSA (ELEVADO)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AV. NILTON AUGUSTO SACHETTI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11/06/2023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DUDU FUNERÁRIA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01/08/2023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007/2023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GUIMARÃES PRODUTOS DE LIMPEZA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01/08/2023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ANJO JARDINS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25/09/2023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 ANOS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404664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7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TERMOS DE PARCERIAS NOS TERMOS DA LEI FEDERAL 13.019/2014 E DECRETO MUNICIPAL 1478/2022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" y="1556791"/>
            <a:ext cx="8937798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3" y="404664"/>
            <a:ext cx="89168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1124744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 smtClean="0">
                <a:latin typeface="Arial Black" panose="020B0A04020102020204" pitchFamily="34" charset="0"/>
              </a:rPr>
              <a:t>7.1 TERMOS </a:t>
            </a:r>
            <a:r>
              <a:rPr lang="pt-BR" sz="2400" b="1" dirty="0">
                <a:latin typeface="Arial Black" panose="020B0A04020102020204" pitchFamily="34" charset="0"/>
              </a:rPr>
              <a:t>DE PARCERIAS NOS TERMOS DA LEI FEDERAL 13.019/2014 E DECRETO MUNICIPAL </a:t>
            </a:r>
            <a:r>
              <a:rPr lang="pt-BR" sz="2400" b="1" dirty="0" smtClean="0">
                <a:latin typeface="Arial Black" panose="020B0A04020102020204" pitchFamily="34" charset="0"/>
              </a:rPr>
              <a:t>1478/2022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b="1" dirty="0" smtClean="0">
                <a:latin typeface="Arial Black" panose="020B0A04020102020204" pitchFamily="34" charset="0"/>
              </a:rPr>
              <a:t>VIGENTES NO SEGUNDO QUADRIMESTRE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25823"/>
              </p:ext>
            </p:extLst>
          </p:nvPr>
        </p:nvGraphicFramePr>
        <p:xfrm>
          <a:off x="251520" y="2221558"/>
          <a:ext cx="8600023" cy="37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80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5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Nº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OSC/PROJETO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FONTE R$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PARCELAS PGMTO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VIGÊNCIA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15.23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AVALIAÇÃO DIAGNÓSTICA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R$ 42.000,00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ÚNICA - FEV 24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Dez/24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APAE - NATAL EM CENA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R$ 38.805,59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MARÇO 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Dez/2024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CEACA – REPASSE ANUAL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R$ 1.064.327,46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02.24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APAE – REPASSE ANUAL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R$ 304.885,47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03.24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CEACA – MERENDA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R$ 118.260,00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04.24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APAE – MERENDA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R$ 62.400,00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05.24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CEACA – GERANDO</a:t>
                      </a:r>
                      <a:r>
                        <a:rPr lang="pt-BR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CULTURA E ARTE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FIA – CHANCELA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R$ 290.000,00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ÚNICA - MARÇO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06.24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MITRA</a:t>
                      </a:r>
                      <a:r>
                        <a:rPr lang="pt-BR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FESTA SÃO JOÃO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R$ 42.120,00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ÚNICA – JUNHO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Agosto/24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88133" y="5929560"/>
            <a:ext cx="872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AO TODO SÃO </a:t>
            </a:r>
            <a:r>
              <a:rPr lang="pt-BR" b="1" dirty="0" smtClean="0"/>
              <a:t>R$ 1.591.992,93 </a:t>
            </a:r>
            <a:r>
              <a:rPr lang="pt-BR" dirty="0" smtClean="0"/>
              <a:t>REPASSADOS  </a:t>
            </a:r>
            <a:r>
              <a:rPr lang="pt-BR" b="1" dirty="0" smtClean="0"/>
              <a:t>RECURSOS PRÓPRIOS (SOCIAL)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89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8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  <a:r>
              <a:rPr lang="pt-BR" sz="2400" b="1" dirty="0" smtClean="0">
                <a:latin typeface="Arial Black" panose="020B0A04020102020204" pitchFamily="34" charset="0"/>
              </a:rPr>
              <a:t>EXECUÇÃO POLITICA NACIONAL ALDIR BLANC – PNAB 02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51920" y="1479237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REPASSE TOTAL R$ 190.543,66</a:t>
            </a:r>
            <a:endParaRPr lang="pt-BR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9812"/>
            <a:ext cx="2943771" cy="159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4" y="3717032"/>
            <a:ext cx="8376126" cy="215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65694" y="1988840"/>
            <a:ext cx="5042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8º Os recursos previstos no art. 6º desta Lei serão repassados aos Estados, aos Municípios e ao Distrito Federal, </a:t>
            </a:r>
            <a:r>
              <a:rPr lang="pt-BR" dirty="0" smtClean="0"/>
              <a:t>NA FORMA DESTA </a:t>
            </a:r>
            <a:r>
              <a:rPr lang="pt-BR" b="1" dirty="0" smtClean="0">
                <a:hlinkClick r:id="rId4"/>
              </a:rPr>
              <a:t>LEI </a:t>
            </a:r>
            <a:r>
              <a:rPr lang="pt-BR" b="1" dirty="0">
                <a:hlinkClick r:id="rId4"/>
              </a:rPr>
              <a:t>Nº 14.399, DE 8 DE JULHO DE </a:t>
            </a:r>
            <a:r>
              <a:rPr lang="pt-BR" b="1" dirty="0" smtClean="0">
                <a:hlinkClick r:id="rId4"/>
              </a:rPr>
              <a:t>2022</a:t>
            </a:r>
            <a:r>
              <a:rPr lang="pt-BR" b="1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06471"/>
              </p:ext>
            </p:extLst>
          </p:nvPr>
        </p:nvGraphicFramePr>
        <p:xfrm>
          <a:off x="539552" y="1525494"/>
          <a:ext cx="8208912" cy="327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265">
                <a:tc>
                  <a:txBody>
                    <a:bodyPr/>
                    <a:lstStyle/>
                    <a:p>
                      <a:r>
                        <a:rPr lang="pt-BR" dirty="0"/>
                        <a:t>ITENS ORÇAMENTÁRIOS GERAIS ANO DE </a:t>
                      </a:r>
                      <a:r>
                        <a:rPr lang="pt-BR" dirty="0" smtClean="0"/>
                        <a:t>2024 – ATÉ</a:t>
                      </a:r>
                      <a:r>
                        <a:rPr lang="pt-BR" baseline="0" dirty="0" smtClean="0"/>
                        <a:t> AGOSTO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</a:t>
                      </a:r>
                      <a:r>
                        <a:rPr lang="pt-BR" dirty="0" smtClean="0"/>
                        <a:t>(1,00)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TOTAL RECURSOS</a:t>
                      </a:r>
                      <a:r>
                        <a:rPr lang="pt-BR" baseline="0" dirty="0" smtClean="0"/>
                        <a:t> CAPTADOS  EM 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12.048.148,79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TOTAL REPASSES RECEBIDOS EM 2024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3.420.200,00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90"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  <a:r>
                        <a:rPr lang="pt-BR" baseline="0" dirty="0"/>
                        <a:t> RECEBER </a:t>
                      </a:r>
                      <a:r>
                        <a:rPr lang="pt-BR" baseline="0" dirty="0" smtClean="0"/>
                        <a:t>EM 2024 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9.581.381,65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7702">
                <a:tc>
                  <a:txBody>
                    <a:bodyPr/>
                    <a:lstStyle/>
                    <a:p>
                      <a:r>
                        <a:rPr lang="pt-BR" dirty="0"/>
                        <a:t>REPASSES AUTORIZADOS EM TERMOS DE PARCERIAS (ENTIDADES)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1.962.798,52  (1.591.892,93 - social)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-612576" y="188640"/>
            <a:ext cx="10526786" cy="129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Arial Black" panose="020B0A04020102020204" pitchFamily="34" charset="0"/>
              </a:rPr>
              <a:t>Assessoria e Gestão </a:t>
            </a:r>
            <a:br>
              <a:rPr lang="pt-BR" sz="4400" dirty="0">
                <a:latin typeface="Arial Black" panose="020B0A04020102020204" pitchFamily="34" charset="0"/>
              </a:rPr>
            </a:br>
            <a:r>
              <a:rPr lang="pt-BR" sz="44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FDA5C9-4194-B190-4E05-696454F3903D}"/>
              </a:ext>
            </a:extLst>
          </p:cNvPr>
          <p:cNvSpPr txBox="1"/>
          <p:nvPr/>
        </p:nvSpPr>
        <p:spPr>
          <a:xfrm>
            <a:off x="2123728" y="486916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*contados de </a:t>
            </a:r>
            <a:r>
              <a:rPr lang="pt-BR" dirty="0"/>
              <a:t>anos anteriores já captados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54293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DADOS DISPONÍVEL EM: https</a:t>
            </a:r>
            <a:r>
              <a:rPr lang="pt-BR" b="1" dirty="0"/>
              <a:t>://capivaridebaixo.sc.gov.br/pagina-47496/</a:t>
            </a:r>
          </a:p>
        </p:txBody>
      </p:sp>
    </p:spTree>
    <p:extLst>
      <p:ext uri="{BB962C8B-B14F-4D97-AF65-F5344CB8AC3E}">
        <p14:creationId xmlns:p14="http://schemas.microsoft.com/office/powerpoint/2010/main" val="34319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55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8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128" y="68697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CONVÊNIOS E CONTRATOS DE REPASSE COM UNIÃO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TRANSFERÊNCIAS ESPECIAIS – EMENDAS DA UNIÃO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TRANSFERÊNCIAS ESPECIAIS DO GOVERNO DO ESTADO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3.1	Modalidade Emenda Impositiva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 (79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LOA/SC – Lei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Estadual 18.836/2024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MODALIDADE TRANSFERÊNCIA ESPECIAL VOLUNTÁRIA – TEV (64, 62) LEI ESTADUAL 18.676/2023</a:t>
            </a:r>
          </a:p>
          <a:p>
            <a:pPr marL="0"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 CONVÊNIOS ADMINISTRATIVOS, COOPERAÇÃO E ACORDOS VIGENTES;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 TERMOS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ADOÇÃO DE ESPAÇOS  PÚBLICOS 2023 -  LEI MUNICIPAL N. 826/2002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7. PARCERIAS VIA MROSC – LEI FEDERAL 13.019/2014 E DECRETO MUNICIPAL 1478/2023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EXECUÇÃO POLÍTICA NACIONAL ALDIR BLANC DE FOMENTO À CULTURA.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540568" y="15032"/>
            <a:ext cx="10526786" cy="654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Arial Black" panose="020B0A04020102020204" pitchFamily="34" charset="0"/>
              </a:rPr>
              <a:t>ASSESSORIA E GESTÃO  DE CONVÊNIOS</a:t>
            </a:r>
          </a:p>
        </p:txBody>
      </p:sp>
    </p:spTree>
    <p:extLst>
      <p:ext uri="{BB962C8B-B14F-4D97-AF65-F5344CB8AC3E}">
        <p14:creationId xmlns:p14="http://schemas.microsoft.com/office/powerpoint/2010/main" val="27389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63401" y="1556792"/>
            <a:ext cx="10526786" cy="1296143"/>
          </a:xfrm>
        </p:spPr>
        <p:txBody>
          <a:bodyPr/>
          <a:lstStyle/>
          <a:p>
            <a:r>
              <a:rPr lang="pt-BR" sz="6000" dirty="0">
                <a:latin typeface="Arial Black" panose="020B0A04020102020204" pitchFamily="34" charset="0"/>
              </a:rPr>
              <a:t>Assessoria e Gestão </a:t>
            </a:r>
            <a:br>
              <a:rPr lang="pt-BR" sz="6000" dirty="0">
                <a:latin typeface="Arial Black" panose="020B0A04020102020204" pitchFamily="34" charset="0"/>
              </a:rPr>
            </a:br>
            <a:r>
              <a:rPr lang="pt-BR" sz="60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6584776" cy="2304256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Figerona" pitchFamily="2" charset="0"/>
              </a:rPr>
              <a:t>Apresentação </a:t>
            </a:r>
            <a:r>
              <a:rPr lang="pt-BR" dirty="0" smtClean="0">
                <a:latin typeface="Figerona" pitchFamily="2" charset="0"/>
              </a:rPr>
              <a:t>SEGUNDO </a:t>
            </a:r>
            <a:r>
              <a:rPr lang="pt-BR" dirty="0">
                <a:latin typeface="Figerona" pitchFamily="2" charset="0"/>
              </a:rPr>
              <a:t>Quadrimestre </a:t>
            </a:r>
            <a:r>
              <a:rPr lang="pt-BR" dirty="0" smtClean="0">
                <a:latin typeface="Figerona" pitchFamily="2" charset="0"/>
              </a:rPr>
              <a:t>2024</a:t>
            </a:r>
            <a:endParaRPr lang="pt-BR" dirty="0">
              <a:latin typeface="Figerona" pitchFamily="2" charset="0"/>
            </a:endParaRPr>
          </a:p>
          <a:p>
            <a:endParaRPr lang="pt-BR" dirty="0">
              <a:latin typeface="Figerona" pitchFamily="2" charset="0"/>
            </a:endParaRPr>
          </a:p>
          <a:p>
            <a:r>
              <a:rPr lang="pt-BR" dirty="0">
                <a:latin typeface="Figerona" pitchFamily="2" charset="0"/>
              </a:rPr>
              <a:t>Muito Obrigada</a:t>
            </a:r>
            <a:r>
              <a:rPr lang="pt-BR" dirty="0" smtClean="0">
                <a:latin typeface="Figerona" pitchFamily="2" charset="0"/>
              </a:rPr>
              <a:t>!</a:t>
            </a:r>
          </a:p>
          <a:p>
            <a:endParaRPr lang="pt-BR" dirty="0">
              <a:latin typeface="Figerona" pitchFamily="2" charset="0"/>
            </a:endParaRPr>
          </a:p>
          <a:p>
            <a:r>
              <a:rPr lang="pt-BR" dirty="0">
                <a:latin typeface="Figerona" pitchFamily="2" charset="0"/>
              </a:rPr>
              <a:t>Camila Pedro </a:t>
            </a:r>
            <a:r>
              <a:rPr lang="pt-BR" dirty="0" smtClean="0">
                <a:latin typeface="Figerona" pitchFamily="2" charset="0"/>
              </a:rPr>
              <a:t>Guimarães</a:t>
            </a:r>
          </a:p>
          <a:p>
            <a:r>
              <a:rPr lang="pt-BR" b="1" dirty="0" smtClean="0">
                <a:latin typeface="Figerona" pitchFamily="2" charset="0"/>
              </a:rPr>
              <a:t>48 3621 4457</a:t>
            </a:r>
          </a:p>
          <a:p>
            <a:r>
              <a:rPr lang="pt-BR" b="1" dirty="0" smtClean="0">
                <a:latin typeface="Figerona" pitchFamily="2" charset="0"/>
              </a:rPr>
              <a:t>convenios@capivaridebaixo.sc.gov.br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360" y="756792"/>
            <a:ext cx="8424936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400" b="1" dirty="0">
                <a:latin typeface="Figerona" pitchFamily="2" charset="0"/>
              </a:rPr>
              <a:t>1.	Convênios – CR </a:t>
            </a:r>
            <a:r>
              <a:rPr lang="pt-BR" sz="4400" b="1" dirty="0" smtClean="0">
                <a:latin typeface="Figerona" pitchFamily="2" charset="0"/>
              </a:rPr>
              <a:t>	FEDERAL</a:t>
            </a:r>
            <a:br>
              <a:rPr lang="pt-BR" sz="4400" b="1" dirty="0" smtClean="0">
                <a:latin typeface="Figerona" pitchFamily="2" charset="0"/>
              </a:rPr>
            </a:br>
            <a:r>
              <a:rPr lang="pt-BR" sz="4400" b="1" dirty="0" smtClean="0">
                <a:latin typeface="Figerona" pitchFamily="2" charset="0"/>
              </a:rPr>
              <a:t>EMENDAS</a:t>
            </a:r>
            <a:endParaRPr lang="pt-BR" sz="4400" b="1" dirty="0">
              <a:latin typeface="Figerona" pitchFamily="2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97768" y="13588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INDICAÇÃO EMENDA</a:t>
            </a:r>
          </a:p>
          <a:p>
            <a:pPr algn="ctr"/>
            <a:r>
              <a:rPr lang="pt-BR" sz="1400" dirty="0"/>
              <a:t>OU </a:t>
            </a:r>
          </a:p>
          <a:p>
            <a:pPr algn="ctr"/>
            <a:r>
              <a:rPr lang="pt-BR" sz="1400" dirty="0"/>
              <a:t>PROPOSTA CADASTRADA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02124" y="13747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CADASTRA OBJETO DE </a:t>
            </a:r>
            <a:r>
              <a:rPr lang="pt-BR" sz="1400" b="1" dirty="0"/>
              <a:t>ACORDO COM CRITÉRIOS DO PROGRAMA.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60762" y="1385268"/>
            <a:ext cx="1907704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ELABORA PROJETO E INCLUI PARA APROVAÇÃO DA CAIXA.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74024" y="1385268"/>
            <a:ext cx="190770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APROVADO O PROJETO VAI P/LICITAÇÃO.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2596" y="3151572"/>
            <a:ext cx="2118048" cy="122734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LICITAÇÃO E CONTRATO VÃO PARA APROVAÇÃO DA CAIXA.</a:t>
            </a:r>
          </a:p>
        </p:txBody>
      </p:sp>
      <p:sp>
        <p:nvSpPr>
          <p:cNvPr id="10" name="Losango 9"/>
          <p:cNvSpPr/>
          <p:nvPr/>
        </p:nvSpPr>
        <p:spPr>
          <a:xfrm>
            <a:off x="2699892" y="2888940"/>
            <a:ext cx="1512168" cy="57606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</a:t>
            </a:r>
          </a:p>
        </p:txBody>
      </p:sp>
      <p:sp>
        <p:nvSpPr>
          <p:cNvPr id="11" name="Losango 10"/>
          <p:cNvSpPr/>
          <p:nvPr/>
        </p:nvSpPr>
        <p:spPr>
          <a:xfrm>
            <a:off x="2699892" y="3882256"/>
            <a:ext cx="1512168" cy="57606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SIM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869152" y="3564682"/>
            <a:ext cx="1799313" cy="1271771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AGUARDA PAGAMENTO DO MINISTÉRIO</a:t>
            </a:r>
            <a:r>
              <a:rPr lang="pt-B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Losango 13"/>
          <p:cNvSpPr/>
          <p:nvPr/>
        </p:nvSpPr>
        <p:spPr>
          <a:xfrm>
            <a:off x="6825872" y="2948124"/>
            <a:ext cx="1079612" cy="54006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NÃO</a:t>
            </a:r>
          </a:p>
        </p:txBody>
      </p:sp>
      <p:sp>
        <p:nvSpPr>
          <p:cNvPr id="15" name="Losango 14"/>
          <p:cNvSpPr/>
          <p:nvPr/>
        </p:nvSpPr>
        <p:spPr>
          <a:xfrm>
            <a:off x="7026988" y="4055980"/>
            <a:ext cx="1333584" cy="613248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SIM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668465" y="5157192"/>
            <a:ext cx="2307111" cy="1155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ASSINA ORDEM DE SERVIÇO  E INICIA OBRA. </a:t>
            </a:r>
          </a:p>
          <a:p>
            <a:pPr algn="ctr"/>
            <a:r>
              <a:rPr lang="pt-BR" sz="1200" b="1" dirty="0"/>
              <a:t>Recurso </a:t>
            </a:r>
            <a:r>
              <a:rPr lang="pt-BR" sz="1200" b="1" dirty="0" smtClean="0"/>
              <a:t>FICA bloqueado</a:t>
            </a:r>
            <a:r>
              <a:rPr lang="pt-BR" sz="1200" b="1" dirty="0"/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645985" y="5212728"/>
            <a:ext cx="2232248" cy="11552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ENVIO DA 1º MEDIÇÃO  DESBLOQUEIA EQUIVALENTE.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47584" y="5249746"/>
            <a:ext cx="225755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OBRA 100% CONCLUÍDA. INICIA PRESTAÇÃO DE CONTAS.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210644" y="1700808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545068" y="1732844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6825872" y="1835876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264049" y="3308164"/>
            <a:ext cx="38869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311202" y="3717032"/>
            <a:ext cx="49393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4120289" y="4055980"/>
            <a:ext cx="641820" cy="15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4197622" y="2692277"/>
            <a:ext cx="863996" cy="453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67" y="2620720"/>
            <a:ext cx="987933" cy="9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ector de seta reta 33"/>
          <p:cNvCxnSpPr/>
          <p:nvPr/>
        </p:nvCxnSpPr>
        <p:spPr>
          <a:xfrm flipV="1">
            <a:off x="6668466" y="3398174"/>
            <a:ext cx="424779" cy="22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Elipse 1026"/>
          <p:cNvSpPr/>
          <p:nvPr/>
        </p:nvSpPr>
        <p:spPr>
          <a:xfrm>
            <a:off x="7745568" y="3218153"/>
            <a:ext cx="1230008" cy="5789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OBRA PARALISADA</a:t>
            </a:r>
            <a:endParaRPr lang="pt-BR" sz="800" dirty="0"/>
          </a:p>
        </p:txBody>
      </p:sp>
      <p:cxnSp>
        <p:nvCxnSpPr>
          <p:cNvPr id="37" name="Conector de seta reta 36"/>
          <p:cNvCxnSpPr/>
          <p:nvPr/>
        </p:nvCxnSpPr>
        <p:spPr>
          <a:xfrm>
            <a:off x="6668466" y="4055980"/>
            <a:ext cx="424779" cy="20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7721812" y="4634075"/>
            <a:ext cx="212390" cy="404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ta para a esquerda 42"/>
          <p:cNvSpPr/>
          <p:nvPr/>
        </p:nvSpPr>
        <p:spPr>
          <a:xfrm>
            <a:off x="6051744" y="5721711"/>
            <a:ext cx="278912" cy="2092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esquerda 43"/>
          <p:cNvSpPr/>
          <p:nvPr/>
        </p:nvSpPr>
        <p:spPr>
          <a:xfrm>
            <a:off x="3102186" y="5685714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027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01443"/>
              </p:ext>
            </p:extLst>
          </p:nvPr>
        </p:nvGraphicFramePr>
        <p:xfrm>
          <a:off x="107504" y="23540"/>
          <a:ext cx="9036496" cy="657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7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338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pt-BR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PRÓPRIOS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Rafael Luciano – Trecho 02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906213/2020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R$ 481.104,00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R$ 185.780,29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MEDIÇÃO 01 – </a:t>
                      </a:r>
                      <a:r>
                        <a:rPr lang="pt-B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Drenagens, Bocas de lobo - PAGA EM AGOSTO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617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Ludovico de 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Melo – Santo André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911268/2021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R$ 384.205,00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R$ 13.649,80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Medição 01 – com 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paga em Agosto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94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Sérgio Fernandes Pereira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912618/2021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R$ 238.856,00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R$ 106.263,39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MEDIÇÃO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 – Pavimentação paga em agosto – REALOCAÇÃO DE POSTES (CELESC)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089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</a:t>
                      </a:r>
                      <a:r>
                        <a:rPr lang="pt-B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NOVO CAMINHÃO BASCULANTE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930319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R$ 461.760,00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191.240,00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PEDIDO REEQUILIBRIO 8%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 EMPRESA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44216"/>
              </p:ext>
            </p:extLst>
          </p:nvPr>
        </p:nvGraphicFramePr>
        <p:xfrm>
          <a:off x="107504" y="23540"/>
          <a:ext cx="9036496" cy="553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7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338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pt-BR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PRÓPRIOS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Asfalto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João Lucas de Medeiros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918596/21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R$ 149.742,37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R$ 149,89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LICITAÇÃO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APROVADA – </a:t>
                      </a:r>
                      <a:r>
                        <a:rPr lang="pt-B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AGUARDANDO RECEBER </a:t>
                      </a:r>
                      <a:endPara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2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ruas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LAJOTA e PAVER: </a:t>
                      </a:r>
                      <a:r>
                        <a:rPr lang="pt-B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Ruas Francisca Maria, Joana </a:t>
                      </a:r>
                      <a:r>
                        <a:rPr lang="pt-BR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Marcina</a:t>
                      </a:r>
                      <a:r>
                        <a:rPr lang="pt-B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José Severino, João Martins Rodrigues, Manoel Martins Rodrigues, João José Joaquim, José Luiz Cardoso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918596/21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R$ 928.210,01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R$ 1.153,85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LICITAÇÃO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APROVADA – </a:t>
                      </a:r>
                      <a:r>
                        <a:rPr lang="pt-B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AGUARDANDO RECEBER </a:t>
                      </a:r>
                      <a:endPara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9454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Reperfilagem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João Ernesto Ramos etapa 03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931515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R$ 423.991,41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R$ 481,59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LICITAÇÃO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APROVADA – </a:t>
                      </a:r>
                      <a:r>
                        <a:rPr lang="pt-B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AGUARDANDO RECEBER </a:t>
                      </a:r>
                      <a:endPara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58368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DISPONÍVEL EM: </a:t>
            </a:r>
            <a:r>
              <a:rPr lang="pt-BR" b="1" dirty="0" smtClean="0"/>
              <a:t>https</a:t>
            </a:r>
            <a:r>
              <a:rPr lang="pt-BR" b="1" dirty="0"/>
              <a:t>://www.gov.br/transferegov/pt-br/sistemas/acesso-livre</a:t>
            </a:r>
          </a:p>
        </p:txBody>
      </p:sp>
    </p:spTree>
    <p:extLst>
      <p:ext uri="{BB962C8B-B14F-4D97-AF65-F5344CB8AC3E}">
        <p14:creationId xmlns:p14="http://schemas.microsoft.com/office/powerpoint/2010/main" val="39026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600" y="116632"/>
            <a:ext cx="8424936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b="1" dirty="0">
                <a:latin typeface="Figerona" pitchFamily="2" charset="0"/>
              </a:rPr>
              <a:t>2</a:t>
            </a:r>
            <a:r>
              <a:rPr lang="pt-BR" sz="3200" b="1" dirty="0" smtClean="0">
                <a:latin typeface="Figerona" pitchFamily="2" charset="0"/>
              </a:rPr>
              <a:t>.</a:t>
            </a:r>
            <a:r>
              <a:rPr lang="pt-BR" sz="3200" b="1" dirty="0">
                <a:latin typeface="Figerona" pitchFamily="2" charset="0"/>
              </a:rPr>
              <a:t>	</a:t>
            </a:r>
            <a:r>
              <a:rPr lang="pt-BR" sz="3200" b="1" dirty="0" smtClean="0">
                <a:latin typeface="Figerona" pitchFamily="2" charset="0"/>
              </a:rPr>
              <a:t>TRANSFERENCIAS ESPECIAIS - FEDERAL</a:t>
            </a:r>
            <a:endParaRPr lang="pt-BR" sz="3200" b="1" dirty="0">
              <a:latin typeface="Figerona" pitchFamily="2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97768" y="13588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INDICAÇÃO EMENDA</a:t>
            </a:r>
          </a:p>
          <a:p>
            <a:pPr algn="ctr"/>
            <a:r>
              <a:rPr lang="pt-BR" sz="1400" b="1" dirty="0" smtClean="0"/>
              <a:t>NO TRANSFERE.GOV</a:t>
            </a:r>
            <a:endParaRPr lang="pt-BR" sz="14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865409" y="1346152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CADASTRA </a:t>
            </a:r>
            <a:r>
              <a:rPr lang="pt-BR" sz="1400" dirty="0" smtClean="0"/>
              <a:t>CONTA BANCÁRIA </a:t>
            </a:r>
            <a:endParaRPr lang="pt-BR" sz="1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133918" y="1346152"/>
            <a:ext cx="1907704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CADASTRA  ÁREA DE DESTINO E EXECUÇÃO.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29000" y="1346152"/>
            <a:ext cx="190770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DÁ O ACEITE / CIÊNCIA.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85593" y="3624609"/>
            <a:ext cx="2055399" cy="1114983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AGUARDA PAGAMENTO DO MINISTÉRIO</a:t>
            </a:r>
            <a:r>
              <a:rPr lang="pt-B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57706" y="3340172"/>
            <a:ext cx="2171294" cy="12726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ABRE DOTAÇÃO NO ORÇAMENTO MUNICIPAL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156176" y="5017805"/>
            <a:ext cx="2449966" cy="13646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PROCESSO DE AQUISIÇÕES E PROJETOS DEPENDENDO A DESTINAÇÃO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67413" y="3048545"/>
            <a:ext cx="2027492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RECEBIDO O RECURSO DA UNIÃO!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131840" y="5199925"/>
            <a:ext cx="2067068" cy="118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ENTREGAS E PRESTAÇÃO DE CONTAS</a:t>
            </a:r>
            <a:endParaRPr lang="pt-BR" sz="1600" dirty="0"/>
          </a:p>
        </p:txBody>
      </p:sp>
      <p:sp>
        <p:nvSpPr>
          <p:cNvPr id="19" name="Seta para a direita 18"/>
          <p:cNvSpPr/>
          <p:nvPr/>
        </p:nvSpPr>
        <p:spPr>
          <a:xfrm>
            <a:off x="2210644" y="1700808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545068" y="1732844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6825872" y="1835876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34" y="2676379"/>
            <a:ext cx="1057235" cy="9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Conector de seta reta 39"/>
          <p:cNvCxnSpPr/>
          <p:nvPr/>
        </p:nvCxnSpPr>
        <p:spPr>
          <a:xfrm>
            <a:off x="5440992" y="3976473"/>
            <a:ext cx="7565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ta para a esquerda 43"/>
          <p:cNvSpPr/>
          <p:nvPr/>
        </p:nvSpPr>
        <p:spPr>
          <a:xfrm rot="16200000">
            <a:off x="6979172" y="4633820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esquerda 32"/>
          <p:cNvSpPr/>
          <p:nvPr/>
        </p:nvSpPr>
        <p:spPr>
          <a:xfrm>
            <a:off x="5642366" y="5490854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2627784" y="3966217"/>
            <a:ext cx="504056" cy="2344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4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4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01932"/>
              </p:ext>
            </p:extLst>
          </p:nvPr>
        </p:nvGraphicFramePr>
        <p:xfrm>
          <a:off x="107503" y="260647"/>
          <a:ext cx="8928992" cy="545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4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24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6013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3932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 PELO Ministério da Fazenda</a:t>
                      </a:r>
                    </a:p>
                    <a:p>
                      <a:pPr algn="ctr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AGUARDANDO RECEBER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 - PÁTIO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CAMINHONEIROS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4493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R$ 350.000,00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 PELO Ministério da Fazenda</a:t>
                      </a:r>
                    </a:p>
                    <a:p>
                      <a:pPr algn="ctr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AGUARDANDO RECEBER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Aquisição de Equipamentos ao CEI ANITA BRUNEL ALVES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4273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R$ 100.000,00</a:t>
                      </a:r>
                      <a:endParaRPr lang="pt-B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R$ 485,00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 JULHO – 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SENDO APLICADO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MÓVEIS E EQUIPAMENTOS SENDO ADQUIRIDOS E ENTREGUES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580526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DISPONÍVEL EM: https</a:t>
            </a:r>
            <a:r>
              <a:rPr lang="pt-BR" b="1" dirty="0"/>
              <a:t>://especiais.transferegov.sistema.gov.br/transferencia-especial/programa/detalhe/21/beneficiarios</a:t>
            </a:r>
          </a:p>
        </p:txBody>
      </p:sp>
    </p:spTree>
    <p:extLst>
      <p:ext uri="{BB962C8B-B14F-4D97-AF65-F5344CB8AC3E}">
        <p14:creationId xmlns:p14="http://schemas.microsoft.com/office/powerpoint/2010/main" val="1450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2.	</a:t>
            </a:r>
            <a:r>
              <a:rPr lang="pt-B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EMENDAS FEDERAIS SAÚDE ORÇAMENTO 2024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55172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hlinkClick r:id="rId4"/>
              </a:rPr>
              <a:t>DISPONÍVELE M:</a:t>
            </a:r>
            <a:r>
              <a:rPr lang="pt-BR" b="1" dirty="0">
                <a:hlinkClick r:id="rId4"/>
              </a:rPr>
              <a:t> </a:t>
            </a:r>
            <a:r>
              <a:rPr lang="pt-BR" b="1" dirty="0" smtClean="0">
                <a:hlinkClick r:id="rId4"/>
              </a:rPr>
              <a:t>FNS </a:t>
            </a:r>
            <a:r>
              <a:rPr lang="pt-BR" b="1" dirty="0">
                <a:hlinkClick r:id="rId4"/>
              </a:rPr>
              <a:t>- Fundo Nacional de Saúde (saude.gov.br)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36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758</TotalTime>
  <Words>2241</Words>
  <Application>Microsoft Office PowerPoint</Application>
  <PresentationFormat>Apresentação na tela (4:3)</PresentationFormat>
  <Paragraphs>467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Executivo</vt:lpstr>
      <vt:lpstr>Assessoria e Gestão  de Convênios</vt:lpstr>
      <vt:lpstr> AUDIÊNCIA PÚBLICA   </vt:lpstr>
      <vt:lpstr>Apresentação do PowerPoint</vt:lpstr>
      <vt:lpstr>1. Convênios – CR  FEDERAL EMENDAS</vt:lpstr>
      <vt:lpstr>Apresentação do PowerPoint</vt:lpstr>
      <vt:lpstr>Apresentação do PowerPoint</vt:lpstr>
      <vt:lpstr>2. TRANSFERENCIAS ESPECIAIS - FEDERAL</vt:lpstr>
      <vt:lpstr>Apresentação do PowerPoint</vt:lpstr>
      <vt:lpstr>Apresentação do PowerPoint</vt:lpstr>
      <vt:lpstr>SELEÇÃO PAC - FEDERAL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Assessoria e Gestão  de Convênios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Assessoria e Gestão  de Convênios</dc:title>
  <dc:creator>usuário</dc:creator>
  <cp:lastModifiedBy>Camila Guimarães</cp:lastModifiedBy>
  <cp:revision>137</cp:revision>
  <cp:lastPrinted>2024-05-28T11:33:13Z</cp:lastPrinted>
  <dcterms:created xsi:type="dcterms:W3CDTF">2023-09-25T14:11:36Z</dcterms:created>
  <dcterms:modified xsi:type="dcterms:W3CDTF">2024-09-23T15:07:23Z</dcterms:modified>
</cp:coreProperties>
</file>