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6" r:id="rId3"/>
    <p:sldId id="257" r:id="rId4"/>
    <p:sldId id="258" r:id="rId5"/>
    <p:sldId id="361" r:id="rId6"/>
    <p:sldId id="309" r:id="rId7"/>
    <p:sldId id="289" r:id="rId8"/>
    <p:sldId id="363" r:id="rId9"/>
    <p:sldId id="362" r:id="rId10"/>
    <p:sldId id="364" r:id="rId11"/>
    <p:sldId id="365" r:id="rId12"/>
    <p:sldId id="366" r:id="rId13"/>
    <p:sldId id="367" r:id="rId14"/>
    <p:sldId id="368" r:id="rId15"/>
    <p:sldId id="369" r:id="rId16"/>
    <p:sldId id="262" r:id="rId17"/>
    <p:sldId id="259" r:id="rId18"/>
    <p:sldId id="261" r:id="rId19"/>
    <p:sldId id="263" r:id="rId20"/>
    <p:sldId id="266" r:id="rId21"/>
    <p:sldId id="370" r:id="rId22"/>
    <p:sldId id="311" r:id="rId23"/>
    <p:sldId id="371" r:id="rId24"/>
    <p:sldId id="282" r:id="rId25"/>
    <p:sldId id="278" r:id="rId26"/>
    <p:sldId id="285" r:id="rId27"/>
    <p:sldId id="325" r:id="rId28"/>
    <p:sldId id="372" r:id="rId29"/>
    <p:sldId id="373" r:id="rId30"/>
    <p:sldId id="374" r:id="rId31"/>
    <p:sldId id="375" r:id="rId32"/>
    <p:sldId id="376" r:id="rId33"/>
    <p:sldId id="379" r:id="rId34"/>
    <p:sldId id="378" r:id="rId35"/>
    <p:sldId id="377" r:id="rId36"/>
    <p:sldId id="380" r:id="rId37"/>
    <p:sldId id="381" r:id="rId38"/>
    <p:sldId id="382" r:id="rId39"/>
    <p:sldId id="386" r:id="rId40"/>
    <p:sldId id="383" r:id="rId41"/>
    <p:sldId id="384" r:id="rId42"/>
    <p:sldId id="385" r:id="rId43"/>
    <p:sldId id="269" r:id="rId44"/>
    <p:sldId id="273" r:id="rId45"/>
    <p:sldId id="300" r:id="rId46"/>
    <p:sldId id="280" r:id="rId47"/>
    <p:sldId id="305" r:id="rId48"/>
    <p:sldId id="348" r:id="rId49"/>
    <p:sldId id="349" r:id="rId50"/>
    <p:sldId id="387" r:id="rId51"/>
    <p:sldId id="388" r:id="rId52"/>
    <p:sldId id="389" r:id="rId53"/>
    <p:sldId id="390" r:id="rId54"/>
    <p:sldId id="391" r:id="rId55"/>
    <p:sldId id="392" r:id="rId56"/>
    <p:sldId id="272" r:id="rId57"/>
    <p:sldId id="306" r:id="rId58"/>
    <p:sldId id="353" r:id="rId59"/>
    <p:sldId id="393" r:id="rId60"/>
    <p:sldId id="394" r:id="rId61"/>
    <p:sldId id="360" r:id="rId62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99FF"/>
    <a:srgbClr val="3399FF"/>
    <a:srgbClr val="99CCFF"/>
    <a:srgbClr val="60B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95129" autoAdjust="0"/>
  </p:normalViewPr>
  <p:slideViewPr>
    <p:cSldViewPr>
      <p:cViewPr>
        <p:scale>
          <a:sx n="120" d="100"/>
          <a:sy n="120" d="100"/>
        </p:scale>
        <p:origin x="-461" y="-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554371016389125"/>
          <c:y val="0.22804371502876111"/>
          <c:w val="0.79359032124002682"/>
          <c:h val="0.476346403764057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Plan1!$B$2</c:f>
              <c:strCache>
                <c:ptCount val="1"/>
                <c:pt idx="0">
                  <c:v>Série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45679012345678E-2"/>
                  <c:y val="-2.1577882670262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345679012345678E-2"/>
                  <c:y val="-2.4275118004045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802469135802469E-2"/>
                  <c:y val="-2.4275118004045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2592592592592587E-3"/>
                  <c:y val="-3.5064059339177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Plan1!$A$3:$A$6</c:f>
              <c:strCache>
                <c:ptCount val="4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</c:strCache>
            </c:strRef>
          </c:cat>
          <c:val>
            <c:numRef>
              <c:f>Plan1!$B$3:$B$6</c:f>
              <c:numCache>
                <c:formatCode>General</c:formatCode>
                <c:ptCount val="4"/>
                <c:pt idx="0">
                  <c:v>260</c:v>
                </c:pt>
                <c:pt idx="1">
                  <c:v>270</c:v>
                </c:pt>
                <c:pt idx="2">
                  <c:v>246</c:v>
                </c:pt>
                <c:pt idx="3">
                  <c:v>265</c:v>
                </c:pt>
              </c:numCache>
            </c:numRef>
          </c:val>
        </c:ser>
        <c:ser>
          <c:idx val="1"/>
          <c:order val="1"/>
          <c:tx>
            <c:strRef>
              <c:f>Plan1!$C$2</c:f>
              <c:strCache>
                <c:ptCount val="1"/>
                <c:pt idx="0">
                  <c:v>Colunas2</c:v>
                </c:pt>
              </c:strCache>
            </c:strRef>
          </c:tx>
          <c:invertIfNegative val="0"/>
          <c:cat>
            <c:strRef>
              <c:f>Plan1!$A$3:$A$6</c:f>
              <c:strCache>
                <c:ptCount val="4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</c:strCache>
            </c:strRef>
          </c:cat>
          <c:val>
            <c:numRef>
              <c:f>Plan1!$C$3:$C$6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3926656"/>
        <c:axId val="153928448"/>
        <c:axId val="0"/>
      </c:bar3DChart>
      <c:catAx>
        <c:axId val="153926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3928448"/>
        <c:crosses val="autoZero"/>
        <c:auto val="1"/>
        <c:lblAlgn val="ctr"/>
        <c:lblOffset val="100"/>
        <c:noMultiLvlLbl val="0"/>
      </c:catAx>
      <c:valAx>
        <c:axId val="153928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39266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tx1"/>
          </a:solidFill>
        </a:defRPr>
      </a:pPr>
      <a:endParaRPr lang="pt-B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dirty="0"/>
              <a:t>LA/PSC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12</c:v>
                </c:pt>
                <c:pt idx="1">
                  <c:v>12</c:v>
                </c:pt>
                <c:pt idx="2">
                  <c:v>10</c:v>
                </c:pt>
                <c:pt idx="3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4540288"/>
        <c:axId val="154542080"/>
      </c:barChart>
      <c:catAx>
        <c:axId val="154540288"/>
        <c:scaling>
          <c:orientation val="minMax"/>
        </c:scaling>
        <c:delete val="0"/>
        <c:axPos val="b"/>
        <c:majorTickMark val="out"/>
        <c:minorTickMark val="none"/>
        <c:tickLblPos val="nextTo"/>
        <c:crossAx val="154542080"/>
        <c:crosses val="autoZero"/>
        <c:auto val="1"/>
        <c:lblAlgn val="ctr"/>
        <c:lblOffset val="100"/>
        <c:noMultiLvlLbl val="0"/>
      </c:catAx>
      <c:valAx>
        <c:axId val="154542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4540288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2692358649263881E-2"/>
          <c:y val="0.16233300237335471"/>
          <c:w val="0.87849336541265577"/>
          <c:h val="0.647078437514947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Número de visitas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Plan1!$A$2:$A$4</c:f>
              <c:strCache>
                <c:ptCount val="3"/>
                <c:pt idx="0">
                  <c:v>DOMICILIARES</c:v>
                </c:pt>
                <c:pt idx="2">
                  <c:v>INSTITUCIONAIS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134</c:v>
                </c:pt>
                <c:pt idx="2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54580480"/>
        <c:axId val="154582016"/>
        <c:axId val="0"/>
      </c:bar3DChart>
      <c:catAx>
        <c:axId val="154580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4582016"/>
        <c:crosses val="autoZero"/>
        <c:auto val="1"/>
        <c:lblAlgn val="ctr"/>
        <c:lblOffset val="100"/>
        <c:noMultiLvlLbl val="0"/>
      </c:catAx>
      <c:valAx>
        <c:axId val="154582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4580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8522649946536E-2"/>
          <c:y val="4.365464768690832E-2"/>
          <c:w val="0.69375267327695167"/>
          <c:h val="0.84738617719986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ATENDIMENTOS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Plan1!$A$2:$A$5</c:f>
              <c:strCache>
                <c:ptCount val="4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59</c:v>
                </c:pt>
                <c:pt idx="1">
                  <c:v>65</c:v>
                </c:pt>
                <c:pt idx="2">
                  <c:v>65</c:v>
                </c:pt>
                <c:pt idx="3">
                  <c:v>62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54723840"/>
        <c:axId val="154725376"/>
        <c:axId val="0"/>
      </c:bar3DChart>
      <c:catAx>
        <c:axId val="154723840"/>
        <c:scaling>
          <c:orientation val="minMax"/>
        </c:scaling>
        <c:delete val="0"/>
        <c:axPos val="b"/>
        <c:majorTickMark val="out"/>
        <c:minorTickMark val="none"/>
        <c:tickLblPos val="nextTo"/>
        <c:crossAx val="154725376"/>
        <c:crosses val="autoZero"/>
        <c:auto val="1"/>
        <c:lblAlgn val="ctr"/>
        <c:lblOffset val="100"/>
        <c:noMultiLvlLbl val="0"/>
      </c:catAx>
      <c:valAx>
        <c:axId val="154725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4723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Masculino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0 a 12 anos</c:v>
                </c:pt>
                <c:pt idx="1">
                  <c:v>13 a 17 anos</c:v>
                </c:pt>
                <c:pt idx="2">
                  <c:v>18 a 59 anos</c:v>
                </c:pt>
                <c:pt idx="3">
                  <c:v>60 anos ou +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16</c:v>
                </c:pt>
                <c:pt idx="1">
                  <c:v>14</c:v>
                </c:pt>
                <c:pt idx="2">
                  <c:v>0</c:v>
                </c:pt>
                <c:pt idx="3">
                  <c:v>13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Feminino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0 a 12 anos</c:v>
                </c:pt>
                <c:pt idx="1">
                  <c:v>13 a 17 anos</c:v>
                </c:pt>
                <c:pt idx="2">
                  <c:v>18 a 59 anos</c:v>
                </c:pt>
                <c:pt idx="3">
                  <c:v>60 anos ou +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  <c:pt idx="0">
                  <c:v>9</c:v>
                </c:pt>
                <c:pt idx="1">
                  <c:v>13</c:v>
                </c:pt>
                <c:pt idx="2">
                  <c:v>18</c:v>
                </c:pt>
                <c:pt idx="3">
                  <c:v>22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TOTAL:105 VÍTIMAS 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0 a 12 anos</c:v>
                </c:pt>
                <c:pt idx="1">
                  <c:v>13 a 17 anos</c:v>
                </c:pt>
                <c:pt idx="2">
                  <c:v>18 a 59 anos</c:v>
                </c:pt>
                <c:pt idx="3">
                  <c:v>60 anos ou +</c:v>
                </c:pt>
              </c:strCache>
            </c:strRef>
          </c:cat>
          <c:val>
            <c:numRef>
              <c:f>Plan1!$D$2:$D$5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784896"/>
        <c:axId val="154786432"/>
      </c:barChart>
      <c:catAx>
        <c:axId val="154784896"/>
        <c:scaling>
          <c:orientation val="minMax"/>
        </c:scaling>
        <c:delete val="0"/>
        <c:axPos val="b"/>
        <c:majorTickMark val="out"/>
        <c:minorTickMark val="none"/>
        <c:tickLblPos val="nextTo"/>
        <c:crossAx val="154786432"/>
        <c:crosses val="autoZero"/>
        <c:auto val="1"/>
        <c:lblAlgn val="ctr"/>
        <c:lblOffset val="100"/>
        <c:noMultiLvlLbl val="0"/>
      </c:catAx>
      <c:valAx>
        <c:axId val="154786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47848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Total</a:t>
            </a:r>
            <a:r>
              <a:rPr lang="en-US" baseline="0" dirty="0" smtClean="0"/>
              <a:t> 53</a:t>
            </a:r>
            <a:r>
              <a:rPr lang="en-US" dirty="0" smtClean="0"/>
              <a:t> 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Viol. Física e Psicológica</c:v>
                </c:pt>
                <c:pt idx="1">
                  <c:v>Abuso Sexual</c:v>
                </c:pt>
                <c:pt idx="2">
                  <c:v>Exploração Sexual</c:v>
                </c:pt>
                <c:pt idx="3">
                  <c:v>Negligencia e Abandono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10</c:v>
                </c:pt>
                <c:pt idx="1">
                  <c:v>5</c:v>
                </c:pt>
                <c:pt idx="2">
                  <c:v>0</c:v>
                </c:pt>
                <c:pt idx="3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139456"/>
        <c:axId val="155145344"/>
      </c:barChart>
      <c:catAx>
        <c:axId val="155139456"/>
        <c:scaling>
          <c:orientation val="minMax"/>
        </c:scaling>
        <c:delete val="0"/>
        <c:axPos val="b"/>
        <c:majorTickMark val="out"/>
        <c:minorTickMark val="none"/>
        <c:tickLblPos val="nextTo"/>
        <c:crossAx val="155145344"/>
        <c:crosses val="autoZero"/>
        <c:auto val="1"/>
        <c:lblAlgn val="ctr"/>
        <c:lblOffset val="100"/>
        <c:noMultiLvlLbl val="0"/>
      </c:catAx>
      <c:valAx>
        <c:axId val="155145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5139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Total 28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Plan1!$A$2:$A$3</c:f>
              <c:strCache>
                <c:ptCount val="2"/>
                <c:pt idx="0">
                  <c:v>Física, Psicológica ou Sexual</c:v>
                </c:pt>
                <c:pt idx="1">
                  <c:v>Negligência ou Abandono</c:v>
                </c:pt>
              </c:strCache>
            </c:strRef>
          </c:cat>
          <c:val>
            <c:numRef>
              <c:f>Plan1!$B$2:$B$3</c:f>
              <c:numCache>
                <c:formatCode>General</c:formatCode>
                <c:ptCount val="2"/>
                <c:pt idx="0">
                  <c:v>2</c:v>
                </c:pt>
                <c:pt idx="1">
                  <c:v>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830720"/>
        <c:axId val="154832256"/>
      </c:barChart>
      <c:catAx>
        <c:axId val="154830720"/>
        <c:scaling>
          <c:orientation val="minMax"/>
        </c:scaling>
        <c:delete val="0"/>
        <c:axPos val="b"/>
        <c:majorTickMark val="out"/>
        <c:minorTickMark val="none"/>
        <c:tickLblPos val="nextTo"/>
        <c:crossAx val="154832256"/>
        <c:crosses val="autoZero"/>
        <c:auto val="1"/>
        <c:lblAlgn val="ctr"/>
        <c:lblOffset val="100"/>
        <c:noMultiLvlLbl val="0"/>
      </c:catAx>
      <c:valAx>
        <c:axId val="154832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4830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0.91066</cdr:y>
    </cdr:from>
    <cdr:to>
      <cdr:x>1</cdr:x>
      <cdr:y>0.96374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3600400"/>
          <a:ext cx="7776864" cy="209857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0.75375</cdr:x>
      <cdr:y>0.29664</cdr:y>
    </cdr:from>
    <cdr:to>
      <cdr:x>0.95458</cdr:x>
      <cdr:y>0.39469</cdr:y>
    </cdr:to>
    <cdr:sp macro="" textlink="">
      <cdr:nvSpPr>
        <cdr:cNvPr id="3" name="Retângulo 2"/>
        <cdr:cNvSpPr/>
      </cdr:nvSpPr>
      <cdr:spPr>
        <a:xfrm xmlns:a="http://schemas.openxmlformats.org/drawingml/2006/main">
          <a:off x="6203032" y="1396752"/>
          <a:ext cx="1652786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pt-BR" sz="2400" b="1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4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72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4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57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47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5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15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8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08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42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2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9B524B0-DCDA-4945-B206-949C5FEC045B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7321" y="1048256"/>
            <a:ext cx="53587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SECRETARIA DE DESENVOLVIMENTO SOCIAL</a:t>
            </a:r>
          </a:p>
          <a:p>
            <a:pPr algn="ctr">
              <a:lnSpc>
                <a:spcPct val="150000"/>
              </a:lnSpc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DA FAMÍLIA</a:t>
            </a:r>
          </a:p>
          <a:p>
            <a:pPr algn="ctr"/>
            <a:endPara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1º Quadrimestre de 2024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" y="9249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556" y="248039"/>
            <a:ext cx="61266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ATIVIDADES COM OS GRUPOS DA TERCEIRA 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529369" y="1131590"/>
            <a:ext cx="6344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REUNIÃO COM O SENAC – PARCERIA PARA CURSOS 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9662"/>
            <a:ext cx="5610200" cy="311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373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" y="9249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556" y="248039"/>
            <a:ext cx="61266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ATIVIDADES COM OS GRUPOS DA TERCEIRA 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307975" y="1131590"/>
            <a:ext cx="8512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REUNIÃO COM A </a:t>
            </a:r>
            <a:r>
              <a:rPr lang="pt-BR" dirty="0"/>
              <a:t>DIAMANTE PARCERIA </a:t>
            </a:r>
            <a:r>
              <a:rPr lang="pt-BR" dirty="0" smtClean="0"/>
              <a:t>PARA </a:t>
            </a:r>
            <a:r>
              <a:rPr lang="pt-BR" dirty="0"/>
              <a:t>CURSOS </a:t>
            </a:r>
            <a:r>
              <a:rPr lang="pt-BR" dirty="0" smtClean="0"/>
              <a:t>PARA </a:t>
            </a:r>
            <a:r>
              <a:rPr lang="pt-BR" dirty="0"/>
              <a:t>MULHERES </a:t>
            </a:r>
            <a:endParaRPr lang="pt-BR" dirty="0" smtClean="0"/>
          </a:p>
          <a:p>
            <a:pPr algn="ctr"/>
            <a:r>
              <a:rPr lang="pt-BR" dirty="0" smtClean="0"/>
              <a:t>COM </a:t>
            </a:r>
            <a:r>
              <a:rPr lang="pt-BR" dirty="0"/>
              <a:t>VULNERABILIDADE SOCIAL E </a:t>
            </a:r>
            <a:r>
              <a:rPr lang="pt-BR" dirty="0" smtClean="0"/>
              <a:t>VIOLAÇÕES </a:t>
            </a:r>
            <a:r>
              <a:rPr lang="pt-BR" dirty="0"/>
              <a:t>DE </a:t>
            </a:r>
            <a:r>
              <a:rPr lang="pt-BR" dirty="0" smtClean="0"/>
              <a:t>DIREITO</a:t>
            </a: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13346"/>
            <a:ext cx="5209152" cy="285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412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556" y="248039"/>
            <a:ext cx="61266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ATIVIDADES COM OS GRUPOS </a:t>
            </a:r>
          </a:p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DE MULHERES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307975" y="1131590"/>
            <a:ext cx="8512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GRUPO DE MULHERES: PARA AMPLIAÇÃO DE RENDA FAMILIAR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51670"/>
            <a:ext cx="288032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01" y="1851670"/>
            <a:ext cx="3090543" cy="277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258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" y="9249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556" y="248039"/>
            <a:ext cx="61266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ATIVIDADES COM OS GRUPOS DA TERCEIRA 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307975" y="1131590"/>
            <a:ext cx="8512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FASE MICRORREGIONAL DO JASTI É REALIZADA NO MUNICÍPIO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3638"/>
            <a:ext cx="4896544" cy="300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65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8" y="9249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395536" y="348765"/>
            <a:ext cx="5976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i="1" dirty="0" smtClean="0">
                <a:solidFill>
                  <a:schemeClr val="accent6">
                    <a:lumMod val="50000"/>
                  </a:schemeClr>
                </a:solidFill>
              </a:rPr>
              <a:t>ATIVIDADES: GRUPOS DA TERCEIRA 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307975" y="1073589"/>
            <a:ext cx="8512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INÍCIO </a:t>
            </a:r>
            <a:r>
              <a:rPr lang="pt-BR" dirty="0" smtClean="0"/>
              <a:t>DOS ENCONTROS DA </a:t>
            </a:r>
            <a:r>
              <a:rPr lang="pt-BR" dirty="0"/>
              <a:t>TECEIRA </a:t>
            </a:r>
            <a:r>
              <a:rPr lang="pt-BR" dirty="0" smtClean="0"/>
              <a:t>IDADE COM </a:t>
            </a:r>
            <a:r>
              <a:rPr lang="pt-BR" dirty="0"/>
              <a:t>FESTA DE </a:t>
            </a:r>
            <a:r>
              <a:rPr lang="pt-BR" dirty="0" smtClean="0"/>
              <a:t>PÁSCOA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519" y="1491630"/>
            <a:ext cx="376368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622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2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323528" y="162615"/>
            <a:ext cx="6264696" cy="752661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pt-BR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SECRETARIA DE DESENVOLVIMENTO         SOCIAL:  CRAS E CREAS</a:t>
            </a:r>
            <a:endParaRPr lang="pt-BR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88276" y="987574"/>
            <a:ext cx="8291264" cy="3718148"/>
          </a:xfrm>
        </p:spPr>
        <p:txBody>
          <a:bodyPr/>
          <a:lstStyle/>
          <a:p>
            <a:pPr marL="0" indent="0" algn="ctr">
              <a:buNone/>
            </a:pPr>
            <a:endParaRPr lang="pt-BR" sz="1400" dirty="0"/>
          </a:p>
          <a:p>
            <a:pPr marL="0" indent="0" algn="ctr">
              <a:buNone/>
            </a:pPr>
            <a:r>
              <a:rPr lang="pt-BR" sz="2000" b="1" dirty="0" smtClean="0"/>
              <a:t>BENEFÍCIOS EVENTUAIS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615"/>
            <a:ext cx="951978" cy="648072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856160"/>
              </p:ext>
            </p:extLst>
          </p:nvPr>
        </p:nvGraphicFramePr>
        <p:xfrm>
          <a:off x="1259632" y="1923678"/>
          <a:ext cx="6192688" cy="21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98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228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Benefício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 Natalidade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</a:t>
                      </a:r>
                      <a:r>
                        <a:rPr lang="pt-BR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Funeral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</a:t>
                      </a:r>
                      <a:r>
                        <a:rPr lang="pt-BR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Alimentação 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367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 Vale Transporte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1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" y="-857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ítulo 24"/>
          <p:cNvSpPr>
            <a:spLocks noGrp="1"/>
          </p:cNvSpPr>
          <p:nvPr>
            <p:ph type="title"/>
          </p:nvPr>
        </p:nvSpPr>
        <p:spPr>
          <a:xfrm>
            <a:off x="914400" y="195486"/>
            <a:ext cx="5457800" cy="86774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 smtClean="0"/>
              <a:t>       </a:t>
            </a:r>
            <a:br>
              <a:rPr lang="pt-BR" sz="2800" dirty="0" smtClean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200" b="1" dirty="0" smtClean="0">
                <a:solidFill>
                  <a:schemeClr val="tx1"/>
                </a:solidFill>
                <a:latin typeface="+mn-lt"/>
              </a:rPr>
              <a:t>CADASTRO ÚNICO E</a:t>
            </a:r>
            <a:br>
              <a:rPr lang="pt-BR" sz="2200" b="1" dirty="0" smtClean="0">
                <a:solidFill>
                  <a:schemeClr val="tx1"/>
                </a:solidFill>
                <a:latin typeface="+mn-lt"/>
              </a:rPr>
            </a:br>
            <a:r>
              <a:rPr lang="pt-BR" sz="2200" b="1" dirty="0" smtClean="0">
                <a:solidFill>
                  <a:schemeClr val="tx1"/>
                </a:solidFill>
                <a:latin typeface="+mn-lt"/>
              </a:rPr>
              <a:t>PROGRAMA BOLSA FAMÍLIA </a:t>
            </a:r>
            <a:endParaRPr lang="pt-BR" sz="2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000" dirty="0" smtClean="0"/>
              <a:t>Cadastro único é um instrumento que identifica e caracteriza as famílias de baixa renda</a:t>
            </a:r>
          </a:p>
        </p:txBody>
      </p:sp>
      <p:pic>
        <p:nvPicPr>
          <p:cNvPr id="27" name="Imagem 4" descr="82c418_2f0650e559994c02a2e4ff537637e882_mv2_d_2000_1846_s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742"/>
            <a:ext cx="1008112" cy="93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Tabe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303097"/>
              </p:ext>
            </p:extLst>
          </p:nvPr>
        </p:nvGraphicFramePr>
        <p:xfrm>
          <a:off x="1043608" y="1779662"/>
          <a:ext cx="7272808" cy="2894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/>
                <a:gridCol w="2448272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Descrição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Quantidade 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Famílias cadastradas no CAD ÚNICO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1825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Atualização de cadastros</a:t>
                      </a:r>
                      <a:r>
                        <a:rPr lang="pt-BR" sz="1400" baseline="0" dirty="0" smtClean="0"/>
                        <a:t> 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320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Realização</a:t>
                      </a:r>
                      <a:r>
                        <a:rPr lang="pt-BR" sz="1400" baseline="0" dirty="0" smtClean="0"/>
                        <a:t> de cadastros novos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122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43272">
                <a:tc>
                  <a:txBody>
                    <a:bodyPr/>
                    <a:lstStyle/>
                    <a:p>
                      <a:r>
                        <a:rPr lang="pt-BR" sz="1400" baseline="0" dirty="0" smtClean="0"/>
                        <a:t>Famílias Beneficiárias do Bolsa Família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399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43272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Famílias</a:t>
                      </a:r>
                      <a:r>
                        <a:rPr lang="pt-BR" sz="1400" baseline="0" dirty="0" smtClean="0"/>
                        <a:t> Beneficiárias do Auxílio Gás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73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Famílias Beneficiárias</a:t>
                      </a:r>
                      <a:r>
                        <a:rPr lang="pt-BR" sz="1400" baseline="0" dirty="0" smtClean="0"/>
                        <a:t> do BPC/LOAS (Benefício de Prestação Continuada)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61 idosos</a:t>
                      </a:r>
                    </a:p>
                    <a:p>
                      <a:pPr algn="ctr"/>
                      <a:r>
                        <a:rPr lang="pt-BR" sz="1400" dirty="0" smtClean="0"/>
                        <a:t>178 </a:t>
                      </a:r>
                      <a:r>
                        <a:rPr lang="pt-BR" sz="1400" dirty="0" err="1" smtClean="0"/>
                        <a:t>PCDs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Carteira de Idoso Interestadual (60</a:t>
                      </a:r>
                      <a:r>
                        <a:rPr lang="pt-BR" sz="1400" baseline="0" dirty="0" smtClean="0"/>
                        <a:t> anos)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9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475656" y="193082"/>
            <a:ext cx="5025752" cy="86409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 smtClean="0"/>
              <a:t>    </a:t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 DE REFERÊNCIA DE ASSISTÊNCIA  SOCIAL  - CRAS</a:t>
            </a:r>
            <a:endParaRPr lang="pt-BR" sz="2200" b="1" dirty="0">
              <a:solidFill>
                <a:schemeClr val="tx1"/>
              </a:solidFill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1131590"/>
            <a:ext cx="7560840" cy="3816424"/>
          </a:xfrm>
        </p:spPr>
        <p:txBody>
          <a:bodyPr/>
          <a:lstStyle/>
          <a:p>
            <a:pPr marL="0" indent="444500" algn="just">
              <a:buNone/>
            </a:pPr>
            <a:r>
              <a:rPr lang="pt-BR" sz="1600" dirty="0" smtClean="0"/>
              <a:t> </a:t>
            </a:r>
            <a:r>
              <a:rPr lang="pt-BR" sz="1800" dirty="0" smtClean="0"/>
              <a:t>Destinado a prevenção de riscos sociais e pessoais, por meio da oferta de programas, projetos, serviços e benefícios a indivíduos e famílias em situação de vulnerabilidade social</a:t>
            </a:r>
            <a:r>
              <a:rPr lang="pt-BR" sz="1600" dirty="0" smtClean="0"/>
              <a:t>. </a:t>
            </a:r>
            <a:endParaRPr lang="pt-BR" sz="1600" dirty="0"/>
          </a:p>
          <a:p>
            <a:pPr marL="0" indent="0">
              <a:buNone/>
            </a:pPr>
            <a:endParaRPr lang="pt-BR" sz="1600" dirty="0" smtClean="0"/>
          </a:p>
          <a:p>
            <a:pPr marL="0" indent="0">
              <a:buNone/>
            </a:pPr>
            <a:endParaRPr lang="pt-BR" sz="1600" dirty="0"/>
          </a:p>
          <a:p>
            <a:pPr marL="0" indent="0">
              <a:buNone/>
            </a:pPr>
            <a:endParaRPr lang="pt-BR" sz="1600" dirty="0" smtClean="0"/>
          </a:p>
          <a:p>
            <a:pPr marL="0" indent="0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r>
              <a:rPr lang="pt-BR" sz="1200" dirty="0" smtClean="0"/>
              <a:t>Centro </a:t>
            </a:r>
            <a:r>
              <a:rPr lang="pt-BR" sz="1200" dirty="0"/>
              <a:t>de Referencia de Assistência Social </a:t>
            </a:r>
            <a:r>
              <a:rPr lang="pt-BR" sz="1200" dirty="0" smtClean="0"/>
              <a:t>– CRAS (2024)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25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" t="1" b="33385"/>
          <a:stretch/>
        </p:blipFill>
        <p:spPr>
          <a:xfrm>
            <a:off x="2771800" y="2233029"/>
            <a:ext cx="3024336" cy="20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14400" y="195486"/>
            <a:ext cx="5529808" cy="86774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     </a:t>
            </a:r>
            <a:r>
              <a:rPr lang="pt-BR" sz="2200" b="1" dirty="0" smtClean="0">
                <a:solidFill>
                  <a:schemeClr val="tx1"/>
                </a:solidFill>
              </a:rPr>
              <a:t>PROTEÇÃO SOCIAL BÁSICA:  CRAS</a:t>
            </a:r>
            <a:endParaRPr lang="pt-BR" sz="22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44860931"/>
              </p:ext>
            </p:extLst>
          </p:nvPr>
        </p:nvGraphicFramePr>
        <p:xfrm>
          <a:off x="683568" y="1203598"/>
          <a:ext cx="7714556" cy="354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3852"/>
                <a:gridCol w="22607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Atendimentos no CRAS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1.408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Famílias/indivíduos</a:t>
                      </a:r>
                      <a:r>
                        <a:rPr lang="pt-BR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acompanhamento no PAIF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1.530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Crianças</a:t>
                      </a:r>
                      <a:r>
                        <a:rPr lang="pt-BR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Adolescentes do SCFV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</a:t>
                      </a:r>
                      <a:r>
                        <a:rPr lang="pt-BR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CRAS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t-BR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120/mês CEACA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Idosos no SCFV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Encaminhamentos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 CEACA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Encaminhamento</a:t>
                      </a: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SINE / Mercado de Trabalho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Visitas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domiciliares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Reuniões em equipe 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3" y="195486"/>
            <a:ext cx="896591" cy="72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187624" y="195487"/>
            <a:ext cx="5256584" cy="576063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PROTEÇÃO SOCIAL BÁSICA: CRAS</a:t>
            </a:r>
            <a:endParaRPr lang="pt-BR" sz="20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353048"/>
              </p:ext>
            </p:extLst>
          </p:nvPr>
        </p:nvGraphicFramePr>
        <p:xfrm>
          <a:off x="390099" y="1347614"/>
          <a:ext cx="8352928" cy="2808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29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3051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EVENTOS 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3355">
                <a:tc>
                  <a:txBody>
                    <a:bodyPr/>
                    <a:lstStyle/>
                    <a:p>
                      <a:pPr algn="l"/>
                      <a:r>
                        <a:rPr lang="pt-BR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Reunião</a:t>
                      </a:r>
                      <a:r>
                        <a:rPr lang="pt-BR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 a Rede Socioassistencial, CIEE e Ministério Público para inserção do “Programa Trabalhando Juntos;.”</a:t>
                      </a:r>
                      <a:endParaRPr lang="pt-BR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6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Reunião</a:t>
                      </a:r>
                      <a:r>
                        <a:rPr lang="pt-BR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 SENAR e Rede Socioassistencial para o curso de “Bordados” com mulheres do PAIF;</a:t>
                      </a:r>
                      <a:endParaRPr lang="pt-BR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7162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Reuniões de</a:t>
                      </a:r>
                      <a:r>
                        <a:rPr lang="pt-B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Equipes;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31112">
                <a:tc>
                  <a:txBody>
                    <a:bodyPr/>
                    <a:lstStyle/>
                    <a:p>
                      <a:r>
                        <a:rPr lang="pt-B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Reunião do Projeto “Mulheres Empreendedoras”, com SENAC, Diamante e Rede Socioassistencial para os cursos de Manicure, Maquiagem e Cuidador de Idosos com mulheres do PAIF;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9704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Evento alusivo ao Dia Internacional da Mulher, promovido pela Secretaria de Desenvolvimento</a:t>
                      </a:r>
                      <a:r>
                        <a:rPr lang="pt-B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Social</a:t>
                      </a:r>
                      <a:r>
                        <a:rPr lang="pt-B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0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13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43608" y="69954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23528" y="195487"/>
            <a:ext cx="6984776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 </a:t>
            </a:r>
            <a:r>
              <a:rPr lang="pt-BR" dirty="0" smtClean="0"/>
              <a:t>    </a:t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    </a:t>
            </a:r>
            <a:r>
              <a:rPr lang="pt-BR" sz="2400" dirty="0" smtClean="0"/>
              <a:t>SECRETARIA DE   </a:t>
            </a:r>
            <a:br>
              <a:rPr lang="pt-BR" sz="2400" dirty="0" smtClean="0"/>
            </a:br>
            <a:r>
              <a:rPr lang="pt-BR" sz="2400" dirty="0" smtClean="0"/>
              <a:t> DESENVOLVIMENTO SOCIAL</a:t>
            </a:r>
            <a:endParaRPr lang="pt-BR" sz="2400" dirty="0"/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200" dirty="0" smtClean="0">
                <a:solidFill>
                  <a:srgbClr val="7030A0"/>
                </a:solidFill>
                <a:cs typeface="Arial" pitchFamily="34" charset="0"/>
              </a:rPr>
              <a:t>     </a:t>
            </a:r>
            <a:r>
              <a:rPr lang="pt-BR" sz="2400" dirty="0" smtClean="0">
                <a:solidFill>
                  <a:srgbClr val="7030A0"/>
                </a:solidFill>
                <a:cs typeface="Arial" pitchFamily="34" charset="0"/>
              </a:rPr>
              <a:t> </a:t>
            </a:r>
            <a:r>
              <a:rPr lang="pt-BR" sz="2400" dirty="0" smtClean="0">
                <a:cs typeface="Arial" pitchFamily="34" charset="0"/>
              </a:rPr>
              <a:t>Órgão </a:t>
            </a:r>
            <a:r>
              <a:rPr lang="pt-BR" sz="2400" dirty="0">
                <a:cs typeface="Arial" pitchFamily="34" charset="0"/>
              </a:rPr>
              <a:t>responsável pela gestão municipal da Política de Assistência Social, </a:t>
            </a:r>
            <a:r>
              <a:rPr lang="pt-BR" sz="2400" dirty="0" smtClean="0">
                <a:cs typeface="Arial" pitchFamily="34" charset="0"/>
              </a:rPr>
              <a:t>que busca </a:t>
            </a:r>
            <a:r>
              <a:rPr lang="pt-BR" sz="2400" dirty="0">
                <a:cs typeface="Arial" pitchFamily="34" charset="0"/>
              </a:rPr>
              <a:t>garantir o atendimento às necessidades básicas da </a:t>
            </a:r>
            <a:r>
              <a:rPr lang="pt-BR" sz="2400" dirty="0" smtClean="0">
                <a:cs typeface="Arial" pitchFamily="34" charset="0"/>
              </a:rPr>
              <a:t>população, no enfrentamento das vulnerabilidades. </a:t>
            </a:r>
          </a:p>
          <a:p>
            <a:pPr marL="0" indent="0" algn="just">
              <a:buNone/>
            </a:pPr>
            <a:endParaRPr lang="pt-BR" sz="2400" dirty="0" smtClean="0"/>
          </a:p>
          <a:p>
            <a:pPr marL="0" indent="0" algn="ctr">
              <a:buNone/>
            </a:pPr>
            <a:r>
              <a:rPr lang="pt-BR" b="1" dirty="0" smtClean="0"/>
              <a:t>Assistência Social: </a:t>
            </a:r>
          </a:p>
          <a:p>
            <a:pPr marL="0" indent="0" algn="ctr">
              <a:buNone/>
            </a:pPr>
            <a:r>
              <a:rPr lang="pt-BR" b="1" dirty="0" smtClean="0"/>
              <a:t>“Direito de quem dela necessitar”.</a:t>
            </a:r>
            <a:endParaRPr lang="pt-BR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494"/>
            <a:ext cx="905915" cy="61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3" y="195486"/>
            <a:ext cx="896591" cy="72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187624" y="195487"/>
            <a:ext cx="5256584" cy="576063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PROTEÇÃO SOCIAL BÁSICA: CRAS</a:t>
            </a:r>
            <a:endParaRPr lang="pt-BR" sz="20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687186"/>
              </p:ext>
            </p:extLst>
          </p:nvPr>
        </p:nvGraphicFramePr>
        <p:xfrm>
          <a:off x="395536" y="915565"/>
          <a:ext cx="8352928" cy="3267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29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30519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EVENTOS 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6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Aula</a:t>
                      </a:r>
                      <a:r>
                        <a:rPr lang="pt-BR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inaugural do Programa “Trabalhando Juntos”, com adolescentes em vulnerabilidade social;</a:t>
                      </a:r>
                      <a:endParaRPr lang="pt-BR" sz="1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26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Audiência Pública realizada pelo Ministério Público com a Justiça do Trabalho e Empresas para adesão ao Programa Jovem Aprendiz;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71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Encontro Regional de Conselheiros Tutelares e Rede de Proteção;</a:t>
                      </a:r>
                    </a:p>
                    <a:p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311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Reunião com a Gerência de Proteção Especial do Estado.</a:t>
                      </a:r>
                    </a:p>
                    <a:p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9704">
                <a:tc>
                  <a:txBody>
                    <a:bodyPr/>
                    <a:lstStyle/>
                    <a:p>
                      <a:endParaRPr lang="pt-BR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5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225780"/>
            <a:ext cx="5988918" cy="792088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ENCONTRO REGIONAL DE CONSELHEIROS TUTELARES E REDE DE PROTEÇÃO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97546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Usuario\Downloads\WhatsApp Image 2024-05-21 at 14.48.3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03598"/>
            <a:ext cx="216024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uario\Downloads\WhatsApp Image 2024-05-21 at 15.10.58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4" r="9808"/>
          <a:stretch/>
        </p:blipFill>
        <p:spPr bwMode="auto">
          <a:xfrm>
            <a:off x="3923928" y="1494113"/>
            <a:ext cx="4104455" cy="273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029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225780"/>
            <a:ext cx="5988918" cy="792088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 ALUSIVO AO DIA INTERNACIONAL DA MULHER, PROMOVIDO PELA SDS</a:t>
            </a: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r="9086"/>
          <a:stretch/>
        </p:blipFill>
        <p:spPr bwMode="auto">
          <a:xfrm>
            <a:off x="827584" y="1667432"/>
            <a:ext cx="3600399" cy="245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Usuario\Downloads\WhatsApp Image 2024-05-21 at 15.09.38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" t="-1463" r="2272" b="1463"/>
          <a:stretch/>
        </p:blipFill>
        <p:spPr bwMode="auto">
          <a:xfrm>
            <a:off x="4987070" y="1667432"/>
            <a:ext cx="3347945" cy="248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784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2" y="0"/>
            <a:ext cx="9165642" cy="5410994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971600" y="339503"/>
            <a:ext cx="583264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/>
              <a:t>AUDIÊNCIA PÚBLICA COM OMINISTÉRIO PÚBLICO, JUSTIÇA DO TRABALHO E EMPRESAS PARA ADESÃO AO PROGRAMA JOVEM APRENDIZ</a:t>
            </a:r>
          </a:p>
          <a:p>
            <a:endParaRPr lang="pt-BR" sz="2000" b="1" dirty="0">
              <a:solidFill>
                <a:srgbClr val="FF0000"/>
              </a:solidFill>
            </a:endParaRPr>
          </a:p>
        </p:txBody>
      </p:sp>
      <p:pic>
        <p:nvPicPr>
          <p:cNvPr id="13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4" y="209877"/>
            <a:ext cx="97546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Usuario\Downloads\WhatsApp Image 2024-05-22 at 11.16.3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9621"/>
            <a:ext cx="303338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Usuario\Downloads\WhatsApp Image 2024-05-22 at 11.16.33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3666"/>
            <a:ext cx="3096344" cy="310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03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79504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1124378" y="339502"/>
            <a:ext cx="5616624" cy="720080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REUNIÃO DO PROJETO “MULHERES EMPREENDEDORAS” - SENAC E DIAMANTE</a:t>
            </a:r>
            <a:endParaRPr lang="pt-BR" sz="2000" dirty="0" smtClean="0">
              <a:solidFill>
                <a:schemeClr val="tx1"/>
              </a:solidFill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106414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Usuario\Desktop\diaman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71663"/>
            <a:ext cx="3577713" cy="292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uario\Desktop\sena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89706"/>
            <a:ext cx="3960440" cy="294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31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43"/>
            <a:ext cx="9144000" cy="51435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07504" y="339502"/>
            <a:ext cx="6120680" cy="1656184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>
              <a:solidFill>
                <a:schemeClr val="tx1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899592" y="123479"/>
            <a:ext cx="6048672" cy="1044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/>
              <a:t>REUNIÃO: SENAR E REDE SOCIOASSISTENCIAL PARA O CURSO DE “BORDADOS” COM MULHERES DO PAIF</a:t>
            </a:r>
          </a:p>
        </p:txBody>
      </p:sp>
      <p:pic>
        <p:nvPicPr>
          <p:cNvPr id="13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106414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Usuario\Desktop\sen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66" y="1491630"/>
            <a:ext cx="365729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5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67246" y="195487"/>
            <a:ext cx="6281018" cy="1018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/>
              <a:t>AULA INAUGURAL: PROGRAMA “TRABALHANDO JUNTOS”, COM ADOLESCENTES EM VULNERABILIDADE SOCIAL</a:t>
            </a:r>
            <a:endParaRPr lang="pt-BR" sz="2000" b="1" dirty="0"/>
          </a:p>
        </p:txBody>
      </p:sp>
      <p:pic>
        <p:nvPicPr>
          <p:cNvPr id="9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97546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Usuario\Desktop\CIEE INAUG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34" y="1247563"/>
            <a:ext cx="5403846" cy="34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436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043608" y="193082"/>
            <a:ext cx="5760640" cy="86409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 smtClean="0"/>
              <a:t>    </a:t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2100" dirty="0" smtClean="0">
                <a:solidFill>
                  <a:schemeClr val="tx1"/>
                </a:solidFill>
              </a:rPr>
              <a:t>CENTRO DE REFERÊNCIA ESPECIALIZADO DE ASSISTÊNCIA SOCIAL- CREAS</a:t>
            </a:r>
            <a:endParaRPr lang="pt-BR" sz="2100" b="1" dirty="0">
              <a:solidFill>
                <a:schemeClr val="tx1"/>
              </a:solidFill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987574"/>
            <a:ext cx="7560840" cy="3960440"/>
          </a:xfrm>
        </p:spPr>
        <p:txBody>
          <a:bodyPr>
            <a:normAutofit/>
          </a:bodyPr>
          <a:lstStyle/>
          <a:p>
            <a:pPr marL="0" indent="444500" algn="just">
              <a:buNone/>
            </a:pPr>
            <a:r>
              <a:rPr lang="pt-BR" sz="1800" dirty="0" smtClean="0"/>
              <a:t>É uma </a:t>
            </a:r>
            <a:r>
              <a:rPr lang="pt-BR" sz="1800" dirty="0"/>
              <a:t>unidade pública de prestação de serviços </a:t>
            </a:r>
            <a:r>
              <a:rPr lang="pt-BR" sz="1800" b="1" dirty="0"/>
              <a:t>especializados</a:t>
            </a:r>
            <a:r>
              <a:rPr lang="pt-BR" sz="1800" dirty="0"/>
              <a:t> e </a:t>
            </a:r>
            <a:r>
              <a:rPr lang="pt-BR" sz="1800" b="1" dirty="0"/>
              <a:t>continuados</a:t>
            </a:r>
            <a:r>
              <a:rPr lang="pt-BR" sz="1800" dirty="0"/>
              <a:t> a </a:t>
            </a:r>
            <a:r>
              <a:rPr lang="pt-BR" sz="1800" b="1" dirty="0"/>
              <a:t>indivíduos e famílias </a:t>
            </a:r>
            <a:r>
              <a:rPr lang="pt-BR" sz="1800" dirty="0"/>
              <a:t>em situação de ameaça ou </a:t>
            </a:r>
            <a:r>
              <a:rPr lang="pt-BR" sz="1800" b="1" dirty="0"/>
              <a:t>com seus direitos violados</a:t>
            </a:r>
            <a:r>
              <a:rPr lang="pt-BR" sz="1800" dirty="0"/>
              <a:t>.</a:t>
            </a:r>
          </a:p>
          <a:p>
            <a:pPr marL="0" indent="444500" algn="just">
              <a:buNone/>
            </a:pPr>
            <a:r>
              <a:rPr lang="pt-BR" sz="1800" dirty="0"/>
              <a:t> É um espaço de acolhida e escuta </a:t>
            </a:r>
            <a:r>
              <a:rPr lang="pt-BR" sz="1800" dirty="0" smtClean="0"/>
              <a:t>qualificada e equipe especializada, onde todo trabalho </a:t>
            </a:r>
            <a:r>
              <a:rPr lang="pt-BR" sz="1800" dirty="0"/>
              <a:t>é realizado </a:t>
            </a:r>
            <a:r>
              <a:rPr lang="pt-BR" sz="1800" dirty="0" smtClean="0"/>
              <a:t>para auxiliar </a:t>
            </a:r>
            <a:r>
              <a:rPr lang="pt-BR" sz="1800" dirty="0"/>
              <a:t>no reestabelecimento dos vínculos familiares e comunitários. Envolve um conjunto de processos de trabalhos que devem ofertar apoio e acompanhamento individualizado ou em grupos</a:t>
            </a:r>
            <a:r>
              <a:rPr lang="en-US" sz="1800" dirty="0"/>
              <a:t>.</a:t>
            </a:r>
          </a:p>
          <a:p>
            <a:pPr marL="0" indent="444500">
              <a:buNone/>
            </a:pPr>
            <a:endParaRPr lang="pt-BR" sz="1200" dirty="0" smtClean="0"/>
          </a:p>
          <a:p>
            <a:pPr marL="0" indent="44450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7"/>
            <a:ext cx="935029" cy="7200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3906" y="3291830"/>
            <a:ext cx="2832935" cy="170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714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180748" y="304702"/>
            <a:ext cx="5760640" cy="50165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FAMÍLIAS ACOMPANHADAS</a:t>
            </a:r>
            <a:endParaRPr lang="pt-BR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971600" y="1131590"/>
            <a:ext cx="7200800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7"/>
            <a:ext cx="935029" cy="720080"/>
          </a:xfrm>
          <a:prstGeom prst="rect">
            <a:avLst/>
          </a:prstGeom>
        </p:spPr>
      </p:pic>
      <p:graphicFrame>
        <p:nvGraphicFramePr>
          <p:cNvPr id="10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8684628"/>
              </p:ext>
            </p:extLst>
          </p:nvPr>
        </p:nvGraphicFramePr>
        <p:xfrm>
          <a:off x="539552" y="987574"/>
          <a:ext cx="7776864" cy="3953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0323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180748" y="304702"/>
            <a:ext cx="5760640" cy="501650"/>
          </a:xfrm>
        </p:spPr>
        <p:txBody>
          <a:bodyPr>
            <a:normAutofit/>
          </a:bodyPr>
          <a:lstStyle/>
          <a:p>
            <a:pPr algn="ctr"/>
            <a:r>
              <a:rPr lang="pt-BR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SERVIÇOS</a:t>
            </a:r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OFERTADOS</a:t>
            </a:r>
            <a:endParaRPr lang="pt-BR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323528" y="987574"/>
            <a:ext cx="7848872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just">
              <a:buNone/>
            </a:pPr>
            <a:r>
              <a:rPr lang="pt-BR" sz="2000" dirty="0" smtClean="0"/>
              <a:t>     - Serviço </a:t>
            </a:r>
            <a:r>
              <a:rPr lang="pt-BR" sz="2000" dirty="0"/>
              <a:t>de Atendimento Especializado a Famílias e Indivíduos – PAEFI;</a:t>
            </a:r>
          </a:p>
          <a:p>
            <a:pPr>
              <a:buNone/>
            </a:pPr>
            <a:endParaRPr lang="pt-BR" sz="2000" dirty="0"/>
          </a:p>
          <a:p>
            <a:pPr marL="0" indent="0" algn="just">
              <a:buNone/>
            </a:pPr>
            <a:r>
              <a:rPr lang="pt-BR" sz="2000" dirty="0" smtClean="0"/>
              <a:t>    - Serviço </a:t>
            </a:r>
            <a:r>
              <a:rPr lang="pt-BR" sz="2000" dirty="0"/>
              <a:t>de Proteção Social a Adolescentes em cumprimento de Medidas Socioeducativas – Liberdade Assistida (LA) e Prestação de Serviços à Comunidade (PSC</a:t>
            </a:r>
            <a:r>
              <a:rPr lang="pt-BR" sz="2000" dirty="0" smtClean="0"/>
              <a:t>).</a:t>
            </a:r>
            <a:endParaRPr lang="pt-BR" sz="200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7"/>
            <a:ext cx="93502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1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09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494"/>
            <a:ext cx="1080120" cy="7353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205979"/>
            <a:ext cx="6120680" cy="79682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400" dirty="0" smtClean="0"/>
              <a:t>SECRETARIA DE </a:t>
            </a:r>
            <a:br>
              <a:rPr lang="pt-BR" sz="2400" dirty="0" smtClean="0"/>
            </a:br>
            <a:r>
              <a:rPr lang="pt-BR" sz="2400" dirty="0" smtClean="0"/>
              <a:t>DESENVOLVIMENTO SOCIAL</a:t>
            </a:r>
            <a:endParaRPr lang="pt-BR" sz="2400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>
          <a:xfrm>
            <a:off x="251520" y="1131590"/>
            <a:ext cx="8435280" cy="367240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t-BR" sz="2400" dirty="0" smtClean="0"/>
              <a:t>             </a:t>
            </a:r>
            <a:r>
              <a:rPr lang="pt-BR" sz="4200" dirty="0" smtClean="0"/>
              <a:t>A Secretaria de Desenvolvimento Social coordena e acompanha os seguintes serviços:</a:t>
            </a:r>
          </a:p>
          <a:p>
            <a:pPr marL="0" indent="0" algn="just">
              <a:buNone/>
            </a:pPr>
            <a:endParaRPr lang="pt-BR" sz="2400" dirty="0" smtClean="0"/>
          </a:p>
          <a:p>
            <a:pPr marL="0" indent="0" algn="just">
              <a:buNone/>
            </a:pPr>
            <a:r>
              <a:rPr lang="pt-BR" sz="2400" dirty="0" smtClean="0"/>
              <a:t>  - CONSELHOS MUNICIPAIS (Assistência Social e Idoso)</a:t>
            </a:r>
          </a:p>
          <a:p>
            <a:pPr marL="0" indent="0" algn="just">
              <a:buNone/>
            </a:pPr>
            <a:r>
              <a:rPr lang="pt-BR" sz="2400" dirty="0" smtClean="0"/>
              <a:t>  - GESTÃO (Grupos Organizados da Terceira Idade e Grupos de Mulheres);</a:t>
            </a:r>
          </a:p>
          <a:p>
            <a:pPr marL="0" indent="0" algn="just">
              <a:buNone/>
            </a:pPr>
            <a:r>
              <a:rPr lang="pt-BR" sz="2400" dirty="0" smtClean="0"/>
              <a:t>  - BENEFÍCIOS EVENTUAIS (CRAS, CREAS, Acolhimento Institucional)</a:t>
            </a:r>
          </a:p>
          <a:p>
            <a:pPr marL="0" indent="0" algn="just">
              <a:buNone/>
            </a:pPr>
            <a:r>
              <a:rPr lang="pt-BR" sz="2400" dirty="0"/>
              <a:t> </a:t>
            </a:r>
            <a:r>
              <a:rPr lang="pt-BR" sz="2400" dirty="0" smtClean="0"/>
              <a:t> - CADASTRO </a:t>
            </a:r>
            <a:r>
              <a:rPr lang="pt-BR" sz="2400" dirty="0"/>
              <a:t>ÚNICO PROGRAMA BOLSA FAMÍLIA;</a:t>
            </a:r>
          </a:p>
          <a:p>
            <a:pPr marL="0" indent="0" algn="just">
              <a:buNone/>
            </a:pPr>
            <a:r>
              <a:rPr lang="pt-BR" sz="2400" dirty="0"/>
              <a:t> </a:t>
            </a:r>
            <a:r>
              <a:rPr lang="pt-BR" sz="2400" dirty="0" smtClean="0"/>
              <a:t> - CRAS;</a:t>
            </a:r>
          </a:p>
          <a:p>
            <a:pPr marL="0" indent="0" algn="just">
              <a:buNone/>
            </a:pPr>
            <a:r>
              <a:rPr lang="pt-BR" sz="2400" dirty="0"/>
              <a:t> </a:t>
            </a:r>
            <a:r>
              <a:rPr lang="pt-BR" sz="2400" dirty="0" smtClean="0"/>
              <a:t> - CREAS;</a:t>
            </a:r>
          </a:p>
          <a:p>
            <a:pPr marL="0" indent="0" algn="just">
              <a:buNone/>
            </a:pPr>
            <a:r>
              <a:rPr lang="pt-BR" sz="2400" dirty="0"/>
              <a:t> </a:t>
            </a:r>
            <a:r>
              <a:rPr lang="pt-BR" sz="2400" dirty="0" smtClean="0"/>
              <a:t> - ACOLHIMENTO INSTITUCIONAL;</a:t>
            </a:r>
          </a:p>
          <a:p>
            <a:pPr marL="0" indent="0" algn="just">
              <a:buNone/>
            </a:pPr>
            <a:r>
              <a:rPr lang="pt-BR" sz="2300" dirty="0"/>
              <a:t> </a:t>
            </a:r>
            <a:r>
              <a:rPr lang="pt-BR" sz="2300" dirty="0" smtClean="0"/>
              <a:t> - FAMÍLIA ACOLHEDORA.</a:t>
            </a:r>
            <a:endParaRPr lang="pt-BR" sz="2400" dirty="0" smtClean="0"/>
          </a:p>
          <a:p>
            <a:pPr marL="0" indent="0">
              <a:buNone/>
            </a:pPr>
            <a:r>
              <a:rPr lang="pt-BR" sz="2200" dirty="0" smtClean="0"/>
              <a:t> </a:t>
            </a:r>
            <a:endParaRPr lang="pt-BR" sz="2400" dirty="0" smtClean="0"/>
          </a:p>
          <a:p>
            <a:pPr marL="0" indent="0" algn="just"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180748" y="195487"/>
            <a:ext cx="5760640" cy="936103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SERVIÇO</a:t>
            </a:r>
            <a:r>
              <a:rPr lang="pt-B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</a:rPr>
              <a:t>DE PROTEÇÃO SOCIAL: ADOLESCENTES EM CUMPRIMENTO DE MEDIDA SOCIOEDUCATIVA- LA/PSC </a:t>
            </a:r>
            <a:endParaRPr lang="pt-B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323528" y="987574"/>
            <a:ext cx="7848872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7"/>
            <a:ext cx="935029" cy="720080"/>
          </a:xfrm>
          <a:prstGeom prst="rect">
            <a:avLst/>
          </a:prstGeom>
        </p:spPr>
      </p:pic>
      <p:graphicFrame>
        <p:nvGraphicFramePr>
          <p:cNvPr id="6" name="Espaço Reservado para Conteú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3413544"/>
              </p:ext>
            </p:extLst>
          </p:nvPr>
        </p:nvGraphicFramePr>
        <p:xfrm>
          <a:off x="827584" y="1419622"/>
          <a:ext cx="7149986" cy="3160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5950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186549" y="195487"/>
            <a:ext cx="5760640" cy="501650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VISITAS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REALIZADAS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987574"/>
            <a:ext cx="7560840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7"/>
            <a:ext cx="935029" cy="720080"/>
          </a:xfrm>
          <a:prstGeom prst="rect">
            <a:avLst/>
          </a:prstGeom>
        </p:spPr>
      </p:pic>
      <p:graphicFrame>
        <p:nvGraphicFramePr>
          <p:cNvPr id="6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9318243"/>
              </p:ext>
            </p:extLst>
          </p:nvPr>
        </p:nvGraphicFramePr>
        <p:xfrm>
          <a:off x="899592" y="915567"/>
          <a:ext cx="6696744" cy="3981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6181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70281" y="195487"/>
            <a:ext cx="5977739" cy="501650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/>
              <a:t>NÚMERO </a:t>
            </a:r>
            <a:r>
              <a:rPr lang="pt-BR" sz="2000" b="1" dirty="0"/>
              <a:t>DE ATENDIMENTOS PSICOSSOCIAIS 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987574"/>
            <a:ext cx="7560840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6" y="195487"/>
            <a:ext cx="935029" cy="720080"/>
          </a:xfrm>
          <a:prstGeom prst="rect">
            <a:avLst/>
          </a:prstGeom>
        </p:spPr>
      </p:pic>
      <p:graphicFrame>
        <p:nvGraphicFramePr>
          <p:cNvPr id="8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2811073"/>
              </p:ext>
            </p:extLst>
          </p:nvPr>
        </p:nvGraphicFramePr>
        <p:xfrm>
          <a:off x="974824" y="1059582"/>
          <a:ext cx="7053559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1473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78" y="-2358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186549" y="195487"/>
            <a:ext cx="5760640" cy="501650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 smtClean="0"/>
              <a:t>PERFIL DAS VÍTIMAS DE VIOLÊNCIA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771550"/>
            <a:ext cx="7560840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7"/>
            <a:ext cx="935029" cy="720080"/>
          </a:xfrm>
          <a:prstGeom prst="rect">
            <a:avLst/>
          </a:prstGeom>
        </p:spPr>
      </p:pic>
      <p:graphicFrame>
        <p:nvGraphicFramePr>
          <p:cNvPr id="8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022103"/>
              </p:ext>
            </p:extLst>
          </p:nvPr>
        </p:nvGraphicFramePr>
        <p:xfrm>
          <a:off x="752543" y="1203598"/>
          <a:ext cx="6912768" cy="3448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6968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186549" y="195486"/>
            <a:ext cx="5760640" cy="648071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dirty="0" smtClean="0"/>
              <a:t>CRIANÇAS E ADOLESCENTES VÍTIMAS DE VIOLÊNCIA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987574"/>
            <a:ext cx="7560840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7"/>
            <a:ext cx="935029" cy="720080"/>
          </a:xfrm>
          <a:prstGeom prst="rect">
            <a:avLst/>
          </a:prstGeom>
        </p:spPr>
      </p:pic>
      <p:graphicFrame>
        <p:nvGraphicFramePr>
          <p:cNvPr id="8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0445593"/>
              </p:ext>
            </p:extLst>
          </p:nvPr>
        </p:nvGraphicFramePr>
        <p:xfrm>
          <a:off x="611560" y="1131591"/>
          <a:ext cx="74168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662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043608" y="195486"/>
            <a:ext cx="5903581" cy="648071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PERFIL IDOSOS: VÍTIMAS DE VIOLÊNCIA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987574"/>
            <a:ext cx="7560840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" y="195487"/>
            <a:ext cx="935029" cy="720080"/>
          </a:xfrm>
          <a:prstGeom prst="rect">
            <a:avLst/>
          </a:prstGeom>
        </p:spPr>
      </p:pic>
      <p:graphicFrame>
        <p:nvGraphicFramePr>
          <p:cNvPr id="9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4718137"/>
              </p:ext>
            </p:extLst>
          </p:nvPr>
        </p:nvGraphicFramePr>
        <p:xfrm>
          <a:off x="674743" y="1131591"/>
          <a:ext cx="7137617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2127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619672" y="195486"/>
            <a:ext cx="5327517" cy="648071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MEDIAÇÕES FAMILIARES</a:t>
            </a:r>
            <a:endParaRPr lang="pt-BR" sz="20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987574"/>
            <a:ext cx="7560840" cy="39604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1600" b="1" dirty="0" smtClean="0"/>
              <a:t>- </a:t>
            </a:r>
            <a:r>
              <a:rPr lang="pt-BR" sz="1600" dirty="0" smtClean="0"/>
              <a:t>Intervenção </a:t>
            </a:r>
            <a:r>
              <a:rPr lang="pt-BR" sz="1600" dirty="0"/>
              <a:t>realizada pelos técnicos – assistente social, psicólogo e advogado do CREAS as famílias que estão em situação de conflito. Objetivo é buscar uma solução e reorganização da vida pessoal ou familiar</a:t>
            </a:r>
            <a:r>
              <a:rPr lang="pt-BR" sz="1600" dirty="0" smtClean="0"/>
              <a:t>.</a:t>
            </a:r>
            <a:endParaRPr lang="pt-BR" sz="1600" dirty="0"/>
          </a:p>
          <a:p>
            <a:pPr algn="ctr">
              <a:lnSpc>
                <a:spcPct val="150000"/>
              </a:lnSpc>
              <a:buNone/>
            </a:pPr>
            <a:r>
              <a:rPr lang="pt-BR" sz="1600" b="1" dirty="0"/>
              <a:t>Total: 01 mediações </a:t>
            </a:r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r>
              <a:rPr lang="pt-B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ESTUDO DE CASOS </a:t>
            </a:r>
            <a:endParaRPr lang="pt-BR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pt-BR" sz="12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1600" dirty="0" smtClean="0"/>
              <a:t>- Foram </a:t>
            </a:r>
            <a:r>
              <a:rPr lang="pt-BR" sz="1600" dirty="0"/>
              <a:t>realizado </a:t>
            </a:r>
            <a:r>
              <a:rPr lang="pt-BR" sz="1600" b="1" dirty="0"/>
              <a:t>09 estudo de casos</a:t>
            </a:r>
            <a:r>
              <a:rPr lang="pt-BR" sz="1600" dirty="0"/>
              <a:t>, onde os técnicos responsáveis por cada caso, realizam uma reunião com toda a equipe e profissionais de outras políticas publicas para estudar e encontrar um caminho para sanar a violação de direito do indivíduo ou da família. </a:t>
            </a:r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" y="195487"/>
            <a:ext cx="93502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71600" y="195486"/>
            <a:ext cx="6264696" cy="1224135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1800" b="1" dirty="0" smtClean="0">
                <a:solidFill>
                  <a:schemeClr val="tx1"/>
                </a:solidFill>
              </a:rPr>
              <a:t>PLANEJAMENTO DO PROJETO MULHERES </a:t>
            </a:r>
            <a:r>
              <a:rPr lang="pt-BR" sz="1800" b="1" dirty="0">
                <a:solidFill>
                  <a:schemeClr val="tx1"/>
                </a:solidFill>
              </a:rPr>
              <a:t>EMPREENDEDORAS </a:t>
            </a:r>
            <a:br>
              <a:rPr lang="pt-BR" sz="1800" b="1" dirty="0">
                <a:solidFill>
                  <a:schemeClr val="tx1"/>
                </a:solidFill>
              </a:rPr>
            </a:br>
            <a:r>
              <a:rPr lang="pt-BR" sz="1800" b="1" dirty="0">
                <a:solidFill>
                  <a:schemeClr val="tx1"/>
                </a:solidFill>
              </a:rPr>
              <a:t>DISPONIBILIZADO PELA DIAMANTE PARA MULHERES ATENDIDAS NO </a:t>
            </a:r>
            <a:r>
              <a:rPr lang="pt-BR" sz="1800" b="1" dirty="0" smtClean="0">
                <a:solidFill>
                  <a:schemeClr val="tx1"/>
                </a:solidFill>
              </a:rPr>
              <a:t>CREAS</a:t>
            </a:r>
            <a:endParaRPr lang="pt-BR" sz="1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1347614"/>
            <a:ext cx="7560840" cy="36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" y="195487"/>
            <a:ext cx="935029" cy="72008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7654"/>
            <a:ext cx="460851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0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71600" y="339502"/>
            <a:ext cx="6264696" cy="864094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REUNIÃO DE PLANEJAMENTO PARA O PROJETO </a:t>
            </a:r>
            <a:br>
              <a:rPr lang="pt-B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MAIO AMARELO O ANO INTEIRO</a:t>
            </a:r>
            <a:endParaRPr lang="pt-BR" sz="20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1347614"/>
            <a:ext cx="7560840" cy="36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5487"/>
            <a:ext cx="935029" cy="7200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9622"/>
            <a:ext cx="4734751" cy="313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70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71600" y="339502"/>
            <a:ext cx="5976664" cy="576065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1800" b="1" dirty="0" smtClean="0"/>
              <a:t>SERVIÇO DE ABORADAGEM SOCIAL</a:t>
            </a:r>
            <a:endParaRPr lang="pt-BR" sz="1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1347614"/>
            <a:ext cx="7560840" cy="36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" y="195487"/>
            <a:ext cx="935029" cy="7200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31590"/>
            <a:ext cx="4752528" cy="319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2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09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494"/>
            <a:ext cx="1080120" cy="7353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205979"/>
            <a:ext cx="6120680" cy="79682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400" dirty="0" smtClean="0"/>
              <a:t>SECRETARIA DE </a:t>
            </a:r>
            <a:br>
              <a:rPr lang="pt-BR" sz="2400" dirty="0" smtClean="0"/>
            </a:br>
            <a:r>
              <a:rPr lang="pt-BR" sz="2400" dirty="0" smtClean="0"/>
              <a:t>DESENVOLVIMENTO SOCIAL</a:t>
            </a:r>
            <a:endParaRPr lang="pt-BR" sz="2400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>
          <a:xfrm>
            <a:off x="179512" y="1131590"/>
            <a:ext cx="8856984" cy="36724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 smtClean="0"/>
              <a:t>             A SMDS gere ainda, os Conselhos Municipais:</a:t>
            </a:r>
          </a:p>
          <a:p>
            <a:pPr marL="0" indent="0" algn="just">
              <a:buNone/>
            </a:pPr>
            <a:endParaRPr lang="pt-BR" sz="2400" dirty="0" smtClean="0"/>
          </a:p>
          <a:p>
            <a:pPr marL="0" indent="0">
              <a:buNone/>
            </a:pPr>
            <a:r>
              <a:rPr lang="pt-BR" sz="2200" dirty="0" smtClean="0"/>
              <a:t>   - Conselho </a:t>
            </a:r>
            <a:r>
              <a:rPr lang="pt-BR" sz="2200" dirty="0"/>
              <a:t>Municipal de Assistência Social;</a:t>
            </a:r>
          </a:p>
          <a:p>
            <a:pPr marL="0" indent="0">
              <a:buNone/>
            </a:pPr>
            <a:r>
              <a:rPr lang="pt-BR" sz="2200" dirty="0" smtClean="0"/>
              <a:t>   - Conselho </a:t>
            </a:r>
            <a:r>
              <a:rPr lang="pt-BR" sz="2200" dirty="0"/>
              <a:t>Municipal da Pessoa </a:t>
            </a:r>
            <a:r>
              <a:rPr lang="pt-BR" sz="2200" dirty="0" smtClean="0"/>
              <a:t>Idosa;</a:t>
            </a:r>
          </a:p>
          <a:p>
            <a:pPr marL="0" indent="0">
              <a:buNone/>
            </a:pPr>
            <a:r>
              <a:rPr lang="pt-BR" sz="2200" dirty="0"/>
              <a:t> </a:t>
            </a:r>
            <a:r>
              <a:rPr lang="pt-BR" sz="2200" dirty="0" smtClean="0"/>
              <a:t>  - Conselho Municipal da Pessoa com Deficiência </a:t>
            </a:r>
            <a:r>
              <a:rPr lang="pt-BR" sz="1400" dirty="0" smtClean="0"/>
              <a:t>(em processo de estruturação)</a:t>
            </a:r>
            <a:endParaRPr lang="pt-BR" sz="1400" dirty="0"/>
          </a:p>
          <a:p>
            <a:pPr marL="0" indent="0" algn="just"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7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71600" y="195488"/>
            <a:ext cx="5976664" cy="720080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CAPACITAÇÃO </a:t>
            </a:r>
            <a:r>
              <a:rPr lang="pt-B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PORJETO</a:t>
            </a:r>
            <a:br>
              <a:rPr lang="pt-B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JUSTIÇA RESTAURATIVA</a:t>
            </a:r>
            <a:endParaRPr lang="pt-BR" sz="1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1059582"/>
            <a:ext cx="7560840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" y="195487"/>
            <a:ext cx="935029" cy="72008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37340"/>
            <a:ext cx="2928687" cy="380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17417"/>
            <a:ext cx="2880320" cy="370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3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71600" y="195488"/>
            <a:ext cx="5976664" cy="720080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 INAUGURAL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</a:t>
            </a:r>
            <a:b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TRABALHANDO JUNTOS</a:t>
            </a:r>
            <a:endParaRPr lang="pt-BR" sz="2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1347614"/>
            <a:ext cx="7560840" cy="36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" y="195487"/>
            <a:ext cx="935029" cy="72008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6897"/>
            <a:ext cx="2806179" cy="353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6897"/>
            <a:ext cx="3096344" cy="34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06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179916" y="195486"/>
            <a:ext cx="5624331" cy="720080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 DE ACOLHIMENTO INSTITUCIONAL</a:t>
            </a:r>
            <a:endParaRPr lang="pt-B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1"/>
          </p:nvPr>
        </p:nvSpPr>
        <p:spPr>
          <a:xfrm>
            <a:off x="539552" y="1059582"/>
            <a:ext cx="8208912" cy="34552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1800" dirty="0" smtClean="0"/>
              <a:t>      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1800" dirty="0"/>
              <a:t> </a:t>
            </a:r>
            <a:r>
              <a:rPr lang="pt-BR" sz="1800" dirty="0" smtClean="0"/>
              <a:t>       O </a:t>
            </a:r>
            <a:r>
              <a:rPr lang="pt-BR" sz="1800" dirty="0"/>
              <a:t>Serviço de Acolhimento Institucional – SAI tem como finalidade acolher crianças e adolescentes em caráter provisório e excepcional, sob medida de proteção conforme artigo 98 do Estatuto da Criança e do Adolescente, que estejam em situação de risco pessoal e social.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BR" sz="10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1800" dirty="0" smtClean="0"/>
              <a:t>        Trata-se de </a:t>
            </a:r>
            <a:r>
              <a:rPr lang="pt-BR" sz="1800" dirty="0"/>
              <a:t>uma medida de proteção expedida em caráter emergencial pelo Conselho Tutelar ou por determinação do Poder Judiciário.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/>
          </a:p>
        </p:txBody>
      </p:sp>
      <p:pic>
        <p:nvPicPr>
          <p:cNvPr id="7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5486"/>
            <a:ext cx="1000404" cy="74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0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0" name="Espaço Reservado para Conteúdo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19630022"/>
              </p:ext>
            </p:extLst>
          </p:nvPr>
        </p:nvGraphicFramePr>
        <p:xfrm>
          <a:off x="607097" y="1347614"/>
          <a:ext cx="7884876" cy="2468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8692"/>
                <a:gridCol w="1656184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DESCRIÇÃO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QUANTIDADE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872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 smtClean="0"/>
                        <a:t>TOTAL DE ACOLHIDOS NO 1º QUADRIMESTRE: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/>
                        <a:t>09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 smtClean="0"/>
                        <a:t>DESACOLHIMENTOS</a:t>
                      </a:r>
                      <a:endParaRPr lang="pt-BR" sz="1600" b="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/>
                        <a:t>02</a:t>
                      </a:r>
                      <a:endParaRPr lang="pt-BR" sz="1600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 smtClean="0"/>
                        <a:t> ACOLHIMENTOS NOVOS NO QUADRIMESTRE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/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 smtClean="0"/>
                        <a:t> REINTEGRAÇÃO FAMILIAR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/>
                        <a:t>02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 smtClean="0"/>
                        <a:t>TRANSFERIDOS PARA OUTRO</a:t>
                      </a:r>
                      <a:r>
                        <a:rPr lang="pt-BR" sz="1600" b="0" baseline="0" dirty="0" smtClean="0"/>
                        <a:t> ABRIGO</a:t>
                      </a:r>
                      <a:endParaRPr lang="pt-BR" sz="1600" b="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 smtClean="0"/>
                        <a:t>TRANSFERIDOS PARA</a:t>
                      </a:r>
                      <a:r>
                        <a:rPr lang="pt-BR" sz="1600" b="0" baseline="0" dirty="0" smtClean="0"/>
                        <a:t> O ACOLHIMENTO FAMILIAR</a:t>
                      </a:r>
                      <a:endParaRPr lang="pt-BR" sz="1600" b="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6" name="Título 5"/>
          <p:cNvSpPr txBox="1">
            <a:spLocks/>
          </p:cNvSpPr>
          <p:nvPr/>
        </p:nvSpPr>
        <p:spPr>
          <a:xfrm>
            <a:off x="1043608" y="1455626"/>
            <a:ext cx="5544615" cy="792088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dirty="0"/>
          </a:p>
        </p:txBody>
      </p:sp>
      <p:sp>
        <p:nvSpPr>
          <p:cNvPr id="18" name="Título 5"/>
          <p:cNvSpPr txBox="1">
            <a:spLocks/>
          </p:cNvSpPr>
          <p:nvPr/>
        </p:nvSpPr>
        <p:spPr>
          <a:xfrm>
            <a:off x="683568" y="1851670"/>
            <a:ext cx="6768752" cy="936104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dirty="0"/>
          </a:p>
        </p:txBody>
      </p:sp>
      <p:sp>
        <p:nvSpPr>
          <p:cNvPr id="20" name="Título 5"/>
          <p:cNvSpPr txBox="1">
            <a:spLocks/>
          </p:cNvSpPr>
          <p:nvPr/>
        </p:nvSpPr>
        <p:spPr>
          <a:xfrm>
            <a:off x="611560" y="1707654"/>
            <a:ext cx="5913039" cy="1080120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dirty="0"/>
          </a:p>
        </p:txBody>
      </p:sp>
      <p:pic>
        <p:nvPicPr>
          <p:cNvPr id="12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659" y="267494"/>
            <a:ext cx="964907" cy="72008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07704" y="330210"/>
            <a:ext cx="44323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ACOLHIMENTO INSTITUCIONAL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76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907704" y="195486"/>
            <a:ext cx="4464496" cy="781596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 smtClean="0">
                <a:solidFill>
                  <a:schemeClr val="tx1"/>
                </a:solidFill>
                <a:ea typeface="Cambria" panose="02040503050406030204" pitchFamily="18" charset="0"/>
              </a:rPr>
              <a:t>ACOLHIMENTO INSTITUCIONAL</a:t>
            </a:r>
            <a:br>
              <a:rPr lang="pt-BR" sz="1800" b="1" dirty="0" smtClean="0">
                <a:solidFill>
                  <a:schemeClr val="tx1"/>
                </a:solidFill>
                <a:ea typeface="Cambria" panose="02040503050406030204" pitchFamily="18" charset="0"/>
              </a:rPr>
            </a:br>
            <a:r>
              <a:rPr lang="pt-BR" sz="1800" b="1" dirty="0" smtClean="0">
                <a:solidFill>
                  <a:schemeClr val="tx1"/>
                </a:solidFill>
                <a:ea typeface="Cambria" panose="02040503050406030204" pitchFamily="18" charset="0"/>
              </a:rPr>
              <a:t>NÚMERO DE ACOLHIDOS POR IDADE</a:t>
            </a:r>
            <a:endParaRPr lang="pt-BR" sz="1800" b="1" dirty="0">
              <a:solidFill>
                <a:schemeClr val="tx1"/>
              </a:solidFill>
            </a:endParaRPr>
          </a:p>
        </p:txBody>
      </p:sp>
      <p:pic>
        <p:nvPicPr>
          <p:cNvPr id="8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5486"/>
            <a:ext cx="1080120" cy="806059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464108"/>
              </p:ext>
            </p:extLst>
          </p:nvPr>
        </p:nvGraphicFramePr>
        <p:xfrm>
          <a:off x="686191" y="1491630"/>
          <a:ext cx="7771618" cy="2736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147"/>
                <a:gridCol w="1712147"/>
                <a:gridCol w="2173662"/>
                <a:gridCol w="2173662"/>
              </a:tblGrid>
              <a:tr h="348304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SEXO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FAIXA ETÁRIA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QTDE</a:t>
                      </a:r>
                      <a:r>
                        <a:rPr lang="pt-BR" sz="1600" b="1" baseline="0" dirty="0" smtClean="0">
                          <a:solidFill>
                            <a:schemeClr val="tx1"/>
                          </a:solidFill>
                        </a:rPr>
                        <a:t>  CRIANÇAS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131986"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Masculino</a:t>
                      </a:r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0 a 5</a:t>
                      </a: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 anos</a:t>
                      </a:r>
                    </a:p>
                    <a:p>
                      <a:pPr algn="ctr"/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6 a 10 anos</a:t>
                      </a:r>
                    </a:p>
                    <a:p>
                      <a:pPr algn="ctr"/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Acima de 10 anos</a:t>
                      </a:r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02</a:t>
                      </a:r>
                    </a:p>
                    <a:p>
                      <a:pPr algn="ctr"/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01</a:t>
                      </a:r>
                    </a:p>
                    <a:p>
                      <a:pPr algn="ctr"/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02</a:t>
                      </a:r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05</a:t>
                      </a:r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256014"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Feminino</a:t>
                      </a:r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0 a 5</a:t>
                      </a: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 anos</a:t>
                      </a:r>
                    </a:p>
                    <a:p>
                      <a:pPr algn="ctr"/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6 a 10 anos</a:t>
                      </a:r>
                    </a:p>
                    <a:p>
                      <a:pPr algn="ctr"/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Acima de 10 anos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02</a:t>
                      </a:r>
                    </a:p>
                    <a:p>
                      <a:pPr algn="ctr"/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00</a:t>
                      </a:r>
                    </a:p>
                    <a:p>
                      <a:pPr algn="ctr"/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02</a:t>
                      </a:r>
                    </a:p>
                    <a:p>
                      <a:pPr algn="ctr"/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04</a:t>
                      </a:r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02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03648" y="205979"/>
            <a:ext cx="4968552" cy="857250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 smtClean="0">
                <a:solidFill>
                  <a:schemeClr val="tx1"/>
                </a:solidFill>
                <a:latin typeface="+mn-lt"/>
              </a:rPr>
              <a:t>ATENDIMENTOS NAS UNIDADES DE SAÚDE </a:t>
            </a:r>
            <a:endParaRPr lang="pt-BR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1061398" cy="792088"/>
          </a:xfrm>
          <a:prstGeom prst="rect">
            <a:avLst/>
          </a:prstGeom>
        </p:spPr>
      </p:pic>
      <p:graphicFrame>
        <p:nvGraphicFramePr>
          <p:cNvPr id="7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4853217"/>
              </p:ext>
            </p:extLst>
          </p:nvPr>
        </p:nvGraphicFramePr>
        <p:xfrm>
          <a:off x="179512" y="925463"/>
          <a:ext cx="8784976" cy="3827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2611"/>
                <a:gridCol w="3402365"/>
              </a:tblGrid>
              <a:tr h="481978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ESPECIALISTA/</a:t>
                      </a:r>
                    </a:p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EXAMES /VACINA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QUANTIDADE</a:t>
                      </a:r>
                      <a:r>
                        <a:rPr lang="pt-BR" sz="1400" b="1" baseline="0" dirty="0" smtClean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pt-BR" sz="1400" b="1" dirty="0" smtClean="0">
                          <a:solidFill>
                            <a:schemeClr val="tx1"/>
                          </a:solidFill>
                        </a:rPr>
                        <a:t>ACOLHIDOS POR SERVIÇO DE SAÚDE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20198">
                <a:tc>
                  <a:txBody>
                    <a:bodyPr/>
                    <a:lstStyle/>
                    <a:p>
                      <a:r>
                        <a:rPr lang="pt-BR" sz="1400" b="0" dirty="0" smtClean="0"/>
                        <a:t>Serviços CAPS (psiquiatria + psicoterapia)</a:t>
                      </a:r>
                      <a:endParaRPr lang="pt-BR" sz="1400" b="0" dirty="0"/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 smtClean="0"/>
                        <a:t>3 psiquiatria + 5 na psicoterapia</a:t>
                      </a:r>
                      <a:endParaRPr lang="pt-BR" sz="1400" b="0" dirty="0"/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11868">
                <a:tc>
                  <a:txBody>
                    <a:bodyPr/>
                    <a:lstStyle/>
                    <a:p>
                      <a:r>
                        <a:rPr lang="pt-BR" sz="1400" b="0" dirty="0" smtClean="0"/>
                        <a:t>Consulta</a:t>
                      </a:r>
                      <a:r>
                        <a:rPr lang="pt-BR" sz="1400" b="0" baseline="0" dirty="0" smtClean="0"/>
                        <a:t> médica Clínico Geral</a:t>
                      </a:r>
                      <a:endParaRPr lang="pt-BR" sz="1400" b="0" dirty="0"/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pt-BR" sz="1400" b="0" baseline="0" dirty="0" smtClean="0">
                          <a:solidFill>
                            <a:schemeClr val="tx1"/>
                          </a:solidFill>
                        </a:rPr>
                        <a:t> acolhidos</a:t>
                      </a:r>
                      <a:endParaRPr lang="pt-B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11868">
                <a:tc>
                  <a:txBody>
                    <a:bodyPr/>
                    <a:lstStyle/>
                    <a:p>
                      <a:r>
                        <a:rPr lang="pt-BR" sz="1400" b="0" dirty="0" smtClean="0"/>
                        <a:t>Consulta médica</a:t>
                      </a:r>
                      <a:r>
                        <a:rPr lang="pt-BR" sz="1400" b="0" baseline="0" dirty="0" smtClean="0"/>
                        <a:t> Especialista</a:t>
                      </a:r>
                      <a:endParaRPr lang="pt-BR" sz="1400" b="0" dirty="0"/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baseline="0" dirty="0" smtClean="0">
                          <a:solidFill>
                            <a:schemeClr val="tx1"/>
                          </a:solidFill>
                        </a:rPr>
                        <a:t>3 pediatra  e 1 otorrino  </a:t>
                      </a:r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54796">
                <a:tc>
                  <a:txBody>
                    <a:bodyPr/>
                    <a:lstStyle/>
                    <a:p>
                      <a:r>
                        <a:rPr lang="pt-BR" sz="1400" b="0" dirty="0" smtClean="0"/>
                        <a:t>Acompanhamento</a:t>
                      </a:r>
                      <a:r>
                        <a:rPr lang="pt-BR" sz="1400" b="0" baseline="0" dirty="0" smtClean="0"/>
                        <a:t> fonoaudiólogo</a:t>
                      </a:r>
                      <a:endParaRPr lang="pt-BR" sz="1400" b="0" dirty="0"/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 smtClean="0">
                          <a:solidFill>
                            <a:schemeClr val="tx1"/>
                          </a:solidFill>
                        </a:rPr>
                        <a:t>2 acolhidos</a:t>
                      </a:r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470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/>
                        <a:t>Emergência</a:t>
                      </a:r>
                      <a:r>
                        <a:rPr lang="pt-BR" sz="1400" b="0" baseline="0" dirty="0" smtClean="0"/>
                        <a:t> Hospital Nossa Senhora da Conceição</a:t>
                      </a:r>
                      <a:endParaRPr lang="pt-BR" sz="1400" b="0" dirty="0" smtClean="0"/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 smtClean="0">
                          <a:solidFill>
                            <a:schemeClr val="tx1"/>
                          </a:solidFill>
                        </a:rPr>
                        <a:t>3 acolhidos</a:t>
                      </a:r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470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/>
                        <a:t>Exames Laboratoriais e outros</a:t>
                      </a:r>
                      <a:r>
                        <a:rPr lang="pt-BR" sz="1400" b="0" baseline="0" dirty="0" smtClean="0"/>
                        <a:t> exames</a:t>
                      </a:r>
                      <a:endParaRPr lang="pt-BR" sz="1400" b="0" dirty="0" smtClean="0"/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 smtClean="0">
                          <a:solidFill>
                            <a:schemeClr val="tx1"/>
                          </a:solidFill>
                        </a:rPr>
                        <a:t>9 acolhidos</a:t>
                      </a:r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470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/>
                        <a:t>Atendimento no Pronto Atendimento</a:t>
                      </a:r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 smtClean="0">
                          <a:solidFill>
                            <a:schemeClr val="tx1"/>
                          </a:solidFill>
                        </a:rPr>
                        <a:t>2 acolhidos</a:t>
                      </a:r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118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/>
                        <a:t>Vacinas</a:t>
                      </a:r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</a:rPr>
                        <a:t>8 acolhidos</a:t>
                      </a:r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290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/>
                        <a:t>Atendimento odontológico na UNISUL</a:t>
                      </a:r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</a:rPr>
                        <a:t>4 acolhidos</a:t>
                      </a:r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290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/>
                        <a:t>Atendimento</a:t>
                      </a:r>
                      <a:r>
                        <a:rPr lang="pt-BR" sz="1400" b="0" baseline="0" dirty="0" smtClean="0"/>
                        <a:t> Complexo Médico </a:t>
                      </a:r>
                      <a:r>
                        <a:rPr lang="pt-BR" sz="1400" b="0" baseline="0" dirty="0" err="1" smtClean="0"/>
                        <a:t>Próvida</a:t>
                      </a:r>
                      <a:r>
                        <a:rPr lang="pt-BR" sz="1400" b="0" baseline="0" dirty="0" smtClean="0"/>
                        <a:t> (parceria )</a:t>
                      </a:r>
                      <a:endParaRPr lang="pt-BR" sz="1400" b="0" dirty="0" smtClean="0"/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</a:rPr>
                        <a:t>2 acolhidos</a:t>
                      </a:r>
                    </a:p>
                  </a:txBody>
                  <a:tcPr marL="82973" marR="82973"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55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835696" y="339502"/>
            <a:ext cx="4320480" cy="720080"/>
          </a:xfrm>
        </p:spPr>
        <p:txBody>
          <a:bodyPr>
            <a:no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FREQUÊNCIA ESCOLAR</a:t>
            </a:r>
            <a:r>
              <a:rPr 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3381668"/>
              </p:ext>
            </p:extLst>
          </p:nvPr>
        </p:nvGraphicFramePr>
        <p:xfrm>
          <a:off x="395537" y="1491630"/>
          <a:ext cx="8208911" cy="2783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342"/>
                <a:gridCol w="3539046"/>
                <a:gridCol w="1591523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MODALIDADE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Nº DE CRIANÇAS/ADOLESC.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TURNO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93087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Maternal</a:t>
                      </a:r>
                      <a:endParaRPr lang="pt-BR" b="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03</a:t>
                      </a:r>
                      <a:endParaRPr lang="pt-BR" b="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Integral</a:t>
                      </a:r>
                      <a:endParaRPr lang="pt-BR" b="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35692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Pré-escolar</a:t>
                      </a:r>
                      <a:endParaRPr lang="pt-BR" b="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/>
                        <a:t>Matutino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106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/>
                        <a:t>Ens. Fund. (5ª a 9ª série)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/>
                        <a:t>Matutino/ Vespertino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106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/>
                        <a:t>Ens. Médio (1º</a:t>
                      </a:r>
                      <a:r>
                        <a:rPr lang="pt-BR" b="0" baseline="0" dirty="0" smtClean="0"/>
                        <a:t> a 3º)</a:t>
                      </a:r>
                      <a:endParaRPr lang="pt-BR" b="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02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/>
                        <a:t>vespertino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8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267494"/>
            <a:ext cx="964907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015214"/>
              </p:ext>
            </p:extLst>
          </p:nvPr>
        </p:nvGraphicFramePr>
        <p:xfrm>
          <a:off x="467544" y="1563638"/>
          <a:ext cx="8064896" cy="3365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  <a:gridCol w="2592288"/>
                <a:gridCol w="2448272"/>
              </a:tblGrid>
              <a:tr h="659848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SERVIÇO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Nº  CRIANÇAS</a:t>
                      </a:r>
                      <a:r>
                        <a:rPr lang="pt-BR" sz="1600" b="1" baseline="0" dirty="0" smtClean="0">
                          <a:solidFill>
                            <a:schemeClr val="tx1"/>
                          </a:solidFill>
                        </a:rPr>
                        <a:t> E </a:t>
                      </a:r>
                    </a:p>
                    <a:p>
                      <a:pPr algn="ctr"/>
                      <a:r>
                        <a:rPr lang="pt-BR" sz="1600" b="1" baseline="0" dirty="0" smtClean="0">
                          <a:solidFill>
                            <a:schemeClr val="tx1"/>
                          </a:solidFill>
                        </a:rPr>
                        <a:t>ADOLESCENTES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TURNO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48264">
                <a:tc>
                  <a:txBody>
                    <a:bodyPr/>
                    <a:lstStyle/>
                    <a:p>
                      <a:r>
                        <a:rPr lang="pt-BR" b="0" dirty="0" smtClean="0"/>
                        <a:t>CEACA</a:t>
                      </a:r>
                      <a:endParaRPr lang="pt-BR" b="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t-BR" b="0" dirty="0" smtClean="0"/>
                        <a:t>Matutino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356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/>
                        <a:t>Adolescente que participaram</a:t>
                      </a:r>
                      <a:r>
                        <a:rPr lang="pt-BR" b="0" baseline="0" dirty="0" smtClean="0"/>
                        <a:t> do Programa Trabalhando Juntos</a:t>
                      </a:r>
                      <a:endParaRPr lang="pt-BR" b="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02</a:t>
                      </a:r>
                      <a:endParaRPr lang="pt-BR" b="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t-BR" b="0" dirty="0" smtClean="0"/>
                        <a:t>Matutino</a:t>
                      </a:r>
                      <a:r>
                        <a:rPr lang="pt-BR" b="0" baseline="0" dirty="0" smtClean="0"/>
                        <a:t> e vespertino</a:t>
                      </a:r>
                      <a:endParaRPr lang="pt-BR" b="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106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Adolescent</a:t>
                      </a:r>
                      <a:r>
                        <a:rPr lang="pt-BR" b="1" baseline="0" dirty="0" smtClean="0"/>
                        <a:t>e Jovem Aprendiz</a:t>
                      </a:r>
                      <a:endParaRPr lang="pt-BR" b="1" dirty="0" smtClean="0"/>
                    </a:p>
                    <a:p>
                      <a:endParaRPr lang="pt-BR" b="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01</a:t>
                      </a:r>
                      <a:endParaRPr lang="pt-BR" b="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/>
                        <a:t>Vespertino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10637">
                <a:tc>
                  <a:txBody>
                    <a:bodyPr/>
                    <a:lstStyle/>
                    <a:p>
                      <a:r>
                        <a:rPr lang="pt-BR" b="1" dirty="0" smtClean="0"/>
                        <a:t>APAE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01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Vespertino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1331640" y="195486"/>
            <a:ext cx="4968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FREQUÊNCIA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NOS SERVIÇOS DA REDE SOCIOASSISTENCIAL e PARCERIAS COM OUTROS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SERVIÇOS / (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Período contraturno) </a:t>
            </a:r>
            <a:b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267494"/>
            <a:ext cx="996424" cy="7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905570"/>
              </p:ext>
            </p:extLst>
          </p:nvPr>
        </p:nvGraphicFramePr>
        <p:xfrm>
          <a:off x="323528" y="1563638"/>
          <a:ext cx="8280920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0587"/>
                <a:gridCol w="2365977"/>
                <a:gridCol w="2214356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ATIVIDADE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Nº  CRIANÇAS</a:t>
                      </a:r>
                      <a:r>
                        <a:rPr lang="pt-BR" sz="1600" b="1" baseline="0" dirty="0" smtClean="0">
                          <a:solidFill>
                            <a:schemeClr val="tx1"/>
                          </a:solidFill>
                        </a:rPr>
                        <a:t> E </a:t>
                      </a:r>
                    </a:p>
                    <a:p>
                      <a:pPr algn="ctr"/>
                      <a:r>
                        <a:rPr lang="pt-BR" sz="1600" b="1" baseline="0" dirty="0" smtClean="0">
                          <a:solidFill>
                            <a:schemeClr val="tx1"/>
                          </a:solidFill>
                        </a:rPr>
                        <a:t>ADOLESCENTES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TURNO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Passeio</a:t>
                      </a:r>
                      <a:r>
                        <a:rPr lang="pt-BR" b="0" baseline="0" dirty="0" smtClean="0">
                          <a:solidFill>
                            <a:schemeClr val="tx1"/>
                          </a:solidFill>
                        </a:rPr>
                        <a:t>s </a:t>
                      </a:r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(parceria Madrinhas e sociedade civil)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06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Vespertino 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93087">
                <a:tc>
                  <a:txBody>
                    <a:bodyPr/>
                    <a:lstStyle/>
                    <a:p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Outros</a:t>
                      </a:r>
                      <a:r>
                        <a:rPr lang="pt-BR" b="0" baseline="0" dirty="0" smtClean="0">
                          <a:solidFill>
                            <a:schemeClr val="tx1"/>
                          </a:solidFill>
                        </a:rPr>
                        <a:t> passeios ( praias, sitio, parques)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06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Vespertino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35692">
                <a:tc>
                  <a:txBody>
                    <a:bodyPr/>
                    <a:lstStyle/>
                    <a:p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Festa</a:t>
                      </a:r>
                      <a:r>
                        <a:rPr lang="pt-BR" b="0" baseline="0" dirty="0" smtClean="0">
                          <a:solidFill>
                            <a:schemeClr val="tx1"/>
                          </a:solidFill>
                        </a:rPr>
                        <a:t> de Aniversário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(parceria  com sociedade civil)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03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Vespertino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1259632" y="33050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ATIVIDADES DE LAZER E RECREATIVAS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359"/>
            <a:ext cx="1157889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122828"/>
              </p:ext>
            </p:extLst>
          </p:nvPr>
        </p:nvGraphicFramePr>
        <p:xfrm>
          <a:off x="323528" y="1563638"/>
          <a:ext cx="8280920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0587"/>
                <a:gridCol w="2365977"/>
                <a:gridCol w="2214356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ATIVIDADE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Nº  CRIANÇAS</a:t>
                      </a:r>
                      <a:r>
                        <a:rPr lang="pt-BR" sz="1600" b="1" baseline="0" dirty="0" smtClean="0">
                          <a:solidFill>
                            <a:schemeClr val="tx1"/>
                          </a:solidFill>
                        </a:rPr>
                        <a:t> E </a:t>
                      </a:r>
                    </a:p>
                    <a:p>
                      <a:pPr algn="ctr"/>
                      <a:r>
                        <a:rPr lang="pt-BR" sz="1600" b="1" baseline="0" dirty="0" smtClean="0">
                          <a:solidFill>
                            <a:schemeClr val="tx1"/>
                          </a:solidFill>
                        </a:rPr>
                        <a:t>ADOLESCENTES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TURNO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Passeio</a:t>
                      </a:r>
                      <a:r>
                        <a:rPr lang="pt-BR" b="0" baseline="0" dirty="0" smtClean="0">
                          <a:solidFill>
                            <a:schemeClr val="tx1"/>
                          </a:solidFill>
                        </a:rPr>
                        <a:t>s </a:t>
                      </a:r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(parceria Madrinhas e sociedade civil)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06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Vespertino 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93087">
                <a:tc>
                  <a:txBody>
                    <a:bodyPr/>
                    <a:lstStyle/>
                    <a:p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Outros</a:t>
                      </a:r>
                      <a:r>
                        <a:rPr lang="pt-BR" b="0" baseline="0" dirty="0" smtClean="0">
                          <a:solidFill>
                            <a:schemeClr val="tx1"/>
                          </a:solidFill>
                        </a:rPr>
                        <a:t> passeios ( praias, sitio, parques)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06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Vespertino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35692">
                <a:tc>
                  <a:txBody>
                    <a:bodyPr/>
                    <a:lstStyle/>
                    <a:p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Festa</a:t>
                      </a:r>
                      <a:r>
                        <a:rPr lang="pt-BR" b="0" baseline="0" dirty="0" smtClean="0">
                          <a:solidFill>
                            <a:schemeClr val="tx1"/>
                          </a:solidFill>
                        </a:rPr>
                        <a:t> de Aniversário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(parceria  com sociedade civil)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03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Vespertino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1259632" y="33050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ATIVIDADES DE LAZER E RECREATIVAS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359"/>
            <a:ext cx="1157889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4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24"/>
          <p:cNvSpPr>
            <a:spLocks noGrp="1"/>
          </p:cNvSpPr>
          <p:nvPr>
            <p:ph type="title"/>
          </p:nvPr>
        </p:nvSpPr>
        <p:spPr>
          <a:xfrm>
            <a:off x="827584" y="195486"/>
            <a:ext cx="5976664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 smtClean="0"/>
              <a:t>       </a:t>
            </a:r>
            <a:br>
              <a:rPr lang="pt-BR" sz="2800" dirty="0" smtClean="0"/>
            </a:b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GRUPOS DA TERCEIRA IDADE</a:t>
            </a:r>
            <a:endParaRPr lang="pt-BR" sz="2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31591"/>
            <a:ext cx="8208912" cy="3672408"/>
          </a:xfrm>
        </p:spPr>
        <p:txBody>
          <a:bodyPr>
            <a:normAutofit/>
          </a:bodyPr>
          <a:lstStyle/>
          <a:p>
            <a:pPr marL="422910" indent="-285750" algn="just">
              <a:buFontTx/>
              <a:buChar char="-"/>
            </a:pPr>
            <a:endParaRPr lang="pt-BR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37160" indent="0" algn="just">
              <a:buNone/>
            </a:pPr>
            <a:r>
              <a:rPr lang="pt-BR" sz="1800" dirty="0" smtClean="0">
                <a:solidFill>
                  <a:schemeClr val="accent6">
                    <a:lumMod val="50000"/>
                  </a:schemeClr>
                </a:solidFill>
              </a:rPr>
              <a:t>São </a:t>
            </a:r>
            <a:r>
              <a:rPr lang="pt-BR" sz="1800" b="1" dirty="0" smtClean="0">
                <a:solidFill>
                  <a:schemeClr val="accent6">
                    <a:lumMod val="50000"/>
                  </a:schemeClr>
                </a:solidFill>
              </a:rPr>
              <a:t>05 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</a:rPr>
              <a:t>G</a:t>
            </a:r>
            <a:r>
              <a:rPr lang="pt-BR" sz="1800" b="1" dirty="0" smtClean="0">
                <a:solidFill>
                  <a:schemeClr val="accent6">
                    <a:lumMod val="50000"/>
                  </a:schemeClr>
                </a:solidFill>
              </a:rPr>
              <a:t>rupos que se reúnem uma 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pt-BR" sz="1800" b="1" dirty="0" smtClean="0">
                <a:solidFill>
                  <a:schemeClr val="accent6">
                    <a:lumMod val="50000"/>
                  </a:schemeClr>
                </a:solidFill>
              </a:rPr>
              <a:t> por semana</a:t>
            </a:r>
          </a:p>
          <a:p>
            <a:pPr marL="137160" indent="0" algn="just">
              <a:buNone/>
            </a:pPr>
            <a:endParaRPr lang="pt-BR" sz="1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37160" indent="0" algn="just">
              <a:buNone/>
            </a:pPr>
            <a:r>
              <a:rPr lang="pt-BR" sz="1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- 4 </a:t>
            </a:r>
            <a:r>
              <a:rPr lang="pt-BR" sz="2000" dirty="0" smtClean="0">
                <a:solidFill>
                  <a:schemeClr val="accent6">
                    <a:lumMod val="50000"/>
                  </a:schemeClr>
                </a:solidFill>
              </a:rPr>
              <a:t>Grupos se reúnem no Centro de Convivência da Terceira Idade;</a:t>
            </a:r>
          </a:p>
          <a:p>
            <a:pPr marL="137160" indent="0" algn="just">
              <a:buNone/>
            </a:pPr>
            <a:endParaRPr lang="pt-BR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37160" indent="0" algn="just">
              <a:buNone/>
            </a:pPr>
            <a:r>
              <a:rPr lang="pt-BR" sz="2000" b="1" dirty="0" smtClean="0"/>
              <a:t> - 1 </a:t>
            </a:r>
            <a:r>
              <a:rPr lang="pt-BR" sz="2000" dirty="0" smtClean="0"/>
              <a:t>Grupo  no Centro Comunitário da Igreja do Três de Maio.</a:t>
            </a:r>
          </a:p>
          <a:p>
            <a:pPr marL="137160" indent="0" algn="just">
              <a:buNone/>
            </a:pPr>
            <a:endParaRPr lang="pt-BR" sz="1800" dirty="0"/>
          </a:p>
          <a:p>
            <a:pPr marL="137160" indent="0" algn="r">
              <a:buNone/>
            </a:pPr>
            <a:r>
              <a:rPr lang="pt-BR" sz="1800" dirty="0" smtClean="0"/>
              <a:t>Total de Idosos: </a:t>
            </a:r>
            <a:r>
              <a:rPr lang="pt-BR" sz="1800" dirty="0" smtClean="0">
                <a:solidFill>
                  <a:srgbClr val="FF0000"/>
                </a:solidFill>
              </a:rPr>
              <a:t>397</a:t>
            </a:r>
            <a:endParaRPr lang="pt-BR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1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623721"/>
              </p:ext>
            </p:extLst>
          </p:nvPr>
        </p:nvGraphicFramePr>
        <p:xfrm>
          <a:off x="323528" y="1347613"/>
          <a:ext cx="8064896" cy="2952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9564"/>
                <a:gridCol w="3145332"/>
              </a:tblGrid>
              <a:tr h="542178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ATIVIDADE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Nº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64724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pt-BR" b="0" dirty="0" smtClean="0"/>
                        <a:t>Atendimentos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884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/>
                        <a:t>Reuniões com outras equipes (Escola/</a:t>
                      </a:r>
                      <a:r>
                        <a:rPr lang="pt-BR" b="0" dirty="0" err="1" smtClean="0"/>
                        <a:t>Caps</a:t>
                      </a:r>
                      <a:r>
                        <a:rPr lang="pt-BR" b="0" dirty="0" smtClean="0"/>
                        <a:t>/</a:t>
                      </a:r>
                      <a:r>
                        <a:rPr lang="pt-BR" b="0" dirty="0" err="1" smtClean="0"/>
                        <a:t>Creas</a:t>
                      </a:r>
                      <a:r>
                        <a:rPr lang="pt-BR" b="0" dirty="0" smtClean="0"/>
                        <a:t>/Conselho Tutelar):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884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/>
                        <a:t>Participação de Audiências</a:t>
                      </a:r>
                    </a:p>
                    <a:p>
                      <a:endParaRPr lang="pt-BR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02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684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/>
                        <a:t>Visitas Domiciliar</a:t>
                      </a:r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es</a:t>
                      </a:r>
                      <a:endParaRPr lang="pt-BR" b="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1259632" y="33050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ATIVIDADES TÉCNICAS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359"/>
            <a:ext cx="1157889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4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259632" y="33050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COMEMORAÇÃO DE ANIVERSÁRIOS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359"/>
            <a:ext cx="1157889" cy="864096"/>
          </a:xfrm>
          <a:prstGeom prst="rect">
            <a:avLst/>
          </a:prstGeom>
        </p:spPr>
      </p:pic>
      <p:pic>
        <p:nvPicPr>
          <p:cNvPr id="7" name="Picture 2" descr="C:\Users\Usuario\Downloads\WhatsApp Image 2024-05-22 at 10.50.5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0699"/>
            <a:ext cx="2506026" cy="33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uario\Downloads\WhatsApp Image 2024-05-22 at 10.51.3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0699"/>
            <a:ext cx="2445965" cy="326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87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259632" y="33050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ATIVIDADES RECREATIVAS 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359"/>
            <a:ext cx="1157889" cy="864096"/>
          </a:xfrm>
          <a:prstGeom prst="rect">
            <a:avLst/>
          </a:prstGeom>
        </p:spPr>
      </p:pic>
      <p:pic>
        <p:nvPicPr>
          <p:cNvPr id="7" name="Picture 2" descr="C:\Users\Usuario\Downloads\WhatsApp Image 2024-05-22 at 10.54.3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6412"/>
            <a:ext cx="2491285" cy="333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72026"/>
            <a:ext cx="2682875" cy="342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69287"/>
            <a:ext cx="2176463" cy="336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23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259632" y="33050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OFICINA DE OVOS DE PÁSCOA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359"/>
            <a:ext cx="1157889" cy="86409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9" r="5019" b="8729"/>
          <a:stretch/>
        </p:blipFill>
        <p:spPr bwMode="auto">
          <a:xfrm>
            <a:off x="5436096" y="1851670"/>
            <a:ext cx="3472936" cy="239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3" y="1203598"/>
            <a:ext cx="2485380" cy="331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97422"/>
            <a:ext cx="2479030" cy="330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86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259632" y="330500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FORMATURA DO PROGRAMA TRABALHANDO JUNTOS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359"/>
            <a:ext cx="1157889" cy="864096"/>
          </a:xfrm>
          <a:prstGeom prst="rect">
            <a:avLst/>
          </a:prstGeom>
        </p:spPr>
      </p:pic>
      <p:pic>
        <p:nvPicPr>
          <p:cNvPr id="9" name="Picture 2" descr="C:\Users\Usuario\Downloads\WhatsApp Image 2024-05-22 at 11.09.5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77112"/>
            <a:ext cx="2530714" cy="320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uario\Downloads\WhatsApp Image 2024-05-22 at 11.06.39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39313"/>
            <a:ext cx="3384376" cy="320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95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5" y="4472"/>
            <a:ext cx="9144000" cy="5143500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547664" y="205979"/>
            <a:ext cx="4968552" cy="857250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 DE ACOLHIMENTO EM</a:t>
            </a:r>
            <a:br>
              <a:rPr lang="pt-B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FAMÍLIA ACOLHEDORA</a:t>
            </a:r>
            <a:endParaRPr lang="pt-B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67544" y="1203598"/>
            <a:ext cx="8208912" cy="36004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1800" dirty="0" smtClean="0"/>
              <a:t> </a:t>
            </a:r>
          </a:p>
          <a:p>
            <a:pPr marL="0" indent="444500" algn="just">
              <a:buNone/>
            </a:pPr>
            <a:r>
              <a:rPr lang="pt-BR" sz="1800" dirty="0"/>
              <a:t>Este serviço organiza o acolhimento de crianças e/ou adolescentes, em residências de famílias acolhedoras. Como medida protetiva EXCEPCIONAL e PROVISÓRIA. </a:t>
            </a:r>
          </a:p>
          <a:p>
            <a:pPr marL="0" indent="0" algn="just">
              <a:buNone/>
            </a:pPr>
            <a:endParaRPr lang="pt-BR" sz="1800" dirty="0"/>
          </a:p>
          <a:p>
            <a:pPr marL="0" indent="0" algn="just">
              <a:buNone/>
            </a:pPr>
            <a:r>
              <a:rPr lang="pt-BR" sz="1800" dirty="0" smtClean="0"/>
              <a:t>    - Essas </a:t>
            </a:r>
            <a:r>
              <a:rPr lang="pt-BR" sz="1800" dirty="0"/>
              <a:t>famílias são devidamente cadastradas, capacitadas e acompanhadas durante toda a sua permanência no serviço; </a:t>
            </a:r>
            <a:endParaRPr lang="pt-BR" sz="1800" dirty="0" smtClean="0"/>
          </a:p>
          <a:p>
            <a:pPr marL="0" indent="0" algn="just">
              <a:buNone/>
            </a:pPr>
            <a:r>
              <a:rPr lang="pt-BR" sz="1800" dirty="0"/>
              <a:t> </a:t>
            </a:r>
            <a:r>
              <a:rPr lang="pt-BR" sz="1800" dirty="0" smtClean="0"/>
              <a:t>    - O </a:t>
            </a:r>
            <a:r>
              <a:rPr lang="pt-BR" sz="1800" dirty="0"/>
              <a:t>acolhimento familiar é uma alternativa de proteção a crianças e adolescentes que tiveram seus direitos violados e por determinação judicial precisaram ser afastadas do convívio familiar. Permanecem no SAF até a reintegração familiar (origem ou extensa) ou encaminhamento para adoção.</a:t>
            </a:r>
          </a:p>
          <a:p>
            <a:pPr marL="0" indent="0" algn="just">
              <a:buNone/>
            </a:pPr>
            <a:endParaRPr lang="pt-BR" sz="1800" dirty="0" smtClean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487"/>
            <a:ext cx="8640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9144000" cy="5143500"/>
          </a:xfrm>
          <a:prstGeom prst="rect">
            <a:avLst/>
          </a:prstGeom>
        </p:spPr>
      </p:pic>
      <p:sp>
        <p:nvSpPr>
          <p:cNvPr id="5" name="Título 6"/>
          <p:cNvSpPr txBox="1">
            <a:spLocks/>
          </p:cNvSpPr>
          <p:nvPr/>
        </p:nvSpPr>
        <p:spPr>
          <a:xfrm>
            <a:off x="1619672" y="205979"/>
            <a:ext cx="4536504" cy="85725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ATIVIDADES NO SERVIÇO DE FAMÍLIA ACOLHEDORA </a:t>
            </a:r>
            <a:endParaRPr lang="pt-BR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6168249"/>
              </p:ext>
            </p:extLst>
          </p:nvPr>
        </p:nvGraphicFramePr>
        <p:xfrm>
          <a:off x="467544" y="1491630"/>
          <a:ext cx="7992888" cy="2878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9819"/>
                <a:gridCol w="1903069"/>
              </a:tblGrid>
              <a:tr h="432047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ATIVIDADES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Total de famílias acolhedoras</a:t>
                      </a:r>
                      <a:r>
                        <a:rPr lang="pt-BR" sz="1600" baseline="0" dirty="0" smtClean="0"/>
                        <a:t> habilitadas</a:t>
                      </a:r>
                      <a:endParaRPr lang="pt-BR" sz="16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05</a:t>
                      </a:r>
                      <a:endParaRPr lang="pt-BR" sz="16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Total de Acolhidos no Serviço no período </a:t>
                      </a:r>
                      <a:r>
                        <a:rPr lang="pt-BR" sz="1600" baseline="0" dirty="0" smtClean="0"/>
                        <a:t>01/2024 a 04/2024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05</a:t>
                      </a:r>
                      <a:endParaRPr lang="pt-BR" sz="16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Acolhimentos no</a:t>
                      </a:r>
                      <a:r>
                        <a:rPr lang="pt-BR" sz="1600" baseline="0" dirty="0" smtClean="0"/>
                        <a:t> período 01/2024 a 04/2024</a:t>
                      </a:r>
                      <a:endParaRPr lang="pt-BR" sz="16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err="1" smtClean="0"/>
                        <a:t>Desacolhimentos</a:t>
                      </a:r>
                      <a:r>
                        <a:rPr lang="pt-BR" sz="1600" dirty="0" smtClean="0"/>
                        <a:t> no</a:t>
                      </a:r>
                      <a:r>
                        <a:rPr lang="pt-BR" sz="1600" baseline="0" dirty="0" smtClean="0"/>
                        <a:t> período 01/2024 a 04/2024</a:t>
                      </a:r>
                      <a:endParaRPr lang="pt-BR" sz="16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Transição</a:t>
                      </a:r>
                      <a:r>
                        <a:rPr lang="pt-BR" sz="1600" baseline="0" dirty="0" smtClean="0"/>
                        <a:t> de modalidade de acolhimento no período</a:t>
                      </a:r>
                      <a:endParaRPr lang="pt-BR" sz="16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Total</a:t>
                      </a:r>
                      <a:r>
                        <a:rPr lang="pt-BR" sz="1600" baseline="0" dirty="0" smtClean="0"/>
                        <a:t> de famílias acolhendo no período 01/2024 a 04/2024</a:t>
                      </a:r>
                      <a:endParaRPr lang="pt-BR" sz="16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478"/>
            <a:ext cx="936104" cy="90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5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9144000" cy="5236046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379472"/>
              </p:ext>
            </p:extLst>
          </p:nvPr>
        </p:nvGraphicFramePr>
        <p:xfrm>
          <a:off x="539552" y="1203598"/>
          <a:ext cx="7920880" cy="3143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8632"/>
                <a:gridCol w="2232248"/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 Atividades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Reuniões técnicas (CT,</a:t>
                      </a:r>
                      <a:r>
                        <a:rPr lang="pt-BR" sz="1400" baseline="0" dirty="0" smtClean="0"/>
                        <a:t> CEACA, Escolas, Unidades de Saúde, CRAS, CREAS, GT Estadual...)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Reuniões</a:t>
                      </a:r>
                      <a:r>
                        <a:rPr lang="pt-BR" sz="1400" baseline="0" dirty="0" smtClean="0"/>
                        <a:t> Poder Judiciário e Ministério Público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PJ – 02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MP - 01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Audiências</a:t>
                      </a:r>
                      <a:r>
                        <a:rPr lang="pt-BR" sz="1400" baseline="0" dirty="0" smtClean="0"/>
                        <a:t> 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 smtClean="0"/>
                        <a:t>Encontros com as famílias acolhedoras e Curso de Formação para Novas Famílias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09</a:t>
                      </a:r>
                      <a:r>
                        <a:rPr lang="pt-BR" sz="1400" baseline="0" dirty="0" smtClean="0"/>
                        <a:t>                                                                                                       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Visitas domiciliares/ Atendimentos</a:t>
                      </a:r>
                      <a:r>
                        <a:rPr lang="pt-BR" sz="1400" baseline="0" dirty="0" smtClean="0"/>
                        <a:t> psicossociais (FA, Acolhidos e FO)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25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Participação</a:t>
                      </a:r>
                      <a:r>
                        <a:rPr lang="pt-BR" sz="1400" baseline="0" dirty="0" smtClean="0"/>
                        <a:t> em Seminários, Cursos, Conferências, Congressos...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1259632" y="19548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ATIVIDADES TÉCNICAS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470"/>
            <a:ext cx="1008112" cy="81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6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" y="0"/>
            <a:ext cx="9144000" cy="523604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259632" y="195486"/>
            <a:ext cx="5256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OFICINA DO CHOCOLATE COM AS CRIANÇAS DO SERVIÇO DE ACOLHIMENTO INSTITUCIONAL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16" y="49729"/>
            <a:ext cx="991316" cy="79208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88" y="1277023"/>
            <a:ext cx="2733839" cy="364511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121" y="1294622"/>
            <a:ext cx="2837483" cy="357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19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" y="0"/>
            <a:ext cx="9144000" cy="523604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259632" y="195486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 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PARTICIPAÇÃO DO SEMINÁRIO FAMÍLIA ACOLHEDORA EM JOINVILLE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16" y="49729"/>
            <a:ext cx="991316" cy="79208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4" y="1635646"/>
            <a:ext cx="3240492" cy="286425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9280"/>
            <a:ext cx="4029246" cy="271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75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556" y="248039"/>
            <a:ext cx="61266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ATIVIDADES COM OS GRUPOS DA TERCEIRA 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2771800" y="1079036"/>
            <a:ext cx="3890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COLONIA DE FÉRIAS DA III IDADE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1563638"/>
            <a:ext cx="29955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7333"/>
            <a:ext cx="3528392" cy="279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2874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9512" y="555526"/>
            <a:ext cx="871296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OBRIGADA!</a:t>
            </a:r>
          </a:p>
          <a:p>
            <a:pPr algn="ctr"/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SECRETARIA DE DESENVOLVIMENTO SOCIAL E DA FAMÍLIA</a:t>
            </a:r>
          </a:p>
          <a:p>
            <a:pPr algn="r"/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Secretária adjunta: Adriana da Silva</a:t>
            </a:r>
          </a:p>
          <a:p>
            <a:pPr algn="r"/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981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556" y="248039"/>
            <a:ext cx="61266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ATIVIDADES COM OS GRUPOS DA TERCEIRA 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2771800" y="1079036"/>
            <a:ext cx="4703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COLONIA DE FÉRIAS TEATRO E CINEMA 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52672"/>
            <a:ext cx="3024336" cy="243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961" y="1779662"/>
            <a:ext cx="2561050" cy="247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855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556" y="248039"/>
            <a:ext cx="61266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ATIVIDADES COM OS GRUPOS DA TERCEIRA 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2771800" y="1079036"/>
            <a:ext cx="2783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CARNAVAL DA </a:t>
            </a:r>
            <a:r>
              <a:rPr lang="pt-BR" dirty="0"/>
              <a:t>III IDADE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42" y="1448368"/>
            <a:ext cx="3348781" cy="304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48368"/>
            <a:ext cx="2864473" cy="30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888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" y="9249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556" y="248039"/>
            <a:ext cx="61266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ATIVIDADES COM OS GRUPOS DA TERCEIRA 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529369" y="1131590"/>
            <a:ext cx="8153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REUNIÃO DE </a:t>
            </a:r>
            <a:r>
              <a:rPr lang="pt-BR" dirty="0"/>
              <a:t>PLANEJAMENTO COM VOLUNTÁRIOS DA TERCEIRA IDADE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489" y="1673663"/>
            <a:ext cx="5400600" cy="300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4343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 Próprio">
  <a:themeElements>
    <a:clrScheme name="Capital Própri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l Própri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l Própri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3368</TotalTime>
  <Words>1676</Words>
  <Application>Microsoft Office PowerPoint</Application>
  <PresentationFormat>Apresentação na tela (16:9)</PresentationFormat>
  <Paragraphs>425</Paragraphs>
  <Slides>60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60</vt:i4>
      </vt:variant>
    </vt:vector>
  </HeadingPairs>
  <TitlesOfParts>
    <vt:vector size="62" baseType="lpstr">
      <vt:lpstr>Capital Próprio</vt:lpstr>
      <vt:lpstr>Tema do Office</vt:lpstr>
      <vt:lpstr>Apresentação do PowerPoint</vt:lpstr>
      <vt:lpstr>             SECRETARIA DE     DESENVOLVIMENTO SOCIAL</vt:lpstr>
      <vt:lpstr>SECRETARIA DE  DESENVOLVIMENTO SOCIAL</vt:lpstr>
      <vt:lpstr>SECRETARIA DE  DESENVOLVIMENTO SOCIAL</vt:lpstr>
      <vt:lpstr>        GRUPOS DA TERCEIRA 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SECRETARIA DE DESENVOLVIMENTO         SOCIAL:  CRAS E CREAS</vt:lpstr>
      <vt:lpstr>          CADASTRO ÚNICO E PROGRAMA BOLSA FAMÍLIA </vt:lpstr>
      <vt:lpstr>        CENTRO DE REFERÊNCIA DE ASSISTÊNCIA  SOCIAL  - CRAS</vt:lpstr>
      <vt:lpstr>     PROTEÇÃO SOCIAL BÁSICA:  CRAS</vt:lpstr>
      <vt:lpstr>PROTEÇÃO SOCIAL BÁSICA: CRAS</vt:lpstr>
      <vt:lpstr>PROTEÇÃO SOCIAL BÁSICA: CRAS</vt:lpstr>
      <vt:lpstr>           ENCONTRO REGIONAL DE CONSELHEIROS TUTELARES E REDE DE PROTEÇÃO</vt:lpstr>
      <vt:lpstr>              EVENTO ALUSIVO AO DIA INTERNACIONAL DA MULHER, PROMOVIDO PELA SDS</vt:lpstr>
      <vt:lpstr>Apresentação do PowerPoint</vt:lpstr>
      <vt:lpstr>Apresentação do PowerPoint</vt:lpstr>
      <vt:lpstr>Apresentação do PowerPoint</vt:lpstr>
      <vt:lpstr>Apresentação do PowerPoint</vt:lpstr>
      <vt:lpstr>        CENTRO DE REFERÊNCIA ESPECIALIZADO DE ASSISTÊNCIA SOCIAL- CREAS</vt:lpstr>
      <vt:lpstr>FAMÍLIAS ACOMPANHADAS</vt:lpstr>
      <vt:lpstr>SERVIÇOS OFERTADOS</vt:lpstr>
      <vt:lpstr> SERVIÇO DE PROTEÇÃO SOCIAL: ADOLESCENTES EM CUMPRIMENTO DE MEDIDA SOCIOEDUCATIVA- LA/PSC </vt:lpstr>
      <vt:lpstr>VISITAS REALIZADAS</vt:lpstr>
      <vt:lpstr>NÚMERO DE ATENDIMENTOS PSICOSSOCIAIS </vt:lpstr>
      <vt:lpstr>PERFIL DAS VÍTIMAS DE VIOLÊNCIA</vt:lpstr>
      <vt:lpstr> CRIANÇAS E ADOLESCENTES VÍTIMAS DE VIOLÊNCIA</vt:lpstr>
      <vt:lpstr> PERFIL IDOSOS: VÍTIMAS DE VIOLÊNCIA</vt:lpstr>
      <vt:lpstr> MEDIAÇÕES FAMILIARES</vt:lpstr>
      <vt:lpstr>            PLANEJAMENTO DO PROJETO MULHERES EMPREENDEDORAS  DISPONIBILIZADO PELA DIAMANTE PARA MULHERES ATENDIDAS NO CREAS</vt:lpstr>
      <vt:lpstr>            REUNIÃO DE PLANEJAMENTO PARA O PROJETO  MAIO AMARELO O ANO INTEIRO</vt:lpstr>
      <vt:lpstr>        SERVIÇO DE ABORADAGEM SOCIAL</vt:lpstr>
      <vt:lpstr>        CAPACITAÇÃO DO PORJETO JUSTIÇA RESTAURATIVA</vt:lpstr>
      <vt:lpstr>        AULA INAUGURAL PROGRAMA TRABALHANDO JUNTOS</vt:lpstr>
      <vt:lpstr>SERVIÇO DE ACOLHIMENTO INSTITUCIONAL</vt:lpstr>
      <vt:lpstr>Apresentação do PowerPoint</vt:lpstr>
      <vt:lpstr>ACOLHIMENTO INSTITUCIONAL NÚMERO DE ACOLHIDOS POR IDADE</vt:lpstr>
      <vt:lpstr>ATENDIMENTOS NAS UNIDADES DE SAÚDE </vt:lpstr>
      <vt:lpstr>FREQUÊNCIA ESCOLAR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SERVIÇO DE ACOLHIMENTO EM FAMÍLIA ACOLHEDORA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Alessandra</cp:lastModifiedBy>
  <cp:revision>198</cp:revision>
  <dcterms:created xsi:type="dcterms:W3CDTF">2021-05-10T18:20:11Z</dcterms:created>
  <dcterms:modified xsi:type="dcterms:W3CDTF">2024-05-27T21:17:45Z</dcterms:modified>
</cp:coreProperties>
</file>