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433" r:id="rId3"/>
    <p:sldId id="434" r:id="rId4"/>
    <p:sldId id="435" r:id="rId5"/>
    <p:sldId id="436" r:id="rId6"/>
    <p:sldId id="437" r:id="rId7"/>
    <p:sldId id="439" r:id="rId8"/>
    <p:sldId id="441" r:id="rId9"/>
    <p:sldId id="442" r:id="rId10"/>
    <p:sldId id="444" r:id="rId11"/>
    <p:sldId id="369" r:id="rId12"/>
    <p:sldId id="320" r:id="rId13"/>
    <p:sldId id="461" r:id="rId14"/>
    <p:sldId id="460" r:id="rId15"/>
    <p:sldId id="417" r:id="rId16"/>
    <p:sldId id="427" r:id="rId17"/>
    <p:sldId id="451" r:id="rId18"/>
    <p:sldId id="386" r:id="rId19"/>
    <p:sldId id="463" r:id="rId20"/>
    <p:sldId id="321" r:id="rId21"/>
  </p:sldIdLst>
  <p:sldSz cx="9144000" cy="5143500" type="screen16x9"/>
  <p:notesSz cx="10018713" cy="688657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58" autoAdjust="0"/>
    <p:restoredTop sz="94680" autoAdjust="0"/>
  </p:normalViewPr>
  <p:slideViewPr>
    <p:cSldViewPr>
      <p:cViewPr>
        <p:scale>
          <a:sx n="119" d="100"/>
          <a:sy n="119" d="100"/>
        </p:scale>
        <p:origin x="-624" y="-29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87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ago\OneDrive\&#193;rea%20de%20Trabalho\Audiencia%20publica\QUADRIMESTRE%20-%20INFRAESTRUTURA%20EDITAV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AÇÕES MAIS ESTRADAS – 85 RUAS</a:t>
            </a:r>
          </a:p>
        </c:rich>
      </c:tx>
      <c:layout>
        <c:manualLayout>
          <c:xMode val="edge"/>
          <c:yMode val="edge"/>
          <c:x val="0.12698619442702239"/>
          <c:y val="1.654239839928567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3148593518201529"/>
          <c:y val="0.34177360566085591"/>
          <c:w val="0.40651338419654065"/>
          <c:h val="0.56850080222056931"/>
        </c:manualLayout>
      </c:layout>
      <c:pieChart>
        <c:varyColors val="1"/>
        <c:ser>
          <c:idx val="0"/>
          <c:order val="0"/>
          <c:explosion val="20"/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04C3-4BB7-86BB-0CAAD3DD3AD9}"/>
              </c:ext>
            </c:extLst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33%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04C3-4BB7-86BB-0CAAD3DD3AD9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22%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4C3-4BB7-86BB-0CAAD3DD3AD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'AÇÃO MAIS ESTRADAS'!$F$76:$F$81</c:f>
              <c:strCache>
                <c:ptCount val="6"/>
                <c:pt idx="0">
                  <c:v>AÇÃO MAIS ESTRADAS</c:v>
                </c:pt>
                <c:pt idx="1">
                  <c:v>TRÊS DE MAIO</c:v>
                </c:pt>
                <c:pt idx="2">
                  <c:v>ILHOTINHA</c:v>
                </c:pt>
                <c:pt idx="3">
                  <c:v>CAÇADOR</c:v>
                </c:pt>
                <c:pt idx="4">
                  <c:v>VILA FLOR</c:v>
                </c:pt>
                <c:pt idx="5">
                  <c:v>SANTO ANDRÉ</c:v>
                </c:pt>
              </c:strCache>
            </c:strRef>
          </c:cat>
          <c:val>
            <c:numRef>
              <c:f>'AÇÃO MAIS ESTRADAS'!$G$76:$G$81</c:f>
              <c:numCache>
                <c:formatCode>General</c:formatCode>
                <c:ptCount val="6"/>
                <c:pt idx="1">
                  <c:v>22</c:v>
                </c:pt>
                <c:pt idx="2">
                  <c:v>8</c:v>
                </c:pt>
                <c:pt idx="3">
                  <c:v>24</c:v>
                </c:pt>
                <c:pt idx="4">
                  <c:v>12</c:v>
                </c:pt>
                <c:pt idx="5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4C3-4BB7-86BB-0CAAD3DD3AD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ayout>
        <c:manualLayout>
          <c:xMode val="edge"/>
          <c:yMode val="edge"/>
          <c:x val="5.8747659505589224E-2"/>
          <c:y val="0.25323393501334474"/>
          <c:w val="0.48440755800332208"/>
          <c:h val="0.22115284345131214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1B51EB-8F39-47A4-AD73-D0C4CCB9FA6D}" type="doc">
      <dgm:prSet loTypeId="urn:microsoft.com/office/officeart/2005/8/layout/vList2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pt-BR"/>
        </a:p>
      </dgm:t>
    </dgm:pt>
    <dgm:pt modelId="{DF8A4BDF-67F7-4A45-8FC2-407EB7E22A09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pt-BR" b="1" dirty="0"/>
            <a:t>GUARDA MUNICIPAL 2024 </a:t>
          </a:r>
        </a:p>
        <a:p>
          <a:pPr rtl="0"/>
          <a:r>
            <a:rPr lang="pt-BR" dirty="0"/>
            <a:t>Rua: Tarcísio Vilela N° 678</a:t>
          </a:r>
        </a:p>
      </dgm:t>
    </dgm:pt>
    <dgm:pt modelId="{3ECABBC4-D97E-4642-B61A-42A5194D5ACC}" type="parTrans" cxnId="{80D99CC2-05E1-458B-BEC8-9E6B8DB655C6}">
      <dgm:prSet/>
      <dgm:spPr/>
      <dgm:t>
        <a:bodyPr/>
        <a:lstStyle/>
        <a:p>
          <a:endParaRPr lang="pt-BR"/>
        </a:p>
      </dgm:t>
    </dgm:pt>
    <dgm:pt modelId="{A9857B6A-C2B9-498D-BF76-F4C44EA07A72}" type="sibTrans" cxnId="{80D99CC2-05E1-458B-BEC8-9E6B8DB655C6}">
      <dgm:prSet/>
      <dgm:spPr/>
      <dgm:t>
        <a:bodyPr/>
        <a:lstStyle/>
        <a:p>
          <a:endParaRPr lang="pt-BR"/>
        </a:p>
      </dgm:t>
    </dgm:pt>
    <dgm:pt modelId="{B5ABBD21-3DFE-4DFA-9C79-8B46CDBAAC06}" type="pres">
      <dgm:prSet presAssocID="{791B51EB-8F39-47A4-AD73-D0C4CCB9FA6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483BB4F-3BE5-4D75-93C5-4FB8BAA90657}" type="pres">
      <dgm:prSet presAssocID="{DF8A4BDF-67F7-4A45-8FC2-407EB7E22A09}" presName="parentText" presStyleLbl="node1" presStyleIdx="0" presStyleCnt="1" custScaleX="66248" custScaleY="88710" custLinFactNeighborX="-16876" custLinFactNeighborY="-2292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5FF2917A-708C-4ED4-8C3C-25258A084EE7}" type="presOf" srcId="{DF8A4BDF-67F7-4A45-8FC2-407EB7E22A09}" destId="{E483BB4F-3BE5-4D75-93C5-4FB8BAA90657}" srcOrd="0" destOrd="0" presId="urn:microsoft.com/office/officeart/2005/8/layout/vList2"/>
    <dgm:cxn modelId="{80D99CC2-05E1-458B-BEC8-9E6B8DB655C6}" srcId="{791B51EB-8F39-47A4-AD73-D0C4CCB9FA6D}" destId="{DF8A4BDF-67F7-4A45-8FC2-407EB7E22A09}" srcOrd="0" destOrd="0" parTransId="{3ECABBC4-D97E-4642-B61A-42A5194D5ACC}" sibTransId="{A9857B6A-C2B9-498D-BF76-F4C44EA07A72}"/>
    <dgm:cxn modelId="{469B5829-FB26-4F63-9F05-3BAB07452245}" type="presOf" srcId="{791B51EB-8F39-47A4-AD73-D0C4CCB9FA6D}" destId="{B5ABBD21-3DFE-4DFA-9C79-8B46CDBAAC06}" srcOrd="0" destOrd="0" presId="urn:microsoft.com/office/officeart/2005/8/layout/vList2"/>
    <dgm:cxn modelId="{B572FB2B-AA24-42BC-916A-8D6FCFF59462}" type="presParOf" srcId="{B5ABBD21-3DFE-4DFA-9C79-8B46CDBAAC06}" destId="{E483BB4F-3BE5-4D75-93C5-4FB8BAA9065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83BB4F-3BE5-4D75-93C5-4FB8BAA90657}">
      <dsp:nvSpPr>
        <dsp:cNvPr id="0" name=""/>
        <dsp:cNvSpPr/>
      </dsp:nvSpPr>
      <dsp:spPr>
        <a:xfrm>
          <a:off x="0" y="0"/>
          <a:ext cx="5451945" cy="850045"/>
        </a:xfrm>
        <a:prstGeom prst="roundRect">
          <a:avLst/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/>
            <a:t>GUARDA MUNICIPAL 2024 </a:t>
          </a: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/>
            <a:t>Rua: Tarcísio Vilela N° 678</a:t>
          </a:r>
        </a:p>
      </dsp:txBody>
      <dsp:txXfrm>
        <a:off x="41496" y="41496"/>
        <a:ext cx="5368953" cy="7670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674953" y="0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r">
              <a:defRPr sz="1200"/>
            </a:lvl1pPr>
          </a:lstStyle>
          <a:p>
            <a:fld id="{B58CA15E-058F-40DA-806B-DB2F254C9DE0}" type="datetimeFigureOut">
              <a:rPr lang="pt-BR" smtClean="0"/>
              <a:t>28/05/2024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1" y="6541052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674953" y="6541052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r">
              <a:defRPr sz="1200"/>
            </a:lvl1pPr>
          </a:lstStyle>
          <a:p>
            <a:fld id="{7A13D43C-D01E-4A34-B93B-AF566D1E4A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0221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674953" y="0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r">
              <a:defRPr sz="1200"/>
            </a:lvl1pPr>
          </a:lstStyle>
          <a:p>
            <a:fld id="{30E71B03-8032-4C6D-AF53-F6F85AB6EF1D}" type="datetimeFigureOut">
              <a:rPr lang="pt-BR" smtClean="0"/>
              <a:t>28/05/2024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5938"/>
            <a:ext cx="4589463" cy="2582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28" tIns="46214" rIns="92428" bIns="46214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1001872" y="3271122"/>
            <a:ext cx="8014970" cy="3098959"/>
          </a:xfrm>
          <a:prstGeom prst="rect">
            <a:avLst/>
          </a:prstGeom>
        </p:spPr>
        <p:txBody>
          <a:bodyPr vert="horz" lIns="92428" tIns="46214" rIns="92428" bIns="46214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6541052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674953" y="6541052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r">
              <a:defRPr sz="1200"/>
            </a:lvl1pPr>
          </a:lstStyle>
          <a:p>
            <a:fld id="{1C04D5F3-4D96-490A-935E-83E7ACD57F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7560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4D5F3-4D96-490A-935E-83E7ACD57F0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0686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4D5F3-4D96-490A-935E-83E7ACD57F0D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3241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4D5F3-4D96-490A-935E-83E7ACD57F0D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1804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4D5F3-4D96-490A-935E-83E7ACD57F0D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1804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52E8-A2AE-43CF-8320-A8CC8E74094E}" type="datetime1">
              <a:rPr lang="pt-BR" smtClean="0"/>
              <a:t>28/05/2024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3º Quadrimestre 2022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775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30EC3-872D-40AD-9B08-02C2CF5E10A0}" type="datetime1">
              <a:rPr lang="pt-BR" smtClean="0"/>
              <a:t>28/05/2024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3º Quadrimestre 2022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6431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3A98-CE0C-459A-A6C5-9ED18AFBA0FB}" type="datetime1">
              <a:rPr lang="pt-BR" smtClean="0"/>
              <a:t>28/05/2024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3º Quadrimestre 2022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7379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F3FF3-8FFA-424E-9E59-1A60557E3913}" type="datetime1">
              <a:rPr lang="pt-BR" smtClean="0"/>
              <a:t>28/05/2024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3º Quadrimestre 2022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4760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0406A-7404-48C8-980B-18434A35CBE3}" type="datetime1">
              <a:rPr lang="pt-BR" smtClean="0"/>
              <a:t>28/05/2024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3º Quadrimestre 2022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8427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D66F7-14FF-4FF3-AA8C-A6B026CE4F33}" type="datetime1">
              <a:rPr lang="pt-BR" smtClean="0"/>
              <a:t>28/05/2024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3º Quadrimestre 2022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0635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B8B27-BC07-4E84-A111-3CF76BAD4369}" type="datetime1">
              <a:rPr lang="pt-BR" smtClean="0"/>
              <a:t>28/05/2024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3º Quadrimestre 2022</a:t>
            </a: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5915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9539-CC59-4799-B86B-ED930A797F56}" type="datetime1">
              <a:rPr lang="pt-BR" smtClean="0"/>
              <a:t>28/05/2024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3º Quadrimestre 2022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5052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D9E58-EE8D-47E1-AADF-3F242F8302A0}" type="datetime1">
              <a:rPr lang="pt-BR" smtClean="0"/>
              <a:t>28/05/2024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3º Quadrimestre 2022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6747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F844B-3620-443A-9B9A-9AECB9A01440}" type="datetime1">
              <a:rPr lang="pt-BR" smtClean="0"/>
              <a:t>28/05/2024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3º Quadrimestre 2022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3878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1445-1FFE-4495-ADBE-06DCD2364202}" type="datetime1">
              <a:rPr lang="pt-BR" smtClean="0"/>
              <a:t>28/05/2024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3º Quadrimestre 2022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457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ECE37-76A9-4C01-BC38-91E9A23E6165}" type="datetime1">
              <a:rPr lang="pt-BR" smtClean="0"/>
              <a:t>28/05/2024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/>
              <a:t>3º Quadrimestre 2022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720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67010" y="687929"/>
            <a:ext cx="4493021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pt-BR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ahnschrift SemiBold Condensed" panose="020B0502040204020203" pitchFamily="34" charset="0"/>
                <a:ea typeface="Times New Roman" pitchFamily="18" charset="0"/>
                <a:cs typeface="Arial" pitchFamily="34" charset="0"/>
              </a:rPr>
              <a:t>SECRETARIA MUNICIPAL DE </a:t>
            </a:r>
            <a:r>
              <a:rPr lang="pt-BR" sz="2800" b="1" dirty="0">
                <a:solidFill>
                  <a:schemeClr val="bg1"/>
                </a:solidFill>
                <a:latin typeface="Bahnschrift SemiBold Condensed" panose="020B0502040204020203" pitchFamily="34" charset="0"/>
                <a:ea typeface="Times New Roman" pitchFamily="18" charset="0"/>
                <a:cs typeface="Arial" pitchFamily="34" charset="0"/>
              </a:rPr>
              <a:t>INFRAESTRUTURA</a:t>
            </a:r>
            <a:r>
              <a:rPr kumimoji="0" lang="pt-BR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ahnschrift SemiBold Condensed" panose="020B0502040204020203" pitchFamily="34" charset="0"/>
                <a:ea typeface="Times New Roman" pitchFamily="18" charset="0"/>
                <a:cs typeface="Arial" pitchFamily="34" charset="0"/>
              </a:rPr>
              <a:t>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pt-BR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ahnschrift SemiBold Condensed" panose="020B0502040204020203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pt-BR" sz="2800" b="1" dirty="0">
                <a:solidFill>
                  <a:schemeClr val="bg1"/>
                </a:solidFill>
                <a:latin typeface="Bahnschrift SemiBold Condensed" panose="020B0502040204020203" pitchFamily="34" charset="0"/>
                <a:ea typeface="Times New Roman" pitchFamily="18" charset="0"/>
                <a:cs typeface="Arial" pitchFamily="34" charset="0"/>
              </a:rPr>
              <a:t>MOBILIDADE E SEGURANÇA PÚBLICA</a:t>
            </a:r>
            <a:endParaRPr kumimoji="0" lang="pt-BR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Bahnschrift SemiBold Condensed" panose="020B0502040204020203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lang="pt-BR" sz="2000" b="1" dirty="0">
                <a:solidFill>
                  <a:schemeClr val="bg1"/>
                </a:solidFill>
                <a:latin typeface="Bahnschrift SemiBold Condensed" panose="020B0502040204020203" pitchFamily="34" charset="0"/>
                <a:cs typeface="Arial" pitchFamily="34" charset="0"/>
              </a:rPr>
              <a:t>GESTÃO 2021 - 2024</a:t>
            </a:r>
            <a:endParaRPr kumimoji="0" lang="pt-BR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Bahnschrift SemiBold Condensed" panose="020B0502040204020203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endParaRPr kumimoji="0" lang="pt-BR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endParaRPr lang="pt-BR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endParaRPr kumimoji="0" lang="pt-BR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pt-B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1º</a:t>
            </a:r>
            <a:r>
              <a:rPr kumimoji="0" lang="pt-BR" sz="24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QUADRIMESTRE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lang="pt-BR" sz="2400" b="1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316032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4975359" y="1022130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Janeiro – Abril </a:t>
            </a:r>
          </a:p>
          <a:p>
            <a:r>
              <a:rPr lang="pt-BR" b="1" dirty="0">
                <a:solidFill>
                  <a:srgbClr val="FF0000"/>
                </a:solidFill>
              </a:rPr>
              <a:t>Total: R$16.168,00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61083" y="4731990"/>
            <a:ext cx="2895600" cy="273844"/>
          </a:xfrm>
        </p:spPr>
        <p:txBody>
          <a:bodyPr/>
          <a:lstStyle/>
          <a:p>
            <a:r>
              <a:rPr lang="pt-BR" dirty="0"/>
              <a:t>1º QUADRIMESTRE 2024</a:t>
            </a:r>
          </a:p>
        </p:txBody>
      </p:sp>
      <p:sp>
        <p:nvSpPr>
          <p:cNvPr id="7" name="Retângulo de cantos arredondados 3">
            <a:extLst>
              <a:ext uri="{FF2B5EF4-FFF2-40B4-BE49-F238E27FC236}">
                <a16:creationId xmlns:a16="http://schemas.microsoft.com/office/drawing/2014/main" xmlns="" id="{9B478EE8-9740-4EE9-A8A1-2726C419EC56}"/>
              </a:ext>
            </a:extLst>
          </p:cNvPr>
          <p:cNvSpPr txBox="1">
            <a:spLocks/>
          </p:cNvSpPr>
          <p:nvPr/>
        </p:nvSpPr>
        <p:spPr>
          <a:xfrm>
            <a:off x="323528" y="339501"/>
            <a:ext cx="5562892" cy="57455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chemeClr val="tx1"/>
                </a:solidFill>
              </a:rPr>
              <a:t>SINALIZAÇÃO DE TRÂNSITO </a:t>
            </a:r>
            <a:endParaRPr lang="pt-BR" sz="24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8000" y="1651678"/>
            <a:ext cx="2253833" cy="3019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652054"/>
            <a:ext cx="2243829" cy="3019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anago\OneDrive\Área de Trabalho\SET A DEZ\Sinalização viaria 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452" y="1655041"/>
            <a:ext cx="2235116" cy="3019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61703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1º QUADRIMESTRE 2024</a:t>
            </a:r>
          </a:p>
        </p:txBody>
      </p:sp>
      <p:sp>
        <p:nvSpPr>
          <p:cNvPr id="9" name="Retângulo de cantos arredondados 3">
            <a:extLst>
              <a:ext uri="{FF2B5EF4-FFF2-40B4-BE49-F238E27FC236}">
                <a16:creationId xmlns:a16="http://schemas.microsoft.com/office/drawing/2014/main" xmlns="" id="{9B478EE8-9740-4EE9-A8A1-2726C419EC56}"/>
              </a:ext>
            </a:extLst>
          </p:cNvPr>
          <p:cNvSpPr txBox="1">
            <a:spLocks/>
          </p:cNvSpPr>
          <p:nvPr/>
        </p:nvSpPr>
        <p:spPr>
          <a:xfrm>
            <a:off x="172980" y="483518"/>
            <a:ext cx="5911187" cy="574553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chemeClr val="tx1"/>
                </a:solidFill>
              </a:rPr>
              <a:t>FROTA SECRETARIA DE INFRAESTRUTURA</a:t>
            </a:r>
            <a:endParaRPr lang="pt-BR" sz="24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sp>
        <p:nvSpPr>
          <p:cNvPr id="10" name="Retângulo de cantos arredondados 3">
            <a:extLst>
              <a:ext uri="{FF2B5EF4-FFF2-40B4-BE49-F238E27FC236}">
                <a16:creationId xmlns:a16="http://schemas.microsoft.com/office/drawing/2014/main" xmlns="" id="{9B478EE8-9740-4EE9-A8A1-2726C419EC56}"/>
              </a:ext>
            </a:extLst>
          </p:cNvPr>
          <p:cNvSpPr txBox="1">
            <a:spLocks/>
          </p:cNvSpPr>
          <p:nvPr/>
        </p:nvSpPr>
        <p:spPr>
          <a:xfrm>
            <a:off x="172981" y="1220980"/>
            <a:ext cx="2454803" cy="36583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chemeClr val="tx1"/>
                </a:solidFill>
              </a:rPr>
              <a:t>JAN – ABRIL </a:t>
            </a:r>
            <a:endParaRPr lang="pt-BR" sz="24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1102" y="3241646"/>
            <a:ext cx="4901796" cy="5718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2827DF4D-102B-DC33-21F6-189EF9FD49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63" t="23417" r="27163" b="65407"/>
          <a:stretch/>
        </p:blipFill>
        <p:spPr>
          <a:xfrm>
            <a:off x="1691680" y="1900610"/>
            <a:ext cx="5589963" cy="95917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82C7CEF3-D2AF-7B61-E0D3-4F4CE43975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763" t="54202" r="12201" b="33192"/>
          <a:stretch/>
        </p:blipFill>
        <p:spPr>
          <a:xfrm>
            <a:off x="1321482" y="3151025"/>
            <a:ext cx="6501036" cy="95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81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95536" y="505448"/>
            <a:ext cx="4320480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tx2"/>
                </a:solidFill>
              </a:rPr>
              <a:t> </a:t>
            </a:r>
            <a:r>
              <a:rPr lang="pt-BR" sz="2800" b="1" dirty="0"/>
              <a:t>GUARDA</a:t>
            </a:r>
            <a:r>
              <a:rPr lang="pt-BR" sz="2800" b="1" dirty="0">
                <a:solidFill>
                  <a:schemeClr val="accent1"/>
                </a:solidFill>
              </a:rPr>
              <a:t> </a:t>
            </a:r>
            <a:r>
              <a:rPr lang="pt-BR" sz="2800" b="1" dirty="0"/>
              <a:t>MUNICIPAL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02F56CED-7E06-4346-9C36-58261788AECF}"/>
              </a:ext>
            </a:extLst>
          </p:cNvPr>
          <p:cNvSpPr txBox="1"/>
          <p:nvPr/>
        </p:nvSpPr>
        <p:spPr>
          <a:xfrm>
            <a:off x="395536" y="1923678"/>
            <a:ext cx="39771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Patrulhamento Preventivo nas Creches e Escolas</a:t>
            </a:r>
            <a:endParaRPr lang="pt-BR" sz="32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03598"/>
            <a:ext cx="3241316" cy="3257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spaço Reservado para Rodapé 3">
            <a:extLst>
              <a:ext uri="{FF2B5EF4-FFF2-40B4-BE49-F238E27FC236}">
                <a16:creationId xmlns:a16="http://schemas.microsoft.com/office/drawing/2014/main" xmlns="" id="{64246B04-DAA2-49DA-2201-28539AFB1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7824" y="4767263"/>
            <a:ext cx="2895600" cy="273844"/>
          </a:xfrm>
        </p:spPr>
        <p:txBody>
          <a:bodyPr/>
          <a:lstStyle/>
          <a:p>
            <a:r>
              <a:rPr lang="pt-BR" dirty="0"/>
              <a:t>1º QUADRIMESTRE 2024</a:t>
            </a:r>
          </a:p>
        </p:txBody>
      </p:sp>
    </p:spTree>
    <p:extLst>
      <p:ext uri="{BB962C8B-B14F-4D97-AF65-F5344CB8AC3E}">
        <p14:creationId xmlns:p14="http://schemas.microsoft.com/office/powerpoint/2010/main" val="294706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925343749"/>
              </p:ext>
            </p:extLst>
          </p:nvPr>
        </p:nvGraphicFramePr>
        <p:xfrm>
          <a:off x="457529" y="411510"/>
          <a:ext cx="8229600" cy="85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C:\Users\anago\OneDrive\Área de Trabalho\SET A DEZ\GUARDA MUNICIPAL 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63638"/>
            <a:ext cx="2016224" cy="2688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 descr="C:\Users\anago\OneDrive\Área de Trabalho\SET A DEZ\GUARD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648698"/>
            <a:ext cx="2039380" cy="27191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1" name="Picture 5" descr="C:\Users\anago\OneDrive\Área de Trabalho\SET A DEZ\GUARDA 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150" y="1764942"/>
            <a:ext cx="2057382" cy="2743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Espaço Reservado para Rodapé 3">
            <a:extLst>
              <a:ext uri="{FF2B5EF4-FFF2-40B4-BE49-F238E27FC236}">
                <a16:creationId xmlns:a16="http://schemas.microsoft.com/office/drawing/2014/main" xmlns="" id="{39AC8A26-4C19-3207-12C9-426A425D8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7824" y="4767263"/>
            <a:ext cx="2895600" cy="273844"/>
          </a:xfrm>
        </p:spPr>
        <p:txBody>
          <a:bodyPr/>
          <a:lstStyle/>
          <a:p>
            <a:r>
              <a:rPr lang="pt-BR" dirty="0"/>
              <a:t>1º QUADRIMESTRE 2024</a:t>
            </a:r>
          </a:p>
        </p:txBody>
      </p:sp>
    </p:spTree>
    <p:extLst>
      <p:ext uri="{BB962C8B-B14F-4D97-AF65-F5344CB8AC3E}">
        <p14:creationId xmlns:p14="http://schemas.microsoft.com/office/powerpoint/2010/main" val="1528534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3">
            <a:extLst>
              <a:ext uri="{FF2B5EF4-FFF2-40B4-BE49-F238E27FC236}">
                <a16:creationId xmlns:a16="http://schemas.microsoft.com/office/drawing/2014/main" xmlns="" id="{9B478EE8-9740-4EE9-A8A1-2726C419EC56}"/>
              </a:ext>
            </a:extLst>
          </p:cNvPr>
          <p:cNvSpPr/>
          <p:nvPr/>
        </p:nvSpPr>
        <p:spPr>
          <a:xfrm>
            <a:off x="467544" y="339502"/>
            <a:ext cx="5688632" cy="50405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effectLst/>
                <a:ea typeface="Calibri"/>
                <a:cs typeface="Times New Roman"/>
              </a:rPr>
              <a:t>PROGRAMA CIDADE LIMPA</a:t>
            </a:r>
            <a:endParaRPr lang="pt-BR" sz="2000" dirty="0">
              <a:effectLst/>
              <a:ea typeface="Calibri"/>
              <a:cs typeface="Times New Roman"/>
            </a:endParaRPr>
          </a:p>
        </p:txBody>
      </p:sp>
      <p:sp>
        <p:nvSpPr>
          <p:cNvPr id="6" name="Retângulo de cantos arredondados 3">
            <a:extLst>
              <a:ext uri="{FF2B5EF4-FFF2-40B4-BE49-F238E27FC236}">
                <a16:creationId xmlns:a16="http://schemas.microsoft.com/office/drawing/2014/main" xmlns="" id="{BD2D283A-EF2A-479A-81A6-D2BAC680C251}"/>
              </a:ext>
            </a:extLst>
          </p:cNvPr>
          <p:cNvSpPr/>
          <p:nvPr/>
        </p:nvSpPr>
        <p:spPr>
          <a:xfrm>
            <a:off x="467544" y="1063328"/>
            <a:ext cx="3672408" cy="32403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b="1" dirty="0">
                <a:ea typeface="Calibri"/>
                <a:cs typeface="Times New Roman"/>
              </a:rPr>
              <a:t>PROGRAMA DE </a:t>
            </a:r>
            <a:r>
              <a:rPr lang="pt-BR" b="1" dirty="0"/>
              <a:t>RESSOCIALIZAÇÃO</a:t>
            </a:r>
            <a:endParaRPr lang="pt-BR" b="1" dirty="0">
              <a:effectLst/>
              <a:ea typeface="Calibri"/>
              <a:cs typeface="Times New Roman"/>
            </a:endParaRPr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>
          <a:xfrm>
            <a:off x="2771800" y="4731990"/>
            <a:ext cx="2895600" cy="273844"/>
          </a:xfrm>
        </p:spPr>
        <p:txBody>
          <a:bodyPr/>
          <a:lstStyle/>
          <a:p>
            <a:r>
              <a:rPr lang="pt-BR" dirty="0"/>
              <a:t>1º QUADRIMESTRE 2024</a:t>
            </a:r>
          </a:p>
        </p:txBody>
      </p:sp>
      <p:sp>
        <p:nvSpPr>
          <p:cNvPr id="8" name="Retângulo 7"/>
          <p:cNvSpPr/>
          <p:nvPr/>
        </p:nvSpPr>
        <p:spPr>
          <a:xfrm>
            <a:off x="4427984" y="2207035"/>
            <a:ext cx="2893101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Janeiro – Abril 2024</a:t>
            </a:r>
          </a:p>
          <a:p>
            <a:pPr algn="ctr">
              <a:lnSpc>
                <a:spcPct val="115000"/>
              </a:lnSpc>
            </a:pPr>
            <a:r>
              <a:rPr lang="pt-BR" b="1" dirty="0">
                <a:solidFill>
                  <a:srgbClr val="FF0000"/>
                </a:solidFill>
                <a:ea typeface="Calibri"/>
                <a:cs typeface="Times New Roman"/>
              </a:rPr>
              <a:t>VALOR R$ 9.990,07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8146" y="1584979"/>
            <a:ext cx="2471203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2475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>
            <a:extLst>
              <a:ext uri="{FF2B5EF4-FFF2-40B4-BE49-F238E27FC236}">
                <a16:creationId xmlns:a16="http://schemas.microsoft.com/office/drawing/2014/main" xmlns="" id="{43B0F894-8E2F-4088-A91F-F7C2CF3384E1}"/>
              </a:ext>
            </a:extLst>
          </p:cNvPr>
          <p:cNvSpPr/>
          <p:nvPr/>
        </p:nvSpPr>
        <p:spPr>
          <a:xfrm>
            <a:off x="433841" y="481324"/>
            <a:ext cx="5688632" cy="50405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ea typeface="Calibri"/>
                <a:cs typeface="Times New Roman"/>
              </a:rPr>
              <a:t>PROGRAMA</a:t>
            </a:r>
            <a:r>
              <a:rPr lang="pt-BR" sz="2400" b="1" dirty="0">
                <a:effectLst/>
                <a:ea typeface="Calibri"/>
                <a:cs typeface="Times New Roman"/>
              </a:rPr>
              <a:t> CIDADE LIMPA</a:t>
            </a:r>
            <a:endParaRPr lang="pt-BR" sz="2000" dirty="0">
              <a:effectLst/>
              <a:ea typeface="Calibri"/>
              <a:cs typeface="Times New Roman"/>
            </a:endParaRPr>
          </a:p>
        </p:txBody>
      </p:sp>
      <p:sp>
        <p:nvSpPr>
          <p:cNvPr id="5" name="Retângulo de cantos arredondados 3">
            <a:extLst>
              <a:ext uri="{FF2B5EF4-FFF2-40B4-BE49-F238E27FC236}">
                <a16:creationId xmlns:a16="http://schemas.microsoft.com/office/drawing/2014/main" xmlns="" id="{87B85E4A-0F07-42E0-A009-0688B3835E18}"/>
              </a:ext>
            </a:extLst>
          </p:cNvPr>
          <p:cNvSpPr/>
          <p:nvPr/>
        </p:nvSpPr>
        <p:spPr>
          <a:xfrm>
            <a:off x="433841" y="1063328"/>
            <a:ext cx="4320480" cy="356294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1600" b="1" dirty="0">
                <a:effectLst/>
                <a:ea typeface="Calibri"/>
                <a:cs typeface="Times New Roman"/>
              </a:rPr>
              <a:t>EIXO: Limpeza Urbana (empresa terceirizada)</a:t>
            </a:r>
            <a:endParaRPr lang="pt-BR" sz="1400" dirty="0">
              <a:effectLst/>
              <a:ea typeface="Calibri"/>
              <a:cs typeface="Times New Roman"/>
            </a:endParaRPr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1º QUADRIMESTRE 2024</a:t>
            </a:r>
          </a:p>
        </p:txBody>
      </p:sp>
      <p:sp>
        <p:nvSpPr>
          <p:cNvPr id="8" name="Retângulo 7"/>
          <p:cNvSpPr/>
          <p:nvPr/>
        </p:nvSpPr>
        <p:spPr>
          <a:xfrm>
            <a:off x="6526582" y="1185980"/>
            <a:ext cx="2289089" cy="10292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Janeiro – Abril</a:t>
            </a:r>
          </a:p>
          <a:p>
            <a:pPr algn="ctr">
              <a:lnSpc>
                <a:spcPct val="115000"/>
              </a:lnSpc>
            </a:pPr>
            <a:r>
              <a:rPr lang="pt-BR" b="1" dirty="0">
                <a:solidFill>
                  <a:srgbClr val="FF0000"/>
                </a:solidFill>
                <a:ea typeface="Calibri"/>
                <a:cs typeface="Times New Roman"/>
              </a:rPr>
              <a:t>VALOR R$101.666,67 </a:t>
            </a:r>
          </a:p>
          <a:p>
            <a:pPr algn="ctr">
              <a:lnSpc>
                <a:spcPct val="115000"/>
              </a:lnSpc>
            </a:pPr>
            <a:endParaRPr lang="pt-BR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1717" y="1615568"/>
            <a:ext cx="2417058" cy="3058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8176" y="1632549"/>
            <a:ext cx="2324467" cy="3058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843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3">
            <a:extLst>
              <a:ext uri="{FF2B5EF4-FFF2-40B4-BE49-F238E27FC236}">
                <a16:creationId xmlns:a16="http://schemas.microsoft.com/office/drawing/2014/main" xmlns="" id="{9B478EE8-9740-4EE9-A8A1-2726C419EC56}"/>
              </a:ext>
            </a:extLst>
          </p:cNvPr>
          <p:cNvSpPr txBox="1">
            <a:spLocks/>
          </p:cNvSpPr>
          <p:nvPr/>
        </p:nvSpPr>
        <p:spPr>
          <a:xfrm>
            <a:off x="395536" y="483518"/>
            <a:ext cx="5842992" cy="493563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ea typeface="Calibri"/>
                <a:cs typeface="Times New Roman"/>
              </a:rPr>
              <a:t>PROGRAMA CIDADE LIMPA</a:t>
            </a:r>
            <a:endParaRPr lang="pt-BR" sz="2000" dirty="0">
              <a:ea typeface="Calibri"/>
              <a:cs typeface="Times New Roman"/>
            </a:endParaRPr>
          </a:p>
        </p:txBody>
      </p:sp>
      <p:sp>
        <p:nvSpPr>
          <p:cNvPr id="8" name="Retângulo de cantos arredondados 3">
            <a:extLst>
              <a:ext uri="{FF2B5EF4-FFF2-40B4-BE49-F238E27FC236}">
                <a16:creationId xmlns:a16="http://schemas.microsoft.com/office/drawing/2014/main" xmlns="" id="{BD2D283A-EF2A-479A-81A6-D2BAC680C251}"/>
              </a:ext>
            </a:extLst>
          </p:cNvPr>
          <p:cNvSpPr/>
          <p:nvPr/>
        </p:nvSpPr>
        <p:spPr>
          <a:xfrm>
            <a:off x="395536" y="1078001"/>
            <a:ext cx="4186808" cy="576064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pt-BR" sz="1400" b="1" dirty="0">
                <a:effectLst/>
                <a:ea typeface="Calibri"/>
                <a:cs typeface="Times New Roman"/>
              </a:rPr>
              <a:t>DESTINAÇÃO FINAL – COMPOSTAGEM</a:t>
            </a:r>
          </a:p>
          <a:p>
            <a:pPr algn="ctr">
              <a:lnSpc>
                <a:spcPct val="115000"/>
              </a:lnSpc>
            </a:pPr>
            <a:r>
              <a:rPr lang="pt-BR" sz="1400" b="1" dirty="0">
                <a:ea typeface="Calibri"/>
                <a:cs typeface="Times New Roman"/>
              </a:rPr>
              <a:t>RESÍDUOS DA LIMPEZA URBANA </a:t>
            </a:r>
            <a:endParaRPr lang="pt-BR" sz="1400" b="1" dirty="0">
              <a:effectLst/>
              <a:ea typeface="Calibri"/>
              <a:cs typeface="Times New Roman"/>
            </a:endParaRP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23528" y="1937126"/>
            <a:ext cx="7920880" cy="576064"/>
          </a:xfrm>
        </p:spPr>
        <p:txBody>
          <a:bodyPr>
            <a:normAutofit/>
          </a:bodyPr>
          <a:lstStyle/>
          <a:p>
            <a:r>
              <a:rPr lang="pt-BR" sz="2800" dirty="0"/>
              <a:t>            </a:t>
            </a:r>
            <a:r>
              <a:rPr lang="pt-BR" sz="2000" b="1" dirty="0"/>
              <a:t>Janeiro – Abril 2024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1º QUADRIMESTRE 2024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A5C2D059-BAA8-184C-B58B-6E4333B95B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62" t="64006" r="27163" b="26189"/>
          <a:stretch/>
        </p:blipFill>
        <p:spPr>
          <a:xfrm>
            <a:off x="899592" y="2490781"/>
            <a:ext cx="7149926" cy="119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28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67694"/>
            <a:ext cx="8229600" cy="857250"/>
          </a:xfrm>
        </p:spPr>
        <p:txBody>
          <a:bodyPr>
            <a:normAutofit/>
          </a:bodyPr>
          <a:lstStyle/>
          <a:p>
            <a:r>
              <a:rPr lang="pt-BR" sz="2000" b="1" dirty="0"/>
              <a:t>Janeiro – Abril 2024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1º QUADRIMESTRE2024</a:t>
            </a:r>
          </a:p>
        </p:txBody>
      </p:sp>
      <p:sp>
        <p:nvSpPr>
          <p:cNvPr id="5" name="Retângulo de cantos arredondados 3">
            <a:extLst>
              <a:ext uri="{FF2B5EF4-FFF2-40B4-BE49-F238E27FC236}">
                <a16:creationId xmlns:a16="http://schemas.microsoft.com/office/drawing/2014/main" xmlns="" id="{9B478EE8-9740-4EE9-A8A1-2726C419EC56}"/>
              </a:ext>
            </a:extLst>
          </p:cNvPr>
          <p:cNvSpPr txBox="1">
            <a:spLocks/>
          </p:cNvSpPr>
          <p:nvPr/>
        </p:nvSpPr>
        <p:spPr>
          <a:xfrm>
            <a:off x="318148" y="339502"/>
            <a:ext cx="5842992" cy="493563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ea typeface="Calibri"/>
                <a:cs typeface="Times New Roman"/>
              </a:rPr>
              <a:t>PROGRAMA CIDADE LIMPA</a:t>
            </a:r>
            <a:endParaRPr lang="pt-BR" sz="2000" dirty="0">
              <a:ea typeface="Calibri"/>
              <a:cs typeface="Times New Roman"/>
            </a:endParaRPr>
          </a:p>
        </p:txBody>
      </p:sp>
      <p:sp>
        <p:nvSpPr>
          <p:cNvPr id="6" name="Retângulo de cantos arredondados 3">
            <a:extLst>
              <a:ext uri="{FF2B5EF4-FFF2-40B4-BE49-F238E27FC236}">
                <a16:creationId xmlns:a16="http://schemas.microsoft.com/office/drawing/2014/main" xmlns="" id="{BD2D283A-EF2A-479A-81A6-D2BAC680C251}"/>
              </a:ext>
            </a:extLst>
          </p:cNvPr>
          <p:cNvSpPr/>
          <p:nvPr/>
        </p:nvSpPr>
        <p:spPr>
          <a:xfrm>
            <a:off x="309247" y="915566"/>
            <a:ext cx="4248472" cy="72008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pt-BR" sz="1400" b="1" dirty="0">
                <a:ea typeface="Calibri"/>
                <a:cs typeface="Times New Roman"/>
              </a:rPr>
              <a:t>GESTÃO E MANEJO DE RESÍDUOS SÓLIDOS </a:t>
            </a:r>
          </a:p>
          <a:p>
            <a:pPr algn="ctr">
              <a:lnSpc>
                <a:spcPct val="115000"/>
              </a:lnSpc>
            </a:pPr>
            <a:r>
              <a:rPr lang="pt-BR" sz="2400" b="1" dirty="0">
                <a:effectLst/>
                <a:ea typeface="Calibri"/>
                <a:cs typeface="Times New Roman"/>
              </a:rPr>
              <a:t>DOMICILIARES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75ED4376-A5AA-51F4-AE12-7F2E06139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50" t="75212" r="12988" b="16384"/>
          <a:stretch/>
        </p:blipFill>
        <p:spPr>
          <a:xfrm>
            <a:off x="698981" y="2785010"/>
            <a:ext cx="7746037" cy="78773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50ED307C-08DF-0071-43E3-8EC0494158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75" t="76613" r="12988" b="10781"/>
          <a:stretch/>
        </p:blipFill>
        <p:spPr>
          <a:xfrm>
            <a:off x="318148" y="2652262"/>
            <a:ext cx="8343310" cy="123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09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de cantos arredondados 3">
            <a:extLst>
              <a:ext uri="{FF2B5EF4-FFF2-40B4-BE49-F238E27FC236}">
                <a16:creationId xmlns:a16="http://schemas.microsoft.com/office/drawing/2014/main" xmlns="" id="{BD2D283A-EF2A-479A-81A6-D2BAC680C251}"/>
              </a:ext>
            </a:extLst>
          </p:cNvPr>
          <p:cNvSpPr/>
          <p:nvPr/>
        </p:nvSpPr>
        <p:spPr>
          <a:xfrm>
            <a:off x="289716" y="483518"/>
            <a:ext cx="3346180" cy="32403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2800" b="1" dirty="0">
                <a:ea typeface="Calibri"/>
                <a:cs typeface="Times New Roman"/>
              </a:rPr>
              <a:t>CEMITÉRIO</a:t>
            </a:r>
            <a:endParaRPr lang="pt-BR" sz="2800" b="1" dirty="0">
              <a:effectLst/>
              <a:ea typeface="Calibri"/>
              <a:cs typeface="Times New Roman"/>
            </a:endParaRPr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>
          <a:xfrm>
            <a:off x="2771800" y="4731990"/>
            <a:ext cx="2895600" cy="273844"/>
          </a:xfrm>
        </p:spPr>
        <p:txBody>
          <a:bodyPr/>
          <a:lstStyle/>
          <a:p>
            <a:r>
              <a:rPr lang="pt-BR" dirty="0"/>
              <a:t>1º QUADRIMESTRE 2024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6830" y="2067694"/>
            <a:ext cx="2826516" cy="2119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1920" y="1419622"/>
            <a:ext cx="2304256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0844" y="2459280"/>
            <a:ext cx="2368319" cy="1776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ângulo de cantos arredondados 3">
            <a:extLst>
              <a:ext uri="{FF2B5EF4-FFF2-40B4-BE49-F238E27FC236}">
                <a16:creationId xmlns:a16="http://schemas.microsoft.com/office/drawing/2014/main" xmlns="" id="{BD2D283A-EF2A-479A-81A6-D2BAC680C251}"/>
              </a:ext>
            </a:extLst>
          </p:cNvPr>
          <p:cNvSpPr/>
          <p:nvPr/>
        </p:nvSpPr>
        <p:spPr>
          <a:xfrm>
            <a:off x="289717" y="915566"/>
            <a:ext cx="3286720" cy="6480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pt-BR" b="1" dirty="0">
                <a:solidFill>
                  <a:schemeClr val="accent5">
                    <a:lumMod val="50000"/>
                  </a:schemeClr>
                </a:solidFill>
                <a:ea typeface="Calibri"/>
                <a:cs typeface="Times New Roman"/>
              </a:rPr>
              <a:t>Janeiro – Abril 2024 </a:t>
            </a:r>
          </a:p>
          <a:p>
            <a:pPr algn="ctr">
              <a:lnSpc>
                <a:spcPct val="115000"/>
              </a:lnSpc>
            </a:pPr>
            <a:r>
              <a:rPr lang="pt-BR" sz="1600" b="1" dirty="0">
                <a:solidFill>
                  <a:schemeClr val="accent5">
                    <a:lumMod val="50000"/>
                  </a:schemeClr>
                </a:solidFill>
                <a:ea typeface="Calibri"/>
                <a:cs typeface="Times New Roman"/>
              </a:rPr>
              <a:t>TOTAL R$82.000,00</a:t>
            </a:r>
          </a:p>
        </p:txBody>
      </p:sp>
    </p:spTree>
    <p:extLst>
      <p:ext uri="{BB962C8B-B14F-4D97-AF65-F5344CB8AC3E}">
        <p14:creationId xmlns:p14="http://schemas.microsoft.com/office/powerpoint/2010/main" val="1547584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4954369" y="1027327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Janeiro – Abril </a:t>
            </a:r>
          </a:p>
          <a:p>
            <a:r>
              <a:rPr lang="pt-BR" b="1" dirty="0"/>
              <a:t>Total: R$51.578,29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61083" y="4731990"/>
            <a:ext cx="2895600" cy="273844"/>
          </a:xfrm>
        </p:spPr>
        <p:txBody>
          <a:bodyPr/>
          <a:lstStyle/>
          <a:p>
            <a:r>
              <a:rPr lang="pt-BR" dirty="0"/>
              <a:t>1º QUADRIMESTRE 2024</a:t>
            </a:r>
          </a:p>
        </p:txBody>
      </p:sp>
      <p:sp>
        <p:nvSpPr>
          <p:cNvPr id="7" name="Retângulo de cantos arredondados 3">
            <a:extLst>
              <a:ext uri="{FF2B5EF4-FFF2-40B4-BE49-F238E27FC236}">
                <a16:creationId xmlns:a16="http://schemas.microsoft.com/office/drawing/2014/main" xmlns="" id="{9B478EE8-9740-4EE9-A8A1-2726C419EC56}"/>
              </a:ext>
            </a:extLst>
          </p:cNvPr>
          <p:cNvSpPr txBox="1">
            <a:spLocks/>
          </p:cNvSpPr>
          <p:nvPr/>
        </p:nvSpPr>
        <p:spPr>
          <a:xfrm>
            <a:off x="323528" y="339501"/>
            <a:ext cx="5562892" cy="57455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chemeClr val="tx1"/>
                </a:solidFill>
              </a:rPr>
              <a:t>SEGURANÇA E SAÚDE NO TRABALHO</a:t>
            </a:r>
            <a:endParaRPr lang="pt-BR" sz="24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F492EAD0-C21B-CD00-1216-6C906DFD44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15"/>
          <a:stretch/>
        </p:blipFill>
        <p:spPr bwMode="auto">
          <a:xfrm>
            <a:off x="420892" y="1809526"/>
            <a:ext cx="4581525" cy="24860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B72FDFE8-DE40-898C-89EA-10EEE63C00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927" y="1809526"/>
            <a:ext cx="3624233" cy="2486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9916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611560" y="32250"/>
            <a:ext cx="6696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SISTEMA DE ORDEM DE SERVIÇOS E OBRAS</a:t>
            </a:r>
          </a:p>
          <a:p>
            <a:pPr algn="ctr"/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 (SOS-OBRAS)</a:t>
            </a:r>
          </a:p>
          <a:p>
            <a:pPr algn="ctr"/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Janeiro – Abril 2024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56164" y="4587974"/>
            <a:ext cx="86363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*Quantitativo que é registrado pelo sistema de ordens de serviço.  Podendo haver um número maior devido aos chamados  que foram resolvidos na rua e não foram registrados.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082784"/>
              </p:ext>
            </p:extLst>
          </p:nvPr>
        </p:nvGraphicFramePr>
        <p:xfrm>
          <a:off x="2267744" y="1182858"/>
          <a:ext cx="3384376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17576">
                <a:tc>
                  <a:txBody>
                    <a:bodyPr/>
                    <a:lstStyle/>
                    <a:p>
                      <a:r>
                        <a:rPr lang="pt-BR" b="0" baseline="0" dirty="0">
                          <a:solidFill>
                            <a:sysClr val="windowText" lastClr="000000"/>
                          </a:solidFill>
                        </a:rPr>
                        <a:t>SERVIÇOS E OBRAS EM GERAL</a:t>
                      </a:r>
                      <a:endParaRPr lang="pt-BR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0" dirty="0">
                          <a:solidFill>
                            <a:sysClr val="windowText" lastClr="000000"/>
                          </a:solidFill>
                        </a:rPr>
                        <a:t>87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75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solidFill>
                            <a:srgbClr val="FF0000"/>
                          </a:solidFill>
                        </a:rPr>
                        <a:t>LIGAÇÕES DE REDE</a:t>
                      </a:r>
                      <a:endParaRPr lang="pt-BR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0" dirty="0">
                          <a:solidFill>
                            <a:srgbClr val="FF0000"/>
                          </a:solidFill>
                        </a:rPr>
                        <a:t>17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7576"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rgbClr val="FF0000"/>
                          </a:solidFill>
                        </a:rPr>
                        <a:t>CALÇAMENTOS - </a:t>
                      </a:r>
                    </a:p>
                    <a:p>
                      <a:r>
                        <a:rPr lang="pt-BR" dirty="0">
                          <a:solidFill>
                            <a:srgbClr val="FF0000"/>
                          </a:solidFill>
                        </a:rPr>
                        <a:t>REVITALIZA</a:t>
                      </a:r>
                      <a:r>
                        <a:rPr lang="pt-BR" baseline="0" dirty="0">
                          <a:solidFill>
                            <a:srgbClr val="FF0000"/>
                          </a:solidFill>
                        </a:rPr>
                        <a:t> MAIS</a:t>
                      </a:r>
                      <a:endParaRPr lang="pt-B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rgbClr val="FF0000"/>
                          </a:solidFill>
                        </a:rPr>
                        <a:t>38</a:t>
                      </a:r>
                    </a:p>
                    <a:p>
                      <a:endParaRPr lang="pt-B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7576">
                <a:tc>
                  <a:txBody>
                    <a:bodyPr/>
                    <a:lstStyle/>
                    <a:p>
                      <a:r>
                        <a:rPr lang="pt-BR" baseline="0" dirty="0">
                          <a:solidFill>
                            <a:srgbClr val="FF0000"/>
                          </a:solidFill>
                        </a:rPr>
                        <a:t>PATROLAMENTO -</a:t>
                      </a:r>
                    </a:p>
                    <a:p>
                      <a:r>
                        <a:rPr lang="pt-BR" baseline="0" dirty="0">
                          <a:solidFill>
                            <a:srgbClr val="FF0000"/>
                          </a:solidFill>
                        </a:rPr>
                        <a:t>AÇÃO MAIS ESTRADAS</a:t>
                      </a:r>
                      <a:endParaRPr lang="pt-B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rgbClr val="FF0000"/>
                          </a:solidFill>
                        </a:rPr>
                        <a:t>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4280"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rgbClr val="FF0000"/>
                          </a:solidFill>
                        </a:rPr>
                        <a:t>TAPA BURACOS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rgbClr val="FF0000"/>
                          </a:solidFill>
                        </a:rPr>
                        <a:t>117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4280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rgbClr val="FF0000"/>
                          </a:solidFill>
                        </a:rPr>
                        <a:t>TOTAL SOLICITAÇÕES REGISTRADAS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rgbClr val="FF0000"/>
                          </a:solidFill>
                        </a:rPr>
                        <a:t>344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1º QUADRIMESTRE 2024</a:t>
            </a:r>
          </a:p>
        </p:txBody>
      </p:sp>
    </p:spTree>
    <p:extLst>
      <p:ext uri="{BB962C8B-B14F-4D97-AF65-F5344CB8AC3E}">
        <p14:creationId xmlns:p14="http://schemas.microsoft.com/office/powerpoint/2010/main" val="3477936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67011" y="780260"/>
            <a:ext cx="4392488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pt-BR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SECRETARIA</a:t>
            </a:r>
            <a:r>
              <a:rPr kumimoji="0" lang="pt-BR" sz="28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DE INFRAESTRUTURA, MOBILIDADE E SEGURANÇA PÚBLICA</a:t>
            </a:r>
            <a:endParaRPr kumimoji="0" lang="pt-BR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endParaRPr kumimoji="0" lang="pt-BR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endParaRPr lang="pt-BR" sz="2800" b="1" dirty="0">
              <a:solidFill>
                <a:schemeClr val="bg1"/>
              </a:solidFill>
              <a:effectLst>
                <a:reflection blurRad="6350" stA="60000" endA="900" endPos="58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pt-BR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MUITO OBRIGADO</a:t>
            </a:r>
          </a:p>
        </p:txBody>
      </p:sp>
    </p:spTree>
    <p:extLst>
      <p:ext uri="{BB962C8B-B14F-4D97-AF65-F5344CB8AC3E}">
        <p14:creationId xmlns:p14="http://schemas.microsoft.com/office/powerpoint/2010/main" val="430193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39552" y="195486"/>
            <a:ext cx="7705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MANUTENÇÕES DE DRENAGENS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2987824" y="4767263"/>
            <a:ext cx="2895600" cy="273844"/>
          </a:xfrm>
        </p:spPr>
        <p:txBody>
          <a:bodyPr/>
          <a:lstStyle/>
          <a:p>
            <a:r>
              <a:rPr lang="pt-BR" dirty="0"/>
              <a:t>1º QUADRIMESTRE 2024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7060" y="1543888"/>
            <a:ext cx="2210664" cy="2942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360" y="1659779"/>
            <a:ext cx="2122375" cy="2829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2935" y="1138718"/>
            <a:ext cx="2480941" cy="3322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2687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32337" y="195486"/>
            <a:ext cx="6444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DRENAGEM PLUVIAL JAN – ABRIL 2024</a:t>
            </a:r>
          </a:p>
          <a:p>
            <a:pPr algn="ctr"/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LIGAÇÕES EM REDES DOMICILIARES – 17 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2619" y="1380989"/>
            <a:ext cx="2495037" cy="3322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3067" y="1380989"/>
            <a:ext cx="2498571" cy="3322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ço Reservado para Rodapé 3">
            <a:extLst>
              <a:ext uri="{FF2B5EF4-FFF2-40B4-BE49-F238E27FC236}">
                <a16:creationId xmlns:a16="http://schemas.microsoft.com/office/drawing/2014/main" xmlns="" id="{ADCE591C-8940-17A1-2231-855777291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7824" y="4767263"/>
            <a:ext cx="2895600" cy="273844"/>
          </a:xfrm>
        </p:spPr>
        <p:txBody>
          <a:bodyPr/>
          <a:lstStyle/>
          <a:p>
            <a:r>
              <a:rPr lang="pt-BR" dirty="0"/>
              <a:t>1º QUADRIMESTRE 2024</a:t>
            </a:r>
          </a:p>
        </p:txBody>
      </p:sp>
    </p:spTree>
    <p:extLst>
      <p:ext uri="{BB962C8B-B14F-4D97-AF65-F5344CB8AC3E}">
        <p14:creationId xmlns:p14="http://schemas.microsoft.com/office/powerpoint/2010/main" val="1437019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6083" y="411510"/>
            <a:ext cx="5976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 BOCAS DE LOBO </a:t>
            </a:r>
          </a:p>
          <a:p>
            <a:pPr algn="ctr"/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LIMPEZAS, NOVAS E TROCAS DE TAMPAS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6136" y="1255936"/>
            <a:ext cx="2291291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1401652"/>
            <a:ext cx="1974425" cy="2610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4832" y="1982585"/>
            <a:ext cx="2197247" cy="2382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A31BCD49-CEB1-CC3B-2526-E098B17C8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7824" y="4767263"/>
            <a:ext cx="2895600" cy="273844"/>
          </a:xfrm>
        </p:spPr>
        <p:txBody>
          <a:bodyPr/>
          <a:lstStyle/>
          <a:p>
            <a:r>
              <a:rPr lang="pt-BR" dirty="0"/>
              <a:t>1º QUADRIMESTRE 2024</a:t>
            </a:r>
          </a:p>
        </p:txBody>
      </p:sp>
    </p:spTree>
    <p:extLst>
      <p:ext uri="{BB962C8B-B14F-4D97-AF65-F5344CB8AC3E}">
        <p14:creationId xmlns:p14="http://schemas.microsoft.com/office/powerpoint/2010/main" val="1138068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9879" y="843558"/>
            <a:ext cx="4896544" cy="432048"/>
          </a:xfrm>
        </p:spPr>
        <p:txBody>
          <a:bodyPr>
            <a:noAutofit/>
          </a:bodyPr>
          <a:lstStyle/>
          <a:p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Calçamentos/Passeios/Meio Fio </a:t>
            </a:r>
            <a:r>
              <a:rPr lang="pt-BR" sz="24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8" name="Retângulo de cantos arredondados 3">
            <a:extLst>
              <a:ext uri="{FF2B5EF4-FFF2-40B4-BE49-F238E27FC236}">
                <a16:creationId xmlns:a16="http://schemas.microsoft.com/office/drawing/2014/main" xmlns="" id="{9B478EE8-9740-4EE9-A8A1-2726C419EC56}"/>
              </a:ext>
            </a:extLst>
          </p:cNvPr>
          <p:cNvSpPr txBox="1">
            <a:spLocks/>
          </p:cNvSpPr>
          <p:nvPr/>
        </p:nvSpPr>
        <p:spPr>
          <a:xfrm>
            <a:off x="300100" y="267494"/>
            <a:ext cx="5375448" cy="49356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chemeClr val="tx1"/>
                </a:solidFill>
                <a:ea typeface="Calibri"/>
                <a:cs typeface="Times New Roman"/>
              </a:rPr>
              <a:t>REVITALIZA MAIS </a:t>
            </a:r>
            <a:endParaRPr lang="pt-BR" sz="20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066" y="1491630"/>
            <a:ext cx="2459290" cy="3257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71267" y="1824932"/>
            <a:ext cx="2669644" cy="2330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5" r="13839"/>
          <a:stretch/>
        </p:blipFill>
        <p:spPr bwMode="auto">
          <a:xfrm>
            <a:off x="6084168" y="1707654"/>
            <a:ext cx="2934954" cy="265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D928EA14-3F72-625B-091B-3999EC668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7824" y="4767263"/>
            <a:ext cx="2895600" cy="273844"/>
          </a:xfrm>
        </p:spPr>
        <p:txBody>
          <a:bodyPr/>
          <a:lstStyle/>
          <a:p>
            <a:r>
              <a:rPr lang="pt-BR" dirty="0"/>
              <a:t>1º QUADRIMESTRE 2024</a:t>
            </a:r>
          </a:p>
        </p:txBody>
      </p:sp>
    </p:spTree>
    <p:extLst>
      <p:ext uri="{BB962C8B-B14F-4D97-AF65-F5344CB8AC3E}">
        <p14:creationId xmlns:p14="http://schemas.microsoft.com/office/powerpoint/2010/main" val="3481092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de cantos arredondados 3">
            <a:extLst>
              <a:ext uri="{FF2B5EF4-FFF2-40B4-BE49-F238E27FC236}">
                <a16:creationId xmlns:a16="http://schemas.microsoft.com/office/drawing/2014/main" xmlns="" id="{9B478EE8-9740-4EE9-A8A1-2726C419EC56}"/>
              </a:ext>
            </a:extLst>
          </p:cNvPr>
          <p:cNvSpPr txBox="1">
            <a:spLocks/>
          </p:cNvSpPr>
          <p:nvPr/>
        </p:nvSpPr>
        <p:spPr>
          <a:xfrm>
            <a:off x="179512" y="123478"/>
            <a:ext cx="5904656" cy="86409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</a:pPr>
            <a:endParaRPr lang="pt-BR" sz="2400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pt-BR" sz="2800" b="1" dirty="0">
                <a:solidFill>
                  <a:schemeClr val="tx1"/>
                </a:solidFill>
                <a:ea typeface="Calibri"/>
                <a:cs typeface="Times New Roman"/>
              </a:rPr>
              <a:t>AÇÃO MAIS ESTRADAS</a:t>
            </a:r>
          </a:p>
          <a:p>
            <a:pPr>
              <a:lnSpc>
                <a:spcPct val="115000"/>
              </a:lnSpc>
            </a:pPr>
            <a:r>
              <a:rPr lang="pt-BR" sz="2400" b="1" dirty="0">
                <a:solidFill>
                  <a:schemeClr val="bg1"/>
                </a:solidFill>
              </a:rPr>
              <a:t>SAIBRO + PATROLA + ROLO</a:t>
            </a:r>
          </a:p>
          <a:p>
            <a:pPr>
              <a:lnSpc>
                <a:spcPct val="115000"/>
              </a:lnSpc>
            </a:pPr>
            <a:endParaRPr lang="pt-BR" sz="20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2200" y="1275606"/>
            <a:ext cx="2242773" cy="299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0119" y="1275606"/>
            <a:ext cx="2230593" cy="3001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658340"/>
              </p:ext>
            </p:extLst>
          </p:nvPr>
        </p:nvGraphicFramePr>
        <p:xfrm>
          <a:off x="161447" y="1277811"/>
          <a:ext cx="3700607" cy="2454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xmlns="" id="{E98CB467-E560-0900-6589-9040CE0B7159}"/>
              </a:ext>
            </a:extLst>
          </p:cNvPr>
          <p:cNvSpPr txBox="1">
            <a:spLocks/>
          </p:cNvSpPr>
          <p:nvPr/>
        </p:nvSpPr>
        <p:spPr>
          <a:xfrm>
            <a:off x="5166386" y="4792405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0953C608-1ED0-E8E2-5D67-E14B09D9A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4753" y="4647282"/>
            <a:ext cx="2895600" cy="273844"/>
          </a:xfrm>
        </p:spPr>
        <p:txBody>
          <a:bodyPr/>
          <a:lstStyle/>
          <a:p>
            <a:r>
              <a:rPr lang="pt-BR" dirty="0"/>
              <a:t>1º QUADRIMESTRE 2024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xmlns="" id="{6CCA5F5D-5B9B-1F81-90C1-4DC780FD1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471137"/>
              </p:ext>
            </p:extLst>
          </p:nvPr>
        </p:nvGraphicFramePr>
        <p:xfrm>
          <a:off x="161447" y="3844411"/>
          <a:ext cx="3457184" cy="11163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18274">
                  <a:extLst>
                    <a:ext uri="{9D8B030D-6E8A-4147-A177-3AD203B41FA5}">
                      <a16:colId xmlns:a16="http://schemas.microsoft.com/office/drawing/2014/main" xmlns="" val="3678680984"/>
                    </a:ext>
                  </a:extLst>
                </a:gridCol>
                <a:gridCol w="1338910">
                  <a:extLst>
                    <a:ext uri="{9D8B030D-6E8A-4147-A177-3AD203B41FA5}">
                      <a16:colId xmlns:a16="http://schemas.microsoft.com/office/drawing/2014/main" xmlns="" val="2057421029"/>
                    </a:ext>
                  </a:extLst>
                </a:gridCol>
              </a:tblGrid>
              <a:tr h="253834"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 dirty="0">
                          <a:effectLst/>
                          <a:highlight>
                            <a:srgbClr val="FFFF00"/>
                          </a:highlight>
                        </a:rPr>
                        <a:t>CUSTOS</a:t>
                      </a:r>
                      <a:r>
                        <a:rPr lang="pt-BR" sz="1200" b="1" u="none" strike="noStrike" baseline="0" dirty="0">
                          <a:effectLst/>
                          <a:highlight>
                            <a:srgbClr val="FFFF00"/>
                          </a:highlight>
                        </a:rPr>
                        <a:t> TOTAIS </a:t>
                      </a:r>
                      <a:r>
                        <a:rPr lang="pt-BR" sz="1200" b="1" u="none" strike="noStrike" dirty="0">
                          <a:effectLst/>
                          <a:highlight>
                            <a:srgbClr val="FFFF00"/>
                          </a:highlight>
                        </a:rPr>
                        <a:t>1º QUADRIMESTRE/2024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21683112"/>
                  </a:ext>
                </a:extLst>
              </a:tr>
              <a:tr h="119147"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4134347325"/>
                  </a:ext>
                </a:extLst>
              </a:tr>
              <a:tr h="119147"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268968333"/>
                  </a:ext>
                </a:extLst>
              </a:tr>
              <a:tr h="119147"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570095379"/>
                  </a:ext>
                </a:extLst>
              </a:tr>
              <a:tr h="336719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(recursos próprios)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R$83.850,00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4972743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610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xmlns="" id="{F8A9AAA1-0532-4D31-9089-77E88EE4F0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146406"/>
              </p:ext>
            </p:extLst>
          </p:nvPr>
        </p:nvGraphicFramePr>
        <p:xfrm>
          <a:off x="4721349" y="2211710"/>
          <a:ext cx="4099123" cy="9677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11601">
                  <a:extLst>
                    <a:ext uri="{9D8B030D-6E8A-4147-A177-3AD203B41FA5}">
                      <a16:colId xmlns:a16="http://schemas.microsoft.com/office/drawing/2014/main" xmlns="" val="3678680984"/>
                    </a:ext>
                  </a:extLst>
                </a:gridCol>
                <a:gridCol w="1587522">
                  <a:extLst>
                    <a:ext uri="{9D8B030D-6E8A-4147-A177-3AD203B41FA5}">
                      <a16:colId xmlns:a16="http://schemas.microsoft.com/office/drawing/2014/main" xmlns="" val="2057421029"/>
                    </a:ext>
                  </a:extLst>
                </a:gridCol>
              </a:tblGrid>
              <a:tr h="113398"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 dirty="0">
                          <a:effectLst/>
                          <a:highlight>
                            <a:srgbClr val="FFFF00"/>
                          </a:highlight>
                        </a:rPr>
                        <a:t>CUSTOS</a:t>
                      </a:r>
                      <a:r>
                        <a:rPr lang="pt-BR" sz="1200" b="1" u="none" strike="noStrike" baseline="0" dirty="0">
                          <a:effectLst/>
                          <a:highlight>
                            <a:srgbClr val="FFFF00"/>
                          </a:highlight>
                        </a:rPr>
                        <a:t> - </a:t>
                      </a:r>
                      <a:r>
                        <a:rPr lang="pt-BR" sz="1200" b="1" u="none" strike="noStrike" dirty="0">
                          <a:effectLst/>
                          <a:highlight>
                            <a:srgbClr val="FFFF00"/>
                          </a:highlight>
                        </a:rPr>
                        <a:t>TAPA BURACOS EXECUTADAS 1º QUADRIMESTRE/2024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21683112"/>
                  </a:ext>
                </a:extLst>
              </a:tr>
              <a:tr h="104326"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4134347325"/>
                  </a:ext>
                </a:extLst>
              </a:tr>
              <a:tr h="104326"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268968333"/>
                  </a:ext>
                </a:extLst>
              </a:tr>
              <a:tr h="104326"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570095379"/>
                  </a:ext>
                </a:extLst>
              </a:tr>
              <a:tr h="35438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(recursos próprios)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R$63.845,00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497274350"/>
                  </a:ext>
                </a:extLst>
              </a:tr>
            </a:tbl>
          </a:graphicData>
        </a:graphic>
      </p:graphicFrame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2918812" y="4659982"/>
            <a:ext cx="2895600" cy="273844"/>
          </a:xfrm>
        </p:spPr>
        <p:txBody>
          <a:bodyPr/>
          <a:lstStyle/>
          <a:p>
            <a:r>
              <a:rPr lang="pt-BR" dirty="0"/>
              <a:t>1º QUADRIMESTRE 2024</a:t>
            </a:r>
          </a:p>
        </p:txBody>
      </p:sp>
      <p:sp>
        <p:nvSpPr>
          <p:cNvPr id="8" name="Retângulo de cantos arredondados 3">
            <a:extLst>
              <a:ext uri="{FF2B5EF4-FFF2-40B4-BE49-F238E27FC236}">
                <a16:creationId xmlns:a16="http://schemas.microsoft.com/office/drawing/2014/main" xmlns="" id="{9B478EE8-9740-4EE9-A8A1-2726C419EC56}"/>
              </a:ext>
            </a:extLst>
          </p:cNvPr>
          <p:cNvSpPr txBox="1">
            <a:spLocks/>
          </p:cNvSpPr>
          <p:nvPr/>
        </p:nvSpPr>
        <p:spPr>
          <a:xfrm>
            <a:off x="251520" y="334150"/>
            <a:ext cx="5562892" cy="57455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chemeClr val="tx1"/>
                </a:solidFill>
                <a:ea typeface="Calibri"/>
                <a:cs typeface="Times New Roman"/>
              </a:rPr>
              <a:t>TAPA BURACOS COM ASFALTO</a:t>
            </a:r>
            <a:endParaRPr lang="pt-BR" sz="20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49251"/>
            <a:ext cx="4541837" cy="260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6422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00301" y="267494"/>
            <a:ext cx="62358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tx2"/>
                </a:solidFill>
              </a:rPr>
              <a:t>AÇÕES REALIZADAS JAN - ABRIL 2024</a:t>
            </a:r>
            <a:endParaRPr lang="pt-BR" sz="1600" b="1" dirty="0">
              <a:solidFill>
                <a:schemeClr val="tx2"/>
              </a:solidFill>
            </a:endParaRPr>
          </a:p>
          <a:p>
            <a:r>
              <a:rPr lang="pt-BR" sz="2800" b="1" dirty="0">
                <a:solidFill>
                  <a:schemeClr val="tx2"/>
                </a:solidFill>
              </a:rPr>
              <a:t>OPERAÇÃO TAPA BURACOS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9753" y="1203598"/>
            <a:ext cx="2266085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1880" y="1308094"/>
            <a:ext cx="2190482" cy="3024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anago\OneDrive\Área de Trabalho\SET A DEZ\T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03598"/>
            <a:ext cx="2223185" cy="29642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xmlns="" id="{1D2FEBCB-AAB0-2512-9A9B-E66347697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7824" y="4767263"/>
            <a:ext cx="2895600" cy="273844"/>
          </a:xfrm>
        </p:spPr>
        <p:txBody>
          <a:bodyPr/>
          <a:lstStyle/>
          <a:p>
            <a:r>
              <a:rPr lang="pt-BR" dirty="0"/>
              <a:t>1º QUADRIMESTRE 2024</a:t>
            </a:r>
          </a:p>
        </p:txBody>
      </p:sp>
    </p:spTree>
    <p:extLst>
      <p:ext uri="{BB962C8B-B14F-4D97-AF65-F5344CB8AC3E}">
        <p14:creationId xmlns:p14="http://schemas.microsoft.com/office/powerpoint/2010/main" val="32570221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37766</TotalTime>
  <Words>355</Words>
  <Application>Microsoft Office PowerPoint</Application>
  <PresentationFormat>Apresentação na tela (16:9)</PresentationFormat>
  <Paragraphs>105</Paragraphs>
  <Slides>20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1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Calçamentos/Passeios/Meio Fio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       Janeiro – Abril 2024</vt:lpstr>
      <vt:lpstr>Janeiro – Abril 2024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Alessandra</cp:lastModifiedBy>
  <cp:revision>1283</cp:revision>
  <cp:lastPrinted>2022-09-23T10:55:21Z</cp:lastPrinted>
  <dcterms:created xsi:type="dcterms:W3CDTF">2021-05-10T18:20:11Z</dcterms:created>
  <dcterms:modified xsi:type="dcterms:W3CDTF">2024-05-28T10:22:59Z</dcterms:modified>
</cp:coreProperties>
</file>