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7" r:id="rId3"/>
    <p:sldId id="269" r:id="rId4"/>
    <p:sldId id="257" r:id="rId5"/>
    <p:sldId id="288" r:id="rId6"/>
    <p:sldId id="270" r:id="rId7"/>
    <p:sldId id="258" r:id="rId8"/>
    <p:sldId id="271" r:id="rId9"/>
    <p:sldId id="272" r:id="rId10"/>
    <p:sldId id="290" r:id="rId11"/>
    <p:sldId id="273" r:id="rId12"/>
    <p:sldId id="289" r:id="rId13"/>
    <p:sldId id="275" r:id="rId14"/>
    <p:sldId id="276" r:id="rId15"/>
    <p:sldId id="277" r:id="rId16"/>
    <p:sldId id="278" r:id="rId17"/>
    <p:sldId id="294" r:id="rId18"/>
    <p:sldId id="295" r:id="rId19"/>
    <p:sldId id="279" r:id="rId20"/>
    <p:sldId id="280" r:id="rId21"/>
    <p:sldId id="281" r:id="rId22"/>
    <p:sldId id="283" r:id="rId23"/>
    <p:sldId id="282" r:id="rId24"/>
    <p:sldId id="291" r:id="rId25"/>
    <p:sldId id="292" r:id="rId26"/>
    <p:sldId id="293" r:id="rId27"/>
    <p:sldId id="296" r:id="rId28"/>
    <p:sldId id="284" r:id="rId29"/>
    <p:sldId id="286" r:id="rId30"/>
  </p:sldIdLst>
  <p:sldSz cx="9144000" cy="6858000" type="screen4x3"/>
  <p:notesSz cx="9872663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1A25-3ED8-4CA5-A1C0-A35112F3E5FF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DE88-1FDE-465E-82AC-3CED390932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27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4806-C560-4E03-98A9-2BB649111B0F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A680-C6B8-4C11-976D-78CD491AD2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39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A680-C6B8-4C11-976D-78CD491AD2F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9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1C94BEA-FF77-4D90-A39F-D696BC29302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BE4A6C-FB67-4D7F-BCCB-9753B13DB60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apivaridebaixo.sc.gov.br/lei-paulo-gustavo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egislacao.planalto.gov.br/legisla/legislacao.nsf/Viw_Identificacao/lei%2014.399-2022?OpenDocumen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nsultafns.saude.gov.br/#/propost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56592" y="2996952"/>
            <a:ext cx="10526786" cy="1296143"/>
          </a:xfrm>
        </p:spPr>
        <p:txBody>
          <a:bodyPr/>
          <a:lstStyle/>
          <a:p>
            <a:r>
              <a:rPr lang="pt-BR" sz="6000" dirty="0">
                <a:latin typeface="Arial Black" panose="020B0A04020102020204" pitchFamily="34" charset="0"/>
              </a:rPr>
              <a:t>Assessoria e Gestão </a:t>
            </a:r>
            <a:br>
              <a:rPr lang="pt-BR" sz="6000" dirty="0">
                <a:latin typeface="Arial Black" panose="020B0A04020102020204" pitchFamily="34" charset="0"/>
              </a:rPr>
            </a:br>
            <a:r>
              <a:rPr lang="pt-BR" sz="6000" dirty="0">
                <a:latin typeface="Arial Black" panose="020B0A04020102020204" pitchFamily="34" charset="0"/>
              </a:rPr>
              <a:t>de Convênios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219200"/>
          </a:xfrm>
        </p:spPr>
        <p:txBody>
          <a:bodyPr/>
          <a:lstStyle/>
          <a:p>
            <a:r>
              <a:rPr lang="pt-BR" dirty="0">
                <a:latin typeface="Figerona" pitchFamily="2" charset="0"/>
              </a:rPr>
              <a:t>Apresentação Último Quadrimestre 2023</a:t>
            </a:r>
          </a:p>
          <a:p>
            <a:r>
              <a:rPr lang="pt-BR" dirty="0">
                <a:latin typeface="Figerona" pitchFamily="2" charset="0"/>
              </a:rPr>
              <a:t>Camila Pedro Guimarães</a:t>
            </a:r>
          </a:p>
          <a:p>
            <a:endParaRPr lang="pt-BR" dirty="0">
              <a:latin typeface="Figerona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DF8AB2D-05A7-F384-FB07-B364FC0CF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-396552" y="622255"/>
            <a:ext cx="6078639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(ART.9°§ 4°,LRF) </a:t>
            </a:r>
          </a:p>
        </p:txBody>
      </p:sp>
      <p:sp>
        <p:nvSpPr>
          <p:cNvPr id="7" name="CaixaDeTexto 4">
            <a:extLst>
              <a:ext uri="{FF2B5EF4-FFF2-40B4-BE49-F238E27FC236}">
                <a16:creationId xmlns="" xmlns:a16="http://schemas.microsoft.com/office/drawing/2014/main" id="{AB8378A6-35EC-4CBD-B8BB-FF5F285C32E8}"/>
              </a:ext>
            </a:extLst>
          </p:cNvPr>
          <p:cNvSpPr txBox="1"/>
          <p:nvPr/>
        </p:nvSpPr>
        <p:spPr>
          <a:xfrm>
            <a:off x="0" y="2504870"/>
            <a:ext cx="5345430" cy="70788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 QUADRIMESTRE 2024 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28/05/2024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5">
            <a:extLst>
              <a:ext uri="{FF2B5EF4-FFF2-40B4-BE49-F238E27FC236}">
                <a16:creationId xmlns="" xmlns:a16="http://schemas.microsoft.com/office/drawing/2014/main" id="{93814296-09EB-40C8-8EAD-04055ED1966F}"/>
              </a:ext>
            </a:extLst>
          </p:cNvPr>
          <p:cNvSpPr txBox="1"/>
          <p:nvPr/>
        </p:nvSpPr>
        <p:spPr>
          <a:xfrm>
            <a:off x="827584" y="3736174"/>
            <a:ext cx="3744416" cy="2862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pt-BR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ASSESSORIA E GESTÃO DE CONVÊNIOS 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1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87524" y="16138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21308" y="457114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3.1 MODALIDADE EMENDA IMPOSITIVA DE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LOA/SC LEI </a:t>
            </a:r>
            <a:r>
              <a:rPr lang="pt-BR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18.836/2024 – </a:t>
            </a:r>
            <a:r>
              <a:rPr lang="pt-BR" sz="16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AINDA A RECEBER</a:t>
            </a:r>
            <a:endParaRPr lang="pt-B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65533"/>
              </p:ext>
            </p:extLst>
          </p:nvPr>
        </p:nvGraphicFramePr>
        <p:xfrm>
          <a:off x="125630" y="908720"/>
          <a:ext cx="8748724" cy="502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2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8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0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840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Emenda (79)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Emenda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Objeto/Natureza Despesa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habilitação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 Aplicação até </a:t>
                      </a: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2244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100.000,00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Camilo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Asfalto</a:t>
                      </a:r>
                      <a:r>
                        <a:rPr lang="pt-BR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Rua Manoel Candido Fernandes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projeto</a:t>
                      </a:r>
                      <a:endParaRPr lang="pt-B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4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895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350.200,00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Rodrigo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Minotto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Apoio</a:t>
                      </a:r>
                      <a:r>
                        <a:rPr lang="pt-BR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pavimentações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Projeto pronto para</a:t>
                      </a:r>
                      <a:r>
                        <a:rPr lang="pt-BR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licitação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4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100.000,00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Mauricio </a:t>
                      </a:r>
                      <a:r>
                        <a:rPr lang="pt-BR" sz="11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Eskudlark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sz="1400" i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João Manoel Luiz</a:t>
                      </a:r>
                      <a:endParaRPr lang="pt-BR" sz="14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Projeto pronto</a:t>
                      </a:r>
                      <a:r>
                        <a:rPr lang="pt-BR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para licitação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Sorato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i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Revitalização Parque dos Sentidos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Planejamento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200.000,00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Sorato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Rua Santa Lucia – trecho 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JÁ LICITADO - INICIADO</a:t>
                      </a: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200.000,00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Sgto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Lima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Pátio dos Caminhoneiros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Planejamento</a:t>
                      </a:r>
                    </a:p>
                  </a:txBody>
                  <a:tcPr marL="40357" marR="40357" marT="0" marB="0" anchor="ctr"/>
                </a:tc>
              </a:tr>
              <a:tr h="51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100.000,00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Jair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Miotto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Aquisição de equipamentos às escolas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Planejamento Educação</a:t>
                      </a:r>
                    </a:p>
                  </a:txBody>
                  <a:tcPr marL="40357" marR="403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733896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EMENDAS IMPOSITIVAS ESTADUAIS (79) ANOS ANTERIORES EM EXECUÇÃO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96275"/>
              </p:ext>
            </p:extLst>
          </p:nvPr>
        </p:nvGraphicFramePr>
        <p:xfrm>
          <a:off x="107504" y="778607"/>
          <a:ext cx="8928992" cy="5746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2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8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6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43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143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Emenda (79)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Emenda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Objeto/Natureza Despesa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habilitação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pt-B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CONTRAPARTIDA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ABRIL 2024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125.000,00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 Campagnolo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 Reforma e Ampliação CEI Anitta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137.203,27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CONTRATO 63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Obras em andamento medição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– </a:t>
                      </a:r>
                      <a:r>
                        <a:rPr lang="pt-BR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</a:t>
                      </a:r>
                      <a:r>
                        <a:rPr lang="pt-BR" sz="11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EMENDAS 100% APLICADOS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300.000,00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João Amim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198/2020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604/20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   100.000,00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Cleiton Salvaro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 Reforma e Ampliação Escola Pequeno Polegar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358/2020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416.868,30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 66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Obras em andamento– </a:t>
                      </a:r>
                      <a:r>
                        <a:rPr lang="pt-BR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</a:t>
                      </a:r>
                      <a:r>
                        <a:rPr lang="pt-BR" sz="11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EMENDAS 100% APLICADOS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182/20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   150.000,00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Rodrigo Minotto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358/2020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4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1824/21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250.000,00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 Garcia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 Aquisição de equipamentos para educação municipal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SALDO EMENDA 2024 46.188,42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conta </a:t>
                      </a: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17709-1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4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1332/21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100.000,00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Mauricio Eskudlark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Capital: Aquisição de Carro e móveis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Veículo e móveis Entregues - Saldo emenda até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R$ 4.045,70 conta 17709-1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1119/2021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R$ 150.000,00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João Amim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 veículo para saúde municipal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335/2021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Veículo SPIN adquirido no valor de R$ 131.000,00 - </a:t>
                      </a:r>
                      <a:r>
                        <a:rPr lang="pt-B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emenda </a:t>
                      </a:r>
                      <a:r>
                        <a:rPr lang="pt-BR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pt-BR" sz="11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pt-B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$ 19.000,00</a:t>
                      </a: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conta 17735-0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60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1206/2022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R$ 300.000,00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Laercio Schuster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Construção ESF no bairro Caçador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 499/2021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R$ 686.345,04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RECURSO</a:t>
                      </a:r>
                      <a:r>
                        <a:rPr lang="pt-BR" sz="11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APLICADO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43992" y="756592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EMENDAS IMPOSITIVAS ESTADUAIS (79) ANOS ANTERIORES EM EXECUÇÃO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– PAGOS.</a:t>
            </a: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01660"/>
              </p:ext>
            </p:extLst>
          </p:nvPr>
        </p:nvGraphicFramePr>
        <p:xfrm>
          <a:off x="217984" y="944226"/>
          <a:ext cx="8748724" cy="5390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2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8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0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840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15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Emenda (79)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Emenda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Parlamentar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Objeto/Natureza Despesa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Portaria habilitação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 Aplicação até </a:t>
                      </a: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218/2022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R$ 250.000,00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Ismael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Intervenções Parque dos Sentidos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etapa 01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508/22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Contrato</a:t>
                      </a:r>
                      <a:r>
                        <a:rPr lang="pt-BR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Assinado</a:t>
                      </a:r>
                      <a:endParaRPr lang="pt-B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9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165/2022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R$ 150.000,00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Volnei Weber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Lajotas rua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Manoel Martins Machado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508/22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Projeto a Licitar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9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689/2022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R$ 1.639.509,32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Felipe Estevão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Aquisição de Materiais Voltados aos alunos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508/22</a:t>
                      </a: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</a:t>
                      </a:r>
                      <a:r>
                        <a:rPr lang="pt-BR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planejamento educação</a:t>
                      </a:r>
                      <a:endParaRPr lang="pt-BR" sz="12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</a:tr>
              <a:tr h="729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019/22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R$ 100.000,00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Ana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Campagnollo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Aquisição de equipamentos para modernização das escolas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SALDO  ATUAL</a:t>
                      </a:r>
                      <a:r>
                        <a:rPr lang="pt-BR" sz="1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EMENDA </a:t>
                      </a: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4.947,59.</a:t>
                      </a:r>
                    </a:p>
                  </a:txBody>
                  <a:tcPr marL="40357" marR="40357" marT="0" marB="0" anchor="ctr"/>
                </a:tc>
              </a:tr>
              <a:tr h="729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1044/2023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</a:t>
                      </a: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Jair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Miotto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Reforma ESF</a:t>
                      </a:r>
                      <a:r>
                        <a:rPr lang="pt-BR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</a:t>
                      </a:r>
                      <a:r>
                        <a:rPr lang="pt-BR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LUCIA</a:t>
                      </a:r>
                      <a:endParaRPr lang="pt-BR" sz="11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LICITADO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1739/2023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         </a:t>
                      </a: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Rodrigo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Minotto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i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Quadra</a:t>
                      </a:r>
                      <a:r>
                        <a:rPr lang="pt-BR" sz="1100" i="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Escola Santo André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339/2023</a:t>
                      </a:r>
                      <a:endParaRPr lang="pt-BR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PROJETO A LICITAR</a:t>
                      </a:r>
                      <a:endParaRPr lang="pt-BR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3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250/2023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R$ 500.000,00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Julio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Garcia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Reperfilagem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João Ernesto Ramos etapa 04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339/2023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357" marR="40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LICITADO </a:t>
                      </a:r>
                    </a:p>
                  </a:txBody>
                  <a:tcPr marL="40357" marR="40357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1560" y="719498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MODALIDADE TRANSFERÊNCIA ESPECIAL VOLUNTÁRIA – LEI 18.676/2023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552" y="733896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TEVS  CAPTAÇÃO EM 2024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57422"/>
              </p:ext>
            </p:extLst>
          </p:nvPr>
        </p:nvGraphicFramePr>
        <p:xfrm>
          <a:off x="107504" y="1362440"/>
          <a:ext cx="8784976" cy="454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7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54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2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Nº PROCESSO</a:t>
                      </a: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 AUTORIZADO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PORTARIA</a:t>
                      </a:r>
                      <a:r>
                        <a:rPr lang="pt-BR" sz="12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AUTORIZOU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SITAÇÃO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FINANCEIRO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SITUAÇÃO OBJETO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ABRIL 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727/2024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AQUISIÇÃO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ROLO COMPACTADOR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SGG/SEF 11/2024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RECEBIDO 100%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CONTRATADO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 4402/2024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Paver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Rua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Olmiro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Pedro da Silva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SGG/SEF 22/2024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RECEBER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</a:t>
                      </a:r>
                      <a:r>
                        <a:rPr lang="pt-B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P/LICITAR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 4534/2024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Paver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rua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Antonio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Eliseu Cardoso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SGG/SEF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22/2024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RECEBER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P /LICITAR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 6744/24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Acesso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Industrial – rua </a:t>
                      </a:r>
                      <a:r>
                        <a:rPr lang="pt-BR" sz="12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Antonia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Bittencourt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RECEBER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PRONTO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</a:tr>
              <a:tr h="71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2952/2024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Pavimentação Lajotas Maria Tereza da Silva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RECEBER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PRONTO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</a:tr>
              <a:tr h="71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SCC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4407/2024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Paver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Antonio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Elias Custodio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RECEBER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47936" y="1109340"/>
            <a:ext cx="8096708" cy="27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TEV ANOS ANTERIORES EM EXECUÇÃO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2024:</a:t>
            </a:r>
            <a:endParaRPr lang="pt-BR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6941"/>
              </p:ext>
            </p:extLst>
          </p:nvPr>
        </p:nvGraphicFramePr>
        <p:xfrm>
          <a:off x="179512" y="1700808"/>
          <a:ext cx="8856984" cy="3930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7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7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66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9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00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083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APROVADO PLANO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TRABALHO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RECEBIDO ATÉ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 2024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 DO OBJETO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RECURSO PROPRIO CONTRAPARTIDA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DO OBJETO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SEF 05215/2022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R$ 2.153.432,86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R$ 1.200.000,00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Pavimentação Asfáltica e sinalização viária no acesso sul via Rua João Ernesto Ramos, bairro Centro.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R$ 2.153.432,86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PARALISADA DEVIDO OBRAS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MARGINAL BR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10977/2023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R$ 330.000,00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330.000,00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de Jogos Escola Fundamental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Bairro 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Ilhotinha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R$ 586. 903,43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R$ 256. 903,43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 EXECUÇÃO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14017/2023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Reperfilagem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Manoel Pedro Flor, João Goulart, José Domingos Bittencourt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1.240.000,00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INICIADA</a:t>
                      </a:r>
                      <a:r>
                        <a:rPr lang="pt-BR" sz="1100" b="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EXECUÇÃO JOÃO GOULART</a:t>
                      </a:r>
                      <a:endParaRPr lang="pt-BR" sz="11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40" marR="4274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1520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CONVÊNIOS ADMINISTRATIVOS VIGENTES ATÉ </a:t>
            </a:r>
            <a:r>
              <a:rPr lang="pt-BR" sz="2400" b="1" dirty="0" smtClean="0">
                <a:latin typeface="Arial Black" panose="020B0A04020102020204" pitchFamily="34" charset="0"/>
              </a:rPr>
              <a:t>ABRIL 2024.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  <a:r>
              <a:rPr lang="pt-BR" sz="2400" b="1" dirty="0" smtClean="0">
                <a:latin typeface="Arial Black" panose="020B0A04020102020204" pitchFamily="34" charset="0"/>
              </a:rPr>
              <a:t>C/ REPASSES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1196752"/>
            <a:ext cx="435648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u="sng" dirty="0"/>
              <a:t>CONVÊNIO 38283/2021 RADIOPATRULHA – MUNICÍPIO DE POLÍCIA MILITAR ATRAVÉS DO FUMPOM</a:t>
            </a:r>
            <a:r>
              <a:rPr lang="pt-BR" u="sng" dirty="0"/>
              <a:t> – </a:t>
            </a:r>
            <a:r>
              <a:rPr lang="pt-BR" dirty="0"/>
              <a:t>repasse de R$ 6.500,00 (seis mil e quinhentos reais) para cobrir as despesas com manutenção (combustível, lubrificante, peças, acessórios e serviços) das viaturas colocadas a serviço (conveniada).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1432" y="4293096"/>
            <a:ext cx="423021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1º ADITIVO TERMO </a:t>
            </a:r>
            <a:r>
              <a:rPr lang="pt-BR" b="1" dirty="0"/>
              <a:t>DE CONVÊNIO 001/2023 – APAE</a:t>
            </a:r>
            <a:r>
              <a:rPr lang="pt-BR" dirty="0"/>
              <a:t> - Transferência de valores MAC para despesas específicas de assistência à saúde na área ambulatorial de pacientes SUS – R$ 20.619,96 mensais – vigente até </a:t>
            </a:r>
            <a:r>
              <a:rPr lang="pt-BR" dirty="0" smtClean="0"/>
              <a:t>dezembro/2024</a:t>
            </a:r>
            <a:r>
              <a:rPr lang="pt-BR" dirty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10596" y="2060848"/>
            <a:ext cx="453427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u="sng" dirty="0"/>
              <a:t>CONVÊNIO 004/2022 (</a:t>
            </a:r>
            <a:r>
              <a:rPr lang="pt-BR" b="1" dirty="0"/>
              <a:t>PMSC15577/2022) </a:t>
            </a:r>
            <a:r>
              <a:rPr lang="pt-BR" b="1" u="sng" dirty="0"/>
              <a:t>– PMSC – POLICIA MILITAR AMBIENTAL: </a:t>
            </a:r>
            <a:r>
              <a:rPr lang="pt-BR" dirty="0"/>
              <a:t>realização de atividades de polícia ostensiva voltadas à preservação, conservação, melhoria do meio ambiente, educação e orientação ambiental, intercâmbio de informações de interesse ambiental abrangendo o território municipal. R$ 3.000,00 mensais. Vigência: março/2022 a março/2025</a:t>
            </a:r>
          </a:p>
        </p:txBody>
      </p:sp>
    </p:spTree>
    <p:extLst>
      <p:ext uri="{BB962C8B-B14F-4D97-AF65-F5344CB8AC3E}">
        <p14:creationId xmlns:p14="http://schemas.microsoft.com/office/powerpoint/2010/main" val="2712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CONVÊNIOS ADMINISTRATIVOS VIGENTES ATÉ </a:t>
            </a:r>
            <a:r>
              <a:rPr lang="pt-BR" sz="2400" b="1" dirty="0" smtClean="0">
                <a:latin typeface="Arial Black" panose="020B0A04020102020204" pitchFamily="34" charset="0"/>
              </a:rPr>
              <a:t>ABRIL/24.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972" y="1176040"/>
            <a:ext cx="456398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ACORDO DE COOPERAÇÃO nº SSP 508 </a:t>
            </a:r>
            <a:r>
              <a:rPr lang="pt-BR" b="1" dirty="0" smtClean="0"/>
              <a:t>/2024 </a:t>
            </a:r>
            <a:r>
              <a:rPr lang="pt-BR" dirty="0" smtClean="0"/>
              <a:t>- O </a:t>
            </a:r>
            <a:r>
              <a:rPr lang="pt-BR" dirty="0"/>
              <a:t>presente acordo de cooperação tem por objeto a cooperação mútua entre o </a:t>
            </a:r>
            <a:r>
              <a:rPr lang="pt-BR" b="1" dirty="0"/>
              <a:t>MUNICÍPIO</a:t>
            </a:r>
            <a:r>
              <a:rPr lang="pt-BR" dirty="0"/>
              <a:t> e a </a:t>
            </a:r>
            <a:r>
              <a:rPr lang="pt-BR" b="1" dirty="0"/>
              <a:t>SSP</a:t>
            </a:r>
            <a:r>
              <a:rPr lang="pt-BR" dirty="0"/>
              <a:t>, para o compartilhamento das despesas relativas ao custeio do programa de </a:t>
            </a:r>
            <a:r>
              <a:rPr lang="pt-BR" dirty="0" err="1"/>
              <a:t>videomonitoramento</a:t>
            </a:r>
            <a:r>
              <a:rPr lang="pt-BR" dirty="0"/>
              <a:t> urbano Bem-Te-Vi no Município de Capivari de </a:t>
            </a:r>
            <a:r>
              <a:rPr lang="pt-BR" dirty="0" smtClean="0"/>
              <a:t>Baixo.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803204" y="2293125"/>
            <a:ext cx="399976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ACORDO DE COOPERAÇÃO nº </a:t>
            </a:r>
            <a:r>
              <a:rPr lang="pt-BR" b="1" dirty="0" smtClean="0"/>
              <a:t>001/2024 </a:t>
            </a:r>
            <a:r>
              <a:rPr lang="pt-BR" dirty="0" smtClean="0"/>
              <a:t>– </a:t>
            </a:r>
            <a:r>
              <a:rPr lang="pt-BR" b="1" dirty="0" smtClean="0"/>
              <a:t>AJL e Município</a:t>
            </a:r>
            <a:r>
              <a:rPr lang="pt-BR" dirty="0" smtClean="0"/>
              <a:t>: O </a:t>
            </a:r>
            <a:r>
              <a:rPr lang="pt-BR" dirty="0"/>
              <a:t>objeto do presente </a:t>
            </a:r>
            <a:r>
              <a:rPr lang="pt-BR" dirty="0" smtClean="0"/>
              <a:t>é </a:t>
            </a:r>
            <a:r>
              <a:rPr lang="pt-BR" dirty="0"/>
              <a:t>cooperar </a:t>
            </a:r>
            <a:r>
              <a:rPr lang="pt-BR" dirty="0" smtClean="0"/>
              <a:t>com </a:t>
            </a:r>
            <a:r>
              <a:rPr lang="pt-BR" dirty="0"/>
              <a:t>a Associação na execução da promoção dos seguintes </a:t>
            </a:r>
            <a:r>
              <a:rPr lang="pt-BR" dirty="0" smtClean="0"/>
              <a:t>eventos</a:t>
            </a:r>
            <a:r>
              <a:rPr lang="pt-BR" dirty="0"/>
              <a:t> </a:t>
            </a:r>
            <a:r>
              <a:rPr lang="pt-PT" dirty="0"/>
              <a:t>eventos abertos e gratuitos a população, com competições internacionais e nacionais de alto </a:t>
            </a:r>
            <a:r>
              <a:rPr lang="pt-PT" dirty="0" smtClean="0"/>
              <a:t>padrão </a:t>
            </a:r>
            <a:r>
              <a:rPr lang="pt-PT" dirty="0"/>
              <a:t>da modalidade do </a:t>
            </a:r>
            <a:r>
              <a:rPr lang="pt-PT" dirty="0" smtClean="0"/>
              <a:t>esporte, da </a:t>
            </a:r>
            <a:r>
              <a:rPr lang="pt-PT" dirty="0"/>
              <a:t>cultura e arte no </a:t>
            </a:r>
            <a:r>
              <a:rPr lang="pt-PT" dirty="0" smtClean="0"/>
              <a:t>município. (10 meses)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1544" y="3977938"/>
            <a:ext cx="45639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ADITIVO DE TERMO DE CESSÃO DE USO </a:t>
            </a:r>
            <a:r>
              <a:rPr lang="pt-BR" dirty="0" smtClean="0"/>
              <a:t>- entre </a:t>
            </a:r>
            <a:r>
              <a:rPr lang="pt-BR" dirty="0"/>
              <a:t>o </a:t>
            </a:r>
            <a:r>
              <a:rPr lang="pt-BR" b="1" dirty="0"/>
              <a:t>MUNICÍPIO</a:t>
            </a:r>
            <a:r>
              <a:rPr lang="pt-BR" dirty="0"/>
              <a:t> e </a:t>
            </a:r>
            <a:r>
              <a:rPr lang="pt-BR" dirty="0" smtClean="0"/>
              <a:t>a </a:t>
            </a:r>
            <a:r>
              <a:rPr lang="pt-BR" b="1" dirty="0" smtClean="0"/>
              <a:t>SAR</a:t>
            </a:r>
            <a:r>
              <a:rPr lang="pt-BR" dirty="0"/>
              <a:t>, é a cessão não </a:t>
            </a:r>
            <a:r>
              <a:rPr lang="pt-BR" dirty="0" smtClean="0"/>
              <a:t>onerosa TRATORES, VEÍCULO E PÁ CARREGADEIRA (2023 - 01 ano).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8932" y="5373216"/>
            <a:ext cx="45639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TERMO DE COOPERAÇÃO TÉCNICA 65/2023 </a:t>
            </a:r>
            <a:r>
              <a:rPr lang="pt-BR" dirty="0" smtClean="0"/>
              <a:t>- entre </a:t>
            </a:r>
            <a:r>
              <a:rPr lang="pt-BR" dirty="0"/>
              <a:t>o </a:t>
            </a:r>
            <a:r>
              <a:rPr lang="pt-BR" b="1" dirty="0"/>
              <a:t>MUNICÍPIO</a:t>
            </a:r>
            <a:r>
              <a:rPr lang="pt-BR" dirty="0"/>
              <a:t> e </a:t>
            </a:r>
            <a:r>
              <a:rPr lang="pt-BR" dirty="0" smtClean="0"/>
              <a:t>a </a:t>
            </a:r>
            <a:r>
              <a:rPr lang="pt-BR" b="1" dirty="0" smtClean="0"/>
              <a:t>SAR</a:t>
            </a:r>
            <a:r>
              <a:rPr lang="pt-BR" dirty="0"/>
              <a:t>, </a:t>
            </a:r>
            <a:r>
              <a:rPr lang="pt-BR" dirty="0" smtClean="0"/>
              <a:t>apoio em ações e atividades ao desenvolvimento agrícola (10 anos).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63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CONVÊNIOS ADMINISTRATIVOS VIGENTES ATÉ </a:t>
            </a:r>
            <a:r>
              <a:rPr lang="pt-BR" sz="2400" b="1" dirty="0" smtClean="0">
                <a:latin typeface="Arial Black" panose="020B0A04020102020204" pitchFamily="34" charset="0"/>
              </a:rPr>
              <a:t>ABRIL/24.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44" y="3757388"/>
            <a:ext cx="48084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ACORDO DE COOPERAÇÃO TÉCNICA 46/2022 SINE: </a:t>
            </a:r>
            <a:r>
              <a:rPr lang="pt-BR" dirty="0" smtClean="0"/>
              <a:t>Operacionalização e manutenção das funções e ações do Sistema de Emprego, Trabalho e Renda.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1544" y="5096893"/>
            <a:ext cx="48084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CONVÊNIO 2022 – MUNICÍPIO E PGFN</a:t>
            </a:r>
            <a:r>
              <a:rPr lang="pt-BR" dirty="0" smtClean="0"/>
              <a:t>: inscrição em divida ativa e cobrança de tributos de competência do município incluídos no regime de arrecadação do SIMPLES NACIONAL. (Lei compl. 123/2006)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79512" y="1268760"/>
            <a:ext cx="399976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CONVÊNIO 046/2023 – MUNICÍPIO E SENAI</a:t>
            </a:r>
            <a:r>
              <a:rPr lang="pt-BR" dirty="0" smtClean="0"/>
              <a:t>: Criação de um portal com as mesmas funcionalidades e base de dados do sistema/site Movimento Santa Catarina pela Educação (MSCE) para o projeto Capivari de Baixo Mais Empregos.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427984" y="1269013"/>
            <a:ext cx="446449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COOPERAÇÃO TÉCNICA LABORAL</a:t>
            </a:r>
            <a:r>
              <a:rPr lang="pt-BR" dirty="0" smtClean="0"/>
              <a:t>: </a:t>
            </a:r>
            <a:r>
              <a:rPr lang="pt-BR" b="1" dirty="0" smtClean="0"/>
              <a:t>Município e SEAP </a:t>
            </a:r>
            <a:r>
              <a:rPr lang="pt-BR" dirty="0" smtClean="0"/>
              <a:t>– POLICIA PENAL visando a execução do PROGRAMA DE RESSOCIALIZAÇÃO oportunidade de mão-de-obra externa a reeducando em regime de semiaberto do presídio de Tubarão.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083696" y="3942731"/>
            <a:ext cx="383086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SEGUNDO ADITIVO CONVÊNIO ARESC 54/2019 </a:t>
            </a:r>
            <a:r>
              <a:rPr lang="pt-BR" dirty="0" smtClean="0"/>
              <a:t>- </a:t>
            </a:r>
            <a:r>
              <a:rPr lang="pt-BR" b="1" dirty="0" smtClean="0"/>
              <a:t>ARESC </a:t>
            </a:r>
            <a:r>
              <a:rPr lang="pt-BR" b="1" dirty="0"/>
              <a:t>e Município </a:t>
            </a:r>
            <a:r>
              <a:rPr lang="pt-BR" dirty="0" smtClean="0"/>
              <a:t>Delegação das questões afetas a regulação e fiscalização dos serviços públicos de saneamento básico municipal no </a:t>
            </a:r>
            <a:r>
              <a:rPr lang="pt-BR" dirty="0"/>
              <a:t>Município de Capivari de </a:t>
            </a:r>
            <a:r>
              <a:rPr lang="pt-BR" dirty="0" smtClean="0"/>
              <a:t>Baixo.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02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5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CONVÊNIOS ADMINISTRATIVOS VIGENTES ATÉ </a:t>
            </a:r>
            <a:r>
              <a:rPr lang="pt-BR" sz="2400" b="1" dirty="0" smtClean="0">
                <a:latin typeface="Arial Black" panose="020B0A04020102020204" pitchFamily="34" charset="0"/>
              </a:rPr>
              <a:t>ABRIL/24.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972" y="3789040"/>
            <a:ext cx="415524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u="sng" dirty="0"/>
              <a:t>CONVÊNIO DE TRÂNSITO 0078/DETRAN/PROJUR2022 –</a:t>
            </a:r>
            <a:r>
              <a:rPr lang="pt-BR" sz="1400" dirty="0"/>
              <a:t> Ação conjunta entre DETRAN/PMSC, PCSC e Município quanto a fiscalização de trânsito, aplicação de infrações e sua respectiva arrecadação e destinação financeira da execução de infrações de trânsito nos limites terrestres do Município em conformidade com a Lei 9.503/1997. Vigência: setembro/2022 a setembro/2027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504" y="1284942"/>
            <a:ext cx="415524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u="sng" dirty="0"/>
              <a:t>CONVÊNIO 003/2022 – UNIVINTE:</a:t>
            </a:r>
            <a:r>
              <a:rPr lang="pt-BR" sz="1400" dirty="0"/>
              <a:t> Cooperam entre si para ofertar desconto de 30% (trinta por cento) nas mensalidades dos cursos de graduação aos servidores da Prefeitura Municipal e seus dependentes diretos até o final do curso. Vigência: a partir de março de 2022 – indeterminado. Sem transferência de recursos financeiros.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420220" y="1300003"/>
            <a:ext cx="457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1400" b="1" u="sng" dirty="0"/>
              <a:t>CONVÊNIO 005/2022 – UNIVINTE:</a:t>
            </a:r>
            <a:r>
              <a:rPr lang="pt-BR" sz="1400" dirty="0"/>
              <a:t> estabelece cooperação entre as partes, visando o desenvolvimento de atividades conjuntas capazes de propiciar a promoção e integração ao mercado de trabalho e a formação para o trabalho, a iniciação a carreira profissional, </a:t>
            </a:r>
            <a:r>
              <a:rPr lang="pt-BR" sz="1400" dirty="0" smtClean="0"/>
              <a:t>de acordo </a:t>
            </a:r>
            <a:r>
              <a:rPr lang="pt-BR" sz="1400" dirty="0"/>
              <a:t>com a Lei n° 11.788 de 25 de setembro de 2008 e com a Lei n° 9.394 de 20 de dezembro de 1996 - Lei de Diretrizes e Bases da Educação Nacional e Lei Municipal n° 2.171/2022, através do estágio obrigatório ou não. Sem transferências de recursos financeiros. Vigência: agosto/2022 a agosto/2027.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20220" y="4221088"/>
            <a:ext cx="457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1600" b="1" u="sng" dirty="0"/>
              <a:t>TERMO DE COOPERAÇÃO 084/2022 IMA/SC – </a:t>
            </a:r>
            <a:r>
              <a:rPr lang="pt-BR" sz="1600" dirty="0"/>
              <a:t>Implantar e definir as ações, inerentes ao programa “Penso, Logo Destino”, voltadas ao gerenciamento ambientalmente adequado dos resíduos sólidos, no caso em questão, os produtos que compõem o sistema de logística reversa, os quais fazem parte da primeira etapa do programa. Sem transferências de recursos financeiros. Vigência: julho/2022 a julho/2027</a:t>
            </a:r>
          </a:p>
        </p:txBody>
      </p:sp>
    </p:spTree>
    <p:extLst>
      <p:ext uri="{BB962C8B-B14F-4D97-AF65-F5344CB8AC3E}">
        <p14:creationId xmlns:p14="http://schemas.microsoft.com/office/powerpoint/2010/main" val="24823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34076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latin typeface="Arial Black" pitchFamily="34" charset="0"/>
              </a:rPr>
              <a:t/>
            </a:r>
            <a:br>
              <a:rPr lang="en-GB" dirty="0">
                <a:latin typeface="Arial Black" pitchFamily="34" charset="0"/>
              </a:rPr>
            </a:br>
            <a:r>
              <a:rPr lang="en-GB" sz="3300" dirty="0">
                <a:latin typeface="Arial Black" pitchFamily="34" charset="0"/>
              </a:rPr>
              <a:t>AUDIÊNCIA PÚBLICA</a:t>
            </a:r>
            <a:br>
              <a:rPr lang="en-GB" sz="3300" dirty="0">
                <a:latin typeface="Arial Black" pitchFamily="34" charset="0"/>
              </a:rPr>
            </a:br>
            <a:r>
              <a:rPr lang="en-GB" sz="3300" dirty="0" smtClean="0">
                <a:latin typeface="Arial Black" pitchFamily="34" charset="0"/>
              </a:rPr>
              <a:t>1º </a:t>
            </a:r>
            <a:r>
              <a:rPr lang="en-GB" sz="3300" dirty="0" err="1">
                <a:latin typeface="Arial Black" pitchFamily="34" charset="0"/>
              </a:rPr>
              <a:t>Quadrimestre</a:t>
            </a:r>
            <a:r>
              <a:rPr lang="en-GB" sz="3300" dirty="0">
                <a:latin typeface="Arial Black" pitchFamily="34" charset="0"/>
              </a:rPr>
              <a:t/>
            </a:r>
            <a:br>
              <a:rPr lang="en-GB" sz="3300" dirty="0">
                <a:latin typeface="Arial Black" pitchFamily="34" charset="0"/>
              </a:rPr>
            </a:br>
            <a:r>
              <a:rPr lang="en-GB" sz="3300" dirty="0">
                <a:latin typeface="Arial Black" pitchFamily="34" charset="0"/>
              </a:rPr>
              <a:t/>
            </a:r>
            <a:br>
              <a:rPr lang="en-GB" sz="3300" dirty="0"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323528" y="2060848"/>
            <a:ext cx="8229600" cy="4176464"/>
          </a:xfrm>
          <a:prstGeom prst="rect">
            <a:avLst/>
          </a:prstGeom>
        </p:spPr>
        <p:txBody>
          <a:bodyPr lIns="91438" tIns="45719" rIns="91438" bIns="45719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sz="3300" b="1" dirty="0">
                <a:solidFill>
                  <a:schemeClr val="tx2"/>
                </a:solidFill>
              </a:rPr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/>
              <a:t>1</a:t>
            </a:r>
            <a:r>
              <a:rPr lang="pt-BR" b="1" dirty="0" smtClean="0"/>
              <a:t>º </a:t>
            </a:r>
            <a:r>
              <a:rPr lang="pt-BR" b="1" dirty="0"/>
              <a:t>Quadrimestre </a:t>
            </a:r>
            <a:r>
              <a:rPr lang="pt-BR" b="1" dirty="0" smtClean="0"/>
              <a:t>de 2024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4468" y="116632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6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TERMOS DE ADOÇÃO DE ESPAÇOS PÚBLICOS – LEI MUNICIPAL 826/2002	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85617"/>
              </p:ext>
            </p:extLst>
          </p:nvPr>
        </p:nvGraphicFramePr>
        <p:xfrm>
          <a:off x="251520" y="1124745"/>
          <a:ext cx="8537883" cy="5152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7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5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2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9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NUMERO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ADOTANTE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OBJETO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DATA ASS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PRAZO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001/2023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CONVIVER COMUNIDADE CRISTÃ (IGREJA)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DA BÍBLIA (PRÓX. AO GINÁSIO)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5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002/2023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INVEST BENEFÍCIOS PROTEÇÃO VEICULAR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PRÓXIMO A PRAÇA JACOB HOCKS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15/06/2023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003/2023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ÁGUIA SILVEIRA LIMA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MÃOS SOLIDÁRIAS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2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004/2023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FLORENTINO CLÍNICAS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CANTEIROS LOCALIZADOS NA RUA CRISPIM DA ROSA (ELEVADO)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02/05/2023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5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005/2023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RÓTULA AV. NILTON AUGUSTO SACHETTI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11/06/2023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006/2023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DUDU FUNERÁRIA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01/08/2023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007/2023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GUIMARÃES PRODUTOS DE LIMPEZA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01/08/2023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 ANOS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008/2023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MAZINHO PNEUS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ANJO JARDINS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25/09/2023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 ANOS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79" marR="41379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9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404664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7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TERMOS DE PARCERIAS NOS TERMOS DA LEI FEDERAL 13.019/2014 E DECRETO MUNICIPAL 1478/2022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" y="1556791"/>
            <a:ext cx="8937798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3" y="404664"/>
            <a:ext cx="891682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77912" y="1412776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 smtClean="0">
                <a:latin typeface="Arial Black" panose="020B0A04020102020204" pitchFamily="34" charset="0"/>
              </a:rPr>
              <a:t>7.1 TERMOS </a:t>
            </a:r>
            <a:r>
              <a:rPr lang="pt-BR" sz="2400" b="1" dirty="0">
                <a:latin typeface="Arial Black" panose="020B0A04020102020204" pitchFamily="34" charset="0"/>
              </a:rPr>
              <a:t>DE PARCERIAS NOS TERMOS DA LEI FEDERAL 13.019/2014 E DECRETO MUNICIPAL </a:t>
            </a:r>
            <a:r>
              <a:rPr lang="pt-BR" sz="2400" b="1" dirty="0" smtClean="0">
                <a:latin typeface="Arial Black" panose="020B0A04020102020204" pitchFamily="34" charset="0"/>
              </a:rPr>
              <a:t>1478/2022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b="1" dirty="0" smtClean="0">
                <a:latin typeface="Arial Black" panose="020B0A04020102020204" pitchFamily="34" charset="0"/>
              </a:rPr>
              <a:t>VIGENTES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77033"/>
              </p:ext>
            </p:extLst>
          </p:nvPr>
        </p:nvGraphicFramePr>
        <p:xfrm>
          <a:off x="276924" y="2348880"/>
          <a:ext cx="8600023" cy="3325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7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6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7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80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59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Nº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OSC/PROJETO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FONTE R$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PARCELAS PGMTO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VIGÊNCIA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15.23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APAE - AVALIAÇÃO DIAGNÓSTICA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R$ 42.000,00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FEV 24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Dez/24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16.23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APAE - NATAL EM CENA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FIA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R$ 38.805,59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ÚNICA - MARÇO 24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Dez/2024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01.24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CEACA – REPASSE ANUAL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R$ 1.064.327,46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MENSAIS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02.24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APAE – REPASSE ANUAL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R$ 304.885,47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MENSAIS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03.24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CEACA – MERENDA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R$ 118.260,00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MENSAIS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04.24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APAE – MERENDA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PRÓPRIO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R$ 62.400,00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MENSAIS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05.24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CEACA – GERANDO</a:t>
                      </a:r>
                      <a:r>
                        <a:rPr lang="pt-BR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CULTURA E ARTE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FIA – CHANCELA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R$ 290.000,00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ÚNICA - MARÇO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Dez/24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8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  <a:r>
              <a:rPr lang="pt-BR" sz="2400" b="1" dirty="0" smtClean="0">
                <a:latin typeface="Arial Black" panose="020B0A04020102020204" pitchFamily="34" charset="0"/>
              </a:rPr>
              <a:t>EXECUÇÃO LEI PAULO GUSTAVO – LEI FEDERAL 195/2022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88024" y="1050480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REPASSE TOTAL R$ 231.202,12</a:t>
            </a:r>
            <a:endParaRPr lang="pt-BR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6165304"/>
            <a:ext cx="650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Lei Paulo Gustavo – Início – Prefeitura de Capivari de Baixo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8208912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08029"/>
            <a:ext cx="8208912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0" y="1772816"/>
            <a:ext cx="8187456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67544" y="1431620"/>
            <a:ext cx="349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latin typeface="Arial Black" panose="020B0A04020102020204" pitchFamily="34" charset="0"/>
              </a:rPr>
              <a:t>EDITAL 01 - AUDIOVISUAL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97880" y="2699628"/>
            <a:ext cx="349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latin typeface="Arial Black" panose="020B0A04020102020204" pitchFamily="34" charset="0"/>
              </a:rPr>
              <a:t>EDITAL 02 - AUDIOVISUAL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9000" y="4752791"/>
            <a:ext cx="419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latin typeface="Arial Black" panose="020B0A04020102020204" pitchFamily="34" charset="0"/>
              </a:rPr>
              <a:t>EDITAL 03 – ÁREAS CULTURAIS</a:t>
            </a:r>
            <a:endParaRPr lang="pt-B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872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pt-BR" sz="1800" b="1" dirty="0" smtClean="0">
                <a:latin typeface="Arial Black" panose="020B0A04020102020204" pitchFamily="34" charset="0"/>
              </a:rPr>
              <a:t>8.1 HABILITADOS EDITAL 01 LEI </a:t>
            </a:r>
            <a:r>
              <a:rPr lang="pt-BR" sz="1800" b="1" dirty="0">
                <a:latin typeface="Arial Black" panose="020B0A04020102020204" pitchFamily="34" charset="0"/>
              </a:rPr>
              <a:t>PAULO GUSTAVO – LEI FEDERAL 195/2022</a:t>
            </a:r>
            <a:br>
              <a:rPr lang="pt-BR" sz="1800" b="1" dirty="0">
                <a:latin typeface="Arial Black" panose="020B0A04020102020204" pitchFamily="34" charset="0"/>
              </a:rPr>
            </a:br>
            <a:endParaRPr lang="pt-B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381125"/>
            <a:ext cx="76295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5508923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pt-BR" sz="1800" b="1" dirty="0" smtClean="0">
                <a:latin typeface="Arial Black" panose="020B0A04020102020204" pitchFamily="34" charset="0"/>
              </a:rPr>
              <a:t>15 INSCRITOS TOTAL</a:t>
            </a:r>
            <a:br>
              <a:rPr lang="pt-BR" sz="1800" b="1" dirty="0" smtClean="0">
                <a:latin typeface="Arial Black" panose="020B0A04020102020204" pitchFamily="34" charset="0"/>
              </a:rPr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606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7175"/>
            <a:ext cx="71437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 rot="16200000">
            <a:off x="-2496909" y="3161022"/>
            <a:ext cx="6676975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pt-BR" sz="1800" b="1" dirty="0" smtClean="0">
                <a:latin typeface="Arial Black" panose="020B0A04020102020204" pitchFamily="34" charset="0"/>
              </a:rPr>
              <a:t>8.2 HABILITADOS EDITAL 03 LEI PAULO GUSTAVO –</a:t>
            </a:r>
          </a:p>
          <a:p>
            <a:pPr>
              <a:lnSpc>
                <a:spcPts val="2500"/>
              </a:lnSpc>
            </a:pPr>
            <a:r>
              <a:rPr lang="pt-BR" sz="1800" b="1" dirty="0" smtClean="0">
                <a:latin typeface="Arial Black" panose="020B0A04020102020204" pitchFamily="34" charset="0"/>
              </a:rPr>
              <a:t> LEI FEDERAL 195/2022</a:t>
            </a:r>
            <a:br>
              <a:rPr lang="pt-BR" sz="1800" b="1" dirty="0" smtClean="0">
                <a:latin typeface="Arial Black" panose="020B0A04020102020204" pitchFamily="34" charset="0"/>
              </a:rPr>
            </a:br>
            <a:endParaRPr lang="pt-BR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-1450307" y="3569216"/>
            <a:ext cx="5496956" cy="643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pt-BR" sz="1800" b="1" dirty="0" smtClean="0">
                <a:latin typeface="Arial Black" panose="020B0A04020102020204" pitchFamily="34" charset="0"/>
              </a:rPr>
              <a:t>47 INSCRITOS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602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64468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9</a:t>
            </a:r>
            <a:r>
              <a:rPr lang="pt-BR" sz="2400" b="1" dirty="0" smtClean="0">
                <a:latin typeface="Arial Black" panose="020B0A04020102020204" pitchFamily="34" charset="0"/>
              </a:rPr>
              <a:t>.</a:t>
            </a:r>
            <a:r>
              <a:rPr lang="pt-BR" sz="2400" b="1" dirty="0">
                <a:latin typeface="Arial Black" panose="020B0A04020102020204" pitchFamily="34" charset="0"/>
              </a:rPr>
              <a:t>	</a:t>
            </a:r>
            <a:r>
              <a:rPr lang="pt-BR" sz="2400" b="1" dirty="0" smtClean="0">
                <a:latin typeface="Arial Black" panose="020B0A04020102020204" pitchFamily="34" charset="0"/>
              </a:rPr>
              <a:t>EXECUÇÃO POLITICA NACIONAL ALDIR BLANC – PNAB 02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51920" y="1479237"/>
            <a:ext cx="41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REPASSE TOTAL R$ 190.543,66</a:t>
            </a:r>
            <a:endParaRPr lang="pt-BR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9812"/>
            <a:ext cx="2943771" cy="159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4" y="3717032"/>
            <a:ext cx="8376126" cy="215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65694" y="1988840"/>
            <a:ext cx="5042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8º Os recursos previstos no art. 6º desta Lei serão repassados aos Estados, aos Municípios e ao Distrito Federal, </a:t>
            </a:r>
            <a:r>
              <a:rPr lang="pt-BR" dirty="0" smtClean="0"/>
              <a:t>NA FORMA DESTA </a:t>
            </a:r>
            <a:r>
              <a:rPr lang="pt-BR" b="1" dirty="0" smtClean="0">
                <a:hlinkClick r:id="rId4"/>
              </a:rPr>
              <a:t>LEI </a:t>
            </a:r>
            <a:r>
              <a:rPr lang="pt-BR" b="1" dirty="0">
                <a:hlinkClick r:id="rId4"/>
              </a:rPr>
              <a:t>Nº 14.399, DE 8 DE JULHO DE </a:t>
            </a:r>
            <a:r>
              <a:rPr lang="pt-BR" b="1" dirty="0" smtClean="0">
                <a:hlinkClick r:id="rId4"/>
              </a:rPr>
              <a:t>2022</a:t>
            </a:r>
            <a:r>
              <a:rPr lang="pt-BR" b="1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74002"/>
              </p:ext>
            </p:extLst>
          </p:nvPr>
        </p:nvGraphicFramePr>
        <p:xfrm>
          <a:off x="539552" y="1525494"/>
          <a:ext cx="7920880" cy="418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3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1265">
                <a:tc>
                  <a:txBody>
                    <a:bodyPr/>
                    <a:lstStyle/>
                    <a:p>
                      <a:r>
                        <a:rPr lang="pt-BR" dirty="0"/>
                        <a:t>ITENS ORÇAMENTÁRIOS GERAIS ANO DE </a:t>
                      </a:r>
                      <a:r>
                        <a:rPr lang="pt-BR" dirty="0" smtClean="0"/>
                        <a:t>2024 – ATÉ</a:t>
                      </a:r>
                      <a:r>
                        <a:rPr lang="pt-BR" baseline="0" dirty="0" smtClean="0"/>
                        <a:t> ABRIL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R$ </a:t>
                      </a:r>
                      <a:r>
                        <a:rPr lang="pt-BR" dirty="0" smtClean="0"/>
                        <a:t>(1,00)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RECURSOS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smtClean="0"/>
                        <a:t>CAPTADOS  EM 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7.997.950,78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REPASSES </a:t>
                      </a:r>
                      <a:r>
                        <a:rPr lang="pt-BR" dirty="0" smtClean="0"/>
                        <a:t>RECEBIDOS EM 2024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1.985.543,66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290">
                <a:tc>
                  <a:txBody>
                    <a:bodyPr/>
                    <a:lstStyle/>
                    <a:p>
                      <a:r>
                        <a:rPr lang="pt-BR" dirty="0"/>
                        <a:t>A</a:t>
                      </a:r>
                      <a:r>
                        <a:rPr lang="pt-BR" baseline="0" dirty="0"/>
                        <a:t> RECEBER </a:t>
                      </a:r>
                      <a:r>
                        <a:rPr lang="pt-BR" baseline="0" dirty="0" smtClean="0"/>
                        <a:t>2024 </a:t>
                      </a:r>
                      <a:r>
                        <a:rPr lang="pt-BR" baseline="0" dirty="0"/>
                        <a:t>em diante*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7.260.006,00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r>
                        <a:rPr lang="pt-BR" dirty="0"/>
                        <a:t>REPASSES AUTORIZADOS EM CONVÊNIOS </a:t>
                      </a:r>
                      <a:r>
                        <a:rPr lang="pt-BR" dirty="0" smtClean="0"/>
                        <a:t>ADMINISTRATIVOS e TERMOS DE EXECUÇÃO CULTURAL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616.891,64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7702">
                <a:tc>
                  <a:txBody>
                    <a:bodyPr/>
                    <a:lstStyle/>
                    <a:p>
                      <a:r>
                        <a:rPr lang="pt-BR" dirty="0"/>
                        <a:t>REPASSES AUTORIZADOS EM TERMOS DE PARCERIAS (ENTIDADES)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1.920.678,52  (1.549.872,93 - social)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-612576" y="188640"/>
            <a:ext cx="10526786" cy="1296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dirty="0">
                <a:latin typeface="Arial Black" panose="020B0A04020102020204" pitchFamily="34" charset="0"/>
              </a:rPr>
              <a:t>Assessoria e Gestão </a:t>
            </a:r>
            <a:br>
              <a:rPr lang="pt-BR" sz="4400" dirty="0">
                <a:latin typeface="Arial Black" panose="020B0A04020102020204" pitchFamily="34" charset="0"/>
              </a:rPr>
            </a:br>
            <a:r>
              <a:rPr lang="pt-BR" sz="4400" dirty="0">
                <a:latin typeface="Arial Black" panose="020B0A04020102020204" pitchFamily="34" charset="0"/>
              </a:rPr>
              <a:t>de Convênios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8FDA5C9-4194-B190-4E05-696454F3903D}"/>
              </a:ext>
            </a:extLst>
          </p:cNvPr>
          <p:cNvSpPr txBox="1"/>
          <p:nvPr/>
        </p:nvSpPr>
        <p:spPr>
          <a:xfrm>
            <a:off x="2123728" y="578608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*contados de </a:t>
            </a:r>
            <a:r>
              <a:rPr lang="pt-BR" dirty="0"/>
              <a:t>anos anteriores já captados</a:t>
            </a:r>
          </a:p>
        </p:txBody>
      </p:sp>
    </p:spTree>
    <p:extLst>
      <p:ext uri="{BB962C8B-B14F-4D97-AF65-F5344CB8AC3E}">
        <p14:creationId xmlns:p14="http://schemas.microsoft.com/office/powerpoint/2010/main" val="34319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63401" y="1556792"/>
            <a:ext cx="10526786" cy="1296143"/>
          </a:xfrm>
        </p:spPr>
        <p:txBody>
          <a:bodyPr/>
          <a:lstStyle/>
          <a:p>
            <a:r>
              <a:rPr lang="pt-BR" sz="6000" dirty="0">
                <a:latin typeface="Arial Black" panose="020B0A04020102020204" pitchFamily="34" charset="0"/>
              </a:rPr>
              <a:t>Assessoria e Gestão </a:t>
            </a:r>
            <a:br>
              <a:rPr lang="pt-BR" sz="6000" dirty="0">
                <a:latin typeface="Arial Black" panose="020B0A04020102020204" pitchFamily="34" charset="0"/>
              </a:rPr>
            </a:br>
            <a:r>
              <a:rPr lang="pt-BR" sz="6000" dirty="0">
                <a:latin typeface="Arial Black" panose="020B0A04020102020204" pitchFamily="34" charset="0"/>
              </a:rPr>
              <a:t>de Convênios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6584776" cy="2304256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Figerona" pitchFamily="2" charset="0"/>
              </a:rPr>
              <a:t>Apresentação </a:t>
            </a:r>
            <a:r>
              <a:rPr lang="pt-BR" dirty="0" smtClean="0">
                <a:latin typeface="Figerona" pitchFamily="2" charset="0"/>
              </a:rPr>
              <a:t>Primeiro </a:t>
            </a:r>
            <a:r>
              <a:rPr lang="pt-BR" dirty="0">
                <a:latin typeface="Figerona" pitchFamily="2" charset="0"/>
              </a:rPr>
              <a:t>Quadrimestre </a:t>
            </a:r>
            <a:r>
              <a:rPr lang="pt-BR" dirty="0" smtClean="0">
                <a:latin typeface="Figerona" pitchFamily="2" charset="0"/>
              </a:rPr>
              <a:t>2024</a:t>
            </a:r>
            <a:endParaRPr lang="pt-BR" dirty="0">
              <a:latin typeface="Figerona" pitchFamily="2" charset="0"/>
            </a:endParaRPr>
          </a:p>
          <a:p>
            <a:endParaRPr lang="pt-BR" dirty="0">
              <a:latin typeface="Figerona" pitchFamily="2" charset="0"/>
            </a:endParaRPr>
          </a:p>
          <a:p>
            <a:r>
              <a:rPr lang="pt-BR" dirty="0">
                <a:latin typeface="Figerona" pitchFamily="2" charset="0"/>
              </a:rPr>
              <a:t>Muito Obrigada</a:t>
            </a:r>
            <a:r>
              <a:rPr lang="pt-BR" dirty="0" smtClean="0">
                <a:latin typeface="Figerona" pitchFamily="2" charset="0"/>
              </a:rPr>
              <a:t>!</a:t>
            </a:r>
          </a:p>
          <a:p>
            <a:endParaRPr lang="pt-BR" dirty="0">
              <a:latin typeface="Figerona" pitchFamily="2" charset="0"/>
            </a:endParaRPr>
          </a:p>
          <a:p>
            <a:r>
              <a:rPr lang="pt-BR" dirty="0">
                <a:latin typeface="Figerona" pitchFamily="2" charset="0"/>
              </a:rPr>
              <a:t>Camila Pedro </a:t>
            </a:r>
            <a:r>
              <a:rPr lang="pt-BR" dirty="0" smtClean="0">
                <a:latin typeface="Figerona" pitchFamily="2" charset="0"/>
              </a:rPr>
              <a:t>Guimarães</a:t>
            </a:r>
          </a:p>
          <a:p>
            <a:r>
              <a:rPr lang="pt-BR" dirty="0" smtClean="0">
                <a:latin typeface="Figerona" pitchFamily="2" charset="0"/>
              </a:rPr>
              <a:t>João Victor Torres Bandeira</a:t>
            </a:r>
            <a:endParaRPr lang="pt-BR" dirty="0">
              <a:latin typeface="Figerona" pitchFamily="2" charset="0"/>
            </a:endParaRPr>
          </a:p>
          <a:p>
            <a:endParaRPr lang="pt-BR" dirty="0">
              <a:latin typeface="Figerona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4868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CONVÊNIOS E CONTRATOS DE REPASSE COM UNIÃO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2024;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TRANSFERÊNCIAS ESPECIAIS – EMENDAS DA UNIÃO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2024;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TRANSFERÊNCIAS ESPECIAIS DO GOVERNO DO ESTADO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2024: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3.1	Modalidade Emenda Impositiva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2024 (79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LOA/SC – Lei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Estadual 18.836/2024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4. MODALIDADE TRANSFERÊNCIA ESPECIAL VOLUNTÁRIA – TEV (64, 62) LEI ESTADUAL 18.676/2023</a:t>
            </a:r>
          </a:p>
          <a:p>
            <a:pPr marL="0" lvl="1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5. CONVÊNIOS ADMINISTRATIVOS, COOPERAÇÃO E ACORDOS VIGENTES;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 TERMOS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ADOÇÃO DE ESPAÇOS  PÚBLICOS 2023 -  LEI MUNICIPAL N. 826/2002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7. PARCERIAS VIA MROSC – LEI FEDERAL 13.019/2014 E DECRETO MUNICIPAL 1478/2023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8. EXECUÇÃO LEI PAULO GUSTAVO – LEI FEDERAL 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9. EXECUÇÃO POLÍTICA NACIONAL ALDIR BLANC DE FOMENTO À CULTURA.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540568" y="15032"/>
            <a:ext cx="10526786" cy="654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Arial Black" panose="020B0A04020102020204" pitchFamily="34" charset="0"/>
              </a:rPr>
              <a:t>ASSESSORIA E GESTÃO  DE CONVÊNIOS</a:t>
            </a:r>
          </a:p>
        </p:txBody>
      </p:sp>
    </p:spTree>
    <p:extLst>
      <p:ext uri="{BB962C8B-B14F-4D97-AF65-F5344CB8AC3E}">
        <p14:creationId xmlns:p14="http://schemas.microsoft.com/office/powerpoint/2010/main" val="27389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648072"/>
          </a:xfrm>
        </p:spPr>
        <p:txBody>
          <a:bodyPr/>
          <a:lstStyle/>
          <a:p>
            <a:r>
              <a:rPr lang="pt-BR" sz="4400" b="1" dirty="0">
                <a:latin typeface="Figerona" pitchFamily="2" charset="0"/>
              </a:rPr>
              <a:t>1.	Convênios – CR União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97768" y="13588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INDICAÇÃO EMENDA</a:t>
            </a:r>
          </a:p>
          <a:p>
            <a:pPr algn="ctr"/>
            <a:r>
              <a:rPr lang="pt-BR" sz="1400" dirty="0"/>
              <a:t>OU </a:t>
            </a:r>
          </a:p>
          <a:p>
            <a:pPr algn="ctr"/>
            <a:r>
              <a:rPr lang="pt-BR" sz="1400" dirty="0"/>
              <a:t>PROPOSTA CADASTRADA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02124" y="13747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CADASTRA OBJETO DE ACORDO COM CRITÉRIOS DO PROGRAMA.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760762" y="1385268"/>
            <a:ext cx="1907704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ELABORA PROJETO E INCLUI PARA APROVAÇÃO DA CAIXA.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074024" y="1385268"/>
            <a:ext cx="190770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APROVADO O PROJETO VAI P/LICITAÇÃO.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2596" y="3151572"/>
            <a:ext cx="2118048" cy="122734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LICITAÇÃO E CONTRATO VÃO PARA APROVAÇÃO DA CAIXA.</a:t>
            </a:r>
          </a:p>
        </p:txBody>
      </p:sp>
      <p:sp>
        <p:nvSpPr>
          <p:cNvPr id="10" name="Losango 9"/>
          <p:cNvSpPr/>
          <p:nvPr/>
        </p:nvSpPr>
        <p:spPr>
          <a:xfrm>
            <a:off x="2699892" y="2888940"/>
            <a:ext cx="1512168" cy="57606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</a:t>
            </a:r>
          </a:p>
        </p:txBody>
      </p:sp>
      <p:sp>
        <p:nvSpPr>
          <p:cNvPr id="11" name="Losango 10"/>
          <p:cNvSpPr/>
          <p:nvPr/>
        </p:nvSpPr>
        <p:spPr>
          <a:xfrm>
            <a:off x="2699892" y="3882256"/>
            <a:ext cx="1512168" cy="576064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SIM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007561" y="3564683"/>
            <a:ext cx="1612610" cy="1069392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AGUARDA PAGAMENTO DO MINISTÉRIO</a:t>
            </a:r>
            <a:r>
              <a:rPr lang="pt-B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448748" y="5199927"/>
            <a:ext cx="1526828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É AUTORIZADO O INICIO DE OBRA! AIO.</a:t>
            </a:r>
          </a:p>
        </p:txBody>
      </p:sp>
      <p:sp>
        <p:nvSpPr>
          <p:cNvPr id="14" name="Losango 13"/>
          <p:cNvSpPr/>
          <p:nvPr/>
        </p:nvSpPr>
        <p:spPr>
          <a:xfrm>
            <a:off x="6825872" y="2948124"/>
            <a:ext cx="1079612" cy="54006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NÃO</a:t>
            </a:r>
          </a:p>
        </p:txBody>
      </p:sp>
      <p:sp>
        <p:nvSpPr>
          <p:cNvPr id="15" name="Losango 14"/>
          <p:cNvSpPr/>
          <p:nvPr/>
        </p:nvSpPr>
        <p:spPr>
          <a:xfrm>
            <a:off x="7026988" y="4129168"/>
            <a:ext cx="1079612" cy="54006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SIM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274884" y="5232336"/>
            <a:ext cx="175836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ASSINA ORDEM DE SERVIÇO  E INICIA OBRA. </a:t>
            </a:r>
          </a:p>
          <a:p>
            <a:pPr algn="ctr"/>
            <a:r>
              <a:rPr lang="pt-BR" sz="1200" b="1" dirty="0"/>
              <a:t>Recurso bloqueado.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987824" y="5232336"/>
            <a:ext cx="1758360" cy="10801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ENVIO DA 1º MEDIÇÃO  DESBLOQUEIA EQUIVALENTE.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95184" y="5232336"/>
            <a:ext cx="17583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OBRA 100% CONCLUÍDA. INICIA PRESTAÇÃO DE CONTAS.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2210644" y="1700808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545068" y="1732844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6825872" y="1835876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2264049" y="3308164"/>
            <a:ext cx="38869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2311202" y="3717032"/>
            <a:ext cx="493937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V="1">
            <a:off x="4120289" y="4046556"/>
            <a:ext cx="849558" cy="16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V="1">
            <a:off x="4197622" y="2692277"/>
            <a:ext cx="863996" cy="453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67" y="2812440"/>
            <a:ext cx="782231" cy="7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Conector de seta reta 33"/>
          <p:cNvCxnSpPr/>
          <p:nvPr/>
        </p:nvCxnSpPr>
        <p:spPr>
          <a:xfrm flipV="1">
            <a:off x="6668466" y="3398174"/>
            <a:ext cx="424779" cy="229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Elipse 1026"/>
          <p:cNvSpPr/>
          <p:nvPr/>
        </p:nvSpPr>
        <p:spPr>
          <a:xfrm>
            <a:off x="7743212" y="3218154"/>
            <a:ext cx="1238516" cy="6641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OBRA PARALISADA</a:t>
            </a: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6668466" y="4055980"/>
            <a:ext cx="424779" cy="208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7721812" y="4634075"/>
            <a:ext cx="212390" cy="404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Seta para a esquerda 1030"/>
          <p:cNvSpPr/>
          <p:nvPr/>
        </p:nvSpPr>
        <p:spPr>
          <a:xfrm>
            <a:off x="7164288" y="5657688"/>
            <a:ext cx="201390" cy="11470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a esquerda 42"/>
          <p:cNvSpPr/>
          <p:nvPr/>
        </p:nvSpPr>
        <p:spPr>
          <a:xfrm>
            <a:off x="4869152" y="5739987"/>
            <a:ext cx="278912" cy="2092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a esquerda 43"/>
          <p:cNvSpPr/>
          <p:nvPr/>
        </p:nvSpPr>
        <p:spPr>
          <a:xfrm>
            <a:off x="2451349" y="5739986"/>
            <a:ext cx="353790" cy="20929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027" grpId="0" animBg="1"/>
      <p:bldP spid="1031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008112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pt-BR" sz="3200" b="1" dirty="0">
                <a:latin typeface="Figerona" pitchFamily="2" charset="0"/>
              </a:rPr>
              <a:t>2</a:t>
            </a:r>
            <a:r>
              <a:rPr lang="pt-BR" sz="3200" b="1" dirty="0" smtClean="0">
                <a:latin typeface="Figerona" pitchFamily="2" charset="0"/>
              </a:rPr>
              <a:t>.</a:t>
            </a:r>
            <a:r>
              <a:rPr lang="pt-BR" sz="3200" b="1" dirty="0">
                <a:latin typeface="Figerona" pitchFamily="2" charset="0"/>
              </a:rPr>
              <a:t>	</a:t>
            </a:r>
            <a:r>
              <a:rPr lang="pt-BR" sz="3200" b="1" dirty="0" smtClean="0">
                <a:latin typeface="Figerona" pitchFamily="2" charset="0"/>
              </a:rPr>
              <a:t>TRANSFERENCIAS ESPECIAIS DA União </a:t>
            </a:r>
            <a:endParaRPr lang="pt-BR" sz="3200" b="1" dirty="0">
              <a:latin typeface="Figerona" pitchFamily="2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97768" y="13588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INDICAÇÃO EMENDA</a:t>
            </a:r>
          </a:p>
          <a:p>
            <a:pPr algn="ctr"/>
            <a:r>
              <a:rPr lang="pt-BR" sz="1400" dirty="0" smtClean="0"/>
              <a:t>NO TRANSFERE.GOV</a:t>
            </a:r>
            <a:endParaRPr lang="pt-BR" sz="14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502124" y="1374776"/>
            <a:ext cx="19077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CADASTRA </a:t>
            </a:r>
            <a:r>
              <a:rPr lang="pt-BR" sz="1400" dirty="0" smtClean="0"/>
              <a:t>CONTA BANCÁRIA </a:t>
            </a:r>
            <a:endParaRPr lang="pt-BR" sz="14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760762" y="1385268"/>
            <a:ext cx="1907704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CADASTRA  ÁREA DE DESTINO E EXECUÇÃO.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7074024" y="1385268"/>
            <a:ext cx="190770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DÁ O ACEITE / CIÊNCIA.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603523" y="3484064"/>
            <a:ext cx="1612610" cy="1069392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AGUARDA PAGAMENTO DO MINISTÉRIO</a:t>
            </a:r>
            <a:r>
              <a:rPr lang="pt-B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65142" y="3340172"/>
            <a:ext cx="2171294" cy="12726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ABRE DOTAÇÃO NO ORÇAMENTO MUNICIPAL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444208" y="5078694"/>
            <a:ext cx="2161934" cy="1201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PROCESSO DE AQUISIÇÕES E PROJETOS DEPENDENDO A DESTINAÇÃO</a:t>
            </a:r>
            <a:endParaRPr lang="pt-BR" sz="12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060278" y="3350464"/>
            <a:ext cx="2027492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RECEBIDO O RECURSO DA UNIÃO!</a:t>
            </a:r>
            <a:endParaRPr lang="pt-BR" sz="12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440548" y="5199926"/>
            <a:ext cx="17583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ENTREGAS E PRESTAÇÃO DE CONTAS</a:t>
            </a:r>
            <a:endParaRPr lang="pt-BR" sz="1200" dirty="0"/>
          </a:p>
        </p:txBody>
      </p:sp>
      <p:sp>
        <p:nvSpPr>
          <p:cNvPr id="19" name="Seta para a direita 18"/>
          <p:cNvSpPr/>
          <p:nvPr/>
        </p:nvSpPr>
        <p:spPr>
          <a:xfrm>
            <a:off x="2210644" y="1700808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545068" y="1732844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6825872" y="1835876"/>
            <a:ext cx="201116" cy="270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05" y="2746555"/>
            <a:ext cx="782231" cy="7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Conector de seta reta 39"/>
          <p:cNvCxnSpPr/>
          <p:nvPr/>
        </p:nvCxnSpPr>
        <p:spPr>
          <a:xfrm>
            <a:off x="5229160" y="4018760"/>
            <a:ext cx="4854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ta para a esquerda 43"/>
          <p:cNvSpPr/>
          <p:nvPr/>
        </p:nvSpPr>
        <p:spPr>
          <a:xfrm rot="16200000">
            <a:off x="6979172" y="4633820"/>
            <a:ext cx="353790" cy="20929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esquerda 32"/>
          <p:cNvSpPr/>
          <p:nvPr/>
        </p:nvSpPr>
        <p:spPr>
          <a:xfrm>
            <a:off x="5642366" y="5490854"/>
            <a:ext cx="353790" cy="20929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4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44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11967"/>
              </p:ext>
            </p:extLst>
          </p:nvPr>
        </p:nvGraphicFramePr>
        <p:xfrm>
          <a:off x="179512" y="188640"/>
          <a:ext cx="8856984" cy="617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7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1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4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2837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736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Rafael Luciano – Trecho 01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885716/2019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238.750,00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R$ 60.378,81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 concluída – </a:t>
                      </a:r>
                      <a:r>
                        <a:rPr lang="pt-B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PCF CONCLUÍDA ABRIL 24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Rafael Luciano – Trecho 02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906213/2020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R$ 481.104,00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R$ 185.780,29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Assinada </a:t>
                      </a: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ORDEM DE SERVIÇO</a:t>
                      </a:r>
                      <a:r>
                        <a:rPr lang="pt-B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MARÇO/2024 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R$ em 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bloqueio pela CAIXA.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Rua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Ludovico de Melo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911268/2021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R$ 384.205,00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R$ 13.649,80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 INICIADA ABRIL 2024 </a:t>
                      </a: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R$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bloqueio pela CAIXA.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026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</a:t>
                      </a:r>
                      <a:r>
                        <a:rPr lang="pt-B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Rua Sérgio Fernandes Pereira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912618/2021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R$ 238.856,00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R$ 106.263,39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EXECUÇÃO – PRIMEIRA MEDIÇÃO A SER PAGA – BLOQUEIO PELA CAIXA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447054"/>
              </p:ext>
            </p:extLst>
          </p:nvPr>
        </p:nvGraphicFramePr>
        <p:xfrm>
          <a:off x="107503" y="260647"/>
          <a:ext cx="8928992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9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0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224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6013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2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 de Caminhão Basculante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930319/2022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R$ 461.760,00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r>
                        <a:rPr lang="pt-B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156.040,00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PEDIDO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REEQUILIBRO 8% PELA EMPRESA ABRIL/2024 + R$ 51.000,00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Pavimentação Rua</a:t>
                      </a:r>
                      <a:r>
                        <a:rPr lang="pt-B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João Ernesto Ramos – Etapa 03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931515/2022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R$ 481.104,00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R$ 5.000,00*</a:t>
                      </a:r>
                    </a:p>
                    <a:p>
                      <a:pPr algn="ctr"/>
                      <a:endParaRPr lang="pt-BR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valor pode ser alterado de acordo com a necessidade;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LICITADO EM MAIO.</a:t>
                      </a:r>
                      <a:endParaRPr lang="pt-BR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 NÃO RECEBIDO!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pt-BR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Pavimentação asfáltica e em concreto </a:t>
                      </a:r>
                      <a:r>
                        <a:rPr lang="pt-BR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</a:t>
                      </a:r>
                      <a:r>
                        <a:rPr lang="pt-BR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travado. Total de 08 vias públicas urbanas municipais</a:t>
                      </a:r>
                      <a:endParaRPr lang="pt-B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918596/2021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R$ 1.152.697,00 </a:t>
                      </a:r>
                      <a:endParaRPr lang="pt-B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2.303,00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Licitado </a:t>
                      </a: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LOTES ABRIL/24.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REPASSE NÃO RECEBIDO!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1520" y="18864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2.	</a:t>
            </a:r>
            <a:r>
              <a:rPr lang="pt-BR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 TRANSFERÊNCIAS ESPECIAIS – EMENDAS DA UNIÃO EM </a:t>
            </a:r>
            <a:r>
              <a:rPr lang="pt-BR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2024 </a:t>
            </a:r>
            <a:r>
              <a:rPr lang="pt-BR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- SAÚDE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47664" y="551723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Fonte: FNS </a:t>
            </a:r>
            <a:r>
              <a:rPr lang="pt-BR" dirty="0">
                <a:hlinkClick r:id="rId4"/>
              </a:rPr>
              <a:t>- Fundo Nacional de Saúde (saude.gov.br)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64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AFAC80C-18F8-4C07-1D13-D4775D40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160084"/>
            <a:ext cx="4608512" cy="51890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87524" y="16138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latin typeface="Arial Black" panose="020B0A04020102020204" pitchFamily="34" charset="0"/>
              </a:rPr>
              <a:t>3.	TRANSFERÊNCIAS ESPECIAIS DO GOVERNO DO ESTADO EM </a:t>
            </a:r>
            <a:r>
              <a:rPr lang="pt-BR" sz="2400" b="1" dirty="0" smtClean="0">
                <a:latin typeface="Arial Black" panose="020B0A04020102020204" pitchFamily="34" charset="0"/>
              </a:rPr>
              <a:t>2024.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sp>
        <p:nvSpPr>
          <p:cNvPr id="9" name="Texto explicativo em seta para a direita 8"/>
          <p:cNvSpPr/>
          <p:nvPr/>
        </p:nvSpPr>
        <p:spPr>
          <a:xfrm>
            <a:off x="211436" y="2108373"/>
            <a:ext cx="2304504" cy="1440160"/>
          </a:xfrm>
          <a:prstGeom prst="rightArrowCallout">
            <a:avLst>
              <a:gd name="adj1" fmla="val 28527"/>
              <a:gd name="adj2" fmla="val 25882"/>
              <a:gd name="adj3" fmla="val 27646"/>
              <a:gd name="adj4" fmla="val 732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INDICAÇÃO EMENDA</a:t>
            </a:r>
          </a:p>
          <a:p>
            <a:pPr algn="ctr"/>
            <a:r>
              <a:rPr lang="pt-BR" sz="1400" dirty="0"/>
              <a:t>NA LEI ORÇAMENTO DO ESTADO ANO ANTERIOR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650456" y="2108373"/>
            <a:ext cx="1872208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PORTARIA PUBLICANDO COM CRONOGRAMA DE PAGAMENTO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076056" y="2149797"/>
            <a:ext cx="2448272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EXECUÇÃO CONFORME OBJETO </a:t>
            </a:r>
            <a:r>
              <a:rPr lang="pt-BR" b="1" dirty="0" smtClean="0"/>
              <a:t>LDO, LOA </a:t>
            </a:r>
            <a:r>
              <a:rPr lang="pt-BR" b="1" dirty="0"/>
              <a:t>E PORTARIA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99992" y="4380915"/>
            <a:ext cx="194421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R$</a:t>
            </a:r>
          </a:p>
          <a:p>
            <a:pPr algn="ctr"/>
            <a:r>
              <a:rPr lang="pt-BR" sz="2800" b="1" dirty="0"/>
              <a:t>EM CONTA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3779912" y="4952056"/>
            <a:ext cx="288032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6200000">
            <a:off x="5328084" y="3863974"/>
            <a:ext cx="468052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44617" y="1412776"/>
            <a:ext cx="418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MODALIDADE EMENDA IMPOSITIVA</a:t>
            </a: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275223" y="4437112"/>
            <a:ext cx="2171294" cy="127260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ABRE DOTAÇÃO NO ORÇAMENTO MUNICIPAL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6" name="Seta para a esquerda 15"/>
          <p:cNvSpPr/>
          <p:nvPr/>
        </p:nvSpPr>
        <p:spPr>
          <a:xfrm rot="16200000">
            <a:off x="2070593" y="3716877"/>
            <a:ext cx="572270" cy="3184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2993622">
            <a:off x="6820208" y="3793273"/>
            <a:ext cx="432048" cy="2427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200428" y="3985331"/>
            <a:ext cx="1872208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PRESTAÇÃO DE CONTAS CONTROLE INTERNO E EXTERNO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83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560</TotalTime>
  <Words>2324</Words>
  <Application>Microsoft Office PowerPoint</Application>
  <PresentationFormat>Apresentação na tela (4:3)</PresentationFormat>
  <Paragraphs>514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Executivo</vt:lpstr>
      <vt:lpstr>Assessoria e Gestão  de Convênios</vt:lpstr>
      <vt:lpstr> AUDIÊNCIA PÚBLICA 1º Quadrimestre  </vt:lpstr>
      <vt:lpstr>Apresentação do PowerPoint</vt:lpstr>
      <vt:lpstr>1. Convênios – CR União </vt:lpstr>
      <vt:lpstr>2. TRANSFERENCIAS ESPECIAIS DA União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8.1 HABILITADOS EDITAL 01 LEI PAULO GUSTAVO – LEI FEDERAL 195/2022 </vt:lpstr>
      <vt:lpstr>Apresentação do PowerPoint</vt:lpstr>
      <vt:lpstr>Apresentação do PowerPoint</vt:lpstr>
      <vt:lpstr>Apresentação do PowerPoint</vt:lpstr>
      <vt:lpstr>Assessoria e Gestão  de Convênios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Assessoria e Gestão  de Convênios</dc:title>
  <dc:creator>usuário</dc:creator>
  <cp:lastModifiedBy>Alessandra</cp:lastModifiedBy>
  <cp:revision>102</cp:revision>
  <cp:lastPrinted>2024-05-28T11:33:13Z</cp:lastPrinted>
  <dcterms:created xsi:type="dcterms:W3CDTF">2023-09-25T14:11:36Z</dcterms:created>
  <dcterms:modified xsi:type="dcterms:W3CDTF">2024-05-28T15:50:22Z</dcterms:modified>
</cp:coreProperties>
</file>