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60"/>
  </p:notesMasterIdLst>
  <p:handoutMasterIdLst>
    <p:handoutMasterId r:id="rId61"/>
  </p:handoutMasterIdLst>
  <p:sldIdLst>
    <p:sldId id="540" r:id="rId2"/>
    <p:sldId id="465" r:id="rId3"/>
    <p:sldId id="466" r:id="rId4"/>
    <p:sldId id="488" r:id="rId5"/>
    <p:sldId id="575" r:id="rId6"/>
    <p:sldId id="627" r:id="rId7"/>
    <p:sldId id="628" r:id="rId8"/>
    <p:sldId id="629" r:id="rId9"/>
    <p:sldId id="630" r:id="rId10"/>
    <p:sldId id="632" r:id="rId11"/>
    <p:sldId id="631" r:id="rId12"/>
    <p:sldId id="589" r:id="rId13"/>
    <p:sldId id="601" r:id="rId14"/>
    <p:sldId id="633" r:id="rId15"/>
    <p:sldId id="590" r:id="rId16"/>
    <p:sldId id="634" r:id="rId17"/>
    <p:sldId id="655" r:id="rId18"/>
    <p:sldId id="635" r:id="rId19"/>
    <p:sldId id="636" r:id="rId20"/>
    <p:sldId id="637" r:id="rId21"/>
    <p:sldId id="638" r:id="rId22"/>
    <p:sldId id="639" r:id="rId23"/>
    <p:sldId id="472" r:id="rId24"/>
    <p:sldId id="600" r:id="rId25"/>
    <p:sldId id="523" r:id="rId26"/>
    <p:sldId id="524" r:id="rId27"/>
    <p:sldId id="525" r:id="rId28"/>
    <p:sldId id="526" r:id="rId29"/>
    <p:sldId id="640" r:id="rId30"/>
    <p:sldId id="641" r:id="rId31"/>
    <p:sldId id="642" r:id="rId32"/>
    <p:sldId id="643" r:id="rId33"/>
    <p:sldId id="644" r:id="rId34"/>
    <p:sldId id="645" r:id="rId35"/>
    <p:sldId id="538" r:id="rId36"/>
    <p:sldId id="646" r:id="rId37"/>
    <p:sldId id="647" r:id="rId38"/>
    <p:sldId id="648" r:id="rId39"/>
    <p:sldId id="649" r:id="rId40"/>
    <p:sldId id="650" r:id="rId41"/>
    <p:sldId id="651" r:id="rId42"/>
    <p:sldId id="652" r:id="rId43"/>
    <p:sldId id="653" r:id="rId44"/>
    <p:sldId id="654" r:id="rId45"/>
    <p:sldId id="541" r:id="rId46"/>
    <p:sldId id="474" r:id="rId47"/>
    <p:sldId id="656" r:id="rId48"/>
    <p:sldId id="657" r:id="rId49"/>
    <p:sldId id="603" r:id="rId50"/>
    <p:sldId id="621" r:id="rId51"/>
    <p:sldId id="658" r:id="rId52"/>
    <p:sldId id="659" r:id="rId53"/>
    <p:sldId id="660" r:id="rId54"/>
    <p:sldId id="661" r:id="rId55"/>
    <p:sldId id="662" r:id="rId56"/>
    <p:sldId id="663" r:id="rId57"/>
    <p:sldId id="626" r:id="rId58"/>
    <p:sldId id="615" r:id="rId59"/>
  </p:sldIdLst>
  <p:sldSz cx="9144000" cy="5143500" type="screen16x9"/>
  <p:notesSz cx="10018713" cy="6886575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FFFF99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009" autoAdjust="0"/>
    <p:restoredTop sz="96357" autoAdjust="0"/>
  </p:normalViewPr>
  <p:slideViewPr>
    <p:cSldViewPr>
      <p:cViewPr>
        <p:scale>
          <a:sx n="122" d="100"/>
          <a:sy n="122" d="100"/>
        </p:scale>
        <p:origin x="-442" y="2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387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741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41442" cy="344329"/>
          </a:xfrm>
          <a:prstGeom prst="rect">
            <a:avLst/>
          </a:prstGeom>
        </p:spPr>
        <p:txBody>
          <a:bodyPr vert="horz" lIns="92428" tIns="46214" rIns="92428" bIns="46214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5674953" y="0"/>
            <a:ext cx="4341442" cy="344329"/>
          </a:xfrm>
          <a:prstGeom prst="rect">
            <a:avLst/>
          </a:prstGeom>
        </p:spPr>
        <p:txBody>
          <a:bodyPr vert="horz" lIns="92428" tIns="46214" rIns="92428" bIns="46214" rtlCol="0"/>
          <a:lstStyle>
            <a:lvl1pPr algn="r">
              <a:defRPr sz="1200"/>
            </a:lvl1pPr>
          </a:lstStyle>
          <a:p>
            <a:fld id="{B58CA15E-058F-40DA-806B-DB2F254C9DE0}" type="datetimeFigureOut">
              <a:rPr lang="pt-BR" smtClean="0"/>
              <a:t>28/05/2024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1" y="6541052"/>
            <a:ext cx="4341442" cy="344329"/>
          </a:xfrm>
          <a:prstGeom prst="rect">
            <a:avLst/>
          </a:prstGeom>
        </p:spPr>
        <p:txBody>
          <a:bodyPr vert="horz" lIns="92428" tIns="46214" rIns="92428" bIns="46214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5674953" y="6541052"/>
            <a:ext cx="4341442" cy="344329"/>
          </a:xfrm>
          <a:prstGeom prst="rect">
            <a:avLst/>
          </a:prstGeom>
        </p:spPr>
        <p:txBody>
          <a:bodyPr vert="horz" lIns="92428" tIns="46214" rIns="92428" bIns="46214" rtlCol="0" anchor="b"/>
          <a:lstStyle>
            <a:lvl1pPr algn="r">
              <a:defRPr sz="1200"/>
            </a:lvl1pPr>
          </a:lstStyle>
          <a:p>
            <a:fld id="{7A13D43C-D01E-4A34-B93B-AF566D1E4AF3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702216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41442" cy="344329"/>
          </a:xfrm>
          <a:prstGeom prst="rect">
            <a:avLst/>
          </a:prstGeom>
        </p:spPr>
        <p:txBody>
          <a:bodyPr vert="horz" lIns="92428" tIns="46214" rIns="92428" bIns="46214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5674953" y="0"/>
            <a:ext cx="4341442" cy="344329"/>
          </a:xfrm>
          <a:prstGeom prst="rect">
            <a:avLst/>
          </a:prstGeom>
        </p:spPr>
        <p:txBody>
          <a:bodyPr vert="horz" lIns="92428" tIns="46214" rIns="92428" bIns="46214" rtlCol="0"/>
          <a:lstStyle>
            <a:lvl1pPr algn="r">
              <a:defRPr sz="1200"/>
            </a:lvl1pPr>
          </a:lstStyle>
          <a:p>
            <a:fld id="{30E71B03-8032-4C6D-AF53-F6F85AB6EF1D}" type="datetimeFigureOut">
              <a:rPr lang="pt-BR" smtClean="0"/>
              <a:t>28/05/2024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2714625" y="515938"/>
            <a:ext cx="4589463" cy="25828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28" tIns="46214" rIns="92428" bIns="46214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1001872" y="3271122"/>
            <a:ext cx="8014970" cy="3098959"/>
          </a:xfrm>
          <a:prstGeom prst="rect">
            <a:avLst/>
          </a:prstGeom>
        </p:spPr>
        <p:txBody>
          <a:bodyPr vert="horz" lIns="92428" tIns="46214" rIns="92428" bIns="46214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1" y="6541052"/>
            <a:ext cx="4341442" cy="344329"/>
          </a:xfrm>
          <a:prstGeom prst="rect">
            <a:avLst/>
          </a:prstGeom>
        </p:spPr>
        <p:txBody>
          <a:bodyPr vert="horz" lIns="92428" tIns="46214" rIns="92428" bIns="46214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5674953" y="6541052"/>
            <a:ext cx="4341442" cy="344329"/>
          </a:xfrm>
          <a:prstGeom prst="rect">
            <a:avLst/>
          </a:prstGeom>
        </p:spPr>
        <p:txBody>
          <a:bodyPr vert="horz" lIns="92428" tIns="46214" rIns="92428" bIns="46214" rtlCol="0" anchor="b"/>
          <a:lstStyle>
            <a:lvl1pPr algn="r">
              <a:defRPr sz="1200"/>
            </a:lvl1pPr>
          </a:lstStyle>
          <a:p>
            <a:fld id="{1C04D5F3-4D96-490A-935E-83E7ACD57F0D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75605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26CFE7-DA6B-43A7-B9A9-062DC4EC1831}" type="slidenum">
              <a:rPr lang="pt-BR" smtClean="0">
                <a:solidFill>
                  <a:prstClr val="black"/>
                </a:solidFill>
              </a:rPr>
              <a:pPr/>
              <a:t>58</a:t>
            </a:fld>
            <a:endParaRPr lang="pt-B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454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597821"/>
            <a:ext cx="7772400" cy="1102519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1552E8-A2AE-43CF-8320-A8CC8E74094E}" type="datetime1">
              <a:rPr lang="pt-BR" smtClean="0"/>
              <a:t>28/05/2024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3º Quadrimestre 2022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37754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30EC3-872D-40AD-9B08-02C2CF5E10A0}" type="datetime1">
              <a:rPr lang="pt-BR" smtClean="0"/>
              <a:t>28/05/2024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3º Quadrimestre 2022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164311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593A98-CE0C-459A-A6C5-9ED18AFBA0FB}" type="datetime1">
              <a:rPr lang="pt-BR" smtClean="0"/>
              <a:t>28/05/2024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3º Quadrimestre 2022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73795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CF3FF3-8FFA-424E-9E59-1A60557E3913}" type="datetime1">
              <a:rPr lang="pt-BR" smtClean="0"/>
              <a:t>28/05/2024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3º Quadrimestre 2022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74760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0406A-7404-48C8-980B-18434A35CBE3}" type="datetime1">
              <a:rPr lang="pt-BR" smtClean="0"/>
              <a:t>28/05/2024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3º Quadrimestre 2022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284275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D66F7-14FF-4FF3-AA8C-A6B026CE4F33}" type="datetime1">
              <a:rPr lang="pt-BR" smtClean="0"/>
              <a:t>28/05/2024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3º Quadrimestre 2022</a:t>
            </a: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806359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30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30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7B8B27-BC07-4E84-A111-3CF76BAD4369}" type="datetime1">
              <a:rPr lang="pt-BR" smtClean="0"/>
              <a:t>28/05/2024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3º Quadrimestre 2022</a:t>
            </a:r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59156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359539-CC59-4799-B86B-ED930A797F56}" type="datetime1">
              <a:rPr lang="pt-BR" smtClean="0"/>
              <a:t>28/05/2024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3º Quadrimestre 2022</a:t>
            </a:r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5052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1D9E58-EE8D-47E1-AADF-3F242F8302A0}" type="datetime1">
              <a:rPr lang="pt-BR" smtClean="0"/>
              <a:t>28/05/2024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3º Quadrimestre 2022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067478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2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04790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2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F844B-3620-443A-9B9A-9AECB9A01440}" type="datetime1">
              <a:rPr lang="pt-BR" smtClean="0"/>
              <a:t>28/05/2024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3º Quadrimestre 2022</a:t>
            </a: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38789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4025505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C81445-1FFE-4495-ADBE-06DCD2364202}" type="datetime1">
              <a:rPr lang="pt-BR" smtClean="0"/>
              <a:t>28/05/2024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/>
              <a:t>3º Quadrimestre 2022</a:t>
            </a:r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4576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CECE37-76A9-4C01-BC38-91E9A23E6165}" type="datetime1">
              <a:rPr lang="pt-BR" smtClean="0"/>
              <a:t>28/05/2024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pt-BR"/>
              <a:t>3º Quadrimestre 2022</a:t>
            </a:r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64A410-CE7D-46D5-BA7A-5F7F6C98699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27205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7" Type="http://schemas.openxmlformats.org/officeDocument/2006/relationships/image" Target="../media/image94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jpeg"/><Relationship Id="rId4" Type="http://schemas.openxmlformats.org/officeDocument/2006/relationships/image" Target="../media/image102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7.jpeg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5" Type="http://schemas.openxmlformats.org/officeDocument/2006/relationships/hyperlink" Target="mailto:Vigilanciasanitaria@capivaridebaixo.sc.gov.br" TargetMode="External"/><Relationship Id="rId4" Type="http://schemas.openxmlformats.org/officeDocument/2006/relationships/hyperlink" Target="mailto:meioambiente@capivaridebaixo.sc.gov.br" TargetMode="Externa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mailto:meioambiente@capivaridebaixo.sc.gov.br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" y="-70720"/>
            <a:ext cx="9343712" cy="5255838"/>
          </a:xfrm>
          <a:prstGeom prst="rect">
            <a:avLst/>
          </a:prstGeom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79512" y="533569"/>
            <a:ext cx="4752528" cy="4047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</a:pPr>
            <a:r>
              <a:rPr lang="pt-BR" b="1" dirty="0">
                <a:solidFill>
                  <a:prstClr val="white"/>
                </a:solidFill>
                <a:latin typeface="Bahnschrift SemiBold Condensed" panose="020B0502040204020203" pitchFamily="34" charset="0"/>
                <a:cs typeface="Arial" pitchFamily="34" charset="0"/>
              </a:rPr>
              <a:t>GESTÃO 2021 – 2024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</a:pPr>
            <a:endParaRPr lang="pt-BR" sz="1600" b="1" dirty="0">
              <a:solidFill>
                <a:prstClr val="white"/>
              </a:solidFill>
              <a:latin typeface="Bahnschrift SemiBold Condensed" panose="020B0502040204020203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</a:pPr>
            <a:endParaRPr lang="pt-BR" sz="1100" b="1" dirty="0">
              <a:solidFill>
                <a:prstClr val="white"/>
              </a:solidFill>
              <a:latin typeface="Bahnschrift SemiBold Condensed" panose="020B0502040204020203" pitchFamily="34" charset="0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</a:pPr>
            <a:r>
              <a:rPr lang="pt-BR" sz="2800" b="1" dirty="0">
                <a:solidFill>
                  <a:prstClr val="white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</a:effectLst>
                <a:latin typeface="Berlin Sans FB Demi" panose="020E0802020502020306" pitchFamily="34" charset="0"/>
                <a:cs typeface="Arial" pitchFamily="34" charset="0"/>
              </a:rPr>
              <a:t>MÁRIO LATRÔNICO JÚNIOR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</a:pPr>
            <a:r>
              <a:rPr lang="pt-BR" sz="1200" b="1" dirty="0">
                <a:solidFill>
                  <a:prstClr val="white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</a:effectLst>
                <a:latin typeface="Arial" pitchFamily="34" charset="0"/>
                <a:cs typeface="Arial" pitchFamily="34" charset="0"/>
              </a:rPr>
              <a:t>SECRETÁRIO DE GESTÃO E FAZENDA</a:t>
            </a:r>
            <a:endParaRPr lang="pt-BR" sz="1200" b="1" dirty="0">
              <a:solidFill>
                <a:prstClr val="white"/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  <a:latin typeface="Berlin Sans FB Demi" panose="020E0802020502020306" pitchFamily="34" charset="0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</a:pPr>
            <a:endParaRPr lang="pt-BR" sz="2800" b="1" dirty="0">
              <a:solidFill>
                <a:prstClr val="white"/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  <a:latin typeface="Berlin Sans FB Demi" panose="020E0802020502020306" pitchFamily="34" charset="0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</a:pPr>
            <a:r>
              <a:rPr lang="pt-BR" sz="2800" b="1" dirty="0">
                <a:solidFill>
                  <a:prstClr val="white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</a:effectLst>
                <a:latin typeface="Berlin Sans FB Demi" panose="020E0802020502020306" pitchFamily="34" charset="0"/>
                <a:cs typeface="Arial" pitchFamily="34" charset="0"/>
              </a:rPr>
              <a:t>HENRIQUE DE SOUZA GUIMARÃES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</a:pPr>
            <a:r>
              <a:rPr lang="pt-BR" sz="1200" b="1" dirty="0">
                <a:solidFill>
                  <a:prstClr val="white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</a:effectLst>
                <a:latin typeface="Arial" pitchFamily="34" charset="0"/>
                <a:cs typeface="Arial" pitchFamily="34" charset="0"/>
              </a:rPr>
              <a:t>COORDENADOR DE PLANEJAMENTO URBANO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</a:pPr>
            <a:r>
              <a:rPr lang="pt-BR" sz="1200" b="1" dirty="0">
                <a:solidFill>
                  <a:prstClr val="white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</a:effectLst>
                <a:latin typeface="Arial" pitchFamily="34" charset="0"/>
                <a:cs typeface="Arial" pitchFamily="34" charset="0"/>
              </a:rPr>
              <a:t> E DO MEIO AMBIENTE</a:t>
            </a:r>
            <a:endParaRPr lang="pt-BR" sz="12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</a:pPr>
            <a:endParaRPr lang="pt-BR" sz="24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</a:pPr>
            <a:r>
              <a:rPr lang="pt-BR" sz="20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1º QUADRIMESTRE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</a:pPr>
            <a:r>
              <a:rPr lang="pt-BR" sz="20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2024</a:t>
            </a:r>
          </a:p>
        </p:txBody>
      </p:sp>
    </p:spTree>
    <p:extLst>
      <p:ext uri="{BB962C8B-B14F-4D97-AF65-F5344CB8AC3E}">
        <p14:creationId xmlns:p14="http://schemas.microsoft.com/office/powerpoint/2010/main" val="18701565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2843808" y="4829217"/>
            <a:ext cx="2895600" cy="273844"/>
          </a:xfrm>
        </p:spPr>
        <p:txBody>
          <a:bodyPr/>
          <a:lstStyle/>
          <a:p>
            <a:r>
              <a:rPr lang="pt-BR" dirty="0">
                <a:solidFill>
                  <a:prstClr val="black">
                    <a:tint val="75000"/>
                  </a:prstClr>
                </a:solidFill>
              </a:rPr>
              <a:t>1º Quadrimestre 2024</a:t>
            </a:r>
          </a:p>
        </p:txBody>
      </p:sp>
      <p:sp>
        <p:nvSpPr>
          <p:cNvPr id="3" name="Retângulo 2"/>
          <p:cNvSpPr/>
          <p:nvPr/>
        </p:nvSpPr>
        <p:spPr>
          <a:xfrm>
            <a:off x="1979712" y="1477543"/>
            <a:ext cx="47885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VALOR TOTAL DO CONTRATO: </a:t>
            </a:r>
            <a:r>
              <a:rPr lang="pt-B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R$ 562.203,27</a:t>
            </a:r>
            <a:endParaRPr lang="pt-BR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tângulo de cantos arredondados 3">
            <a:extLst>
              <a:ext uri="{FF2B5EF4-FFF2-40B4-BE49-F238E27FC236}">
                <a16:creationId xmlns:a16="http://schemas.microsoft.com/office/drawing/2014/main" xmlns="" id="{793D3F91-F9A5-76D7-5A15-34974D5FEA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3568" y="336834"/>
            <a:ext cx="4788532" cy="936104"/>
          </a:xfrm>
          <a:prstGeom prst="roundRect">
            <a:avLst/>
          </a:prstGeom>
          <a:solidFill>
            <a:srgbClr val="FFFF00"/>
          </a:solidFill>
          <a:ln w="9525" cap="flat" cmpd="sng" algn="ctr">
            <a:noFill/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REFORMA E AMPLIAÇÃO DO CEI ANITA BRUNEL ALVES, BAIRRO TRÊS DE MAIO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xmlns="" id="{E003D78A-E78C-D323-C1AE-6C357037AB9E}"/>
              </a:ext>
            </a:extLst>
          </p:cNvPr>
          <p:cNvSpPr/>
          <p:nvPr/>
        </p:nvSpPr>
        <p:spPr>
          <a:xfrm>
            <a:off x="897333" y="1970171"/>
            <a:ext cx="73493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EMPRESA RESPONSÁVEL PELA EXECUÇÃO: </a:t>
            </a:r>
            <a:r>
              <a:rPr lang="pt-B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DAIANE VENÂNCIO</a:t>
            </a:r>
            <a:endParaRPr lang="pt-BR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xmlns="" id="{C2B7F4EA-4880-1810-E401-F8251F15F6C0}"/>
              </a:ext>
            </a:extLst>
          </p:cNvPr>
          <p:cNvSpPr/>
          <p:nvPr/>
        </p:nvSpPr>
        <p:spPr>
          <a:xfrm>
            <a:off x="1205626" y="1759092"/>
            <a:ext cx="633670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R$: 425.000,00 - </a:t>
            </a:r>
            <a:r>
              <a:rPr lang="pt-BR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 CONVÊNIO ESTADO</a:t>
            </a:r>
            <a:r>
              <a:rPr lang="pt-BR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R$: 137.203,27 – </a:t>
            </a:r>
            <a:r>
              <a:rPr lang="pt-BR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RECURSOS PRÓPRIOS</a:t>
            </a:r>
            <a:endParaRPr lang="pt-BR" sz="11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 descr="Casa na frente de um prédio&#10;&#10;Descrição gerada automaticamente com confiança média">
            <a:extLst>
              <a:ext uri="{FF2B5EF4-FFF2-40B4-BE49-F238E27FC236}">
                <a16:creationId xmlns:a16="http://schemas.microsoft.com/office/drawing/2014/main" xmlns="" id="{3ED8EFBE-C5DB-1017-A51A-EB6006BDE4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316489"/>
            <a:ext cx="2664296" cy="23557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agem 8" descr="Uma imagem contendo ao ar livre, edifício, grama, banco&#10;&#10;Descrição gerada automaticamente">
            <a:extLst>
              <a:ext uri="{FF2B5EF4-FFF2-40B4-BE49-F238E27FC236}">
                <a16:creationId xmlns:a16="http://schemas.microsoft.com/office/drawing/2014/main" xmlns="" id="{A9B6A7D5-8557-D6B7-1477-2E21F804F9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2324239"/>
            <a:ext cx="2808312" cy="23551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Imagem 12" descr="Desenho de uma casa&#10;&#10;Descrição gerada automaticamente com confiança média">
            <a:extLst>
              <a:ext uri="{FF2B5EF4-FFF2-40B4-BE49-F238E27FC236}">
                <a16:creationId xmlns:a16="http://schemas.microsoft.com/office/drawing/2014/main" xmlns="" id="{0DEA3A38-1CB8-F82D-2E9F-05F59643D3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324239"/>
            <a:ext cx="2522538" cy="234797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771185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2843808" y="4829217"/>
            <a:ext cx="2895600" cy="273844"/>
          </a:xfrm>
        </p:spPr>
        <p:txBody>
          <a:bodyPr/>
          <a:lstStyle/>
          <a:p>
            <a:r>
              <a:rPr lang="pt-BR" dirty="0">
                <a:solidFill>
                  <a:prstClr val="black">
                    <a:tint val="75000"/>
                  </a:prstClr>
                </a:solidFill>
              </a:rPr>
              <a:t>1º Quadrimestre 2024</a:t>
            </a:r>
          </a:p>
        </p:txBody>
      </p:sp>
      <p:sp>
        <p:nvSpPr>
          <p:cNvPr id="3" name="Retângulo 2"/>
          <p:cNvSpPr/>
          <p:nvPr/>
        </p:nvSpPr>
        <p:spPr>
          <a:xfrm>
            <a:off x="1979712" y="1477543"/>
            <a:ext cx="47885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VALOR TOTAL DO CONTRATO: </a:t>
            </a:r>
            <a:r>
              <a:rPr lang="pt-B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R$ 164.065,54</a:t>
            </a:r>
            <a:endParaRPr lang="pt-BR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tângulo de cantos arredondados 3">
            <a:extLst>
              <a:ext uri="{FF2B5EF4-FFF2-40B4-BE49-F238E27FC236}">
                <a16:creationId xmlns:a16="http://schemas.microsoft.com/office/drawing/2014/main" xmlns="" id="{793D3F91-F9A5-76D7-5A15-34974D5FEA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3568" y="336834"/>
            <a:ext cx="4788532" cy="936104"/>
          </a:xfrm>
          <a:prstGeom prst="roundRect">
            <a:avLst/>
          </a:prstGeom>
          <a:solidFill>
            <a:srgbClr val="FFFF00"/>
          </a:solidFill>
          <a:ln w="9525" cap="flat" cmpd="sng" algn="ctr">
            <a:noFill/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REFORMA DA COBERTURA E MURO DE ENTRADA DO CEI MARIA DE LOURDES PEREIRA, CENTRO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xmlns="" id="{E003D78A-E78C-D323-C1AE-6C357037AB9E}"/>
              </a:ext>
            </a:extLst>
          </p:cNvPr>
          <p:cNvSpPr/>
          <p:nvPr/>
        </p:nvSpPr>
        <p:spPr>
          <a:xfrm>
            <a:off x="897333" y="1763639"/>
            <a:ext cx="73493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EMPRESA RESPONSÁVEL PELA EXECUÇÃO: </a:t>
            </a:r>
            <a:r>
              <a:rPr lang="pt-B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A.F CONSTRUTORA</a:t>
            </a:r>
            <a:endParaRPr lang="pt-BR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xmlns="" id="{C2B7F4EA-4880-1810-E401-F8251F15F6C0}"/>
              </a:ext>
            </a:extLst>
          </p:cNvPr>
          <p:cNvSpPr/>
          <p:nvPr/>
        </p:nvSpPr>
        <p:spPr>
          <a:xfrm>
            <a:off x="2141730" y="2049735"/>
            <a:ext cx="44644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PRAZO DE EXECUÇÃO DE OBRA: </a:t>
            </a:r>
            <a:r>
              <a:rPr lang="pt-B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 DIAS</a:t>
            </a:r>
            <a:endParaRPr lang="pt-BR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 descr="Casa com gramado na frente&#10;&#10;Descrição gerada automaticamente">
            <a:extLst>
              <a:ext uri="{FF2B5EF4-FFF2-40B4-BE49-F238E27FC236}">
                <a16:creationId xmlns:a16="http://schemas.microsoft.com/office/drawing/2014/main" xmlns="" id="{795985D8-A445-D053-8A70-6280793CB3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623" y="2422693"/>
            <a:ext cx="2895600" cy="231897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agem 8" descr="Telhado de uma casa&#10;&#10;Descrição gerada automaticamente">
            <a:extLst>
              <a:ext uri="{FF2B5EF4-FFF2-40B4-BE49-F238E27FC236}">
                <a16:creationId xmlns:a16="http://schemas.microsoft.com/office/drawing/2014/main" xmlns="" id="{2BBBAF5B-C0C1-04F6-EF95-DEA83EB637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3978" y="2422693"/>
            <a:ext cx="3091961" cy="231897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2247421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DC771684-802F-4954-1A91-667C2FC228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1º Quadrimestre 2024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0A4C800E-E98A-B8E9-30A2-70BB557380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9134" y="1402409"/>
            <a:ext cx="2550271" cy="273459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9" name="Retângulo de cantos arredondados 3">
            <a:extLst>
              <a:ext uri="{FF2B5EF4-FFF2-40B4-BE49-F238E27FC236}">
                <a16:creationId xmlns:a16="http://schemas.microsoft.com/office/drawing/2014/main" xmlns="" id="{E7A13C28-C37B-7CA8-F037-D6DD76EA35D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203376" y="528608"/>
            <a:ext cx="3816424" cy="43204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noFill/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18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REFORMA DO PAÇO MUNICIPAL</a:t>
            </a:r>
          </a:p>
        </p:txBody>
      </p:sp>
      <p:sp>
        <p:nvSpPr>
          <p:cNvPr id="2" name="Retângulo de cantos arredondados 3">
            <a:extLst>
              <a:ext uri="{FF2B5EF4-FFF2-40B4-BE49-F238E27FC236}">
                <a16:creationId xmlns:a16="http://schemas.microsoft.com/office/drawing/2014/main" xmlns="" id="{28DCFFD1-FD66-B4F8-29E3-541CAACDB6FC}"/>
              </a:ext>
            </a:extLst>
          </p:cNvPr>
          <p:cNvSpPr txBox="1">
            <a:spLocks/>
          </p:cNvSpPr>
          <p:nvPr/>
        </p:nvSpPr>
        <p:spPr>
          <a:xfrm>
            <a:off x="395536" y="1583714"/>
            <a:ext cx="3024336" cy="244827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105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REFORMA EXTERNA E TROCA DA COBERTURA DO PAÇO MUNICIPAL</a:t>
            </a:r>
            <a:r>
              <a:rPr lang="pt-BR" sz="105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:</a:t>
            </a:r>
          </a:p>
          <a:p>
            <a:pPr indent="-1714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105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Planilha Orçamentária Licitação:                </a:t>
            </a:r>
            <a:r>
              <a:rPr lang="pt-BR" sz="1050" b="1" dirty="0">
                <a:solidFill>
                  <a:srgbClr val="FF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R$ 196.500,00</a:t>
            </a:r>
          </a:p>
          <a:p>
            <a:pPr indent="-1714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105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Prazo de Execução/Finalização dos serviços: </a:t>
            </a:r>
            <a:r>
              <a:rPr lang="pt-BR" sz="1050" b="1" dirty="0">
                <a:solidFill>
                  <a:srgbClr val="FF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90 dias (03 meses)</a:t>
            </a:r>
          </a:p>
          <a:p>
            <a:pPr indent="-1714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1050" b="1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Empresa responsável:                                  </a:t>
            </a:r>
            <a:r>
              <a:rPr lang="pt-BR" sz="1050" b="1" dirty="0">
                <a:solidFill>
                  <a:srgbClr val="FF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MJ Construtora e </a:t>
            </a:r>
            <a:r>
              <a:rPr lang="pt-BR" sz="1050" b="1" dirty="0" err="1">
                <a:solidFill>
                  <a:srgbClr val="FF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Pavimentadora</a:t>
            </a:r>
            <a:r>
              <a:rPr lang="pt-BR" sz="1050" b="1" dirty="0">
                <a:solidFill>
                  <a:srgbClr val="FF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 EIRELI</a:t>
            </a:r>
          </a:p>
        </p:txBody>
      </p:sp>
      <p:pic>
        <p:nvPicPr>
          <p:cNvPr id="5" name="Imagem 4" descr="Carro estacionado na frente de um prédio&#10;&#10;Descrição gerada automaticamente com confiança média">
            <a:extLst>
              <a:ext uri="{FF2B5EF4-FFF2-40B4-BE49-F238E27FC236}">
                <a16:creationId xmlns:a16="http://schemas.microsoft.com/office/drawing/2014/main" xmlns="" id="{DFDA98E8-6D73-45C8-A0C5-14145535F89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210"/>
          <a:stretch/>
        </p:blipFill>
        <p:spPr>
          <a:xfrm>
            <a:off x="6349528" y="1402409"/>
            <a:ext cx="2398936" cy="273459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575246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994502DD-77B7-3B62-03BD-ED640B525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1º Quadrimestre 2024</a:t>
            </a:r>
          </a:p>
        </p:txBody>
      </p:sp>
      <p:sp>
        <p:nvSpPr>
          <p:cNvPr id="7" name="Retângulo de cantos arredondados 3">
            <a:extLst>
              <a:ext uri="{FF2B5EF4-FFF2-40B4-BE49-F238E27FC236}">
                <a16:creationId xmlns:a16="http://schemas.microsoft.com/office/drawing/2014/main" xmlns="" id="{D3562EF7-7260-7966-FC44-667E502BEDD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47664" y="335021"/>
            <a:ext cx="4608512" cy="772052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noFill/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1800" b="1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REFORMA DA QUADRA DE ESPORTES DO BAIRRO SANTO ANDRÉ</a:t>
            </a:r>
            <a:endParaRPr lang="pt-BR" sz="1800" b="1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8" name="Retângulo de cantos arredondados 3">
            <a:extLst>
              <a:ext uri="{FF2B5EF4-FFF2-40B4-BE49-F238E27FC236}">
                <a16:creationId xmlns:a16="http://schemas.microsoft.com/office/drawing/2014/main" xmlns="" id="{BDC28E5C-272A-443A-EC94-69CDF5346430}"/>
              </a:ext>
            </a:extLst>
          </p:cNvPr>
          <p:cNvSpPr txBox="1">
            <a:spLocks/>
          </p:cNvSpPr>
          <p:nvPr/>
        </p:nvSpPr>
        <p:spPr>
          <a:xfrm>
            <a:off x="395536" y="1635646"/>
            <a:ext cx="3600400" cy="283749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105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DEMOLIÇÃO DA PISTA DE SKATE, GRAMA SINTÉTICA, DRENAGEM PLUVIAL, PLAYGROUNDS, RECONSTRUÇÃO DA QUADRA E DAS TRAVES/CESTAS E COBERTURA LATERAL DA QUADRA</a:t>
            </a:r>
            <a:r>
              <a:rPr lang="pt-BR" sz="105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:</a:t>
            </a:r>
          </a:p>
          <a:p>
            <a:pPr indent="-1714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105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Planilha Orçamentária: </a:t>
            </a:r>
            <a:r>
              <a:rPr lang="pt-BR" sz="1050" b="1" dirty="0">
                <a:solidFill>
                  <a:srgbClr val="FF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R$ 415.976,86</a:t>
            </a:r>
          </a:p>
          <a:p>
            <a:pPr indent="-1714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105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Prazo de Execução/Finalização dos serviços: </a:t>
            </a:r>
            <a:r>
              <a:rPr lang="pt-BR" sz="1050" b="1" dirty="0">
                <a:solidFill>
                  <a:srgbClr val="FF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90 dias (03 meses)</a:t>
            </a:r>
          </a:p>
          <a:p>
            <a:pPr indent="-1714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pt-BR" sz="1050" b="1" dirty="0">
              <a:solidFill>
                <a:srgbClr val="FF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1000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Observação: R$ 150.000,00 de Emenda Parlamentar, aguardando lançamento do processo licitatório.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4ABC44DF-80C7-787B-0752-3445F0783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952" y="1429607"/>
            <a:ext cx="4725747" cy="324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0096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994502DD-77B7-3B62-03BD-ED640B5255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1º Quadrimestre 2024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F5D4A062-6397-C8B9-48ED-2A846CCD24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968" y="1400455"/>
            <a:ext cx="4282958" cy="286028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Retângulo de cantos arredondados 3">
            <a:extLst>
              <a:ext uri="{FF2B5EF4-FFF2-40B4-BE49-F238E27FC236}">
                <a16:creationId xmlns:a16="http://schemas.microsoft.com/office/drawing/2014/main" xmlns="" id="{D3562EF7-7260-7966-FC44-667E502BEDD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979712" y="503554"/>
            <a:ext cx="4248472" cy="43204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 w="9525" cap="flat" cmpd="sng" algn="ctr">
            <a:noFill/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18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PARQUE DOS SENTIDOS – ETAPA 1</a:t>
            </a:r>
          </a:p>
        </p:txBody>
      </p:sp>
      <p:sp>
        <p:nvSpPr>
          <p:cNvPr id="8" name="Retângulo de cantos arredondados 3">
            <a:extLst>
              <a:ext uri="{FF2B5EF4-FFF2-40B4-BE49-F238E27FC236}">
                <a16:creationId xmlns:a16="http://schemas.microsoft.com/office/drawing/2014/main" xmlns="" id="{BDC28E5C-272A-443A-EC94-69CDF5346430}"/>
              </a:ext>
            </a:extLst>
          </p:cNvPr>
          <p:cNvSpPr txBox="1">
            <a:spLocks/>
          </p:cNvSpPr>
          <p:nvPr/>
        </p:nvSpPr>
        <p:spPr>
          <a:xfrm>
            <a:off x="611560" y="1606461"/>
            <a:ext cx="3312368" cy="244827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105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EXECUÇÃO DE REVESTIMENTO PRIMÁRIO DO PÁTIO, CERCAMENTO E ILUMINAÇÃO </a:t>
            </a:r>
            <a:r>
              <a:rPr lang="pt-BR" sz="105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:</a:t>
            </a:r>
          </a:p>
          <a:p>
            <a:pPr indent="-1714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105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Planilha Orçamentária Licitação:                </a:t>
            </a:r>
            <a:r>
              <a:rPr lang="pt-BR" sz="1050" b="1" dirty="0">
                <a:solidFill>
                  <a:srgbClr val="FF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R$ 266.974,61                                                            </a:t>
            </a:r>
            <a:r>
              <a:rPr lang="pt-BR" sz="800" b="1" i="1" dirty="0">
                <a:solidFill>
                  <a:srgbClr val="FF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(RE: R$ 250.000,00 e RP: R$ 16.974,61)</a:t>
            </a:r>
          </a:p>
          <a:p>
            <a:pPr indent="-1714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105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Prazo de Execução/Finalização dos serviços: </a:t>
            </a:r>
            <a:r>
              <a:rPr lang="pt-BR" sz="1050" b="1" dirty="0">
                <a:solidFill>
                  <a:srgbClr val="FF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90 dias (03 meses)</a:t>
            </a:r>
          </a:p>
          <a:p>
            <a:pPr indent="-1714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pt-BR" sz="1050" b="1" dirty="0">
              <a:solidFill>
                <a:srgbClr val="FF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1000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Observação: Aguardando assinatura da ordem de serviço para início das obras.</a:t>
            </a:r>
          </a:p>
        </p:txBody>
      </p:sp>
    </p:spTree>
    <p:extLst>
      <p:ext uri="{BB962C8B-B14F-4D97-AF65-F5344CB8AC3E}">
        <p14:creationId xmlns:p14="http://schemas.microsoft.com/office/powerpoint/2010/main" val="234715118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E30CD423-BEE8-59B9-64E9-32FF57802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1º Quadrimestre 2024</a:t>
            </a:r>
          </a:p>
        </p:txBody>
      </p:sp>
      <p:sp>
        <p:nvSpPr>
          <p:cNvPr id="5" name="Freeform 10">
            <a:extLst>
              <a:ext uri="{FF2B5EF4-FFF2-40B4-BE49-F238E27FC236}">
                <a16:creationId xmlns:a16="http://schemas.microsoft.com/office/drawing/2014/main" xmlns="" id="{39AA916C-2693-3DF9-CB88-C549822948BA}"/>
              </a:ext>
            </a:extLst>
          </p:cNvPr>
          <p:cNvSpPr/>
          <p:nvPr/>
        </p:nvSpPr>
        <p:spPr>
          <a:xfrm>
            <a:off x="4860032" y="2959513"/>
            <a:ext cx="3672408" cy="1731465"/>
          </a:xfrm>
          <a:custGeom>
            <a:avLst/>
            <a:gdLst/>
            <a:ahLst/>
            <a:cxnLst/>
            <a:rect l="l" t="t" r="r" b="b"/>
            <a:pathLst>
              <a:path w="9134090" h="5143500">
                <a:moveTo>
                  <a:pt x="0" y="0"/>
                </a:moveTo>
                <a:lnTo>
                  <a:pt x="9134090" y="0"/>
                </a:lnTo>
                <a:lnTo>
                  <a:pt x="9134090" y="5143500"/>
                </a:lnTo>
                <a:lnTo>
                  <a:pt x="0" y="51435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90" r="-108" b="-9290"/>
            </a:stretch>
          </a:blipFill>
          <a:ln>
            <a:solidFill>
              <a:schemeClr val="tx1"/>
            </a:solidFill>
          </a:ln>
        </p:spPr>
      </p:sp>
      <p:sp>
        <p:nvSpPr>
          <p:cNvPr id="6" name="Freeform 14">
            <a:extLst>
              <a:ext uri="{FF2B5EF4-FFF2-40B4-BE49-F238E27FC236}">
                <a16:creationId xmlns:a16="http://schemas.microsoft.com/office/drawing/2014/main" xmlns="" id="{DE09AEAA-74D6-D0B8-EFEF-5D685A1703BA}"/>
              </a:ext>
            </a:extLst>
          </p:cNvPr>
          <p:cNvSpPr/>
          <p:nvPr/>
        </p:nvSpPr>
        <p:spPr>
          <a:xfrm>
            <a:off x="4860032" y="1160927"/>
            <a:ext cx="3672408" cy="1798585"/>
          </a:xfrm>
          <a:custGeom>
            <a:avLst/>
            <a:gdLst/>
            <a:ahLst/>
            <a:cxnLst/>
            <a:rect l="l" t="t" r="r" b="b"/>
            <a:pathLst>
              <a:path w="9144000" h="6957477">
                <a:moveTo>
                  <a:pt x="0" y="0"/>
                </a:moveTo>
                <a:lnTo>
                  <a:pt x="9144000" y="0"/>
                </a:lnTo>
                <a:lnTo>
                  <a:pt x="9144000" y="6957477"/>
                </a:lnTo>
                <a:lnTo>
                  <a:pt x="0" y="695747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8243" t="-37796" r="-61269" b="-39289"/>
            </a:stretch>
          </a:blipFill>
          <a:ln>
            <a:solidFill>
              <a:schemeClr val="tx1"/>
            </a:solidFill>
          </a:ln>
        </p:spPr>
      </p:sp>
      <p:sp>
        <p:nvSpPr>
          <p:cNvPr id="2" name="Retângulo de cantos arredondados 2">
            <a:extLst>
              <a:ext uri="{FF2B5EF4-FFF2-40B4-BE49-F238E27FC236}">
                <a16:creationId xmlns:a16="http://schemas.microsoft.com/office/drawing/2014/main" xmlns="" id="{4BEC08B3-433E-A370-DA68-618AD531AF71}"/>
              </a:ext>
            </a:extLst>
          </p:cNvPr>
          <p:cNvSpPr/>
          <p:nvPr/>
        </p:nvSpPr>
        <p:spPr>
          <a:xfrm>
            <a:off x="757174" y="711044"/>
            <a:ext cx="3744417" cy="96747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REFORMA DA COBERTURA, CONSTRUÇÃO DE MURO E PAVIMENTAÇÃO DO PÁTIO DO ESF SANTA LÚCIA E REFORMA DO CONSULTÓRIO ODONTOLÓGICO DO ESF CENTRO II</a:t>
            </a:r>
          </a:p>
        </p:txBody>
      </p:sp>
      <p:sp>
        <p:nvSpPr>
          <p:cNvPr id="3" name="Retângulo de cantos arredondados 3">
            <a:extLst>
              <a:ext uri="{FF2B5EF4-FFF2-40B4-BE49-F238E27FC236}">
                <a16:creationId xmlns:a16="http://schemas.microsoft.com/office/drawing/2014/main" xmlns="" id="{D43AC6DC-55AB-BC22-E7AE-D25B6685E960}"/>
              </a:ext>
            </a:extLst>
          </p:cNvPr>
          <p:cNvSpPr txBox="1">
            <a:spLocks/>
          </p:cNvSpPr>
          <p:nvPr/>
        </p:nvSpPr>
        <p:spPr>
          <a:xfrm>
            <a:off x="865185" y="1995686"/>
            <a:ext cx="3528394" cy="237626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1714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105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Planilha Orçamentária: </a:t>
            </a:r>
            <a:r>
              <a:rPr lang="pt-BR" sz="1050" b="1" dirty="0">
                <a:solidFill>
                  <a:srgbClr val="FF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R$ 324.169,14            </a:t>
            </a:r>
            <a:r>
              <a:rPr lang="pt-BR" sz="900" b="1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(Lote 1: </a:t>
            </a:r>
            <a:r>
              <a:rPr lang="pt-BR" sz="900" b="1" dirty="0">
                <a:solidFill>
                  <a:srgbClr val="FF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R$ 307.687,15 </a:t>
            </a:r>
            <a:r>
              <a:rPr lang="pt-BR" sz="900" b="1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e Lote 2: </a:t>
            </a:r>
            <a:r>
              <a:rPr lang="pt-BR" sz="900" b="1" dirty="0">
                <a:solidFill>
                  <a:srgbClr val="FF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R$ 16.481,99</a:t>
            </a:r>
            <a:r>
              <a:rPr lang="pt-BR" sz="900" b="1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)</a:t>
            </a:r>
          </a:p>
          <a:p>
            <a:pPr indent="-1714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105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Prazo de Execução/Finalização dos serviços: </a:t>
            </a:r>
            <a:r>
              <a:rPr lang="pt-BR" sz="900" b="1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(Lote 1: </a:t>
            </a:r>
            <a:r>
              <a:rPr lang="pt-BR" sz="900" b="1" dirty="0">
                <a:solidFill>
                  <a:srgbClr val="FF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90 dias (03 meses) </a:t>
            </a:r>
            <a:r>
              <a:rPr lang="pt-BR" sz="900" b="1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e Lote 2: </a:t>
            </a:r>
            <a:r>
              <a:rPr lang="pt-BR" sz="900" b="1" dirty="0">
                <a:solidFill>
                  <a:srgbClr val="FF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30 dias (01 mês)</a:t>
            </a:r>
          </a:p>
          <a:p>
            <a:pPr indent="-1714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1000" b="1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Empresa vencedora do processo licitatório:                           </a:t>
            </a:r>
            <a:r>
              <a:rPr lang="pt-BR" sz="1000" b="1" dirty="0">
                <a:solidFill>
                  <a:srgbClr val="FF0000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A.F Construtora</a:t>
            </a:r>
          </a:p>
          <a:p>
            <a:pPr indent="-17145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900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Observação: Aguardando assinatura da ordem de serviço para início das obras.</a:t>
            </a:r>
            <a:endParaRPr lang="pt-BR" sz="1050" b="1" dirty="0">
              <a:solidFill>
                <a:srgbClr val="FF0000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48734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2843808" y="4829217"/>
            <a:ext cx="2895600" cy="273844"/>
          </a:xfrm>
        </p:spPr>
        <p:txBody>
          <a:bodyPr/>
          <a:lstStyle/>
          <a:p>
            <a:r>
              <a:rPr lang="pt-BR" dirty="0">
                <a:solidFill>
                  <a:prstClr val="black">
                    <a:tint val="75000"/>
                  </a:prstClr>
                </a:solidFill>
              </a:rPr>
              <a:t>1º Quadrimestre 2024</a:t>
            </a:r>
          </a:p>
        </p:txBody>
      </p:sp>
      <p:sp>
        <p:nvSpPr>
          <p:cNvPr id="3" name="Retângulo 2"/>
          <p:cNvSpPr/>
          <p:nvPr/>
        </p:nvSpPr>
        <p:spPr>
          <a:xfrm>
            <a:off x="1979712" y="1477543"/>
            <a:ext cx="47885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VALOR TOTAL DO CONTRATO: </a:t>
            </a:r>
            <a:r>
              <a:rPr lang="pt-B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R$ 345.237,40</a:t>
            </a:r>
            <a:endParaRPr lang="pt-BR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tângulo de cantos arredondados 3">
            <a:extLst>
              <a:ext uri="{FF2B5EF4-FFF2-40B4-BE49-F238E27FC236}">
                <a16:creationId xmlns:a16="http://schemas.microsoft.com/office/drawing/2014/main" xmlns="" id="{793D3F91-F9A5-76D7-5A15-34974D5FEA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3568" y="336834"/>
            <a:ext cx="4788532" cy="936104"/>
          </a:xfrm>
          <a:prstGeom prst="roundRect">
            <a:avLst/>
          </a:prstGeom>
          <a:solidFill>
            <a:srgbClr val="FFFF00"/>
          </a:solidFill>
          <a:ln w="9525" cap="flat" cmpd="sng" algn="ctr">
            <a:noFill/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PAVIMENTAÇÃO ASFÁLTICA, SINALIZAÇÃO VIÁRIA E CALÇADAS NA RUA VEREADOR SÉRGIO FERNANDES PEREIRA, BAIRRO SANTA LÚCIA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xmlns="" id="{E003D78A-E78C-D323-C1AE-6C357037AB9E}"/>
              </a:ext>
            </a:extLst>
          </p:cNvPr>
          <p:cNvSpPr/>
          <p:nvPr/>
        </p:nvSpPr>
        <p:spPr>
          <a:xfrm>
            <a:off x="897333" y="1970171"/>
            <a:ext cx="73493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EMPRESA RESPONSÁVEL PELA EXECUÇÃO: </a:t>
            </a:r>
            <a:r>
              <a:rPr lang="pt-B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ALFA PAVIMENTADORA</a:t>
            </a:r>
            <a:endParaRPr lang="pt-BR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xmlns="" id="{C2B7F4EA-4880-1810-E401-F8251F15F6C0}"/>
              </a:ext>
            </a:extLst>
          </p:cNvPr>
          <p:cNvSpPr/>
          <p:nvPr/>
        </p:nvSpPr>
        <p:spPr>
          <a:xfrm>
            <a:off x="1205626" y="1759092"/>
            <a:ext cx="633670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R$: 238.856,00 - </a:t>
            </a:r>
            <a:r>
              <a:rPr lang="pt-BR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 FEDERAL VINCULADO</a:t>
            </a:r>
            <a:r>
              <a:rPr lang="pt-BR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R$: 106.381,40 – </a:t>
            </a:r>
            <a:r>
              <a:rPr lang="pt-BR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RECURSOS PRÓPRIOS</a:t>
            </a:r>
            <a:endParaRPr lang="pt-BR" sz="11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 descr="Pessoas andando ao lado de uma estrada&#10;&#10;Descrição gerada automaticamente">
            <a:extLst>
              <a:ext uri="{FF2B5EF4-FFF2-40B4-BE49-F238E27FC236}">
                <a16:creationId xmlns:a16="http://schemas.microsoft.com/office/drawing/2014/main" xmlns="" id="{9FFE3236-8F96-F29E-7A28-8E0CE5A78A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5" y="2356162"/>
            <a:ext cx="2895599" cy="24379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agem 7" descr="Estrada com casa ao fundo&#10;&#10;Descrição gerada automaticamente">
            <a:extLst>
              <a:ext uri="{FF2B5EF4-FFF2-40B4-BE49-F238E27FC236}">
                <a16:creationId xmlns:a16="http://schemas.microsoft.com/office/drawing/2014/main" xmlns="" id="{44603BD1-96E2-CA86-2DD5-8CFDFEA731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5" y="2356162"/>
            <a:ext cx="3024335" cy="243793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680395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2843808" y="4829217"/>
            <a:ext cx="2895600" cy="273844"/>
          </a:xfrm>
        </p:spPr>
        <p:txBody>
          <a:bodyPr/>
          <a:lstStyle/>
          <a:p>
            <a:r>
              <a:rPr lang="pt-BR" dirty="0">
                <a:solidFill>
                  <a:prstClr val="black">
                    <a:tint val="75000"/>
                  </a:prstClr>
                </a:solidFill>
              </a:rPr>
              <a:t>1º Quadrimestre 2024</a:t>
            </a:r>
          </a:p>
        </p:txBody>
      </p:sp>
      <p:sp>
        <p:nvSpPr>
          <p:cNvPr id="3" name="Retângulo 2"/>
          <p:cNvSpPr/>
          <p:nvPr/>
        </p:nvSpPr>
        <p:spPr>
          <a:xfrm>
            <a:off x="1979712" y="1419622"/>
            <a:ext cx="47885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VALOR TOTAL DO CONTRATO: </a:t>
            </a:r>
            <a:r>
              <a:rPr lang="pt-B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R$ 555.217,66</a:t>
            </a:r>
            <a:endParaRPr lang="pt-BR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tângulo de cantos arredondados 3">
            <a:extLst>
              <a:ext uri="{FF2B5EF4-FFF2-40B4-BE49-F238E27FC236}">
                <a16:creationId xmlns:a16="http://schemas.microsoft.com/office/drawing/2014/main" xmlns="" id="{793D3F91-F9A5-76D7-5A15-34974D5FEA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3568" y="336834"/>
            <a:ext cx="5130236" cy="936104"/>
          </a:xfrm>
          <a:prstGeom prst="roundRect">
            <a:avLst/>
          </a:prstGeom>
          <a:solidFill>
            <a:srgbClr val="FFFF00"/>
          </a:solidFill>
          <a:ln w="9525" cap="flat" cmpd="sng" algn="ctr">
            <a:noFill/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REPERFILAGEM ASFÁLTICA E SINALIZAÇÃO VIÁRIA NA RUA SANTA LÚCIA – ETAPA 2, BAIRRO SANTA LÚCIA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xmlns="" id="{E003D78A-E78C-D323-C1AE-6C357037AB9E}"/>
              </a:ext>
            </a:extLst>
          </p:cNvPr>
          <p:cNvSpPr/>
          <p:nvPr/>
        </p:nvSpPr>
        <p:spPr>
          <a:xfrm>
            <a:off x="753318" y="1905776"/>
            <a:ext cx="73493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EMPRESA RESPONSÁVEL PELA EXECUÇÃO: </a:t>
            </a:r>
            <a:r>
              <a:rPr lang="pt-B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BCL EMPREENDIMENTOS</a:t>
            </a:r>
            <a:endParaRPr lang="pt-BR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xmlns="" id="{C2B7F4EA-4880-1810-E401-F8251F15F6C0}"/>
              </a:ext>
            </a:extLst>
          </p:cNvPr>
          <p:cNvSpPr/>
          <p:nvPr/>
        </p:nvSpPr>
        <p:spPr>
          <a:xfrm>
            <a:off x="969109" y="1701171"/>
            <a:ext cx="664499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R$: 200.000,00 - </a:t>
            </a:r>
            <a:r>
              <a:rPr lang="pt-BR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 ESTADUAL VINCULADO</a:t>
            </a:r>
            <a:r>
              <a:rPr lang="pt-BR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R$: 355.217,66 – </a:t>
            </a:r>
            <a:r>
              <a:rPr lang="pt-BR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RECURSOS PRÓPRIOS</a:t>
            </a:r>
            <a:endParaRPr lang="pt-BR" sz="11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 descr="Estrada ao lado de uma rua&#10;&#10;Descrição gerada automaticamente">
            <a:extLst>
              <a:ext uri="{FF2B5EF4-FFF2-40B4-BE49-F238E27FC236}">
                <a16:creationId xmlns:a16="http://schemas.microsoft.com/office/drawing/2014/main" xmlns="" id="{555FCF25-5F4D-C555-28BB-5565BA33B7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21" y="2284587"/>
            <a:ext cx="2544224" cy="254463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agem 8" descr="Pessoas na frente de um caminhão&#10;&#10;Descrição gerada automaticamente com confiança média">
            <a:extLst>
              <a:ext uri="{FF2B5EF4-FFF2-40B4-BE49-F238E27FC236}">
                <a16:creationId xmlns:a16="http://schemas.microsoft.com/office/drawing/2014/main" xmlns="" id="{B39FEA19-D64F-5275-2217-59DFDF15DB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77" y="2284586"/>
            <a:ext cx="2488727" cy="254462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Imagem 10" descr="Caminhão na rua&#10;&#10;Descrição gerada automaticamente com confiança baixa">
            <a:extLst>
              <a:ext uri="{FF2B5EF4-FFF2-40B4-BE49-F238E27FC236}">
                <a16:creationId xmlns:a16="http://schemas.microsoft.com/office/drawing/2014/main" xmlns="" id="{0558D6A3-ECD6-74D4-74B5-551FCCC53A0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559"/>
          <a:stretch/>
        </p:blipFill>
        <p:spPr>
          <a:xfrm>
            <a:off x="5909634" y="2284586"/>
            <a:ext cx="2488727" cy="254462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2552320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2843808" y="4829217"/>
            <a:ext cx="2895600" cy="273844"/>
          </a:xfrm>
        </p:spPr>
        <p:txBody>
          <a:bodyPr/>
          <a:lstStyle/>
          <a:p>
            <a:r>
              <a:rPr lang="pt-BR" dirty="0">
                <a:solidFill>
                  <a:prstClr val="black">
                    <a:tint val="75000"/>
                  </a:prstClr>
                </a:solidFill>
              </a:rPr>
              <a:t>1º Quadrimestre 2024</a:t>
            </a:r>
          </a:p>
        </p:txBody>
      </p:sp>
      <p:sp>
        <p:nvSpPr>
          <p:cNvPr id="3" name="Retângulo 2"/>
          <p:cNvSpPr/>
          <p:nvPr/>
        </p:nvSpPr>
        <p:spPr>
          <a:xfrm>
            <a:off x="1477453" y="1604949"/>
            <a:ext cx="25922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ETAPA 1: </a:t>
            </a:r>
            <a:r>
              <a:rPr lang="pt-B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R$ 397.950,25</a:t>
            </a:r>
            <a:endParaRPr lang="pt-BR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tângulo de cantos arredondados 3">
            <a:extLst>
              <a:ext uri="{FF2B5EF4-FFF2-40B4-BE49-F238E27FC236}">
                <a16:creationId xmlns:a16="http://schemas.microsoft.com/office/drawing/2014/main" xmlns="" id="{793D3F91-F9A5-76D7-5A15-34974D5FEA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3568" y="249083"/>
            <a:ext cx="4788532" cy="936104"/>
          </a:xfrm>
          <a:prstGeom prst="roundRect">
            <a:avLst/>
          </a:prstGeom>
          <a:solidFill>
            <a:srgbClr val="FFFF00"/>
          </a:solidFill>
          <a:ln w="9525" cap="flat" cmpd="sng" algn="ctr">
            <a:noFill/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PAVIMENTAÇÃO ASFÁLTICA, SINALIZAÇÃO VIÁRIA E CALÇADAS NA RUA LUDOVICO DE MELO, BAIRRO SANTO ANDRÉ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xmlns="" id="{E003D78A-E78C-D323-C1AE-6C357037AB9E}"/>
              </a:ext>
            </a:extLst>
          </p:cNvPr>
          <p:cNvSpPr/>
          <p:nvPr/>
        </p:nvSpPr>
        <p:spPr>
          <a:xfrm>
            <a:off x="897333" y="1259832"/>
            <a:ext cx="73493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EMPRESA RESPONSÁVEL PELA EXECUÇÃO: </a:t>
            </a:r>
            <a:r>
              <a:rPr lang="pt-B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ALFA PAVIMENTADORA</a:t>
            </a:r>
            <a:endParaRPr lang="pt-BR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xmlns="" id="{C2B7F4EA-4880-1810-E401-F8251F15F6C0}"/>
              </a:ext>
            </a:extLst>
          </p:cNvPr>
          <p:cNvSpPr/>
          <p:nvPr/>
        </p:nvSpPr>
        <p:spPr>
          <a:xfrm>
            <a:off x="1153418" y="1877107"/>
            <a:ext cx="33123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R$: 384.205,00 - </a:t>
            </a:r>
            <a:r>
              <a:rPr lang="pt-BR" sz="1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 FEDERAL VINCULADO</a:t>
            </a:r>
            <a:r>
              <a:rPr lang="pt-BR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R$: 13.745,25 – </a:t>
            </a:r>
            <a:r>
              <a:rPr lang="pt-BR" sz="1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RECURSOS PRÓPRIOS</a:t>
            </a:r>
            <a:endParaRPr lang="pt-BR" sz="1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8535098A-F5D5-30BB-1ED7-FA3D07699E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2281409"/>
            <a:ext cx="3315963" cy="25252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FB5C5188-2E36-A05B-17D9-40874B9E9C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2277217"/>
            <a:ext cx="3411365" cy="25252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E915363C-C7E5-7965-D94C-5E9CBC7580CE}"/>
              </a:ext>
            </a:extLst>
          </p:cNvPr>
          <p:cNvSpPr/>
          <p:nvPr/>
        </p:nvSpPr>
        <p:spPr>
          <a:xfrm>
            <a:off x="4943472" y="1707830"/>
            <a:ext cx="25922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ETAPA 2: </a:t>
            </a:r>
            <a:r>
              <a:rPr lang="pt-B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R$ 269.000,00</a:t>
            </a:r>
            <a:endParaRPr lang="pt-BR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E54BD740-BB02-E3B7-A274-51045B01F483}"/>
              </a:ext>
            </a:extLst>
          </p:cNvPr>
          <p:cNvSpPr txBox="1"/>
          <p:nvPr/>
        </p:nvSpPr>
        <p:spPr>
          <a:xfrm>
            <a:off x="5324113" y="1985171"/>
            <a:ext cx="176816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RECURSOS PRÓPRIOS</a:t>
            </a:r>
            <a:endParaRPr lang="pt-BR" sz="1100" dirty="0"/>
          </a:p>
        </p:txBody>
      </p:sp>
    </p:spTree>
    <p:extLst>
      <p:ext uri="{BB962C8B-B14F-4D97-AF65-F5344CB8AC3E}">
        <p14:creationId xmlns:p14="http://schemas.microsoft.com/office/powerpoint/2010/main" val="29130856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2843808" y="4829217"/>
            <a:ext cx="2895600" cy="273844"/>
          </a:xfrm>
        </p:spPr>
        <p:txBody>
          <a:bodyPr/>
          <a:lstStyle/>
          <a:p>
            <a:r>
              <a:rPr lang="pt-BR" dirty="0">
                <a:solidFill>
                  <a:prstClr val="black">
                    <a:tint val="75000"/>
                  </a:prstClr>
                </a:solidFill>
              </a:rPr>
              <a:t>1º Quadrimestre 2024</a:t>
            </a:r>
          </a:p>
        </p:txBody>
      </p:sp>
      <p:sp>
        <p:nvSpPr>
          <p:cNvPr id="3" name="Retângulo 2"/>
          <p:cNvSpPr/>
          <p:nvPr/>
        </p:nvSpPr>
        <p:spPr>
          <a:xfrm>
            <a:off x="1477453" y="1604949"/>
            <a:ext cx="25922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ETAPA 2: </a:t>
            </a:r>
            <a:r>
              <a:rPr lang="pt-B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R$ 666.884,29</a:t>
            </a:r>
            <a:endParaRPr lang="pt-BR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tângulo de cantos arredondados 3">
            <a:extLst>
              <a:ext uri="{FF2B5EF4-FFF2-40B4-BE49-F238E27FC236}">
                <a16:creationId xmlns:a16="http://schemas.microsoft.com/office/drawing/2014/main" xmlns="" id="{793D3F91-F9A5-76D7-5A15-34974D5FEA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3568" y="249083"/>
            <a:ext cx="4788532" cy="936104"/>
          </a:xfrm>
          <a:prstGeom prst="roundRect">
            <a:avLst/>
          </a:prstGeom>
          <a:solidFill>
            <a:srgbClr val="FFFF00"/>
          </a:solidFill>
          <a:ln w="9525" cap="flat" cmpd="sng" algn="ctr">
            <a:noFill/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PAVIMENTAÇÃO ASFÁLTICA, SINALIZAÇÃO VIÁRIA E CALÇADAS NA RUA RAFAEL LUCIANO, BAIRRO TRÊS DE MAIO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xmlns="" id="{E003D78A-E78C-D323-C1AE-6C357037AB9E}"/>
              </a:ext>
            </a:extLst>
          </p:cNvPr>
          <p:cNvSpPr/>
          <p:nvPr/>
        </p:nvSpPr>
        <p:spPr>
          <a:xfrm>
            <a:off x="897333" y="1259832"/>
            <a:ext cx="73493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EMPRESA RESPONSÁVEL PELA EXECUÇÃO: </a:t>
            </a:r>
            <a:r>
              <a:rPr lang="pt-B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ALFA PAVIMENTADORA</a:t>
            </a:r>
            <a:endParaRPr lang="pt-BR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xmlns="" id="{C2B7F4EA-4880-1810-E401-F8251F15F6C0}"/>
              </a:ext>
            </a:extLst>
          </p:cNvPr>
          <p:cNvSpPr/>
          <p:nvPr/>
        </p:nvSpPr>
        <p:spPr>
          <a:xfrm>
            <a:off x="1153418" y="1877107"/>
            <a:ext cx="331236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R$: 481.176,00 - </a:t>
            </a:r>
            <a:r>
              <a:rPr lang="pt-BR" sz="1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 FEDERAL VINCULADO</a:t>
            </a:r>
            <a:r>
              <a:rPr lang="pt-BR" sz="1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R$: 185.708,29 – </a:t>
            </a:r>
            <a:r>
              <a:rPr lang="pt-BR" sz="10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RECURSOS PRÓPRIOS</a:t>
            </a:r>
            <a:endParaRPr lang="pt-BR" sz="10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:a16="http://schemas.microsoft.com/office/drawing/2014/main" xmlns="" id="{E915363C-C7E5-7965-D94C-5E9CBC7580CE}"/>
              </a:ext>
            </a:extLst>
          </p:cNvPr>
          <p:cNvSpPr/>
          <p:nvPr/>
        </p:nvSpPr>
        <p:spPr>
          <a:xfrm>
            <a:off x="5168051" y="1709839"/>
            <a:ext cx="25922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ETAPA 3: </a:t>
            </a:r>
            <a:r>
              <a:rPr lang="pt-B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R$ 288.865,87</a:t>
            </a:r>
            <a:endParaRPr lang="pt-BR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xmlns="" id="{E54BD740-BB02-E3B7-A274-51045B01F483}"/>
              </a:ext>
            </a:extLst>
          </p:cNvPr>
          <p:cNvSpPr txBox="1"/>
          <p:nvPr/>
        </p:nvSpPr>
        <p:spPr>
          <a:xfrm>
            <a:off x="5580112" y="1974335"/>
            <a:ext cx="176816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RECURSOS PRÓPRIOS</a:t>
            </a:r>
            <a:endParaRPr lang="pt-BR" sz="11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DD29980C-8F22-E0B9-739F-5AC217D8BA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584" y="2277217"/>
            <a:ext cx="3579805" cy="252525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6E09E26C-D983-5D39-B1FD-BE76FE420B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4504" y="2281456"/>
            <a:ext cx="3730254" cy="25173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009801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3124200" y="4803999"/>
            <a:ext cx="2895600" cy="339503"/>
          </a:xfrm>
        </p:spPr>
        <p:txBody>
          <a:bodyPr/>
          <a:lstStyle/>
          <a:p>
            <a:r>
              <a:rPr lang="pt-BR" dirty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1º Quadrimestre 2024</a:t>
            </a: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18275759"/>
              </p:ext>
            </p:extLst>
          </p:nvPr>
        </p:nvGraphicFramePr>
        <p:xfrm>
          <a:off x="1547664" y="1347614"/>
          <a:ext cx="5994648" cy="30260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84930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4534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381968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REQUERIMENTOS CADASTRADOS 1º QUADRIMESTRE 2024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1432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VIABILIDADE DE SOLO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1432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ALVARÁ DE CONSTRUÇÃO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432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HABITE-SE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1432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CERTIDÃO DE DEMOLIÇÃO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1432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CERTIDÃO DE CONFRONTANTES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1432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RETIFICAÇÃO DE ÁREA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1432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DECLARAÇÃO DE RESIDÊNCIA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1432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LIGAÇÃO DE ESGOTO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1432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ISS CONSTRUÇÃO CIVIL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21432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DESMEMBRAMENTO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  <a:tr h="21432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CERTIDÃO DE UNIFICAÇÃO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1"/>
                  </a:ext>
                </a:extLst>
              </a:tr>
              <a:tr h="28647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158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13"/>
                  </a:ext>
                </a:extLst>
              </a:tr>
            </a:tbl>
          </a:graphicData>
        </a:graphic>
      </p:graphicFrame>
      <p:sp>
        <p:nvSpPr>
          <p:cNvPr id="5" name="Retângulo de cantos arredondados 3">
            <a:extLst>
              <a:ext uri="{FF2B5EF4-FFF2-40B4-BE49-F238E27FC236}">
                <a16:creationId xmlns:a16="http://schemas.microsoft.com/office/drawing/2014/main" xmlns="" id="{9B478EE8-9740-4EE9-A8A1-2726C419EC56}"/>
              </a:ext>
            </a:extLst>
          </p:cNvPr>
          <p:cNvSpPr txBox="1">
            <a:spLocks/>
          </p:cNvSpPr>
          <p:nvPr/>
        </p:nvSpPr>
        <p:spPr>
          <a:xfrm>
            <a:off x="179512" y="195486"/>
            <a:ext cx="5696272" cy="720080"/>
          </a:xfrm>
          <a:prstGeom prst="roundRect">
            <a:avLst/>
          </a:prstGeom>
          <a:solidFill>
            <a:srgbClr val="FFFF00"/>
          </a:solidFill>
          <a:ln w="9525" cap="flat" cmpd="sng" algn="ctr">
            <a:noFill/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20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COORDENADORIA DE PLANEJAMENTO URBANO E DO MEIO AMBIENTE</a:t>
            </a:r>
            <a:endParaRPr lang="pt-BR" sz="18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91446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2843808" y="4829217"/>
            <a:ext cx="2895600" cy="273844"/>
          </a:xfrm>
        </p:spPr>
        <p:txBody>
          <a:bodyPr/>
          <a:lstStyle/>
          <a:p>
            <a:r>
              <a:rPr lang="pt-BR" dirty="0">
                <a:solidFill>
                  <a:prstClr val="black">
                    <a:tint val="75000"/>
                  </a:prstClr>
                </a:solidFill>
              </a:rPr>
              <a:t>1º Quadrimestre 2024</a:t>
            </a:r>
          </a:p>
        </p:txBody>
      </p:sp>
      <p:sp>
        <p:nvSpPr>
          <p:cNvPr id="3" name="Retângulo 2"/>
          <p:cNvSpPr/>
          <p:nvPr/>
        </p:nvSpPr>
        <p:spPr>
          <a:xfrm>
            <a:off x="1979712" y="1388179"/>
            <a:ext cx="47885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VALOR TOTAL DO CONTRATO: </a:t>
            </a:r>
            <a:r>
              <a:rPr lang="pt-B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R$ 1.240.000,00</a:t>
            </a:r>
            <a:endParaRPr lang="pt-BR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tângulo de cantos arredondados 3">
            <a:extLst>
              <a:ext uri="{FF2B5EF4-FFF2-40B4-BE49-F238E27FC236}">
                <a16:creationId xmlns:a16="http://schemas.microsoft.com/office/drawing/2014/main" xmlns="" id="{793D3F91-F9A5-76D7-5A15-34974D5FEA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3568" y="336834"/>
            <a:ext cx="4788532" cy="936104"/>
          </a:xfrm>
          <a:prstGeom prst="roundRect">
            <a:avLst/>
          </a:prstGeom>
          <a:solidFill>
            <a:srgbClr val="FFFF00"/>
          </a:solidFill>
          <a:ln w="9525" cap="flat" cmpd="sng" algn="ctr">
            <a:noFill/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REPERFILAGEM ASFÁLTICA E SINALIZAÇÃO VIÁRIA DAS RUAS MANOEL PEDRO FLOR, JOÃO GOULART E JOSÉ DOMINGOS BITTENCOURT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xmlns="" id="{E003D78A-E78C-D323-C1AE-6C357037AB9E}"/>
              </a:ext>
            </a:extLst>
          </p:cNvPr>
          <p:cNvSpPr/>
          <p:nvPr/>
        </p:nvSpPr>
        <p:spPr>
          <a:xfrm>
            <a:off x="517634" y="1852384"/>
            <a:ext cx="770723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EMPRESA RESPONSÁVEL PELA EXECUÇÃO: </a:t>
            </a:r>
            <a:r>
              <a:rPr lang="pt-BR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JR CONSTRUÇÕES E TERRAPLANAGEM</a:t>
            </a:r>
            <a:endParaRPr lang="pt-BR" sz="1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xmlns="" id="{C2B7F4EA-4880-1810-E401-F8251F15F6C0}"/>
              </a:ext>
            </a:extLst>
          </p:cNvPr>
          <p:cNvSpPr/>
          <p:nvPr/>
        </p:nvSpPr>
        <p:spPr>
          <a:xfrm>
            <a:off x="2472043" y="1643365"/>
            <a:ext cx="379842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R$: 1.500.000,00 - </a:t>
            </a:r>
            <a:r>
              <a:rPr lang="pt-BR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 ESTADUAL VINCULADO</a:t>
            </a:r>
            <a:endParaRPr lang="pt-BR" sz="11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C2B044B8-A915-25B3-1CD8-1F30C2544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864" y="2463480"/>
            <a:ext cx="3075102" cy="23314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Retângulo 6">
            <a:extLst>
              <a:ext uri="{FF2B5EF4-FFF2-40B4-BE49-F238E27FC236}">
                <a16:creationId xmlns:a16="http://schemas.microsoft.com/office/drawing/2014/main" xmlns="" id="{8A3A645C-A9F0-0E0B-3406-0A3ADC0435DF}"/>
              </a:ext>
            </a:extLst>
          </p:cNvPr>
          <p:cNvSpPr/>
          <p:nvPr/>
        </p:nvSpPr>
        <p:spPr>
          <a:xfrm>
            <a:off x="588377" y="2240556"/>
            <a:ext cx="268747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9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RUA JOÃO GOULART (Ext. 552,94 m)</a:t>
            </a:r>
            <a:endParaRPr lang="pt-BR" sz="9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xmlns="" id="{14CB9A1C-A17D-5B70-032B-54263E6AE38C}"/>
              </a:ext>
            </a:extLst>
          </p:cNvPr>
          <p:cNvSpPr/>
          <p:nvPr/>
        </p:nvSpPr>
        <p:spPr>
          <a:xfrm>
            <a:off x="3491880" y="2242118"/>
            <a:ext cx="324036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9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RUA MANOEL PEDRO FLOR (Ext. 1.223,80 m)</a:t>
            </a:r>
            <a:endParaRPr lang="pt-BR" sz="9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6B680C2A-079B-CCAC-AC80-682E17D3DE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6" y="2468082"/>
            <a:ext cx="2895600" cy="232224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xmlns="" id="{4CE5C80F-2D28-1E1E-65E4-9490B2576CEB}"/>
              </a:ext>
            </a:extLst>
          </p:cNvPr>
          <p:cNvSpPr/>
          <p:nvPr/>
        </p:nvSpPr>
        <p:spPr>
          <a:xfrm>
            <a:off x="6444208" y="2245160"/>
            <a:ext cx="324036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9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RUA JOSÉ DOM. BITTENC. (Ext. 351,65 m)</a:t>
            </a:r>
            <a:endParaRPr lang="pt-BR" sz="9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xmlns="" id="{9ECFF2E1-C383-BA7B-3214-770DE726D2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4346" y="2463480"/>
            <a:ext cx="2795267" cy="232224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901074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2843808" y="4829217"/>
            <a:ext cx="2895600" cy="273844"/>
          </a:xfrm>
        </p:spPr>
        <p:txBody>
          <a:bodyPr/>
          <a:lstStyle/>
          <a:p>
            <a:r>
              <a:rPr lang="pt-BR" dirty="0">
                <a:solidFill>
                  <a:prstClr val="black">
                    <a:tint val="75000"/>
                  </a:prstClr>
                </a:solidFill>
              </a:rPr>
              <a:t>1º Quadrimestre 2024</a:t>
            </a:r>
          </a:p>
        </p:txBody>
      </p:sp>
      <p:sp>
        <p:nvSpPr>
          <p:cNvPr id="12" name="Retângulo de cantos arredondados 3">
            <a:extLst>
              <a:ext uri="{FF2B5EF4-FFF2-40B4-BE49-F238E27FC236}">
                <a16:creationId xmlns:a16="http://schemas.microsoft.com/office/drawing/2014/main" xmlns="" id="{793D3F91-F9A5-76D7-5A15-34974D5FEA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9886" y="454778"/>
            <a:ext cx="3921712" cy="434716"/>
          </a:xfrm>
          <a:prstGeom prst="roundRect">
            <a:avLst/>
          </a:prstGeom>
          <a:solidFill>
            <a:srgbClr val="FFFF00"/>
          </a:solidFill>
          <a:ln w="9525" cap="flat" cmpd="sng" algn="ctr">
            <a:noFill/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PROCESSO FINAL LICITATÓRIO</a:t>
            </a:r>
          </a:p>
        </p:txBody>
      </p:sp>
      <p:graphicFrame>
        <p:nvGraphicFramePr>
          <p:cNvPr id="10" name="Tabela 9">
            <a:extLst>
              <a:ext uri="{FF2B5EF4-FFF2-40B4-BE49-F238E27FC236}">
                <a16:creationId xmlns:a16="http://schemas.microsoft.com/office/drawing/2014/main" xmlns="" id="{8ED956AB-C5B4-A614-8390-64B729BBAA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7403922"/>
              </p:ext>
            </p:extLst>
          </p:nvPr>
        </p:nvGraphicFramePr>
        <p:xfrm>
          <a:off x="449542" y="1707654"/>
          <a:ext cx="8229600" cy="20972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54936">
                  <a:extLst>
                    <a:ext uri="{9D8B030D-6E8A-4147-A177-3AD203B41FA5}">
                      <a16:colId xmlns:a16="http://schemas.microsoft.com/office/drawing/2014/main" xmlns="" val="823975961"/>
                    </a:ext>
                  </a:extLst>
                </a:gridCol>
                <a:gridCol w="712939">
                  <a:extLst>
                    <a:ext uri="{9D8B030D-6E8A-4147-A177-3AD203B41FA5}">
                      <a16:colId xmlns:a16="http://schemas.microsoft.com/office/drawing/2014/main" xmlns="" val="3645011586"/>
                    </a:ext>
                  </a:extLst>
                </a:gridCol>
                <a:gridCol w="1663523">
                  <a:extLst>
                    <a:ext uri="{9D8B030D-6E8A-4147-A177-3AD203B41FA5}">
                      <a16:colId xmlns:a16="http://schemas.microsoft.com/office/drawing/2014/main" xmlns="" val="720459683"/>
                    </a:ext>
                  </a:extLst>
                </a:gridCol>
                <a:gridCol w="1117817">
                  <a:extLst>
                    <a:ext uri="{9D8B030D-6E8A-4147-A177-3AD203B41FA5}">
                      <a16:colId xmlns:a16="http://schemas.microsoft.com/office/drawing/2014/main" xmlns="" val="2063315847"/>
                    </a:ext>
                  </a:extLst>
                </a:gridCol>
                <a:gridCol w="1012197">
                  <a:extLst>
                    <a:ext uri="{9D8B030D-6E8A-4147-A177-3AD203B41FA5}">
                      <a16:colId xmlns:a16="http://schemas.microsoft.com/office/drawing/2014/main" xmlns="" val="823572433"/>
                    </a:ext>
                  </a:extLst>
                </a:gridCol>
                <a:gridCol w="968188">
                  <a:extLst>
                    <a:ext uri="{9D8B030D-6E8A-4147-A177-3AD203B41FA5}">
                      <a16:colId xmlns:a16="http://schemas.microsoft.com/office/drawing/2014/main" xmlns="" val="2828952174"/>
                    </a:ext>
                  </a:extLst>
                </a:gridCol>
              </a:tblGrid>
              <a:tr h="49377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effectLst/>
                        </a:rPr>
                        <a:t>Rua João Ernesto Ramos - Trecho 4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81" marR="5281" marT="5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effectLst/>
                        </a:rPr>
                        <a:t>Santa Lúcia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81" marR="5281" marT="5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effectLst/>
                        </a:rPr>
                        <a:t>Reperfilagem Asfáltica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81" marR="5281" marT="5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effectLst/>
                        </a:rPr>
                        <a:t>R$ 500.000,00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81" marR="5281" marT="5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 dirty="0">
                          <a:effectLst/>
                        </a:rPr>
                        <a:t>-</a:t>
                      </a:r>
                      <a:endParaRPr lang="pt-BR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81" marR="5281" marT="5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effectLst/>
                        </a:rPr>
                        <a:t>R$ 455.874,00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81" marR="5281" marT="5281" marB="0" anchor="ctr"/>
                </a:tc>
                <a:extLst>
                  <a:ext uri="{0D108BD9-81ED-4DB2-BD59-A6C34878D82A}">
                    <a16:rowId xmlns:a16="http://schemas.microsoft.com/office/drawing/2014/main" xmlns="" val="950180021"/>
                  </a:ext>
                </a:extLst>
              </a:tr>
              <a:tr h="615954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 dirty="0">
                          <a:effectLst/>
                        </a:rPr>
                        <a:t>Ruas Francisca Maria, José Severino Martins, João Martins Rodrigues, Joana </a:t>
                      </a:r>
                      <a:r>
                        <a:rPr lang="pt-BR" sz="800" u="none" strike="noStrike" dirty="0" err="1">
                          <a:effectLst/>
                        </a:rPr>
                        <a:t>Marcina</a:t>
                      </a:r>
                      <a:r>
                        <a:rPr lang="pt-BR" sz="800" u="none" strike="noStrike" dirty="0">
                          <a:effectLst/>
                        </a:rPr>
                        <a:t> de Jesus, Manoel Martins Rodrigues (Cristo Rei); João José Joaquim, José Luiz Cardoso (Alvorada)</a:t>
                      </a:r>
                      <a:endParaRPr lang="pt-BR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81" marR="5281" marT="5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effectLst/>
                        </a:rPr>
                        <a:t>Caçador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81" marR="5281" marT="5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effectLst/>
                        </a:rPr>
                        <a:t>Pavimentação em Lajotas e Calçada em Concreto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81" marR="5281" marT="5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effectLst/>
                        </a:rPr>
                        <a:t>R$ 929.363,86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81" marR="5281" marT="5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effectLst/>
                        </a:rPr>
                        <a:t>-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81" marR="5281" marT="5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effectLst/>
                        </a:rPr>
                        <a:t>R$ 929.363,86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81" marR="5281" marT="5281" marB="0" anchor="ctr"/>
                </a:tc>
                <a:extLst>
                  <a:ext uri="{0D108BD9-81ED-4DB2-BD59-A6C34878D82A}">
                    <a16:rowId xmlns:a16="http://schemas.microsoft.com/office/drawing/2014/main" xmlns="" val="1306410137"/>
                  </a:ext>
                </a:extLst>
              </a:tr>
              <a:tr h="49377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effectLst/>
                        </a:rPr>
                        <a:t>Rua João Lucas de Medeiros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81" marR="5281" marT="5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effectLst/>
                        </a:rPr>
                        <a:t>Três de Maio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81" marR="5281" marT="5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effectLst/>
                        </a:rPr>
                        <a:t>Pavimentação Asfáltica e Calçada em Concreto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81" marR="5281" marT="5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effectLst/>
                        </a:rPr>
                        <a:t> 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81" marR="5281" marT="5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effectLst/>
                        </a:rPr>
                        <a:t> 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81" marR="5281" marT="5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effectLst/>
                        </a:rPr>
                        <a:t> 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81" marR="5281" marT="5281" marB="0" anchor="ctr"/>
                </a:tc>
                <a:extLst>
                  <a:ext uri="{0D108BD9-81ED-4DB2-BD59-A6C34878D82A}">
                    <a16:rowId xmlns:a16="http://schemas.microsoft.com/office/drawing/2014/main" xmlns="" val="2086255053"/>
                  </a:ext>
                </a:extLst>
              </a:tr>
              <a:tr h="493776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effectLst/>
                        </a:rPr>
                        <a:t>Rua João Ernesto Ramos - Trecho 3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81" marR="5281" marT="5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 dirty="0">
                          <a:effectLst/>
                        </a:rPr>
                        <a:t>Centro</a:t>
                      </a:r>
                      <a:endParaRPr lang="pt-BR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81" marR="5281" marT="5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effectLst/>
                        </a:rPr>
                        <a:t>Reperfilagem Asfáltica e Calçada em Concreto com Ladrilhos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81" marR="5281" marT="5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 dirty="0">
                          <a:effectLst/>
                        </a:rPr>
                        <a:t>481000</a:t>
                      </a:r>
                      <a:endParaRPr lang="pt-BR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81" marR="5281" marT="5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>
                          <a:effectLst/>
                        </a:rPr>
                        <a:t>R$ 1.252,50</a:t>
                      </a:r>
                      <a:endParaRPr lang="pt-BR" sz="8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81" marR="5281" marT="5281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800" u="none" strike="noStrike" dirty="0">
                          <a:effectLst/>
                        </a:rPr>
                        <a:t>R$ 482.252,50</a:t>
                      </a:r>
                      <a:endParaRPr lang="pt-BR" sz="8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5281" marR="5281" marT="5281" marB="0" anchor="ctr"/>
                </a:tc>
                <a:extLst>
                  <a:ext uri="{0D108BD9-81ED-4DB2-BD59-A6C34878D82A}">
                    <a16:rowId xmlns:a16="http://schemas.microsoft.com/office/drawing/2014/main" xmlns="" val="2335912289"/>
                  </a:ext>
                </a:extLst>
              </a:tr>
            </a:tbl>
          </a:graphicData>
        </a:graphic>
      </p:graphicFrame>
      <p:graphicFrame>
        <p:nvGraphicFramePr>
          <p:cNvPr id="11" name="Tabela 12">
            <a:extLst>
              <a:ext uri="{FF2B5EF4-FFF2-40B4-BE49-F238E27FC236}">
                <a16:creationId xmlns:a16="http://schemas.microsoft.com/office/drawing/2014/main" xmlns="" id="{8E42464E-F372-5BC9-471C-ABCA4CE8B2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2184115"/>
              </p:ext>
            </p:extLst>
          </p:nvPr>
        </p:nvGraphicFramePr>
        <p:xfrm>
          <a:off x="459886" y="1331630"/>
          <a:ext cx="821925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5652">
                  <a:extLst>
                    <a:ext uri="{9D8B030D-6E8A-4147-A177-3AD203B41FA5}">
                      <a16:colId xmlns:a16="http://schemas.microsoft.com/office/drawing/2014/main" xmlns="" val="1561687698"/>
                    </a:ext>
                  </a:extLst>
                </a:gridCol>
                <a:gridCol w="717197">
                  <a:extLst>
                    <a:ext uri="{9D8B030D-6E8A-4147-A177-3AD203B41FA5}">
                      <a16:colId xmlns:a16="http://schemas.microsoft.com/office/drawing/2014/main" xmlns="" val="853851608"/>
                    </a:ext>
                  </a:extLst>
                </a:gridCol>
                <a:gridCol w="1649554">
                  <a:extLst>
                    <a:ext uri="{9D8B030D-6E8A-4147-A177-3AD203B41FA5}">
                      <a16:colId xmlns:a16="http://schemas.microsoft.com/office/drawing/2014/main" xmlns="" val="3580568833"/>
                    </a:ext>
                  </a:extLst>
                </a:gridCol>
                <a:gridCol w="1075796">
                  <a:extLst>
                    <a:ext uri="{9D8B030D-6E8A-4147-A177-3AD203B41FA5}">
                      <a16:colId xmlns:a16="http://schemas.microsoft.com/office/drawing/2014/main" xmlns="" val="4135346593"/>
                    </a:ext>
                  </a:extLst>
                </a:gridCol>
                <a:gridCol w="1075796">
                  <a:extLst>
                    <a:ext uri="{9D8B030D-6E8A-4147-A177-3AD203B41FA5}">
                      <a16:colId xmlns:a16="http://schemas.microsoft.com/office/drawing/2014/main" xmlns="" val="220319353"/>
                    </a:ext>
                  </a:extLst>
                </a:gridCol>
                <a:gridCol w="965260">
                  <a:extLst>
                    <a:ext uri="{9D8B030D-6E8A-4147-A177-3AD203B41FA5}">
                      <a16:colId xmlns:a16="http://schemas.microsoft.com/office/drawing/2014/main" xmlns="" val="40192447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66775320"/>
                  </a:ext>
                </a:extLst>
              </a:tr>
            </a:tbl>
          </a:graphicData>
        </a:graphic>
      </p:graphicFrame>
      <p:sp>
        <p:nvSpPr>
          <p:cNvPr id="13" name="Retângulo 12">
            <a:extLst>
              <a:ext uri="{FF2B5EF4-FFF2-40B4-BE49-F238E27FC236}">
                <a16:creationId xmlns:a16="http://schemas.microsoft.com/office/drawing/2014/main" xmlns="" id="{D39D042A-7654-28C6-EF80-29B6E1F070DF}"/>
              </a:ext>
            </a:extLst>
          </p:cNvPr>
          <p:cNvSpPr/>
          <p:nvPr/>
        </p:nvSpPr>
        <p:spPr>
          <a:xfrm>
            <a:off x="1550350" y="1401634"/>
            <a:ext cx="7200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OBJETO</a:t>
            </a:r>
            <a:endParaRPr lang="pt-BR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xmlns="" id="{E253DBB8-0E40-A514-761E-B9C4A3BEC15C}"/>
              </a:ext>
            </a:extLst>
          </p:cNvPr>
          <p:cNvSpPr/>
          <p:nvPr/>
        </p:nvSpPr>
        <p:spPr>
          <a:xfrm>
            <a:off x="3206534" y="1401634"/>
            <a:ext cx="64807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BAIRRO</a:t>
            </a:r>
            <a:endParaRPr lang="pt-BR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xmlns="" id="{4E4B0382-6657-B379-9C82-4D0A76D29628}"/>
              </a:ext>
            </a:extLst>
          </p:cNvPr>
          <p:cNvSpPr/>
          <p:nvPr/>
        </p:nvSpPr>
        <p:spPr>
          <a:xfrm>
            <a:off x="4464602" y="1401634"/>
            <a:ext cx="48292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TIPO</a:t>
            </a:r>
            <a:endParaRPr lang="pt-BR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xmlns="" id="{8FCD77DB-56DB-E7E1-C345-B2A9AC532136}"/>
              </a:ext>
            </a:extLst>
          </p:cNvPr>
          <p:cNvSpPr/>
          <p:nvPr/>
        </p:nvSpPr>
        <p:spPr>
          <a:xfrm>
            <a:off x="5654806" y="1332384"/>
            <a:ext cx="9361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 VINCULADO</a:t>
            </a:r>
            <a:endParaRPr lang="pt-BR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xmlns="" id="{0FE35EA3-7E43-A3A6-F4EF-63097D9292B0}"/>
              </a:ext>
            </a:extLst>
          </p:cNvPr>
          <p:cNvSpPr/>
          <p:nvPr/>
        </p:nvSpPr>
        <p:spPr>
          <a:xfrm>
            <a:off x="6736140" y="1326446"/>
            <a:ext cx="9361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 PRÓPRIO</a:t>
            </a:r>
            <a:endParaRPr lang="pt-BR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xmlns="" id="{EC41136D-63C3-FE1C-0657-CD2C92F4FD6E}"/>
              </a:ext>
            </a:extLst>
          </p:cNvPr>
          <p:cNvSpPr/>
          <p:nvPr/>
        </p:nvSpPr>
        <p:spPr>
          <a:xfrm>
            <a:off x="7713568" y="1326446"/>
            <a:ext cx="9361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VALOR TOTAL</a:t>
            </a:r>
            <a:endParaRPr lang="pt-BR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096458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2843808" y="4829217"/>
            <a:ext cx="2895600" cy="273844"/>
          </a:xfrm>
        </p:spPr>
        <p:txBody>
          <a:bodyPr/>
          <a:lstStyle/>
          <a:p>
            <a:r>
              <a:rPr lang="pt-BR" dirty="0">
                <a:solidFill>
                  <a:prstClr val="black">
                    <a:tint val="75000"/>
                  </a:prstClr>
                </a:solidFill>
              </a:rPr>
              <a:t>1º Quadrimestre 2024</a:t>
            </a:r>
          </a:p>
        </p:txBody>
      </p:sp>
      <p:sp>
        <p:nvSpPr>
          <p:cNvPr id="12" name="Retângulo de cantos arredondados 3">
            <a:extLst>
              <a:ext uri="{FF2B5EF4-FFF2-40B4-BE49-F238E27FC236}">
                <a16:creationId xmlns:a16="http://schemas.microsoft.com/office/drawing/2014/main" xmlns="" id="{793D3F91-F9A5-76D7-5A15-34974D5FEA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9886" y="454778"/>
            <a:ext cx="3921712" cy="434716"/>
          </a:xfrm>
          <a:prstGeom prst="roundRect">
            <a:avLst/>
          </a:prstGeom>
          <a:solidFill>
            <a:srgbClr val="FFFF00"/>
          </a:solidFill>
          <a:ln w="9525" cap="flat" cmpd="sng" algn="ctr">
            <a:noFill/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LICITAR</a:t>
            </a:r>
          </a:p>
        </p:txBody>
      </p:sp>
      <p:graphicFrame>
        <p:nvGraphicFramePr>
          <p:cNvPr id="11" name="Tabela 12">
            <a:extLst>
              <a:ext uri="{FF2B5EF4-FFF2-40B4-BE49-F238E27FC236}">
                <a16:creationId xmlns:a16="http://schemas.microsoft.com/office/drawing/2014/main" xmlns="" id="{8E42464E-F372-5BC9-471C-ABCA4CE8B2AF}"/>
              </a:ext>
            </a:extLst>
          </p:cNvPr>
          <p:cNvGraphicFramePr>
            <a:graphicFrameLocks noGrp="1"/>
          </p:cNvGraphicFramePr>
          <p:nvPr/>
        </p:nvGraphicFramePr>
        <p:xfrm>
          <a:off x="459886" y="1331630"/>
          <a:ext cx="8219255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35652">
                  <a:extLst>
                    <a:ext uri="{9D8B030D-6E8A-4147-A177-3AD203B41FA5}">
                      <a16:colId xmlns:a16="http://schemas.microsoft.com/office/drawing/2014/main" xmlns="" val="1561687698"/>
                    </a:ext>
                  </a:extLst>
                </a:gridCol>
                <a:gridCol w="717197">
                  <a:extLst>
                    <a:ext uri="{9D8B030D-6E8A-4147-A177-3AD203B41FA5}">
                      <a16:colId xmlns:a16="http://schemas.microsoft.com/office/drawing/2014/main" xmlns="" val="853851608"/>
                    </a:ext>
                  </a:extLst>
                </a:gridCol>
                <a:gridCol w="1649554">
                  <a:extLst>
                    <a:ext uri="{9D8B030D-6E8A-4147-A177-3AD203B41FA5}">
                      <a16:colId xmlns:a16="http://schemas.microsoft.com/office/drawing/2014/main" xmlns="" val="3580568833"/>
                    </a:ext>
                  </a:extLst>
                </a:gridCol>
                <a:gridCol w="1075796">
                  <a:extLst>
                    <a:ext uri="{9D8B030D-6E8A-4147-A177-3AD203B41FA5}">
                      <a16:colId xmlns:a16="http://schemas.microsoft.com/office/drawing/2014/main" xmlns="" val="4135346593"/>
                    </a:ext>
                  </a:extLst>
                </a:gridCol>
                <a:gridCol w="1075796">
                  <a:extLst>
                    <a:ext uri="{9D8B030D-6E8A-4147-A177-3AD203B41FA5}">
                      <a16:colId xmlns:a16="http://schemas.microsoft.com/office/drawing/2014/main" xmlns="" val="220319353"/>
                    </a:ext>
                  </a:extLst>
                </a:gridCol>
                <a:gridCol w="965260">
                  <a:extLst>
                    <a:ext uri="{9D8B030D-6E8A-4147-A177-3AD203B41FA5}">
                      <a16:colId xmlns:a16="http://schemas.microsoft.com/office/drawing/2014/main" xmlns="" val="401924474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566775320"/>
                  </a:ext>
                </a:extLst>
              </a:tr>
            </a:tbl>
          </a:graphicData>
        </a:graphic>
      </p:graphicFrame>
      <p:sp>
        <p:nvSpPr>
          <p:cNvPr id="13" name="Retângulo 12">
            <a:extLst>
              <a:ext uri="{FF2B5EF4-FFF2-40B4-BE49-F238E27FC236}">
                <a16:creationId xmlns:a16="http://schemas.microsoft.com/office/drawing/2014/main" xmlns="" id="{D39D042A-7654-28C6-EF80-29B6E1F070DF}"/>
              </a:ext>
            </a:extLst>
          </p:cNvPr>
          <p:cNvSpPr/>
          <p:nvPr/>
        </p:nvSpPr>
        <p:spPr>
          <a:xfrm>
            <a:off x="1550350" y="1401634"/>
            <a:ext cx="720080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OBJETO</a:t>
            </a:r>
            <a:endParaRPr lang="pt-BR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xmlns="" id="{E253DBB8-0E40-A514-761E-B9C4A3BEC15C}"/>
              </a:ext>
            </a:extLst>
          </p:cNvPr>
          <p:cNvSpPr/>
          <p:nvPr/>
        </p:nvSpPr>
        <p:spPr>
          <a:xfrm>
            <a:off x="3206534" y="1401634"/>
            <a:ext cx="64807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BAIRRO</a:t>
            </a:r>
            <a:endParaRPr lang="pt-BR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xmlns="" id="{4E4B0382-6657-B379-9C82-4D0A76D29628}"/>
              </a:ext>
            </a:extLst>
          </p:cNvPr>
          <p:cNvSpPr/>
          <p:nvPr/>
        </p:nvSpPr>
        <p:spPr>
          <a:xfrm>
            <a:off x="4464602" y="1401634"/>
            <a:ext cx="482922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TIPO</a:t>
            </a:r>
            <a:endParaRPr lang="pt-BR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xmlns="" id="{8FCD77DB-56DB-E7E1-C345-B2A9AC532136}"/>
              </a:ext>
            </a:extLst>
          </p:cNvPr>
          <p:cNvSpPr/>
          <p:nvPr/>
        </p:nvSpPr>
        <p:spPr>
          <a:xfrm>
            <a:off x="5654806" y="1332384"/>
            <a:ext cx="9361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 VINCULADO</a:t>
            </a:r>
            <a:endParaRPr lang="pt-BR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xmlns="" id="{0FE35EA3-7E43-A3A6-F4EF-63097D9292B0}"/>
              </a:ext>
            </a:extLst>
          </p:cNvPr>
          <p:cNvSpPr/>
          <p:nvPr/>
        </p:nvSpPr>
        <p:spPr>
          <a:xfrm>
            <a:off x="6736140" y="1326446"/>
            <a:ext cx="9361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 PRÓPRIO</a:t>
            </a:r>
            <a:endParaRPr lang="pt-BR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xmlns="" id="{EC41136D-63C3-FE1C-0657-CD2C92F4FD6E}"/>
              </a:ext>
            </a:extLst>
          </p:cNvPr>
          <p:cNvSpPr/>
          <p:nvPr/>
        </p:nvSpPr>
        <p:spPr>
          <a:xfrm>
            <a:off x="7713568" y="1326446"/>
            <a:ext cx="9361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VALOR TOTAL</a:t>
            </a:r>
            <a:endParaRPr lang="pt-BR" sz="9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" name="Tabela 1">
            <a:extLst>
              <a:ext uri="{FF2B5EF4-FFF2-40B4-BE49-F238E27FC236}">
                <a16:creationId xmlns:a16="http://schemas.microsoft.com/office/drawing/2014/main" xmlns="" id="{27D9B7AB-4B38-BA4C-C9D9-02AE22F51B6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4606551"/>
              </p:ext>
            </p:extLst>
          </p:nvPr>
        </p:nvGraphicFramePr>
        <p:xfrm>
          <a:off x="447930" y="1702470"/>
          <a:ext cx="8219254" cy="296615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751472">
                  <a:extLst>
                    <a:ext uri="{9D8B030D-6E8A-4147-A177-3AD203B41FA5}">
                      <a16:colId xmlns:a16="http://schemas.microsoft.com/office/drawing/2014/main" xmlns="" val="589366459"/>
                    </a:ext>
                  </a:extLst>
                </a:gridCol>
                <a:gridCol w="712042">
                  <a:extLst>
                    <a:ext uri="{9D8B030D-6E8A-4147-A177-3AD203B41FA5}">
                      <a16:colId xmlns:a16="http://schemas.microsoft.com/office/drawing/2014/main" xmlns="" val="3631390325"/>
                    </a:ext>
                  </a:extLst>
                </a:gridCol>
                <a:gridCol w="1661432">
                  <a:extLst>
                    <a:ext uri="{9D8B030D-6E8A-4147-A177-3AD203B41FA5}">
                      <a16:colId xmlns:a16="http://schemas.microsoft.com/office/drawing/2014/main" xmlns="" val="3095878107"/>
                    </a:ext>
                  </a:extLst>
                </a:gridCol>
                <a:gridCol w="1116413">
                  <a:extLst>
                    <a:ext uri="{9D8B030D-6E8A-4147-A177-3AD203B41FA5}">
                      <a16:colId xmlns:a16="http://schemas.microsoft.com/office/drawing/2014/main" xmlns="" val="3069801242"/>
                    </a:ext>
                  </a:extLst>
                </a:gridCol>
                <a:gridCol w="1010924">
                  <a:extLst>
                    <a:ext uri="{9D8B030D-6E8A-4147-A177-3AD203B41FA5}">
                      <a16:colId xmlns:a16="http://schemas.microsoft.com/office/drawing/2014/main" xmlns="" val="1638922478"/>
                    </a:ext>
                  </a:extLst>
                </a:gridCol>
                <a:gridCol w="966971">
                  <a:extLst>
                    <a:ext uri="{9D8B030D-6E8A-4147-A177-3AD203B41FA5}">
                      <a16:colId xmlns:a16="http://schemas.microsoft.com/office/drawing/2014/main" xmlns="" val="4030983982"/>
                    </a:ext>
                  </a:extLst>
                </a:gridCol>
              </a:tblGrid>
              <a:tr h="329573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Rua João Manoel Luiz</a:t>
                      </a:r>
                      <a:endParaRPr lang="pt-BR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3" marR="4033" marT="4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Caçador</a:t>
                      </a:r>
                      <a:endParaRPr lang="pt-BR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3" marR="4033" marT="4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Pavimentação Asfáltica e Sinalização Viária</a:t>
                      </a:r>
                      <a:endParaRPr lang="pt-BR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3" marR="4033" marT="4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R$ 100.000,00</a:t>
                      </a:r>
                      <a:endParaRPr lang="pt-BR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3" marR="4033" marT="4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R$ 80.175,42</a:t>
                      </a:r>
                      <a:endParaRPr lang="pt-BR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3" marR="4033" marT="4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R$ 180.175,42</a:t>
                      </a:r>
                      <a:endParaRPr lang="pt-BR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3" marR="4033" marT="4033" marB="0" anchor="ctr"/>
                </a:tc>
                <a:extLst>
                  <a:ext uri="{0D108BD9-81ED-4DB2-BD59-A6C34878D82A}">
                    <a16:rowId xmlns:a16="http://schemas.microsoft.com/office/drawing/2014/main" xmlns="" val="3376033560"/>
                  </a:ext>
                </a:extLst>
              </a:tr>
              <a:tr h="329573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Rua Manoel Martins Machado  (Lot. Cambota)</a:t>
                      </a:r>
                      <a:endParaRPr lang="pt-BR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3" marR="4033" marT="4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Centro</a:t>
                      </a:r>
                      <a:endParaRPr lang="pt-BR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3" marR="4033" marT="4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Pavimentação em Lajotas</a:t>
                      </a:r>
                      <a:endParaRPr lang="pt-BR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3" marR="4033" marT="4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R$ 150.000,00</a:t>
                      </a:r>
                      <a:endParaRPr lang="pt-BR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3" marR="4033" marT="4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R$ 130.887,81</a:t>
                      </a:r>
                      <a:endParaRPr lang="pt-BR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3" marR="4033" marT="4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R$ 280.887,81</a:t>
                      </a:r>
                      <a:endParaRPr lang="pt-BR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3" marR="4033" marT="4033" marB="0" anchor="ctr"/>
                </a:tc>
                <a:extLst>
                  <a:ext uri="{0D108BD9-81ED-4DB2-BD59-A6C34878D82A}">
                    <a16:rowId xmlns:a16="http://schemas.microsoft.com/office/drawing/2014/main" xmlns="" val="2610649472"/>
                  </a:ext>
                </a:extLst>
              </a:tr>
              <a:tr h="329573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Rua Alverino José Dandolini</a:t>
                      </a:r>
                      <a:endParaRPr lang="pt-BR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3" marR="4033" marT="4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Santo André</a:t>
                      </a:r>
                      <a:endParaRPr lang="pt-BR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3" marR="4033" marT="4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Pavimentação Asfáltica e Sinalização Viária</a:t>
                      </a:r>
                      <a:endParaRPr lang="pt-BR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3" marR="4033" marT="4033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R$ 350.200,00</a:t>
                      </a:r>
                      <a:endParaRPr lang="pt-BR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3" marR="4033" marT="4033" marB="0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R$ 32.380,88</a:t>
                      </a:r>
                      <a:endParaRPr lang="pt-BR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3" marR="4033" marT="4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R$ 101.314,50</a:t>
                      </a:r>
                      <a:endParaRPr lang="pt-BR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3" marR="4033" marT="4033" marB="0" anchor="ctr"/>
                </a:tc>
                <a:extLst>
                  <a:ext uri="{0D108BD9-81ED-4DB2-BD59-A6C34878D82A}">
                    <a16:rowId xmlns:a16="http://schemas.microsoft.com/office/drawing/2014/main" xmlns="" val="2126533445"/>
                  </a:ext>
                </a:extLst>
              </a:tr>
              <a:tr h="329573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Rua João Heleodoro de Souza</a:t>
                      </a:r>
                      <a:endParaRPr lang="pt-BR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3" marR="4033" marT="4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Santo André</a:t>
                      </a:r>
                      <a:endParaRPr lang="pt-BR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3" marR="4033" marT="4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Pavimentação Asfáltica e Sinalização Viária</a:t>
                      </a:r>
                      <a:endParaRPr lang="pt-BR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3" marR="4033" marT="4033" marB="0" anchor="ctr"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R$ 94.855,70</a:t>
                      </a:r>
                      <a:endParaRPr lang="pt-BR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3" marR="4033" marT="4033" marB="0" anchor="ctr"/>
                </a:tc>
                <a:extLst>
                  <a:ext uri="{0D108BD9-81ED-4DB2-BD59-A6C34878D82A}">
                    <a16:rowId xmlns:a16="http://schemas.microsoft.com/office/drawing/2014/main" xmlns="" val="909796581"/>
                  </a:ext>
                </a:extLst>
              </a:tr>
              <a:tr h="329573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Rua Manoel Vieira</a:t>
                      </a:r>
                      <a:endParaRPr lang="pt-BR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3" marR="4033" marT="4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Santa Lúcia</a:t>
                      </a:r>
                      <a:endParaRPr lang="pt-BR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3" marR="4033" marT="4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Pavimentação Asfáltica e Sinalização Viária</a:t>
                      </a:r>
                      <a:endParaRPr lang="pt-BR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3" marR="4033" marT="4033" marB="0" anchor="ctr"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R$ 189.450,65</a:t>
                      </a:r>
                      <a:endParaRPr lang="pt-BR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3" marR="4033" marT="4033" marB="0" anchor="ctr"/>
                </a:tc>
                <a:extLst>
                  <a:ext uri="{0D108BD9-81ED-4DB2-BD59-A6C34878D82A}">
                    <a16:rowId xmlns:a16="http://schemas.microsoft.com/office/drawing/2014/main" xmlns="" val="3767591271"/>
                  </a:ext>
                </a:extLst>
              </a:tr>
              <a:tr h="329573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Rua Olmiro Pedro da Silva - Etapa 1 e 2</a:t>
                      </a:r>
                      <a:endParaRPr lang="pt-BR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3" marR="4033" marT="4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Três de Maio</a:t>
                      </a:r>
                      <a:endParaRPr lang="pt-BR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3" marR="4033" marT="4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Pavimentação em Lajotas</a:t>
                      </a:r>
                      <a:endParaRPr lang="pt-BR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3" marR="4033" marT="4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R$ 200.000,00</a:t>
                      </a:r>
                      <a:endParaRPr lang="pt-BR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3" marR="4033" marT="4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-</a:t>
                      </a:r>
                      <a:endParaRPr lang="pt-BR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3" marR="4033" marT="4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R$ 192.264,21</a:t>
                      </a:r>
                      <a:endParaRPr lang="pt-BR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3" marR="4033" marT="4033" marB="0" anchor="ctr"/>
                </a:tc>
                <a:extLst>
                  <a:ext uri="{0D108BD9-81ED-4DB2-BD59-A6C34878D82A}">
                    <a16:rowId xmlns:a16="http://schemas.microsoft.com/office/drawing/2014/main" xmlns="" val="2836904030"/>
                  </a:ext>
                </a:extLst>
              </a:tr>
              <a:tr h="329573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Rua Antônio Eliseu Cardoso</a:t>
                      </a:r>
                      <a:endParaRPr lang="pt-BR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3" marR="4033" marT="4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Três de Maio</a:t>
                      </a:r>
                      <a:endParaRPr lang="pt-BR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3" marR="4033" marT="4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Pavimentação em Lajotas</a:t>
                      </a:r>
                      <a:endParaRPr lang="pt-BR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3" marR="4033" marT="4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R$ 100.000,00</a:t>
                      </a:r>
                      <a:endParaRPr lang="pt-BR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3" marR="4033" marT="4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-</a:t>
                      </a:r>
                      <a:endParaRPr lang="pt-BR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3" marR="4033" marT="4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R$ 82.517,89</a:t>
                      </a:r>
                      <a:endParaRPr lang="pt-BR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3" marR="4033" marT="4033" marB="0" anchor="ctr"/>
                </a:tc>
                <a:extLst>
                  <a:ext uri="{0D108BD9-81ED-4DB2-BD59-A6C34878D82A}">
                    <a16:rowId xmlns:a16="http://schemas.microsoft.com/office/drawing/2014/main" xmlns="" val="2453028894"/>
                  </a:ext>
                </a:extLst>
              </a:tr>
              <a:tr h="329573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Av. Mendonça Lima</a:t>
                      </a:r>
                      <a:endParaRPr lang="pt-BR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3" marR="4033" marT="4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Centro</a:t>
                      </a:r>
                      <a:endParaRPr lang="pt-BR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3" marR="4033" marT="4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Reperfilagem Asfáltica</a:t>
                      </a:r>
                      <a:endParaRPr lang="pt-BR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3" marR="4033" marT="4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-</a:t>
                      </a:r>
                      <a:endParaRPr lang="pt-BR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3" marR="4033" marT="4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R$ 1.626.604,80</a:t>
                      </a:r>
                      <a:endParaRPr lang="pt-BR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3" marR="4033" marT="4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R$ 1.626.604,80</a:t>
                      </a:r>
                      <a:endParaRPr lang="pt-BR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3" marR="4033" marT="4033" marB="0" anchor="ctr"/>
                </a:tc>
                <a:extLst>
                  <a:ext uri="{0D108BD9-81ED-4DB2-BD59-A6C34878D82A}">
                    <a16:rowId xmlns:a16="http://schemas.microsoft.com/office/drawing/2014/main" xmlns="" val="2535555231"/>
                  </a:ext>
                </a:extLst>
              </a:tr>
              <a:tr h="329573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Rua Antônia de Bittencourt Barcelos (Lot. Industrial)</a:t>
                      </a:r>
                      <a:endParaRPr lang="pt-BR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3" marR="4033" marT="4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Alvorada</a:t>
                      </a:r>
                      <a:endParaRPr lang="pt-BR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3" marR="4033" marT="4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Pavimentação Asfáltica e Drenagem</a:t>
                      </a:r>
                      <a:endParaRPr lang="pt-BR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3" marR="4033" marT="4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R$ 500.000,00</a:t>
                      </a:r>
                      <a:endParaRPr lang="pt-BR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3" marR="4033" marT="4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>
                          <a:effectLst/>
                        </a:rPr>
                        <a:t> </a:t>
                      </a:r>
                      <a:endParaRPr lang="pt-BR" sz="6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3" marR="4033" marT="4033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600" u="none" strike="noStrike" dirty="0">
                          <a:effectLst/>
                        </a:rPr>
                        <a:t> </a:t>
                      </a:r>
                      <a:endParaRPr lang="pt-BR" sz="6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</a:endParaRPr>
                    </a:p>
                  </a:txBody>
                  <a:tcPr marL="4033" marR="4033" marT="4033" marB="0" anchor="ctr"/>
                </a:tc>
                <a:extLst>
                  <a:ext uri="{0D108BD9-81ED-4DB2-BD59-A6C34878D82A}">
                    <a16:rowId xmlns:a16="http://schemas.microsoft.com/office/drawing/2014/main" xmlns="" val="17074066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9956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88181D43-4F73-5B19-1A99-CBB5AAF6A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3848" y="4731990"/>
            <a:ext cx="2895600" cy="273844"/>
          </a:xfrm>
        </p:spPr>
        <p:txBody>
          <a:bodyPr/>
          <a:lstStyle/>
          <a:p>
            <a:r>
              <a:rPr lang="pt-BR" dirty="0">
                <a:solidFill>
                  <a:prstClr val="black">
                    <a:tint val="75000"/>
                  </a:prstClr>
                </a:solidFill>
              </a:rPr>
              <a:t>1º Quadrimestre 2024</a:t>
            </a:r>
          </a:p>
        </p:txBody>
      </p:sp>
      <p:sp>
        <p:nvSpPr>
          <p:cNvPr id="7" name="Retângulo de cantos arredondados 3">
            <a:extLst>
              <a:ext uri="{FF2B5EF4-FFF2-40B4-BE49-F238E27FC236}">
                <a16:creationId xmlns:a16="http://schemas.microsoft.com/office/drawing/2014/main" xmlns="" id="{B8D23441-BA0A-EE50-1104-78838AD079E8}"/>
              </a:ext>
            </a:extLst>
          </p:cNvPr>
          <p:cNvSpPr txBox="1">
            <a:spLocks/>
          </p:cNvSpPr>
          <p:nvPr/>
        </p:nvSpPr>
        <p:spPr>
          <a:xfrm>
            <a:off x="2777727" y="488361"/>
            <a:ext cx="3588543" cy="493563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200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SANEAMENTO BÁSICO</a:t>
            </a:r>
            <a:endParaRPr lang="pt-BR" sz="180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16E02472-9C79-348C-3EA3-5C5C2C6ACB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3907" y="1145620"/>
            <a:ext cx="1656184" cy="70583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CFA1B488-78C9-47C4-23D9-5ABA274898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8607" y="1807514"/>
            <a:ext cx="3499109" cy="1849080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CCCD84E0-D88B-4807-34D0-35FC6C9FAD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8442" y="3891197"/>
            <a:ext cx="4824536" cy="371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30782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B4A1677C-5BAF-F0A4-A722-0DF2DFD821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1º Quadrimestre 2024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C25B14BE-7F9F-2DC3-72D2-8920492CCA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1635646"/>
            <a:ext cx="1656184" cy="705839"/>
          </a:xfrm>
          <a:prstGeom prst="rect">
            <a:avLst/>
          </a:prstGeom>
        </p:spPr>
      </p:pic>
      <p:sp>
        <p:nvSpPr>
          <p:cNvPr id="11" name="Retângulo de cantos arredondados 3">
            <a:extLst>
              <a:ext uri="{FF2B5EF4-FFF2-40B4-BE49-F238E27FC236}">
                <a16:creationId xmlns:a16="http://schemas.microsoft.com/office/drawing/2014/main" xmlns="" id="{ED6ABA15-ACCD-0BE1-41FC-C98B390E709A}"/>
              </a:ext>
            </a:extLst>
          </p:cNvPr>
          <p:cNvSpPr txBox="1">
            <a:spLocks/>
          </p:cNvSpPr>
          <p:nvPr/>
        </p:nvSpPr>
        <p:spPr>
          <a:xfrm>
            <a:off x="2777728" y="435651"/>
            <a:ext cx="3588543" cy="493563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200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SANEAMENTO BÁSICO</a:t>
            </a:r>
            <a:endParaRPr lang="pt-BR" sz="180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BE82D615-2E34-B0F8-CA90-C2EC932115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2931790"/>
            <a:ext cx="4157529" cy="1192473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50AA3D4B-C891-BC08-3FD7-12BEE67DF15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1720" y="1679123"/>
            <a:ext cx="2687826" cy="714018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xmlns="" id="{A35944B3-719C-2398-E557-4391AF5F83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04048" y="1322383"/>
            <a:ext cx="3456384" cy="3368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9694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88181D43-4F73-5B19-1A99-CBB5AAF6A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3848" y="4731990"/>
            <a:ext cx="2895600" cy="273844"/>
          </a:xfrm>
        </p:spPr>
        <p:txBody>
          <a:bodyPr/>
          <a:lstStyle/>
          <a:p>
            <a:r>
              <a:rPr lang="pt-BR" dirty="0">
                <a:solidFill>
                  <a:prstClr val="black">
                    <a:tint val="75000"/>
                  </a:prstClr>
                </a:solidFill>
              </a:rPr>
              <a:t>1º Quadrimestre 2024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xmlns="" id="{F7A1C500-C95E-9341-3095-73C000F9CC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3907" y="921198"/>
            <a:ext cx="1656184" cy="705839"/>
          </a:xfrm>
          <a:prstGeom prst="rect">
            <a:avLst/>
          </a:prstGeom>
        </p:spPr>
      </p:pic>
      <p:sp>
        <p:nvSpPr>
          <p:cNvPr id="8" name="Retângulo de cantos arredondados 3">
            <a:extLst>
              <a:ext uri="{FF2B5EF4-FFF2-40B4-BE49-F238E27FC236}">
                <a16:creationId xmlns:a16="http://schemas.microsoft.com/office/drawing/2014/main" xmlns="" id="{9C1996AC-AFBE-3C92-DB6A-176C77A86582}"/>
              </a:ext>
            </a:extLst>
          </p:cNvPr>
          <p:cNvSpPr txBox="1">
            <a:spLocks/>
          </p:cNvSpPr>
          <p:nvPr/>
        </p:nvSpPr>
        <p:spPr>
          <a:xfrm>
            <a:off x="2777728" y="435651"/>
            <a:ext cx="3588543" cy="493563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200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SANEAMENTO BÁSICO</a:t>
            </a:r>
            <a:endParaRPr lang="pt-BR" sz="180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416EE8B8-0677-4D8C-AA2F-0CE0B84BD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6285" y="1563638"/>
            <a:ext cx="5451430" cy="308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43093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xmlns="" id="{88181D43-4F73-5B19-1A99-CBB5AAF6A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3848" y="4731990"/>
            <a:ext cx="2895600" cy="273844"/>
          </a:xfrm>
        </p:spPr>
        <p:txBody>
          <a:bodyPr/>
          <a:lstStyle/>
          <a:p>
            <a:r>
              <a:rPr lang="pt-BR" dirty="0">
                <a:solidFill>
                  <a:prstClr val="black">
                    <a:tint val="75000"/>
                  </a:prstClr>
                </a:solidFill>
              </a:rPr>
              <a:t>1º Quadrimestre 2024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xmlns="" id="{94DF3852-1FD7-DEB5-344E-B5DB42394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3907" y="921198"/>
            <a:ext cx="1656184" cy="705839"/>
          </a:xfrm>
          <a:prstGeom prst="rect">
            <a:avLst/>
          </a:prstGeom>
        </p:spPr>
      </p:pic>
      <p:sp>
        <p:nvSpPr>
          <p:cNvPr id="3" name="Retângulo de cantos arredondados 3">
            <a:extLst>
              <a:ext uri="{FF2B5EF4-FFF2-40B4-BE49-F238E27FC236}">
                <a16:creationId xmlns:a16="http://schemas.microsoft.com/office/drawing/2014/main" xmlns="" id="{872B7AE4-075F-596A-8168-92B1E89FA00D}"/>
              </a:ext>
            </a:extLst>
          </p:cNvPr>
          <p:cNvSpPr txBox="1">
            <a:spLocks/>
          </p:cNvSpPr>
          <p:nvPr/>
        </p:nvSpPr>
        <p:spPr>
          <a:xfrm>
            <a:off x="2777728" y="435651"/>
            <a:ext cx="3588543" cy="493563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200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SANEAMENTO BÁSICO</a:t>
            </a:r>
            <a:endParaRPr lang="pt-BR" sz="180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xmlns="" id="{F0991280-C38C-0AC5-41CF-47A6BE8C3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4681" y="1585782"/>
            <a:ext cx="5433934" cy="3122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9466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ângulo Arredondado 9"/>
          <p:cNvSpPr/>
          <p:nvPr/>
        </p:nvSpPr>
        <p:spPr>
          <a:xfrm>
            <a:off x="4280968" y="1919373"/>
            <a:ext cx="3966440" cy="1368152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Serviços Encerrados JANEIRO à ABRIL de 2024 </a:t>
            </a:r>
          </a:p>
          <a:p>
            <a:pPr algn="ctr"/>
            <a:r>
              <a:rPr lang="pt-BR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3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Total: 1.157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740F2FCE-6238-D301-7B77-F99317F3C0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3907" y="921198"/>
            <a:ext cx="1656184" cy="705839"/>
          </a:xfrm>
          <a:prstGeom prst="rect">
            <a:avLst/>
          </a:prstGeom>
        </p:spPr>
      </p:pic>
      <p:sp>
        <p:nvSpPr>
          <p:cNvPr id="5" name="Retângulo de cantos arredondados 3">
            <a:extLst>
              <a:ext uri="{FF2B5EF4-FFF2-40B4-BE49-F238E27FC236}">
                <a16:creationId xmlns:a16="http://schemas.microsoft.com/office/drawing/2014/main" xmlns="" id="{9947D976-A9DB-14CD-6336-D4DD01B516BD}"/>
              </a:ext>
            </a:extLst>
          </p:cNvPr>
          <p:cNvSpPr txBox="1">
            <a:spLocks/>
          </p:cNvSpPr>
          <p:nvPr/>
        </p:nvSpPr>
        <p:spPr>
          <a:xfrm>
            <a:off x="2777728" y="435651"/>
            <a:ext cx="3588543" cy="493563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200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SANEAMENTO BÁSICO</a:t>
            </a:r>
            <a:endParaRPr lang="pt-BR" sz="180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08E9AE42-9381-30CF-1612-34EA677FA7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1059582"/>
            <a:ext cx="3276363" cy="3818082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7242AD61-4FF2-AFF7-C7DC-073DBBC350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99992" y="3507854"/>
            <a:ext cx="3528392" cy="510396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9473C7F5-A99A-EC41-E8CF-378B6C4654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9992" y="4045906"/>
            <a:ext cx="3489746" cy="373503"/>
          </a:xfrm>
          <a:prstGeom prst="rect">
            <a:avLst/>
          </a:prstGeom>
        </p:spPr>
      </p:pic>
      <p:sp>
        <p:nvSpPr>
          <p:cNvPr id="12" name="Espaço Reservado para Rodapé 3">
            <a:extLst>
              <a:ext uri="{FF2B5EF4-FFF2-40B4-BE49-F238E27FC236}">
                <a16:creationId xmlns:a16="http://schemas.microsoft.com/office/drawing/2014/main" xmlns="" id="{D9E0037E-693E-D545-2132-32A455AA11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3848" y="4731990"/>
            <a:ext cx="2895600" cy="273844"/>
          </a:xfrm>
        </p:spPr>
        <p:txBody>
          <a:bodyPr/>
          <a:lstStyle/>
          <a:p>
            <a:r>
              <a:rPr lang="pt-BR" dirty="0">
                <a:solidFill>
                  <a:prstClr val="black">
                    <a:tint val="75000"/>
                  </a:prstClr>
                </a:solidFill>
              </a:rPr>
              <a:t>1º Quadrimestre 2024</a:t>
            </a:r>
          </a:p>
        </p:txBody>
      </p:sp>
    </p:spTree>
    <p:extLst>
      <p:ext uri="{BB962C8B-B14F-4D97-AF65-F5344CB8AC3E}">
        <p14:creationId xmlns:p14="http://schemas.microsoft.com/office/powerpoint/2010/main" val="21876296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3">
            <a:extLst>
              <a:ext uri="{FF2B5EF4-FFF2-40B4-BE49-F238E27FC236}">
                <a16:creationId xmlns:a16="http://schemas.microsoft.com/office/drawing/2014/main" xmlns="" id="{B8D23441-BA0A-EE50-1104-78838AD079E8}"/>
              </a:ext>
            </a:extLst>
          </p:cNvPr>
          <p:cNvSpPr txBox="1">
            <a:spLocks/>
          </p:cNvSpPr>
          <p:nvPr/>
        </p:nvSpPr>
        <p:spPr>
          <a:xfrm>
            <a:off x="140831" y="146415"/>
            <a:ext cx="3588543" cy="493563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200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SANEAMENTO BÁSICO</a:t>
            </a:r>
            <a:endParaRPr lang="pt-BR" sz="180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107503" y="584257"/>
            <a:ext cx="5492377" cy="576064"/>
          </a:xfrm>
        </p:spPr>
        <p:txBody>
          <a:bodyPr>
            <a:noAutofit/>
          </a:bodyPr>
          <a:lstStyle/>
          <a:p>
            <a:pPr algn="just"/>
            <a:r>
              <a:rPr lang="pt-BR" sz="1800" b="1" u="sng" dirty="0">
                <a:latin typeface="Arial" panose="020B0604020202020204" pitchFamily="34" charset="0"/>
                <a:cs typeface="Arial" panose="020B0604020202020204" pitchFamily="34" charset="0"/>
              </a:rPr>
              <a:t>Serviços Referentes ao 1º QUADRIMESTRE 2024</a:t>
            </a:r>
            <a:endParaRPr lang="pt-BR" sz="18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5AE0642B-D4BB-6C8B-D241-AFEDD191C7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480" y="1104625"/>
            <a:ext cx="3806190" cy="3977640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470226F5-1CCD-E967-3612-AAB82E5504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1646" y="1077820"/>
            <a:ext cx="4238237" cy="394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2961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3">
            <a:extLst>
              <a:ext uri="{FF2B5EF4-FFF2-40B4-BE49-F238E27FC236}">
                <a16:creationId xmlns:a16="http://schemas.microsoft.com/office/drawing/2014/main" xmlns="" id="{B8D23441-BA0A-EE50-1104-78838AD079E8}"/>
              </a:ext>
            </a:extLst>
          </p:cNvPr>
          <p:cNvSpPr txBox="1">
            <a:spLocks/>
          </p:cNvSpPr>
          <p:nvPr/>
        </p:nvSpPr>
        <p:spPr>
          <a:xfrm>
            <a:off x="140831" y="146415"/>
            <a:ext cx="3588543" cy="493563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200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SANEAMENTO BÁSICO</a:t>
            </a:r>
            <a:endParaRPr lang="pt-BR" sz="180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107503" y="584257"/>
            <a:ext cx="5492377" cy="576064"/>
          </a:xfrm>
        </p:spPr>
        <p:txBody>
          <a:bodyPr>
            <a:noAutofit/>
          </a:bodyPr>
          <a:lstStyle/>
          <a:p>
            <a:pPr algn="just"/>
            <a:r>
              <a:rPr lang="pt-BR" sz="1800" b="1" u="sng" dirty="0">
                <a:latin typeface="Arial" panose="020B0604020202020204" pitchFamily="34" charset="0"/>
                <a:cs typeface="Arial" panose="020B0604020202020204" pitchFamily="34" charset="0"/>
              </a:rPr>
              <a:t>Serviços Referentes ao 1º QUADRIMESTRE 2024</a:t>
            </a:r>
            <a:endParaRPr lang="pt-BR" sz="18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711B8426-DF12-2D6A-61B3-C40D3F73F7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077200"/>
            <a:ext cx="4248472" cy="3960440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07428F31-64C0-85CA-6306-336CE51E6C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1077200"/>
            <a:ext cx="4248472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8785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ângulo de cantos arredondados 3">
            <a:extLst>
              <a:ext uri="{FF2B5EF4-FFF2-40B4-BE49-F238E27FC236}">
                <a16:creationId xmlns:a16="http://schemas.microsoft.com/office/drawing/2014/main" xmlns="" id="{9B478EE8-9740-4EE9-A8A1-2726C419EC56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159732" y="1203598"/>
            <a:ext cx="4824536" cy="648072"/>
          </a:xfrm>
          <a:prstGeom prst="roundRect">
            <a:avLst/>
          </a:prstGeom>
          <a:solidFill>
            <a:srgbClr val="FFFF00"/>
          </a:solidFill>
          <a:ln w="9525" cap="flat" cmpd="sng" algn="ctr">
            <a:noFill/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14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ENVIO DE DADOS PARA RECEITA FEDERAL REALIZADO VIA E-CNPJ DO MUNICÍPIO </a:t>
            </a:r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1º Quadrimestre 2024</a:t>
            </a:r>
          </a:p>
        </p:txBody>
      </p:sp>
      <p:sp>
        <p:nvSpPr>
          <p:cNvPr id="5" name="Retângulo de cantos arredondados 3">
            <a:extLst>
              <a:ext uri="{FF2B5EF4-FFF2-40B4-BE49-F238E27FC236}">
                <a16:creationId xmlns:a16="http://schemas.microsoft.com/office/drawing/2014/main" xmlns="" id="{9B478EE8-9740-4EE9-A8A1-2726C419EC5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3528" y="267494"/>
            <a:ext cx="2088232" cy="576064"/>
          </a:xfrm>
          <a:prstGeom prst="roundRect">
            <a:avLst/>
          </a:prstGeom>
          <a:solidFill>
            <a:srgbClr val="FFFF00"/>
          </a:solidFill>
          <a:ln w="9525" cap="flat" cmpd="sng" algn="ctr">
            <a:noFill/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20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SISOBRA</a:t>
            </a:r>
            <a:endParaRPr lang="pt-BR" sz="18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5011201"/>
              </p:ext>
            </p:extLst>
          </p:nvPr>
        </p:nvGraphicFramePr>
        <p:xfrm>
          <a:off x="2267744" y="2139702"/>
          <a:ext cx="4716388" cy="19442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43832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27806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501492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4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SISOBRA 1º QUADRIMESTRE</a:t>
                      </a:r>
                      <a:endParaRPr lang="pt-BR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732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JANEIRO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</a:t>
                      </a:r>
                      <a:endParaRPr lang="pt-BR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732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FEVEREIRO</a:t>
                      </a:r>
                      <a:endParaRPr lang="pt-BR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lang="pt-BR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3732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MARÇO</a:t>
                      </a:r>
                      <a:endParaRPr lang="pt-BR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i="0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37321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ABRIL</a:t>
                      </a:r>
                      <a:endParaRPr lang="pt-BR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2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  <a:endParaRPr lang="pt-BR" sz="12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93440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TOTAL</a:t>
                      </a:r>
                      <a:endParaRPr lang="pt-BR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400" b="1" u="none" strike="noStrike" dirty="0"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endParaRPr lang="pt-BR" sz="1400" b="1" i="0" u="none" strike="noStrike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87660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3">
            <a:extLst>
              <a:ext uri="{FF2B5EF4-FFF2-40B4-BE49-F238E27FC236}">
                <a16:creationId xmlns:a16="http://schemas.microsoft.com/office/drawing/2014/main" xmlns="" id="{B8D23441-BA0A-EE50-1104-78838AD079E8}"/>
              </a:ext>
            </a:extLst>
          </p:cNvPr>
          <p:cNvSpPr txBox="1">
            <a:spLocks/>
          </p:cNvSpPr>
          <p:nvPr/>
        </p:nvSpPr>
        <p:spPr>
          <a:xfrm>
            <a:off x="140831" y="146415"/>
            <a:ext cx="3588543" cy="493563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200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SANEAMENTO BÁSICO</a:t>
            </a:r>
            <a:endParaRPr lang="pt-BR" sz="180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107503" y="584257"/>
            <a:ext cx="5492377" cy="576064"/>
          </a:xfrm>
        </p:spPr>
        <p:txBody>
          <a:bodyPr>
            <a:noAutofit/>
          </a:bodyPr>
          <a:lstStyle/>
          <a:p>
            <a:pPr algn="just"/>
            <a:r>
              <a:rPr lang="pt-BR" sz="1800" b="1" u="sng" dirty="0">
                <a:latin typeface="Arial" panose="020B0604020202020204" pitchFamily="34" charset="0"/>
                <a:cs typeface="Arial" panose="020B0604020202020204" pitchFamily="34" charset="0"/>
              </a:rPr>
              <a:t>Serviços Referentes ao 1º QUADRIMESTRE 2024</a:t>
            </a:r>
            <a:endParaRPr lang="pt-BR" sz="18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61E21650-6F74-F788-76BA-A2067F2BE7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1" y="1077820"/>
            <a:ext cx="4392489" cy="3919265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8C49734E-2B87-07B7-32BF-B00F8DFFC2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4008" y="1077820"/>
            <a:ext cx="4047802" cy="3959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2527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3">
            <a:extLst>
              <a:ext uri="{FF2B5EF4-FFF2-40B4-BE49-F238E27FC236}">
                <a16:creationId xmlns:a16="http://schemas.microsoft.com/office/drawing/2014/main" xmlns="" id="{B8D23441-BA0A-EE50-1104-78838AD079E8}"/>
              </a:ext>
            </a:extLst>
          </p:cNvPr>
          <p:cNvSpPr txBox="1">
            <a:spLocks/>
          </p:cNvSpPr>
          <p:nvPr/>
        </p:nvSpPr>
        <p:spPr>
          <a:xfrm>
            <a:off x="140831" y="146415"/>
            <a:ext cx="3588543" cy="493563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200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SANEAMENTO BÁSICO</a:t>
            </a:r>
            <a:endParaRPr lang="pt-BR" sz="180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107503" y="584257"/>
            <a:ext cx="5492377" cy="576064"/>
          </a:xfrm>
        </p:spPr>
        <p:txBody>
          <a:bodyPr>
            <a:noAutofit/>
          </a:bodyPr>
          <a:lstStyle/>
          <a:p>
            <a:pPr algn="just"/>
            <a:r>
              <a:rPr lang="pt-BR" sz="1800" b="1" u="sng" dirty="0">
                <a:latin typeface="Arial" panose="020B0604020202020204" pitchFamily="34" charset="0"/>
                <a:cs typeface="Arial" panose="020B0604020202020204" pitchFamily="34" charset="0"/>
              </a:rPr>
              <a:t>Serviços Referentes ao 1º QUADRIMESTRE 2024</a:t>
            </a:r>
            <a:endParaRPr lang="pt-BR" sz="18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6847CF24-4CCC-75E6-ECA4-1E6E5C47A1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077820"/>
            <a:ext cx="4320480" cy="3975238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CE237107-487F-B71D-9DBE-D20AA784A2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152" y="1150327"/>
            <a:ext cx="4151312" cy="386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0916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3">
            <a:extLst>
              <a:ext uri="{FF2B5EF4-FFF2-40B4-BE49-F238E27FC236}">
                <a16:creationId xmlns:a16="http://schemas.microsoft.com/office/drawing/2014/main" xmlns="" id="{B8D23441-BA0A-EE50-1104-78838AD079E8}"/>
              </a:ext>
            </a:extLst>
          </p:cNvPr>
          <p:cNvSpPr txBox="1">
            <a:spLocks/>
          </p:cNvSpPr>
          <p:nvPr/>
        </p:nvSpPr>
        <p:spPr>
          <a:xfrm>
            <a:off x="140831" y="146415"/>
            <a:ext cx="3588543" cy="493563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200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SANEAMENTO BÁSICO</a:t>
            </a:r>
            <a:endParaRPr lang="pt-BR" sz="180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107503" y="584257"/>
            <a:ext cx="5492377" cy="576064"/>
          </a:xfrm>
        </p:spPr>
        <p:txBody>
          <a:bodyPr>
            <a:noAutofit/>
          </a:bodyPr>
          <a:lstStyle/>
          <a:p>
            <a:pPr algn="just"/>
            <a:r>
              <a:rPr lang="pt-BR" sz="1800" b="1" u="sng" dirty="0">
                <a:latin typeface="Arial" panose="020B0604020202020204" pitchFamily="34" charset="0"/>
                <a:cs typeface="Arial" panose="020B0604020202020204" pitchFamily="34" charset="0"/>
              </a:rPr>
              <a:t>Serviços Referentes ao 1º QUADRIMESTRE 2024</a:t>
            </a:r>
            <a:endParaRPr lang="pt-BR" sz="18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9F356FE2-FB48-CB4B-8C99-8A15400F08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055901"/>
            <a:ext cx="4248472" cy="396044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A7E15573-B3AA-5C6B-F30E-4B41802442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059582"/>
            <a:ext cx="4176464" cy="3990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32511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3">
            <a:extLst>
              <a:ext uri="{FF2B5EF4-FFF2-40B4-BE49-F238E27FC236}">
                <a16:creationId xmlns:a16="http://schemas.microsoft.com/office/drawing/2014/main" xmlns="" id="{B8D23441-BA0A-EE50-1104-78838AD079E8}"/>
              </a:ext>
            </a:extLst>
          </p:cNvPr>
          <p:cNvSpPr txBox="1">
            <a:spLocks/>
          </p:cNvSpPr>
          <p:nvPr/>
        </p:nvSpPr>
        <p:spPr>
          <a:xfrm>
            <a:off x="140831" y="146415"/>
            <a:ext cx="3588543" cy="493563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200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SANEAMENTO BÁSICO</a:t>
            </a:r>
            <a:endParaRPr lang="pt-BR" sz="180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107503" y="584257"/>
            <a:ext cx="5492377" cy="576064"/>
          </a:xfrm>
        </p:spPr>
        <p:txBody>
          <a:bodyPr>
            <a:noAutofit/>
          </a:bodyPr>
          <a:lstStyle/>
          <a:p>
            <a:pPr algn="just"/>
            <a:r>
              <a:rPr lang="pt-BR" sz="1800" b="1" u="sng" dirty="0">
                <a:latin typeface="Arial" panose="020B0604020202020204" pitchFamily="34" charset="0"/>
                <a:cs typeface="Arial" panose="020B0604020202020204" pitchFamily="34" charset="0"/>
              </a:rPr>
              <a:t>Serviços Referentes ao 1º QUADRIMESTRE 2024</a:t>
            </a:r>
            <a:endParaRPr lang="pt-BR" sz="18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BA668FB0-F74D-4362-6C0F-082AF8315B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394" y="1133596"/>
            <a:ext cx="4382606" cy="3889671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xmlns="" id="{1F80F77F-B9E6-635D-77B8-7D8F87C9FC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1163191"/>
            <a:ext cx="4080352" cy="3875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38615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3">
            <a:extLst>
              <a:ext uri="{FF2B5EF4-FFF2-40B4-BE49-F238E27FC236}">
                <a16:creationId xmlns:a16="http://schemas.microsoft.com/office/drawing/2014/main" xmlns="" id="{B8D23441-BA0A-EE50-1104-78838AD079E8}"/>
              </a:ext>
            </a:extLst>
          </p:cNvPr>
          <p:cNvSpPr txBox="1">
            <a:spLocks/>
          </p:cNvSpPr>
          <p:nvPr/>
        </p:nvSpPr>
        <p:spPr>
          <a:xfrm>
            <a:off x="140831" y="146415"/>
            <a:ext cx="3588543" cy="493563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200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SANEAMENTO BÁSICO</a:t>
            </a:r>
            <a:endParaRPr lang="pt-BR" sz="180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5" name="Título 1"/>
          <p:cNvSpPr>
            <a:spLocks noGrp="1"/>
          </p:cNvSpPr>
          <p:nvPr>
            <p:ph type="title"/>
          </p:nvPr>
        </p:nvSpPr>
        <p:spPr>
          <a:xfrm>
            <a:off x="107503" y="584257"/>
            <a:ext cx="5492377" cy="576064"/>
          </a:xfrm>
        </p:spPr>
        <p:txBody>
          <a:bodyPr>
            <a:noAutofit/>
          </a:bodyPr>
          <a:lstStyle/>
          <a:p>
            <a:pPr algn="just"/>
            <a:r>
              <a:rPr lang="pt-BR" sz="1800" b="1" u="sng" dirty="0">
                <a:latin typeface="Arial" panose="020B0604020202020204" pitchFamily="34" charset="0"/>
                <a:cs typeface="Arial" panose="020B0604020202020204" pitchFamily="34" charset="0"/>
              </a:rPr>
              <a:t>Serviços Referentes ao 1º QUADRIMESTRE 2024</a:t>
            </a:r>
            <a:endParaRPr lang="pt-BR" sz="18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DCC78EF1-A779-3F77-F7B4-5A6EAFA232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831" y="1067088"/>
            <a:ext cx="4431169" cy="394722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8C69F9C7-8FA2-1E44-A951-A6D613557B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1296544"/>
            <a:ext cx="3818379" cy="3488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1904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3">
            <a:extLst>
              <a:ext uri="{FF2B5EF4-FFF2-40B4-BE49-F238E27FC236}">
                <a16:creationId xmlns:a16="http://schemas.microsoft.com/office/drawing/2014/main" xmlns="" id="{B8D23441-BA0A-EE50-1104-78838AD079E8}"/>
              </a:ext>
            </a:extLst>
          </p:cNvPr>
          <p:cNvSpPr txBox="1">
            <a:spLocks/>
          </p:cNvSpPr>
          <p:nvPr/>
        </p:nvSpPr>
        <p:spPr>
          <a:xfrm>
            <a:off x="107504" y="139410"/>
            <a:ext cx="3588543" cy="493563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200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SANEAMENTO BÁSICO</a:t>
            </a:r>
            <a:endParaRPr lang="pt-BR" sz="180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9" name="Retângulo de cantos arredondados 3">
            <a:extLst>
              <a:ext uri="{FF2B5EF4-FFF2-40B4-BE49-F238E27FC236}">
                <a16:creationId xmlns:a16="http://schemas.microsoft.com/office/drawing/2014/main" xmlns="" id="{B8D23441-BA0A-EE50-1104-78838AD079E8}"/>
              </a:ext>
            </a:extLst>
          </p:cNvPr>
          <p:cNvSpPr txBox="1">
            <a:spLocks/>
          </p:cNvSpPr>
          <p:nvPr/>
        </p:nvSpPr>
        <p:spPr>
          <a:xfrm>
            <a:off x="107504" y="843558"/>
            <a:ext cx="5904656" cy="445778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INVESTIMENTOS DIRETOS PREFEITURA MUNICIPAL DE CAPIVARI DE BAIXO</a:t>
            </a:r>
            <a:endParaRPr lang="pt-BR" sz="120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9135FD8B-5595-5384-40DF-4F179B196B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1490963"/>
            <a:ext cx="3847942" cy="3484696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xmlns="" id="{883B2864-08F9-ADCB-C62D-D581E6D917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2139702"/>
            <a:ext cx="4104456" cy="194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2332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3">
            <a:extLst>
              <a:ext uri="{FF2B5EF4-FFF2-40B4-BE49-F238E27FC236}">
                <a16:creationId xmlns:a16="http://schemas.microsoft.com/office/drawing/2014/main" xmlns="" id="{B8D23441-BA0A-EE50-1104-78838AD079E8}"/>
              </a:ext>
            </a:extLst>
          </p:cNvPr>
          <p:cNvSpPr txBox="1">
            <a:spLocks/>
          </p:cNvSpPr>
          <p:nvPr/>
        </p:nvSpPr>
        <p:spPr>
          <a:xfrm>
            <a:off x="107504" y="139410"/>
            <a:ext cx="3588543" cy="493563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200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SANEAMENTO BÁSICO</a:t>
            </a:r>
            <a:endParaRPr lang="pt-BR" sz="180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9" name="Retângulo de cantos arredondados 3">
            <a:extLst>
              <a:ext uri="{FF2B5EF4-FFF2-40B4-BE49-F238E27FC236}">
                <a16:creationId xmlns:a16="http://schemas.microsoft.com/office/drawing/2014/main" xmlns="" id="{B8D23441-BA0A-EE50-1104-78838AD079E8}"/>
              </a:ext>
            </a:extLst>
          </p:cNvPr>
          <p:cNvSpPr txBox="1">
            <a:spLocks/>
          </p:cNvSpPr>
          <p:nvPr/>
        </p:nvSpPr>
        <p:spPr>
          <a:xfrm>
            <a:off x="107504" y="843558"/>
            <a:ext cx="5904656" cy="445778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INVESTIMENTOS DIRETOS PREFEITURA MUNICIPAL DE CAPIVARI DE BAIXO</a:t>
            </a:r>
            <a:endParaRPr lang="pt-BR" sz="120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F9572AEB-7265-C5B2-9547-9F2296074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475" y="1419622"/>
            <a:ext cx="4320480" cy="3544472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4522C285-300B-F6B1-6124-067FD14A2C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1419622"/>
            <a:ext cx="3849761" cy="3524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178307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3">
            <a:extLst>
              <a:ext uri="{FF2B5EF4-FFF2-40B4-BE49-F238E27FC236}">
                <a16:creationId xmlns:a16="http://schemas.microsoft.com/office/drawing/2014/main" xmlns="" id="{B8D23441-BA0A-EE50-1104-78838AD079E8}"/>
              </a:ext>
            </a:extLst>
          </p:cNvPr>
          <p:cNvSpPr txBox="1">
            <a:spLocks/>
          </p:cNvSpPr>
          <p:nvPr/>
        </p:nvSpPr>
        <p:spPr>
          <a:xfrm>
            <a:off x="107504" y="139410"/>
            <a:ext cx="3588543" cy="493563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200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SANEAMENTO BÁSICO</a:t>
            </a:r>
            <a:endParaRPr lang="pt-BR" sz="180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9" name="Retângulo de cantos arredondados 3">
            <a:extLst>
              <a:ext uri="{FF2B5EF4-FFF2-40B4-BE49-F238E27FC236}">
                <a16:creationId xmlns:a16="http://schemas.microsoft.com/office/drawing/2014/main" xmlns="" id="{B8D23441-BA0A-EE50-1104-78838AD079E8}"/>
              </a:ext>
            </a:extLst>
          </p:cNvPr>
          <p:cNvSpPr txBox="1">
            <a:spLocks/>
          </p:cNvSpPr>
          <p:nvPr/>
        </p:nvSpPr>
        <p:spPr>
          <a:xfrm>
            <a:off x="107504" y="843558"/>
            <a:ext cx="5904656" cy="445778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INVESTIMENTOS DIRETOS PREFEITURA MUNICIPAL DE CAPIVARI DE BAIXO</a:t>
            </a:r>
            <a:endParaRPr lang="pt-BR" sz="120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2F0C592A-44DF-E5E2-52BA-7BA3B65AE6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2005775"/>
            <a:ext cx="4569631" cy="1848390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26F6AC36-1FCE-49F5-6B7E-75383BCCB5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0072" y="1419622"/>
            <a:ext cx="3384376" cy="3534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994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3">
            <a:extLst>
              <a:ext uri="{FF2B5EF4-FFF2-40B4-BE49-F238E27FC236}">
                <a16:creationId xmlns:a16="http://schemas.microsoft.com/office/drawing/2014/main" xmlns="" id="{B8D23441-BA0A-EE50-1104-78838AD079E8}"/>
              </a:ext>
            </a:extLst>
          </p:cNvPr>
          <p:cNvSpPr txBox="1">
            <a:spLocks/>
          </p:cNvSpPr>
          <p:nvPr/>
        </p:nvSpPr>
        <p:spPr>
          <a:xfrm>
            <a:off x="107504" y="139410"/>
            <a:ext cx="3588543" cy="493563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200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SANEAMENTO BÁSICO</a:t>
            </a:r>
            <a:endParaRPr lang="pt-BR" sz="180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9" name="Retângulo de cantos arredondados 3">
            <a:extLst>
              <a:ext uri="{FF2B5EF4-FFF2-40B4-BE49-F238E27FC236}">
                <a16:creationId xmlns:a16="http://schemas.microsoft.com/office/drawing/2014/main" xmlns="" id="{B8D23441-BA0A-EE50-1104-78838AD079E8}"/>
              </a:ext>
            </a:extLst>
          </p:cNvPr>
          <p:cNvSpPr txBox="1">
            <a:spLocks/>
          </p:cNvSpPr>
          <p:nvPr/>
        </p:nvSpPr>
        <p:spPr>
          <a:xfrm>
            <a:off x="107504" y="843558"/>
            <a:ext cx="5904656" cy="445778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INVESTIMENTOS DIRETOS PREFEITURA MUNICIPAL DE CAPIVARI DE BAIXO</a:t>
            </a:r>
            <a:endParaRPr lang="pt-BR" sz="120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680B4228-E841-9D15-DA92-DF4E88CAE3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9767" y="1614859"/>
            <a:ext cx="4032448" cy="668859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EBE3B53F-463A-5B71-454C-519AB78BDF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9712" y="2283718"/>
            <a:ext cx="4608512" cy="2492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27286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3">
            <a:extLst>
              <a:ext uri="{FF2B5EF4-FFF2-40B4-BE49-F238E27FC236}">
                <a16:creationId xmlns:a16="http://schemas.microsoft.com/office/drawing/2014/main" xmlns="" id="{B8D23441-BA0A-EE50-1104-78838AD079E8}"/>
              </a:ext>
            </a:extLst>
          </p:cNvPr>
          <p:cNvSpPr txBox="1">
            <a:spLocks/>
          </p:cNvSpPr>
          <p:nvPr/>
        </p:nvSpPr>
        <p:spPr>
          <a:xfrm>
            <a:off x="107504" y="139410"/>
            <a:ext cx="3588543" cy="493563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200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SANEAMENTO BÁSICO</a:t>
            </a:r>
            <a:endParaRPr lang="pt-BR" sz="180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9" name="Retângulo de cantos arredondados 3">
            <a:extLst>
              <a:ext uri="{FF2B5EF4-FFF2-40B4-BE49-F238E27FC236}">
                <a16:creationId xmlns:a16="http://schemas.microsoft.com/office/drawing/2014/main" xmlns="" id="{B8D23441-BA0A-EE50-1104-78838AD079E8}"/>
              </a:ext>
            </a:extLst>
          </p:cNvPr>
          <p:cNvSpPr txBox="1">
            <a:spLocks/>
          </p:cNvSpPr>
          <p:nvPr/>
        </p:nvSpPr>
        <p:spPr>
          <a:xfrm>
            <a:off x="107504" y="843558"/>
            <a:ext cx="5904656" cy="445778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INVESTIMENTOS DIRETOS PREFEITURA MUNICIPAL DE CAPIVARI DE BAIXO</a:t>
            </a:r>
            <a:endParaRPr lang="pt-BR" sz="120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237FA991-2D35-1B5D-DA11-F3EFEFFE6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7744" y="1419622"/>
            <a:ext cx="4608512" cy="349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238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3">
            <a:extLst>
              <a:ext uri="{FF2B5EF4-FFF2-40B4-BE49-F238E27FC236}">
                <a16:creationId xmlns:a16="http://schemas.microsoft.com/office/drawing/2014/main" xmlns="" id="{B8D23441-BA0A-EE50-1104-78838AD079E8}"/>
              </a:ext>
            </a:extLst>
          </p:cNvPr>
          <p:cNvSpPr txBox="1">
            <a:spLocks/>
          </p:cNvSpPr>
          <p:nvPr/>
        </p:nvSpPr>
        <p:spPr>
          <a:xfrm>
            <a:off x="179512" y="123478"/>
            <a:ext cx="5184577" cy="66556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180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Comissão de Regularização Fundiária Urbana - REURB </a:t>
            </a:r>
            <a:endParaRPr lang="pt-BR" sz="180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216"/>
          <a:stretch/>
        </p:blipFill>
        <p:spPr>
          <a:xfrm>
            <a:off x="5220072" y="1422240"/>
            <a:ext cx="3522752" cy="339002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Retângulo 5"/>
          <p:cNvSpPr/>
          <p:nvPr/>
        </p:nvSpPr>
        <p:spPr>
          <a:xfrm>
            <a:off x="379263" y="1727371"/>
            <a:ext cx="4488380" cy="6655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r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 NÚCLEOS PRÉ-APROVADOS PELA COMISSÃO</a:t>
            </a:r>
            <a:endParaRPr lang="pt-BR" sz="14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tângulo de cantos arredondados 3">
            <a:extLst>
              <a:ext uri="{FF2B5EF4-FFF2-40B4-BE49-F238E27FC236}">
                <a16:creationId xmlns:a16="http://schemas.microsoft.com/office/drawing/2014/main" xmlns="" id="{B8D23441-BA0A-EE50-1104-78838AD079E8}"/>
              </a:ext>
            </a:extLst>
          </p:cNvPr>
          <p:cNvSpPr txBox="1">
            <a:spLocks/>
          </p:cNvSpPr>
          <p:nvPr/>
        </p:nvSpPr>
        <p:spPr>
          <a:xfrm>
            <a:off x="510849" y="1035426"/>
            <a:ext cx="4208277" cy="58115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1400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Conforme Decreto nº 1.606/2023, de 31 de Janeiro de 2023</a:t>
            </a:r>
          </a:p>
        </p:txBody>
      </p:sp>
      <p:sp>
        <p:nvSpPr>
          <p:cNvPr id="8" name="Espaço Reservado para Rodapé 3"/>
          <p:cNvSpPr>
            <a:spLocks noGrp="1"/>
          </p:cNvSpPr>
          <p:nvPr>
            <p:ph type="ftr" sz="quarter" idx="11"/>
          </p:nvPr>
        </p:nvSpPr>
        <p:spPr>
          <a:xfrm>
            <a:off x="3131840" y="4836990"/>
            <a:ext cx="2895600" cy="273844"/>
          </a:xfrm>
        </p:spPr>
        <p:txBody>
          <a:bodyPr/>
          <a:lstStyle/>
          <a:p>
            <a:r>
              <a:rPr lang="pt-BR" dirty="0"/>
              <a:t>1º Quadrimestre 2024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xmlns="" id="{21595204-9742-A5CA-0178-4137CAECAB96}"/>
              </a:ext>
            </a:extLst>
          </p:cNvPr>
          <p:cNvSpPr/>
          <p:nvPr/>
        </p:nvSpPr>
        <p:spPr>
          <a:xfrm>
            <a:off x="370798" y="2435045"/>
            <a:ext cx="4488380" cy="6655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</a:t>
            </a:r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DECISÕES SOLICITANDO APRESENTAÇÃO DE NOVO NÚCLEO URBANO INFORMAL</a:t>
            </a:r>
            <a:endParaRPr lang="pt-BR" sz="14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xmlns="" id="{C393AAE3-ECDE-ABD1-C455-60805F2981EF}"/>
              </a:ext>
            </a:extLst>
          </p:cNvPr>
          <p:cNvSpPr/>
          <p:nvPr/>
        </p:nvSpPr>
        <p:spPr>
          <a:xfrm>
            <a:off x="370798" y="3142719"/>
            <a:ext cx="4488380" cy="6655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05</a:t>
            </a:r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 PROCESSOS DE REGULARIZAÇÃO FUNDIÁRIA INDEFERIDOS</a:t>
            </a:r>
            <a:endParaRPr lang="pt-BR" sz="14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tângulo 10">
            <a:extLst>
              <a:ext uri="{FF2B5EF4-FFF2-40B4-BE49-F238E27FC236}">
                <a16:creationId xmlns:a16="http://schemas.microsoft.com/office/drawing/2014/main" xmlns="" id="{756ED22E-F23E-4294-130E-5BA0A975845F}"/>
              </a:ext>
            </a:extLst>
          </p:cNvPr>
          <p:cNvSpPr/>
          <p:nvPr/>
        </p:nvSpPr>
        <p:spPr>
          <a:xfrm>
            <a:off x="370798" y="3857899"/>
            <a:ext cx="4488380" cy="6655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 NÚCLEOS AGUARDANDO ANÁLISE PELA COMISSÃO</a:t>
            </a:r>
            <a:endParaRPr lang="pt-BR" sz="14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10059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3">
            <a:extLst>
              <a:ext uri="{FF2B5EF4-FFF2-40B4-BE49-F238E27FC236}">
                <a16:creationId xmlns:a16="http://schemas.microsoft.com/office/drawing/2014/main" xmlns="" id="{B8D23441-BA0A-EE50-1104-78838AD079E8}"/>
              </a:ext>
            </a:extLst>
          </p:cNvPr>
          <p:cNvSpPr txBox="1">
            <a:spLocks/>
          </p:cNvSpPr>
          <p:nvPr/>
        </p:nvSpPr>
        <p:spPr>
          <a:xfrm>
            <a:off x="107504" y="139410"/>
            <a:ext cx="3588543" cy="493563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200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SANEAMENTO BÁSICO</a:t>
            </a:r>
            <a:endParaRPr lang="pt-BR" sz="180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9" name="Retângulo de cantos arredondados 3">
            <a:extLst>
              <a:ext uri="{FF2B5EF4-FFF2-40B4-BE49-F238E27FC236}">
                <a16:creationId xmlns:a16="http://schemas.microsoft.com/office/drawing/2014/main" xmlns="" id="{B8D23441-BA0A-EE50-1104-78838AD079E8}"/>
              </a:ext>
            </a:extLst>
          </p:cNvPr>
          <p:cNvSpPr txBox="1">
            <a:spLocks/>
          </p:cNvSpPr>
          <p:nvPr/>
        </p:nvSpPr>
        <p:spPr>
          <a:xfrm>
            <a:off x="107504" y="843558"/>
            <a:ext cx="5904656" cy="445778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INVESTIMENTOS DIRETOS PREFEITURA MUNICIPAL DE CAPIVARI DE BAIXO</a:t>
            </a:r>
            <a:endParaRPr lang="pt-BR" sz="120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14011E37-C03B-A5B1-BD4F-9D045F9B63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750" y="1731881"/>
            <a:ext cx="2238174" cy="297914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1A20D3C9-E2E9-BF1B-72E2-CF60196F43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029795"/>
            <a:ext cx="4320480" cy="2198139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xmlns="" id="{AD91CD89-4D58-77C4-E9B6-FD151126A7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024" y="1347614"/>
            <a:ext cx="3816424" cy="3645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7281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3">
            <a:extLst>
              <a:ext uri="{FF2B5EF4-FFF2-40B4-BE49-F238E27FC236}">
                <a16:creationId xmlns:a16="http://schemas.microsoft.com/office/drawing/2014/main" xmlns="" id="{B8D23441-BA0A-EE50-1104-78838AD079E8}"/>
              </a:ext>
            </a:extLst>
          </p:cNvPr>
          <p:cNvSpPr txBox="1">
            <a:spLocks/>
          </p:cNvSpPr>
          <p:nvPr/>
        </p:nvSpPr>
        <p:spPr>
          <a:xfrm>
            <a:off x="107504" y="139410"/>
            <a:ext cx="3588543" cy="493563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200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SANEAMENTO BÁSICO</a:t>
            </a:r>
            <a:endParaRPr lang="pt-BR" sz="180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9" name="Retângulo de cantos arredondados 3">
            <a:extLst>
              <a:ext uri="{FF2B5EF4-FFF2-40B4-BE49-F238E27FC236}">
                <a16:creationId xmlns:a16="http://schemas.microsoft.com/office/drawing/2014/main" xmlns="" id="{B8D23441-BA0A-EE50-1104-78838AD079E8}"/>
              </a:ext>
            </a:extLst>
          </p:cNvPr>
          <p:cNvSpPr txBox="1">
            <a:spLocks/>
          </p:cNvSpPr>
          <p:nvPr/>
        </p:nvSpPr>
        <p:spPr>
          <a:xfrm>
            <a:off x="107504" y="843558"/>
            <a:ext cx="5904656" cy="445778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INVESTIMENTOS DIRETOS PREFEITURA MUNICIPAL DE CAPIVARI DE BAIXO</a:t>
            </a:r>
            <a:endParaRPr lang="pt-BR" sz="120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8179B9DD-034B-7EEE-DC98-965ABA9365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3728" y="1488322"/>
            <a:ext cx="4896544" cy="3344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90081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3">
            <a:extLst>
              <a:ext uri="{FF2B5EF4-FFF2-40B4-BE49-F238E27FC236}">
                <a16:creationId xmlns:a16="http://schemas.microsoft.com/office/drawing/2014/main" xmlns="" id="{B8D23441-BA0A-EE50-1104-78838AD079E8}"/>
              </a:ext>
            </a:extLst>
          </p:cNvPr>
          <p:cNvSpPr txBox="1">
            <a:spLocks/>
          </p:cNvSpPr>
          <p:nvPr/>
        </p:nvSpPr>
        <p:spPr>
          <a:xfrm>
            <a:off x="107504" y="139410"/>
            <a:ext cx="3588543" cy="493563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200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SANEAMENTO BÁSICO</a:t>
            </a:r>
            <a:endParaRPr lang="pt-BR" sz="180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9" name="Retângulo de cantos arredondados 3">
            <a:extLst>
              <a:ext uri="{FF2B5EF4-FFF2-40B4-BE49-F238E27FC236}">
                <a16:creationId xmlns:a16="http://schemas.microsoft.com/office/drawing/2014/main" xmlns="" id="{B8D23441-BA0A-EE50-1104-78838AD079E8}"/>
              </a:ext>
            </a:extLst>
          </p:cNvPr>
          <p:cNvSpPr txBox="1">
            <a:spLocks/>
          </p:cNvSpPr>
          <p:nvPr/>
        </p:nvSpPr>
        <p:spPr>
          <a:xfrm>
            <a:off x="107504" y="843558"/>
            <a:ext cx="5904656" cy="445778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INVESTIMENTOS DIRETOS PREFEITURA MUNICIPAL DE CAPIVARI DE BAIXO</a:t>
            </a:r>
            <a:endParaRPr lang="pt-BR" sz="120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8AFD0CF2-C329-C174-F45A-95422805F9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515344"/>
            <a:ext cx="4608512" cy="321664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98F93379-04DC-80D9-F638-889862582D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2" y="1419622"/>
            <a:ext cx="3816424" cy="3491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7676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3">
            <a:extLst>
              <a:ext uri="{FF2B5EF4-FFF2-40B4-BE49-F238E27FC236}">
                <a16:creationId xmlns:a16="http://schemas.microsoft.com/office/drawing/2014/main" xmlns="" id="{B8D23441-BA0A-EE50-1104-78838AD079E8}"/>
              </a:ext>
            </a:extLst>
          </p:cNvPr>
          <p:cNvSpPr txBox="1">
            <a:spLocks/>
          </p:cNvSpPr>
          <p:nvPr/>
        </p:nvSpPr>
        <p:spPr>
          <a:xfrm>
            <a:off x="107504" y="139410"/>
            <a:ext cx="3588543" cy="493563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200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SANEAMENTO BÁSICO</a:t>
            </a:r>
            <a:endParaRPr lang="pt-BR" sz="180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9" name="Retângulo de cantos arredondados 3">
            <a:extLst>
              <a:ext uri="{FF2B5EF4-FFF2-40B4-BE49-F238E27FC236}">
                <a16:creationId xmlns:a16="http://schemas.microsoft.com/office/drawing/2014/main" xmlns="" id="{B8D23441-BA0A-EE50-1104-78838AD079E8}"/>
              </a:ext>
            </a:extLst>
          </p:cNvPr>
          <p:cNvSpPr txBox="1">
            <a:spLocks/>
          </p:cNvSpPr>
          <p:nvPr/>
        </p:nvSpPr>
        <p:spPr>
          <a:xfrm>
            <a:off x="107504" y="843558"/>
            <a:ext cx="5904656" cy="445778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INVESTIMENTOS DIRETOS PREFEITURA MUNICIPAL DE CAPIVARI DE BAIXO</a:t>
            </a:r>
            <a:endParaRPr lang="pt-BR" sz="120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xmlns="" id="{93531DBC-4EA4-7C83-0525-5DA301C986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2499742"/>
            <a:ext cx="3967152" cy="915969"/>
          </a:xfrm>
          <a:prstGeom prst="rect">
            <a:avLst/>
          </a:prstGeom>
        </p:spPr>
      </p:pic>
      <p:pic>
        <p:nvPicPr>
          <p:cNvPr id="8" name="Imagem 7">
            <a:extLst>
              <a:ext uri="{FF2B5EF4-FFF2-40B4-BE49-F238E27FC236}">
                <a16:creationId xmlns:a16="http://schemas.microsoft.com/office/drawing/2014/main" xmlns="" id="{9D2F563E-432D-EC5C-C1AB-211C0C1E2D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6351" y="1347614"/>
            <a:ext cx="4454121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24251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de cantos arredondados 3">
            <a:extLst>
              <a:ext uri="{FF2B5EF4-FFF2-40B4-BE49-F238E27FC236}">
                <a16:creationId xmlns:a16="http://schemas.microsoft.com/office/drawing/2014/main" xmlns="" id="{B8D23441-BA0A-EE50-1104-78838AD079E8}"/>
              </a:ext>
            </a:extLst>
          </p:cNvPr>
          <p:cNvSpPr txBox="1">
            <a:spLocks/>
          </p:cNvSpPr>
          <p:nvPr/>
        </p:nvSpPr>
        <p:spPr>
          <a:xfrm>
            <a:off x="107504" y="139410"/>
            <a:ext cx="3588543" cy="493563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2000" b="1" dirty="0">
                <a:solidFill>
                  <a:prstClr val="black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SANEAMENTO BÁSICO</a:t>
            </a:r>
            <a:endParaRPr lang="pt-BR" sz="180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9" name="Retângulo de cantos arredondados 3">
            <a:extLst>
              <a:ext uri="{FF2B5EF4-FFF2-40B4-BE49-F238E27FC236}">
                <a16:creationId xmlns:a16="http://schemas.microsoft.com/office/drawing/2014/main" xmlns="" id="{B8D23441-BA0A-EE50-1104-78838AD079E8}"/>
              </a:ext>
            </a:extLst>
          </p:cNvPr>
          <p:cNvSpPr txBox="1">
            <a:spLocks/>
          </p:cNvSpPr>
          <p:nvPr/>
        </p:nvSpPr>
        <p:spPr>
          <a:xfrm>
            <a:off x="107504" y="843558"/>
            <a:ext cx="5904656" cy="445778"/>
          </a:xfrm>
          <a:prstGeom prst="roundRect">
            <a:avLst/>
          </a:prstGeom>
          <a:solidFill>
            <a:srgbClr val="00B0F0"/>
          </a:solidFill>
          <a:ln w="9525" cap="flat" cmpd="sng" algn="ctr">
            <a:noFill/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12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INVESTIMENTOS DIRETOS PREFEITURA MUNICIPAL DE CAPIVARI DE BAIXO</a:t>
            </a:r>
            <a:endParaRPr lang="pt-BR" sz="1200" dirty="0">
              <a:solidFill>
                <a:prstClr val="black"/>
              </a:solidFill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xmlns="" id="{209575FF-76A5-DDB8-9DFF-6992548BE5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563638"/>
            <a:ext cx="4536504" cy="319903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xmlns="" id="{D904D53A-3F47-1D80-FE2D-4BA451F101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1419622"/>
            <a:ext cx="4106710" cy="3456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12878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2º Quadrimestre 2022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19793"/>
            <a:ext cx="9252520" cy="5204543"/>
          </a:xfrm>
          <a:prstGeom prst="rect">
            <a:avLst/>
          </a:prstGeom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367012" y="771550"/>
            <a:ext cx="4493021" cy="3139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</a:pPr>
            <a:r>
              <a:rPr lang="pt-BR" b="1" dirty="0">
                <a:solidFill>
                  <a:prstClr val="white"/>
                </a:solidFill>
                <a:latin typeface="Bahnschrift SemiBold Condensed" panose="020B0502040204020203" pitchFamily="34" charset="0"/>
                <a:cs typeface="Arial" pitchFamily="34" charset="0"/>
              </a:rPr>
              <a:t>GESTÃO 2021 – 2024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</a:pPr>
            <a:endParaRPr lang="pt-BR" sz="1600" b="1" dirty="0">
              <a:solidFill>
                <a:prstClr val="white"/>
              </a:solidFill>
              <a:latin typeface="Bahnschrift SemiBold Condensed" panose="020B0502040204020203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</a:pPr>
            <a:endParaRPr lang="pt-BR" sz="1100" b="1" dirty="0">
              <a:solidFill>
                <a:prstClr val="white"/>
              </a:solidFill>
              <a:latin typeface="Bahnschrift SemiBold Condensed" panose="020B0502040204020203" pitchFamily="34" charset="0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</a:pPr>
            <a:r>
              <a:rPr lang="pt-BR" sz="2400" b="1" dirty="0">
                <a:solidFill>
                  <a:prstClr val="white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</a:effectLst>
                <a:latin typeface="Berlin Sans FB Demi" panose="020E0802020502020306" pitchFamily="34" charset="0"/>
                <a:cs typeface="Arial" pitchFamily="34" charset="0"/>
              </a:rPr>
              <a:t>MÁRIO LATRÔNICO JÚNIOR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</a:pPr>
            <a:r>
              <a:rPr lang="pt-BR" sz="1100" b="1" dirty="0">
                <a:solidFill>
                  <a:prstClr val="white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</a:effectLst>
                <a:latin typeface="Arial" pitchFamily="34" charset="0"/>
                <a:cs typeface="Arial" pitchFamily="34" charset="0"/>
              </a:rPr>
              <a:t>SECRETÁRIO DE GESTÃO E FAZENDA</a:t>
            </a:r>
            <a:endParaRPr lang="pt-BR" sz="1100" b="1" dirty="0">
              <a:solidFill>
                <a:prstClr val="white"/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  <a:latin typeface="Berlin Sans FB Demi" panose="020E0802020502020306" pitchFamily="34" charset="0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</a:pPr>
            <a:endParaRPr lang="pt-BR" sz="2800" b="1" dirty="0">
              <a:solidFill>
                <a:prstClr val="white"/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  <a:latin typeface="Berlin Sans FB Demi" panose="020E0802020502020306" pitchFamily="34" charset="0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</a:pPr>
            <a:r>
              <a:rPr lang="pt-BR" sz="2400" b="1" dirty="0">
                <a:solidFill>
                  <a:prstClr val="white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</a:effectLst>
                <a:latin typeface="Berlin Sans FB Demi" panose="020E0802020502020306" pitchFamily="34" charset="0"/>
                <a:cs typeface="Arial" pitchFamily="34" charset="0"/>
              </a:rPr>
              <a:t>HENRIQUE DE SOUZA GUIMARÃES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</a:pPr>
            <a:r>
              <a:rPr lang="pt-BR" sz="1100" b="1" dirty="0">
                <a:solidFill>
                  <a:prstClr val="white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</a:effectLst>
                <a:latin typeface="Arial" pitchFamily="34" charset="0"/>
                <a:cs typeface="Arial" pitchFamily="34" charset="0"/>
              </a:rPr>
              <a:t>COORDENADOR DE PLANEJAMENTO URBANO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</a:pPr>
            <a:r>
              <a:rPr lang="pt-BR" sz="1100" b="1" dirty="0">
                <a:solidFill>
                  <a:prstClr val="white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</a:effectLst>
                <a:latin typeface="Arial" pitchFamily="34" charset="0"/>
                <a:cs typeface="Arial" pitchFamily="34" charset="0"/>
              </a:rPr>
              <a:t> E DO MEIO AMBIENTE</a:t>
            </a:r>
            <a:endParaRPr lang="pt-BR" sz="2000" b="1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</a:pPr>
            <a:r>
              <a:rPr lang="pt-BR" sz="2000" b="1" dirty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	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1259632" y="4058084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dirty="0">
                <a:solidFill>
                  <a:schemeClr val="bg1"/>
                </a:solidFill>
                <a:effectLst>
                  <a:reflection blurRad="6350" stA="60000" endA="900" endPos="56000" dist="76200" dir="5400000" sy="-100000" algn="bl" rotWithShape="0"/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MUITO OBRIGADO!</a:t>
            </a:r>
          </a:p>
        </p:txBody>
      </p:sp>
    </p:spTree>
    <p:extLst>
      <p:ext uri="{BB962C8B-B14F-4D97-AF65-F5344CB8AC3E}">
        <p14:creationId xmlns:p14="http://schemas.microsoft.com/office/powerpoint/2010/main" val="18409297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pt-BR" dirty="0"/>
              <a:t>2º Quadrimestre 2022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712" y="-19792"/>
            <a:ext cx="9343712" cy="5255838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:a16="http://schemas.microsoft.com/office/drawing/2014/main" xmlns="" id="{1506D9BA-6F02-448D-A734-FD97F190C3E1}"/>
              </a:ext>
            </a:extLst>
          </p:cNvPr>
          <p:cNvSpPr txBox="1"/>
          <p:nvPr/>
        </p:nvSpPr>
        <p:spPr>
          <a:xfrm>
            <a:off x="210923" y="195486"/>
            <a:ext cx="4517842" cy="984883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r>
              <a:rPr lang="pt-BR" sz="2200" dirty="0">
                <a:solidFill>
                  <a:schemeClr val="bg1"/>
                </a:solidFill>
                <a:latin typeface="Arial Black" panose="020B0A04020102020204" pitchFamily="34" charset="0"/>
              </a:rPr>
              <a:t>AUDIÊNCIA PÚBLICA</a:t>
            </a:r>
          </a:p>
          <a:p>
            <a:pPr algn="ctr"/>
            <a:r>
              <a:rPr lang="pt-BR" sz="1200" dirty="0">
                <a:solidFill>
                  <a:schemeClr val="bg1"/>
                </a:solidFill>
                <a:latin typeface="Arial Black" panose="020B0A04020102020204" pitchFamily="34" charset="0"/>
              </a:rPr>
              <a:t>(ART.9°§ 4°,LRF)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</a:rPr>
              <a:t>28/05/2024</a:t>
            </a:r>
            <a:r>
              <a:rPr lang="pt-BR" sz="2200" dirty="0">
                <a:solidFill>
                  <a:schemeClr val="bg1"/>
                </a:solidFill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xmlns="" id="{AB8378A6-35EC-4CBD-B8BB-FF5F285C32E8}"/>
              </a:ext>
            </a:extLst>
          </p:cNvPr>
          <p:cNvSpPr txBox="1"/>
          <p:nvPr/>
        </p:nvSpPr>
        <p:spPr>
          <a:xfrm>
            <a:off x="420126" y="3651869"/>
            <a:ext cx="4292632" cy="830995"/>
          </a:xfrm>
          <a:prstGeom prst="rect">
            <a:avLst/>
          </a:prstGeom>
          <a:noFill/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1° QUADRIMESTRE</a:t>
            </a:r>
          </a:p>
          <a:p>
            <a:pPr algn="ctr"/>
            <a:r>
              <a:rPr lang="pt-BR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01/01/2024 A 31/04/2024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xmlns="" id="{93814296-09EB-40C8-8EAD-04055ED1966F}"/>
              </a:ext>
            </a:extLst>
          </p:cNvPr>
          <p:cNvSpPr txBox="1"/>
          <p:nvPr/>
        </p:nvSpPr>
        <p:spPr>
          <a:xfrm>
            <a:off x="263878" y="2069519"/>
            <a:ext cx="4464887" cy="1200327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pPr algn="ctr"/>
            <a:endParaRPr lang="pt-BR" b="1" dirty="0"/>
          </a:p>
          <a:p>
            <a:pPr algn="ctr"/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DEPARTAMENTO DE MEIO AMBIENTE</a:t>
            </a:r>
          </a:p>
          <a:p>
            <a:pPr algn="ctr"/>
            <a:r>
              <a:rPr lang="pt-BR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</a:t>
            </a:r>
          </a:p>
          <a:p>
            <a:pPr algn="ctr"/>
            <a:endParaRPr lang="pt-BR" b="1" dirty="0"/>
          </a:p>
        </p:txBody>
      </p:sp>
    </p:spTree>
    <p:extLst>
      <p:ext uri="{BB962C8B-B14F-4D97-AF65-F5344CB8AC3E}">
        <p14:creationId xmlns:p14="http://schemas.microsoft.com/office/powerpoint/2010/main" val="143836338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072"/>
            <a:ext cx="9180512" cy="5164038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852473" y="0"/>
            <a:ext cx="50606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DEPARTAMENTO DE MEIO AMBIENTE – DEMA</a:t>
            </a:r>
          </a:p>
        </p:txBody>
      </p:sp>
      <p:sp>
        <p:nvSpPr>
          <p:cNvPr id="5" name="Retângulo 4"/>
          <p:cNvSpPr/>
          <p:nvPr/>
        </p:nvSpPr>
        <p:spPr>
          <a:xfrm>
            <a:off x="725152" y="350535"/>
            <a:ext cx="53929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LEI COMPLEMENTAR Nº 2.130/2022, DE 18 DE FEVEREIRO DE 2022. Art. 60. § 10 </a:t>
            </a:r>
          </a:p>
        </p:txBody>
      </p:sp>
      <p:sp>
        <p:nvSpPr>
          <p:cNvPr id="7" name="Retângulo 6"/>
          <p:cNvSpPr/>
          <p:nvPr/>
        </p:nvSpPr>
        <p:spPr>
          <a:xfrm>
            <a:off x="423656" y="640275"/>
            <a:ext cx="84969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Tx/>
              <a:buAutoNum type="arabicPeriod"/>
            </a:pP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EDUCAÇÃO AMBIENTAL </a:t>
            </a:r>
          </a:p>
          <a:p>
            <a:pPr algn="just"/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1.1 Implantação de Biodigestores nas Escolas</a:t>
            </a:r>
          </a:p>
          <a:p>
            <a:pPr algn="just"/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Edital nº1/2022 MMA, implantação de biodigestores em escolas públicas, por Consórcios Públicos - programa Escolas +Verdes – MMA, para promover a sustentabilidade nas escolas brasileiras.</a:t>
            </a:r>
          </a:p>
        </p:txBody>
      </p:sp>
      <p:sp>
        <p:nvSpPr>
          <p:cNvPr id="8" name="AutoShape 2" descr="blob:https://web.whatsapp.com/ff72c50c-822f-4d61-8839-51ef12f4790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9" name="AutoShape 4" descr="blob:https://web.whatsapp.com/ff72c50c-822f-4d61-8839-51ef12f47903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069643"/>
            <a:ext cx="5828218" cy="2897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ângulo 10"/>
          <p:cNvSpPr/>
          <p:nvPr/>
        </p:nvSpPr>
        <p:spPr>
          <a:xfrm>
            <a:off x="460375" y="1676471"/>
            <a:ext cx="84602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Via CIM Amurel  - Serão 10 biodigestores para Amurel, 3/10 EMEBs em Capivari de Baixo</a:t>
            </a:r>
          </a:p>
          <a:p>
            <a:pPr algn="ctr"/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6065058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0072"/>
            <a:ext cx="9180512" cy="516403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38540"/>
            <a:ext cx="2464055" cy="18573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852473" y="0"/>
            <a:ext cx="506061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20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DEPARTAMENTO DE MEIO AMBIENTE – DEMA</a:t>
            </a:r>
          </a:p>
        </p:txBody>
      </p:sp>
      <p:sp>
        <p:nvSpPr>
          <p:cNvPr id="5" name="Retângulo 4"/>
          <p:cNvSpPr/>
          <p:nvPr/>
        </p:nvSpPr>
        <p:spPr>
          <a:xfrm>
            <a:off x="725152" y="350535"/>
            <a:ext cx="5392928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LEI COMPLEMENTAR Nº 2.130/2022, DE 18 DE FEVEREIRO DE 2022. Art. 60. § 10 </a:t>
            </a:r>
          </a:p>
        </p:txBody>
      </p:sp>
      <p:sp>
        <p:nvSpPr>
          <p:cNvPr id="7" name="Retângulo 6"/>
          <p:cNvSpPr/>
          <p:nvPr/>
        </p:nvSpPr>
        <p:spPr>
          <a:xfrm>
            <a:off x="481041" y="676656"/>
            <a:ext cx="8496944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buFontTx/>
              <a:buAutoNum type="arabicPeriod"/>
            </a:pP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EDUCAÇÃO AMBIENTAL</a:t>
            </a:r>
          </a:p>
          <a:p>
            <a:pPr algn="just"/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just"/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1.1 Implantação de Biodigestores nas Escolas</a:t>
            </a:r>
          </a:p>
          <a:p>
            <a:pPr algn="just"/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Edital nº1/2022 MMA, implantação de biodigestores em escolas públicas, por Consórcios Públicos - programa Escolas +Verdes – MMA, para promover a sustentabilidade nas escolas brasileiras.</a:t>
            </a:r>
          </a:p>
        </p:txBody>
      </p:sp>
      <p:sp>
        <p:nvSpPr>
          <p:cNvPr id="2" name="Retângulo 1"/>
          <p:cNvSpPr/>
          <p:nvPr/>
        </p:nvSpPr>
        <p:spPr>
          <a:xfrm>
            <a:off x="349799" y="4078401"/>
            <a:ext cx="847666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b="1" dirty="0">
                <a:latin typeface="Arial" panose="020B0604020202020204" pitchFamily="34" charset="0"/>
                <a:cs typeface="Arial" panose="020B0604020202020204" pitchFamily="34" charset="0"/>
              </a:rPr>
              <a:t>IMPLANTAÇÃO DE BIODIGESTORES EM ESCOLAS PÚBLICAS DE MUNICÍPIOS DA REGIÃO DA AMUREL SC</a:t>
            </a:r>
          </a:p>
        </p:txBody>
      </p:sp>
      <p:sp>
        <p:nvSpPr>
          <p:cNvPr id="10" name="Retângulo 9"/>
          <p:cNvSpPr/>
          <p:nvPr/>
        </p:nvSpPr>
        <p:spPr>
          <a:xfrm>
            <a:off x="660285" y="4421965"/>
            <a:ext cx="81384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Previsão: Até 30/07/2024</a:t>
            </a:r>
          </a:p>
        </p:txBody>
      </p:sp>
      <p:sp>
        <p:nvSpPr>
          <p:cNvPr id="17" name="Retângulo 16"/>
          <p:cNvSpPr/>
          <p:nvPr/>
        </p:nvSpPr>
        <p:spPr>
          <a:xfrm>
            <a:off x="5913090" y="-571737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pt-BR" sz="1200" i="1" dirty="0">
                <a:latin typeface="Arial" panose="020B0604020202020204" pitchFamily="34" charset="0"/>
                <a:cs typeface="Arial" panose="020B0604020202020204" pitchFamily="34" charset="0"/>
              </a:rPr>
              <a:t>Consórcio Intermunicipal Multifinalitário dos Municípios da Amurel – CIM/Amurel, 22/09/2023</a:t>
            </a:r>
            <a:endParaRPr lang="pt-BR" sz="1200" i="1" dirty="0"/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4783" y="1999909"/>
            <a:ext cx="2840193" cy="198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3741" y="1912578"/>
            <a:ext cx="2936157" cy="19985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ixaDeTexto 5"/>
          <p:cNvSpPr txBox="1"/>
          <p:nvPr/>
        </p:nvSpPr>
        <p:spPr>
          <a:xfrm>
            <a:off x="1124024" y="3767703"/>
            <a:ext cx="112082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00" b="1" dirty="0">
                <a:latin typeface="Arial" panose="020B0604020202020204" pitchFamily="34" charset="0"/>
                <a:cs typeface="Arial" panose="020B0604020202020204" pitchFamily="34" charset="0"/>
              </a:rPr>
              <a:t>EMEB Santo André</a:t>
            </a:r>
          </a:p>
        </p:txBody>
      </p:sp>
    </p:spTree>
    <p:extLst>
      <p:ext uri="{BB962C8B-B14F-4D97-AF65-F5344CB8AC3E}">
        <p14:creationId xmlns:p14="http://schemas.microsoft.com/office/powerpoint/2010/main" val="36597593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741"/>
            <a:ext cx="9255540" cy="5206241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808482" y="-20538"/>
            <a:ext cx="5331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DEPARTAMENTO DE MEIO AMBIENTE – DEMA</a:t>
            </a:r>
          </a:p>
        </p:txBody>
      </p:sp>
      <p:sp>
        <p:nvSpPr>
          <p:cNvPr id="5" name="Retângulo 4"/>
          <p:cNvSpPr/>
          <p:nvPr/>
        </p:nvSpPr>
        <p:spPr>
          <a:xfrm>
            <a:off x="283205" y="278527"/>
            <a:ext cx="617670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 COMPLEMENTAR Nº 2.130/2022, DE 18 DE FEVEREIRO DE 2022. Art. 60. § 10 </a:t>
            </a:r>
          </a:p>
        </p:txBody>
      </p:sp>
      <p:sp>
        <p:nvSpPr>
          <p:cNvPr id="8" name="Retângulo 7"/>
          <p:cNvSpPr/>
          <p:nvPr/>
        </p:nvSpPr>
        <p:spPr>
          <a:xfrm>
            <a:off x="283204" y="555526"/>
            <a:ext cx="67222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2. Programa Penso, Logo, Destino  - TC nº 084/2022, 07/2022</a:t>
            </a:r>
          </a:p>
        </p:txBody>
      </p:sp>
      <p:sp>
        <p:nvSpPr>
          <p:cNvPr id="6" name="Retângulo 5"/>
          <p:cNvSpPr/>
          <p:nvPr/>
        </p:nvSpPr>
        <p:spPr>
          <a:xfrm>
            <a:off x="395536" y="903663"/>
            <a:ext cx="849694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O “Penso, Logo Destino” é um programa do IMA/SC com o intuito de definir as ações voltadas ao gerenciamento ambientalmente adequado dos resíduos sólidos, no caso em questão, os produtos que compõem o sistema de logística reversa.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3979853" y="1930589"/>
            <a:ext cx="4960115" cy="2862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457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914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371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18288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2860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7432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2004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657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1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Carlito"/>
              </a:rPr>
              <a:t>Comissão Interinstitucional de Apoio ao Coordenador Municipal</a:t>
            </a: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t-BR" altLang="pt-BR" sz="1200" dirty="0">
                <a:ea typeface="Calibri" pitchFamily="34" charset="0"/>
                <a:cs typeface="Carlito"/>
              </a:rPr>
              <a:t>Decreto 1820/2024</a:t>
            </a:r>
            <a:endParaRPr kumimoji="0" lang="pt-BR" altLang="pt-BR" sz="1200" i="0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ea typeface="Calibri" pitchFamily="34" charset="0"/>
              <a:cs typeface="Carlito"/>
            </a:endParaRP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t-BR" altLang="pt-BR" sz="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algn="ctr" defTabSz="914400" eaLnBrk="0" hangingPunct="0"/>
            <a:r>
              <a:rPr lang="pt-BR" sz="1200" b="1" dirty="0">
                <a:ea typeface="Calibri" pitchFamily="34" charset="0"/>
                <a:cs typeface="Carlito"/>
              </a:rPr>
              <a:t>Secretaria de Educação, Cultura, Esporte e Turismo</a:t>
            </a:r>
          </a:p>
          <a:p>
            <a:pPr lvl="0" algn="ctr" defTabSz="914400" eaLnBrk="0" hangingPunct="0"/>
            <a:r>
              <a:rPr lang="pt-BR" sz="1200" dirty="0"/>
              <a:t>Mirela Matos Barreiros</a:t>
            </a:r>
          </a:p>
          <a:p>
            <a:pPr lvl="0" algn="ctr" defTabSz="914400" eaLnBrk="0" hangingPunct="0"/>
            <a:r>
              <a:rPr lang="pt-BR" sz="1200" dirty="0"/>
              <a:t>Renata O.S. Roque</a:t>
            </a:r>
          </a:p>
          <a:p>
            <a:pPr lvl="0" algn="ctr" defTabSz="914400" eaLnBrk="0" hangingPunct="0"/>
            <a:endParaRPr lang="pt-BR" altLang="pt-BR" sz="600" dirty="0"/>
          </a:p>
          <a:p>
            <a:pPr algn="ctr" defTabSz="914400" eaLnBrk="0" hangingPunct="0"/>
            <a:r>
              <a:rPr lang="pt-BR" altLang="pt-BR" sz="1200" b="1" dirty="0">
                <a:ea typeface="Calibri" pitchFamily="34" charset="0"/>
                <a:cs typeface="Carlito"/>
              </a:rPr>
              <a:t>Secretaria Municipal de Saúde</a:t>
            </a:r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Carlito"/>
              </a:rPr>
              <a:t>Ellen Leandro Marques</a:t>
            </a:r>
            <a:endParaRPr kumimoji="0" lang="pt-BR" altLang="pt-BR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 algn="ctr" defTabSz="914400" eaLnBrk="0" hangingPunct="0"/>
            <a:r>
              <a:rPr lang="pt-BR" sz="1200" dirty="0"/>
              <a:t>Deise Aguiar Venâncio </a:t>
            </a:r>
            <a:r>
              <a:rPr kumimoji="0" lang="pt-BR" altLang="pt-BR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Carlito"/>
              </a:rPr>
              <a:t>– Suplente</a:t>
            </a:r>
          </a:p>
          <a:p>
            <a:pPr lvl="0" algn="ctr" defTabSz="914400" eaLnBrk="0" hangingPunct="0"/>
            <a:endParaRPr lang="pt-BR" altLang="pt-BR" sz="600" dirty="0"/>
          </a:p>
          <a:p>
            <a:pPr marL="0" marR="0" lvl="0" indent="0" algn="ctr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Carlito"/>
              </a:rPr>
              <a:t>Secretaria de Infraestrutura, Mobilidade e Segurança Pública</a:t>
            </a:r>
            <a:endParaRPr kumimoji="0" lang="pt-BR" altLang="pt-BR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  <a:p>
            <a:pPr lvl="0" algn="ctr" defTabSz="914400" eaLnBrk="0" hangingPunct="0"/>
            <a:r>
              <a:rPr lang="pt-BR" sz="1200" dirty="0"/>
              <a:t>Felipe Pessoa Martins</a:t>
            </a:r>
          </a:p>
          <a:p>
            <a:pPr lvl="0" algn="ctr" defTabSz="914400" eaLnBrk="0" hangingPunct="0"/>
            <a:endParaRPr lang="pt-BR" sz="600" dirty="0"/>
          </a:p>
          <a:p>
            <a:pPr lvl="0" algn="ctr" defTabSz="914400" eaLnBrk="0" hangingPunct="0"/>
            <a:r>
              <a:rPr lang="pt-BR" sz="1200" b="1" dirty="0"/>
              <a:t>Secretaria de Desenvolvimento Econômico e Tecnologia</a:t>
            </a:r>
          </a:p>
          <a:p>
            <a:pPr lvl="0" algn="ctr" defTabSz="914400" eaLnBrk="0" hangingPunct="0"/>
            <a:r>
              <a:rPr lang="pt-BR" sz="1200" dirty="0"/>
              <a:t>Mateus Rodrigues </a:t>
            </a:r>
          </a:p>
          <a:p>
            <a:pPr lvl="0" algn="ctr" defTabSz="914400" eaLnBrk="0" hangingPunct="0"/>
            <a:r>
              <a:rPr lang="pt-BR" sz="1200" dirty="0">
                <a:ea typeface="Calibri" pitchFamily="34" charset="0"/>
                <a:cs typeface="Carlito"/>
              </a:rPr>
              <a:t>José Adilson Soares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078" b="29430"/>
          <a:stretch/>
        </p:blipFill>
        <p:spPr bwMode="auto">
          <a:xfrm>
            <a:off x="1482919" y="1521700"/>
            <a:ext cx="660321" cy="6180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532982" y="3187875"/>
            <a:ext cx="27741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pt-PT" altLang="pt-BR" sz="1000" b="1" dirty="0">
                <a:latin typeface="Arial" pitchFamily="34" charset="0"/>
                <a:ea typeface="Carlito"/>
                <a:cs typeface="Arial" pitchFamily="34" charset="0"/>
              </a:rPr>
              <a:t>Coordenação Regional</a:t>
            </a:r>
          </a:p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pt-PT" altLang="pt-BR" sz="1000" dirty="0">
                <a:latin typeface="Arial" pitchFamily="34" charset="0"/>
                <a:ea typeface="Carlito"/>
                <a:cs typeface="Arial" pitchFamily="34" charset="0"/>
              </a:rPr>
              <a:t>Engº Bruno Sodré   Engº Marcelo - IMA/SC</a:t>
            </a:r>
          </a:p>
        </p:txBody>
      </p:sp>
      <p:sp>
        <p:nvSpPr>
          <p:cNvPr id="10" name="Retângulo 9"/>
          <p:cNvSpPr/>
          <p:nvPr/>
        </p:nvSpPr>
        <p:spPr>
          <a:xfrm>
            <a:off x="768034" y="2133387"/>
            <a:ext cx="21196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pt-PT" altLang="pt-BR" sz="1000" b="1" dirty="0">
                <a:latin typeface="Arial" pitchFamily="34" charset="0"/>
                <a:ea typeface="Carlito"/>
                <a:cs typeface="Arial" pitchFamily="34" charset="0"/>
              </a:rPr>
              <a:t>Coordenador Estadual </a:t>
            </a: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pt-PT" altLang="pt-BR" sz="1000" dirty="0">
                <a:latin typeface="Arial" pitchFamily="34" charset="0"/>
                <a:ea typeface="Carlito"/>
                <a:cs typeface="Arial" pitchFamily="34" charset="0"/>
              </a:rPr>
              <a:t>Engº. Cícero da Silva – IMA/SC</a:t>
            </a:r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4219" y="2544766"/>
            <a:ext cx="632128" cy="65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937" y="2499742"/>
            <a:ext cx="691133" cy="65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tângulo 10"/>
          <p:cNvSpPr/>
          <p:nvPr/>
        </p:nvSpPr>
        <p:spPr>
          <a:xfrm>
            <a:off x="245946" y="4365355"/>
            <a:ext cx="367798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pt-BR" altLang="pt-BR" sz="1000" b="1" dirty="0">
                <a:latin typeface="Arial" pitchFamily="34" charset="0"/>
                <a:ea typeface="Calibri" pitchFamily="34" charset="0"/>
                <a:cs typeface="Carlito"/>
              </a:rPr>
              <a:t>Coordenação Municipal</a:t>
            </a:r>
            <a:endParaRPr lang="pt-BR" altLang="pt-BR" sz="1000" dirty="0">
              <a:latin typeface="Arial" pitchFamily="34" charset="0"/>
              <a:cs typeface="Arial" pitchFamily="34" charset="0"/>
            </a:endParaRPr>
          </a:p>
          <a:p>
            <a:pPr lvl="0" algn="ctr" defTabSz="914400" fontAlgn="base">
              <a:spcBef>
                <a:spcPct val="0"/>
              </a:spcBef>
              <a:spcAft>
                <a:spcPct val="0"/>
              </a:spcAft>
            </a:pPr>
            <a:r>
              <a:rPr lang="pt-BR" altLang="pt-BR" sz="1000" dirty="0">
                <a:latin typeface="Arial" pitchFamily="34" charset="0"/>
                <a:ea typeface="Calibri" pitchFamily="34" charset="0"/>
                <a:cs typeface="Carlito"/>
              </a:rPr>
              <a:t>Engª. Renata Porto Morais     </a:t>
            </a:r>
            <a:r>
              <a:rPr lang="pt-BR" sz="1000" dirty="0">
                <a:latin typeface="Arial" pitchFamily="34" charset="0"/>
                <a:ea typeface="Calibri" pitchFamily="34" charset="0"/>
                <a:cs typeface="Carlito"/>
              </a:rPr>
              <a:t>Adilson de Souza Pacheco</a:t>
            </a:r>
            <a:r>
              <a:rPr lang="pt-BR" altLang="pt-BR" sz="1000" dirty="0">
                <a:latin typeface="Arial" pitchFamily="34" charset="0"/>
                <a:ea typeface="Calibri" pitchFamily="34" charset="0"/>
                <a:cs typeface="Carlito"/>
              </a:rPr>
              <a:t> 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4937" y="3651870"/>
            <a:ext cx="813111" cy="711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934" y="3668043"/>
            <a:ext cx="708932" cy="695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00818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2843808" y="4829217"/>
            <a:ext cx="2895600" cy="273844"/>
          </a:xfrm>
        </p:spPr>
        <p:txBody>
          <a:bodyPr/>
          <a:lstStyle/>
          <a:p>
            <a:r>
              <a:rPr lang="pt-BR" dirty="0">
                <a:solidFill>
                  <a:prstClr val="black">
                    <a:tint val="75000"/>
                  </a:prstClr>
                </a:solidFill>
              </a:rPr>
              <a:t>1º Quadrimestre 2024</a:t>
            </a:r>
          </a:p>
        </p:txBody>
      </p:sp>
      <p:sp>
        <p:nvSpPr>
          <p:cNvPr id="3" name="Retângulo 2"/>
          <p:cNvSpPr/>
          <p:nvPr/>
        </p:nvSpPr>
        <p:spPr>
          <a:xfrm>
            <a:off x="1979712" y="1477543"/>
            <a:ext cx="47885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VALOR TOTAL DO CONTRATO: </a:t>
            </a:r>
            <a:r>
              <a:rPr lang="pt-B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R$ 2.227.570,00</a:t>
            </a:r>
            <a:endParaRPr lang="pt-BR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tângulo de cantos arredondados 3">
            <a:extLst>
              <a:ext uri="{FF2B5EF4-FFF2-40B4-BE49-F238E27FC236}">
                <a16:creationId xmlns:a16="http://schemas.microsoft.com/office/drawing/2014/main" xmlns="" id="{793D3F91-F9A5-76D7-5A15-34974D5FEA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85764" y="339502"/>
            <a:ext cx="5510372" cy="936104"/>
          </a:xfrm>
          <a:prstGeom prst="roundRect">
            <a:avLst/>
          </a:prstGeom>
          <a:solidFill>
            <a:srgbClr val="FFFF00"/>
          </a:solidFill>
          <a:ln w="9525" cap="flat" cmpd="sng" algn="ctr">
            <a:noFill/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14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PAVIMENTAÇÃO ASFÁLTICA DA AVENIDA PAULO DOS SANTOS MELO, BAIRRO SANTO ANDRÉ (ACESSO A CABECEIRA DA PONTE DR. STÉLIO CASCAES BOABAID)</a:t>
            </a:r>
            <a:endParaRPr lang="pt-BR" sz="12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pic>
        <p:nvPicPr>
          <p:cNvPr id="10" name="Imagem 9" descr="Rua de terra&#10;&#10;Descrição gerada automaticamente com confiança média">
            <a:extLst>
              <a:ext uri="{FF2B5EF4-FFF2-40B4-BE49-F238E27FC236}">
                <a16:creationId xmlns:a16="http://schemas.microsoft.com/office/drawing/2014/main" xmlns="" id="{FE8D5FDB-7D5C-8C14-711D-1512D64F805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433588"/>
            <a:ext cx="2895600" cy="22432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Imagem 12" descr="Caminhão em estrada de terra&#10;&#10;Descrição gerada automaticamente com confiança média">
            <a:extLst>
              <a:ext uri="{FF2B5EF4-FFF2-40B4-BE49-F238E27FC236}">
                <a16:creationId xmlns:a16="http://schemas.microsoft.com/office/drawing/2014/main" xmlns="" id="{966A7386-D3A2-278F-0CE1-1C44316B5E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48"/>
          <a:stretch/>
        </p:blipFill>
        <p:spPr>
          <a:xfrm>
            <a:off x="3491880" y="2427734"/>
            <a:ext cx="2520280" cy="224328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Imagem 14" descr="Caminhão em estrada de terra&#10;&#10;Descrição gerada automaticamente com confiança média">
            <a:extLst>
              <a:ext uri="{FF2B5EF4-FFF2-40B4-BE49-F238E27FC236}">
                <a16:creationId xmlns:a16="http://schemas.microsoft.com/office/drawing/2014/main" xmlns="" id="{CFDF128E-5B6D-099F-6F33-FB0AB19EAAC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00" b="5201"/>
          <a:stretch/>
        </p:blipFill>
        <p:spPr>
          <a:xfrm>
            <a:off x="6126534" y="2427734"/>
            <a:ext cx="2452606" cy="224328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Retângulo 15">
            <a:extLst>
              <a:ext uri="{FF2B5EF4-FFF2-40B4-BE49-F238E27FC236}">
                <a16:creationId xmlns:a16="http://schemas.microsoft.com/office/drawing/2014/main" xmlns="" id="{E003D78A-E78C-D323-C1AE-6C357037AB9E}"/>
              </a:ext>
            </a:extLst>
          </p:cNvPr>
          <p:cNvSpPr/>
          <p:nvPr/>
        </p:nvSpPr>
        <p:spPr>
          <a:xfrm>
            <a:off x="719572" y="1763639"/>
            <a:ext cx="77048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EMPRESA RESPONSÁVEL PELA EXECUÇÃO: </a:t>
            </a:r>
            <a:r>
              <a:rPr lang="pt-B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BCL EMPREEDIMENTOS LTDA</a:t>
            </a:r>
            <a:endParaRPr lang="pt-BR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xmlns="" id="{C2B7F4EA-4880-1810-E401-F8251F15F6C0}"/>
              </a:ext>
            </a:extLst>
          </p:cNvPr>
          <p:cNvSpPr/>
          <p:nvPr/>
        </p:nvSpPr>
        <p:spPr>
          <a:xfrm>
            <a:off x="2141730" y="2049735"/>
            <a:ext cx="44644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PRAZO DE EXECUÇÃO DE OBRA: </a:t>
            </a:r>
            <a:r>
              <a:rPr lang="pt-B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 DIAS</a:t>
            </a:r>
            <a:endParaRPr lang="pt-BR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36501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741"/>
            <a:ext cx="9255540" cy="5206241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808482" y="-20538"/>
            <a:ext cx="5331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DEPARTAMENTO DE MEIO AMBIENTE – DEMA</a:t>
            </a:r>
          </a:p>
        </p:txBody>
      </p:sp>
      <p:sp>
        <p:nvSpPr>
          <p:cNvPr id="5" name="Retângulo 4"/>
          <p:cNvSpPr/>
          <p:nvPr/>
        </p:nvSpPr>
        <p:spPr>
          <a:xfrm>
            <a:off x="283205" y="278527"/>
            <a:ext cx="617670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 COMPLEMENTAR Nº 2.130/2022, DE 18 DE FEVEREIRO DE 2022. Art. 60. § 10 </a:t>
            </a:r>
          </a:p>
        </p:txBody>
      </p:sp>
      <p:sp>
        <p:nvSpPr>
          <p:cNvPr id="8" name="Retângulo 7"/>
          <p:cNvSpPr/>
          <p:nvPr/>
        </p:nvSpPr>
        <p:spPr>
          <a:xfrm>
            <a:off x="283204" y="555526"/>
            <a:ext cx="67222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2. Programa Penso, Logo, Destino  - TC nº 084/2022, 07/2022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364417" y="1047301"/>
            <a:ext cx="79928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Planejamento 2024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96" y="1602029"/>
            <a:ext cx="3737954" cy="18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4627770" y="1570883"/>
            <a:ext cx="424131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Incremento do número de PEVs;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Melhoria dos PEVs e PC;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Melhoria na Divulgação do Programa;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Educação Ambiental: formal, informal;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Gestão ambiental municipal. </a:t>
            </a:r>
          </a:p>
        </p:txBody>
      </p:sp>
    </p:spTree>
    <p:extLst>
      <p:ext uri="{BB962C8B-B14F-4D97-AF65-F5344CB8AC3E}">
        <p14:creationId xmlns:p14="http://schemas.microsoft.com/office/powerpoint/2010/main" val="141060505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755" y="-42203"/>
            <a:ext cx="9255540" cy="5206241"/>
          </a:xfrm>
          <a:prstGeom prst="rect">
            <a:avLst/>
          </a:prstGeom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178721"/>
            <a:ext cx="2048276" cy="21848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tângulo 2"/>
          <p:cNvSpPr/>
          <p:nvPr/>
        </p:nvSpPr>
        <p:spPr>
          <a:xfrm>
            <a:off x="808482" y="-20538"/>
            <a:ext cx="5331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DEPARTAMENTO DE MEIO AMBIENTE – DEMA</a:t>
            </a:r>
          </a:p>
        </p:txBody>
      </p:sp>
      <p:sp>
        <p:nvSpPr>
          <p:cNvPr id="5" name="Retângulo 4"/>
          <p:cNvSpPr/>
          <p:nvPr/>
        </p:nvSpPr>
        <p:spPr>
          <a:xfrm>
            <a:off x="283205" y="278527"/>
            <a:ext cx="617670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 COMPLEMENTAR Nº 2.130/2022, DE 18 DE FEVEREIRO DE 2022. Art. 60. § 10 </a:t>
            </a:r>
          </a:p>
        </p:txBody>
      </p:sp>
      <p:sp>
        <p:nvSpPr>
          <p:cNvPr id="8" name="Retângulo 7"/>
          <p:cNvSpPr/>
          <p:nvPr/>
        </p:nvSpPr>
        <p:spPr>
          <a:xfrm>
            <a:off x="283204" y="555526"/>
            <a:ext cx="67222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2. Programa Penso, Logo, Destino  - TC nº 084/2022, 07/2022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364416" y="893413"/>
            <a:ext cx="86720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Incremento do número de PEVs</a:t>
            </a:r>
            <a:endParaRPr lang="pt-BR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tângulo 5"/>
          <p:cNvSpPr/>
          <p:nvPr/>
        </p:nvSpPr>
        <p:spPr>
          <a:xfrm>
            <a:off x="829521" y="2781607"/>
            <a:ext cx="211045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Ginásio Municipal Poliesportivo Juan Manuel dos Santos, no Centro. </a:t>
            </a:r>
          </a:p>
        </p:txBody>
      </p:sp>
      <p:sp>
        <p:nvSpPr>
          <p:cNvPr id="10" name="AutoShape 4" descr="blob:https://web.whatsapp.com/e3bd5e86-cf24-4a5a-b77b-c24a184f3bd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1" name="AutoShape 6" descr="blob:https://web.whatsapp.com/e3bd5e86-cf24-4a5a-b77b-c24a184f3bd3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37" t="13871" r="7215" b="20309"/>
          <a:stretch/>
        </p:blipFill>
        <p:spPr bwMode="auto">
          <a:xfrm>
            <a:off x="612775" y="1340059"/>
            <a:ext cx="4154549" cy="12241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AutoShape 10" descr="blob:https://web.whatsapp.com/fc2a6ca6-7879-4099-a502-3394c76cbbf4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pic>
        <p:nvPicPr>
          <p:cNvPr id="4107" name="Picture 11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5" t="7579" r="13274" b="9043"/>
          <a:stretch/>
        </p:blipFill>
        <p:spPr bwMode="auto">
          <a:xfrm>
            <a:off x="6226609" y="1231967"/>
            <a:ext cx="1723106" cy="2853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6"/>
          <p:cNvSpPr/>
          <p:nvPr/>
        </p:nvSpPr>
        <p:spPr>
          <a:xfrm>
            <a:off x="5537851" y="4116398"/>
            <a:ext cx="34620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Pronto Atendimento </a:t>
            </a:r>
          </a:p>
          <a:p>
            <a:pPr algn="ctr"/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Rua Tarcísio Vilela, 1450, Bairro Caçador</a:t>
            </a:r>
          </a:p>
        </p:txBody>
      </p:sp>
    </p:spTree>
    <p:extLst>
      <p:ext uri="{BB962C8B-B14F-4D97-AF65-F5344CB8AC3E}">
        <p14:creationId xmlns:p14="http://schemas.microsoft.com/office/powerpoint/2010/main" val="254324406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82"/>
            <a:ext cx="9255540" cy="5206241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808482" y="-20538"/>
            <a:ext cx="5331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DEPARTAMENTO DE MEIO AMBIENTE – DEMA</a:t>
            </a:r>
          </a:p>
        </p:txBody>
      </p:sp>
      <p:sp>
        <p:nvSpPr>
          <p:cNvPr id="5" name="Retângulo 4"/>
          <p:cNvSpPr/>
          <p:nvPr/>
        </p:nvSpPr>
        <p:spPr>
          <a:xfrm>
            <a:off x="283205" y="278527"/>
            <a:ext cx="617670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 COMPLEMENTAR Nº 2.130/2022, DE 18 DE FEVEREIRO DE 2022. Art. 60. § 10 </a:t>
            </a:r>
          </a:p>
        </p:txBody>
      </p:sp>
      <p:sp>
        <p:nvSpPr>
          <p:cNvPr id="8" name="Retângulo 7"/>
          <p:cNvSpPr/>
          <p:nvPr/>
        </p:nvSpPr>
        <p:spPr>
          <a:xfrm>
            <a:off x="283204" y="555526"/>
            <a:ext cx="67222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2. Programa Penso, Logo, Destino  - TC nº 084/2022, 07/2022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270886" y="1249049"/>
            <a:ext cx="42126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pt-BR" sz="1200" dirty="0">
                <a:latin typeface="Arial" panose="020B0604020202020204" pitchFamily="34" charset="0"/>
                <a:cs typeface="Arial" panose="020B0604020202020204" pitchFamily="34" charset="0"/>
              </a:rPr>
              <a:t>Alinhamento das ações do semestre  entre a Coordenação Municipal do Programa Penso, Logo Destino e as Diretoras acerca da atuação nas escolas e CEIs do Município.</a:t>
            </a:r>
          </a:p>
        </p:txBody>
      </p:sp>
      <p:pic>
        <p:nvPicPr>
          <p:cNvPr id="6146" name="Picture 2" descr="https://capivaridebaixo.sc.gov.br/uploads/sites/290/2024/02/WhatsApp-Image-2024-02-21-at-08.00.57-3-800x445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45" y="2228032"/>
            <a:ext cx="4113139" cy="2287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415162" y="909425"/>
            <a:ext cx="41637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Educação Ambiental: formal, informal</a:t>
            </a:r>
          </a:p>
        </p:txBody>
      </p:sp>
      <p:pic>
        <p:nvPicPr>
          <p:cNvPr id="11" name="Picture 2" descr="https://capivaridebaixo.sc.gov.br/uploads/sites/290/2024/03/pld4-1024x76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34" t="17749" r="8610" b="3361"/>
          <a:stretch/>
        </p:blipFill>
        <p:spPr bwMode="auto">
          <a:xfrm>
            <a:off x="4932040" y="1083870"/>
            <a:ext cx="3763296" cy="2605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tângulo 5"/>
          <p:cNvSpPr/>
          <p:nvPr/>
        </p:nvSpPr>
        <p:spPr>
          <a:xfrm>
            <a:off x="4891916" y="3723878"/>
            <a:ext cx="410101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Encontro Coordenação Municipal e Regional do PLD com a Sra. Marinélia – Secretaria Municipal de Educação, Turismo, Cultura, Esporte, e a Comissão Municipal do PLD – Educação Ambiental 2024.</a:t>
            </a:r>
          </a:p>
        </p:txBody>
      </p:sp>
    </p:spTree>
    <p:extLst>
      <p:ext uri="{BB962C8B-B14F-4D97-AF65-F5344CB8AC3E}">
        <p14:creationId xmlns:p14="http://schemas.microsoft.com/office/powerpoint/2010/main" val="267201590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82"/>
            <a:ext cx="9255540" cy="5206241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808482" y="-20538"/>
            <a:ext cx="5331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DEPARTAMENTO DE MEIO AMBIENTE – DEMA</a:t>
            </a:r>
          </a:p>
        </p:txBody>
      </p:sp>
      <p:sp>
        <p:nvSpPr>
          <p:cNvPr id="5" name="Retângulo 4"/>
          <p:cNvSpPr/>
          <p:nvPr/>
        </p:nvSpPr>
        <p:spPr>
          <a:xfrm>
            <a:off x="283205" y="278527"/>
            <a:ext cx="617670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 COMPLEMENTAR Nº 2.130/2022, DE 18 DE FEVEREIRO DE 2022. Art. 60. § 10 </a:t>
            </a:r>
          </a:p>
        </p:txBody>
      </p:sp>
      <p:sp>
        <p:nvSpPr>
          <p:cNvPr id="8" name="Retângulo 7"/>
          <p:cNvSpPr/>
          <p:nvPr/>
        </p:nvSpPr>
        <p:spPr>
          <a:xfrm>
            <a:off x="370022" y="432996"/>
            <a:ext cx="67222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2. Programa Penso, Logo, </a:t>
            </a:r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Destino</a:t>
            </a: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  - TC nº 084/2022, 07/2022</a:t>
            </a:r>
          </a:p>
        </p:txBody>
      </p:sp>
      <p:sp>
        <p:nvSpPr>
          <p:cNvPr id="2" name="Retângulo 1"/>
          <p:cNvSpPr/>
          <p:nvPr/>
        </p:nvSpPr>
        <p:spPr>
          <a:xfrm>
            <a:off x="417300" y="771548"/>
            <a:ext cx="36901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Educação Ambiental: formal, informal</a:t>
            </a:r>
          </a:p>
        </p:txBody>
      </p:sp>
      <p:sp>
        <p:nvSpPr>
          <p:cNvPr id="7" name="Retângulo 6"/>
          <p:cNvSpPr/>
          <p:nvPr/>
        </p:nvSpPr>
        <p:spPr>
          <a:xfrm>
            <a:off x="539552" y="1082534"/>
            <a:ext cx="76328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Cartilha do programa Penso, Logo Destino (PLD) é entregue aos alunos da rede municipal 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4121767" y="4298480"/>
            <a:ext cx="475918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Palestra acerca do PPLD e entrega das cartilhas nas EMEBs aos aluno do 4º e 5º anos, cerca de 250 alunos</a:t>
            </a:r>
          </a:p>
        </p:txBody>
      </p:sp>
      <p:pic>
        <p:nvPicPr>
          <p:cNvPr id="2050" name="Picture 2" descr="C:\Users\Renata\Desktop\WhatsApp Image 2024-05-27 at 11.05.00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85"/>
          <a:stretch/>
        </p:blipFill>
        <p:spPr bwMode="auto">
          <a:xfrm>
            <a:off x="4548982" y="1563638"/>
            <a:ext cx="4295317" cy="2529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C:\Users\Renata\Desktop\WhatsApp Image 2024-05-27 at 11.05.04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965" b="23582"/>
          <a:stretch/>
        </p:blipFill>
        <p:spPr bwMode="auto">
          <a:xfrm>
            <a:off x="1117247" y="1373996"/>
            <a:ext cx="3238729" cy="2135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C:\Users\Renata\Desktop\WhatsApp Image 2024-05-27 at 11.04.54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62"/>
          <a:stretch/>
        </p:blipFill>
        <p:spPr bwMode="auto">
          <a:xfrm>
            <a:off x="283205" y="3220600"/>
            <a:ext cx="3375045" cy="1744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13364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82"/>
            <a:ext cx="9255540" cy="5206241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808482" y="-20538"/>
            <a:ext cx="5331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DEPARTAMENTO DE MEIO AMBIENTE – DEMA</a:t>
            </a:r>
          </a:p>
        </p:txBody>
      </p:sp>
      <p:sp>
        <p:nvSpPr>
          <p:cNvPr id="5" name="Retângulo 4"/>
          <p:cNvSpPr/>
          <p:nvPr/>
        </p:nvSpPr>
        <p:spPr>
          <a:xfrm>
            <a:off x="283205" y="278527"/>
            <a:ext cx="617670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 COMPLEMENTAR Nº 2.130/2022, DE 18 DE FEVEREIRO DE 2022. Art. 60. § 10 </a:t>
            </a:r>
          </a:p>
        </p:txBody>
      </p:sp>
      <p:sp>
        <p:nvSpPr>
          <p:cNvPr id="8" name="Retângulo 7"/>
          <p:cNvSpPr/>
          <p:nvPr/>
        </p:nvSpPr>
        <p:spPr>
          <a:xfrm>
            <a:off x="283204" y="555526"/>
            <a:ext cx="67222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2. Programa Penso, Logo, Destino  - TC nº 084/2022, 07/2022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364417" y="893413"/>
            <a:ext cx="799288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Mais de 400 quilos de resíduos eletrônicos são recolhidos</a:t>
            </a:r>
          </a:p>
        </p:txBody>
      </p:sp>
      <p:sp>
        <p:nvSpPr>
          <p:cNvPr id="9" name="Retângulo 8"/>
          <p:cNvSpPr/>
          <p:nvPr/>
        </p:nvSpPr>
        <p:spPr>
          <a:xfrm>
            <a:off x="4925434" y="3628924"/>
            <a:ext cx="397207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Cerca de 400 quilos de resíduos eletroeletrônicos e 40 quilos de pilhas/baterias foram recolhidos no ponto de consolidação pelas, no entidades gestoras.</a:t>
            </a:r>
          </a:p>
        </p:txBody>
      </p:sp>
      <p:pic>
        <p:nvPicPr>
          <p:cNvPr id="2" name="Picture 2" descr="C:\Users\Renata\Desktop\WhatsApp Image 2024-05-27 at 11.02.43 (1).jpe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37" t="42800" r="7137" b="1"/>
          <a:stretch/>
        </p:blipFill>
        <p:spPr bwMode="auto">
          <a:xfrm>
            <a:off x="364125" y="1201190"/>
            <a:ext cx="1891658" cy="2427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Renata\Desktop\WhatsApp Image 2024-05-27 at 11.05.04 (1)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16" r="16947" b="13702"/>
          <a:stretch/>
        </p:blipFill>
        <p:spPr bwMode="auto">
          <a:xfrm>
            <a:off x="460375" y="3689510"/>
            <a:ext cx="615016" cy="110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10" descr="blob:https://web.whatsapp.com/92f0035b-9dbd-4beb-8778-77ac3906a4d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1" name="AutoShape 12" descr="blob:https://web.whatsapp.com/92f0035b-9dbd-4beb-8778-77ac3906a4d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pic>
        <p:nvPicPr>
          <p:cNvPr id="13" name="Imagem 1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045"/>
          <a:stretch/>
        </p:blipFill>
        <p:spPr>
          <a:xfrm>
            <a:off x="4267465" y="1213264"/>
            <a:ext cx="4630041" cy="2184033"/>
          </a:xfrm>
          <a:prstGeom prst="rect">
            <a:avLst/>
          </a:prstGeom>
        </p:spPr>
      </p:pic>
      <p:pic>
        <p:nvPicPr>
          <p:cNvPr id="3086" name="Picture 14" descr="C:\Users\Renata\Desktop\WhatsApp Image 2024-05-27 at 11.03.49.jpe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05" b="22158"/>
          <a:stretch/>
        </p:blipFill>
        <p:spPr bwMode="auto">
          <a:xfrm>
            <a:off x="2211068" y="2141711"/>
            <a:ext cx="2526221" cy="2427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137604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6282"/>
            <a:ext cx="9255540" cy="5206241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808482" y="-20538"/>
            <a:ext cx="5331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DEPARTAMENTO DE MEIO AMBIENTE – DEMA</a:t>
            </a:r>
          </a:p>
        </p:txBody>
      </p:sp>
      <p:sp>
        <p:nvSpPr>
          <p:cNvPr id="5" name="Retângulo 4"/>
          <p:cNvSpPr/>
          <p:nvPr/>
        </p:nvSpPr>
        <p:spPr>
          <a:xfrm>
            <a:off x="283205" y="278527"/>
            <a:ext cx="617670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 COMPLEMENTAR Nº 2.130/2022, DE 18 DE FEVEREIRO DE 2022. Art. 60. § 10 </a:t>
            </a:r>
          </a:p>
        </p:txBody>
      </p:sp>
      <p:sp>
        <p:nvSpPr>
          <p:cNvPr id="8" name="Retângulo 7"/>
          <p:cNvSpPr/>
          <p:nvPr/>
        </p:nvSpPr>
        <p:spPr>
          <a:xfrm>
            <a:off x="283204" y="483518"/>
            <a:ext cx="67222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2. Programa Penso, Logo, Destino  - TC nº 084/2022, 07/2022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323528" y="771550"/>
            <a:ext cx="7992888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b="1" dirty="0">
                <a:latin typeface="Arial" panose="020B0604020202020204" pitchFamily="34" charset="0"/>
                <a:cs typeface="Arial" panose="020B0604020202020204" pitchFamily="34" charset="0"/>
              </a:rPr>
              <a:t>PLD em números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Santa Catarina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Abril de 2024 – 75% dos municípios de SC já integram o PPLD;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800 toneladas de resíduos sólidos somente nos primeiros meses de 2024;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As ações do PLD somaram recolhimento e destinação correta de </a:t>
            </a:r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quase 10 mil quilos de pilhas e eletroeletrônicos, mais de 27 mil unidades de lâmpadas e mais de 40 mil pneus.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AutoShape 10" descr="blob:https://web.whatsapp.com/92f0035b-9dbd-4beb-8778-77ac3906a4d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11" name="AutoShape 12" descr="blob:https://web.whatsapp.com/92f0035b-9dbd-4beb-8778-77ac3906a4df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 dirty="0"/>
          </a:p>
        </p:txBody>
      </p:sp>
      <p:sp>
        <p:nvSpPr>
          <p:cNvPr id="7" name="Retângulo 6"/>
          <p:cNvSpPr/>
          <p:nvPr/>
        </p:nvSpPr>
        <p:spPr>
          <a:xfrm>
            <a:off x="405976" y="2295044"/>
            <a:ext cx="4572000" cy="33855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b="1" u="sng" dirty="0">
                <a:latin typeface="Arial" panose="020B0604020202020204" pitchFamily="34" charset="0"/>
                <a:cs typeface="Arial" panose="020B0604020202020204" pitchFamily="34" charset="0"/>
              </a:rPr>
              <a:t>Capivari de Baixo </a:t>
            </a:r>
          </a:p>
        </p:txBody>
      </p:sp>
      <p:graphicFrame>
        <p:nvGraphicFramePr>
          <p:cNvPr id="16" name="Tabela 15"/>
          <p:cNvGraphicFramePr>
            <a:graphicFrameLocks noGrp="1"/>
          </p:cNvGraphicFramePr>
          <p:nvPr/>
        </p:nvGraphicFramePr>
        <p:xfrm>
          <a:off x="452812" y="3579862"/>
          <a:ext cx="6007099" cy="128587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148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1483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28472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28723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0546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228600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pt-BR" sz="1400" u="none" strike="noStrike" dirty="0">
                          <a:effectLst/>
                        </a:rPr>
                        <a:t>Ano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u="none" strike="noStrike" dirty="0">
                          <a:effectLst/>
                        </a:rPr>
                        <a:t>Eletroeletrônicos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u="none" strike="noStrike" dirty="0">
                          <a:effectLst/>
                        </a:rPr>
                        <a:t>Lâmpadas 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u="none" strike="noStrike" dirty="0">
                          <a:effectLst/>
                        </a:rPr>
                        <a:t>Pilhas e baterias 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u="none" strike="noStrike" dirty="0">
                          <a:effectLst/>
                        </a:rPr>
                        <a:t>Pneus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8125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u="none" strike="noStrike" dirty="0">
                          <a:effectLst/>
                        </a:rPr>
                        <a:t> (Kg)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u="none" strike="noStrike" dirty="0">
                          <a:effectLst/>
                        </a:rPr>
                        <a:t>(unid)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u="none" strike="noStrike" dirty="0">
                          <a:effectLst/>
                        </a:rPr>
                        <a:t>(Kg)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u="none" strike="noStrike" dirty="0">
                          <a:effectLst/>
                        </a:rPr>
                        <a:t>(unid)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u="none" strike="noStrike" dirty="0">
                          <a:effectLst/>
                        </a:rPr>
                        <a:t>2022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u="none" strike="noStrike" dirty="0">
                          <a:effectLst/>
                        </a:rPr>
                        <a:t>80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u="none" strike="noStrike" dirty="0">
                          <a:effectLst/>
                        </a:rPr>
                        <a:t>3000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u="none" strike="noStrike" dirty="0">
                          <a:effectLst/>
                        </a:rPr>
                        <a:t>32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u="none" strike="noStrike" dirty="0">
                          <a:effectLst/>
                        </a:rPr>
                        <a:t>0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6670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u="none" strike="noStrike" dirty="0">
                          <a:effectLst/>
                        </a:rPr>
                        <a:t>2023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u="none" strike="noStrike" dirty="0">
                          <a:effectLst/>
                        </a:rPr>
                        <a:t>100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u="none" strike="noStrike" dirty="0">
                          <a:effectLst/>
                        </a:rPr>
                        <a:t>200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u="none" strike="noStrike" dirty="0">
                          <a:effectLst/>
                        </a:rPr>
                        <a:t>15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u="none" strike="noStrike" dirty="0">
                          <a:effectLst/>
                        </a:rPr>
                        <a:t>440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76225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u="none" strike="noStrike" dirty="0">
                          <a:effectLst/>
                        </a:rPr>
                        <a:t>2024*</a:t>
                      </a:r>
                      <a:endParaRPr lang="pt-BR" sz="16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u="none" strike="noStrike" dirty="0">
                          <a:effectLst/>
                        </a:rPr>
                        <a:t>440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u="none" strike="noStrike" dirty="0">
                          <a:effectLst/>
                        </a:rPr>
                        <a:t>30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u="none" strike="noStrike" dirty="0">
                          <a:effectLst/>
                        </a:rPr>
                        <a:t>37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u="none" strike="noStrike" dirty="0">
                          <a:effectLst/>
                        </a:rPr>
                        <a:t>0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sp>
        <p:nvSpPr>
          <p:cNvPr id="17" name="Retângulo 16"/>
          <p:cNvSpPr/>
          <p:nvPr/>
        </p:nvSpPr>
        <p:spPr>
          <a:xfrm>
            <a:off x="6588224" y="4443958"/>
            <a:ext cx="1112805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000" dirty="0"/>
              <a:t>* Até 31/04/2024</a:t>
            </a:r>
          </a:p>
        </p:txBody>
      </p:sp>
      <p:graphicFrame>
        <p:nvGraphicFramePr>
          <p:cNvPr id="18" name="Tabela 17"/>
          <p:cNvGraphicFramePr>
            <a:graphicFrameLocks noGrp="1"/>
          </p:cNvGraphicFramePr>
          <p:nvPr/>
        </p:nvGraphicFramePr>
        <p:xfrm>
          <a:off x="2987824" y="2316416"/>
          <a:ext cx="4728835" cy="990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1519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50350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10129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22860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u="none" strike="noStrike" dirty="0">
                          <a:effectLst/>
                        </a:rPr>
                        <a:t>PEVs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u="none" strike="noStrike" dirty="0">
                          <a:effectLst/>
                        </a:rPr>
                        <a:t>Até 31/12/2023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u="none" strike="noStrike" dirty="0">
                          <a:effectLst/>
                        </a:rPr>
                        <a:t>Em 31/04/2024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u="none" strike="noStrike" dirty="0">
                          <a:effectLst/>
                        </a:rPr>
                        <a:t>Qtd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u="none" strike="noStrike" dirty="0">
                          <a:effectLst/>
                        </a:rPr>
                        <a:t>30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u="none" strike="noStrike" dirty="0">
                          <a:effectLst/>
                        </a:rPr>
                        <a:t>37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u="none" strike="noStrike" dirty="0">
                          <a:effectLst/>
                        </a:rPr>
                        <a:t>Pilhas e Baterias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u="none" strike="noStrike" dirty="0">
                          <a:effectLst/>
                        </a:rPr>
                        <a:t>29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u="none" strike="noStrike" dirty="0">
                          <a:effectLst/>
                        </a:rPr>
                        <a:t>35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28600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u="none" strike="noStrike" dirty="0">
                          <a:effectLst/>
                        </a:rPr>
                        <a:t>Eletroetrônicos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u="none" strike="noStrike" dirty="0">
                          <a:effectLst/>
                        </a:rPr>
                        <a:t>1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400" u="none" strike="noStrike" dirty="0">
                          <a:effectLst/>
                        </a:rPr>
                        <a:t>2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2251560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2741"/>
            <a:ext cx="9255540" cy="5206241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808482" y="-20538"/>
            <a:ext cx="5331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DEPARTAMENTO DE MEIO AMBIENTE – DEMA</a:t>
            </a:r>
          </a:p>
        </p:txBody>
      </p:sp>
      <p:sp>
        <p:nvSpPr>
          <p:cNvPr id="5" name="Retângulo 4"/>
          <p:cNvSpPr/>
          <p:nvPr/>
        </p:nvSpPr>
        <p:spPr>
          <a:xfrm>
            <a:off x="283205" y="278527"/>
            <a:ext cx="617670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 COMPLEMENTAR Nº 2.130/2022, DE 18 DE FEVEREIRO DE 2022. Art. 60. § 10 </a:t>
            </a:r>
          </a:p>
        </p:txBody>
      </p:sp>
      <p:sp>
        <p:nvSpPr>
          <p:cNvPr id="8" name="Retângulo 7"/>
          <p:cNvSpPr/>
          <p:nvPr/>
        </p:nvSpPr>
        <p:spPr>
          <a:xfrm>
            <a:off x="283204" y="555526"/>
            <a:ext cx="67222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2. Programa Penso, Logo, Destino  - TC nº 084/2022, 07/2022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364417" y="1047301"/>
            <a:ext cx="79928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Planejamento 2024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096" y="1602029"/>
            <a:ext cx="3737954" cy="187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ângulo 1"/>
          <p:cNvSpPr/>
          <p:nvPr/>
        </p:nvSpPr>
        <p:spPr>
          <a:xfrm>
            <a:off x="4627770" y="1570883"/>
            <a:ext cx="424131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strike="sngStrike" dirty="0">
                <a:latin typeface="Arial" panose="020B0604020202020204" pitchFamily="34" charset="0"/>
                <a:cs typeface="Arial" panose="020B0604020202020204" pitchFamily="34" charset="0"/>
              </a:rPr>
              <a:t>Incremento do número de PEVs;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Melhoria dos PEVs e PC;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Melhoria na Divulgação do Programa;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strike="sngStrike" dirty="0">
                <a:latin typeface="Arial" panose="020B0604020202020204" pitchFamily="34" charset="0"/>
                <a:cs typeface="Arial" panose="020B0604020202020204" pitchFamily="34" charset="0"/>
              </a:rPr>
              <a:t>Educação Ambiental: formal, informal;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Gestão ambiental municipal. </a:t>
            </a:r>
          </a:p>
        </p:txBody>
      </p:sp>
    </p:spTree>
    <p:extLst>
      <p:ext uri="{BB962C8B-B14F-4D97-AF65-F5344CB8AC3E}">
        <p14:creationId xmlns:p14="http://schemas.microsoft.com/office/powerpoint/2010/main" val="153566306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00" y="0"/>
            <a:ext cx="9255540" cy="5206241"/>
          </a:xfrm>
          <a:prstGeom prst="rect">
            <a:avLst/>
          </a:prstGeom>
        </p:spPr>
      </p:pic>
      <p:sp>
        <p:nvSpPr>
          <p:cNvPr id="3" name="Retângulo 2"/>
          <p:cNvSpPr/>
          <p:nvPr/>
        </p:nvSpPr>
        <p:spPr>
          <a:xfrm>
            <a:off x="808482" y="-20538"/>
            <a:ext cx="53313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DEPARTAMENTO DE MEIO AMBIENTE – DEMA</a:t>
            </a:r>
          </a:p>
        </p:txBody>
      </p:sp>
      <p:sp>
        <p:nvSpPr>
          <p:cNvPr id="5" name="Retângulo 4"/>
          <p:cNvSpPr/>
          <p:nvPr/>
        </p:nvSpPr>
        <p:spPr>
          <a:xfrm>
            <a:off x="262651" y="339502"/>
            <a:ext cx="617670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2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LEI COMPLEMENTAR Nº 2.130/2022, DE 18 DE FEVEREIRO DE 2022. Art. 60. § 10 </a:t>
            </a:r>
          </a:p>
        </p:txBody>
      </p:sp>
      <p:sp>
        <p:nvSpPr>
          <p:cNvPr id="8" name="Retângulo 7"/>
          <p:cNvSpPr/>
          <p:nvPr/>
        </p:nvSpPr>
        <p:spPr>
          <a:xfrm>
            <a:off x="252803" y="627534"/>
            <a:ext cx="672225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600" b="1" dirty="0">
                <a:latin typeface="Arial" panose="020B0604020202020204" pitchFamily="34" charset="0"/>
                <a:cs typeface="Arial" panose="020B0604020202020204" pitchFamily="34" charset="0"/>
              </a:rPr>
              <a:t>2. Programa Penso, Logo, Destino  - TC nº 084/2022, 07/2022</a:t>
            </a:r>
          </a:p>
        </p:txBody>
      </p:sp>
      <p:sp>
        <p:nvSpPr>
          <p:cNvPr id="7" name="Retângulo 6"/>
          <p:cNvSpPr/>
          <p:nvPr/>
        </p:nvSpPr>
        <p:spPr>
          <a:xfrm>
            <a:off x="4863548" y="1125853"/>
            <a:ext cx="42230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Mas afinal o que é logística reversa ?</a:t>
            </a:r>
          </a:p>
        </p:txBody>
      </p:sp>
      <p:pic>
        <p:nvPicPr>
          <p:cNvPr id="2050" name="Picture 2" descr="https://capivaridebaixo.sc.gov.br/uploads/sites/290/2024/02/imag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522187"/>
            <a:ext cx="3240360" cy="2630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/>
          <p:cNvSpPr/>
          <p:nvPr/>
        </p:nvSpPr>
        <p:spPr>
          <a:xfrm>
            <a:off x="4932040" y="1480237"/>
            <a:ext cx="413719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base"/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“... ações para viabilizar </a:t>
            </a:r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a coleta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 e a </a:t>
            </a:r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restituição dos resíduos sólidos ao setor empresarial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, para reaproveitamento, no ciclo produtivo, ou outra destinação final ambientalmente adequada.</a:t>
            </a:r>
          </a:p>
        </p:txBody>
      </p:sp>
      <p:sp>
        <p:nvSpPr>
          <p:cNvPr id="6" name="Retângulo 5"/>
          <p:cNvSpPr/>
          <p:nvPr/>
        </p:nvSpPr>
        <p:spPr>
          <a:xfrm>
            <a:off x="408286" y="2139702"/>
            <a:ext cx="4572000" cy="243143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t-BR" dirty="0"/>
              <a:t> 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Acesse:</a:t>
            </a:r>
          </a:p>
          <a:p>
            <a:pPr algn="ctr"/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https://www.ima.sc.gov.br/index.php/qualidade-ambiental/programa-penso-logo-destino. </a:t>
            </a:r>
          </a:p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Contatos:</a:t>
            </a:r>
          </a:p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3621-4400 ou 3621-4437 </a:t>
            </a:r>
          </a:p>
          <a:p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</a:rPr>
              <a:t>e-mail </a:t>
            </a:r>
            <a:r>
              <a:rPr lang="pt-BR" sz="1600" dirty="0"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meioambiente@capivaridebaixo.sc.gov.br</a:t>
            </a:r>
            <a:r>
              <a:rPr lang="pt-BR" dirty="0"/>
              <a:t>.</a:t>
            </a:r>
          </a:p>
          <a:p>
            <a:r>
              <a:rPr lang="pt-BR" dirty="0">
                <a:hlinkClick r:id="rId5"/>
              </a:rPr>
              <a:t>vigilanciasanitaria@capivaridebaixo.sc.gov.br</a:t>
            </a:r>
            <a:endParaRPr lang="pt-BR" dirty="0"/>
          </a:p>
          <a:p>
            <a:endParaRPr lang="pt-BR" dirty="0"/>
          </a:p>
        </p:txBody>
      </p:sp>
      <p:sp>
        <p:nvSpPr>
          <p:cNvPr id="9" name="Retângulo 8"/>
          <p:cNvSpPr/>
          <p:nvPr/>
        </p:nvSpPr>
        <p:spPr>
          <a:xfrm>
            <a:off x="705812" y="1157071"/>
            <a:ext cx="35573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Quer saber mais sobre o PLD?</a:t>
            </a:r>
          </a:p>
          <a:p>
            <a:pPr algn="ctr"/>
            <a:r>
              <a:rPr lang="pt-B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Ficou com dúvidas? 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4799855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tângulo 1"/>
          <p:cNvSpPr/>
          <p:nvPr/>
        </p:nvSpPr>
        <p:spPr>
          <a:xfrm>
            <a:off x="539552" y="795299"/>
            <a:ext cx="4572000" cy="135421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</a:pPr>
            <a:r>
              <a:rPr lang="pt-BR" sz="2800" b="1" dirty="0">
                <a:solidFill>
                  <a:prstClr val="white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RENATA PORTO MORAIS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</a:pPr>
            <a:r>
              <a:rPr lang="pt-BR" b="1" dirty="0">
                <a:solidFill>
                  <a:prstClr val="white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ANALISTA AMBIENTAL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</a:pPr>
            <a:r>
              <a:rPr lang="pt-BR" b="1" dirty="0">
                <a:solidFill>
                  <a:prstClr val="white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COORD. MUNICIPAL PROGRAMA PENSO LOGO DESTINO</a:t>
            </a:r>
          </a:p>
        </p:txBody>
      </p:sp>
      <p:sp>
        <p:nvSpPr>
          <p:cNvPr id="4" name="Retângulo 3"/>
          <p:cNvSpPr/>
          <p:nvPr/>
        </p:nvSpPr>
        <p:spPr>
          <a:xfrm>
            <a:off x="391972" y="2787774"/>
            <a:ext cx="48671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</a:pPr>
            <a:r>
              <a:rPr lang="pt-PT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Muito obrigado a todos!!!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</a:pPr>
            <a:r>
              <a:rPr lang="pt-PT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Contatos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</a:pPr>
            <a:r>
              <a:rPr lang="pt-PT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(48) 36214437</a:t>
            </a:r>
            <a:endParaRPr lang="pt-BR" dirty="0">
              <a:solidFill>
                <a:schemeClr val="bg1"/>
              </a:solidFill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tabLst>
                <a:tab pos="2700338" algn="ctr"/>
                <a:tab pos="5400675" algn="r"/>
              </a:tabLst>
            </a:pPr>
            <a:r>
              <a:rPr lang="pt-BR" b="1" dirty="0">
                <a:solidFill>
                  <a:prstClr val="white"/>
                </a:solidFill>
                <a:effectLst>
                  <a:glow rad="63500">
                    <a:srgbClr val="4F81BD">
                      <a:satMod val="175000"/>
                      <a:alpha val="40000"/>
                    </a:srgb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meioambiente@capivaridebaixo.sc.gov.br</a:t>
            </a:r>
            <a:endParaRPr lang="pt-BR" b="1" dirty="0">
              <a:solidFill>
                <a:prstClr val="white"/>
              </a:solidFill>
              <a:effectLst>
                <a:glow rad="63500">
                  <a:srgbClr val="4F81BD">
                    <a:satMod val="175000"/>
                    <a:alpha val="40000"/>
                  </a:srgbClr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5860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2843808" y="4829217"/>
            <a:ext cx="2895600" cy="273844"/>
          </a:xfrm>
        </p:spPr>
        <p:txBody>
          <a:bodyPr/>
          <a:lstStyle/>
          <a:p>
            <a:r>
              <a:rPr lang="pt-BR" dirty="0">
                <a:solidFill>
                  <a:prstClr val="black">
                    <a:tint val="75000"/>
                  </a:prstClr>
                </a:solidFill>
              </a:rPr>
              <a:t>1º Quadrimestre 2024</a:t>
            </a:r>
          </a:p>
        </p:txBody>
      </p:sp>
      <p:sp>
        <p:nvSpPr>
          <p:cNvPr id="3" name="Retângulo 2"/>
          <p:cNvSpPr/>
          <p:nvPr/>
        </p:nvSpPr>
        <p:spPr>
          <a:xfrm>
            <a:off x="1979712" y="1268396"/>
            <a:ext cx="47885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VALOR TOTAL DO CONTRATO: </a:t>
            </a:r>
            <a:r>
              <a:rPr lang="pt-B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R$ 586.903,43</a:t>
            </a:r>
            <a:endParaRPr lang="pt-BR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tângulo de cantos arredondados 3">
            <a:extLst>
              <a:ext uri="{FF2B5EF4-FFF2-40B4-BE49-F238E27FC236}">
                <a16:creationId xmlns:a16="http://schemas.microsoft.com/office/drawing/2014/main" xmlns="" id="{793D3F91-F9A5-76D7-5A15-34974D5FEA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49542" y="192317"/>
            <a:ext cx="4788532" cy="936104"/>
          </a:xfrm>
          <a:prstGeom prst="roundRect">
            <a:avLst/>
          </a:prstGeom>
          <a:solidFill>
            <a:srgbClr val="FFFF00"/>
          </a:solidFill>
          <a:ln w="9525" cap="flat" cmpd="sng" algn="ctr">
            <a:noFill/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14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CONSTRUÇÃO DA SALA DE JOGOS NA ESCOLA VITÓRIO MARCON, NO BAIRRO ILHOTINHA</a:t>
            </a:r>
            <a:endParaRPr lang="pt-BR" sz="12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xmlns="" id="{E003D78A-E78C-D323-C1AE-6C357037AB9E}"/>
              </a:ext>
            </a:extLst>
          </p:cNvPr>
          <p:cNvSpPr/>
          <p:nvPr/>
        </p:nvSpPr>
        <p:spPr>
          <a:xfrm>
            <a:off x="719572" y="1763639"/>
            <a:ext cx="77048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EMPRESA RESPONSÁVEL PELA EXECUÇÃO: </a:t>
            </a:r>
            <a:r>
              <a:rPr lang="pt-B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JCS CONSTRUÇÕES LTDA</a:t>
            </a:r>
            <a:endParaRPr lang="pt-BR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xmlns="" id="{C2B7F4EA-4880-1810-E401-F8251F15F6C0}"/>
              </a:ext>
            </a:extLst>
          </p:cNvPr>
          <p:cNvSpPr/>
          <p:nvPr/>
        </p:nvSpPr>
        <p:spPr>
          <a:xfrm>
            <a:off x="2141730" y="2049735"/>
            <a:ext cx="44644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PRAZO DE EXECUÇÃO DE OBRA: </a:t>
            </a:r>
            <a:r>
              <a:rPr lang="pt-B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 DIAS</a:t>
            </a:r>
            <a:endParaRPr lang="pt-BR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 descr="Placa com informação na frente de uma cerca&#10;&#10;Descrição gerada automaticamente com confiança média">
            <a:extLst>
              <a:ext uri="{FF2B5EF4-FFF2-40B4-BE49-F238E27FC236}">
                <a16:creationId xmlns:a16="http://schemas.microsoft.com/office/drawing/2014/main" xmlns="" id="{F6201BDD-B783-2654-8666-EE5E5391042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486512"/>
            <a:ext cx="2664296" cy="22444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Imagem 6" descr="Uma imagem contendo ao ar livre, grama, trem, pista&#10;&#10;Descrição gerada automaticamente">
            <a:extLst>
              <a:ext uri="{FF2B5EF4-FFF2-40B4-BE49-F238E27FC236}">
                <a16:creationId xmlns:a16="http://schemas.microsoft.com/office/drawing/2014/main" xmlns="" id="{FD02D7C2-973F-A6F6-0A26-F4716DED03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7346" y="2487508"/>
            <a:ext cx="2740798" cy="22444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agem 8" descr="Ponte de madeira sobre areia&#10;&#10;Descrição gerada automaticamente com confiança média">
            <a:extLst>
              <a:ext uri="{FF2B5EF4-FFF2-40B4-BE49-F238E27FC236}">
                <a16:creationId xmlns:a16="http://schemas.microsoft.com/office/drawing/2014/main" xmlns="" id="{91D9A784-6613-98F6-0796-BB3B363CA4E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56"/>
          <a:stretch/>
        </p:blipFill>
        <p:spPr>
          <a:xfrm>
            <a:off x="5966862" y="2486513"/>
            <a:ext cx="2565578" cy="224448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xmlns="" id="{A40C5DA0-D9BD-9753-C44F-F1DD33D26B8B}"/>
              </a:ext>
            </a:extLst>
          </p:cNvPr>
          <p:cNvSpPr/>
          <p:nvPr/>
        </p:nvSpPr>
        <p:spPr>
          <a:xfrm>
            <a:off x="1205626" y="1534610"/>
            <a:ext cx="633670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R$: 330.000,00 - </a:t>
            </a:r>
            <a:r>
              <a:rPr lang="pt-BR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 CONVÊNIO ESTADO</a:t>
            </a:r>
            <a:r>
              <a:rPr lang="pt-BR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R$: 256.903,43 – </a:t>
            </a:r>
            <a:r>
              <a:rPr lang="pt-BR" sz="11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RECURSOS PRÓPRIOS</a:t>
            </a:r>
            <a:endParaRPr lang="pt-BR" sz="1100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44098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2843808" y="4829217"/>
            <a:ext cx="2895600" cy="273844"/>
          </a:xfrm>
        </p:spPr>
        <p:txBody>
          <a:bodyPr/>
          <a:lstStyle/>
          <a:p>
            <a:r>
              <a:rPr lang="pt-BR" dirty="0">
                <a:solidFill>
                  <a:prstClr val="black">
                    <a:tint val="75000"/>
                  </a:prstClr>
                </a:solidFill>
              </a:rPr>
              <a:t>1º Quadrimestre 2024</a:t>
            </a:r>
          </a:p>
        </p:txBody>
      </p:sp>
      <p:sp>
        <p:nvSpPr>
          <p:cNvPr id="3" name="Retângulo 2"/>
          <p:cNvSpPr/>
          <p:nvPr/>
        </p:nvSpPr>
        <p:spPr>
          <a:xfrm>
            <a:off x="1979712" y="1477543"/>
            <a:ext cx="47885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VALOR TOTAL DO CONTRATO: </a:t>
            </a:r>
            <a:r>
              <a:rPr lang="pt-B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R$ 153.768,95</a:t>
            </a:r>
            <a:endParaRPr lang="pt-BR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tângulo de cantos arredondados 3">
            <a:extLst>
              <a:ext uri="{FF2B5EF4-FFF2-40B4-BE49-F238E27FC236}">
                <a16:creationId xmlns:a16="http://schemas.microsoft.com/office/drawing/2014/main" xmlns="" id="{793D3F91-F9A5-76D7-5A15-34974D5FEA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3568" y="336834"/>
            <a:ext cx="4788532" cy="936104"/>
          </a:xfrm>
          <a:prstGeom prst="roundRect">
            <a:avLst/>
          </a:prstGeom>
          <a:solidFill>
            <a:srgbClr val="FFFF00"/>
          </a:solidFill>
          <a:ln w="9525" cap="flat" cmpd="sng" algn="ctr">
            <a:noFill/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pt-BR" sz="1400" b="1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REFORMA DO PRÉDIO DA POLÍCIA CIVIL</a:t>
            </a:r>
            <a:endParaRPr lang="pt-BR" sz="12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xmlns="" id="{E003D78A-E78C-D323-C1AE-6C357037AB9E}"/>
              </a:ext>
            </a:extLst>
          </p:cNvPr>
          <p:cNvSpPr/>
          <p:nvPr/>
        </p:nvSpPr>
        <p:spPr>
          <a:xfrm>
            <a:off x="449542" y="1763639"/>
            <a:ext cx="824491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EMPRESA RESPONSÁVEL PELA EXECUÇÃO: </a:t>
            </a:r>
            <a:r>
              <a:rPr lang="pt-B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RS ENGENHARIA E CONSTRUÇÕES</a:t>
            </a:r>
            <a:endParaRPr lang="pt-BR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xmlns="" id="{C2B7F4EA-4880-1810-E401-F8251F15F6C0}"/>
              </a:ext>
            </a:extLst>
          </p:cNvPr>
          <p:cNvSpPr/>
          <p:nvPr/>
        </p:nvSpPr>
        <p:spPr>
          <a:xfrm>
            <a:off x="2141730" y="2049735"/>
            <a:ext cx="44644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PRAZO DE EXECUÇÃO DE OBRA: </a:t>
            </a:r>
            <a:r>
              <a:rPr lang="pt-B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 DIAS</a:t>
            </a:r>
            <a:endParaRPr lang="pt-BR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 descr="Casa com jardim na frente&#10;&#10;Descrição gerada automaticamente com confiança média">
            <a:extLst>
              <a:ext uri="{FF2B5EF4-FFF2-40B4-BE49-F238E27FC236}">
                <a16:creationId xmlns:a16="http://schemas.microsoft.com/office/drawing/2014/main" xmlns="" id="{9C8F3DB6-1527-1697-7E02-0CD89CA2CA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88"/>
          <a:stretch/>
        </p:blipFill>
        <p:spPr>
          <a:xfrm>
            <a:off x="1331640" y="2426975"/>
            <a:ext cx="2975651" cy="23233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agem 9" descr="Casa em construção&#10;&#10;Descrição gerada automaticamente com confiança média">
            <a:extLst>
              <a:ext uri="{FF2B5EF4-FFF2-40B4-BE49-F238E27FC236}">
                <a16:creationId xmlns:a16="http://schemas.microsoft.com/office/drawing/2014/main" xmlns="" id="{FAFB8BAA-A8B3-43D0-ED90-69C46E70483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48" b="15001"/>
          <a:stretch/>
        </p:blipFill>
        <p:spPr>
          <a:xfrm>
            <a:off x="4373979" y="2424107"/>
            <a:ext cx="2895600" cy="232617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7688257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2843808" y="4829217"/>
            <a:ext cx="2895600" cy="273844"/>
          </a:xfrm>
        </p:spPr>
        <p:txBody>
          <a:bodyPr/>
          <a:lstStyle/>
          <a:p>
            <a:r>
              <a:rPr lang="pt-BR" dirty="0">
                <a:solidFill>
                  <a:prstClr val="black">
                    <a:tint val="75000"/>
                  </a:prstClr>
                </a:solidFill>
              </a:rPr>
              <a:t>1º Quadrimestre 2024</a:t>
            </a:r>
          </a:p>
        </p:txBody>
      </p:sp>
      <p:sp>
        <p:nvSpPr>
          <p:cNvPr id="3" name="Retângulo 2"/>
          <p:cNvSpPr/>
          <p:nvPr/>
        </p:nvSpPr>
        <p:spPr>
          <a:xfrm>
            <a:off x="1979712" y="1477543"/>
            <a:ext cx="47885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VALOR TOTAL DO CONTRATO: </a:t>
            </a:r>
            <a:r>
              <a:rPr lang="pt-B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R$ 630.168,70</a:t>
            </a:r>
            <a:endParaRPr lang="pt-BR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tângulo de cantos arredondados 3">
            <a:extLst>
              <a:ext uri="{FF2B5EF4-FFF2-40B4-BE49-F238E27FC236}">
                <a16:creationId xmlns:a16="http://schemas.microsoft.com/office/drawing/2014/main" xmlns="" id="{793D3F91-F9A5-76D7-5A15-34974D5FEA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3568" y="336834"/>
            <a:ext cx="4788532" cy="936104"/>
          </a:xfrm>
          <a:prstGeom prst="roundRect">
            <a:avLst/>
          </a:prstGeom>
          <a:solidFill>
            <a:srgbClr val="FFFF00"/>
          </a:solidFill>
          <a:ln w="9525" cap="flat" cmpd="sng" algn="ctr">
            <a:noFill/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CONSTRUÇÃO DA SEDE ADMINISTRATIVA DA SECRETARIA DE INFRAESTRUTURA, MOBILIDADE E SEGURANÇA PÚBLICA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xmlns="" id="{E003D78A-E78C-D323-C1AE-6C357037AB9E}"/>
              </a:ext>
            </a:extLst>
          </p:cNvPr>
          <p:cNvSpPr/>
          <p:nvPr/>
        </p:nvSpPr>
        <p:spPr>
          <a:xfrm>
            <a:off x="897333" y="1763639"/>
            <a:ext cx="73493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EMPRESA RESPONSÁVEL PELA EXECUÇÃO: </a:t>
            </a:r>
            <a:r>
              <a:rPr lang="pt-B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W.B EMPREITEIRA EIRELI</a:t>
            </a:r>
            <a:endParaRPr lang="pt-BR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xmlns="" id="{C2B7F4EA-4880-1810-E401-F8251F15F6C0}"/>
              </a:ext>
            </a:extLst>
          </p:cNvPr>
          <p:cNvSpPr/>
          <p:nvPr/>
        </p:nvSpPr>
        <p:spPr>
          <a:xfrm>
            <a:off x="2141730" y="2049735"/>
            <a:ext cx="44644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PRAZO DE EXECUÇÃO DE OBRA: </a:t>
            </a:r>
            <a:r>
              <a:rPr lang="pt-B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180 DIAS</a:t>
            </a:r>
            <a:endParaRPr lang="pt-BR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agem 5" descr="Pista de terra&#10;&#10;Descrição gerada automaticamente com confiança média">
            <a:extLst>
              <a:ext uri="{FF2B5EF4-FFF2-40B4-BE49-F238E27FC236}">
                <a16:creationId xmlns:a16="http://schemas.microsoft.com/office/drawing/2014/main" xmlns="" id="{AC66548E-01FF-626E-F3D0-092BCB04E7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3" y="2454442"/>
            <a:ext cx="2808312" cy="22837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agem 9" descr="Caminhão de terra com pessoas ao redor&#10;&#10;Descrição gerada automaticamente com confiança média">
            <a:extLst>
              <a:ext uri="{FF2B5EF4-FFF2-40B4-BE49-F238E27FC236}">
                <a16:creationId xmlns:a16="http://schemas.microsoft.com/office/drawing/2014/main" xmlns="" id="{C9EDF0B8-946E-E072-C3DE-B048B78D615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0" b="10801"/>
          <a:stretch/>
        </p:blipFill>
        <p:spPr>
          <a:xfrm>
            <a:off x="3453317" y="2454442"/>
            <a:ext cx="2453391" cy="228371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Imagem 12" descr="Caminhão de terra&#10;&#10;Descrição gerada automaticamente com confiança baixa">
            <a:extLst>
              <a:ext uri="{FF2B5EF4-FFF2-40B4-BE49-F238E27FC236}">
                <a16:creationId xmlns:a16="http://schemas.microsoft.com/office/drawing/2014/main" xmlns="" id="{A4B05F99-7EFB-CFAB-595C-49FFFCB3669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60"/>
          <a:stretch/>
        </p:blipFill>
        <p:spPr>
          <a:xfrm>
            <a:off x="6012160" y="2454442"/>
            <a:ext cx="2321595" cy="228371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349167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>
          <a:xfrm>
            <a:off x="2843808" y="4829217"/>
            <a:ext cx="2895600" cy="273844"/>
          </a:xfrm>
        </p:spPr>
        <p:txBody>
          <a:bodyPr/>
          <a:lstStyle/>
          <a:p>
            <a:r>
              <a:rPr lang="pt-BR" dirty="0">
                <a:solidFill>
                  <a:prstClr val="black">
                    <a:tint val="75000"/>
                  </a:prstClr>
                </a:solidFill>
              </a:rPr>
              <a:t>1º Quadrimestre 2024</a:t>
            </a:r>
          </a:p>
        </p:txBody>
      </p:sp>
      <p:sp>
        <p:nvSpPr>
          <p:cNvPr id="3" name="Retângulo 2"/>
          <p:cNvSpPr/>
          <p:nvPr/>
        </p:nvSpPr>
        <p:spPr>
          <a:xfrm>
            <a:off x="1979712" y="1477543"/>
            <a:ext cx="478853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VALOR TOTAL DO CONTRATO: </a:t>
            </a:r>
            <a:r>
              <a:rPr lang="pt-B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R$ 480.500,00</a:t>
            </a:r>
            <a:endParaRPr lang="pt-BR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tângulo de cantos arredondados 3">
            <a:extLst>
              <a:ext uri="{FF2B5EF4-FFF2-40B4-BE49-F238E27FC236}">
                <a16:creationId xmlns:a16="http://schemas.microsoft.com/office/drawing/2014/main" xmlns="" id="{793D3F91-F9A5-76D7-5A15-34974D5FEA5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83568" y="336834"/>
            <a:ext cx="4788532" cy="936104"/>
          </a:xfrm>
          <a:prstGeom prst="roundRect">
            <a:avLst/>
          </a:prstGeom>
          <a:solidFill>
            <a:srgbClr val="FFFF00"/>
          </a:solidFill>
          <a:ln w="9525" cap="flat" cmpd="sng" algn="ctr">
            <a:noFill/>
            <a:prstDash val="solid"/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REFORMA E AMPLIAÇÃO DA ESCOLA MUNICIPAL PEQUENO POLEGAR, BAIRRO VILA FLOR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xmlns="" id="{E003D78A-E78C-D323-C1AE-6C357037AB9E}"/>
              </a:ext>
            </a:extLst>
          </p:cNvPr>
          <p:cNvSpPr/>
          <p:nvPr/>
        </p:nvSpPr>
        <p:spPr>
          <a:xfrm>
            <a:off x="897333" y="1763639"/>
            <a:ext cx="734933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EMPRESA RESPONSÁVEL PELA EXECUÇÃO: </a:t>
            </a:r>
            <a:r>
              <a:rPr lang="pt-B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DIEGO OLIVEIRA AMARAL</a:t>
            </a:r>
            <a:endParaRPr lang="pt-BR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xmlns="" id="{C2B7F4EA-4880-1810-E401-F8251F15F6C0}"/>
              </a:ext>
            </a:extLst>
          </p:cNvPr>
          <p:cNvSpPr/>
          <p:nvPr/>
        </p:nvSpPr>
        <p:spPr>
          <a:xfrm>
            <a:off x="2141730" y="2049735"/>
            <a:ext cx="44644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600" b="1" dirty="0">
                <a:solidFill>
                  <a:srgbClr val="1F497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PRAZO DE EXECUÇÃO DE OBRA: </a:t>
            </a:r>
            <a:r>
              <a:rPr lang="pt-BR" sz="1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 DIAS</a:t>
            </a:r>
            <a:endParaRPr lang="pt-BR" sz="16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agem 3" descr="Uma imagem contendo no interior, edifício, quarto, pequeno&#10;&#10;Descrição gerada automaticamente">
            <a:extLst>
              <a:ext uri="{FF2B5EF4-FFF2-40B4-BE49-F238E27FC236}">
                <a16:creationId xmlns:a16="http://schemas.microsoft.com/office/drawing/2014/main" xmlns="" id="{88BB83D5-169E-04D8-CDAB-33798DDE545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48"/>
          <a:stretch/>
        </p:blipFill>
        <p:spPr>
          <a:xfrm>
            <a:off x="742081" y="2411779"/>
            <a:ext cx="2475261" cy="241743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Imagem 7" descr="Edifício de tijolos&#10;&#10;Descrição gerada automaticamente com confiança baixa">
            <a:extLst>
              <a:ext uri="{FF2B5EF4-FFF2-40B4-BE49-F238E27FC236}">
                <a16:creationId xmlns:a16="http://schemas.microsoft.com/office/drawing/2014/main" xmlns="" id="{1FDE91D1-977B-979A-DD1D-CBAE2A6AEA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01"/>
          <a:stretch/>
        </p:blipFill>
        <p:spPr>
          <a:xfrm>
            <a:off x="3347864" y="2411779"/>
            <a:ext cx="2592288" cy="241743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Imagem 10" descr="Foto preta e branca de uma janela&#10;&#10;Descrição gerada automaticamente">
            <a:extLst>
              <a:ext uri="{FF2B5EF4-FFF2-40B4-BE49-F238E27FC236}">
                <a16:creationId xmlns:a16="http://schemas.microsoft.com/office/drawing/2014/main" xmlns="" id="{C9C06040-47EA-7A87-D8C0-AC59CBF5B0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401"/>
          <a:stretch/>
        </p:blipFill>
        <p:spPr>
          <a:xfrm>
            <a:off x="6033382" y="2415600"/>
            <a:ext cx="2427049" cy="241361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6700480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36216</TotalTime>
  <Words>2605</Words>
  <Application>Microsoft Office PowerPoint</Application>
  <PresentationFormat>Apresentação na tela (16:9)</PresentationFormat>
  <Paragraphs>464</Paragraphs>
  <Slides>58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58</vt:i4>
      </vt:variant>
    </vt:vector>
  </HeadingPairs>
  <TitlesOfParts>
    <vt:vector size="59" baseType="lpstr">
      <vt:lpstr>Tema do Office</vt:lpstr>
      <vt:lpstr>Apresentação do PowerPoint</vt:lpstr>
      <vt:lpstr>Apresentação do PowerPoint</vt:lpstr>
      <vt:lpstr>SISOBRA</vt:lpstr>
      <vt:lpstr>Apresentação do PowerPoint</vt:lpstr>
      <vt:lpstr>PAVIMENTAÇÃO ASFÁLTICA DA AVENIDA PAULO DOS SANTOS MELO, BAIRRO SANTO ANDRÉ (ACESSO A CABECEIRA DA PONTE DR. STÉLIO CASCAES BOABAID)</vt:lpstr>
      <vt:lpstr>CONSTRUÇÃO DA SALA DE JOGOS NA ESCOLA VITÓRIO MARCON, NO BAIRRO ILHOTINHA</vt:lpstr>
      <vt:lpstr>REFORMA DO PRÉDIO DA POLÍCIA CIVIL</vt:lpstr>
      <vt:lpstr>CONSTRUÇÃO DA SEDE ADMINISTRATIVA DA SECRETARIA DE INFRAESTRUTURA, MOBILIDADE E SEGURANÇA PÚBLICA</vt:lpstr>
      <vt:lpstr>REFORMA E AMPLIAÇÃO DA ESCOLA MUNICIPAL PEQUENO POLEGAR, BAIRRO VILA FLOR</vt:lpstr>
      <vt:lpstr>REFORMA E AMPLIAÇÃO DO CEI ANITA BRUNEL ALVES, BAIRRO TRÊS DE MAIO</vt:lpstr>
      <vt:lpstr>REFORMA DA COBERTURA E MURO DE ENTRADA DO CEI MARIA DE LOURDES PEREIRA, CENTRO</vt:lpstr>
      <vt:lpstr>REFORMA DO PAÇO MUNICIPAL</vt:lpstr>
      <vt:lpstr>REFORMA DA QUADRA DE ESPORTES DO BAIRRO SANTO ANDRÉ</vt:lpstr>
      <vt:lpstr>PARQUE DOS SENTIDOS – ETAPA 1</vt:lpstr>
      <vt:lpstr>Apresentação do PowerPoint</vt:lpstr>
      <vt:lpstr>PAVIMENTAÇÃO ASFÁLTICA, SINALIZAÇÃO VIÁRIA E CALÇADAS NA RUA VEREADOR SÉRGIO FERNANDES PEREIRA, BAIRRO SANTA LÚCIA</vt:lpstr>
      <vt:lpstr>REPERFILAGEM ASFÁLTICA E SINALIZAÇÃO VIÁRIA NA RUA SANTA LÚCIA – ETAPA 2, BAIRRO SANTA LÚCIA</vt:lpstr>
      <vt:lpstr>PAVIMENTAÇÃO ASFÁLTICA, SINALIZAÇÃO VIÁRIA E CALÇADAS NA RUA LUDOVICO DE MELO, BAIRRO SANTO ANDRÉ</vt:lpstr>
      <vt:lpstr>PAVIMENTAÇÃO ASFÁLTICA, SINALIZAÇÃO VIÁRIA E CALÇADAS NA RUA RAFAEL LUCIANO, BAIRRO TRÊS DE MAIO</vt:lpstr>
      <vt:lpstr>REPERFILAGEM ASFÁLTICA E SINALIZAÇÃO VIÁRIA DAS RUAS MANOEL PEDRO FLOR, JOÃO GOULART E JOSÉ DOMINGOS BITTENCOURT</vt:lpstr>
      <vt:lpstr>EM PROCESSO FINAL LICITATÓRIO</vt:lpstr>
      <vt:lpstr>A LICITAR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Serviços Referentes ao 1º QUADRIMESTRE 2024</vt:lpstr>
      <vt:lpstr>Serviços Referentes ao 1º QUADRIMESTRE 2024</vt:lpstr>
      <vt:lpstr>Serviços Referentes ao 1º QUADRIMESTRE 2024</vt:lpstr>
      <vt:lpstr>Serviços Referentes ao 1º QUADRIMESTRE 2024</vt:lpstr>
      <vt:lpstr>Serviços Referentes ao 1º QUADRIMESTRE 2024</vt:lpstr>
      <vt:lpstr>Serviços Referentes ao 1º QUADRIMESTRE 2024</vt:lpstr>
      <vt:lpstr>Serviços Referentes ao 1º QUADRIMESTRE 2024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Usuario</dc:creator>
  <cp:lastModifiedBy>Alessandra</cp:lastModifiedBy>
  <cp:revision>1506</cp:revision>
  <cp:lastPrinted>2022-09-23T10:55:21Z</cp:lastPrinted>
  <dcterms:created xsi:type="dcterms:W3CDTF">2021-05-10T18:20:11Z</dcterms:created>
  <dcterms:modified xsi:type="dcterms:W3CDTF">2024-05-28T10:26:38Z</dcterms:modified>
</cp:coreProperties>
</file>