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7" r:id="rId4"/>
    <p:sldId id="258" r:id="rId5"/>
    <p:sldId id="281" r:id="rId6"/>
    <p:sldId id="260" r:id="rId7"/>
    <p:sldId id="261" r:id="rId8"/>
    <p:sldId id="263" r:id="rId9"/>
    <p:sldId id="266" r:id="rId10"/>
    <p:sldId id="268" r:id="rId11"/>
    <p:sldId id="275" r:id="rId12"/>
    <p:sldId id="276" r:id="rId13"/>
    <p:sldId id="277" r:id="rId14"/>
    <p:sldId id="278" r:id="rId15"/>
    <p:sldId id="279" r:id="rId16"/>
    <p:sldId id="282" r:id="rId17"/>
    <p:sldId id="283" r:id="rId18"/>
    <p:sldId id="284" r:id="rId19"/>
    <p:sldId id="313" r:id="rId20"/>
    <p:sldId id="326" r:id="rId21"/>
    <p:sldId id="327" r:id="rId22"/>
    <p:sldId id="328" r:id="rId23"/>
    <p:sldId id="285" r:id="rId24"/>
    <p:sldId id="290" r:id="rId25"/>
    <p:sldId id="291" r:id="rId26"/>
    <p:sldId id="329" r:id="rId27"/>
    <p:sldId id="308" r:id="rId28"/>
  </p:sldIdLst>
  <p:sldSz cx="9144000" cy="5143500" type="screen16x9"/>
  <p:notesSz cx="6797675" cy="9926638"/>
  <p:defaultTextStyle>
    <a:defPPr>
      <a:defRPr lang="pt-BR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8" autoAdjust="0"/>
    <p:restoredTop sz="94291" autoAdjust="0"/>
  </p:normalViewPr>
  <p:slideViewPr>
    <p:cSldViewPr>
      <p:cViewPr>
        <p:scale>
          <a:sx n="80" d="100"/>
          <a:sy n="80" d="100"/>
        </p:scale>
        <p:origin x="-1699" y="-6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D56A1-9DF5-44F2-B7F4-CC6AA83ED6EE}" type="datetimeFigureOut">
              <a:rPr lang="pt-BR" smtClean="0"/>
              <a:t>05/06/2024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483C7-04D4-4D88-9553-BB7DC12CE6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332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339B1-D230-4D43-8CAD-FC639ABED708}" type="datetimeFigureOut">
              <a:rPr lang="pt-BR" smtClean="0"/>
              <a:pPr/>
              <a:t>05/06/2024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6CFE7-DA6B-43A7-B9A9-062DC4EC18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6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54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129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526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526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129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6CFE7-DA6B-43A7-B9A9-062DC4EC1831}" type="slidenum">
              <a:rPr lang="pt-BR" smtClean="0">
                <a:solidFill>
                  <a:prstClr val="black"/>
                </a:solidFill>
              </a:rPr>
              <a:pPr/>
              <a:t>26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4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05/06/2024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7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05/06/2024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643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05/06/2024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379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05/06/2024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17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05/06/2024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34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05/06/2024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44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05/06/2024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9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05/06/2024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84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05/06/2024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920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05/06/2024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61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05/06/2024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53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05/06/2024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4760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05/06/2024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88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05/06/2024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7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05/06/2024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8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05/06/2024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42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05/06/2024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63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05/06/2024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91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05/06/2024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05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05/06/2024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74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05/06/2024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87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4B0-DCDA-4945-B206-949C5FEC045B}" type="datetimeFigureOut">
              <a:rPr lang="pt-BR" smtClean="0"/>
              <a:pPr/>
              <a:t>05/06/2024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5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524B0-DCDA-4945-B206-949C5FEC045B}" type="datetimeFigureOut">
              <a:rPr lang="pt-BR" smtClean="0"/>
              <a:pPr/>
              <a:t>05/06/2024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4A410-CE7D-46D5-BA7A-5F7F6C9869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720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524B0-DCDA-4945-B206-949C5FEC045B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05/06/2024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4A410-CE7D-46D5-BA7A-5F7F6C98699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4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controleinterno@capivaridebaixo.sc.gov.b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1506D9BA-6F02-448D-A734-FD97F190C3E1}"/>
              </a:ext>
            </a:extLst>
          </p:cNvPr>
          <p:cNvSpPr txBox="1"/>
          <p:nvPr/>
        </p:nvSpPr>
        <p:spPr>
          <a:xfrm>
            <a:off x="323529" y="406581"/>
            <a:ext cx="5285773" cy="76944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sz="2200" dirty="0">
                <a:solidFill>
                  <a:schemeClr val="bg1"/>
                </a:solidFill>
                <a:latin typeface="Arial Black" panose="020B0A04020102020204" pitchFamily="34" charset="0"/>
              </a:rPr>
              <a:t>AUDIÊNCIA PÚBLICA</a:t>
            </a:r>
          </a:p>
          <a:p>
            <a:pPr algn="ctr"/>
            <a:r>
              <a:rPr lang="pt-BR" sz="2200" dirty="0">
                <a:solidFill>
                  <a:schemeClr val="bg1"/>
                </a:solidFill>
                <a:latin typeface="Arial Black" panose="020B0A04020102020204" pitchFamily="34" charset="0"/>
              </a:rPr>
              <a:t>(ART.9°§ 4°,LRF)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B8378A6-35EC-4CBD-B8BB-FF5F285C32E8}"/>
              </a:ext>
            </a:extLst>
          </p:cNvPr>
          <p:cNvSpPr txBox="1"/>
          <p:nvPr/>
        </p:nvSpPr>
        <p:spPr>
          <a:xfrm>
            <a:off x="4327" y="1885739"/>
            <a:ext cx="4648200" cy="584775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1° Quadrimestre </a:t>
            </a:r>
            <a:endParaRPr lang="pt-BR" sz="1600" b="1" dirty="0">
              <a:solidFill>
                <a:schemeClr val="bg1"/>
              </a:solidFill>
            </a:endParaRP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 </a:t>
            </a:r>
            <a:r>
              <a:rPr lang="pt-BR" sz="1600" dirty="0" smtClean="0">
                <a:solidFill>
                  <a:schemeClr val="bg1"/>
                </a:solidFill>
              </a:rPr>
              <a:t>28/05/2024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93814296-09EB-40C8-8EAD-04055ED1966F}"/>
              </a:ext>
            </a:extLst>
          </p:cNvPr>
          <p:cNvSpPr txBox="1"/>
          <p:nvPr/>
        </p:nvSpPr>
        <p:spPr>
          <a:xfrm>
            <a:off x="1259632" y="2878925"/>
            <a:ext cx="2880320" cy="175432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endParaRPr lang="pt-BR" dirty="0"/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SECRETARIA DE ADMINISTRAÇÃO,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FINANÇAS e 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PLANEJAMENTO URBANO</a:t>
            </a:r>
            <a:endParaRPr lang="pt-BR" sz="800" b="1" dirty="0">
              <a:solidFill>
                <a:schemeClr val="bg1"/>
              </a:solidFill>
            </a:endParaRP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60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A4BE9A19-3EF9-4B46-ADDB-2C1F8107F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56592" y="339502"/>
            <a:ext cx="8229600" cy="157504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1</a:t>
            </a: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2E1B4A4E-27F8-443F-84FD-8D0E87BAEB4B}"/>
              </a:ext>
            </a:extLst>
          </p:cNvPr>
          <p:cNvSpPr txBox="1">
            <a:spLocks/>
          </p:cNvSpPr>
          <p:nvPr/>
        </p:nvSpPr>
        <p:spPr>
          <a:xfrm>
            <a:off x="683568" y="1296778"/>
            <a:ext cx="8324178" cy="2232248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2" charset="0"/>
              <a:cs typeface="Arial Unicode MS" charset="0"/>
            </a:endParaRPr>
          </a:p>
          <a:p>
            <a:pPr marL="0" indent="0" algn="ctr">
              <a:buNone/>
            </a:pPr>
            <a:r>
              <a:rPr lang="en-GB" sz="4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DESPESA</a:t>
            </a:r>
            <a:endParaRPr lang="en-GB" sz="4000" i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2" charset="0"/>
              <a:cs typeface="Arial Unicode MS" charset="0"/>
            </a:endParaRPr>
          </a:p>
          <a:p>
            <a:pPr marL="0" indent="0" algn="ctr">
              <a:buNone/>
            </a:pP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 </a:t>
            </a:r>
            <a:r>
              <a:rPr lang="en-GB" sz="3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ORÇAMENTÁRIA</a:t>
            </a:r>
            <a:endParaRPr lang="pt-BR" sz="3600" i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F6598024-4F46-42AF-9E10-9D6E3371D2CD}"/>
              </a:ext>
            </a:extLst>
          </p:cNvPr>
          <p:cNvSpPr/>
          <p:nvPr/>
        </p:nvSpPr>
        <p:spPr>
          <a:xfrm>
            <a:off x="539553" y="3562971"/>
            <a:ext cx="8316416" cy="92333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pt-BR" dirty="0"/>
              <a:t>Consolidação</a:t>
            </a:r>
          </a:p>
          <a:p>
            <a:r>
              <a:rPr lang="pt-BR" dirty="0"/>
              <a:t> </a:t>
            </a:r>
            <a:r>
              <a:rPr lang="pt-BR" dirty="0" smtClean="0"/>
              <a:t>1° Quadrimestre</a:t>
            </a:r>
            <a:endParaRPr lang="pt-BR" dirty="0"/>
          </a:p>
          <a:p>
            <a:r>
              <a:rPr lang="pt-BR" dirty="0" smtClean="0"/>
              <a:t>Período: 01/024 a 04/2024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63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D1055F8F-BA3B-4224-A893-F016174426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5143500"/>
          </a:xfrm>
          <a:prstGeom prst="rect">
            <a:avLst/>
          </a:prstGeom>
        </p:spPr>
      </p:pic>
      <p:graphicFrame>
        <p:nvGraphicFramePr>
          <p:cNvPr id="6" name="Espaço Reservado para Conteúdo 7">
            <a:extLst>
              <a:ext uri="{FF2B5EF4-FFF2-40B4-BE49-F238E27FC236}">
                <a16:creationId xmlns:a16="http://schemas.microsoft.com/office/drawing/2014/main" xmlns="" id="{B23EB802-BAEA-45D9-88C4-5CD2E5183E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994508"/>
              </p:ext>
            </p:extLst>
          </p:nvPr>
        </p:nvGraphicFramePr>
        <p:xfrm>
          <a:off x="683568" y="1059582"/>
          <a:ext cx="7704855" cy="395117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9627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7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7695"/>
                <a:gridCol w="7467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66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dirty="0" smtClean="0"/>
                        <a:t>DESPESAS POR FUNÇÃO DE GOVERNO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Previsão 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Liquidado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(%)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37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GABINETE DO PREFEITO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5.858.010,60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1.356.631,56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SECRET. MUNIC.DE GESTÃO E DA FAZENDA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13.282.200,00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3.289.149,41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868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SECRET.MUNICIPAL DE EDUCAÇÃO, ECULTURA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45.455.080,00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11.682.726,11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07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SECRETARIA MUNIC.DE DESENVOLVIMENTO SOCIAL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6.846.000,00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1.522.414,17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858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FUNDO DA INFANCIA E ADOLESCENCIA - FIA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312.200,00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371.805,59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07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SECRET. MUNIC.DE DESENV.ECON.ESP.CULT.TURISMO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5.520.000,00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1.130.626,54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075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SECRET. MUNIC.DE INFRA, MOBILIDADE E SEGURANÇA PUBLICA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18.204.000,00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4.611.544,44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970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FUNDO MUNICIPAL DO IDOSO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710.000,00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-  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437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SECRET. MUNICIPAL DE SAÚDE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23.652.509,40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8.343.755,94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19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CAMARA MUNICIPAL DE VEREADORES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5.110.000,00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1.188.242,01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8169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RESERVA DE CONTINGÊNCIA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50.000,00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0757">
                <a:tc>
                  <a:txBody>
                    <a:bodyPr/>
                    <a:lstStyle/>
                    <a:p>
                      <a:pPr marL="0" marR="0" indent="0" algn="l" defTabSz="91437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TOTAL DA DESPESA EXECUTADA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125.000.000,00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33.496.895,77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651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Fonte:  </a:t>
                      </a:r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Natureza  das despesas segundo as Categorias Econômicas– (Anexo 2)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85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9E489D76-D9FC-41A5-B5D3-EF4A092DC7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9E22E802-4A41-4D62-B5CF-D7E792A06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4584" y="123478"/>
            <a:ext cx="8229600" cy="157504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1</a:t>
            </a: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xmlns="" id="{921534EF-DF5F-4299-BAC5-17BC3600B41C}"/>
              </a:ext>
            </a:extLst>
          </p:cNvPr>
          <p:cNvSpPr txBox="1">
            <a:spLocks/>
          </p:cNvSpPr>
          <p:nvPr/>
        </p:nvSpPr>
        <p:spPr>
          <a:xfrm>
            <a:off x="570654" y="987193"/>
            <a:ext cx="8324178" cy="2232248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2" charset="0"/>
              <a:cs typeface="Arial Unicode MS" charset="0"/>
            </a:endParaRPr>
          </a:p>
          <a:p>
            <a:pPr marL="0" indent="0">
              <a:buNone/>
            </a:pPr>
            <a:r>
              <a:rPr lang="en-GB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LIMITES CONSTITUCIONAIS E LEGAIS</a:t>
            </a:r>
            <a:endParaRPr lang="pt-BR" sz="3600" i="1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8D48624E-A85D-411D-B630-EB0AF860BF60}"/>
              </a:ext>
            </a:extLst>
          </p:cNvPr>
          <p:cNvSpPr/>
          <p:nvPr/>
        </p:nvSpPr>
        <p:spPr>
          <a:xfrm>
            <a:off x="539553" y="3469110"/>
            <a:ext cx="8316416" cy="92333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pt-BR" dirty="0"/>
              <a:t>Consolidação</a:t>
            </a:r>
          </a:p>
          <a:p>
            <a:r>
              <a:rPr lang="pt-BR" dirty="0"/>
              <a:t> </a:t>
            </a:r>
            <a:r>
              <a:rPr lang="pt-BR" dirty="0" smtClean="0"/>
              <a:t>1° Quadrimestre</a:t>
            </a:r>
            <a:endParaRPr lang="pt-BR" dirty="0"/>
          </a:p>
          <a:p>
            <a:r>
              <a:rPr lang="pt-BR" dirty="0" smtClean="0"/>
              <a:t>Período: 01/024 a 04/2024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4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6C342DBB-287E-4333-9377-482AF4F93D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30"/>
            <a:ext cx="9141292" cy="51435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798A0F99-E1ED-4894-9B9D-EE527FA64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76" y="195486"/>
            <a:ext cx="6452784" cy="596602"/>
          </a:xfrm>
        </p:spPr>
        <p:txBody>
          <a:bodyPr>
            <a:noAutofit/>
          </a:bodyPr>
          <a:lstStyle/>
          <a:p>
            <a:r>
              <a:rPr lang="pt-BR" sz="2200" b="1" dirty="0">
                <a:solidFill>
                  <a:srgbClr val="000000"/>
                </a:solidFill>
              </a:rPr>
              <a:t>CÁLCULO DE CUMP. AO ARTIGO 212-A, inciso XI da CF</a:t>
            </a:r>
            <a:endParaRPr lang="pt-BR" sz="2200" b="1" dirty="0"/>
          </a:p>
        </p:txBody>
      </p:sp>
      <p:graphicFrame>
        <p:nvGraphicFramePr>
          <p:cNvPr id="8" name="Espaço Reservado para Conteúdo 3">
            <a:extLst>
              <a:ext uri="{FF2B5EF4-FFF2-40B4-BE49-F238E27FC236}">
                <a16:creationId xmlns:a16="http://schemas.microsoft.com/office/drawing/2014/main" xmlns="" id="{4F268A24-C2BD-48AD-9ACC-8B4A355C09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1742221"/>
              </p:ext>
            </p:extLst>
          </p:nvPr>
        </p:nvGraphicFramePr>
        <p:xfrm>
          <a:off x="323529" y="1059582"/>
          <a:ext cx="8579296" cy="355969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875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040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TRANSFERENCIA</a:t>
                      </a:r>
                      <a:r>
                        <a:rPr lang="pt-BR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RECURSOS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DO FUNDEB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R$ 8.192.627,80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906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Rendimento de Aplicação Financeira / Fundeb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R$ 68.731,82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906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BASE DE CALCULO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R$ 8.261.359,62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8324">
                <a:tc>
                  <a:txBody>
                    <a:bodyPr/>
                    <a:lstStyle/>
                    <a:p>
                      <a:pPr marL="0" marR="0" indent="0" algn="l" defTabSz="91437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% Que Deveria Ser Aplicado Com Remuneração de </a:t>
                      </a:r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Professores  - art. 26 da lei 14.113/2020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R$ 5.782.951,73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2461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Valor Total Efetivamente Gasto Com Remuneração de Professores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R$ 5.412.220,19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2461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Valor Aplicado A 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Maior</a:t>
                      </a:r>
                      <a:r>
                        <a:rPr lang="pt-BR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que </a:t>
                      </a:r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 Limite Constitucional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-R$ 370.731,54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813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Percentual efetivamente aplicado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65,51%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2461"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Valor Aplicado C/ Remuneração de Profissionais do Ens. </a:t>
                      </a:r>
                      <a:r>
                        <a:rPr lang="pt-BR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Fundamental- 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Superávit 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15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F0E68C4-5F9D-4A69-AD22-826FB912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6512511" cy="1143000"/>
          </a:xfrm>
        </p:spPr>
        <p:txBody>
          <a:bodyPr/>
          <a:lstStyle/>
          <a:p>
            <a:r>
              <a:rPr lang="pt-BR" dirty="0"/>
              <a:t>LIMITES – EDUCAÇÃO</a:t>
            </a:r>
          </a:p>
        </p:txBody>
      </p:sp>
      <p:graphicFrame>
        <p:nvGraphicFramePr>
          <p:cNvPr id="8" name="Espaço Reservado para Conteúdo 3">
            <a:extLst>
              <a:ext uri="{FF2B5EF4-FFF2-40B4-BE49-F238E27FC236}">
                <a16:creationId xmlns:a16="http://schemas.microsoft.com/office/drawing/2014/main" xmlns="" id="{F5A0C8F8-8128-4B11-BE4D-5371D5C541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6394518"/>
              </p:ext>
            </p:extLst>
          </p:nvPr>
        </p:nvGraphicFramePr>
        <p:xfrm>
          <a:off x="179513" y="843558"/>
          <a:ext cx="8784976" cy="417906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3549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907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92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771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Componente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Valor</a:t>
                      </a:r>
                      <a:r>
                        <a:rPr lang="pt-BR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 Liquidado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Percentual da Receita com Impostos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9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Receita Bruta de Impostos e Transferências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  31.626.201,26 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Total de despesa com Educação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11.682.726,11 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Total das Despesas para efeito de Cálculo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7.338.918,25 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Valor Mínimo de 25% das Receitas com Impostos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7.906.550,32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23,21%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73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Valor acima/abaixo do Limite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             567.632,07 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1,79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CUMPRIMENTO</a:t>
                      </a:r>
                      <a:r>
                        <a:rPr lang="pt-BR" sz="16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LIMITE CONSTITUCIONAL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Não Cumprido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37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EC2102FF-DADA-4D7F-B6DF-1B9E9CD7C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4" y="123478"/>
            <a:ext cx="6512511" cy="1143000"/>
          </a:xfrm>
        </p:spPr>
        <p:txBody>
          <a:bodyPr/>
          <a:lstStyle/>
          <a:p>
            <a:r>
              <a:rPr lang="pt-BR" dirty="0"/>
              <a:t>LIMITES – SAÚDE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77AA703F-83C6-4B71-AB46-644748F159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95641"/>
              </p:ext>
            </p:extLst>
          </p:nvPr>
        </p:nvGraphicFramePr>
        <p:xfrm>
          <a:off x="251521" y="1059584"/>
          <a:ext cx="8640963" cy="396043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051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86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72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258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Componente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Valor Liquidado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Percentual da Receita com Impostos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23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Receita bruta de impostos e Transferências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31.626.201,26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Total das Despesas com Saúde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R$ 8.343.755,94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Total das Despesas para efeito de </a:t>
                      </a:r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Cálculo 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R$ 5.794.704,92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36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Valor Mínimo de 15% das Receitas com Impostos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R$ 4.743.930,19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84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Valor acima/abaixo do Limite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R$ 1.050.774,73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18,32%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76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CUMPRIMENTO LIMITE CONSTITUCIONAL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Cumprido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4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144523"/>
            <a:ext cx="9141292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554D25D1-6E17-4440-810A-D4D77ED6E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123478"/>
            <a:ext cx="6512511" cy="1143000"/>
          </a:xfrm>
        </p:spPr>
        <p:txBody>
          <a:bodyPr/>
          <a:lstStyle/>
          <a:p>
            <a:r>
              <a:rPr lang="pt-BR" dirty="0"/>
              <a:t>LIMITES – PESSOAL</a:t>
            </a:r>
          </a:p>
        </p:txBody>
      </p:sp>
      <p:graphicFrame>
        <p:nvGraphicFramePr>
          <p:cNvPr id="4" name="Espaço Reservado para Conteúdo 4">
            <a:extLst>
              <a:ext uri="{FF2B5EF4-FFF2-40B4-BE49-F238E27FC236}">
                <a16:creationId xmlns:a16="http://schemas.microsoft.com/office/drawing/2014/main" xmlns="" id="{DEE48FA2-302A-4EB1-A5AB-B7355B0D77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4633207"/>
              </p:ext>
            </p:extLst>
          </p:nvPr>
        </p:nvGraphicFramePr>
        <p:xfrm>
          <a:off x="395536" y="1266479"/>
          <a:ext cx="8301609" cy="352690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84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54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40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26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51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539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Período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RCL do Município </a:t>
                      </a:r>
                    </a:p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últimos 12 meses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Despesa com Pessoal </a:t>
                      </a:r>
                    </a:p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Limite máximo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Despesa com pessoal realizada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Percentual da RCL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8247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Executivo (54%)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126.998.984,99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68.579.451,89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59.242.122,85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46,65%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8247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Legislativo (6%)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126.998.984,99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7.619.939,10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3.584.360,86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2,82%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824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Consolidado (60%)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126.998.984,99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76.199.390,99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62.826.483,71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49,47%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824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Limites Constitucionais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Cumprido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6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91DD1343-0503-45F5-8191-7A561D9E3FCF}"/>
              </a:ext>
            </a:extLst>
          </p:cNvPr>
          <p:cNvSpPr txBox="1">
            <a:spLocks/>
          </p:cNvSpPr>
          <p:nvPr/>
        </p:nvSpPr>
        <p:spPr>
          <a:xfrm>
            <a:off x="467544" y="1131591"/>
            <a:ext cx="7772400" cy="1730623"/>
          </a:xfrm>
          <a:prstGeom prst="rect">
            <a:avLst/>
          </a:prstGeom>
        </p:spPr>
        <p:txBody>
          <a:bodyPr vert="horz" lIns="91438" tIns="45719" rIns="91438" bIns="45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76"/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Acompanhamento das </a:t>
            </a:r>
            <a:r>
              <a:rPr lang="en-GB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Metas</a:t>
            </a:r>
            <a:endParaRPr lang="pt-BR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xmlns="" id="{4C234CC2-D911-4D94-B935-58873E03B7C9}"/>
              </a:ext>
            </a:extLst>
          </p:cNvPr>
          <p:cNvSpPr txBox="1">
            <a:spLocks/>
          </p:cNvSpPr>
          <p:nvPr/>
        </p:nvSpPr>
        <p:spPr>
          <a:xfrm>
            <a:off x="683568" y="3435847"/>
            <a:ext cx="6912768" cy="882119"/>
          </a:xfrm>
          <a:prstGeom prst="rect">
            <a:avLst/>
          </a:prstGeom>
        </p:spPr>
        <p:txBody>
          <a:bodyPr vert="horz" lIns="91438" tIns="45719" rIns="91438" bIns="45719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Consolidadas até </a:t>
            </a:r>
            <a:r>
              <a:rPr lang="pt-BR" dirty="0" smtClean="0"/>
              <a:t>o</a:t>
            </a:r>
          </a:p>
          <a:p>
            <a:r>
              <a:rPr lang="pt-BR" dirty="0"/>
              <a:t>1</a:t>
            </a:r>
            <a:r>
              <a:rPr lang="pt-BR" dirty="0" smtClean="0"/>
              <a:t> </a:t>
            </a:r>
            <a:r>
              <a:rPr lang="pt-BR" dirty="0" err="1" smtClean="0"/>
              <a:t>ºQuadrimestre</a:t>
            </a:r>
            <a:r>
              <a:rPr lang="pt-BR" dirty="0" smtClean="0"/>
              <a:t>/2024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56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51520" y="59905"/>
            <a:ext cx="6192688" cy="129266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3200" b="1" cap="all" dirty="0"/>
              <a:t>receita orçamentária</a:t>
            </a:r>
          </a:p>
          <a:p>
            <a:r>
              <a:rPr lang="pt-BR" sz="1400" dirty="0"/>
              <a:t>Lei 4.320/64, Art. 2°, § 1° e 2</a:t>
            </a:r>
            <a:r>
              <a:rPr lang="pt-BR" sz="1400" dirty="0" smtClean="0"/>
              <a:t>°</a:t>
            </a:r>
          </a:p>
          <a:p>
            <a:r>
              <a:rPr lang="en-US" sz="3200" dirty="0"/>
              <a:t>Evolução da Receita </a:t>
            </a:r>
            <a:r>
              <a:rPr lang="en-US" sz="3200" dirty="0" smtClean="0"/>
              <a:t>Orçamentária</a:t>
            </a:r>
            <a:endParaRPr lang="pt-BR" sz="32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326150"/>
              </p:ext>
            </p:extLst>
          </p:nvPr>
        </p:nvGraphicFramePr>
        <p:xfrm>
          <a:off x="539552" y="1419706"/>
          <a:ext cx="8229600" cy="1817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3320"/>
                <a:gridCol w="452628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Receita Arrecadada até </a:t>
                      </a:r>
                      <a:r>
                        <a:rPr lang="pt-BR" sz="20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1º </a:t>
                      </a:r>
                      <a:r>
                        <a:rPr lang="pt-BR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Quadrimestre</a:t>
                      </a:r>
                    </a:p>
                  </a:txBody>
                  <a:tcPr marL="63500" marR="63500" marT="12700" marB="127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Exercício</a:t>
                      </a: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Valores</a:t>
                      </a: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2020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26.665.698,33</a:t>
                      </a: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2021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29.411.431,11</a:t>
                      </a: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2022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35.917.042,84</a:t>
                      </a: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2023</a:t>
                      </a:r>
                      <a:endParaRPr lang="pt-BR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37.645.385,10</a:t>
                      </a: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808016"/>
              </p:ext>
            </p:extLst>
          </p:nvPr>
        </p:nvGraphicFramePr>
        <p:xfrm>
          <a:off x="539552" y="3291830"/>
          <a:ext cx="8229600" cy="952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3320"/>
                <a:gridCol w="452628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Receita Arrecadada até </a:t>
                      </a:r>
                      <a:r>
                        <a:rPr lang="pt-BR" sz="20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1º Quadrimestre/2024</a:t>
                      </a:r>
                      <a:endParaRPr lang="pt-BR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Receita Orçamentária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46.621.868,80</a:t>
                      </a: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Média Mensal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11.655.467,20</a:t>
                      </a: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64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2002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79512" y="627534"/>
            <a:ext cx="6192688" cy="338552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Lei </a:t>
            </a:r>
            <a:r>
              <a:rPr lang="pt-BR" altLang="pt-BR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4.320/64, Art. 2°, § 1° e 2°</a:t>
            </a:r>
            <a:endParaRPr lang="pt-BR" altLang="pt-BR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77551"/>
              </p:ext>
            </p:extLst>
          </p:nvPr>
        </p:nvGraphicFramePr>
        <p:xfrm>
          <a:off x="179995" y="274156"/>
          <a:ext cx="6120197" cy="37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2019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effectLst/>
                        </a:rPr>
                        <a:t>Evolução da Receita </a:t>
                      </a:r>
                      <a:r>
                        <a:rPr lang="pt-BR" sz="2000" dirty="0" smtClean="0">
                          <a:effectLst/>
                        </a:rPr>
                        <a:t>Orçamentaria 1°Quadrimestre</a:t>
                      </a:r>
                      <a:r>
                        <a:rPr lang="pt-BR" sz="2000" baseline="0" dirty="0" smtClean="0">
                          <a:effectLst/>
                        </a:rPr>
                        <a:t> </a:t>
                      </a:r>
                      <a:endParaRPr lang="pt-BR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57200" y="664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en-US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kumimoji="0" lang="en-US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Filename hint" descr="Alternative text"/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1347614"/>
            <a:ext cx="8709799" cy="260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CFFB5481-0AB4-41EE-800B-BC6852DA9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0568" y="483518"/>
            <a:ext cx="8229600" cy="1575048"/>
          </a:xfrm>
        </p:spPr>
        <p:txBody>
          <a:bodyPr>
            <a:normAutofit fontScale="90000"/>
          </a:bodyPr>
          <a:lstStyle/>
          <a:p>
            <a:pPr>
              <a:tabLst>
                <a:tab pos="7983338" algn="l"/>
              </a:tabLst>
            </a:pPr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1</a:t>
            </a: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9C31007E-1E6D-4643-A33C-9571A8F1B6C5}"/>
              </a:ext>
            </a:extLst>
          </p:cNvPr>
          <p:cNvSpPr txBox="1">
            <a:spLocks/>
          </p:cNvSpPr>
          <p:nvPr/>
        </p:nvSpPr>
        <p:spPr>
          <a:xfrm>
            <a:off x="1187624" y="1779663"/>
            <a:ext cx="6400800" cy="3024336"/>
          </a:xfrm>
          <a:prstGeom prst="rect">
            <a:avLst/>
          </a:prstGeom>
        </p:spPr>
        <p:txBody>
          <a:bodyPr lIns="91438" tIns="45719" rIns="91438" bIns="45719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9" indent="0" algn="ctr">
              <a:buNone/>
            </a:pPr>
            <a:r>
              <a:rPr lang="pt-BR" b="1" dirty="0"/>
              <a:t>OBJETIVO DA AUDIÊNCIA:</a:t>
            </a:r>
          </a:p>
          <a:p>
            <a:pPr marL="45719" indent="0" algn="ctr">
              <a:buNone/>
            </a:pPr>
            <a:r>
              <a:rPr lang="pt-BR" b="1" dirty="0"/>
              <a:t>APRESENTAR RELATÓRIOS DE AVALIAÇÃO E CUMPRIMENTO DAS METAS FISCAIS DO </a:t>
            </a:r>
          </a:p>
          <a:p>
            <a:pPr marL="45719" indent="0" algn="ctr">
              <a:buNone/>
            </a:pPr>
            <a:r>
              <a:rPr lang="pt-BR" b="1" dirty="0"/>
              <a:t>1</a:t>
            </a:r>
            <a:r>
              <a:rPr lang="pt-BR" b="1" dirty="0" smtClean="0"/>
              <a:t>º Quadrimestre </a:t>
            </a:r>
            <a:r>
              <a:rPr lang="pt-BR" b="1" dirty="0"/>
              <a:t>DE </a:t>
            </a:r>
            <a:r>
              <a:rPr lang="pt-BR" b="1" dirty="0" smtClean="0"/>
              <a:t>2024 </a:t>
            </a:r>
            <a:endParaRPr lang="pt-BR" b="1" dirty="0"/>
          </a:p>
          <a:p>
            <a:pPr marL="45719" indent="0" algn="ctr">
              <a:buNone/>
            </a:pPr>
            <a:r>
              <a:rPr lang="pt-BR" b="1" dirty="0"/>
              <a:t>Legislação: Art. 9º. § 4º., combinado com Art. 48º. § Único da L.C. 101/2000 (Lei de Responsabilidade Fiscal).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95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D1055F8F-BA3B-4224-A893-F016174426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537671"/>
              </p:ext>
            </p:extLst>
          </p:nvPr>
        </p:nvGraphicFramePr>
        <p:xfrm>
          <a:off x="355556" y="1059582"/>
          <a:ext cx="8136905" cy="2673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37846"/>
                <a:gridCol w="1511519"/>
                <a:gridCol w="1787540"/>
              </a:tblGrid>
              <a:tr h="35545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Despesa Realizada até </a:t>
                      </a:r>
                      <a:r>
                        <a:rPr lang="pt-BR" sz="20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1º </a:t>
                      </a:r>
                      <a:r>
                        <a:rPr lang="pt-BR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Quadrimestre</a:t>
                      </a:r>
                    </a:p>
                  </a:txBody>
                  <a:tcPr marL="63500" marR="63500" marT="12700" marB="127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4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Exercício</a:t>
                      </a: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Empenhado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Liquidado</a:t>
                      </a:r>
                      <a:endParaRPr lang="pt-BR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  <a:tr h="408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2020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38.645.852,32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21.783.598,47</a:t>
                      </a:r>
                    </a:p>
                  </a:txBody>
                  <a:tcPr marL="63500" marR="63500" marT="12700" marB="12700" anchor="ctr"/>
                </a:tc>
              </a:tr>
              <a:tr h="465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2021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41.266.045,54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22.386.839,59</a:t>
                      </a:r>
                    </a:p>
                  </a:txBody>
                  <a:tcPr marL="63500" marR="63500" marT="12700" marB="12700" anchor="ctr"/>
                </a:tc>
              </a:tr>
              <a:tr h="544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2022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52.056.676,12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28.238.836,53</a:t>
                      </a:r>
                    </a:p>
                  </a:txBody>
                  <a:tcPr marL="63500" marR="63500" marT="12700" marB="12700" anchor="ctr"/>
                </a:tc>
              </a:tr>
              <a:tr h="544703"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2023</a:t>
                      </a:r>
                      <a:endParaRPr lang="pt-BR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55.026.461,36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30.049.463,69</a:t>
                      </a: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544030"/>
              </p:ext>
            </p:extLst>
          </p:nvPr>
        </p:nvGraphicFramePr>
        <p:xfrm>
          <a:off x="683568" y="3867894"/>
          <a:ext cx="8229600" cy="952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3320"/>
                <a:gridCol w="2263140"/>
                <a:gridCol w="2263140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Despesa até </a:t>
                      </a:r>
                      <a:r>
                        <a:rPr lang="pt-BR" sz="2000" b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1º Quadrimestre/2024</a:t>
                      </a:r>
                      <a:endParaRPr lang="pt-BR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Despesa Orçamentária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61.031.651,89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33.496.895,77</a:t>
                      </a:r>
                    </a:p>
                  </a:txBody>
                  <a:tcPr marL="63500" marR="63500" marT="12700" marB="127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Média Mensal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15.257.912,97</a:t>
                      </a:r>
                    </a:p>
                  </a:txBody>
                  <a:tcPr marL="63500" marR="63500" marT="12700" marB="127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8.374.223,94</a:t>
                      </a: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267494"/>
            <a:ext cx="51845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DESPESA ORÇAMENTÁRIA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Lei 4.320/64, Art. 2°, § 1° e 2°</a:t>
            </a:r>
            <a:endParaRPr kumimoji="0" lang="en-US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45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3" y="0"/>
            <a:ext cx="9144000" cy="514350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16C90E51-D97C-4657-8880-30D206784459}"/>
              </a:ext>
            </a:extLst>
          </p:cNvPr>
          <p:cNvSpPr/>
          <p:nvPr/>
        </p:nvSpPr>
        <p:spPr>
          <a:xfrm>
            <a:off x="539552" y="4701559"/>
            <a:ext cx="6264696" cy="26545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 fontAlgn="b"/>
            <a:r>
              <a:rPr lang="pt-BR" sz="1100" dirty="0">
                <a:solidFill>
                  <a:srgbClr val="000000"/>
                </a:solidFill>
              </a:rPr>
              <a:t>Fonte: </a:t>
            </a:r>
            <a:r>
              <a:rPr lang="pt-BR" sz="1100" dirty="0" err="1">
                <a:solidFill>
                  <a:srgbClr val="000000"/>
                </a:solidFill>
              </a:rPr>
              <a:t>Demost</a:t>
            </a:r>
            <a:r>
              <a:rPr lang="pt-BR" sz="1100" dirty="0" smtClean="0">
                <a:solidFill>
                  <a:srgbClr val="000000"/>
                </a:solidFill>
              </a:rPr>
              <a:t>. Da receita Corrente Líquida </a:t>
            </a:r>
            <a:r>
              <a:rPr lang="pt-BR" sz="1100" dirty="0">
                <a:solidFill>
                  <a:srgbClr val="000000"/>
                </a:solidFill>
              </a:rPr>
              <a:t>(RREO-Anexo </a:t>
            </a:r>
            <a:r>
              <a:rPr lang="pt-BR" sz="1100" dirty="0" smtClean="0">
                <a:solidFill>
                  <a:srgbClr val="000000"/>
                </a:solidFill>
              </a:rPr>
              <a:t>3</a:t>
            </a:r>
            <a:r>
              <a:rPr lang="pt-BR" sz="1100" b="1" dirty="0" smtClean="0">
                <a:solidFill>
                  <a:srgbClr val="000000"/>
                </a:solidFill>
              </a:rPr>
              <a:t>)</a:t>
            </a:r>
            <a:endParaRPr lang="pt-BR" b="1" dirty="0">
              <a:solidFill>
                <a:srgbClr val="00000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528" y="638941"/>
            <a:ext cx="6318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Lei </a:t>
            </a:r>
            <a:r>
              <a:rPr lang="en-US" sz="1600" dirty="0" err="1"/>
              <a:t>Complementar</a:t>
            </a:r>
            <a:r>
              <a:rPr lang="en-US" sz="1600" dirty="0"/>
              <a:t> n°101/2000, Art. 2°, IV, ‘c’, § 1° e 3°</a:t>
            </a:r>
            <a:endParaRPr lang="pt-BR" sz="16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151079"/>
              </p:ext>
            </p:extLst>
          </p:nvPr>
        </p:nvGraphicFramePr>
        <p:xfrm>
          <a:off x="167094" y="267494"/>
          <a:ext cx="6120680" cy="37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2068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dirty="0">
                          <a:effectLst/>
                        </a:rPr>
                        <a:t>Evolução da Receita Corrente Líquida (RCL)</a:t>
                      </a:r>
                      <a:endParaRPr lang="pt-BR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500" marR="63500" marT="12700" marB="12700" anchor="ctr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7098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57200" y="6643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en-US" altLang="pt-B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kumimoji="0" lang="en-US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Filename hint" descr="Alternative text"/>
          <p:cNvPicPr/>
          <p:nvPr/>
        </p:nvPicPr>
        <p:blipFill>
          <a:blip r:embed="rId4"/>
          <a:stretch>
            <a:fillRect/>
          </a:stretch>
        </p:blipFill>
        <p:spPr>
          <a:xfrm>
            <a:off x="755576" y="1238682"/>
            <a:ext cx="7845702" cy="288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9034CB9-B969-4D81-9206-8B10413766AE}"/>
              </a:ext>
            </a:extLst>
          </p:cNvPr>
          <p:cNvSpPr txBox="1"/>
          <p:nvPr/>
        </p:nvSpPr>
        <p:spPr>
          <a:xfrm>
            <a:off x="-108519" y="339503"/>
            <a:ext cx="6624736" cy="584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sz="1600" dirty="0">
                <a:latin typeface="+mj-lt"/>
              </a:rPr>
              <a:t>DEMONSTRATIVO SIMPLIFICADO  DO RELATÓRIO RESUMIDO DA EXECUÇÃO ORÇAMENTÁRIA – RREO (CONSOLIDADO EXECUTIVO X LEGISLATIVO)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0C689F58-7E33-4B31-AA8F-AA434AA26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407327"/>
              </p:ext>
            </p:extLst>
          </p:nvPr>
        </p:nvGraphicFramePr>
        <p:xfrm>
          <a:off x="323529" y="987574"/>
          <a:ext cx="7200800" cy="389527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903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969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BALANÇO ORÇAMENTÁRIO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Até o </a:t>
                      </a:r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1° Quadrimestre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Trebuchet MS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049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RECEITAS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Previsão 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125.000.000,00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Previsão Atualizada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125.000.000,00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Receita Realizadas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46.621.868,80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Déficit Orçamentário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           -  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Saldo de Exercícios  Anteriores (Créditos adicionais)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19.094.425,98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DESPESAS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Dotação Inicial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125.000.000,00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Dotação Atualizada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148.705.090,98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Despesas Empenhadas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61.031.651,89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Despesas Liquidadas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33.496.895,77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Despesas Pagas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31.697.875,90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72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Trebuchet MS"/>
                        </a:rPr>
                        <a:t>Superávit Orçamentário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13.124.973,03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ED281A9-0441-4ADF-A4EB-A6B1FDE03BE3}"/>
              </a:ext>
            </a:extLst>
          </p:cNvPr>
          <p:cNvSpPr txBox="1"/>
          <p:nvPr/>
        </p:nvSpPr>
        <p:spPr>
          <a:xfrm>
            <a:off x="322716" y="4890066"/>
            <a:ext cx="3456384" cy="2462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1000" dirty="0"/>
              <a:t>Fonte: LRF/RREO – Anexo 14</a:t>
            </a:r>
          </a:p>
        </p:txBody>
      </p:sp>
    </p:spTree>
    <p:extLst>
      <p:ext uri="{BB962C8B-B14F-4D97-AF65-F5344CB8AC3E}">
        <p14:creationId xmlns:p14="http://schemas.microsoft.com/office/powerpoint/2010/main" val="176902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9034CB9-B969-4D81-9206-8B10413766AE}"/>
              </a:ext>
            </a:extLst>
          </p:cNvPr>
          <p:cNvSpPr txBox="1"/>
          <p:nvPr/>
        </p:nvSpPr>
        <p:spPr>
          <a:xfrm>
            <a:off x="-108519" y="339503"/>
            <a:ext cx="6624736" cy="53860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sz="2900" dirty="0"/>
              <a:t>RESUMO DOS RESTOS À PAGAR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ED281A9-0441-4ADF-A4EB-A6B1FDE03BE3}"/>
              </a:ext>
            </a:extLst>
          </p:cNvPr>
          <p:cNvSpPr txBox="1"/>
          <p:nvPr/>
        </p:nvSpPr>
        <p:spPr>
          <a:xfrm>
            <a:off x="322716" y="4890066"/>
            <a:ext cx="3456384" cy="2462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1000" dirty="0"/>
              <a:t>Fonte: LRF/RREO – Anexo 14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891803"/>
              </p:ext>
            </p:extLst>
          </p:nvPr>
        </p:nvGraphicFramePr>
        <p:xfrm>
          <a:off x="251520" y="1131590"/>
          <a:ext cx="8784976" cy="1727835"/>
        </p:xfrm>
        <a:graphic>
          <a:graphicData uri="http://schemas.openxmlformats.org/drawingml/2006/table">
            <a:tbl>
              <a:tblPr/>
              <a:tblGrid>
                <a:gridCol w="2351793"/>
                <a:gridCol w="1626847"/>
                <a:gridCol w="1493968"/>
                <a:gridCol w="1685521"/>
                <a:gridCol w="1626847"/>
              </a:tblGrid>
              <a:tr h="7143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RESTOS A PAGAR POR PODER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INSCRIÇÃO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CANCELAMENTO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PAGAMENTO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SALDO A PAGAR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Executivo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11.690.611,51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389.639,04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5.410.660,11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5.890.312,36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Legislativo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108.207,37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95.259,38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12.947,99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11.798.818,88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389.639,04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5.505.919,49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5.903.260,35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53365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Fonte: Demonstrativo Simplificado do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Relat.Resumido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da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Exec.Orç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(RREO-Anexo14)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07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5" y="0"/>
            <a:ext cx="9141292" cy="51435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9034CB9-B969-4D81-9206-8B10413766AE}"/>
              </a:ext>
            </a:extLst>
          </p:cNvPr>
          <p:cNvSpPr txBox="1"/>
          <p:nvPr/>
        </p:nvSpPr>
        <p:spPr>
          <a:xfrm>
            <a:off x="143508" y="555527"/>
            <a:ext cx="8856984" cy="98488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2900" dirty="0"/>
              <a:t>RELATÓRIO DAS DÍVIDAS RECONHECIDAS</a:t>
            </a:r>
          </a:p>
          <a:p>
            <a:r>
              <a:rPr lang="pt-BR" sz="2900" dirty="0"/>
              <a:t>E NÃO RECONHECIDAS </a:t>
            </a:r>
            <a:r>
              <a:rPr lang="pt-BR" sz="2900" dirty="0" smtClean="0"/>
              <a:t>ATE 1º Quadrimestre</a:t>
            </a:r>
            <a:endParaRPr lang="pt-BR" sz="29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ED281A9-0441-4ADF-A4EB-A6B1FDE03BE3}"/>
              </a:ext>
            </a:extLst>
          </p:cNvPr>
          <p:cNvSpPr txBox="1"/>
          <p:nvPr/>
        </p:nvSpPr>
        <p:spPr>
          <a:xfrm>
            <a:off x="110294" y="4227935"/>
            <a:ext cx="3456384" cy="24622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pt-BR" sz="1000" dirty="0"/>
              <a:t>Fonte: LRF/RREO – Anexo 16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939928"/>
              </p:ext>
            </p:extLst>
          </p:nvPr>
        </p:nvGraphicFramePr>
        <p:xfrm>
          <a:off x="179512" y="1923678"/>
          <a:ext cx="8963135" cy="2553062"/>
        </p:xfrm>
        <a:graphic>
          <a:graphicData uri="http://schemas.openxmlformats.org/drawingml/2006/table">
            <a:tbl>
              <a:tblPr/>
              <a:tblGrid>
                <a:gridCol w="1936407"/>
                <a:gridCol w="1591986"/>
                <a:gridCol w="1512168"/>
                <a:gridCol w="1296144"/>
                <a:gridCol w="1296144"/>
                <a:gridCol w="1330286"/>
              </a:tblGrid>
              <a:tr h="7143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PARCELAMENTOS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ORIGEM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Saldo Anterior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INSCRIÇÃO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PAGAMENTO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SALDO A PAGAR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5377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Dívidas contabilizadas anterior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INSS/PASEP/CSN/FATIMA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3.973.998,92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239.384,23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3.734.614,69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74104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Dívidas Reconhecidas e renegociadas em 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PRECATÓRIO FGTS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4.599.181,67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433.545,80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4.165.635,87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43865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                   -   </a:t>
                      </a:r>
                    </a:p>
                  </a:txBody>
                  <a:tcPr marL="9525" marR="857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8.573.180,59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  -   </a:t>
                      </a: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672.930,03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7.900.250,56 </a:t>
                      </a:r>
                    </a:p>
                  </a:txBody>
                  <a:tcPr marL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50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CB34A79-8BCD-4C6A-8C7F-2A5D4366B4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32" y="0"/>
            <a:ext cx="9141292" cy="51435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855602CD-24D0-4E38-B8E4-823FE4F4F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24" y="1491630"/>
            <a:ext cx="4032448" cy="648072"/>
          </a:xfrm>
        </p:spPr>
        <p:txBody>
          <a:bodyPr>
            <a:normAutofit fontScale="90000"/>
          </a:bodyPr>
          <a:lstStyle/>
          <a:p>
            <a:r>
              <a:rPr lang="pt-BR" sz="3000" dirty="0"/>
              <a:t>OUVIDORIA</a:t>
            </a:r>
            <a:br>
              <a:rPr lang="pt-BR" sz="3000" dirty="0"/>
            </a:br>
            <a:r>
              <a:rPr lang="pt-BR" sz="3000" dirty="0"/>
              <a:t>1</a:t>
            </a:r>
            <a:r>
              <a:rPr lang="pt-BR" sz="3000" dirty="0" smtClean="0"/>
              <a:t>°QUADRIMESTRE 2024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636681"/>
              </p:ext>
            </p:extLst>
          </p:nvPr>
        </p:nvGraphicFramePr>
        <p:xfrm>
          <a:off x="5220072" y="2211710"/>
          <a:ext cx="2520280" cy="23602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/>
                <a:gridCol w="780631"/>
                <a:gridCol w="875553"/>
              </a:tblGrid>
              <a:tr h="33718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u="none" strike="noStrike" dirty="0">
                          <a:effectLst/>
                        </a:rPr>
                        <a:t>1º QUA 2023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u="none" strike="noStrike" dirty="0">
                          <a:effectLst/>
                        </a:rPr>
                        <a:t>1</a:t>
                      </a:r>
                      <a:r>
                        <a:rPr lang="pt-BR" sz="800" b="1" u="none" strike="noStrike" dirty="0" smtClean="0">
                          <a:effectLst/>
                        </a:rPr>
                        <a:t>º </a:t>
                      </a:r>
                      <a:r>
                        <a:rPr lang="pt-BR" sz="800" b="1" u="none" strike="noStrike" dirty="0">
                          <a:effectLst/>
                        </a:rPr>
                        <a:t>QUA </a:t>
                      </a:r>
                      <a:r>
                        <a:rPr lang="pt-BR" sz="800" b="1" u="none" strike="noStrike" dirty="0" smtClean="0">
                          <a:effectLst/>
                        </a:rPr>
                        <a:t>2024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718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800" b="1" u="none" strike="noStrike" dirty="0">
                          <a:effectLst/>
                        </a:rPr>
                        <a:t>Ouvidoria 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u="none" strike="noStrike" dirty="0">
                          <a:effectLst/>
                        </a:rPr>
                        <a:t>86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718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800" b="1" u="none" strike="noStrike" dirty="0">
                          <a:effectLst/>
                        </a:rPr>
                        <a:t>LAI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718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800" b="1" u="none" strike="noStrike" dirty="0">
                          <a:effectLst/>
                        </a:rPr>
                        <a:t>Carta serviço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</a:rPr>
                        <a:t>26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718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800" b="1" u="none" strike="noStrike" dirty="0">
                          <a:effectLst/>
                        </a:rPr>
                        <a:t>Telefone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718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800" b="1" u="none" strike="noStrike" dirty="0" smtClean="0">
                          <a:effectLst/>
                        </a:rPr>
                        <a:t>E-mail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</a:rPr>
                        <a:t>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718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800" b="1" u="none" strike="noStrike" dirty="0">
                          <a:effectLst/>
                        </a:rPr>
                        <a:t>TOTAL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u="none" strike="noStrike">
                          <a:effectLst/>
                        </a:rPr>
                        <a:t>117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822958"/>
              </p:ext>
            </p:extLst>
          </p:nvPr>
        </p:nvGraphicFramePr>
        <p:xfrm>
          <a:off x="827584" y="465516"/>
          <a:ext cx="3096344" cy="4306436"/>
        </p:xfrm>
        <a:graphic>
          <a:graphicData uri="http://schemas.openxmlformats.org/drawingml/2006/table">
            <a:tbl>
              <a:tblPr/>
              <a:tblGrid>
                <a:gridCol w="1964099"/>
                <a:gridCol w="1132245"/>
              </a:tblGrid>
              <a:tr h="375732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 DEPARTAMENTO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º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4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Fiscal de postura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4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Planejamento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4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Educação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9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Saúde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4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Vigilância Sanitária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4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Administração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4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Social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4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Aguas de 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Capivari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4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Cosip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2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4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Obras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4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Gabinete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4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4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Agricultura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4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Proteção Animal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Licitação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Vigilância </a:t>
                      </a:r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em </a:t>
                      </a:r>
                      <a:r>
                        <a:rPr lang="pt-BR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Saúde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Defesa Civil </a:t>
                      </a:r>
                    </a:p>
                  </a:txBody>
                  <a:tcPr marL="9525" marR="9525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Procon </a:t>
                      </a:r>
                    </a:p>
                  </a:txBody>
                  <a:tcPr marL="9525" marR="9525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Tributos </a:t>
                      </a:r>
                    </a:p>
                  </a:txBody>
                  <a:tcPr marL="9525" marR="9525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 Assunto </a:t>
                      </a:r>
                    </a:p>
                  </a:txBody>
                  <a:tcPr marL="9525" marR="9525" marT="714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53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1506D9BA-6F02-448D-A734-FD97F190C3E1}"/>
              </a:ext>
            </a:extLst>
          </p:cNvPr>
          <p:cNvSpPr txBox="1"/>
          <p:nvPr/>
        </p:nvSpPr>
        <p:spPr>
          <a:xfrm>
            <a:off x="323529" y="406581"/>
            <a:ext cx="5285773" cy="461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sz="2400" dirty="0"/>
              <a:t>AGRADECEMOS A PARTICIPAÇÃO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B8378A6-35EC-4CBD-B8BB-FF5F285C32E8}"/>
              </a:ext>
            </a:extLst>
          </p:cNvPr>
          <p:cNvSpPr txBox="1"/>
          <p:nvPr/>
        </p:nvSpPr>
        <p:spPr>
          <a:xfrm>
            <a:off x="755576" y="1203598"/>
            <a:ext cx="4648200" cy="338552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endParaRPr lang="pt-BR" sz="1600" dirty="0">
              <a:solidFill>
                <a:prstClr val="white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93814296-09EB-40C8-8EAD-04055ED1966F}"/>
              </a:ext>
            </a:extLst>
          </p:cNvPr>
          <p:cNvSpPr txBox="1"/>
          <p:nvPr/>
        </p:nvSpPr>
        <p:spPr>
          <a:xfrm>
            <a:off x="295998" y="2878925"/>
            <a:ext cx="4572000" cy="120032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pt-BR" dirty="0" smtClean="0"/>
              <a:t>Mario </a:t>
            </a:r>
            <a:r>
              <a:rPr lang="pt-BR" dirty="0" err="1" smtClean="0"/>
              <a:t>Latrônico</a:t>
            </a:r>
            <a:r>
              <a:rPr lang="pt-BR" dirty="0" smtClean="0"/>
              <a:t> Junior</a:t>
            </a:r>
            <a:endParaRPr lang="pt-BR" dirty="0"/>
          </a:p>
          <a:p>
            <a:pPr algn="ctr"/>
            <a:r>
              <a:rPr lang="pt-BR" dirty="0"/>
              <a:t>Secretaria de  Administração  e Finanças</a:t>
            </a:r>
          </a:p>
          <a:p>
            <a:pPr algn="ctr"/>
            <a:r>
              <a:rPr lang="pt-BR" dirty="0">
                <a:hlinkClick r:id="rId4"/>
              </a:rPr>
              <a:t>controleinterno@capivaridebaixo.sc.gov.</a:t>
            </a:r>
            <a:r>
              <a:rPr lang="pt-BR" b="1" dirty="0">
                <a:hlinkClick r:id="rId4"/>
              </a:rPr>
              <a:t>br</a:t>
            </a:r>
            <a:endParaRPr lang="pt-BR" b="1" dirty="0"/>
          </a:p>
          <a:p>
            <a:pPr algn="ctr"/>
            <a:r>
              <a:rPr lang="pt-BR" b="1" dirty="0" smtClean="0"/>
              <a:t>28/05/2024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295998" y="91120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dirty="0"/>
              <a:t>para prestação de contas do </a:t>
            </a:r>
          </a:p>
          <a:p>
            <a:pPr algn="ctr"/>
            <a:r>
              <a:rPr lang="pt-BR" sz="2400" dirty="0"/>
              <a:t>1</a:t>
            </a:r>
            <a:r>
              <a:rPr lang="pt-BR" sz="2400" dirty="0" smtClean="0"/>
              <a:t>º Quadrimestre </a:t>
            </a:r>
            <a:r>
              <a:rPr lang="pt-BR" sz="2400" dirty="0"/>
              <a:t>/</a:t>
            </a:r>
            <a:r>
              <a:rPr lang="pt-BR" sz="2400" dirty="0" smtClean="0"/>
              <a:t>2024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5503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06CB030A-A9D6-49B7-BA41-62584A11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8560" y="195486"/>
            <a:ext cx="8229600" cy="1575048"/>
          </a:xfrm>
        </p:spPr>
        <p:txBody>
          <a:bodyPr>
            <a:normAutofit fontScale="90000"/>
          </a:bodyPr>
          <a:lstStyle/>
          <a:p>
            <a:pPr>
              <a:tabLst>
                <a:tab pos="7983338" algn="l"/>
              </a:tabLst>
            </a:pPr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1</a:t>
            </a: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xmlns="" id="{76B57458-132E-4E88-9377-16D0792C0644}"/>
              </a:ext>
            </a:extLst>
          </p:cNvPr>
          <p:cNvSpPr txBox="1">
            <a:spLocks/>
          </p:cNvSpPr>
          <p:nvPr/>
        </p:nvSpPr>
        <p:spPr>
          <a:xfrm>
            <a:off x="1337994" y="1719657"/>
            <a:ext cx="6400800" cy="3474720"/>
          </a:xfrm>
          <a:prstGeom prst="rect">
            <a:avLst/>
          </a:prstGeom>
        </p:spPr>
        <p:txBody>
          <a:bodyPr lIns="91438" tIns="45719" rIns="91438" bIns="45719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/>
              <a:t>PRINCÍPIOS CONSTITUCIONAIS QUE REGEM A ADMINISTRAÇÃO PÚBLICA (Artigo 37º. da C.F.)</a:t>
            </a:r>
          </a:p>
          <a:p>
            <a:pPr marL="0" indent="0">
              <a:buNone/>
            </a:pPr>
            <a:endParaRPr lang="pt-BR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LEGALIDADE;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IMPESSOALIDADE;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MORALIDADE;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PUBLICIDADE;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EFICIÊNCIA. 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24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8"/>
            <a:ext cx="9144000" cy="51435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AF418B2C-BFAA-4E14-A6B3-FD1B2D070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8560" y="10429"/>
            <a:ext cx="8229600" cy="157504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1</a:t>
            </a: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02539121-0395-4215-92BC-FB6A11D15CBE}"/>
              </a:ext>
            </a:extLst>
          </p:cNvPr>
          <p:cNvSpPr txBox="1">
            <a:spLocks/>
          </p:cNvSpPr>
          <p:nvPr/>
        </p:nvSpPr>
        <p:spPr>
          <a:xfrm>
            <a:off x="0" y="1131591"/>
            <a:ext cx="9144000" cy="4680520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300" dirty="0"/>
              <a:t>PRINCÍPIOS BASILARES DA LEI DE RESPONSABILIDADE FISCAL - LRF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Planejamento: (Destinar tempo e recursos necessários para execução das ações administrativas com maior eficiência);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Transparência: (dar conhecimento à sociedade das ações governamentais);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Participação Popular: (que as audiências públicas se tornem o centro das decisões);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 Equilíbrio: (Prevenção de déficits);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 Preservação do Patrimônio Público: (Impedir a utilização indevida dos recursos públicos);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 Limitação da Despesa: (Restabelecer as contas públicas aos limites estabelecidos por Lei);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 dirty="0"/>
              <a:t>Controle do Endividamento Público: (Manter o equilíbrio das contas e cumprir os limites estabelecidos por lei).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3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3008E9A9-0C4C-4050-9B2B-21BAB99B0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0568" y="123478"/>
            <a:ext cx="8229600" cy="1575048"/>
          </a:xfrm>
        </p:spPr>
        <p:txBody>
          <a:bodyPr>
            <a:normAutofit fontScale="90000"/>
          </a:bodyPr>
          <a:lstStyle/>
          <a:p>
            <a:pPr>
              <a:tabLst>
                <a:tab pos="7983338" algn="l"/>
              </a:tabLst>
            </a:pPr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1</a:t>
            </a: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6DB9C491-7848-419D-93CB-910807CC06BD}"/>
              </a:ext>
            </a:extLst>
          </p:cNvPr>
          <p:cNvSpPr txBox="1">
            <a:spLocks/>
          </p:cNvSpPr>
          <p:nvPr/>
        </p:nvSpPr>
        <p:spPr>
          <a:xfrm>
            <a:off x="1371600" y="1545302"/>
            <a:ext cx="6400800" cy="3474720"/>
          </a:xfrm>
          <a:prstGeom prst="rect">
            <a:avLst/>
          </a:prstGeom>
        </p:spPr>
        <p:txBody>
          <a:bodyPr lIns="91438" tIns="45719" rIns="91438" bIns="45719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/>
              <a:t>TÓPICOS DA APRESENTAÇÃO</a:t>
            </a:r>
            <a:r>
              <a:rPr lang="pt-BR" dirty="0"/>
              <a:t> </a:t>
            </a:r>
          </a:p>
          <a:p>
            <a:pPr marL="0" indent="0">
              <a:buNone/>
            </a:pPr>
            <a:endParaRPr lang="pt-BR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RECEITAS </a:t>
            </a:r>
            <a:r>
              <a:rPr lang="pt-BR" b="1" dirty="0" smtClean="0"/>
              <a:t>ORÇAMENTÁRIA</a:t>
            </a:r>
            <a:endParaRPr lang="pt-BR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DESPESAS ORÇAMENTÁRIA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LIMITES LEGAIS E CONSTITUCIONAIS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ACOMPANHAMENTO DAS METAS QUADRIMESTRAIS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RELATÓRIO RESUMIDO DA EXECUÇÃO ORÇAMENTÁRIA </a:t>
            </a:r>
            <a:r>
              <a:rPr lang="pt-BR" b="1" dirty="0" smtClean="0"/>
              <a:t>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 smtClean="0"/>
              <a:t>AÇÕES REALIZADAS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12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6721C53B-7397-4B1F-8822-532D55E3B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2576" y="195486"/>
            <a:ext cx="8229600" cy="157504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AUDIÊNCIA PÚBLICA</a:t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>1</a:t>
            </a:r>
            <a:r>
              <a:rPr lang="en-GB" sz="3300" dirty="0" smtClean="0">
                <a:solidFill>
                  <a:srgbClr val="000000"/>
                </a:solidFill>
                <a:latin typeface="Arial Black" pitchFamily="34" charset="0"/>
              </a:rPr>
              <a:t>º </a:t>
            </a:r>
            <a:r>
              <a:rPr lang="en-GB" sz="3300" dirty="0" err="1" smtClean="0">
                <a:solidFill>
                  <a:srgbClr val="000000"/>
                </a:solidFill>
                <a:latin typeface="Arial Black" pitchFamily="34" charset="0"/>
              </a:rPr>
              <a:t>Quadrimestre</a:t>
            </a:r>
            <a:r>
              <a:rPr lang="en-GB" sz="3300" dirty="0">
                <a:solidFill>
                  <a:srgbClr val="000000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3300" dirty="0">
                <a:solidFill>
                  <a:srgbClr val="DDDDDD"/>
                </a:solidFill>
                <a:latin typeface="Arial Black" pitchFamily="34" charset="0"/>
              </a:rPr>
              <a:t/>
            </a:r>
            <a:br>
              <a:rPr lang="en-GB" sz="3300" dirty="0">
                <a:solidFill>
                  <a:srgbClr val="DDDDDD"/>
                </a:solidFill>
                <a:latin typeface="Arial Black" pitchFamily="34" charset="0"/>
              </a:rPr>
            </a:br>
            <a:endParaRPr lang="pt-BR" sz="3300" dirty="0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xmlns="" id="{FDE22235-56B6-442A-A0AC-1C22EB74A6E3}"/>
              </a:ext>
            </a:extLst>
          </p:cNvPr>
          <p:cNvSpPr txBox="1">
            <a:spLocks/>
          </p:cNvSpPr>
          <p:nvPr/>
        </p:nvSpPr>
        <p:spPr>
          <a:xfrm>
            <a:off x="611560" y="1141819"/>
            <a:ext cx="8324178" cy="2232248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2" charset="0"/>
              <a:cs typeface="Arial Unicode MS" charset="0"/>
            </a:endParaRPr>
          </a:p>
          <a:p>
            <a:pPr marL="0" indent="0" algn="ctr">
              <a:buNone/>
            </a:pPr>
            <a:r>
              <a:rPr lang="en-GB" sz="40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RECEITAS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 </a:t>
            </a:r>
            <a:r>
              <a:rPr lang="en-GB" sz="36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  <a:cs typeface="Arial Unicode MS" charset="0"/>
              </a:rPr>
              <a:t>ORÇAMENTÁRIA</a:t>
            </a:r>
            <a:endParaRPr lang="pt-BR" sz="3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61230EF9-4DC5-49A0-A0DE-EDF9B446101A}"/>
              </a:ext>
            </a:extLst>
          </p:cNvPr>
          <p:cNvSpPr/>
          <p:nvPr/>
        </p:nvSpPr>
        <p:spPr>
          <a:xfrm>
            <a:off x="611560" y="3600145"/>
            <a:ext cx="8316416" cy="92333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pt-BR" dirty="0"/>
              <a:t>Consolidação</a:t>
            </a:r>
          </a:p>
          <a:p>
            <a:r>
              <a:rPr lang="pt-BR" dirty="0"/>
              <a:t> </a:t>
            </a:r>
            <a:r>
              <a:rPr lang="pt-BR" dirty="0" smtClean="0"/>
              <a:t>1° Quadrimestre</a:t>
            </a:r>
            <a:endParaRPr lang="pt-BR" dirty="0"/>
          </a:p>
          <a:p>
            <a:r>
              <a:rPr lang="pt-BR" dirty="0" smtClean="0"/>
              <a:t>Período: 01/024 a 04/2024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152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3" y="1"/>
            <a:ext cx="9144000" cy="5508929"/>
          </a:xfrm>
          <a:prstGeom prst="rect">
            <a:avLst/>
          </a:prstGeom>
        </p:spPr>
      </p:pic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xmlns="" id="{81F63709-3EA8-448B-A778-9587DF229E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003077"/>
              </p:ext>
            </p:extLst>
          </p:nvPr>
        </p:nvGraphicFramePr>
        <p:xfrm>
          <a:off x="107504" y="1195192"/>
          <a:ext cx="8784976" cy="3586359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063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86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99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Aharoni" pitchFamily="2" charset="-79"/>
                          <a:cs typeface="Aharoni" pitchFamily="2" charset="-79"/>
                        </a:rPr>
                        <a:t>Tipo Receita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Aharoni" pitchFamily="2" charset="-79"/>
                          <a:cs typeface="Aharoni" pitchFamily="2" charset="-79"/>
                        </a:rPr>
                        <a:t>Descrição  da Receita</a:t>
                      </a:r>
                    </a:p>
                  </a:txBody>
                  <a:tcPr marL="7829" marR="7829" marT="7829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8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Tributária (Receita Própria)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IPTU,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ISS,ITBI, I.R, TAXAS(alvará, lixo, </a:t>
                      </a:r>
                      <a:r>
                        <a:rPr lang="pt-BR" sz="18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etc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9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Contribuições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Iluminação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Pública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99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Patrimonial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Rendimentos e Alienações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Serviços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Serviços de Água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58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Transferências Correntes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FPM, SUS,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FUNDEB, ICMS,IPVA, FNDE, </a:t>
                      </a:r>
                      <a:r>
                        <a:rPr lang="pt-BR" sz="18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SUAS,etc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58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Outras Receitas Correntes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Dívida Ativa, Multas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e Juros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58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Transferências</a:t>
                      </a:r>
                      <a:r>
                        <a:rPr lang="pt-BR" sz="20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Capital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Convênios e </a:t>
                      </a:r>
                      <a:r>
                        <a:rPr lang="pt-BR"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transf</a:t>
                      </a:r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para investimentos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44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(-) Ded. Receita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Tahoma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>
                          <a:solidFill>
                            <a:schemeClr val="tx1"/>
                          </a:solidFill>
                          <a:latin typeface="+mn-lt"/>
                        </a:rPr>
                        <a:t>Deduções de FUNDEB e</a:t>
                      </a:r>
                      <a:r>
                        <a:rPr lang="pt-BR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deduções</a:t>
                      </a:r>
                      <a:endParaRPr lang="pt-BR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920FF72-3BC2-4CB4-8DBE-551D58857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3" y="195486"/>
            <a:ext cx="6512511" cy="1143000"/>
          </a:xfrm>
        </p:spPr>
        <p:txBody>
          <a:bodyPr>
            <a:normAutofit/>
          </a:bodyPr>
          <a:lstStyle/>
          <a:p>
            <a:r>
              <a:rPr lang="pt-BR" sz="2900" dirty="0"/>
              <a:t>ESTRUTURA DA RECEITA</a:t>
            </a:r>
          </a:p>
        </p:txBody>
      </p:sp>
    </p:spTree>
    <p:extLst>
      <p:ext uri="{BB962C8B-B14F-4D97-AF65-F5344CB8AC3E}">
        <p14:creationId xmlns:p14="http://schemas.microsoft.com/office/powerpoint/2010/main" val="77978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20022"/>
          </a:xfrm>
          <a:prstGeom prst="rect">
            <a:avLst/>
          </a:prstGeom>
        </p:spPr>
      </p:pic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xmlns="" id="{58770B7B-4D48-4395-84E3-966955B4B8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869488"/>
              </p:ext>
            </p:extLst>
          </p:nvPr>
        </p:nvGraphicFramePr>
        <p:xfrm>
          <a:off x="243972" y="584400"/>
          <a:ext cx="8352927" cy="42824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123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245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Tipo Receita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Previsão 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Realizado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Índice de Realização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9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RECEITAS CORRENTES (I)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124.983.898,37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    45.830.108,80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37%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295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Tributária(impostos e taxas)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30.537.463,60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     7.980.913,55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26%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7220">
                <a:tc>
                  <a:txBody>
                    <a:bodyPr/>
                    <a:lstStyle/>
                    <a:p>
                      <a:pPr marL="0" marR="0" indent="0" algn="l" defTabSz="91437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Contribuições (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Iluminação</a:t>
                      </a: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Pública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887.331,38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101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Patrimonial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96.408,62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1.253.001,72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1300%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199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Agropecuária</a:t>
                      </a:r>
                    </a:p>
                  </a:txBody>
                  <a:tcPr marL="9525" marR="9525" marT="9525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    104.506,52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              848,12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Serviços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6.100.000,00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2.745.345,95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45%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Correntes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87.051.342,95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    32.329.965,77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37%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Receitas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Corrent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1.094.176,68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        632.702,31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58%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583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Receitas Correntes 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Intra-Orçamentária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583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Receitas de Capital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16.101,63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        791.760,00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4917%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</a:tr>
              <a:tr h="38108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125.000.000,00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  46.621.868,80 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     37%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79749">
                <a:tc>
                  <a:txBody>
                    <a:bodyPr/>
                    <a:lstStyle/>
                    <a:p>
                      <a:pPr lvl="1" algn="l" fontAlgn="b"/>
                      <a:r>
                        <a:rPr lang="pt-BR" sz="11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Fonte: Balanço Orçamentário (RREO-Anexo1)</a:t>
                      </a:r>
                    </a:p>
                  </a:txBody>
                  <a:tcPr marL="0" marR="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pt-BR" sz="9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51520" y="59905"/>
            <a:ext cx="6192688" cy="53860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fontAlgn="b"/>
            <a:r>
              <a:rPr lang="pt-BR" sz="29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RECEITA POR CATEGORIA ECONÔMICA</a:t>
            </a:r>
          </a:p>
        </p:txBody>
      </p:sp>
    </p:spTree>
    <p:extLst>
      <p:ext uri="{BB962C8B-B14F-4D97-AF65-F5344CB8AC3E}">
        <p14:creationId xmlns:p14="http://schemas.microsoft.com/office/powerpoint/2010/main" val="7851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D920FF72-3BC2-4CB4-8DBE-551D58857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3" y="195486"/>
            <a:ext cx="6512511" cy="1143000"/>
          </a:xfrm>
        </p:spPr>
        <p:txBody>
          <a:bodyPr>
            <a:normAutofit/>
          </a:bodyPr>
          <a:lstStyle/>
          <a:p>
            <a:r>
              <a:rPr lang="pt-BR" sz="2800" dirty="0"/>
              <a:t>RECEITAS TRIBUTÁRIAS e </a:t>
            </a:r>
            <a:br>
              <a:rPr lang="pt-BR" sz="2800" dirty="0"/>
            </a:br>
            <a:r>
              <a:rPr lang="pt-BR" sz="2800" dirty="0"/>
              <a:t>COMTRIBUIÇÕES DE MELHORIAS</a:t>
            </a:r>
            <a:endParaRPr lang="pt-BR" sz="2900" dirty="0"/>
          </a:p>
        </p:txBody>
      </p:sp>
      <p:graphicFrame>
        <p:nvGraphicFramePr>
          <p:cNvPr id="7" name="Espaço Reservado para Conteúdo 4">
            <a:extLst>
              <a:ext uri="{FF2B5EF4-FFF2-40B4-BE49-F238E27FC236}">
                <a16:creationId xmlns:a16="http://schemas.microsoft.com/office/drawing/2014/main" xmlns="" id="{B51BBB59-B505-4F74-A10E-95A755BBA5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091934"/>
              </p:ext>
            </p:extLst>
          </p:nvPr>
        </p:nvGraphicFramePr>
        <p:xfrm>
          <a:off x="539552" y="1316412"/>
          <a:ext cx="8136905" cy="338096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tblPr>
              <a:tblGrid>
                <a:gridCol w="28803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RECEITAS TRIBUTÁRIAS E CONTRIBUIÇÕES DE MELHORIAS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Previsão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°Quadrimestre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Índice de Realização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/>
                        </a:rPr>
                        <a:t>IPTU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6.708.643,67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1.900.861,70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/>
                        </a:rPr>
                        <a:t>ISS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12.658.395,75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3.005.964,61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/>
                        </a:rPr>
                        <a:t>ITBI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1.100.864,27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 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308.451,27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720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/>
                        </a:rPr>
                        <a:t>IRRF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7.592.592,93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1.531.012,98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79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/>
                        </a:rPr>
                        <a:t>Taxas e Contribuição de Melhorias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2.476.966,98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1.234.622,99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981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30.537.463,60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7.980.913,55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16C90E51-D97C-4657-8880-30D206784459}"/>
              </a:ext>
            </a:extLst>
          </p:cNvPr>
          <p:cNvSpPr/>
          <p:nvPr/>
        </p:nvSpPr>
        <p:spPr>
          <a:xfrm>
            <a:off x="539552" y="4701559"/>
            <a:ext cx="6264696" cy="26545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 fontAlgn="b"/>
            <a:r>
              <a:rPr lang="pt-BR" sz="1100" dirty="0">
                <a:solidFill>
                  <a:srgbClr val="000000"/>
                </a:solidFill>
              </a:rPr>
              <a:t>Fonte: Demost. Dos Resultados Primários (RREO-Anexo </a:t>
            </a:r>
            <a:r>
              <a:rPr lang="pt-BR" sz="1100" b="1" dirty="0">
                <a:solidFill>
                  <a:srgbClr val="000000"/>
                </a:solidFill>
              </a:rPr>
              <a:t>6)</a:t>
            </a:r>
            <a:endParaRPr lang="pt-B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4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28854</TotalTime>
  <Words>1380</Words>
  <Application>Microsoft Office PowerPoint</Application>
  <PresentationFormat>Apresentação na tela (16:9)</PresentationFormat>
  <Paragraphs>505</Paragraphs>
  <Slides>26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26</vt:i4>
      </vt:variant>
    </vt:vector>
  </HeadingPairs>
  <TitlesOfParts>
    <vt:vector size="28" baseType="lpstr">
      <vt:lpstr>Tema do Office</vt:lpstr>
      <vt:lpstr>2_Tema do Office</vt:lpstr>
      <vt:lpstr>Apresentação do PowerPoint</vt:lpstr>
      <vt:lpstr> AUDIÊNCIA PÚBLICA 1º Quadrimestre  </vt:lpstr>
      <vt:lpstr> AUDIÊNCIA PÚBLICA 1º Quadrimestre  </vt:lpstr>
      <vt:lpstr> AUDIÊNCIA PÚBLICA 1º Quadrimestre  </vt:lpstr>
      <vt:lpstr> AUDIÊNCIA PÚBLICA 1º Quadrimestre  </vt:lpstr>
      <vt:lpstr> AUDIÊNCIA PÚBLICA 1º Quadrimestre  </vt:lpstr>
      <vt:lpstr>ESTRUTURA DA RECEITA</vt:lpstr>
      <vt:lpstr>Apresentação do PowerPoint</vt:lpstr>
      <vt:lpstr>RECEITAS TRIBUTÁRIAS e  COMTRIBUIÇÕES DE MELHORIAS</vt:lpstr>
      <vt:lpstr> AUDIÊNCIA PÚBLICA 1º Quadrimestre  </vt:lpstr>
      <vt:lpstr>Apresentação do PowerPoint</vt:lpstr>
      <vt:lpstr> AUDIÊNCIA PÚBLICA 1º Quadrimestre  </vt:lpstr>
      <vt:lpstr>CÁLCULO DE CUMP. AO ARTIGO 212-A, inciso XI da CF</vt:lpstr>
      <vt:lpstr>LIMITES – EDUCAÇÃO</vt:lpstr>
      <vt:lpstr>LIMITES – SAÚDE</vt:lpstr>
      <vt:lpstr>LIMITES – PESSOAL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OUVIDORIA 1°QUADRIMESTRE 2024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Alessandra</cp:lastModifiedBy>
  <cp:revision>358</cp:revision>
  <cp:lastPrinted>2024-05-28T11:28:50Z</cp:lastPrinted>
  <dcterms:created xsi:type="dcterms:W3CDTF">2021-05-10T18:20:11Z</dcterms:created>
  <dcterms:modified xsi:type="dcterms:W3CDTF">2024-06-05T16:21:15Z</dcterms:modified>
</cp:coreProperties>
</file>