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259" r:id="rId4"/>
    <p:sldId id="260" r:id="rId5"/>
    <p:sldId id="302" r:id="rId6"/>
    <p:sldId id="303" r:id="rId7"/>
    <p:sldId id="304" r:id="rId8"/>
    <p:sldId id="305" r:id="rId9"/>
    <p:sldId id="307" r:id="rId10"/>
    <p:sldId id="308" r:id="rId11"/>
    <p:sldId id="310" r:id="rId12"/>
    <p:sldId id="311" r:id="rId13"/>
    <p:sldId id="312" r:id="rId14"/>
    <p:sldId id="262" r:id="rId15"/>
    <p:sldId id="301" r:id="rId16"/>
    <p:sldId id="268" r:id="rId17"/>
    <p:sldId id="269" r:id="rId18"/>
    <p:sldId id="263" r:id="rId19"/>
    <p:sldId id="264" r:id="rId20"/>
    <p:sldId id="265" r:id="rId21"/>
    <p:sldId id="275" r:id="rId22"/>
    <p:sldId id="271" r:id="rId23"/>
    <p:sldId id="284" r:id="rId24"/>
    <p:sldId id="290" r:id="rId25"/>
    <p:sldId id="291" r:id="rId26"/>
    <p:sldId id="280" r:id="rId27"/>
    <p:sldId id="282" r:id="rId28"/>
    <p:sldId id="313" r:id="rId29"/>
    <p:sldId id="285" r:id="rId30"/>
  </p:sldIdLst>
  <p:sldSz cx="9144000" cy="6858000" type="screen4x3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  <a:srgbClr val="F20000"/>
    <a:srgbClr val="FF3B7C"/>
    <a:srgbClr val="CC0099"/>
    <a:srgbClr val="EBE600"/>
    <a:srgbClr val="BC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4660"/>
  </p:normalViewPr>
  <p:slideViewPr>
    <p:cSldViewPr>
      <p:cViewPr>
        <p:scale>
          <a:sx n="80" d="100"/>
          <a:sy n="80" d="100"/>
        </p:scale>
        <p:origin x="-1502" y="-1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14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3203" y="0"/>
            <a:ext cx="3079202" cy="51214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B45E091E-E835-4464-BD93-3A427AC90D73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0838"/>
            <a:ext cx="3079202" cy="512139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3203" y="9720838"/>
            <a:ext cx="3079202" cy="512139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22B84BB5-DC9B-47AB-96F5-B7065985E2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6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1731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4" y="1"/>
            <a:ext cx="3078427" cy="511731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C68C4F92-0C01-42A8-A1D4-CF5CE782FC2D}" type="datetimeFigureOut">
              <a:rPr lang="pt-BR" smtClean="0"/>
              <a:pPr/>
              <a:t>28/05/2024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78" tIns="47389" rIns="94778" bIns="47389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8427" cy="511731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1731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181EE0B9-6239-41E7-A24B-DC6E701A8EA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28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:a16="http://schemas.microsoft.com/office/drawing/2014/main" xmlns="" id="{48E46E1E-0B8C-428E-BCD8-E3B54E5F2E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39939" name="Espaço Reservado para Anotações 2">
            <a:extLst>
              <a:ext uri="{FF2B5EF4-FFF2-40B4-BE49-F238E27FC236}">
                <a16:creationId xmlns:a16="http://schemas.microsoft.com/office/drawing/2014/main" xmlns="" id="{A2D3CA08-5855-42F1-871B-77F95AC7F8F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>
            <a:extLst>
              <a:ext uri="{FF2B5EF4-FFF2-40B4-BE49-F238E27FC236}">
                <a16:creationId xmlns:a16="http://schemas.microsoft.com/office/drawing/2014/main" xmlns="" id="{12ADCD15-4D49-47E2-89EC-C1F285C12B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1203" name="Espaço Reservado para Anotações 2">
            <a:extLst>
              <a:ext uri="{FF2B5EF4-FFF2-40B4-BE49-F238E27FC236}">
                <a16:creationId xmlns:a16="http://schemas.microsoft.com/office/drawing/2014/main" xmlns="" id="{4EAB7193-F497-492B-834A-257A9C455AC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9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EE0B9-6239-41E7-A24B-DC6E701A8EA3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850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:a16="http://schemas.microsoft.com/office/drawing/2014/main" xmlns="" id="{F4AEFF09-003C-4263-94B5-BB34D374A4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2227" name="Espaço Reservado para Anotações 2">
            <a:extLst>
              <a:ext uri="{FF2B5EF4-FFF2-40B4-BE49-F238E27FC236}">
                <a16:creationId xmlns:a16="http://schemas.microsoft.com/office/drawing/2014/main" xmlns="" id="{C5800F2D-6173-4AC2-AA1D-5A8B6B8FD18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>
            <a:extLst>
              <a:ext uri="{FF2B5EF4-FFF2-40B4-BE49-F238E27FC236}">
                <a16:creationId xmlns:a16="http://schemas.microsoft.com/office/drawing/2014/main" xmlns="" id="{6B7CD5F0-BF2C-45F5-9264-09CAB79E1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1987" name="Espaço Reservado para Anotações 2">
            <a:extLst>
              <a:ext uri="{FF2B5EF4-FFF2-40B4-BE49-F238E27FC236}">
                <a16:creationId xmlns:a16="http://schemas.microsoft.com/office/drawing/2014/main" xmlns="" id="{FCCCDF38-8508-420D-8BC1-2252494FC9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>
            <a:extLst>
              <a:ext uri="{FF2B5EF4-FFF2-40B4-BE49-F238E27FC236}">
                <a16:creationId xmlns:a16="http://schemas.microsoft.com/office/drawing/2014/main" xmlns="" id="{10BB7830-93F4-44EA-9E0B-7831BBEC14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3011" name="Espaço Reservado para Anotações 2">
            <a:extLst>
              <a:ext uri="{FF2B5EF4-FFF2-40B4-BE49-F238E27FC236}">
                <a16:creationId xmlns:a16="http://schemas.microsoft.com/office/drawing/2014/main" xmlns="" id="{54A09BD0-6776-49E5-B36A-3AED0FC7629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3963" y="714375"/>
            <a:ext cx="4716462" cy="3536950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31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62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09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97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3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3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3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0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2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05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224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C786A9-4F4F-4CAB-96D7-0A84156F4F7C}" type="datetimeFigureOut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28/05/2024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D470AA-8428-4986-9C5B-990F523089D0}" type="slidenum">
              <a:rPr lang="pt-BR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3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6F77F3A-830C-4A99-98EC-EBBFB6E525AC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225" name="CaixaDeTexto 9">
            <a:extLst>
              <a:ext uri="{FF2B5EF4-FFF2-40B4-BE49-F238E27FC236}">
                <a16:creationId xmlns:a16="http://schemas.microsoft.com/office/drawing/2014/main" xmlns="" id="{FC6C0E5F-8984-431A-B4F1-5D186F7CA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784645"/>
            <a:ext cx="3714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000066"/>
                </a:solidFill>
                <a:latin typeface="+mn-lt"/>
              </a:rPr>
              <a:t>PREFEITURA MUNICIPAL DE CAPIVARI DE BAIXO</a:t>
            </a:r>
          </a:p>
        </p:txBody>
      </p:sp>
      <p:sp>
        <p:nvSpPr>
          <p:cNvPr id="9226" name="CaixaDeTexto 11">
            <a:extLst>
              <a:ext uri="{FF2B5EF4-FFF2-40B4-BE49-F238E27FC236}">
                <a16:creationId xmlns:a16="http://schemas.microsoft.com/office/drawing/2014/main" xmlns="" id="{BE70A425-BAC3-494C-BBD4-F6AB443DA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581" y="2420888"/>
            <a:ext cx="6858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SECRETARIA MUNICIPAL DE SAÚDE</a:t>
            </a:r>
          </a:p>
          <a:p>
            <a:pPr algn="ctr"/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 </a:t>
            </a:r>
          </a:p>
          <a:p>
            <a:pPr algn="ctr"/>
            <a:r>
              <a:rPr lang="pt-BR" altLang="pt-BR" sz="3600" b="1" dirty="0" smtClean="0">
                <a:solidFill>
                  <a:srgbClr val="000066"/>
                </a:solidFill>
                <a:latin typeface="+mn-lt"/>
              </a:rPr>
              <a:t>1º </a:t>
            </a:r>
            <a:r>
              <a:rPr lang="pt-BR" altLang="pt-BR" sz="3600" b="1" dirty="0">
                <a:solidFill>
                  <a:srgbClr val="000066"/>
                </a:solidFill>
                <a:latin typeface="+mn-lt"/>
              </a:rPr>
              <a:t>QUADRIMESTRE </a:t>
            </a:r>
          </a:p>
          <a:p>
            <a:pPr algn="ctr"/>
            <a:endParaRPr lang="pt-BR" altLang="pt-BR" sz="3600" b="1" dirty="0">
              <a:solidFill>
                <a:srgbClr val="000066"/>
              </a:solidFill>
              <a:latin typeface="+mn-lt"/>
            </a:endParaRPr>
          </a:p>
          <a:p>
            <a:pPr algn="ctr"/>
            <a:r>
              <a:rPr lang="pt-BR" altLang="pt-BR" sz="3600" b="1" dirty="0" smtClean="0">
                <a:solidFill>
                  <a:srgbClr val="000066"/>
                </a:solidFill>
                <a:latin typeface="+mn-lt"/>
              </a:rPr>
              <a:t>2024</a:t>
            </a:r>
            <a:endParaRPr lang="pt-BR" altLang="pt-BR" sz="2800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7030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Visualização da imag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62098"/>
            <a:ext cx="1738164" cy="17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79010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176" y="1556792"/>
            <a:ext cx="375685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b="1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EXAMES DE LABORATÓRIO </a:t>
            </a:r>
            <a:r>
              <a:rPr lang="pt-BR" altLang="pt-BR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endParaRPr lang="pt-BR" altLang="pt-BR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722653"/>
              </p:ext>
            </p:extLst>
          </p:nvPr>
        </p:nvGraphicFramePr>
        <p:xfrm>
          <a:off x="1043608" y="2492896"/>
          <a:ext cx="4680520" cy="982980"/>
        </p:xfrm>
        <a:graphic>
          <a:graphicData uri="http://schemas.openxmlformats.org/drawingml/2006/table">
            <a:tbl>
              <a:tblPr/>
              <a:tblGrid>
                <a:gridCol w="3707302"/>
                <a:gridCol w="973218"/>
              </a:tblGrid>
              <a:tr h="31242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ESF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65.682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PRONTO ATENDIMENTO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260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CENTRO DE ESPECIALIDADES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2.418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409" y="3501008"/>
            <a:ext cx="375685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b="1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2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EXAMES DE RADIOGRAFIA </a:t>
            </a:r>
            <a:endParaRPr lang="pt-BR" altLang="pt-BR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583364"/>
              </p:ext>
            </p:extLst>
          </p:nvPr>
        </p:nvGraphicFramePr>
        <p:xfrm>
          <a:off x="1103176" y="4479285"/>
          <a:ext cx="4548944" cy="982980"/>
        </p:xfrm>
        <a:graphic>
          <a:graphicData uri="http://schemas.openxmlformats.org/drawingml/2006/table">
            <a:tbl>
              <a:tblPr/>
              <a:tblGrid>
                <a:gridCol w="3587053"/>
                <a:gridCol w="961891"/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ESF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1.285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PRONTO ATENDIMENTO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891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CENTRO DE ESPECIALIDADES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295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32178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1700337"/>
            <a:ext cx="375685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2400" b="1" dirty="0" smtClean="0">
                <a:solidFill>
                  <a:schemeClr val="bg2">
                    <a:lumMod val="50000"/>
                  </a:schemeClr>
                </a:solidFill>
              </a:rPr>
              <a:t>FARMÁCIA </a:t>
            </a:r>
            <a:endParaRPr lang="pt-BR" altLang="pt-B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024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75656" y="14127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098024"/>
              </p:ext>
            </p:extLst>
          </p:nvPr>
        </p:nvGraphicFramePr>
        <p:xfrm>
          <a:off x="1028937" y="2546350"/>
          <a:ext cx="5991335" cy="2736304"/>
        </p:xfrm>
        <a:graphic>
          <a:graphicData uri="http://schemas.openxmlformats.org/drawingml/2006/table">
            <a:tbl>
              <a:tblPr/>
              <a:tblGrid>
                <a:gridCol w="4335151"/>
                <a:gridCol w="1656184"/>
              </a:tblGrid>
              <a:tr h="68407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Atendimentos farmácia Básica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17.731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Atendimentos Judicial Estado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 390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Judicial município 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 176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07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Componente Especializado Estado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 2.725</a:t>
                      </a:r>
                      <a:endParaRPr lang="pt-BR" sz="18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9292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2" y="3168292"/>
            <a:ext cx="2736304" cy="311027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innerShdw blurRad="63500" dist="50800" dir="162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  <a:softEdge rad="622300"/>
          </a:effectLst>
        </p:spPr>
      </p:pic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031" y="2420888"/>
            <a:ext cx="375685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2400" b="1" dirty="0" smtClean="0">
                <a:solidFill>
                  <a:schemeClr val="bg2">
                    <a:lumMod val="50000"/>
                  </a:schemeClr>
                </a:solidFill>
              </a:rPr>
              <a:t>IMUNIZAÇÃO  </a:t>
            </a:r>
            <a:endParaRPr lang="pt-BR" altLang="pt-B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024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7664" y="14127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67944" y="3429000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b="1" dirty="0">
                <a:solidFill>
                  <a:schemeClr val="bg2">
                    <a:lumMod val="50000"/>
                  </a:schemeClr>
                </a:solidFill>
              </a:rPr>
              <a:t>Durante o 1º quadrimestre foram </a:t>
            </a:r>
            <a:r>
              <a:rPr lang="pt-BR" altLang="pt-BR" sz="2000" b="1" dirty="0" smtClean="0">
                <a:solidFill>
                  <a:schemeClr val="bg2">
                    <a:lumMod val="50000"/>
                  </a:schemeClr>
                </a:solidFill>
              </a:rPr>
              <a:t>realizados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3600" b="1" dirty="0" smtClean="0">
                <a:solidFill>
                  <a:schemeClr val="bg2">
                    <a:lumMod val="50000"/>
                  </a:schemeClr>
                </a:solidFill>
              </a:rPr>
              <a:t>3.997</a:t>
            </a:r>
            <a:r>
              <a:rPr lang="pt-BR" sz="2000" b="1" dirty="0" smtClean="0">
                <a:solidFill>
                  <a:schemeClr val="bg2">
                    <a:lumMod val="50000"/>
                  </a:schemeClr>
                </a:solidFill>
              </a:rPr>
              <a:t> vacinas</a:t>
            </a:r>
            <a:endParaRPr lang="pt-BR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438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218" y="1909614"/>
            <a:ext cx="375685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2400" b="1" dirty="0" smtClean="0">
                <a:solidFill>
                  <a:schemeClr val="bg2">
                    <a:lumMod val="50000"/>
                  </a:schemeClr>
                </a:solidFill>
              </a:rPr>
              <a:t>Transporte de pacientes </a:t>
            </a:r>
            <a:endParaRPr lang="pt-BR" altLang="pt-BR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024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47664" y="141277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99592" y="3212976"/>
            <a:ext cx="7416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sz="2000" b="1" dirty="0">
                <a:solidFill>
                  <a:schemeClr val="bg2">
                    <a:lumMod val="50000"/>
                  </a:schemeClr>
                </a:solidFill>
              </a:rPr>
              <a:t>Durante o 1º quadrimestre foram </a:t>
            </a:r>
            <a:r>
              <a:rPr lang="pt-BR" altLang="pt-BR" sz="2000" b="1" dirty="0" smtClean="0">
                <a:solidFill>
                  <a:schemeClr val="bg2">
                    <a:lumMod val="50000"/>
                  </a:schemeClr>
                </a:solidFill>
              </a:rPr>
              <a:t>realizados</a:t>
            </a:r>
            <a:r>
              <a:rPr lang="pt-BR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endParaRPr lang="pt-BR" sz="3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bg2">
                    <a:lumMod val="50000"/>
                  </a:schemeClr>
                </a:solidFill>
              </a:rPr>
              <a:t>473</a:t>
            </a:r>
            <a:r>
              <a:rPr lang="pt-BR" b="1" dirty="0" smtClean="0">
                <a:solidFill>
                  <a:schemeClr val="bg2">
                    <a:lumMod val="50000"/>
                  </a:schemeClr>
                </a:solidFill>
              </a:rPr>
              <a:t> viagens via TFD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400" b="1" dirty="0" smtClean="0">
                <a:solidFill>
                  <a:schemeClr val="bg2">
                    <a:lumMod val="50000"/>
                  </a:schemeClr>
                </a:solidFill>
              </a:rPr>
              <a:t>800</a:t>
            </a:r>
            <a:r>
              <a:rPr lang="pt-BR" b="1" dirty="0" smtClean="0">
                <a:solidFill>
                  <a:schemeClr val="bg2">
                    <a:lumMod val="50000"/>
                  </a:schemeClr>
                </a:solidFill>
              </a:rPr>
              <a:t> viagens para transportes de pacientes em tratamento de Hemodiálise em Tubarão </a:t>
            </a:r>
          </a:p>
          <a:p>
            <a:endParaRPr lang="pt-BR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0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pt-BR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9176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6630" name="Retângulo 5">
            <a:extLst>
              <a:ext uri="{FF2B5EF4-FFF2-40B4-BE49-F238E27FC236}">
                <a16:creationId xmlns:a16="http://schemas.microsoft.com/office/drawing/2014/main" xmlns="" id="{1BD5873D-F3AA-4221-9D74-C7B079171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26631" name="Retângulo 7">
            <a:extLst>
              <a:ext uri="{FF2B5EF4-FFF2-40B4-BE49-F238E27FC236}">
                <a16:creationId xmlns:a16="http://schemas.microsoft.com/office/drawing/2014/main" xmlns="" id="{D9B27188-D278-4790-8966-B3DB670FD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2499767"/>
            <a:ext cx="7786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 dirty="0">
              <a:solidFill>
                <a:prstClr val="black"/>
              </a:solidFill>
            </a:endParaRPr>
          </a:p>
          <a:p>
            <a:endParaRPr lang="pt-BR" altLang="pt-BR" dirty="0" smtClean="0">
              <a:solidFill>
                <a:prstClr val="black"/>
              </a:solidFill>
            </a:endParaRPr>
          </a:p>
        </p:txBody>
      </p:sp>
      <p:sp>
        <p:nvSpPr>
          <p:cNvPr id="26632" name="AutoShape 7" descr="blob:https://web.whatsapp.com/49a285ac-5dfb-45c2-88de-7bf3aae97848">
            <a:extLst>
              <a:ext uri="{FF2B5EF4-FFF2-40B4-BE49-F238E27FC236}">
                <a16:creationId xmlns:a16="http://schemas.microsoft.com/office/drawing/2014/main" xmlns="" id="{53B678E1-251C-4E2B-A59C-29F043376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6633" name="AutoShape 9" descr="blob:https://web.whatsapp.com/49a285ac-5dfb-45c2-88de-7bf3aae97848">
            <a:extLst>
              <a:ext uri="{FF2B5EF4-FFF2-40B4-BE49-F238E27FC236}">
                <a16:creationId xmlns:a16="http://schemas.microsoft.com/office/drawing/2014/main" xmlns="" id="{E8AB58A3-296F-4864-99E0-CAA8E07E8E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6626" name="CaixaDeTexto 3">
            <a:extLst>
              <a:ext uri="{FF2B5EF4-FFF2-40B4-BE49-F238E27FC236}">
                <a16:creationId xmlns:a16="http://schemas.microsoft.com/office/drawing/2014/main" xmlns="" id="{3D0B18C3-286E-4557-A4EB-F7DAF5BA4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01" y="1911914"/>
            <a:ext cx="7143750" cy="246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endParaRPr lang="pt-BR" altLang="pt-BR" sz="2400" dirty="0" smtClean="0">
              <a:solidFill>
                <a:prstClr val="black"/>
              </a:solidFill>
            </a:endParaRPr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pt-BR" altLang="pt-BR" sz="2400" b="1" dirty="0" smtClean="0">
              <a:solidFill>
                <a:prstClr val="black"/>
              </a:solidFill>
            </a:endParaRPr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pt-BR" sz="2800" b="1" dirty="0" smtClean="0">
                <a:solidFill>
                  <a:srgbClr val="000066"/>
                </a:solidFill>
                <a:latin typeface="+mn-lt"/>
              </a:rPr>
              <a:t>ALGUMAS AÇÕES DA SECRETARIA MUNICIPAL DE SAÚDE NO 1º QUADRIMESTRE 2024 </a:t>
            </a:r>
            <a:endParaRPr lang="pt-BR" altLang="pt-BR" sz="2800" u="sng" dirty="0">
              <a:solidFill>
                <a:srgbClr val="000066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0" y="214313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79" y="-144463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1845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142"/>
            <a:ext cx="1823038" cy="94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48" y="-130151"/>
            <a:ext cx="17319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829612" y="134076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PARTICIPAÇÃO ATIVA DA SAÚDE NA COMISSÃO DO PLD BUSCANDO AUMENTAR NÚMERO DE PONTOS DE ENTREGA VOLUNTÁRIA (PEV)</a:t>
            </a: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52" y="2539264"/>
            <a:ext cx="5322168" cy="296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22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AutoShape 2" descr="blob:https://web.whatsapp.com/5cbc443a-a351-4458-99a5-d2331c65efc1">
            <a:extLst>
              <a:ext uri="{FF2B5EF4-FFF2-40B4-BE49-F238E27FC236}">
                <a16:creationId xmlns:a16="http://schemas.microsoft.com/office/drawing/2014/main" xmlns="" id="{9F6313C2-6D3F-4711-A8B5-CFFB436B2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2778" name="Retângulo 10">
            <a:extLst>
              <a:ext uri="{FF2B5EF4-FFF2-40B4-BE49-F238E27FC236}">
                <a16:creationId xmlns:a16="http://schemas.microsoft.com/office/drawing/2014/main" xmlns="" id="{E193B84D-52DD-452C-A23C-4AD85198F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008" y="6237312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58" y="294292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862" y="-83693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35" y="2636912"/>
            <a:ext cx="6261146" cy="348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87625" y="1490190"/>
            <a:ext cx="6446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66"/>
                </a:solidFill>
              </a:rPr>
              <a:t>Assinado o </a:t>
            </a:r>
            <a:r>
              <a:rPr lang="pt-BR" sz="2000" b="1" dirty="0">
                <a:solidFill>
                  <a:srgbClr val="000066"/>
                </a:solidFill>
              </a:rPr>
              <a:t>aditivo que garante continuidade de repasse  de R$ 20 mil mensais à </a:t>
            </a:r>
            <a:r>
              <a:rPr lang="pt-BR" sz="2000" b="1" dirty="0" smtClean="0">
                <a:solidFill>
                  <a:srgbClr val="000066"/>
                </a:solidFill>
              </a:rPr>
              <a:t>APAE </a:t>
            </a:r>
            <a:r>
              <a:rPr lang="pt-BR" sz="2000" b="1" dirty="0">
                <a:solidFill>
                  <a:srgbClr val="000066"/>
                </a:solidFill>
              </a:rPr>
              <a:t>para despesas na área ambulatorial de pacientes do SUS</a:t>
            </a:r>
          </a:p>
        </p:txBody>
      </p:sp>
    </p:spTree>
    <p:extLst>
      <p:ext uri="{BB962C8B-B14F-4D97-AF65-F5344CB8AC3E}">
        <p14:creationId xmlns:p14="http://schemas.microsoft.com/office/powerpoint/2010/main" val="6331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0" name="Retângulo 4">
            <a:extLst>
              <a:ext uri="{FF2B5EF4-FFF2-40B4-BE49-F238E27FC236}">
                <a16:creationId xmlns:a16="http://schemas.microsoft.com/office/drawing/2014/main" xmlns="" id="{665BDD7A-8281-4853-B22B-62EA270E4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2563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33801" name="AutoShape 2" descr="Resultado de imagem para simbolo do whatsapp">
            <a:extLst>
              <a:ext uri="{FF2B5EF4-FFF2-40B4-BE49-F238E27FC236}">
                <a16:creationId xmlns:a16="http://schemas.microsoft.com/office/drawing/2014/main" xmlns="" id="{BFC77CEE-4FF4-4121-9922-5493E4C354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3802" name="AutoShape 4" descr="Resultado de imagem para simbolo do whatsapp">
            <a:extLst>
              <a:ext uri="{FF2B5EF4-FFF2-40B4-BE49-F238E27FC236}">
                <a16:creationId xmlns:a16="http://schemas.microsoft.com/office/drawing/2014/main" xmlns="" id="{125C283E-375F-44D3-8CF2-98E40F895F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3803" name="AutoShape 6" descr="Resultado de imagem para LOGOTIPO ASSINAR CANAL PINTEREST | Icone ...">
            <a:extLst>
              <a:ext uri="{FF2B5EF4-FFF2-40B4-BE49-F238E27FC236}">
                <a16:creationId xmlns:a16="http://schemas.microsoft.com/office/drawing/2014/main" xmlns="" id="{157629F3-C935-4E20-8612-BA44C120B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33804" name="AutoShape 8" descr="Resultado de imagem para LOGOTIPO ASSINAR CANAL PINTEREST | Icone ...">
            <a:extLst>
              <a:ext uri="{FF2B5EF4-FFF2-40B4-BE49-F238E27FC236}">
                <a16:creationId xmlns:a16="http://schemas.microsoft.com/office/drawing/2014/main" xmlns="" id="{B5541CB2-95E6-4317-AE38-532D3F1AF2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82" y="-107157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82973" y="1182222"/>
            <a:ext cx="5778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4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CENTRO DE ESPECIALIDADES MÉDICAS ALCANÇA MAIS DE 56 MIL ATENDIMENTOS EM MENOS DE 2 ANOS</a:t>
            </a:r>
            <a:endParaRPr lang="pt-BR" sz="24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63" y="2420888"/>
            <a:ext cx="4849106" cy="3636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tângulo 14">
            <a:extLst>
              <a:ext uri="{FF2B5EF4-FFF2-40B4-BE49-F238E27FC236}">
                <a16:creationId xmlns:a16="http://schemas.microsoft.com/office/drawing/2014/main" xmlns="" id="{D5F89164-47DE-4978-8D40-F0481CD3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594928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18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861" y="80169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2987511" cy="398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70434" y="2577342"/>
            <a:ext cx="42709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000066"/>
                </a:solidFill>
              </a:rPr>
              <a:t>Saúde realiza </a:t>
            </a:r>
            <a:r>
              <a:rPr lang="pt-BR" sz="2800" dirty="0" smtClean="0">
                <a:solidFill>
                  <a:srgbClr val="000066"/>
                </a:solidFill>
              </a:rPr>
              <a:t>dois mutirões </a:t>
            </a:r>
            <a:r>
              <a:rPr lang="pt-BR" sz="2800" dirty="0">
                <a:solidFill>
                  <a:srgbClr val="000066"/>
                </a:solidFill>
              </a:rPr>
              <a:t>de cirurgia de </a:t>
            </a:r>
            <a:r>
              <a:rPr lang="pt-BR" sz="2800" dirty="0" smtClean="0">
                <a:solidFill>
                  <a:srgbClr val="000066"/>
                </a:solidFill>
              </a:rPr>
              <a:t>catarata, atendendo 61 pacientes</a:t>
            </a:r>
            <a:endParaRPr lang="pt-BR" sz="28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8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AutoShape 4" descr="blob:https://web.whatsapp.com/e514292d-93c9-4229-a360-f535f4e8db0c">
            <a:extLst>
              <a:ext uri="{FF2B5EF4-FFF2-40B4-BE49-F238E27FC236}">
                <a16:creationId xmlns:a16="http://schemas.microsoft.com/office/drawing/2014/main" xmlns="" id="{F1477CA9-B61B-4726-93F8-42831DE050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8680" name="AutoShape 6" descr="blob:https://web.whatsapp.com/e514292d-93c9-4229-a360-f535f4e8db0c">
            <a:extLst>
              <a:ext uri="{FF2B5EF4-FFF2-40B4-BE49-F238E27FC236}">
                <a16:creationId xmlns:a16="http://schemas.microsoft.com/office/drawing/2014/main" xmlns="" id="{F7A0FAB1-5E49-4D5D-A8E7-C620EE1888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>
              <a:solidFill>
                <a:prstClr val="black"/>
              </a:solidFill>
            </a:endParaRPr>
          </a:p>
        </p:txBody>
      </p:sp>
      <p:sp>
        <p:nvSpPr>
          <p:cNvPr id="28682" name="Retângulo 9">
            <a:extLst>
              <a:ext uri="{FF2B5EF4-FFF2-40B4-BE49-F238E27FC236}">
                <a16:creationId xmlns:a16="http://schemas.microsoft.com/office/drawing/2014/main" xmlns="" id="{DDD21484-5EBF-4ACF-837A-63B350829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6165304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64389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979712" y="1065488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ESF CAÇADOR REALIZA AÇÕES DE SAÚDE DA MULHER ALUSIVAS AO MARÇO LILÁS</a:t>
            </a:r>
            <a:endParaRPr lang="pt-BR" sz="24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2" y="2272282"/>
            <a:ext cx="2419871" cy="322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79" y="2265817"/>
            <a:ext cx="2455267" cy="323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2282"/>
            <a:ext cx="2448272" cy="326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8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:a16="http://schemas.microsoft.com/office/drawing/2014/main" xmlns="" id="{23AE08FE-00D9-4294-993B-50A89048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563" y="858738"/>
            <a:ext cx="530634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sz="1800" dirty="0" smtClean="0">
                <a:solidFill>
                  <a:srgbClr val="000066"/>
                </a:solidFill>
                <a:latin typeface="Arial" panose="020B0604020202020204" pitchFamily="34" charset="0"/>
              </a:rPr>
              <a:t>São 226 profissionais que atuam no Fundo Municipal de Saúde, na seguinte estrutura:</a:t>
            </a:r>
            <a:endParaRPr lang="pt-BR" sz="1800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6914910-EF3A-42EB-B19E-8576400C059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2449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7243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38" y="2132856"/>
            <a:ext cx="8626475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6618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tângulo 4">
            <a:extLst>
              <a:ext uri="{FF2B5EF4-FFF2-40B4-BE49-F238E27FC236}">
                <a16:creationId xmlns:a16="http://schemas.microsoft.com/office/drawing/2014/main" xmlns="" id="{F9C2A910-D64E-40C3-85F5-FC34A653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1</a:t>
            </a:r>
            <a:r>
              <a:rPr lang="pt-BR" altLang="pt-BR" sz="900" dirty="0" smtClean="0">
                <a:solidFill>
                  <a:prstClr val="black"/>
                </a:solidFill>
              </a:rPr>
              <a:t>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8194" name="AutoShape 2" descr="blob:https://web.whatsapp.com/d1e6a0a7-5ea8-4461-9bc8-6b69f70aa1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9" y="265211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22870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72" y="2492896"/>
            <a:ext cx="5898232" cy="328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27584" y="1701661"/>
            <a:ext cx="7693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8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 DE ENTOMOLOGIA É REATIVADO</a:t>
            </a:r>
            <a:endParaRPr lang="pt-BR" sz="28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4">
            <a:extLst>
              <a:ext uri="{FF2B5EF4-FFF2-40B4-BE49-F238E27FC236}">
                <a16:creationId xmlns:a16="http://schemas.microsoft.com/office/drawing/2014/main" xmlns="" id="{F9C2A910-D64E-40C3-85F5-FC34A653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6165304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1</a:t>
            </a:r>
            <a:r>
              <a:rPr lang="pt-BR" altLang="pt-BR" sz="900" dirty="0" smtClean="0">
                <a:solidFill>
                  <a:prstClr val="black"/>
                </a:solidFill>
              </a:rPr>
              <a:t>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811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-41772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06873" y="1397803"/>
            <a:ext cx="49879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CAMPANHA DA INFLUENZA</a:t>
            </a:r>
            <a:endParaRPr lang="pt-BR" sz="32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204" y="2924944"/>
            <a:ext cx="4100931" cy="228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18242"/>
            <a:ext cx="2622625" cy="349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:a16="http://schemas.microsoft.com/office/drawing/2014/main" xmlns="" id="{1374F37E-98F5-4062-96CF-9F5E70864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66738"/>
            <a:ext cx="8713788" cy="2862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defRPr/>
            </a:pPr>
            <a:endParaRPr lang="pt-BR" sz="2400" u="sng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2400" u="sng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5848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1</a:t>
            </a:r>
            <a:r>
              <a:rPr lang="pt-BR" altLang="pt-BR" sz="900" dirty="0" smtClean="0">
                <a:solidFill>
                  <a:prstClr val="black"/>
                </a:solidFill>
              </a:rPr>
              <a:t>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31664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23727"/>
            <a:ext cx="6690320" cy="372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91680" y="1123229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4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CAMINHADA MARCOU O DIA NACIONAL DA PROMOÇÃO DA QUALIDADE DE VIDA E O DIA MUNDIAL DA SAÚDE</a:t>
            </a:r>
            <a:endParaRPr lang="pt-BR" sz="24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8634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811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71400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85" y="2516382"/>
            <a:ext cx="6599411" cy="367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43768" y="1316053"/>
            <a:ext cx="7303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SAÚDE IMPLANTA PROGRAMA SAÚDE NA HORA QUE ESTENDE O HORÁRIO DE ATENDIMENTOS NA ESF DO TRÊS DE MAIO</a:t>
            </a:r>
            <a:endParaRPr lang="pt-BR" sz="24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96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24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1376772" y="1602680"/>
            <a:ext cx="6390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8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SECRETARIA DE SAÚDE AMPLIA A DISTRIBUIÇÃO DE FRALDAS GERIÁTRICAS</a:t>
            </a:r>
            <a:endParaRPr lang="pt-BR" sz="28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72" y="2885331"/>
            <a:ext cx="5178152" cy="288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542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084586" y="1168500"/>
            <a:ext cx="518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VACINAÇÃO CONTRA INFLUENZA </a:t>
            </a:r>
          </a:p>
          <a:p>
            <a:pPr algn="ctr"/>
            <a:r>
              <a:rPr lang="pt-BR" sz="28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APAE – GRUPOS DE IDOSOS</a:t>
            </a:r>
            <a:endParaRPr lang="pt-BR" sz="28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2" y="0"/>
            <a:ext cx="17319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24944"/>
            <a:ext cx="3777779" cy="210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97450"/>
            <a:ext cx="2342131" cy="312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991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1</a:t>
            </a:r>
            <a:r>
              <a:rPr lang="pt-BR" altLang="pt-BR" sz="900" dirty="0" smtClean="0">
                <a:solidFill>
                  <a:prstClr val="black"/>
                </a:solidFill>
              </a:rPr>
              <a:t>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142"/>
            <a:ext cx="1823038" cy="94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48" y="-130151"/>
            <a:ext cx="173196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03648" y="1247448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ABERTURA DE PROCESSO SELETIVO PARA AGENTES COMUNITÁRIAS DE SAÚDE, AGENTES DE ENDEMIAS E MOTORISTA</a:t>
            </a:r>
            <a:endParaRPr lang="pt-BR" sz="24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18" y="2636912"/>
            <a:ext cx="6006974" cy="337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40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59632" y="1232992"/>
            <a:ext cx="66967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ENFERMEIROS E MÉDICOS DA ATENÇÃO PRIMÁRIA A SAÚDE PARTICIPARAM DA PRIMEIRA ETAPA DA CAPACITAÇÃO EM SEGURANÇA DO PACIENTE NA APS</a:t>
            </a: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09" y="2276872"/>
            <a:ext cx="4940673" cy="370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7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5212"/>
            <a:ext cx="181610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134045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800263" y="1032155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Campanha Vacinação Contra Poliomielite </a:t>
            </a:r>
            <a:endParaRPr lang="pt-BR" sz="20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94" y="1592794"/>
            <a:ext cx="4536157" cy="46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7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9922" y="745231"/>
            <a:ext cx="68407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OBRIGADO</a:t>
            </a:r>
          </a:p>
          <a:p>
            <a:pPr algn="ctr"/>
            <a:endParaRPr lang="pt-BR" sz="6600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  <a:p>
            <a:pPr algn="ctr"/>
            <a:r>
              <a:rPr lang="pt-BR" sz="6600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Secretaria de Saúde</a:t>
            </a:r>
          </a:p>
          <a:p>
            <a:pPr algn="ctr"/>
            <a:r>
              <a:rPr lang="pt-BR" sz="6600" b="1" dirty="0" smtClean="0">
                <a:solidFill>
                  <a:srgbClr val="000066"/>
                </a:solidFill>
                <a:latin typeface="Franklin Gothic Medium Cond" panose="020B0606030402020204" pitchFamily="34" charset="0"/>
              </a:rPr>
              <a:t>Capivari de Baixo</a:t>
            </a:r>
            <a:endParaRPr lang="pt-BR" sz="6600" b="1" dirty="0">
              <a:solidFill>
                <a:srgbClr val="000066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9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63" y="5115594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55" y="5517232"/>
            <a:ext cx="1811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1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:a16="http://schemas.microsoft.com/office/drawing/2014/main" xmlns="" id="{46FCAD52-40D0-4189-BEF6-286103CF0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80" y="1124744"/>
            <a:ext cx="8213725" cy="250530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  <a:defRPr/>
            </a:pPr>
            <a:r>
              <a:rPr lang="pt-BR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Atenção primária saúde , Média e Alta Complexidade</a:t>
            </a:r>
            <a:endParaRPr lang="pt-BR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F659B5-5AC9-48E9-B621-388C3066FF5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2295" name="Retângulo 8">
            <a:extLst>
              <a:ext uri="{FF2B5EF4-FFF2-40B4-BE49-F238E27FC236}">
                <a16:creationId xmlns:a16="http://schemas.microsoft.com/office/drawing/2014/main" xmlns="" id="{6C39B3E9-9BEC-4E3D-8D49-6B75863A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QUADRIMESTRE </a:t>
            </a:r>
            <a:endParaRPr lang="pt-BR" altLang="pt-BR" sz="900" dirty="0">
              <a:solidFill>
                <a:prstClr val="black"/>
              </a:solidFill>
            </a:endParaRP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64220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13856"/>
            <a:ext cx="8433469" cy="295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51438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53" y="867817"/>
            <a:ext cx="700031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Durante o 1º quadrimestre foram realizados 48.163 Consultas médicas  todas unidades de saúde, nas  seguinte áreas:</a:t>
            </a:r>
          </a:p>
          <a:p>
            <a:pPr>
              <a:lnSpc>
                <a:spcPct val="150000"/>
              </a:lnSpc>
            </a:pPr>
            <a:endParaRPr lang="pt-BR" altLang="pt-BR" sz="1600" dirty="0">
              <a:solidFill>
                <a:srgbClr val="FF0000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170729"/>
              </p:ext>
            </p:extLst>
          </p:nvPr>
        </p:nvGraphicFramePr>
        <p:xfrm>
          <a:off x="1587364" y="2780928"/>
          <a:ext cx="5788744" cy="2348542"/>
        </p:xfrm>
        <a:graphic>
          <a:graphicData uri="http://schemas.openxmlformats.org/drawingml/2006/table">
            <a:tbl>
              <a:tblPr/>
              <a:tblGrid>
                <a:gridCol w="2968065"/>
                <a:gridCol w="2820679"/>
              </a:tblGrid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CONSULTAS  ESF​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33.686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525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CONSULTAS PRONTO ATENDIMENTO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7.125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0213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CONSULTA ODONTOLOGIA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3.205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3369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CONSULTAS ESPECIALIZADAS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2.590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CAPS​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 Light"/>
                        </a:rPr>
                        <a:t>1.280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18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IST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277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3041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1007838"/>
            <a:ext cx="4584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BR" altLang="pt-BR" sz="1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CONSULTAS COM ESPECIALISTAS DA REDE MUNICIPAL  </a:t>
            </a:r>
          </a:p>
          <a:p>
            <a:pPr>
              <a:lnSpc>
                <a:spcPct val="150000"/>
              </a:lnSpc>
            </a:pPr>
            <a:endParaRPr lang="pt-BR" altLang="pt-BR" sz="1600" dirty="0">
              <a:solidFill>
                <a:srgbClr val="FF0000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395536" y="107256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841837"/>
              </p:ext>
            </p:extLst>
          </p:nvPr>
        </p:nvGraphicFramePr>
        <p:xfrm>
          <a:off x="1979712" y="2636912"/>
          <a:ext cx="4032448" cy="2798048"/>
        </p:xfrm>
        <a:graphic>
          <a:graphicData uri="http://schemas.openxmlformats.org/drawingml/2006/table">
            <a:tbl>
              <a:tblPr/>
              <a:tblGrid>
                <a:gridCol w="2756985"/>
                <a:gridCol w="1275463"/>
              </a:tblGrid>
              <a:tr h="3497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ORTOPEDISTA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445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97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CARDIOLOGISTA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220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97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GINECOLOGISTA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309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97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PEQUENAS CIRURGIAS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110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97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PEDIATRA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163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97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PSIQUIATRA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560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97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FONOAUDIÓLOGA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304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9756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PSICÓLOGO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479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90997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123" y="1064215"/>
            <a:ext cx="5318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1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EXAMES DE IMAGEM </a:t>
            </a:r>
            <a:endParaRPr lang="pt-BR" altLang="pt-BR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634832"/>
              </p:ext>
            </p:extLst>
          </p:nvPr>
        </p:nvGraphicFramePr>
        <p:xfrm>
          <a:off x="1475656" y="2420888"/>
          <a:ext cx="5292080" cy="2880324"/>
        </p:xfrm>
        <a:graphic>
          <a:graphicData uri="http://schemas.openxmlformats.org/drawingml/2006/table">
            <a:tbl>
              <a:tblPr/>
              <a:tblGrid>
                <a:gridCol w="4067022"/>
                <a:gridCol w="1225058"/>
              </a:tblGrid>
              <a:tr h="32003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ECOCARDIOGRAMA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246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HOLTER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MAPA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TESTE ERGOMÉTRICO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104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USG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1.392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MAMOGRAFIA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348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ENDOSCOPIA DIGESTIVA ALTA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107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COLONOSCOPIA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0036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TOMOGRAFIA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7570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469" y="1609304"/>
            <a:ext cx="5318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1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CIRURGIAS</a:t>
            </a:r>
            <a:r>
              <a:rPr lang="pt-BR" altLang="pt-BR" sz="16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pt-BR" altLang="pt-BR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082941"/>
              </p:ext>
            </p:extLst>
          </p:nvPr>
        </p:nvGraphicFramePr>
        <p:xfrm>
          <a:off x="1475656" y="2780928"/>
          <a:ext cx="4488160" cy="2520280"/>
        </p:xfrm>
        <a:graphic>
          <a:graphicData uri="http://schemas.openxmlformats.org/drawingml/2006/table">
            <a:tbl>
              <a:tblPr/>
              <a:tblGrid>
                <a:gridCol w="2952328"/>
                <a:gridCol w="1535832"/>
              </a:tblGrid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Geral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Ortopédica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Oncológica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 Ginecológica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Vascular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Cardiaca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Cirurgia Oftalmológica </a:t>
                      </a:r>
                      <a:r>
                        <a:rPr lang="pt-BR" sz="1400" b="1" i="0" u="none" strike="noStrike" baseline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 (</a:t>
                      </a:r>
                      <a:r>
                        <a:rPr lang="pt-BR" sz="1400" b="1" i="0" u="none" strike="noStrike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Catarata )</a:t>
                      </a:r>
                      <a:endParaRPr lang="pt-BR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8858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700337"/>
            <a:ext cx="21851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24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EMULT</a:t>
            </a:r>
            <a:r>
              <a:rPr lang="pt-BR" altLang="pt-BR" sz="24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pt-BR" altLang="pt-BR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773553"/>
              </p:ext>
            </p:extLst>
          </p:nvPr>
        </p:nvGraphicFramePr>
        <p:xfrm>
          <a:off x="1187624" y="3014662"/>
          <a:ext cx="4968552" cy="1278434"/>
        </p:xfrm>
        <a:graphic>
          <a:graphicData uri="http://schemas.openxmlformats.org/drawingml/2006/table">
            <a:tbl>
              <a:tblPr/>
              <a:tblGrid>
                <a:gridCol w="3604636"/>
                <a:gridCol w="1363916"/>
              </a:tblGrid>
              <a:tr h="41145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NUTRICIONISTA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1.123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083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PSICÓLOGIA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1.059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14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FISIOTERAPIA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/>
                        </a:rPr>
                        <a:t>2.732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9886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192" y="1916831"/>
            <a:ext cx="21851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pt-BR" altLang="pt-BR" sz="1200" dirty="0">
              <a:solidFill>
                <a:prstClr val="black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pt-BR" altLang="pt-BR" sz="16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EMAD</a:t>
            </a:r>
            <a:endParaRPr lang="pt-BR" altLang="pt-BR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736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 dirty="0">
                <a:solidFill>
                  <a:prstClr val="black"/>
                </a:solidFill>
              </a:rPr>
              <a:t>SECRETARIA MUNICIPAL DE SAÚDE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1º </a:t>
            </a:r>
            <a:r>
              <a:rPr lang="pt-BR" altLang="pt-BR" sz="900" dirty="0">
                <a:solidFill>
                  <a:prstClr val="black"/>
                </a:solidFill>
              </a:rPr>
              <a:t>QUADRIMESTRE </a:t>
            </a:r>
          </a:p>
          <a:p>
            <a:pPr algn="ctr"/>
            <a:r>
              <a:rPr lang="pt-BR" altLang="pt-BR" sz="900" dirty="0" smtClean="0">
                <a:solidFill>
                  <a:prstClr val="black"/>
                </a:solidFill>
              </a:rPr>
              <a:t>2024</a:t>
            </a:r>
            <a:endParaRPr lang="pt-BR" altLang="pt-BR" sz="900" dirty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5248"/>
            <a:ext cx="1822450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-31626"/>
            <a:ext cx="17367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594880"/>
              </p:ext>
            </p:extLst>
          </p:nvPr>
        </p:nvGraphicFramePr>
        <p:xfrm>
          <a:off x="1259632" y="3140968"/>
          <a:ext cx="4968552" cy="793941"/>
        </p:xfrm>
        <a:graphic>
          <a:graphicData uri="http://schemas.openxmlformats.org/drawingml/2006/table">
            <a:tbl>
              <a:tblPr/>
              <a:tblGrid>
                <a:gridCol w="3816424"/>
                <a:gridCol w="1152128"/>
              </a:tblGrid>
              <a:tr h="253799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/>
                        </a:rPr>
                        <a:t>PACIENTES ASSISTIDOS PELO EMAD 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rgbClr val="305496"/>
                          </a:solidFill>
                          <a:effectLst/>
                          <a:latin typeface="Arial"/>
                        </a:rPr>
                        <a:t>2.106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628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305496"/>
                          </a:solidFill>
                          <a:effectLst/>
                          <a:latin typeface="Calibri"/>
                        </a:rPr>
                        <a:t>FORNECIMENTO DE </a:t>
                      </a:r>
                      <a:r>
                        <a:rPr lang="pt-BR" sz="1800" b="1" i="0" u="none" strike="noStrike" dirty="0" smtClean="0">
                          <a:solidFill>
                            <a:srgbClr val="305496"/>
                          </a:solidFill>
                          <a:effectLst/>
                          <a:latin typeface="Calibri"/>
                        </a:rPr>
                        <a:t>FRALDAS </a:t>
                      </a:r>
                      <a:endParaRPr lang="pt-BR" sz="1800" b="1" i="0" u="none" strike="noStrike" dirty="0">
                        <a:solidFill>
                          <a:srgbClr val="305496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i="0" u="none" strike="noStrike" dirty="0">
                          <a:solidFill>
                            <a:srgbClr val="305496"/>
                          </a:solidFill>
                          <a:effectLst/>
                          <a:latin typeface="Arial"/>
                        </a:rPr>
                        <a:t>25.026</a:t>
                      </a:r>
                    </a:p>
                  </a:txBody>
                  <a:tcPr marL="7620" marR="7620" marT="762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25636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graçã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Integraç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ç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16481</TotalTime>
  <Words>624</Words>
  <Application>Microsoft Office PowerPoint</Application>
  <PresentationFormat>Apresentação na tela (4:3)</PresentationFormat>
  <Paragraphs>238</Paragraphs>
  <Slides>29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Integração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Cid</dc:creator>
  <cp:lastModifiedBy>Alessandra</cp:lastModifiedBy>
  <cp:revision>359</cp:revision>
  <cp:lastPrinted>2024-05-28T11:45:12Z</cp:lastPrinted>
  <dcterms:created xsi:type="dcterms:W3CDTF">2020-08-28T13:23:14Z</dcterms:created>
  <dcterms:modified xsi:type="dcterms:W3CDTF">2024-05-28T15:51:31Z</dcterms:modified>
</cp:coreProperties>
</file>