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58" r:id="rId5"/>
    <p:sldId id="281" r:id="rId6"/>
    <p:sldId id="260" r:id="rId7"/>
    <p:sldId id="261" r:id="rId8"/>
    <p:sldId id="263" r:id="rId9"/>
    <p:sldId id="266" r:id="rId10"/>
    <p:sldId id="268" r:id="rId11"/>
    <p:sldId id="275" r:id="rId12"/>
    <p:sldId id="276" r:id="rId13"/>
    <p:sldId id="277" r:id="rId14"/>
    <p:sldId id="278" r:id="rId15"/>
    <p:sldId id="279" r:id="rId16"/>
    <p:sldId id="282" r:id="rId17"/>
    <p:sldId id="283" r:id="rId18"/>
    <p:sldId id="284" r:id="rId19"/>
    <p:sldId id="313" r:id="rId20"/>
    <p:sldId id="326" r:id="rId21"/>
    <p:sldId id="327" r:id="rId22"/>
    <p:sldId id="328" r:id="rId23"/>
    <p:sldId id="285" r:id="rId24"/>
    <p:sldId id="290" r:id="rId25"/>
    <p:sldId id="291" r:id="rId26"/>
    <p:sldId id="312" r:id="rId27"/>
    <p:sldId id="308" r:id="rId28"/>
  </p:sldIdLst>
  <p:sldSz cx="9144000" cy="5143500" type="screen16x9"/>
  <p:notesSz cx="6797675" cy="9926638"/>
  <p:defaultTextStyle>
    <a:defPPr>
      <a:defRPr lang="pt-BR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4291" autoAdjust="0"/>
  </p:normalViewPr>
  <p:slideViewPr>
    <p:cSldViewPr>
      <p:cViewPr>
        <p:scale>
          <a:sx n="100" d="100"/>
          <a:sy n="100" d="100"/>
        </p:scale>
        <p:origin x="-1123" y="-36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D56A1-9DF5-44F2-B7F4-CC6AA83ED6EE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483C7-04D4-4D88-9553-BB7DC12CE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332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339B1-D230-4D43-8CAD-FC639ABED708}" type="datetimeFigureOut">
              <a:rPr lang="pt-BR" smtClean="0"/>
              <a:pPr/>
              <a:t>27/02/2024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CFE7-DA6B-43A7-B9A9-062DC4EC18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6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5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129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52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526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129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>
                <a:solidFill>
                  <a:prstClr val="black"/>
                </a:solidFill>
              </a:rPr>
              <a:pPr/>
              <a:t>26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27/02/2024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7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27/02/2024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43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27/02/2024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37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27/02/2024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17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27/02/2024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34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27/02/2024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44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27/02/2024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9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27/02/2024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84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27/02/2024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20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27/02/2024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61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27/02/2024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5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27/02/2024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760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27/02/2024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88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27/02/2024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7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27/02/2024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8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27/02/2024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42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27/02/2024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63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27/02/2024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91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27/02/2024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05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27/02/2024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74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27/02/2024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87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27/02/2024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24B0-DCDA-4945-B206-949C5FEC045B}" type="datetimeFigureOut">
              <a:rPr lang="pt-BR" smtClean="0"/>
              <a:pPr/>
              <a:t>27/02/2024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20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27/02/2024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4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controleinterno@capivaridebaixo.sc.gov.b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506D9BA-6F02-448D-A734-FD97F190C3E1}"/>
              </a:ext>
            </a:extLst>
          </p:cNvPr>
          <p:cNvSpPr txBox="1"/>
          <p:nvPr/>
        </p:nvSpPr>
        <p:spPr>
          <a:xfrm>
            <a:off x="323529" y="406581"/>
            <a:ext cx="5285773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Arial Black" panose="020B0A04020102020204" pitchFamily="34" charset="0"/>
              </a:rPr>
              <a:t>AUDIÊNCIA PÚBLICA</a:t>
            </a:r>
          </a:p>
          <a:p>
            <a:pPr algn="ctr"/>
            <a:r>
              <a:rPr lang="pt-BR" sz="2200" dirty="0">
                <a:solidFill>
                  <a:schemeClr val="bg1"/>
                </a:solidFill>
                <a:latin typeface="Arial Black" panose="020B0A04020102020204" pitchFamily="34" charset="0"/>
              </a:rPr>
              <a:t>(ART.9°§ 4°,LRF)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B8378A6-35EC-4CBD-B8BB-FF5F285C32E8}"/>
              </a:ext>
            </a:extLst>
          </p:cNvPr>
          <p:cNvSpPr txBox="1"/>
          <p:nvPr/>
        </p:nvSpPr>
        <p:spPr>
          <a:xfrm>
            <a:off x="4327" y="1885739"/>
            <a:ext cx="4648200" cy="584775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3</a:t>
            </a:r>
            <a:r>
              <a:rPr lang="pt-BR" sz="1600" b="1" dirty="0" smtClean="0">
                <a:solidFill>
                  <a:schemeClr val="bg1"/>
                </a:solidFill>
              </a:rPr>
              <a:t>° </a:t>
            </a:r>
            <a:r>
              <a:rPr lang="pt-BR" sz="1600" b="1" dirty="0">
                <a:solidFill>
                  <a:schemeClr val="bg1"/>
                </a:solidFill>
              </a:rPr>
              <a:t>QUADRIMESTRE 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smtClean="0">
                <a:solidFill>
                  <a:schemeClr val="bg1"/>
                </a:solidFill>
              </a:rPr>
              <a:t>27/02/2024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3814296-09EB-40C8-8EAD-04055ED1966F}"/>
              </a:ext>
            </a:extLst>
          </p:cNvPr>
          <p:cNvSpPr txBox="1"/>
          <p:nvPr/>
        </p:nvSpPr>
        <p:spPr>
          <a:xfrm>
            <a:off x="1259632" y="2878925"/>
            <a:ext cx="2880320" cy="175432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endParaRPr lang="pt-BR" dirty="0"/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SECRETARIA DE ADMINISTRAÇÃO,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FINANÇAS e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PLANEJAMENTO URBANO</a:t>
            </a:r>
            <a:endParaRPr lang="pt-BR" sz="800" b="1" dirty="0">
              <a:solidFill>
                <a:schemeClr val="bg1"/>
              </a:solidFill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60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A4BE9A19-3EF9-4B46-ADDB-2C1F8107F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6592" y="339502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3º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2E1B4A4E-27F8-443F-84FD-8D0E87BAEB4B}"/>
              </a:ext>
            </a:extLst>
          </p:cNvPr>
          <p:cNvSpPr txBox="1">
            <a:spLocks/>
          </p:cNvSpPr>
          <p:nvPr/>
        </p:nvSpPr>
        <p:spPr>
          <a:xfrm>
            <a:off x="683568" y="1296778"/>
            <a:ext cx="8324178" cy="2232248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Arial Unicode MS" charset="0"/>
            </a:endParaRPr>
          </a:p>
          <a:p>
            <a:pPr marL="0" indent="0" algn="ctr">
              <a:buNone/>
            </a:pPr>
            <a:r>
              <a:rPr lang="en-GB" sz="4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DESPESA</a:t>
            </a:r>
            <a:endParaRPr lang="en-GB" sz="4000" i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Arial Unicode MS" charset="0"/>
            </a:endParaRPr>
          </a:p>
          <a:p>
            <a:pPr marL="0" indent="0" algn="ctr">
              <a:buNone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 </a:t>
            </a:r>
            <a:r>
              <a:rPr lang="en-GB" sz="3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ORÇAMENTÁRIA</a:t>
            </a:r>
            <a:endParaRPr lang="pt-BR" sz="3600" i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F6598024-4F46-42AF-9E10-9D6E3371D2CD}"/>
              </a:ext>
            </a:extLst>
          </p:cNvPr>
          <p:cNvSpPr/>
          <p:nvPr/>
        </p:nvSpPr>
        <p:spPr>
          <a:xfrm>
            <a:off x="539553" y="3562971"/>
            <a:ext cx="8316416" cy="923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dirty="0"/>
              <a:t>Consolidação</a:t>
            </a:r>
          </a:p>
          <a:p>
            <a:r>
              <a:rPr lang="pt-BR" dirty="0"/>
              <a:t> </a:t>
            </a:r>
            <a:r>
              <a:rPr lang="pt-BR" dirty="0" smtClean="0"/>
              <a:t>3° Quadrimestre</a:t>
            </a:r>
            <a:endParaRPr lang="pt-BR" dirty="0"/>
          </a:p>
          <a:p>
            <a:r>
              <a:rPr lang="pt-BR" dirty="0"/>
              <a:t>Período: </a:t>
            </a:r>
            <a:r>
              <a:rPr lang="pt-BR" dirty="0" smtClean="0"/>
              <a:t>09/2023 a 12/2023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63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D1055F8F-BA3B-4224-A893-F01617442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graphicFrame>
        <p:nvGraphicFramePr>
          <p:cNvPr id="6" name="Espaço Reservado para Conteúdo 7">
            <a:extLst>
              <a:ext uri="{FF2B5EF4-FFF2-40B4-BE49-F238E27FC236}">
                <a16:creationId xmlns:a16="http://schemas.microsoft.com/office/drawing/2014/main" xmlns="" id="{B23EB802-BAEA-45D9-88C4-5CD2E5183E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979886"/>
              </p:ext>
            </p:extLst>
          </p:nvPr>
        </p:nvGraphicFramePr>
        <p:xfrm>
          <a:off x="683568" y="1059582"/>
          <a:ext cx="7704855" cy="396260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962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7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7695"/>
                <a:gridCol w="7467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66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dirty="0" smtClean="0"/>
                        <a:t>DESPESAS POR FUNÇÃO DE GOVERNO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Previsão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Empenhado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37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GABINETE DO PREFEITO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6.227.050,00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5.760.180,27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SECRET. MUNIC.DE GESTÃO E DA FAZENDA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12.480.176,00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13.129.246,06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868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SECRET.MUNICIPAL DE EDUCAÇÃO, ECULTURA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28.088.657,00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41.660.520,41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MUNIC.DE DESENVOLVIMENTO SOCIAL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5.450.298,00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5.200.129,50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58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FUNDO DA INFANCIA E ADOLESCENCIA - FIA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145.762,00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508.147,14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SECRET. MUNIC.DE DESENV.ECON.ESP.CULT.TURISMO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1.256.088,00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2.371.783,65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SECRET. MUNIC.DE INFRA, MOBILIDADE E SEGURANÇA PUBLICA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18.761.835,00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20.425.588,94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970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FUNDO MUNICIPAL DO IDOSO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286.054,00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159.076,23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4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SECRET. MUNICIPAL DE SAÚDE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21.225.790,00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29.012.305,96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9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CAMARA MUNICIPAL DE VEREADORES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4.603.500,00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4.478.515,49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169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RESERVA DE CONTINGÊNCIA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40.200,00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0757">
                <a:tc>
                  <a:txBody>
                    <a:bodyPr/>
                    <a:lstStyle/>
                    <a:p>
                      <a:pPr marL="0" marR="0" indent="0" algn="l" defTabSz="91437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DA DESPESA EXECUTADA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98.565.410,00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122.705.493,65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651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Fonte: 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Natureza  das despesas segundo as Categorias Econômicas– (Anexo 2)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8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9E22E802-4A41-4D62-B5CF-D7E792A06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4584" y="123478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3º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921534EF-DF5F-4299-BAC5-17BC3600B41C}"/>
              </a:ext>
            </a:extLst>
          </p:cNvPr>
          <p:cNvSpPr txBox="1">
            <a:spLocks/>
          </p:cNvSpPr>
          <p:nvPr/>
        </p:nvSpPr>
        <p:spPr>
          <a:xfrm>
            <a:off x="570654" y="987193"/>
            <a:ext cx="8324178" cy="2232248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Arial Unicode MS" charset="0"/>
            </a:endParaRPr>
          </a:p>
          <a:p>
            <a:pPr marL="0" indent="0">
              <a:buNone/>
            </a:pPr>
            <a:r>
              <a:rPr lang="en-GB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LIMITES CONSTITUCIONAIS E LEGAIS</a:t>
            </a:r>
            <a:endParaRPr lang="pt-BR" sz="3600" i="1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8D48624E-A85D-411D-B630-EB0AF860BF60}"/>
              </a:ext>
            </a:extLst>
          </p:cNvPr>
          <p:cNvSpPr/>
          <p:nvPr/>
        </p:nvSpPr>
        <p:spPr>
          <a:xfrm>
            <a:off x="539553" y="3469110"/>
            <a:ext cx="8316416" cy="923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dirty="0"/>
              <a:t>Consolidação</a:t>
            </a:r>
          </a:p>
          <a:p>
            <a:r>
              <a:rPr lang="pt-BR" dirty="0"/>
              <a:t> </a:t>
            </a:r>
            <a:r>
              <a:rPr lang="pt-BR" dirty="0" smtClean="0"/>
              <a:t>3° Quadrimestre</a:t>
            </a:r>
            <a:endParaRPr lang="pt-BR" dirty="0"/>
          </a:p>
          <a:p>
            <a:r>
              <a:rPr lang="pt-BR" dirty="0"/>
              <a:t>Período</a:t>
            </a:r>
            <a:r>
              <a:rPr lang="pt-BR"/>
              <a:t>: </a:t>
            </a:r>
            <a:r>
              <a:rPr lang="pt-BR" smtClean="0"/>
              <a:t>09/2023 a 12/2023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4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6C342DBB-287E-4333-9377-482AF4F93D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30"/>
            <a:ext cx="9141292" cy="51435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798A0F99-E1ED-4894-9B9D-EE527FA64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76" y="195486"/>
            <a:ext cx="6452784" cy="596602"/>
          </a:xfrm>
        </p:spPr>
        <p:txBody>
          <a:bodyPr>
            <a:noAutofit/>
          </a:bodyPr>
          <a:lstStyle/>
          <a:p>
            <a:r>
              <a:rPr lang="pt-BR" sz="2200" b="1" dirty="0">
                <a:solidFill>
                  <a:srgbClr val="000000"/>
                </a:solidFill>
              </a:rPr>
              <a:t>CÁLCULO DE CUMP. AO ARTIGO 212-A, inciso XI da CF</a:t>
            </a:r>
            <a:endParaRPr lang="pt-BR" sz="2200" b="1" dirty="0"/>
          </a:p>
        </p:txBody>
      </p:sp>
      <p:graphicFrame>
        <p:nvGraphicFramePr>
          <p:cNvPr id="8" name="Espaço Reservado para Conteúdo 3">
            <a:extLst>
              <a:ext uri="{FF2B5EF4-FFF2-40B4-BE49-F238E27FC236}">
                <a16:creationId xmlns:a16="http://schemas.microsoft.com/office/drawing/2014/main" xmlns="" id="{4F268A24-C2BD-48AD-9ACC-8B4A355C09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911364"/>
              </p:ext>
            </p:extLst>
          </p:nvPr>
        </p:nvGraphicFramePr>
        <p:xfrm>
          <a:off x="323529" y="1059582"/>
          <a:ext cx="8579296" cy="35596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875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4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TRANSFERENCIA</a:t>
                      </a:r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RECURSOS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 FUNDEB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R$ 20.866.231,61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906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Rendimento de Aplicação Financeira / Fundeb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R$ 107.895,59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906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BASE DE CALCULO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R$ 20.974.127,20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324">
                <a:tc>
                  <a:txBody>
                    <a:bodyPr/>
                    <a:lstStyle/>
                    <a:p>
                      <a:pPr marL="0" marR="0" indent="0" algn="l" defTabSz="91437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% Que Deveria Ser Aplicado Com Remuneração de </a:t>
                      </a:r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Professores  - art. 26 da lei 14.113/2020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R$ 14.681.889,04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Valor Total Efetivamente Gasto Com Remuneração de Professores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R$ 17.235.095,52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2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Valor Aplicado A 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Maior</a:t>
                      </a:r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que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 Limite Constitucional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R$ 2.553.206,48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Percentual efetivamente aplicado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82,17%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2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Valor Aplicado C/ Remuneração de Profissionais do Ens. </a:t>
                      </a:r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Fundamental- 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Superávit 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R$ 111.179,56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1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F0E68C4-5F9D-4A69-AD22-826FB912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6512511" cy="1143000"/>
          </a:xfrm>
        </p:spPr>
        <p:txBody>
          <a:bodyPr/>
          <a:lstStyle/>
          <a:p>
            <a:r>
              <a:rPr lang="pt-BR" dirty="0"/>
              <a:t>LIMITES – EDUCAÇÃO</a:t>
            </a:r>
          </a:p>
        </p:txBody>
      </p:sp>
      <p:graphicFrame>
        <p:nvGraphicFramePr>
          <p:cNvPr id="8" name="Espaço Reservado para Conteúdo 3">
            <a:extLst>
              <a:ext uri="{FF2B5EF4-FFF2-40B4-BE49-F238E27FC236}">
                <a16:creationId xmlns:a16="http://schemas.microsoft.com/office/drawing/2014/main" xmlns="" id="{F5A0C8F8-8128-4B11-BE4D-5371D5C541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357059"/>
              </p:ext>
            </p:extLst>
          </p:nvPr>
        </p:nvGraphicFramePr>
        <p:xfrm>
          <a:off x="179513" y="843558"/>
          <a:ext cx="8784976" cy="417906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354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0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92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771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Componente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</a:t>
                      </a:r>
                      <a:r>
                        <a:rPr lang="pt-BR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 Liquidado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Percentual da Receita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9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Receita Bruta de Impostos e Transferências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79.176.008,51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de despesa com Educação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41.660.520,41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das Despesas para efeito de Cálculo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29.341.824,66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 Mínimo de 25% das Receitas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19.794.002,13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37,06%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73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 acima/abaixo do Limite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9.547.822,53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12,06%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CUMPRIMENTO</a:t>
                      </a:r>
                      <a:r>
                        <a:rPr lang="pt-BR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LIMITE CONSTITUCIONAL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Cumprido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3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EC2102FF-DADA-4D7F-B6DF-1B9E9CD7C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4" y="123478"/>
            <a:ext cx="6512511" cy="1143000"/>
          </a:xfrm>
        </p:spPr>
        <p:txBody>
          <a:bodyPr/>
          <a:lstStyle/>
          <a:p>
            <a:r>
              <a:rPr lang="pt-BR" dirty="0"/>
              <a:t>LIMITES – SAÚDE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77AA703F-83C6-4B71-AB46-644748F15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928494"/>
              </p:ext>
            </p:extLst>
          </p:nvPr>
        </p:nvGraphicFramePr>
        <p:xfrm>
          <a:off x="251521" y="1059584"/>
          <a:ext cx="8640963" cy="396043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051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8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7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258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Componente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 Liquidado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Percentual da Receita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23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Receita bruta de impostos e Transferências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76.731.546,09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das Despesas com Saúde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29.012.305,96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das Despesas para efeito de </a:t>
                      </a:r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Cálculo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14.466.522,76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6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 Mínimo de 15% das Receitas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11.509.731,91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18,85%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84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 acima/abaixo do Limite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2.956.790,85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3,85%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6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CUMPRIMENTO LIMITE CONSTITUCIONAL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Cumprido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4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144523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554D25D1-6E17-4440-810A-D4D77ED6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23478"/>
            <a:ext cx="6512511" cy="1143000"/>
          </a:xfrm>
        </p:spPr>
        <p:txBody>
          <a:bodyPr/>
          <a:lstStyle/>
          <a:p>
            <a:r>
              <a:rPr lang="pt-BR" dirty="0"/>
              <a:t>LIMITES – PESSOAL</a:t>
            </a:r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xmlns="" id="{DEE48FA2-302A-4EB1-A5AB-B7355B0D77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389495"/>
              </p:ext>
            </p:extLst>
          </p:nvPr>
        </p:nvGraphicFramePr>
        <p:xfrm>
          <a:off x="395536" y="1266479"/>
          <a:ext cx="8301609" cy="35269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84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5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40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26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51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39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Período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RCL do Município </a:t>
                      </a:r>
                    </a:p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últimos 12 meses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Despesa com Pessoal </a:t>
                      </a:r>
                    </a:p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Limite máximo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Despesa com pessoal realizada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Percentual da RCL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Executivo (54%)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118.136.579,07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63.793.752,70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57.264.898,60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48,47%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Legislativo (6%)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118.136.579,07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7.088.194,74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3.616.200,24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3,06%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Consolidado (60%)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118.136.579,07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70.881.947,44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60.881.098,84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51,53%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Limites Constitucionais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Cumprido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6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91DD1343-0503-45F5-8191-7A561D9E3FCF}"/>
              </a:ext>
            </a:extLst>
          </p:cNvPr>
          <p:cNvSpPr txBox="1">
            <a:spLocks/>
          </p:cNvSpPr>
          <p:nvPr/>
        </p:nvSpPr>
        <p:spPr>
          <a:xfrm>
            <a:off x="467544" y="1131591"/>
            <a:ext cx="7772400" cy="1730623"/>
          </a:xfrm>
          <a:prstGeom prst="rect">
            <a:avLst/>
          </a:prstGeom>
        </p:spPr>
        <p:txBody>
          <a:bodyPr vert="horz" lIns="91438" tIns="45719" rIns="91438" bIns="45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76"/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Acompanhamento das 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Metas</a:t>
            </a:r>
            <a:endParaRPr lang="pt-BR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xmlns="" id="{4C234CC2-D911-4D94-B935-58873E03B7C9}"/>
              </a:ext>
            </a:extLst>
          </p:cNvPr>
          <p:cNvSpPr txBox="1">
            <a:spLocks/>
          </p:cNvSpPr>
          <p:nvPr/>
        </p:nvSpPr>
        <p:spPr>
          <a:xfrm>
            <a:off x="683568" y="3435847"/>
            <a:ext cx="6912768" cy="882119"/>
          </a:xfrm>
          <a:prstGeom prst="rect">
            <a:avLst/>
          </a:prstGeom>
        </p:spPr>
        <p:txBody>
          <a:bodyPr vert="horz" lIns="91438" tIns="45719" rIns="91438" bIns="45719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Consolidadas até </a:t>
            </a:r>
            <a:r>
              <a:rPr lang="pt-BR" dirty="0" smtClean="0"/>
              <a:t>o</a:t>
            </a:r>
          </a:p>
          <a:p>
            <a:r>
              <a:rPr lang="pt-BR" dirty="0"/>
              <a:t>3</a:t>
            </a:r>
            <a:r>
              <a:rPr lang="pt-BR" dirty="0" smtClean="0"/>
              <a:t> </a:t>
            </a:r>
            <a:r>
              <a:rPr lang="pt-BR" dirty="0" err="1" smtClean="0"/>
              <a:t>ºQuadrimestre</a:t>
            </a:r>
            <a:r>
              <a:rPr lang="pt-BR" dirty="0" smtClean="0"/>
              <a:t>/2023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56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1520" y="59905"/>
            <a:ext cx="6192688" cy="129266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3200" b="1" cap="all" dirty="0"/>
              <a:t>receita orçamentária</a:t>
            </a:r>
          </a:p>
          <a:p>
            <a:r>
              <a:rPr lang="pt-BR" sz="1400" dirty="0"/>
              <a:t>Lei 4.320/64, Art. 2°, § 1° e 2</a:t>
            </a:r>
            <a:r>
              <a:rPr lang="pt-BR" sz="1400" dirty="0" smtClean="0"/>
              <a:t>°</a:t>
            </a:r>
          </a:p>
          <a:p>
            <a:r>
              <a:rPr lang="en-US" sz="3200" dirty="0"/>
              <a:t>Evolução da Receita </a:t>
            </a:r>
            <a:r>
              <a:rPr lang="en-US" sz="3200" dirty="0" smtClean="0"/>
              <a:t>Orçamentária</a:t>
            </a:r>
            <a:endParaRPr lang="pt-BR" sz="32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615044"/>
              </p:ext>
            </p:extLst>
          </p:nvPr>
        </p:nvGraphicFramePr>
        <p:xfrm>
          <a:off x="539552" y="1419706"/>
          <a:ext cx="8229600" cy="1529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3320"/>
                <a:gridCol w="452628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Receita Arrecadada até 3º Quadrimestre</a:t>
                      </a: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Exercício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Valores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88.203.968,68</a:t>
                      </a: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2021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98.742.713,85</a:t>
                      </a: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119.334.572,80</a:t>
                      </a: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616429"/>
              </p:ext>
            </p:extLst>
          </p:nvPr>
        </p:nvGraphicFramePr>
        <p:xfrm>
          <a:off x="539552" y="3291830"/>
          <a:ext cx="8229600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3320"/>
                <a:gridCol w="452628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Receita Arrecadada até 3º Quadrimestre/2023</a:t>
                      </a: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Receita Orçamentária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122.334.518,72</a:t>
                      </a: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Média Mensal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10.194.543,23</a:t>
                      </a: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6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002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79512" y="627534"/>
            <a:ext cx="6192688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Lei </a:t>
            </a:r>
            <a:r>
              <a:rPr lang="pt-BR" altLang="pt-BR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4.320/64, Art. 2°, § 1° e 2°</a:t>
            </a:r>
            <a:endParaRPr lang="pt-BR" altLang="pt-B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749324"/>
              </p:ext>
            </p:extLst>
          </p:nvPr>
        </p:nvGraphicFramePr>
        <p:xfrm>
          <a:off x="179995" y="274156"/>
          <a:ext cx="6120197" cy="37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019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Evolução da Receita </a:t>
                      </a:r>
                      <a:r>
                        <a:rPr lang="pt-BR" sz="2000" dirty="0" smtClean="0">
                          <a:effectLst/>
                        </a:rPr>
                        <a:t>Orçamentaria 3°Quadrimestre</a:t>
                      </a:r>
                      <a:r>
                        <a:rPr lang="pt-BR" sz="2000" baseline="0" dirty="0" smtClean="0">
                          <a:effectLst/>
                        </a:rPr>
                        <a:t> 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7200" y="664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en-US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en-US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Filename hint" descr="Alternative text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1323752"/>
            <a:ext cx="8900671" cy="297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CFFB5481-0AB4-41EE-800B-BC6852DA9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0568" y="483518"/>
            <a:ext cx="8229600" cy="1575048"/>
          </a:xfrm>
        </p:spPr>
        <p:txBody>
          <a:bodyPr>
            <a:normAutofit fontScale="90000"/>
          </a:bodyPr>
          <a:lstStyle/>
          <a:p>
            <a:pPr>
              <a:tabLst>
                <a:tab pos="7983338" algn="l"/>
              </a:tabLst>
            </a:pPr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3º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9C31007E-1E6D-4643-A33C-9571A8F1B6C5}"/>
              </a:ext>
            </a:extLst>
          </p:cNvPr>
          <p:cNvSpPr txBox="1">
            <a:spLocks/>
          </p:cNvSpPr>
          <p:nvPr/>
        </p:nvSpPr>
        <p:spPr>
          <a:xfrm>
            <a:off x="1187624" y="1779663"/>
            <a:ext cx="6400800" cy="3024336"/>
          </a:xfrm>
          <a:prstGeom prst="rect">
            <a:avLst/>
          </a:prstGeom>
        </p:spPr>
        <p:txBody>
          <a:bodyPr lIns="91438" tIns="45719" rIns="91438" bIns="45719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9" indent="0" algn="ctr">
              <a:buNone/>
            </a:pPr>
            <a:r>
              <a:rPr lang="pt-BR" b="1" dirty="0"/>
              <a:t>OBJETIVO DA AUDIÊNCIA:</a:t>
            </a:r>
          </a:p>
          <a:p>
            <a:pPr marL="45719" indent="0" algn="ctr">
              <a:buNone/>
            </a:pPr>
            <a:r>
              <a:rPr lang="pt-BR" b="1" dirty="0"/>
              <a:t>APRESENTAR RELATÓRIOS DE AVALIAÇÃO E CUMPRIMENTO DAS METAS FISCAIS DO </a:t>
            </a:r>
          </a:p>
          <a:p>
            <a:pPr marL="45719" indent="0" algn="ctr">
              <a:buNone/>
            </a:pPr>
            <a:r>
              <a:rPr lang="pt-BR" b="1" dirty="0"/>
              <a:t>3</a:t>
            </a:r>
            <a:r>
              <a:rPr lang="pt-BR" b="1" dirty="0" smtClean="0"/>
              <a:t>º Quadrimestre </a:t>
            </a:r>
            <a:r>
              <a:rPr lang="pt-BR" b="1" dirty="0"/>
              <a:t>DE </a:t>
            </a:r>
            <a:r>
              <a:rPr lang="pt-BR" b="1" dirty="0" smtClean="0"/>
              <a:t>2023 </a:t>
            </a:r>
            <a:endParaRPr lang="pt-BR" b="1" dirty="0"/>
          </a:p>
          <a:p>
            <a:pPr marL="45719" indent="0" algn="ctr">
              <a:buNone/>
            </a:pPr>
            <a:r>
              <a:rPr lang="pt-BR" b="1" dirty="0"/>
              <a:t>Legislação: Art. 9º. § 4º., combinado com Art. 48º. § Único da L.C. 101/2000 (Lei de Responsabilidade Fiscal).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5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D1055F8F-BA3B-4224-A893-F01617442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283721"/>
              </p:ext>
            </p:extLst>
          </p:nvPr>
        </p:nvGraphicFramePr>
        <p:xfrm>
          <a:off x="467544" y="1275606"/>
          <a:ext cx="8136905" cy="2241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7846"/>
                <a:gridCol w="1511519"/>
                <a:gridCol w="1787540"/>
              </a:tblGrid>
              <a:tr h="1491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Despesa Realizada até 3º Quadrimestre</a:t>
                      </a: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3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Exercício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Empenhado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Liquidado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82.482.573,55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80.286.633,56</a:t>
                      </a:r>
                    </a:p>
                  </a:txBody>
                  <a:tcPr marL="63500" marR="63500" marT="12700" marB="1270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2021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90.154.286,59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87.769.123,18</a:t>
                      </a:r>
                    </a:p>
                  </a:txBody>
                  <a:tcPr marL="63500" marR="63500" marT="12700" marB="1270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120.551.950,09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111.836.858,47</a:t>
                      </a: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727581"/>
              </p:ext>
            </p:extLst>
          </p:nvPr>
        </p:nvGraphicFramePr>
        <p:xfrm>
          <a:off x="683568" y="3867894"/>
          <a:ext cx="8229600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3320"/>
                <a:gridCol w="2263140"/>
                <a:gridCol w="226314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Despesa até 3º Quadrimestre/2023</a:t>
                      </a: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Despesa Orçamentária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122.705.493,65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116.940.397,60</a:t>
                      </a: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Média Mensal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10.225.457,80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9.745.033,13</a:t>
                      </a: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267494"/>
            <a:ext cx="51845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DESPESA ORÇAMENTÁRIA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Lei 4.320/64, Art. 2°, § 1° e 2°</a:t>
            </a:r>
            <a:endParaRPr kumimoji="0" lang="en-US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3" y="0"/>
            <a:ext cx="9144000" cy="51435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16C90E51-D97C-4657-8880-30D206784459}"/>
              </a:ext>
            </a:extLst>
          </p:cNvPr>
          <p:cNvSpPr/>
          <p:nvPr/>
        </p:nvSpPr>
        <p:spPr>
          <a:xfrm>
            <a:off x="539552" y="4701559"/>
            <a:ext cx="6264696" cy="26545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fontAlgn="b"/>
            <a:r>
              <a:rPr lang="pt-BR" sz="1100" dirty="0">
                <a:solidFill>
                  <a:srgbClr val="000000"/>
                </a:solidFill>
              </a:rPr>
              <a:t>Fonte: </a:t>
            </a:r>
            <a:r>
              <a:rPr lang="pt-BR" sz="1100" dirty="0" err="1">
                <a:solidFill>
                  <a:srgbClr val="000000"/>
                </a:solidFill>
              </a:rPr>
              <a:t>Demost</a:t>
            </a:r>
            <a:r>
              <a:rPr lang="pt-BR" sz="1100" dirty="0" smtClean="0">
                <a:solidFill>
                  <a:srgbClr val="000000"/>
                </a:solidFill>
              </a:rPr>
              <a:t>. Da receita Corrente Líquida </a:t>
            </a:r>
            <a:r>
              <a:rPr lang="pt-BR" sz="1100" dirty="0">
                <a:solidFill>
                  <a:srgbClr val="000000"/>
                </a:solidFill>
              </a:rPr>
              <a:t>(RREO-Anexo </a:t>
            </a:r>
            <a:r>
              <a:rPr lang="pt-BR" sz="1100" dirty="0" smtClean="0">
                <a:solidFill>
                  <a:srgbClr val="000000"/>
                </a:solidFill>
              </a:rPr>
              <a:t>3</a:t>
            </a:r>
            <a:r>
              <a:rPr lang="pt-BR" sz="1100" b="1" dirty="0" smtClean="0">
                <a:solidFill>
                  <a:srgbClr val="000000"/>
                </a:solidFill>
              </a:rPr>
              <a:t>)</a:t>
            </a:r>
            <a:endParaRPr lang="pt-BR" b="1" dirty="0">
              <a:solidFill>
                <a:srgbClr val="00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638941"/>
            <a:ext cx="6318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Lei </a:t>
            </a:r>
            <a:r>
              <a:rPr lang="en-US" sz="1600" dirty="0" err="1"/>
              <a:t>Complementar</a:t>
            </a:r>
            <a:r>
              <a:rPr lang="en-US" sz="1600" dirty="0"/>
              <a:t> n°101/2000, Art. 2°, IV, ‘c’, § 1° e 3°</a:t>
            </a:r>
            <a:endParaRPr lang="pt-BR" sz="16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151079"/>
              </p:ext>
            </p:extLst>
          </p:nvPr>
        </p:nvGraphicFramePr>
        <p:xfrm>
          <a:off x="167094" y="267494"/>
          <a:ext cx="6120680" cy="37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068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Evolução da Receita Corrente Líquida (RCL)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709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7200" y="664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en-US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en-US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Filename hint" descr="Alternative text"/>
          <p:cNvPicPr/>
          <p:nvPr/>
        </p:nvPicPr>
        <p:blipFill>
          <a:blip r:embed="rId4"/>
          <a:stretch>
            <a:fillRect/>
          </a:stretch>
        </p:blipFill>
        <p:spPr>
          <a:xfrm>
            <a:off x="107504" y="1203598"/>
            <a:ext cx="8781807" cy="32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9034CB9-B969-4D81-9206-8B10413766AE}"/>
              </a:ext>
            </a:extLst>
          </p:cNvPr>
          <p:cNvSpPr txBox="1"/>
          <p:nvPr/>
        </p:nvSpPr>
        <p:spPr>
          <a:xfrm>
            <a:off x="-108519" y="339503"/>
            <a:ext cx="6624736" cy="584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1600" dirty="0">
                <a:latin typeface="+mj-lt"/>
              </a:rPr>
              <a:t>DEMONSTRATIVO SIMPLIFICADO  DO RELATÓRIO RESUMIDO DA EXECUÇÃO ORÇAMENTÁRIA – RREO (CONSOLIDADO EXECUTIVO X LEGISLATIVO)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0C689F58-7E33-4B31-AA8F-AA434AA26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317145"/>
              </p:ext>
            </p:extLst>
          </p:nvPr>
        </p:nvGraphicFramePr>
        <p:xfrm>
          <a:off x="323529" y="987574"/>
          <a:ext cx="7200800" cy="389527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903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6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BALANÇO ORÇAMENTÁRIO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Até o </a:t>
                      </a:r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3° Quadrimestre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49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RECEITAS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Previsão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98.565.410,00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Previsão Atualizada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98.565.410,00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Receita Realizadas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122.334.518,72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Déficit Orçamentário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370.974,93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Saldo de Exercícios  Anteriores (Créditos adicionais)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24.884.836,99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Dotação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98.565.410,00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Dotação Atualizada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158.202.171,86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 Empenhadas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122.705.493,65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 Liquidadas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116.941.249,47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 Pagas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114.429.695,21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Superávit Orçamentário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ED281A9-0441-4ADF-A4EB-A6B1FDE03BE3}"/>
              </a:ext>
            </a:extLst>
          </p:cNvPr>
          <p:cNvSpPr txBox="1"/>
          <p:nvPr/>
        </p:nvSpPr>
        <p:spPr>
          <a:xfrm>
            <a:off x="322716" y="4890066"/>
            <a:ext cx="3456384" cy="2462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1000" dirty="0"/>
              <a:t>Fonte: LRF/RREO – Anexo 14</a:t>
            </a:r>
          </a:p>
        </p:txBody>
      </p:sp>
    </p:spTree>
    <p:extLst>
      <p:ext uri="{BB962C8B-B14F-4D97-AF65-F5344CB8AC3E}">
        <p14:creationId xmlns:p14="http://schemas.microsoft.com/office/powerpoint/2010/main" val="17690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9034CB9-B969-4D81-9206-8B10413766AE}"/>
              </a:ext>
            </a:extLst>
          </p:cNvPr>
          <p:cNvSpPr txBox="1"/>
          <p:nvPr/>
        </p:nvSpPr>
        <p:spPr>
          <a:xfrm>
            <a:off x="-108519" y="339503"/>
            <a:ext cx="6624736" cy="53860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2900" dirty="0"/>
              <a:t>RESUMO DOS RESTOS À PAGAR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ED281A9-0441-4ADF-A4EB-A6B1FDE03BE3}"/>
              </a:ext>
            </a:extLst>
          </p:cNvPr>
          <p:cNvSpPr txBox="1"/>
          <p:nvPr/>
        </p:nvSpPr>
        <p:spPr>
          <a:xfrm>
            <a:off x="322716" y="4890066"/>
            <a:ext cx="3456384" cy="2462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1000" dirty="0"/>
              <a:t>Fonte: LRF/RREO – Anexo 14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497567"/>
              </p:ext>
            </p:extLst>
          </p:nvPr>
        </p:nvGraphicFramePr>
        <p:xfrm>
          <a:off x="251520" y="1131590"/>
          <a:ext cx="8784976" cy="1727835"/>
        </p:xfrm>
        <a:graphic>
          <a:graphicData uri="http://schemas.openxmlformats.org/drawingml/2006/table">
            <a:tbl>
              <a:tblPr/>
              <a:tblGrid>
                <a:gridCol w="2351793"/>
                <a:gridCol w="1626847"/>
                <a:gridCol w="1493968"/>
                <a:gridCol w="1685521"/>
                <a:gridCol w="1626847"/>
              </a:tblGrid>
              <a:tr h="7143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RESTOS A PAGAR POR PODER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INSCRIÇÃO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CANCELAMENTO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PAGAMENTO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 A PAGAR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Executivo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12.491.487,12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883.201,70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8.092.764,98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3.515.520,44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Legislativo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12.932,73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5.432,73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7.500,00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12.504.419,85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883.201,70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8.098.197,71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3.523.020,44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3365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Fonte: Demonstrativo Simplificado do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Relat.Resumido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da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Exec.Orç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(RREO-Anexo14)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0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9034CB9-B969-4D81-9206-8B10413766AE}"/>
              </a:ext>
            </a:extLst>
          </p:cNvPr>
          <p:cNvSpPr txBox="1"/>
          <p:nvPr/>
        </p:nvSpPr>
        <p:spPr>
          <a:xfrm>
            <a:off x="143508" y="555527"/>
            <a:ext cx="8856984" cy="984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2900" dirty="0"/>
              <a:t>RELATÓRIO DAS DÍVIDAS RECONHECIDAS</a:t>
            </a:r>
          </a:p>
          <a:p>
            <a:r>
              <a:rPr lang="pt-BR" sz="2900" dirty="0"/>
              <a:t>E NÃO RECONHECIDAS </a:t>
            </a:r>
            <a:r>
              <a:rPr lang="pt-BR" sz="2900" dirty="0" smtClean="0"/>
              <a:t>ATE 3º Quadrimestre</a:t>
            </a:r>
            <a:endParaRPr lang="pt-BR" sz="29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ED281A9-0441-4ADF-A4EB-A6B1FDE03BE3}"/>
              </a:ext>
            </a:extLst>
          </p:cNvPr>
          <p:cNvSpPr txBox="1"/>
          <p:nvPr/>
        </p:nvSpPr>
        <p:spPr>
          <a:xfrm>
            <a:off x="110294" y="4227935"/>
            <a:ext cx="3456384" cy="2462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1000" dirty="0"/>
              <a:t>Fonte: LRF/RREO – Anexo 16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416589"/>
              </p:ext>
            </p:extLst>
          </p:nvPr>
        </p:nvGraphicFramePr>
        <p:xfrm>
          <a:off x="179512" y="1923678"/>
          <a:ext cx="8963135" cy="2553062"/>
        </p:xfrm>
        <a:graphic>
          <a:graphicData uri="http://schemas.openxmlformats.org/drawingml/2006/table">
            <a:tbl>
              <a:tblPr/>
              <a:tblGrid>
                <a:gridCol w="1936407"/>
                <a:gridCol w="1591986"/>
                <a:gridCol w="1512168"/>
                <a:gridCol w="1296144"/>
                <a:gridCol w="1296144"/>
                <a:gridCol w="1330286"/>
              </a:tblGrid>
              <a:tr h="7143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PARCELAMENTOS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ORIGEM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 Anterior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INSCRIÇÃO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PAGAMENTO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 A PAGAR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537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Dívidas contabilizadas anterior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INSS/PASEP/CSN/FATIMA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4.263.932,67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289.933,75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3.973.998,92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74104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Dívidas Reconhecidas e renegociadas em 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PRECATÓRIO FGTS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5.010.381,50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411.199,83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4.599.181,67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43865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            -  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9.274.314,17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-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701.133,58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8.573.180,59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0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32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855602CD-24D0-4E38-B8E4-823FE4F4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4" y="1491630"/>
            <a:ext cx="4032448" cy="648072"/>
          </a:xfrm>
        </p:spPr>
        <p:txBody>
          <a:bodyPr>
            <a:normAutofit fontScale="90000"/>
          </a:bodyPr>
          <a:lstStyle/>
          <a:p>
            <a:r>
              <a:rPr lang="pt-BR" sz="3000" dirty="0"/>
              <a:t>OUVIDORIA</a:t>
            </a:r>
            <a:br>
              <a:rPr lang="pt-BR" sz="3000" dirty="0"/>
            </a:br>
            <a:r>
              <a:rPr lang="pt-BR" sz="3000" dirty="0" smtClean="0"/>
              <a:t>3°QUADRIMESTRE 2023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944397"/>
              </p:ext>
            </p:extLst>
          </p:nvPr>
        </p:nvGraphicFramePr>
        <p:xfrm>
          <a:off x="5220071" y="2211709"/>
          <a:ext cx="3255889" cy="23602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9146"/>
                <a:gridCol w="805581"/>
                <a:gridCol w="805581"/>
                <a:gridCol w="805581"/>
              </a:tblGrid>
              <a:tr h="337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1º QUA 2023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2º QUA 2023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3º QUA 2023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718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u="none" strike="noStrike">
                          <a:effectLst/>
                        </a:rPr>
                        <a:t>Ouvidoria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u="none" strike="noStrike">
                          <a:effectLst/>
                        </a:rPr>
                        <a:t>86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u="none" strike="noStrike">
                          <a:effectLst/>
                        </a:rPr>
                        <a:t>84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718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u="none" strike="noStrike">
                          <a:effectLst/>
                        </a:rPr>
                        <a:t>LAI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718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u="none" strike="noStrike">
                          <a:effectLst/>
                        </a:rPr>
                        <a:t>Carta serviço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26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718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u="none" strike="noStrike">
                          <a:effectLst/>
                        </a:rPr>
                        <a:t>Telefone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718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u="none" strike="noStrike">
                          <a:effectLst/>
                        </a:rPr>
                        <a:t>email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718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u="none" strike="noStrike">
                          <a:effectLst/>
                        </a:rPr>
                        <a:t>TOTAL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u="none" strike="noStrike">
                          <a:effectLst/>
                        </a:rPr>
                        <a:t>117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u="none" strike="noStrike">
                          <a:effectLst/>
                        </a:rPr>
                        <a:t>115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800" u="none" strike="noStrike" dirty="0">
                          <a:effectLst/>
                        </a:rPr>
                        <a:t>90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1917"/>
              </p:ext>
            </p:extLst>
          </p:nvPr>
        </p:nvGraphicFramePr>
        <p:xfrm>
          <a:off x="1115616" y="699542"/>
          <a:ext cx="3240360" cy="3888436"/>
        </p:xfrm>
        <a:graphic>
          <a:graphicData uri="http://schemas.openxmlformats.org/drawingml/2006/table">
            <a:tbl>
              <a:tblPr/>
              <a:tblGrid>
                <a:gridCol w="2055452"/>
                <a:gridCol w="1184908"/>
              </a:tblGrid>
              <a:tr h="25054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 DEPARTAMENTO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3º QUA 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Fiscal de postura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Planejamento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Educação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Saude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Vigilancia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Administração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Aguas de </a:t>
                      </a:r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capivari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COSIP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2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Obras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GABINETE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Agricultura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Proteção Animal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LICITAÇÃO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4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 assunto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6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506D9BA-6F02-448D-A734-FD97F190C3E1}"/>
              </a:ext>
            </a:extLst>
          </p:cNvPr>
          <p:cNvSpPr txBox="1"/>
          <p:nvPr/>
        </p:nvSpPr>
        <p:spPr>
          <a:xfrm>
            <a:off x="323529" y="406581"/>
            <a:ext cx="5285773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2400" dirty="0"/>
              <a:t>AGRADECEMOS A PARTICIPAÇÃO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B8378A6-35EC-4CBD-B8BB-FF5F285C32E8}"/>
              </a:ext>
            </a:extLst>
          </p:cNvPr>
          <p:cNvSpPr txBox="1"/>
          <p:nvPr/>
        </p:nvSpPr>
        <p:spPr>
          <a:xfrm>
            <a:off x="755576" y="1203598"/>
            <a:ext cx="4648200" cy="338552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endParaRPr lang="pt-BR" sz="1600" dirty="0">
              <a:solidFill>
                <a:prstClr val="white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3814296-09EB-40C8-8EAD-04055ED1966F}"/>
              </a:ext>
            </a:extLst>
          </p:cNvPr>
          <p:cNvSpPr txBox="1"/>
          <p:nvPr/>
        </p:nvSpPr>
        <p:spPr>
          <a:xfrm>
            <a:off x="295998" y="2878925"/>
            <a:ext cx="4572000" cy="120032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dirty="0" smtClean="0"/>
              <a:t>Mario </a:t>
            </a:r>
            <a:r>
              <a:rPr lang="pt-BR" dirty="0" err="1" smtClean="0"/>
              <a:t>Latrônico</a:t>
            </a:r>
            <a:r>
              <a:rPr lang="pt-BR" dirty="0" smtClean="0"/>
              <a:t> Junior</a:t>
            </a:r>
            <a:endParaRPr lang="pt-BR" dirty="0"/>
          </a:p>
          <a:p>
            <a:pPr algn="ctr"/>
            <a:r>
              <a:rPr lang="pt-BR" dirty="0"/>
              <a:t>Secretaria de  Administração  e Finanças</a:t>
            </a:r>
          </a:p>
          <a:p>
            <a:pPr algn="ctr"/>
            <a:r>
              <a:rPr lang="pt-BR" dirty="0">
                <a:hlinkClick r:id="rId4"/>
              </a:rPr>
              <a:t>controleinterno@capivaridebaixo.sc.gov.</a:t>
            </a:r>
            <a:r>
              <a:rPr lang="pt-BR" b="1" dirty="0">
                <a:hlinkClick r:id="rId4"/>
              </a:rPr>
              <a:t>br</a:t>
            </a:r>
            <a:endParaRPr lang="pt-BR" b="1" dirty="0"/>
          </a:p>
          <a:p>
            <a:pPr algn="ctr"/>
            <a:r>
              <a:rPr lang="pt-BR" b="1" dirty="0" smtClean="0"/>
              <a:t>27/02/2024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295998" y="91120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dirty="0"/>
              <a:t>para prestação de contas do </a:t>
            </a:r>
          </a:p>
          <a:p>
            <a:pPr algn="ctr"/>
            <a:r>
              <a:rPr lang="pt-BR" sz="2400" dirty="0"/>
              <a:t>3</a:t>
            </a:r>
            <a:r>
              <a:rPr lang="pt-BR" sz="2400" dirty="0" smtClean="0"/>
              <a:t>º Quadrimestre </a:t>
            </a:r>
            <a:r>
              <a:rPr lang="pt-BR" sz="2400" dirty="0"/>
              <a:t>/</a:t>
            </a:r>
            <a:r>
              <a:rPr lang="pt-BR" sz="2400" dirty="0" smtClean="0"/>
              <a:t>2023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550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6CB030A-A9D6-49B7-BA41-62584A11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560" y="195486"/>
            <a:ext cx="8229600" cy="1575048"/>
          </a:xfrm>
        </p:spPr>
        <p:txBody>
          <a:bodyPr>
            <a:normAutofit fontScale="90000"/>
          </a:bodyPr>
          <a:lstStyle/>
          <a:p>
            <a:pPr>
              <a:tabLst>
                <a:tab pos="7983338" algn="l"/>
              </a:tabLst>
            </a:pPr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3º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76B57458-132E-4E88-9377-16D0792C0644}"/>
              </a:ext>
            </a:extLst>
          </p:cNvPr>
          <p:cNvSpPr txBox="1">
            <a:spLocks/>
          </p:cNvSpPr>
          <p:nvPr/>
        </p:nvSpPr>
        <p:spPr>
          <a:xfrm>
            <a:off x="1337994" y="1719657"/>
            <a:ext cx="6400800" cy="3474720"/>
          </a:xfrm>
          <a:prstGeom prst="rect">
            <a:avLst/>
          </a:prstGeom>
        </p:spPr>
        <p:txBody>
          <a:bodyPr lIns="91438" tIns="45719" rIns="91438" bIns="45719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/>
              <a:t>PRINCÍPIOS CONSTITUCIONAIS QUE REGEM A ADMINISTRAÇÃO PÚBLICA (Artigo 37º. da C.F.)</a:t>
            </a:r>
          </a:p>
          <a:p>
            <a:pPr marL="0" indent="0">
              <a:buNone/>
            </a:pPr>
            <a:endParaRPr lang="pt-B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LEGALIDADE;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IMPESSOALIDADE;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MORALIDADE;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PUBLICIDADE;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EFICIÊNCIA. 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24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8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AF418B2C-BFAA-4E14-A6B3-FD1B2D07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560" y="10429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3º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02539121-0395-4215-92BC-FB6A11D15CBE}"/>
              </a:ext>
            </a:extLst>
          </p:cNvPr>
          <p:cNvSpPr txBox="1">
            <a:spLocks/>
          </p:cNvSpPr>
          <p:nvPr/>
        </p:nvSpPr>
        <p:spPr>
          <a:xfrm>
            <a:off x="0" y="1131591"/>
            <a:ext cx="9144000" cy="4680520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300" dirty="0"/>
              <a:t>PRINCÍPIOS BASILARES DA LEI DE RESPONSABILIDADE FISCAL - LRF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Planejamento: (Destinar tempo e recursos necessários para execução das ações administrativas com maior eficiência);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Transparência: (dar conhecimento à sociedade das ações governamentais);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Participação Popular: (que as audiências públicas se tornem o centro das decisões);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 Equilíbrio: (Prevenção de déficits);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 Preservação do Patrimônio Público: (Impedir a utilização indevida dos recursos públicos);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 Limitação da Despesa: (Restabelecer as contas públicas aos limites estabelecidos por Lei);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Controle do Endividamento Público: (Manter o equilíbrio das contas e cumprir os limites estabelecidos por lei).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3008E9A9-0C4C-4050-9B2B-21BAB99B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0568" y="123478"/>
            <a:ext cx="8229600" cy="1575048"/>
          </a:xfrm>
        </p:spPr>
        <p:txBody>
          <a:bodyPr>
            <a:normAutofit fontScale="90000"/>
          </a:bodyPr>
          <a:lstStyle/>
          <a:p>
            <a:pPr>
              <a:tabLst>
                <a:tab pos="7983338" algn="l"/>
              </a:tabLst>
            </a:pPr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3º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6DB9C491-7848-419D-93CB-910807CC06BD}"/>
              </a:ext>
            </a:extLst>
          </p:cNvPr>
          <p:cNvSpPr txBox="1">
            <a:spLocks/>
          </p:cNvSpPr>
          <p:nvPr/>
        </p:nvSpPr>
        <p:spPr>
          <a:xfrm>
            <a:off x="1371600" y="1545302"/>
            <a:ext cx="6400800" cy="3474720"/>
          </a:xfrm>
          <a:prstGeom prst="rect">
            <a:avLst/>
          </a:prstGeom>
        </p:spPr>
        <p:txBody>
          <a:bodyPr lIns="91438" tIns="45719" rIns="91438" bIns="45719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/>
              <a:t>TÓPICOS DA APRESENTAÇÃO</a:t>
            </a:r>
            <a:r>
              <a:rPr lang="pt-BR" dirty="0"/>
              <a:t> </a:t>
            </a:r>
          </a:p>
          <a:p>
            <a:pPr marL="0" indent="0">
              <a:buNone/>
            </a:pPr>
            <a:endParaRPr lang="pt-B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RECEITAS </a:t>
            </a:r>
            <a:r>
              <a:rPr lang="pt-BR" b="1" dirty="0" smtClean="0"/>
              <a:t>ORÇAMENTÁRIA</a:t>
            </a:r>
            <a:endParaRPr lang="pt-B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DESPESAS ORÇAMENTÁRIA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LIMITES LEGAIS E CONSTITUCIONAIS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ACOMPANHAMENTO DAS METAS QUADRIMESTRAIS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RELATÓRIO RESUMIDO DA EXECUÇÃO ORÇAMENTÁRIA </a:t>
            </a:r>
            <a:r>
              <a:rPr lang="pt-BR" b="1" dirty="0" smtClean="0"/>
              <a:t>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/>
              <a:t>AÇÕES REALIZADAS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12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6721C53B-7397-4B1F-8822-532D55E3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2576" y="195486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3º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FDE22235-56B6-442A-A0AC-1C22EB74A6E3}"/>
              </a:ext>
            </a:extLst>
          </p:cNvPr>
          <p:cNvSpPr txBox="1">
            <a:spLocks/>
          </p:cNvSpPr>
          <p:nvPr/>
        </p:nvSpPr>
        <p:spPr>
          <a:xfrm>
            <a:off x="611560" y="1141819"/>
            <a:ext cx="8324178" cy="2232248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Arial Unicode MS" charset="0"/>
            </a:endParaRPr>
          </a:p>
          <a:p>
            <a:pPr marL="0" indent="0" algn="ctr">
              <a:buNone/>
            </a:pPr>
            <a:r>
              <a:rPr lang="en-GB" sz="40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RECEITAS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 </a:t>
            </a:r>
            <a:r>
              <a:rPr lang="en-GB" sz="36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ORÇAMENTÁRIA</a:t>
            </a:r>
            <a:endParaRPr lang="pt-BR" sz="3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1230EF9-4DC5-49A0-A0DE-EDF9B446101A}"/>
              </a:ext>
            </a:extLst>
          </p:cNvPr>
          <p:cNvSpPr/>
          <p:nvPr/>
        </p:nvSpPr>
        <p:spPr>
          <a:xfrm>
            <a:off x="611560" y="3600145"/>
            <a:ext cx="8316416" cy="923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dirty="0"/>
              <a:t>Consolidação</a:t>
            </a:r>
          </a:p>
          <a:p>
            <a:r>
              <a:rPr lang="pt-BR" dirty="0"/>
              <a:t> </a:t>
            </a:r>
            <a:r>
              <a:rPr lang="pt-BR" dirty="0" smtClean="0"/>
              <a:t>3° </a:t>
            </a:r>
            <a:r>
              <a:rPr lang="pt-BR" dirty="0"/>
              <a:t>Quadrimestre</a:t>
            </a:r>
          </a:p>
          <a:p>
            <a:r>
              <a:rPr lang="pt-BR" dirty="0"/>
              <a:t>Período: </a:t>
            </a:r>
            <a:r>
              <a:rPr lang="pt-BR" dirty="0" smtClean="0"/>
              <a:t>09/2023 </a:t>
            </a:r>
            <a:r>
              <a:rPr lang="pt-BR" dirty="0"/>
              <a:t>a </a:t>
            </a:r>
            <a:r>
              <a:rPr lang="pt-BR" dirty="0" smtClean="0"/>
              <a:t>12/2023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15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3" y="1"/>
            <a:ext cx="9144000" cy="5508929"/>
          </a:xfrm>
          <a:prstGeom prst="rect">
            <a:avLst/>
          </a:prstGeom>
        </p:spPr>
      </p:pic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xmlns="" id="{81F63709-3EA8-448B-A778-9587DF229E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003077"/>
              </p:ext>
            </p:extLst>
          </p:nvPr>
        </p:nvGraphicFramePr>
        <p:xfrm>
          <a:off x="107504" y="1195192"/>
          <a:ext cx="8784976" cy="3586359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06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86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99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Tipo Receita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Descrição  da Receita</a:t>
                      </a:r>
                    </a:p>
                  </a:txBody>
                  <a:tcPr marL="7829" marR="7829" marT="7829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Tributária (Receita Própria)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IPTU,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ISS,ITBI, I.R, TAXAS(alvará, lixo, </a:t>
                      </a:r>
                      <a:r>
                        <a:rPr lang="pt-BR" sz="18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etc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9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Contribuições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Iluminação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Pública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9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Patrimonial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Rendimentos e Alienações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Serviços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Serviços de Água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Transferências Correntes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FPM, SUS,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FUNDEB, ICMS,IPVA, FNDE, </a:t>
                      </a:r>
                      <a:r>
                        <a:rPr lang="pt-BR" sz="18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SUAS,etc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Outras Receitas Correntes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Dívida Ativa, Multas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e Juros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Transferências</a:t>
                      </a:r>
                      <a:r>
                        <a:rPr lang="pt-BR" sz="20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Capital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Convênios e </a:t>
                      </a:r>
                      <a:r>
                        <a:rPr lang="pt-BR"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transf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para investimentos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44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(-) Ded. Receita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Deduções de FUNDEB e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deduções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920FF72-3BC2-4CB4-8DBE-551D5885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195486"/>
            <a:ext cx="6512511" cy="1143000"/>
          </a:xfrm>
        </p:spPr>
        <p:txBody>
          <a:bodyPr>
            <a:normAutofit/>
          </a:bodyPr>
          <a:lstStyle/>
          <a:p>
            <a:r>
              <a:rPr lang="pt-BR" sz="2900" dirty="0"/>
              <a:t>ESTRUTURA DA RECEITA</a:t>
            </a:r>
          </a:p>
        </p:txBody>
      </p:sp>
    </p:spTree>
    <p:extLst>
      <p:ext uri="{BB962C8B-B14F-4D97-AF65-F5344CB8AC3E}">
        <p14:creationId xmlns:p14="http://schemas.microsoft.com/office/powerpoint/2010/main" val="7797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0022"/>
          </a:xfrm>
          <a:prstGeom prst="rect">
            <a:avLst/>
          </a:prstGeom>
        </p:spPr>
      </p:pic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xmlns="" id="{58770B7B-4D48-4395-84E3-966955B4B8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090606"/>
              </p:ext>
            </p:extLst>
          </p:nvPr>
        </p:nvGraphicFramePr>
        <p:xfrm>
          <a:off x="243972" y="584400"/>
          <a:ext cx="8352927" cy="42824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12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245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Tipo Receita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Previsão 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Realizado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Índice de Realização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9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 CORRENTES (I)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98.540.821,00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121.826.922,29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9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Tributária(impostos e taxas)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22.332.737,31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20.065.316,80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72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Contribuições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1.748.400,00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2.162.246,75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0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Patrimonial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91.120,00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4.274.972,73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4692%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99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Agropecuária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97.655,00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         4.771,98 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Serviços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7.248.500,00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7.883.403,83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Correntes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66.189.146,69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86.029.508,96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Receitas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Corrent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833.262,00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   1.406.701,24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583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 Correntes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Intra-Orçamentária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583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 de Capital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24.589,00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      507.596,43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2064%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3810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98.565.410,00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122.334.518,72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124%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79749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Fonte: Balanço Orçamentário (RREO-Anexo1)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51520" y="59905"/>
            <a:ext cx="6192688" cy="53860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fontAlgn="b"/>
            <a:r>
              <a:rPr lang="pt-BR" sz="2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RECEITA POR CATEGORIA ECONÔMICA</a:t>
            </a:r>
          </a:p>
        </p:txBody>
      </p:sp>
    </p:spTree>
    <p:extLst>
      <p:ext uri="{BB962C8B-B14F-4D97-AF65-F5344CB8AC3E}">
        <p14:creationId xmlns:p14="http://schemas.microsoft.com/office/powerpoint/2010/main" val="7851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D920FF72-3BC2-4CB4-8DBE-551D5885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195486"/>
            <a:ext cx="6512511" cy="1143000"/>
          </a:xfrm>
        </p:spPr>
        <p:txBody>
          <a:bodyPr>
            <a:normAutofit/>
          </a:bodyPr>
          <a:lstStyle/>
          <a:p>
            <a:r>
              <a:rPr lang="pt-BR" sz="2800" dirty="0"/>
              <a:t>RECEITAS TRIBUTÁRIAS e </a:t>
            </a:r>
            <a:br>
              <a:rPr lang="pt-BR" sz="2800" dirty="0"/>
            </a:br>
            <a:r>
              <a:rPr lang="pt-BR" sz="2800" dirty="0"/>
              <a:t>COMTRIBUIÇÕES DE MELHORIAS</a:t>
            </a:r>
            <a:endParaRPr lang="pt-BR" sz="2900" dirty="0"/>
          </a:p>
        </p:txBody>
      </p:sp>
      <p:graphicFrame>
        <p:nvGraphicFramePr>
          <p:cNvPr id="7" name="Espaço Reservado para Conteúdo 4">
            <a:extLst>
              <a:ext uri="{FF2B5EF4-FFF2-40B4-BE49-F238E27FC236}">
                <a16:creationId xmlns:a16="http://schemas.microsoft.com/office/drawing/2014/main" xmlns="" id="{B51BBB59-B505-4F74-A10E-95A755BBA5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00971"/>
              </p:ext>
            </p:extLst>
          </p:nvPr>
        </p:nvGraphicFramePr>
        <p:xfrm>
          <a:off x="539552" y="1316412"/>
          <a:ext cx="8136905" cy="338096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tblPr>
              <a:tblGrid>
                <a:gridCol w="28803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RECEITAS TRIBUTÁRIAS E CONTRIBUIÇÕES DE MELHORIAS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Previsão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°Quadrimestre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Índice de Realização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IPTU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4.975.693,31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2.816.062,33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ISS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10.018.200,00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   9.582.784,55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ITBI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1.028.691,00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   1.061.758,54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IRRF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4.291.500,00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   3.966.141,44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79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Taxas e Contribuição de Melhorias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2.018.653,00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2.638.569,94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981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22.332.737,31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20.065.316,80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16C90E51-D97C-4657-8880-30D206784459}"/>
              </a:ext>
            </a:extLst>
          </p:cNvPr>
          <p:cNvSpPr/>
          <p:nvPr/>
        </p:nvSpPr>
        <p:spPr>
          <a:xfrm>
            <a:off x="539552" y="4701559"/>
            <a:ext cx="6264696" cy="26545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fontAlgn="b"/>
            <a:r>
              <a:rPr lang="pt-BR" sz="1100" dirty="0">
                <a:solidFill>
                  <a:srgbClr val="000000"/>
                </a:solidFill>
              </a:rPr>
              <a:t>Fonte: Demost. Dos Resultados Primários (RREO-Anexo </a:t>
            </a:r>
            <a:r>
              <a:rPr lang="pt-BR" sz="1100" b="1" dirty="0">
                <a:solidFill>
                  <a:srgbClr val="000000"/>
                </a:solidFill>
              </a:rPr>
              <a:t>6)</a:t>
            </a:r>
            <a:endParaRPr lang="pt-B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23391</TotalTime>
  <Words>1362</Words>
  <Application>Microsoft Office PowerPoint</Application>
  <PresentationFormat>Apresentação na tela (16:9)</PresentationFormat>
  <Paragraphs>497</Paragraphs>
  <Slides>26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28" baseType="lpstr">
      <vt:lpstr>Tema do Office</vt:lpstr>
      <vt:lpstr>2_Tema do Office</vt:lpstr>
      <vt:lpstr>Apresentação do PowerPoint</vt:lpstr>
      <vt:lpstr> AUDIÊNCIA PÚBLICA 3º Quadrimestre  </vt:lpstr>
      <vt:lpstr> AUDIÊNCIA PÚBLICA 3º Quadrimestre  </vt:lpstr>
      <vt:lpstr> AUDIÊNCIA PÚBLICA 3º Quadrimestre  </vt:lpstr>
      <vt:lpstr> AUDIÊNCIA PÚBLICA 3º Quadrimestre  </vt:lpstr>
      <vt:lpstr> AUDIÊNCIA PÚBLICA 3º Quadrimestre  </vt:lpstr>
      <vt:lpstr>ESTRUTURA DA RECEITA</vt:lpstr>
      <vt:lpstr>Apresentação do PowerPoint</vt:lpstr>
      <vt:lpstr>RECEITAS TRIBUTÁRIAS e  COMTRIBUIÇÕES DE MELHORIAS</vt:lpstr>
      <vt:lpstr> AUDIÊNCIA PÚBLICA 3º Quadrimestre  </vt:lpstr>
      <vt:lpstr>Apresentação do PowerPoint</vt:lpstr>
      <vt:lpstr> AUDIÊNCIA PÚBLICA 3º Quadrimestre  </vt:lpstr>
      <vt:lpstr>CÁLCULO DE CUMP. AO ARTIGO 212-A, inciso XI da CF</vt:lpstr>
      <vt:lpstr>LIMITES – EDUCAÇÃO</vt:lpstr>
      <vt:lpstr>LIMITES – SAÚDE</vt:lpstr>
      <vt:lpstr>LIMITES – PESSOAL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OUVIDORIA 3°QUADRIMESTRE 2023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Alessandra</cp:lastModifiedBy>
  <cp:revision>320</cp:revision>
  <cp:lastPrinted>2024-02-24T14:11:31Z</cp:lastPrinted>
  <dcterms:created xsi:type="dcterms:W3CDTF">2021-05-10T18:20:11Z</dcterms:created>
  <dcterms:modified xsi:type="dcterms:W3CDTF">2024-02-27T10:39:45Z</dcterms:modified>
</cp:coreProperties>
</file>