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10" r:id="rId3"/>
    <p:sldId id="258" r:id="rId4"/>
    <p:sldId id="333" r:id="rId5"/>
    <p:sldId id="303" r:id="rId6"/>
    <p:sldId id="304" r:id="rId7"/>
    <p:sldId id="305" r:id="rId8"/>
    <p:sldId id="319" r:id="rId9"/>
    <p:sldId id="312" r:id="rId10"/>
    <p:sldId id="334" r:id="rId11"/>
    <p:sldId id="335" r:id="rId12"/>
    <p:sldId id="336" r:id="rId13"/>
    <p:sldId id="338" r:id="rId14"/>
    <p:sldId id="339" r:id="rId15"/>
    <p:sldId id="340" r:id="rId16"/>
    <p:sldId id="341" r:id="rId17"/>
    <p:sldId id="342" r:id="rId18"/>
    <p:sldId id="343" r:id="rId19"/>
    <p:sldId id="344" r:id="rId20"/>
    <p:sldId id="345" r:id="rId21"/>
    <p:sldId id="346" r:id="rId22"/>
    <p:sldId id="350" r:id="rId23"/>
    <p:sldId id="351" r:id="rId24"/>
    <p:sldId id="332" r:id="rId25"/>
  </p:sldIdLst>
  <p:sldSz cx="9144000" cy="5143500" type="screen16x9"/>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1651" autoAdjust="0"/>
  </p:normalViewPr>
  <p:slideViewPr>
    <p:cSldViewPr>
      <p:cViewPr>
        <p:scale>
          <a:sx n="90" d="100"/>
          <a:sy n="90" d="100"/>
        </p:scale>
        <p:origin x="-1517" y="-3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4" d="100"/>
        <a:sy n="154" d="100"/>
      </p:scale>
      <p:origin x="0" y="21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33339B1-D230-4D43-8CAD-FC639ABED708}" type="datetimeFigureOut">
              <a:rPr lang="pt-BR" smtClean="0"/>
              <a:t>27/02/2024</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26CFE7-DA6B-43A7-B9A9-062DC4EC1831}" type="slidenum">
              <a:rPr lang="pt-BR" smtClean="0"/>
              <a:t>‹nº›</a:t>
            </a:fld>
            <a:endParaRPr lang="pt-BR"/>
          </a:p>
        </p:txBody>
      </p:sp>
    </p:spTree>
    <p:extLst>
      <p:ext uri="{BB962C8B-B14F-4D97-AF65-F5344CB8AC3E}">
        <p14:creationId xmlns:p14="http://schemas.microsoft.com/office/powerpoint/2010/main" val="34516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226CFE7-DA6B-43A7-B9A9-062DC4EC1831}" type="slidenum">
              <a:rPr lang="pt-BR" smtClean="0"/>
              <a:t>1</a:t>
            </a:fld>
            <a:endParaRPr lang="pt-BR"/>
          </a:p>
        </p:txBody>
      </p:sp>
    </p:spTree>
    <p:extLst>
      <p:ext uri="{BB962C8B-B14F-4D97-AF65-F5344CB8AC3E}">
        <p14:creationId xmlns:p14="http://schemas.microsoft.com/office/powerpoint/2010/main" val="27545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226CFE7-DA6B-43A7-B9A9-062DC4EC1831}" type="slidenum">
              <a:rPr lang="pt-BR" smtClean="0"/>
              <a:t>15</a:t>
            </a:fld>
            <a:endParaRPr lang="pt-BR"/>
          </a:p>
        </p:txBody>
      </p:sp>
    </p:spTree>
    <p:extLst>
      <p:ext uri="{BB962C8B-B14F-4D97-AF65-F5344CB8AC3E}">
        <p14:creationId xmlns:p14="http://schemas.microsoft.com/office/powerpoint/2010/main" val="249859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226CFE7-DA6B-43A7-B9A9-062DC4EC1831}" type="slidenum">
              <a:rPr lang="pt-BR" smtClean="0"/>
              <a:t>21</a:t>
            </a:fld>
            <a:endParaRPr lang="pt-BR"/>
          </a:p>
        </p:txBody>
      </p:sp>
    </p:spTree>
    <p:extLst>
      <p:ext uri="{BB962C8B-B14F-4D97-AF65-F5344CB8AC3E}">
        <p14:creationId xmlns:p14="http://schemas.microsoft.com/office/powerpoint/2010/main" val="138817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pt-BR"/>
              <a:t>Clique para editar o título mestre</a:t>
            </a: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9B524B0-DCDA-4945-B206-949C5FEC045B}" type="datetimeFigureOut">
              <a:rPr lang="pt-BR" smtClean="0"/>
              <a:t>27/02/2024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64A410-CE7D-46D5-BA7A-5F7F6C986998}" type="slidenum">
              <a:rPr lang="pt-BR" smtClean="0"/>
              <a:t>‹nº›</a:t>
            </a:fld>
            <a:endParaRPr lang="pt-BR"/>
          </a:p>
        </p:txBody>
      </p:sp>
    </p:spTree>
    <p:extLst>
      <p:ext uri="{BB962C8B-B14F-4D97-AF65-F5344CB8AC3E}">
        <p14:creationId xmlns:p14="http://schemas.microsoft.com/office/powerpoint/2010/main" val="343775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9B524B0-DCDA-4945-B206-949C5FEC045B}" type="datetimeFigureOut">
              <a:rPr lang="pt-BR" smtClean="0"/>
              <a:t>27/02/2024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64A410-CE7D-46D5-BA7A-5F7F6C986998}" type="slidenum">
              <a:rPr lang="pt-BR" smtClean="0"/>
              <a:t>‹nº›</a:t>
            </a:fld>
            <a:endParaRPr lang="pt-BR"/>
          </a:p>
        </p:txBody>
      </p:sp>
    </p:spTree>
    <p:extLst>
      <p:ext uri="{BB962C8B-B14F-4D97-AF65-F5344CB8AC3E}">
        <p14:creationId xmlns:p14="http://schemas.microsoft.com/office/powerpoint/2010/main" val="421643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05979"/>
            <a:ext cx="6019800" cy="4388644"/>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9B524B0-DCDA-4945-B206-949C5FEC045B}" type="datetimeFigureOut">
              <a:rPr lang="pt-BR" smtClean="0"/>
              <a:t>27/02/2024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64A410-CE7D-46D5-BA7A-5F7F6C986998}" type="slidenum">
              <a:rPr lang="pt-BR" smtClean="0"/>
              <a:t>‹nº›</a:t>
            </a:fld>
            <a:endParaRPr lang="pt-BR"/>
          </a:p>
        </p:txBody>
      </p:sp>
    </p:spTree>
    <p:extLst>
      <p:ext uri="{BB962C8B-B14F-4D97-AF65-F5344CB8AC3E}">
        <p14:creationId xmlns:p14="http://schemas.microsoft.com/office/powerpoint/2010/main" val="215737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9B524B0-DCDA-4945-B206-949C5FEC045B}" type="datetimeFigureOut">
              <a:rPr lang="pt-BR" smtClean="0"/>
              <a:t>27/02/2024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64A410-CE7D-46D5-BA7A-5F7F6C986998}" type="slidenum">
              <a:rPr lang="pt-BR" smtClean="0"/>
              <a:t>‹nº›</a:t>
            </a:fld>
            <a:endParaRPr lang="pt-BR"/>
          </a:p>
        </p:txBody>
      </p:sp>
    </p:spTree>
    <p:extLst>
      <p:ext uri="{BB962C8B-B14F-4D97-AF65-F5344CB8AC3E}">
        <p14:creationId xmlns:p14="http://schemas.microsoft.com/office/powerpoint/2010/main" val="117476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9B524B0-DCDA-4945-B206-949C5FEC045B}" type="datetimeFigureOut">
              <a:rPr lang="pt-BR" smtClean="0"/>
              <a:t>27/02/2024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C64A410-CE7D-46D5-BA7A-5F7F6C986998}" type="slidenum">
              <a:rPr lang="pt-BR" smtClean="0"/>
              <a:t>‹nº›</a:t>
            </a:fld>
            <a:endParaRPr lang="pt-BR"/>
          </a:p>
        </p:txBody>
      </p:sp>
    </p:spTree>
    <p:extLst>
      <p:ext uri="{BB962C8B-B14F-4D97-AF65-F5344CB8AC3E}">
        <p14:creationId xmlns:p14="http://schemas.microsoft.com/office/powerpoint/2010/main" val="302842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9B524B0-DCDA-4945-B206-949C5FEC045B}" type="datetimeFigureOut">
              <a:rPr lang="pt-BR" smtClean="0"/>
              <a:t>27/02/2024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C64A410-CE7D-46D5-BA7A-5F7F6C986998}" type="slidenum">
              <a:rPr lang="pt-BR" smtClean="0"/>
              <a:t>‹nº›</a:t>
            </a:fld>
            <a:endParaRPr lang="pt-BR"/>
          </a:p>
        </p:txBody>
      </p:sp>
    </p:spTree>
    <p:extLst>
      <p:ext uri="{BB962C8B-B14F-4D97-AF65-F5344CB8AC3E}">
        <p14:creationId xmlns:p14="http://schemas.microsoft.com/office/powerpoint/2010/main" val="158063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9B524B0-DCDA-4945-B206-949C5FEC045B}" type="datetimeFigureOut">
              <a:rPr lang="pt-BR" smtClean="0"/>
              <a:t>27/02/2024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C64A410-CE7D-46D5-BA7A-5F7F6C986998}" type="slidenum">
              <a:rPr lang="pt-BR" smtClean="0"/>
              <a:t>‹nº›</a:t>
            </a:fld>
            <a:endParaRPr lang="pt-BR"/>
          </a:p>
        </p:txBody>
      </p:sp>
    </p:spTree>
    <p:extLst>
      <p:ext uri="{BB962C8B-B14F-4D97-AF65-F5344CB8AC3E}">
        <p14:creationId xmlns:p14="http://schemas.microsoft.com/office/powerpoint/2010/main" val="419591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9B524B0-DCDA-4945-B206-949C5FEC045B}" type="datetimeFigureOut">
              <a:rPr lang="pt-BR" smtClean="0"/>
              <a:t>27/02/2024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C64A410-CE7D-46D5-BA7A-5F7F6C986998}" type="slidenum">
              <a:rPr lang="pt-BR" smtClean="0"/>
              <a:t>‹nº›</a:t>
            </a:fld>
            <a:endParaRPr lang="pt-BR"/>
          </a:p>
        </p:txBody>
      </p:sp>
    </p:spTree>
    <p:extLst>
      <p:ext uri="{BB962C8B-B14F-4D97-AF65-F5344CB8AC3E}">
        <p14:creationId xmlns:p14="http://schemas.microsoft.com/office/powerpoint/2010/main" val="327505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9B524B0-DCDA-4945-B206-949C5FEC045B}" type="datetimeFigureOut">
              <a:rPr lang="pt-BR" smtClean="0"/>
              <a:t>27/02/2024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C64A410-CE7D-46D5-BA7A-5F7F6C986998}" type="slidenum">
              <a:rPr lang="pt-BR" smtClean="0"/>
              <a:t>‹nº›</a:t>
            </a:fld>
            <a:endParaRPr lang="pt-BR"/>
          </a:p>
        </p:txBody>
      </p:sp>
    </p:spTree>
    <p:extLst>
      <p:ext uri="{BB962C8B-B14F-4D97-AF65-F5344CB8AC3E}">
        <p14:creationId xmlns:p14="http://schemas.microsoft.com/office/powerpoint/2010/main" val="210674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9B524B0-DCDA-4945-B206-949C5FEC045B}" type="datetimeFigureOut">
              <a:rPr lang="pt-BR" smtClean="0"/>
              <a:t>27/02/2024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C64A410-CE7D-46D5-BA7A-5F7F6C986998}" type="slidenum">
              <a:rPr lang="pt-BR" smtClean="0"/>
              <a:t>‹nº›</a:t>
            </a:fld>
            <a:endParaRPr lang="pt-BR"/>
          </a:p>
        </p:txBody>
      </p:sp>
    </p:spTree>
    <p:extLst>
      <p:ext uri="{BB962C8B-B14F-4D97-AF65-F5344CB8AC3E}">
        <p14:creationId xmlns:p14="http://schemas.microsoft.com/office/powerpoint/2010/main" val="395387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9B524B0-DCDA-4945-B206-949C5FEC045B}" type="datetimeFigureOut">
              <a:rPr lang="pt-BR" smtClean="0"/>
              <a:t>27/02/2024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C64A410-CE7D-46D5-BA7A-5F7F6C986998}" type="slidenum">
              <a:rPr lang="pt-BR" smtClean="0"/>
              <a:t>‹nº›</a:t>
            </a:fld>
            <a:endParaRPr lang="pt-BR"/>
          </a:p>
        </p:txBody>
      </p:sp>
    </p:spTree>
    <p:extLst>
      <p:ext uri="{BB962C8B-B14F-4D97-AF65-F5344CB8AC3E}">
        <p14:creationId xmlns:p14="http://schemas.microsoft.com/office/powerpoint/2010/main" val="17645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9B524B0-DCDA-4945-B206-949C5FEC045B}" type="datetimeFigureOut">
              <a:rPr lang="pt-BR" smtClean="0"/>
              <a:t>27/02/2024</a:t>
            </a:fld>
            <a:endParaRPr lang="pt-BR"/>
          </a:p>
        </p:txBody>
      </p:sp>
      <p:sp>
        <p:nvSpPr>
          <p:cNvPr id="5" name="Espaço Reservado para Rodapé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C64A410-CE7D-46D5-BA7A-5F7F6C986998}" type="slidenum">
              <a:rPr lang="pt-BR" smtClean="0"/>
              <a:t>‹nº›</a:t>
            </a:fld>
            <a:endParaRPr lang="pt-BR"/>
          </a:p>
        </p:txBody>
      </p:sp>
    </p:spTree>
    <p:extLst>
      <p:ext uri="{BB962C8B-B14F-4D97-AF65-F5344CB8AC3E}">
        <p14:creationId xmlns:p14="http://schemas.microsoft.com/office/powerpoint/2010/main" val="2227205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CaixaDeTexto 1">
            <a:extLst>
              <a:ext uri="{FF2B5EF4-FFF2-40B4-BE49-F238E27FC236}">
                <a16:creationId xmlns="" xmlns:a16="http://schemas.microsoft.com/office/drawing/2014/main" id="{1506D9BA-6F02-448D-A734-FD97F190C3E1}"/>
              </a:ext>
            </a:extLst>
          </p:cNvPr>
          <p:cNvSpPr txBox="1"/>
          <p:nvPr/>
        </p:nvSpPr>
        <p:spPr>
          <a:xfrm>
            <a:off x="179512" y="1059582"/>
            <a:ext cx="5285773" cy="4431983"/>
          </a:xfrm>
          <a:prstGeom prst="rect">
            <a:avLst/>
          </a:prstGeom>
          <a:noFill/>
        </p:spPr>
        <p:txBody>
          <a:bodyPr wrap="square" rtlCol="0">
            <a:spAutoFit/>
          </a:bodyPr>
          <a:lstStyle/>
          <a:p>
            <a:endParaRPr lang="pt-BR" sz="2100" dirty="0" smtClean="0">
              <a:latin typeface="Arial Black" panose="020B0A04020102020204" pitchFamily="34" charset="0"/>
            </a:endParaRPr>
          </a:p>
          <a:p>
            <a:endParaRPr lang="pt-BR" sz="2100" dirty="0">
              <a:latin typeface="Arial Black" panose="020B0A04020102020204" pitchFamily="34" charset="0"/>
            </a:endParaRPr>
          </a:p>
          <a:p>
            <a:endParaRPr lang="pt-BR" sz="2100" dirty="0" smtClean="0">
              <a:latin typeface="Arial Black" panose="020B0A04020102020204" pitchFamily="34" charset="0"/>
            </a:endParaRPr>
          </a:p>
          <a:p>
            <a:r>
              <a:rPr lang="pt-BR" sz="2100" dirty="0" smtClean="0">
                <a:latin typeface="Arial Black" panose="020B0A04020102020204" pitchFamily="34" charset="0"/>
              </a:rPr>
              <a:t>Secretaria Municipal </a:t>
            </a:r>
            <a:r>
              <a:rPr lang="pt-BR" sz="2100" dirty="0">
                <a:latin typeface="Arial Black" panose="020B0A04020102020204" pitchFamily="34" charset="0"/>
              </a:rPr>
              <a:t>de </a:t>
            </a:r>
            <a:endParaRPr lang="pt-BR" sz="2100" dirty="0" smtClean="0">
              <a:latin typeface="Arial Black" panose="020B0A04020102020204" pitchFamily="34" charset="0"/>
            </a:endParaRPr>
          </a:p>
          <a:p>
            <a:r>
              <a:rPr lang="pt-BR" sz="2100" dirty="0" smtClean="0">
                <a:latin typeface="Arial Black" panose="020B0A04020102020204" pitchFamily="34" charset="0"/>
              </a:rPr>
              <a:t>Educação, Cultura, Esporte e Turismo</a:t>
            </a:r>
            <a:endParaRPr lang="pt-BR" sz="2100" dirty="0">
              <a:latin typeface="Arial Black" panose="020B0A04020102020204" pitchFamily="34" charset="0"/>
            </a:endParaRPr>
          </a:p>
          <a:p>
            <a:endParaRPr lang="pt-BR" dirty="0">
              <a:latin typeface="Arial Black" panose="020B0A04020102020204" pitchFamily="34" charset="0"/>
            </a:endParaRPr>
          </a:p>
          <a:p>
            <a:endParaRPr lang="pt-BR" dirty="0">
              <a:latin typeface="Arial Black" panose="020B0A04020102020204" pitchFamily="34" charset="0"/>
            </a:endParaRPr>
          </a:p>
          <a:p>
            <a:endParaRPr lang="pt-BR" dirty="0" smtClean="0">
              <a:latin typeface="Arial Black" panose="020B0A04020102020204" pitchFamily="34" charset="0"/>
            </a:endParaRPr>
          </a:p>
          <a:p>
            <a:endParaRPr lang="pt-BR" dirty="0">
              <a:latin typeface="Arial Black" panose="020B0A04020102020204" pitchFamily="34" charset="0"/>
            </a:endParaRPr>
          </a:p>
          <a:p>
            <a:endParaRPr lang="pt-BR" dirty="0" smtClean="0">
              <a:latin typeface="Arial Black" panose="020B0A04020102020204" pitchFamily="34" charset="0"/>
            </a:endParaRPr>
          </a:p>
          <a:p>
            <a:endParaRPr lang="pt-BR" dirty="0">
              <a:latin typeface="Arial Black" panose="020B0A04020102020204" pitchFamily="34" charset="0"/>
            </a:endParaRPr>
          </a:p>
          <a:p>
            <a:r>
              <a:rPr lang="pt-BR" sz="1500" dirty="0">
                <a:latin typeface="Arial Black" panose="020B0A04020102020204" pitchFamily="34" charset="0"/>
              </a:rPr>
              <a:t>Demonstração e Avaliação das Ações e Metas Fiscais do </a:t>
            </a:r>
            <a:r>
              <a:rPr lang="pt-BR" sz="1500" dirty="0" smtClean="0">
                <a:latin typeface="Arial Black" panose="020B0A04020102020204" pitchFamily="34" charset="0"/>
              </a:rPr>
              <a:t>3º </a:t>
            </a:r>
            <a:r>
              <a:rPr lang="pt-BR" sz="1500" dirty="0">
                <a:latin typeface="Arial Black" panose="020B0A04020102020204" pitchFamily="34" charset="0"/>
              </a:rPr>
              <a:t>Quadrimestre do Exercício de </a:t>
            </a:r>
            <a:r>
              <a:rPr lang="pt-BR" sz="1500" dirty="0" smtClean="0">
                <a:latin typeface="Arial Black" panose="020B0A04020102020204" pitchFamily="34" charset="0"/>
              </a:rPr>
              <a:t>2023</a:t>
            </a:r>
            <a:endParaRPr lang="pt-BR" sz="1500" dirty="0">
              <a:latin typeface="Arial Black" panose="020B0A04020102020204" pitchFamily="34" charset="0"/>
            </a:endParaRPr>
          </a:p>
          <a:p>
            <a:endParaRPr lang="pt-BR" dirty="0">
              <a:latin typeface="Arial Black" panose="020B0A04020102020204" pitchFamily="34" charset="0"/>
            </a:endParaRPr>
          </a:p>
        </p:txBody>
      </p:sp>
    </p:spTree>
    <p:extLst>
      <p:ext uri="{BB962C8B-B14F-4D97-AF65-F5344CB8AC3E}">
        <p14:creationId xmlns:p14="http://schemas.microsoft.com/office/powerpoint/2010/main" val="2316032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19"/>
            <a:ext cx="9144000" cy="5143500"/>
          </a:xfrm>
          <a:prstGeom prst="rect">
            <a:avLst/>
          </a:prstGeom>
        </p:spPr>
      </p:pic>
      <p:sp>
        <p:nvSpPr>
          <p:cNvPr id="3" name="Retângulo 2"/>
          <p:cNvSpPr/>
          <p:nvPr/>
        </p:nvSpPr>
        <p:spPr>
          <a:xfrm>
            <a:off x="467544" y="588245"/>
            <a:ext cx="5832648" cy="707886"/>
          </a:xfrm>
          <a:prstGeom prst="rect">
            <a:avLst/>
          </a:prstGeom>
        </p:spPr>
        <p:txBody>
          <a:bodyPr wrap="square">
            <a:spAutoFit/>
          </a:bodyPr>
          <a:lstStyle/>
          <a:p>
            <a:pPr fontAlgn="base"/>
            <a:r>
              <a:rPr lang="pt-BR" sz="2000" b="1" dirty="0">
                <a:latin typeface="Arial Black" panose="020B0A04020102020204" pitchFamily="34" charset="0"/>
              </a:rPr>
              <a:t>Alunos do CEI Maria Magdalena aprendem culturas indígena e </a:t>
            </a:r>
            <a:r>
              <a:rPr lang="pt-BR" sz="2000" b="1" dirty="0" smtClean="0">
                <a:latin typeface="Arial Black" panose="020B0A04020102020204" pitchFamily="34" charset="0"/>
              </a:rPr>
              <a:t>africana</a:t>
            </a:r>
            <a:endParaRPr lang="pt-BR" sz="2000" b="1" dirty="0">
              <a:latin typeface="Arial Black" panose="020B0A04020102020204" pitchFamily="34" charset="0"/>
            </a:endParaRPr>
          </a:p>
        </p:txBody>
      </p:sp>
      <p:sp>
        <p:nvSpPr>
          <p:cNvPr id="6" name="Retângulo 5"/>
          <p:cNvSpPr/>
          <p:nvPr/>
        </p:nvSpPr>
        <p:spPr>
          <a:xfrm>
            <a:off x="539552" y="1347614"/>
            <a:ext cx="7776864" cy="1477328"/>
          </a:xfrm>
          <a:prstGeom prst="rect">
            <a:avLst/>
          </a:prstGeom>
        </p:spPr>
        <p:txBody>
          <a:bodyPr wrap="square">
            <a:spAutoFit/>
          </a:bodyPr>
          <a:lstStyle/>
          <a:p>
            <a:pPr algn="just" fontAlgn="t"/>
            <a:r>
              <a:rPr lang="pt-BR" dirty="0"/>
              <a:t>Com o objetivo de trabalhar o ensino das culturas indígena e africana em sala de aula, alunos do CEI Maria Magdalena aprenderam, de forma lúdica, um pouco da história desses povos e, ao final, realizaram apresentações de samba e capoeira. As atividades proporcionaram às crianças conhecimentos das origens e da diversidade da cultura brasileira e a sua pluralidade étnico-racial</a:t>
            </a:r>
            <a:r>
              <a:rPr lang="pt-BR" dirty="0" smtClean="0"/>
              <a:t>.</a:t>
            </a:r>
            <a:endParaRPr lang="pt-BR" dirty="0"/>
          </a:p>
        </p:txBody>
      </p:sp>
      <p:pic>
        <p:nvPicPr>
          <p:cNvPr id="7" name="Picture 2" descr="https://capivaridebaixo.sc.gov.br/uploads/sites/290/2023/09/Alunos-do-CEI-Maria-Magdalena-aprendem-culturas-indigena-e-africa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3799" y="2931790"/>
            <a:ext cx="3328369"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846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19"/>
            <a:ext cx="9144000" cy="5143500"/>
          </a:xfrm>
          <a:prstGeom prst="rect">
            <a:avLst/>
          </a:prstGeom>
        </p:spPr>
      </p:pic>
      <p:sp>
        <p:nvSpPr>
          <p:cNvPr id="3" name="Retângulo 2"/>
          <p:cNvSpPr/>
          <p:nvPr/>
        </p:nvSpPr>
        <p:spPr>
          <a:xfrm>
            <a:off x="467544" y="588245"/>
            <a:ext cx="6336704" cy="707886"/>
          </a:xfrm>
          <a:prstGeom prst="rect">
            <a:avLst/>
          </a:prstGeom>
        </p:spPr>
        <p:txBody>
          <a:bodyPr wrap="square">
            <a:spAutoFit/>
          </a:bodyPr>
          <a:lstStyle/>
          <a:p>
            <a:pPr fontAlgn="base"/>
            <a:r>
              <a:rPr lang="pt-BR" sz="2000" b="1" dirty="0">
                <a:latin typeface="Arial Black" panose="020B0A04020102020204" pitchFamily="34" charset="0"/>
              </a:rPr>
              <a:t>Desfile Cívico de 07 de Setembro encanta milhares de pessoas em Capivari de </a:t>
            </a:r>
            <a:r>
              <a:rPr lang="pt-BR" sz="2000" b="1" dirty="0" smtClean="0">
                <a:latin typeface="Arial Black" panose="020B0A04020102020204" pitchFamily="34" charset="0"/>
              </a:rPr>
              <a:t>Baixo</a:t>
            </a:r>
            <a:endParaRPr lang="pt-BR" sz="2000" b="1" dirty="0">
              <a:latin typeface="Arial Black" panose="020B0A04020102020204" pitchFamily="34" charset="0"/>
            </a:endParaRPr>
          </a:p>
        </p:txBody>
      </p:sp>
      <p:sp>
        <p:nvSpPr>
          <p:cNvPr id="6" name="Retângulo 5"/>
          <p:cNvSpPr/>
          <p:nvPr/>
        </p:nvSpPr>
        <p:spPr>
          <a:xfrm>
            <a:off x="539552" y="1347614"/>
            <a:ext cx="7776864" cy="1754326"/>
          </a:xfrm>
          <a:prstGeom prst="rect">
            <a:avLst/>
          </a:prstGeom>
        </p:spPr>
        <p:txBody>
          <a:bodyPr wrap="square">
            <a:spAutoFit/>
          </a:bodyPr>
          <a:lstStyle/>
          <a:p>
            <a:pPr algn="just" fontAlgn="t"/>
            <a:r>
              <a:rPr lang="pt-BR" dirty="0"/>
              <a:t>“Brasil: Terra Amada, o povo reconhece o teu valor” foi o tema central do desfile neste ano, mas cada uma das 30 entidades que desfilaram explorou as mais diferentes temáticas para mostrar, através de seus integrantes, reflexões diversas expressadas em cartazes, bandeiras, vestimentas, adereços ou até mesmo verbalizadas.</a:t>
            </a:r>
          </a:p>
          <a:p>
            <a:pPr algn="just" fontAlgn="t"/>
            <a:endParaRPr lang="pt-BR" dirty="0"/>
          </a:p>
        </p:txBody>
      </p:sp>
      <p:pic>
        <p:nvPicPr>
          <p:cNvPr id="19459" name="Imagem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450528"/>
            <a:ext cx="18669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Imagem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4775" y="2959821"/>
            <a:ext cx="13144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9457" name="Imagem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3450528"/>
            <a:ext cx="1990725"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ctangle 5"/>
          <p:cNvSpPr>
            <a:spLocks noChangeArrowheads="1"/>
          </p:cNvSpPr>
          <p:nvPr/>
        </p:nvSpPr>
        <p:spPr bwMode="auto">
          <a:xfrm>
            <a:off x="0" y="17335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0" y="34861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11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00156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19"/>
            <a:ext cx="9144000" cy="5143500"/>
          </a:xfrm>
          <a:prstGeom prst="rect">
            <a:avLst/>
          </a:prstGeom>
        </p:spPr>
      </p:pic>
      <p:sp>
        <p:nvSpPr>
          <p:cNvPr id="3" name="Retângulo 2"/>
          <p:cNvSpPr/>
          <p:nvPr/>
        </p:nvSpPr>
        <p:spPr>
          <a:xfrm>
            <a:off x="467544" y="588245"/>
            <a:ext cx="6048672" cy="707886"/>
          </a:xfrm>
          <a:prstGeom prst="rect">
            <a:avLst/>
          </a:prstGeom>
        </p:spPr>
        <p:txBody>
          <a:bodyPr wrap="square">
            <a:spAutoFit/>
          </a:bodyPr>
          <a:lstStyle/>
          <a:p>
            <a:pPr fontAlgn="base"/>
            <a:r>
              <a:rPr lang="pt-BR" sz="2000" b="1" dirty="0">
                <a:latin typeface="Arial Black" panose="020B0A04020102020204" pitchFamily="34" charset="0"/>
              </a:rPr>
              <a:t>Alunos de Capivari de </a:t>
            </a:r>
            <a:r>
              <a:rPr lang="pt-BR" sz="2000" b="1" dirty="0" smtClean="0">
                <a:latin typeface="Arial Black" panose="020B0A04020102020204" pitchFamily="34" charset="0"/>
              </a:rPr>
              <a:t>Baixo participaram </a:t>
            </a:r>
            <a:r>
              <a:rPr lang="pt-BR" sz="2000" b="1" dirty="0">
                <a:latin typeface="Arial Black" panose="020B0A04020102020204" pitchFamily="34" charset="0"/>
              </a:rPr>
              <a:t>de gincana de </a:t>
            </a:r>
            <a:r>
              <a:rPr lang="pt-BR" sz="2000" b="1" dirty="0" smtClean="0">
                <a:latin typeface="Arial Black" panose="020B0A04020102020204" pitchFamily="34" charset="0"/>
              </a:rPr>
              <a:t>soletração</a:t>
            </a:r>
            <a:endParaRPr lang="pt-BR" sz="2000" b="1" dirty="0">
              <a:latin typeface="Arial Black" panose="020B0A04020102020204" pitchFamily="34" charset="0"/>
            </a:endParaRPr>
          </a:p>
        </p:txBody>
      </p:sp>
      <p:sp>
        <p:nvSpPr>
          <p:cNvPr id="6" name="Retângulo 5"/>
          <p:cNvSpPr/>
          <p:nvPr/>
        </p:nvSpPr>
        <p:spPr>
          <a:xfrm>
            <a:off x="539552" y="1347614"/>
            <a:ext cx="7776864" cy="1477328"/>
          </a:xfrm>
          <a:prstGeom prst="rect">
            <a:avLst/>
          </a:prstGeom>
        </p:spPr>
        <p:txBody>
          <a:bodyPr wrap="square">
            <a:spAutoFit/>
          </a:bodyPr>
          <a:lstStyle/>
          <a:p>
            <a:pPr algn="just" fontAlgn="t"/>
            <a:r>
              <a:rPr lang="pt-BR" dirty="0"/>
              <a:t>Alunos do 6º e 7º anos do Ensino Fundamental da rede municipal de ensino de Capivari de </a:t>
            </a:r>
            <a:r>
              <a:rPr lang="pt-BR" dirty="0" smtClean="0"/>
              <a:t>Baixo participaram  </a:t>
            </a:r>
            <a:r>
              <a:rPr lang="pt-BR" dirty="0"/>
              <a:t>da gincana “Soletrar”, um concurso de soletração promovido pelo programa “A Tarde é Show”, da UNITVSC. A competição </a:t>
            </a:r>
            <a:r>
              <a:rPr lang="pt-BR" dirty="0" smtClean="0"/>
              <a:t>reuniu </a:t>
            </a:r>
            <a:r>
              <a:rPr lang="pt-BR" dirty="0"/>
              <a:t>estudantes de diversas escolas da região e </a:t>
            </a:r>
            <a:r>
              <a:rPr lang="pt-BR" dirty="0" smtClean="0"/>
              <a:t>foi transmitida </a:t>
            </a:r>
            <a:r>
              <a:rPr lang="pt-BR" dirty="0"/>
              <a:t>ao vivo pela emissora </a:t>
            </a:r>
            <a:r>
              <a:rPr lang="pt-BR" dirty="0" smtClean="0"/>
              <a:t>desde setembro finalizando no mês de dezembro.</a:t>
            </a:r>
            <a:endParaRPr lang="pt-BR" dirty="0"/>
          </a:p>
        </p:txBody>
      </p:sp>
      <p:pic>
        <p:nvPicPr>
          <p:cNvPr id="7" name="Imagem 6"/>
          <p:cNvPicPr/>
          <p:nvPr/>
        </p:nvPicPr>
        <p:blipFill>
          <a:blip r:embed="rId3" cstate="print">
            <a:extLst>
              <a:ext uri="{28A0092B-C50C-407E-A947-70E740481C1C}">
                <a14:useLocalDpi xmlns:a14="http://schemas.microsoft.com/office/drawing/2010/main" val="0"/>
              </a:ext>
            </a:extLst>
          </a:blip>
          <a:stretch>
            <a:fillRect/>
          </a:stretch>
        </p:blipFill>
        <p:spPr>
          <a:xfrm>
            <a:off x="3224024" y="2824942"/>
            <a:ext cx="2572112" cy="1907048"/>
          </a:xfrm>
          <a:prstGeom prst="rect">
            <a:avLst/>
          </a:prstGeom>
        </p:spPr>
      </p:pic>
    </p:spTree>
    <p:extLst>
      <p:ext uri="{BB962C8B-B14F-4D97-AF65-F5344CB8AC3E}">
        <p14:creationId xmlns:p14="http://schemas.microsoft.com/office/powerpoint/2010/main" val="1545461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19"/>
            <a:ext cx="9144000" cy="5143500"/>
          </a:xfrm>
          <a:prstGeom prst="rect">
            <a:avLst/>
          </a:prstGeom>
        </p:spPr>
      </p:pic>
      <p:sp>
        <p:nvSpPr>
          <p:cNvPr id="3" name="Retângulo 2"/>
          <p:cNvSpPr/>
          <p:nvPr/>
        </p:nvSpPr>
        <p:spPr>
          <a:xfrm>
            <a:off x="467544" y="588245"/>
            <a:ext cx="4824536" cy="1015663"/>
          </a:xfrm>
          <a:prstGeom prst="rect">
            <a:avLst/>
          </a:prstGeom>
        </p:spPr>
        <p:txBody>
          <a:bodyPr wrap="square">
            <a:spAutoFit/>
          </a:bodyPr>
          <a:lstStyle/>
          <a:p>
            <a:pPr fontAlgn="base"/>
            <a:r>
              <a:rPr lang="pt-BR" sz="2000" b="1" dirty="0">
                <a:latin typeface="Arial Black" panose="020B0A04020102020204" pitchFamily="34" charset="0"/>
              </a:rPr>
              <a:t>Estudantes do EMEB Santo André </a:t>
            </a:r>
            <a:r>
              <a:rPr lang="pt-BR" sz="2000" b="1" dirty="0" smtClean="0">
                <a:latin typeface="Arial Black" panose="020B0A04020102020204" pitchFamily="34" charset="0"/>
              </a:rPr>
              <a:t>participaram </a:t>
            </a:r>
            <a:r>
              <a:rPr lang="pt-BR" sz="2000" b="1" dirty="0">
                <a:latin typeface="Arial Black" panose="020B0A04020102020204" pitchFamily="34" charset="0"/>
              </a:rPr>
              <a:t>de palestra sobre Setembro </a:t>
            </a:r>
            <a:r>
              <a:rPr lang="pt-BR" sz="2000" b="1" dirty="0" smtClean="0">
                <a:latin typeface="Arial Black" panose="020B0A04020102020204" pitchFamily="34" charset="0"/>
              </a:rPr>
              <a:t>Amarelo</a:t>
            </a:r>
            <a:endParaRPr lang="pt-BR" sz="2000" b="1" dirty="0">
              <a:latin typeface="Arial Black" panose="020B0A04020102020204" pitchFamily="34" charset="0"/>
            </a:endParaRPr>
          </a:p>
        </p:txBody>
      </p:sp>
      <p:sp>
        <p:nvSpPr>
          <p:cNvPr id="6" name="Retângulo 5"/>
          <p:cNvSpPr/>
          <p:nvPr/>
        </p:nvSpPr>
        <p:spPr>
          <a:xfrm>
            <a:off x="467544" y="1603908"/>
            <a:ext cx="4608512" cy="2585323"/>
          </a:xfrm>
          <a:prstGeom prst="rect">
            <a:avLst/>
          </a:prstGeom>
        </p:spPr>
        <p:txBody>
          <a:bodyPr wrap="square">
            <a:spAutoFit/>
          </a:bodyPr>
          <a:lstStyle/>
          <a:p>
            <a:pPr algn="just" fontAlgn="base"/>
            <a:r>
              <a:rPr lang="pt-BR" dirty="0"/>
              <a:t>Estudantes do 5º ao 9º ano da Escola Municipal de Educação </a:t>
            </a:r>
            <a:r>
              <a:rPr lang="pt-BR" dirty="0" smtClean="0"/>
              <a:t>Básica </a:t>
            </a:r>
            <a:r>
              <a:rPr lang="pt-BR" dirty="0"/>
              <a:t>Santo André participaram de uma palestra sobre </a:t>
            </a:r>
            <a:r>
              <a:rPr lang="pt-BR" dirty="0" err="1"/>
              <a:t>bullying</a:t>
            </a:r>
            <a:r>
              <a:rPr lang="pt-BR" dirty="0"/>
              <a:t>, saúde mental e respeito </a:t>
            </a:r>
            <a:r>
              <a:rPr lang="pt-BR" dirty="0" smtClean="0"/>
              <a:t>entre colegas. A </a:t>
            </a:r>
            <a:r>
              <a:rPr lang="pt-BR" dirty="0"/>
              <a:t>atividade </a:t>
            </a:r>
            <a:r>
              <a:rPr lang="pt-BR" dirty="0" smtClean="0"/>
              <a:t>fazia </a:t>
            </a:r>
            <a:r>
              <a:rPr lang="pt-BR" dirty="0"/>
              <a:t>parte do trabalho de conscientização no âmbito da campanha Setembro Amarelo.</a:t>
            </a:r>
          </a:p>
          <a:p>
            <a:pPr algn="just"/>
            <a:r>
              <a:rPr lang="pt-BR" dirty="0"/>
              <a:t>A palestra foi conduzida pelo psicólogo Marcos Paulo de Carvalho, do projeto Florescer do Bem.</a:t>
            </a:r>
          </a:p>
        </p:txBody>
      </p:sp>
      <p:pic>
        <p:nvPicPr>
          <p:cNvPr id="7" name="Imagem 6"/>
          <p:cNvPicPr/>
          <p:nvPr/>
        </p:nvPicPr>
        <p:blipFill>
          <a:blip r:embed="rId3" cstate="print">
            <a:extLst>
              <a:ext uri="{28A0092B-C50C-407E-A947-70E740481C1C}">
                <a14:useLocalDpi xmlns:a14="http://schemas.microsoft.com/office/drawing/2010/main" val="0"/>
              </a:ext>
            </a:extLst>
          </a:blip>
          <a:stretch>
            <a:fillRect/>
          </a:stretch>
        </p:blipFill>
        <p:spPr>
          <a:xfrm>
            <a:off x="5508104" y="1995686"/>
            <a:ext cx="3024336" cy="1800200"/>
          </a:xfrm>
          <a:prstGeom prst="rect">
            <a:avLst/>
          </a:prstGeom>
        </p:spPr>
      </p:pic>
    </p:spTree>
    <p:extLst>
      <p:ext uri="{BB962C8B-B14F-4D97-AF65-F5344CB8AC3E}">
        <p14:creationId xmlns:p14="http://schemas.microsoft.com/office/powerpoint/2010/main" val="3519221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19"/>
            <a:ext cx="9144000" cy="5143500"/>
          </a:xfrm>
          <a:prstGeom prst="rect">
            <a:avLst/>
          </a:prstGeom>
        </p:spPr>
      </p:pic>
      <p:sp>
        <p:nvSpPr>
          <p:cNvPr id="3" name="Retângulo 2"/>
          <p:cNvSpPr/>
          <p:nvPr/>
        </p:nvSpPr>
        <p:spPr>
          <a:xfrm>
            <a:off x="467544" y="588245"/>
            <a:ext cx="6408712" cy="1015663"/>
          </a:xfrm>
          <a:prstGeom prst="rect">
            <a:avLst/>
          </a:prstGeom>
        </p:spPr>
        <p:txBody>
          <a:bodyPr wrap="square">
            <a:spAutoFit/>
          </a:bodyPr>
          <a:lstStyle/>
          <a:p>
            <a:pPr fontAlgn="base"/>
            <a:r>
              <a:rPr lang="pt-BR" sz="2000" b="1" dirty="0">
                <a:latin typeface="Arial Black" panose="020B0A04020102020204" pitchFamily="34" charset="0"/>
              </a:rPr>
              <a:t>Capivari de Baixo </a:t>
            </a:r>
            <a:r>
              <a:rPr lang="pt-BR" sz="2000" b="1" dirty="0" smtClean="0">
                <a:latin typeface="Arial Black" panose="020B0A04020102020204" pitchFamily="34" charset="0"/>
              </a:rPr>
              <a:t>recebeu </a:t>
            </a:r>
            <a:r>
              <a:rPr lang="pt-BR" sz="2000" b="1" dirty="0">
                <a:latin typeface="Arial Black" panose="020B0A04020102020204" pitchFamily="34" charset="0"/>
              </a:rPr>
              <a:t>reconhecimento de boas práticas no </a:t>
            </a:r>
            <a:r>
              <a:rPr lang="pt-BR" sz="2000" b="1" dirty="0" err="1">
                <a:latin typeface="Arial Black" panose="020B0A04020102020204" pitchFamily="34" charset="0"/>
              </a:rPr>
              <a:t>Comac</a:t>
            </a:r>
            <a:r>
              <a:rPr lang="pt-BR" sz="2000" b="1" dirty="0">
                <a:latin typeface="Arial Black" panose="020B0A04020102020204" pitchFamily="34" charset="0"/>
              </a:rPr>
              <a:t>-SC por dois projetos realizados no </a:t>
            </a:r>
            <a:r>
              <a:rPr lang="pt-BR" sz="2000" b="1" dirty="0" smtClean="0">
                <a:latin typeface="Arial Black" panose="020B0A04020102020204" pitchFamily="34" charset="0"/>
              </a:rPr>
              <a:t>município</a:t>
            </a:r>
            <a:endParaRPr lang="pt-BR" sz="2000" b="1" dirty="0">
              <a:latin typeface="Arial Black" panose="020B0A04020102020204" pitchFamily="34" charset="0"/>
            </a:endParaRPr>
          </a:p>
        </p:txBody>
      </p:sp>
      <p:sp>
        <p:nvSpPr>
          <p:cNvPr id="6" name="Retângulo 5"/>
          <p:cNvSpPr/>
          <p:nvPr/>
        </p:nvSpPr>
        <p:spPr>
          <a:xfrm>
            <a:off x="539552" y="1603908"/>
            <a:ext cx="7776864" cy="2031325"/>
          </a:xfrm>
          <a:prstGeom prst="rect">
            <a:avLst/>
          </a:prstGeom>
        </p:spPr>
        <p:txBody>
          <a:bodyPr wrap="square">
            <a:spAutoFit/>
          </a:bodyPr>
          <a:lstStyle/>
          <a:p>
            <a:pPr algn="just" fontAlgn="base"/>
            <a:r>
              <a:rPr lang="pt-BR" dirty="0"/>
              <a:t>“A lagarta que virou borboleta”, iniciativa premiada foi uma atividade desenvolvida com a turma do Berçário II do Centro de Educação Infantil (CEI) Pedra Santos de Souza, no bairro Vila Flor. A professora Josiane Martins Anacleto Silveira e </a:t>
            </a:r>
            <a:r>
              <a:rPr lang="pt-BR" dirty="0" smtClean="0"/>
              <a:t>junto com a Secretária </a:t>
            </a:r>
            <a:r>
              <a:rPr lang="pt-BR" dirty="0"/>
              <a:t>de Educação, Cultura, Esporte e </a:t>
            </a:r>
            <a:r>
              <a:rPr lang="pt-BR" dirty="0" smtClean="0"/>
              <a:t>Turismo na época, </a:t>
            </a:r>
            <a:r>
              <a:rPr lang="pt-BR" dirty="0"/>
              <a:t>representaram o projeto no congresso e receberam o certificado de Boas Práticas.</a:t>
            </a:r>
          </a:p>
          <a:p>
            <a:pPr fontAlgn="base"/>
            <a:endParaRPr lang="pt-BR" dirty="0"/>
          </a:p>
        </p:txBody>
      </p:sp>
      <p:pic>
        <p:nvPicPr>
          <p:cNvPr id="8" name="Imagem 7"/>
          <p:cNvPicPr/>
          <p:nvPr/>
        </p:nvPicPr>
        <p:blipFill>
          <a:blip r:embed="rId3" cstate="print">
            <a:extLst>
              <a:ext uri="{28A0092B-C50C-407E-A947-70E740481C1C}">
                <a14:useLocalDpi xmlns:a14="http://schemas.microsoft.com/office/drawing/2010/main" val="0"/>
              </a:ext>
            </a:extLst>
          </a:blip>
          <a:stretch>
            <a:fillRect/>
          </a:stretch>
        </p:blipFill>
        <p:spPr>
          <a:xfrm>
            <a:off x="3129409" y="3294062"/>
            <a:ext cx="2597150" cy="1653952"/>
          </a:xfrm>
          <a:prstGeom prst="rect">
            <a:avLst/>
          </a:prstGeom>
        </p:spPr>
      </p:pic>
    </p:spTree>
    <p:extLst>
      <p:ext uri="{BB962C8B-B14F-4D97-AF65-F5344CB8AC3E}">
        <p14:creationId xmlns:p14="http://schemas.microsoft.com/office/powerpoint/2010/main" val="700929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tângulo 2"/>
          <p:cNvSpPr/>
          <p:nvPr/>
        </p:nvSpPr>
        <p:spPr>
          <a:xfrm>
            <a:off x="467544" y="588245"/>
            <a:ext cx="6408712" cy="707886"/>
          </a:xfrm>
          <a:prstGeom prst="rect">
            <a:avLst/>
          </a:prstGeom>
        </p:spPr>
        <p:txBody>
          <a:bodyPr wrap="square">
            <a:spAutoFit/>
          </a:bodyPr>
          <a:lstStyle/>
          <a:p>
            <a:pPr fontAlgn="base"/>
            <a:r>
              <a:rPr lang="pt-BR" sz="2000" b="1" dirty="0">
                <a:latin typeface="Arial Black" panose="020B0A04020102020204" pitchFamily="34" charset="0"/>
              </a:rPr>
              <a:t>Capivari de Baixo </a:t>
            </a:r>
            <a:r>
              <a:rPr lang="pt-BR" sz="2000" b="1" dirty="0" smtClean="0">
                <a:latin typeface="Arial Black" panose="020B0A04020102020204" pitchFamily="34" charset="0"/>
              </a:rPr>
              <a:t>aderiu </a:t>
            </a:r>
            <a:r>
              <a:rPr lang="pt-BR" sz="2000" b="1" dirty="0">
                <a:latin typeface="Arial Black" panose="020B0A04020102020204" pitchFamily="34" charset="0"/>
              </a:rPr>
              <a:t>ao Compromisso Nacional Criança </a:t>
            </a:r>
            <a:r>
              <a:rPr lang="pt-BR" sz="2000" b="1" dirty="0" smtClean="0">
                <a:latin typeface="Arial Black" panose="020B0A04020102020204" pitchFamily="34" charset="0"/>
              </a:rPr>
              <a:t>Alfabetizada</a:t>
            </a:r>
            <a:endParaRPr lang="pt-BR" sz="2000" b="1" dirty="0">
              <a:latin typeface="Arial Black" panose="020B0A04020102020204" pitchFamily="34" charset="0"/>
            </a:endParaRPr>
          </a:p>
        </p:txBody>
      </p:sp>
      <p:sp>
        <p:nvSpPr>
          <p:cNvPr id="6" name="Retângulo 5"/>
          <p:cNvSpPr/>
          <p:nvPr/>
        </p:nvSpPr>
        <p:spPr>
          <a:xfrm>
            <a:off x="268240" y="1923678"/>
            <a:ext cx="6408712" cy="2031325"/>
          </a:xfrm>
          <a:prstGeom prst="rect">
            <a:avLst/>
          </a:prstGeom>
        </p:spPr>
        <p:txBody>
          <a:bodyPr wrap="square">
            <a:spAutoFit/>
          </a:bodyPr>
          <a:lstStyle/>
          <a:p>
            <a:pPr algn="just" fontAlgn="base"/>
            <a:r>
              <a:rPr lang="pt-BR" dirty="0"/>
              <a:t>A Prefeitura de Capivari de Baixo, por meio da Secretaria de Educação, Cultura, Esporte e Turismo, aderiu ao Compromisso Nacional Criança Alfabetizada. A iniciativa, promovida pelo Ministério da Educação (MEC), tem o objetivo de garantir que 100% das crianças brasileiras estejam alfabetizadas ao final do 2º ano do ensino fundamental, conforme previsto na meta 5 do Plano Nacional de Educação (PNE). </a:t>
            </a:r>
          </a:p>
        </p:txBody>
      </p:sp>
      <p:pic>
        <p:nvPicPr>
          <p:cNvPr id="7" name="Imagem 6"/>
          <p:cNvPicPr/>
          <p:nvPr/>
        </p:nvPicPr>
        <p:blipFill>
          <a:blip r:embed="rId4" cstate="print">
            <a:extLst>
              <a:ext uri="{28A0092B-C50C-407E-A947-70E740481C1C}">
                <a14:useLocalDpi xmlns:a14="http://schemas.microsoft.com/office/drawing/2010/main" val="0"/>
              </a:ext>
            </a:extLst>
          </a:blip>
          <a:stretch>
            <a:fillRect/>
          </a:stretch>
        </p:blipFill>
        <p:spPr>
          <a:xfrm>
            <a:off x="7020272" y="2147252"/>
            <a:ext cx="1800200" cy="1584176"/>
          </a:xfrm>
          <a:prstGeom prst="rect">
            <a:avLst/>
          </a:prstGeom>
        </p:spPr>
      </p:pic>
    </p:spTree>
    <p:extLst>
      <p:ext uri="{BB962C8B-B14F-4D97-AF65-F5344CB8AC3E}">
        <p14:creationId xmlns:p14="http://schemas.microsoft.com/office/powerpoint/2010/main" val="487161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19"/>
            <a:ext cx="9144000" cy="5143500"/>
          </a:xfrm>
          <a:prstGeom prst="rect">
            <a:avLst/>
          </a:prstGeom>
        </p:spPr>
      </p:pic>
      <p:sp>
        <p:nvSpPr>
          <p:cNvPr id="3" name="Retângulo 2"/>
          <p:cNvSpPr/>
          <p:nvPr/>
        </p:nvSpPr>
        <p:spPr>
          <a:xfrm>
            <a:off x="467544" y="588245"/>
            <a:ext cx="4824536" cy="1015663"/>
          </a:xfrm>
          <a:prstGeom prst="rect">
            <a:avLst/>
          </a:prstGeom>
        </p:spPr>
        <p:txBody>
          <a:bodyPr wrap="square">
            <a:spAutoFit/>
          </a:bodyPr>
          <a:lstStyle/>
          <a:p>
            <a:pPr fontAlgn="base"/>
            <a:r>
              <a:rPr lang="pt-BR" sz="2000" b="1" dirty="0">
                <a:latin typeface="Arial Black" panose="020B0A04020102020204" pitchFamily="34" charset="0"/>
              </a:rPr>
              <a:t>Secretaria de Educação, Cultura, Esporte e Turismo </a:t>
            </a:r>
            <a:r>
              <a:rPr lang="pt-BR" sz="2000" b="1" dirty="0" smtClean="0">
                <a:latin typeface="Arial Black" panose="020B0A04020102020204" pitchFamily="34" charset="0"/>
              </a:rPr>
              <a:t>adquiriu </a:t>
            </a:r>
            <a:r>
              <a:rPr lang="pt-BR" sz="2000" b="1" dirty="0">
                <a:latin typeface="Arial Black" panose="020B0A04020102020204" pitchFamily="34" charset="0"/>
              </a:rPr>
              <a:t>novo </a:t>
            </a:r>
            <a:r>
              <a:rPr lang="pt-BR" sz="2000" b="1" dirty="0" smtClean="0">
                <a:latin typeface="Arial Black" panose="020B0A04020102020204" pitchFamily="34" charset="0"/>
              </a:rPr>
              <a:t>veículo</a:t>
            </a:r>
            <a:endParaRPr lang="pt-BR" sz="2000" b="1" dirty="0">
              <a:latin typeface="Arial Black" panose="020B0A04020102020204" pitchFamily="34" charset="0"/>
            </a:endParaRPr>
          </a:p>
        </p:txBody>
      </p:sp>
      <p:sp>
        <p:nvSpPr>
          <p:cNvPr id="6" name="Retângulo 5"/>
          <p:cNvSpPr/>
          <p:nvPr/>
        </p:nvSpPr>
        <p:spPr>
          <a:xfrm>
            <a:off x="467544" y="1491630"/>
            <a:ext cx="4824536" cy="3139321"/>
          </a:xfrm>
          <a:prstGeom prst="rect">
            <a:avLst/>
          </a:prstGeom>
        </p:spPr>
        <p:txBody>
          <a:bodyPr wrap="square">
            <a:spAutoFit/>
          </a:bodyPr>
          <a:lstStyle/>
          <a:p>
            <a:pPr fontAlgn="base"/>
            <a:r>
              <a:rPr lang="pt-BR" dirty="0"/>
              <a:t>O automóvel</a:t>
            </a:r>
            <a:r>
              <a:rPr lang="pt-BR" dirty="0" smtClean="0"/>
              <a:t>, </a:t>
            </a:r>
            <a:r>
              <a:rPr lang="pt-BR" dirty="0"/>
              <a:t>Fiat </a:t>
            </a:r>
            <a:r>
              <a:rPr lang="pt-BR" dirty="0" err="1"/>
              <a:t>Fiorino</a:t>
            </a:r>
            <a:r>
              <a:rPr lang="pt-BR" dirty="0"/>
              <a:t>, é um </a:t>
            </a:r>
            <a:r>
              <a:rPr lang="pt-BR" dirty="0" smtClean="0"/>
              <a:t>utilitário </a:t>
            </a:r>
            <a:r>
              <a:rPr lang="pt-BR" dirty="0"/>
              <a:t>que será usado no transporte de insumos sanitários para a rede municipal de ensino.</a:t>
            </a:r>
          </a:p>
          <a:p>
            <a:pPr algn="just"/>
            <a:r>
              <a:rPr lang="pt-BR" dirty="0"/>
              <a:t>O investimento para a aquisição do veículo foi de R$ 110.800,00, com recursos do Governo de Santa Catarina por meio de uma emenda parlamentar de R$ 100 mil do deputado estadual Jair </a:t>
            </a:r>
            <a:r>
              <a:rPr lang="pt-BR" dirty="0" err="1"/>
              <a:t>Miotto</a:t>
            </a:r>
            <a:r>
              <a:rPr lang="pt-BR" dirty="0"/>
              <a:t>. O valor foi complementado com recursos próprios do município. A compra foi realizada pelo Consórcio </a:t>
            </a:r>
            <a:r>
              <a:rPr lang="pt-BR" dirty="0" err="1"/>
              <a:t>Interfederativo</a:t>
            </a:r>
            <a:r>
              <a:rPr lang="pt-BR" dirty="0"/>
              <a:t> Santa Catarina (</a:t>
            </a:r>
            <a:r>
              <a:rPr lang="pt-BR" dirty="0" err="1"/>
              <a:t>CinCatarina</a:t>
            </a:r>
            <a:r>
              <a:rPr lang="pt-BR" dirty="0"/>
              <a:t>).</a:t>
            </a:r>
          </a:p>
        </p:txBody>
      </p:sp>
      <p:pic>
        <p:nvPicPr>
          <p:cNvPr id="8" name="Imagem 7"/>
          <p:cNvPicPr/>
          <p:nvPr/>
        </p:nvPicPr>
        <p:blipFill>
          <a:blip r:embed="rId3" cstate="print">
            <a:extLst>
              <a:ext uri="{28A0092B-C50C-407E-A947-70E740481C1C}">
                <a14:useLocalDpi xmlns:a14="http://schemas.microsoft.com/office/drawing/2010/main" val="0"/>
              </a:ext>
            </a:extLst>
          </a:blip>
          <a:stretch>
            <a:fillRect/>
          </a:stretch>
        </p:blipFill>
        <p:spPr>
          <a:xfrm>
            <a:off x="6012160" y="1603908"/>
            <a:ext cx="2592288" cy="1457382"/>
          </a:xfrm>
          <a:prstGeom prst="rect">
            <a:avLst/>
          </a:prstGeom>
        </p:spPr>
      </p:pic>
      <p:pic>
        <p:nvPicPr>
          <p:cNvPr id="13314" name="Picture 2" descr="https://capivaridebaixo.sc.gov.br/uploads/sites/290/2023/10/Secretaria-de-Educacao-Cultura-Esporte-e-Turismo-adquire-novo-veiculo-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3061290"/>
            <a:ext cx="2592288" cy="145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090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19"/>
            <a:ext cx="9144000" cy="5143500"/>
          </a:xfrm>
          <a:prstGeom prst="rect">
            <a:avLst/>
          </a:prstGeom>
        </p:spPr>
      </p:pic>
      <p:sp>
        <p:nvSpPr>
          <p:cNvPr id="3" name="Retângulo 2"/>
          <p:cNvSpPr/>
          <p:nvPr/>
        </p:nvSpPr>
        <p:spPr>
          <a:xfrm>
            <a:off x="467544" y="411510"/>
            <a:ext cx="6768752" cy="1015663"/>
          </a:xfrm>
          <a:prstGeom prst="rect">
            <a:avLst/>
          </a:prstGeom>
        </p:spPr>
        <p:txBody>
          <a:bodyPr wrap="square">
            <a:spAutoFit/>
          </a:bodyPr>
          <a:lstStyle/>
          <a:p>
            <a:pPr fontAlgn="base"/>
            <a:r>
              <a:rPr lang="pt-BR" sz="2000" b="1" dirty="0">
                <a:latin typeface="Arial Black" panose="020B0A04020102020204" pitchFamily="34" charset="0"/>
              </a:rPr>
              <a:t>Metas e estratégias para a política educacional </a:t>
            </a:r>
            <a:r>
              <a:rPr lang="pt-BR" sz="2000" b="1" dirty="0" smtClean="0">
                <a:latin typeface="Arial Black" panose="020B0A04020102020204" pitchFamily="34" charset="0"/>
              </a:rPr>
              <a:t>foram </a:t>
            </a:r>
            <a:r>
              <a:rPr lang="pt-BR" sz="2000" b="1" dirty="0">
                <a:latin typeface="Arial Black" panose="020B0A04020102020204" pitchFamily="34" charset="0"/>
              </a:rPr>
              <a:t>debatidas durante etapa municipal da </a:t>
            </a:r>
            <a:r>
              <a:rPr lang="pt-BR" sz="2000" b="1" dirty="0" err="1" smtClean="0">
                <a:latin typeface="Arial Black" panose="020B0A04020102020204" pitchFamily="34" charset="0"/>
              </a:rPr>
              <a:t>Conae</a:t>
            </a:r>
            <a:endParaRPr lang="pt-BR" sz="2000" b="1" dirty="0">
              <a:latin typeface="Arial Black" panose="020B0A04020102020204" pitchFamily="34" charset="0"/>
            </a:endParaRPr>
          </a:p>
        </p:txBody>
      </p:sp>
      <p:sp>
        <p:nvSpPr>
          <p:cNvPr id="6" name="Retângulo 5"/>
          <p:cNvSpPr/>
          <p:nvPr/>
        </p:nvSpPr>
        <p:spPr>
          <a:xfrm>
            <a:off x="467544" y="1445789"/>
            <a:ext cx="5040560" cy="3139321"/>
          </a:xfrm>
          <a:prstGeom prst="rect">
            <a:avLst/>
          </a:prstGeom>
        </p:spPr>
        <p:txBody>
          <a:bodyPr wrap="square">
            <a:spAutoFit/>
          </a:bodyPr>
          <a:lstStyle/>
          <a:p>
            <a:pPr algn="just" fontAlgn="base"/>
            <a:r>
              <a:rPr lang="pt-BR" dirty="0"/>
              <a:t>O futuro da política educacional de Capivari de Baixo foi debatido por dezenas de pessoas durante a etapa municipal da Conferência Nacional de Educação (</a:t>
            </a:r>
            <a:r>
              <a:rPr lang="pt-BR" dirty="0" err="1"/>
              <a:t>Conae</a:t>
            </a:r>
            <a:r>
              <a:rPr lang="pt-BR" dirty="0"/>
              <a:t>) 2023. O evento, promovido pela Secretaria de Educação, Cultura, Esporte e Turismo, foi realizado na manhã </a:t>
            </a:r>
            <a:r>
              <a:rPr lang="pt-BR" dirty="0" smtClean="0"/>
              <a:t>do dia 17</a:t>
            </a:r>
            <a:r>
              <a:rPr lang="pt-BR" dirty="0"/>
              <a:t> </a:t>
            </a:r>
            <a:r>
              <a:rPr lang="pt-BR" dirty="0" smtClean="0"/>
              <a:t>de outubro de 2023, </a:t>
            </a:r>
            <a:r>
              <a:rPr lang="pt-BR" dirty="0"/>
              <a:t>no auditório da </a:t>
            </a:r>
            <a:r>
              <a:rPr lang="pt-BR" dirty="0" err="1"/>
              <a:t>Univinte</a:t>
            </a:r>
            <a:r>
              <a:rPr lang="pt-BR" dirty="0"/>
              <a:t>.</a:t>
            </a:r>
          </a:p>
          <a:p>
            <a:pPr algn="just"/>
            <a:r>
              <a:rPr lang="pt-BR" dirty="0"/>
              <a:t>O principal objetivo do encontro foi discutir os rumos da educação brasileira e propor sugestões para a elaboração do Plano Nacional de Educação (PNE) para o período de 2024 a 2034. </a:t>
            </a:r>
          </a:p>
        </p:txBody>
      </p:sp>
      <p:pic>
        <p:nvPicPr>
          <p:cNvPr id="7" name="Imagem 6" descr="https://capivaridebaixo.sc.gov.br/uploads/sites/290/2023/10/Conae-2023-Capivari-de-Baixo-24.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2870" y="1491630"/>
            <a:ext cx="2566035" cy="1444625"/>
          </a:xfrm>
          <a:prstGeom prst="rect">
            <a:avLst/>
          </a:prstGeom>
          <a:noFill/>
          <a:ln>
            <a:noFill/>
          </a:ln>
        </p:spPr>
      </p:pic>
      <p:pic>
        <p:nvPicPr>
          <p:cNvPr id="12290" name="Picture 2" descr="https://capivaridebaixo.sc.gov.br/uploads/sites/290/2023/10/Conae-2023-Capivari-de-Baixo-15-1024x577.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031566"/>
            <a:ext cx="2566035" cy="155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442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19"/>
            <a:ext cx="9144000" cy="5143500"/>
          </a:xfrm>
          <a:prstGeom prst="rect">
            <a:avLst/>
          </a:prstGeom>
        </p:spPr>
      </p:pic>
      <p:sp>
        <p:nvSpPr>
          <p:cNvPr id="3" name="Retângulo 2"/>
          <p:cNvSpPr/>
          <p:nvPr/>
        </p:nvSpPr>
        <p:spPr>
          <a:xfrm>
            <a:off x="467544" y="588245"/>
            <a:ext cx="6264696" cy="1015663"/>
          </a:xfrm>
          <a:prstGeom prst="rect">
            <a:avLst/>
          </a:prstGeom>
        </p:spPr>
        <p:txBody>
          <a:bodyPr wrap="square">
            <a:spAutoFit/>
          </a:bodyPr>
          <a:lstStyle/>
          <a:p>
            <a:pPr fontAlgn="base"/>
            <a:r>
              <a:rPr lang="pt-BR" sz="2000" b="1" dirty="0">
                <a:latin typeface="Arial Black" panose="020B0A04020102020204" pitchFamily="34" charset="0"/>
              </a:rPr>
              <a:t>Estudantes da </a:t>
            </a:r>
            <a:r>
              <a:rPr lang="pt-BR" sz="2000" b="1" dirty="0" smtClean="0">
                <a:latin typeface="Arial Black" panose="020B0A04020102020204" pitchFamily="34" charset="0"/>
              </a:rPr>
              <a:t>EBM </a:t>
            </a:r>
            <a:r>
              <a:rPr lang="pt-BR" sz="2000" b="1" dirty="0">
                <a:latin typeface="Arial Black" panose="020B0A04020102020204" pitchFamily="34" charset="0"/>
              </a:rPr>
              <a:t>Dom Anselmo </a:t>
            </a:r>
            <a:r>
              <a:rPr lang="pt-BR" sz="2000" b="1" dirty="0" err="1">
                <a:latin typeface="Arial Black" panose="020B0A04020102020204" pitchFamily="34" charset="0"/>
              </a:rPr>
              <a:t>Pietrulla</a:t>
            </a:r>
            <a:r>
              <a:rPr lang="pt-BR" sz="2000" b="1" dirty="0">
                <a:latin typeface="Arial Black" panose="020B0A04020102020204" pitchFamily="34" charset="0"/>
              </a:rPr>
              <a:t> </a:t>
            </a:r>
            <a:r>
              <a:rPr lang="pt-BR" sz="2000" b="1" dirty="0" smtClean="0">
                <a:latin typeface="Arial Black" panose="020B0A04020102020204" pitchFamily="34" charset="0"/>
              </a:rPr>
              <a:t>participaram </a:t>
            </a:r>
            <a:r>
              <a:rPr lang="pt-BR" sz="2000" b="1" dirty="0">
                <a:latin typeface="Arial Black" panose="020B0A04020102020204" pitchFamily="34" charset="0"/>
              </a:rPr>
              <a:t>de palestra sobre violência </a:t>
            </a:r>
            <a:r>
              <a:rPr lang="pt-BR" sz="2000" b="1" dirty="0" smtClean="0">
                <a:latin typeface="Arial Black" panose="020B0A04020102020204" pitchFamily="34" charset="0"/>
              </a:rPr>
              <a:t>doméstica</a:t>
            </a:r>
            <a:endParaRPr lang="pt-BR" sz="2000" b="1" dirty="0">
              <a:latin typeface="Arial Black" panose="020B0A04020102020204" pitchFamily="34" charset="0"/>
            </a:endParaRPr>
          </a:p>
        </p:txBody>
      </p:sp>
      <p:sp>
        <p:nvSpPr>
          <p:cNvPr id="6" name="Retângulo 5"/>
          <p:cNvSpPr/>
          <p:nvPr/>
        </p:nvSpPr>
        <p:spPr>
          <a:xfrm>
            <a:off x="467544" y="1602867"/>
            <a:ext cx="7776864" cy="1200329"/>
          </a:xfrm>
          <a:prstGeom prst="rect">
            <a:avLst/>
          </a:prstGeom>
        </p:spPr>
        <p:txBody>
          <a:bodyPr wrap="square">
            <a:spAutoFit/>
          </a:bodyPr>
          <a:lstStyle/>
          <a:p>
            <a:pPr algn="just" fontAlgn="base"/>
            <a:r>
              <a:rPr lang="pt-BR" dirty="0"/>
              <a:t>Estudantes da </a:t>
            </a:r>
            <a:r>
              <a:rPr lang="pt-BR" dirty="0" smtClean="0"/>
              <a:t>Escola </a:t>
            </a:r>
            <a:r>
              <a:rPr lang="pt-BR" dirty="0"/>
              <a:t>Básica </a:t>
            </a:r>
            <a:r>
              <a:rPr lang="pt-BR" dirty="0" smtClean="0"/>
              <a:t>Municipal Dom </a:t>
            </a:r>
            <a:r>
              <a:rPr lang="pt-BR" dirty="0"/>
              <a:t>Anselmo </a:t>
            </a:r>
            <a:r>
              <a:rPr lang="pt-BR" dirty="0" err="1"/>
              <a:t>Pietrulla</a:t>
            </a:r>
            <a:r>
              <a:rPr lang="pt-BR" dirty="0"/>
              <a:t> participaram de uma palestra sobre o combate à violência doméstica. A conversa foi conduzida pela delegada regional </a:t>
            </a:r>
            <a:r>
              <a:rPr lang="pt-BR" dirty="0" err="1"/>
              <a:t>Carolini</a:t>
            </a:r>
            <a:r>
              <a:rPr lang="pt-BR" dirty="0"/>
              <a:t> de Campos Vicente de Bona Portão, da 5ª Região da Polícia Civil, com sede em Tubarão</a:t>
            </a:r>
            <a:r>
              <a:rPr lang="pt-BR" dirty="0" smtClean="0"/>
              <a:t>.</a:t>
            </a:r>
            <a:endParaRPr lang="pt-BR" dirty="0"/>
          </a:p>
        </p:txBody>
      </p:sp>
      <p:pic>
        <p:nvPicPr>
          <p:cNvPr id="8" name="Imagem 7" descr="https://capivaridebaixo.sc.gov.br/uploads/sites/290/2023/10/WhatsApp-Image-2023-10-24-at-13.35.49-1024x768.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198" y="2931790"/>
            <a:ext cx="2535555" cy="1901825"/>
          </a:xfrm>
          <a:prstGeom prst="rect">
            <a:avLst/>
          </a:prstGeom>
          <a:noFill/>
          <a:ln>
            <a:noFill/>
          </a:ln>
        </p:spPr>
      </p:pic>
    </p:spTree>
    <p:extLst>
      <p:ext uri="{BB962C8B-B14F-4D97-AF65-F5344CB8AC3E}">
        <p14:creationId xmlns:p14="http://schemas.microsoft.com/office/powerpoint/2010/main" val="2692708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19"/>
            <a:ext cx="9144000" cy="5143500"/>
          </a:xfrm>
          <a:prstGeom prst="rect">
            <a:avLst/>
          </a:prstGeom>
        </p:spPr>
      </p:pic>
      <p:sp>
        <p:nvSpPr>
          <p:cNvPr id="3" name="Retângulo 2"/>
          <p:cNvSpPr/>
          <p:nvPr/>
        </p:nvSpPr>
        <p:spPr>
          <a:xfrm>
            <a:off x="467544" y="588245"/>
            <a:ext cx="6768752" cy="1015663"/>
          </a:xfrm>
          <a:prstGeom prst="rect">
            <a:avLst/>
          </a:prstGeom>
        </p:spPr>
        <p:txBody>
          <a:bodyPr wrap="square">
            <a:spAutoFit/>
          </a:bodyPr>
          <a:lstStyle/>
          <a:p>
            <a:pPr fontAlgn="base"/>
            <a:r>
              <a:rPr lang="pt-BR" sz="2000" b="1" dirty="0">
                <a:latin typeface="Arial Black" panose="020B0A04020102020204" pitchFamily="34" charset="0"/>
              </a:rPr>
              <a:t>Do uso do turbante à culinária típica, atividades </a:t>
            </a:r>
            <a:r>
              <a:rPr lang="pt-BR" sz="2000" b="1" dirty="0" smtClean="0">
                <a:latin typeface="Arial Black" panose="020B0A04020102020204" pitchFamily="34" charset="0"/>
              </a:rPr>
              <a:t>despertaram </a:t>
            </a:r>
            <a:r>
              <a:rPr lang="pt-BR" sz="2000" b="1" dirty="0">
                <a:latin typeface="Arial Black" panose="020B0A04020102020204" pitchFamily="34" charset="0"/>
              </a:rPr>
              <a:t>olhar de crianças de CEI para a cultura </a:t>
            </a:r>
            <a:r>
              <a:rPr lang="pt-BR" sz="2000" b="1" dirty="0" smtClean="0">
                <a:latin typeface="Arial Black" panose="020B0A04020102020204" pitchFamily="34" charset="0"/>
              </a:rPr>
              <a:t>afro-brasileira</a:t>
            </a:r>
            <a:endParaRPr lang="pt-BR" sz="2000" b="1" dirty="0">
              <a:latin typeface="Arial Black" panose="020B0A04020102020204" pitchFamily="34" charset="0"/>
            </a:endParaRPr>
          </a:p>
        </p:txBody>
      </p:sp>
      <p:sp>
        <p:nvSpPr>
          <p:cNvPr id="6" name="Retângulo 5"/>
          <p:cNvSpPr/>
          <p:nvPr/>
        </p:nvSpPr>
        <p:spPr>
          <a:xfrm>
            <a:off x="467544" y="1602867"/>
            <a:ext cx="7776864" cy="2031325"/>
          </a:xfrm>
          <a:prstGeom prst="rect">
            <a:avLst/>
          </a:prstGeom>
        </p:spPr>
        <p:txBody>
          <a:bodyPr wrap="square">
            <a:spAutoFit/>
          </a:bodyPr>
          <a:lstStyle/>
          <a:p>
            <a:pPr algn="just" fontAlgn="base"/>
            <a:r>
              <a:rPr lang="pt-BR" dirty="0"/>
              <a:t>As crianças do Berçário II do Centro de Educação Infantil (CEI) Pedra Santos de Souza, no bairro Vila Flor, participaram de uma série de atividades que despertaram seus olhares para a cultura e a história afro-brasileira. O Projeto </a:t>
            </a:r>
            <a:r>
              <a:rPr lang="pt-BR" dirty="0" err="1"/>
              <a:t>Africanidades</a:t>
            </a:r>
            <a:r>
              <a:rPr lang="pt-BR" dirty="0"/>
              <a:t> </a:t>
            </a:r>
            <a:r>
              <a:rPr lang="pt-BR" dirty="0" smtClean="0"/>
              <a:t>propôs </a:t>
            </a:r>
            <a:r>
              <a:rPr lang="pt-BR" dirty="0"/>
              <a:t>apresentar a diversidade étnica do povo brasileiro e valorizar a contribuição dos afrodescendentes na formação da nossa identidade cultural.</a:t>
            </a:r>
          </a:p>
          <a:p>
            <a:pPr fontAlgn="base"/>
            <a:endParaRPr lang="pt-BR" dirty="0"/>
          </a:p>
        </p:txBody>
      </p:sp>
      <p:pic>
        <p:nvPicPr>
          <p:cNvPr id="7" name="Imagem 6" descr="https://capivaridebaixo.sc.gov.br/uploads/sites/290/2023/11/Projeto-Africanidades-no-CEI-Pedra-Santos-de-Souza-8-1024x768.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405794"/>
            <a:ext cx="2303946" cy="1542220"/>
          </a:xfrm>
          <a:prstGeom prst="rect">
            <a:avLst/>
          </a:prstGeom>
          <a:noFill/>
          <a:ln>
            <a:noFill/>
          </a:ln>
        </p:spPr>
      </p:pic>
      <p:pic>
        <p:nvPicPr>
          <p:cNvPr id="10242" name="Picture 2" descr="https://capivaridebaixo.sc.gov.br/uploads/sites/290/2023/11/Projeto-Africanidades-no-CEI-Pedra-Santos-de-Souza-9-1024x576.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3405794"/>
            <a:ext cx="2225840" cy="154221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capivaridebaixo.sc.gov.br/uploads/sites/290/2023/11/Projeto-Africanidades-no-CEI-Pedra-Santos-de-Souza-3-1024x768.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237" y="3405794"/>
            <a:ext cx="2251927" cy="1555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962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Fluxograma: Processo 4"/>
          <p:cNvSpPr/>
          <p:nvPr/>
        </p:nvSpPr>
        <p:spPr>
          <a:xfrm>
            <a:off x="467544" y="2211710"/>
            <a:ext cx="1728192" cy="720080"/>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b="1" dirty="0" err="1" smtClean="0"/>
              <a:t>Marinélia</a:t>
            </a:r>
            <a:r>
              <a:rPr lang="pt-BR" sz="1000" b="1" dirty="0" smtClean="0"/>
              <a:t> T. </a:t>
            </a:r>
            <a:r>
              <a:rPr lang="pt-BR" sz="1000" b="1" dirty="0" err="1" smtClean="0"/>
              <a:t>Bonelli</a:t>
            </a:r>
            <a:r>
              <a:rPr lang="pt-BR" sz="1000" b="1" dirty="0" smtClean="0"/>
              <a:t> Fernandes</a:t>
            </a:r>
          </a:p>
          <a:p>
            <a:pPr algn="ctr"/>
            <a:r>
              <a:rPr lang="pt-BR" sz="1000" b="1" dirty="0" smtClean="0"/>
              <a:t>Secretária</a:t>
            </a:r>
          </a:p>
        </p:txBody>
      </p:sp>
      <p:sp>
        <p:nvSpPr>
          <p:cNvPr id="6" name="Fluxograma: Processo 5"/>
          <p:cNvSpPr/>
          <p:nvPr/>
        </p:nvSpPr>
        <p:spPr>
          <a:xfrm>
            <a:off x="2759646" y="1059582"/>
            <a:ext cx="1452314" cy="30632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dirty="0" smtClean="0"/>
              <a:t>Secretária Adjunta</a:t>
            </a:r>
            <a:endParaRPr lang="pt-BR" sz="1000" dirty="0"/>
          </a:p>
        </p:txBody>
      </p:sp>
      <p:sp>
        <p:nvSpPr>
          <p:cNvPr id="7" name="Fluxograma: Processo 6"/>
          <p:cNvSpPr/>
          <p:nvPr/>
        </p:nvSpPr>
        <p:spPr>
          <a:xfrm>
            <a:off x="2759646" y="1365906"/>
            <a:ext cx="1452314" cy="30632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dirty="0" smtClean="0"/>
              <a:t>Direção de Ensino </a:t>
            </a:r>
            <a:endParaRPr lang="pt-BR" sz="1000" dirty="0"/>
          </a:p>
        </p:txBody>
      </p:sp>
      <p:sp>
        <p:nvSpPr>
          <p:cNvPr id="8" name="Fluxograma: Processo 7"/>
          <p:cNvSpPr/>
          <p:nvPr/>
        </p:nvSpPr>
        <p:spPr>
          <a:xfrm>
            <a:off x="2759646" y="1672230"/>
            <a:ext cx="1452314" cy="30632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dirty="0" smtClean="0"/>
              <a:t>Recepcionista</a:t>
            </a:r>
            <a:endParaRPr lang="pt-BR" sz="1000" dirty="0"/>
          </a:p>
        </p:txBody>
      </p:sp>
      <p:sp>
        <p:nvSpPr>
          <p:cNvPr id="9" name="Fluxograma: Processo 8"/>
          <p:cNvSpPr/>
          <p:nvPr/>
        </p:nvSpPr>
        <p:spPr>
          <a:xfrm>
            <a:off x="2759646" y="1978554"/>
            <a:ext cx="1452314" cy="30632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dirty="0" smtClean="0"/>
              <a:t>Diretora de Gestão</a:t>
            </a:r>
            <a:endParaRPr lang="pt-BR" sz="1000" dirty="0"/>
          </a:p>
        </p:txBody>
      </p:sp>
      <p:sp>
        <p:nvSpPr>
          <p:cNvPr id="10" name="Fluxograma: Processo 9"/>
          <p:cNvSpPr/>
          <p:nvPr/>
        </p:nvSpPr>
        <p:spPr>
          <a:xfrm>
            <a:off x="2759646" y="2307361"/>
            <a:ext cx="1452314" cy="30632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dirty="0" smtClean="0"/>
              <a:t> Administrativa</a:t>
            </a:r>
            <a:endParaRPr lang="pt-BR" sz="1000" dirty="0"/>
          </a:p>
        </p:txBody>
      </p:sp>
      <p:sp>
        <p:nvSpPr>
          <p:cNvPr id="11" name="Fluxograma: Processo 10"/>
          <p:cNvSpPr/>
          <p:nvPr/>
        </p:nvSpPr>
        <p:spPr>
          <a:xfrm>
            <a:off x="2759646" y="2625466"/>
            <a:ext cx="1452314" cy="30632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dirty="0" smtClean="0"/>
              <a:t>Diretoria de Assistência e Alimentação Escolar</a:t>
            </a:r>
            <a:endParaRPr lang="pt-BR" sz="1000" dirty="0"/>
          </a:p>
        </p:txBody>
      </p:sp>
      <p:sp>
        <p:nvSpPr>
          <p:cNvPr id="12" name="Fluxograma: Processo 11"/>
          <p:cNvSpPr/>
          <p:nvPr/>
        </p:nvSpPr>
        <p:spPr>
          <a:xfrm>
            <a:off x="2759646" y="2938271"/>
            <a:ext cx="1452314" cy="30632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dirty="0" smtClean="0"/>
              <a:t>Departamento de Merenda</a:t>
            </a:r>
            <a:endParaRPr lang="pt-BR" sz="1000" dirty="0"/>
          </a:p>
        </p:txBody>
      </p:sp>
      <p:sp>
        <p:nvSpPr>
          <p:cNvPr id="13" name="Fluxograma: Processo 12"/>
          <p:cNvSpPr/>
          <p:nvPr/>
        </p:nvSpPr>
        <p:spPr>
          <a:xfrm>
            <a:off x="2759646" y="3270502"/>
            <a:ext cx="1452314" cy="30632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dirty="0" smtClean="0"/>
              <a:t>SAAD</a:t>
            </a:r>
            <a:endParaRPr lang="pt-BR" sz="1000" dirty="0"/>
          </a:p>
        </p:txBody>
      </p:sp>
      <p:sp>
        <p:nvSpPr>
          <p:cNvPr id="14" name="Fluxograma: Processo 13"/>
          <p:cNvSpPr/>
          <p:nvPr/>
        </p:nvSpPr>
        <p:spPr>
          <a:xfrm>
            <a:off x="2759646" y="3576826"/>
            <a:ext cx="1452314" cy="30632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dirty="0" smtClean="0"/>
              <a:t>Conselhos Municipais</a:t>
            </a:r>
            <a:endParaRPr lang="pt-BR" sz="1000" dirty="0"/>
          </a:p>
        </p:txBody>
      </p:sp>
      <p:sp>
        <p:nvSpPr>
          <p:cNvPr id="15" name="Fluxograma: Processo 14"/>
          <p:cNvSpPr/>
          <p:nvPr/>
        </p:nvSpPr>
        <p:spPr>
          <a:xfrm>
            <a:off x="4669160" y="1224576"/>
            <a:ext cx="1775048" cy="446130"/>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dirty="0" smtClean="0"/>
              <a:t>Karine  Costa Camilo</a:t>
            </a:r>
          </a:p>
          <a:p>
            <a:pPr algn="ctr"/>
            <a:r>
              <a:rPr lang="pt-BR" sz="1000" dirty="0" smtClean="0"/>
              <a:t>Aline Bittencourt Domingos</a:t>
            </a:r>
          </a:p>
          <a:p>
            <a:pPr algn="ctr"/>
            <a:r>
              <a:rPr lang="pt-BR" sz="1000" dirty="0" smtClean="0"/>
              <a:t>Claudia da R. N. Lopes</a:t>
            </a:r>
            <a:endParaRPr lang="pt-BR" sz="1000" dirty="0"/>
          </a:p>
        </p:txBody>
      </p:sp>
      <p:sp>
        <p:nvSpPr>
          <p:cNvPr id="16" name="Fluxograma: Processo 15"/>
          <p:cNvSpPr/>
          <p:nvPr/>
        </p:nvSpPr>
        <p:spPr>
          <a:xfrm>
            <a:off x="4661544" y="1670706"/>
            <a:ext cx="1782663" cy="30632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dirty="0" smtClean="0"/>
              <a:t>Sonia  </a:t>
            </a:r>
            <a:r>
              <a:rPr lang="pt-BR" sz="1000" dirty="0"/>
              <a:t>R</a:t>
            </a:r>
            <a:r>
              <a:rPr lang="pt-BR" sz="1000" dirty="0" smtClean="0"/>
              <a:t>egina Gonçalves Cardoso</a:t>
            </a:r>
            <a:endParaRPr lang="pt-BR" sz="1000" dirty="0"/>
          </a:p>
        </p:txBody>
      </p:sp>
      <p:sp>
        <p:nvSpPr>
          <p:cNvPr id="17" name="Fluxograma: Processo 16"/>
          <p:cNvSpPr/>
          <p:nvPr/>
        </p:nvSpPr>
        <p:spPr>
          <a:xfrm>
            <a:off x="4659635" y="1978554"/>
            <a:ext cx="1784572" cy="30632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dirty="0" smtClean="0"/>
              <a:t>Mirela Barreiros</a:t>
            </a:r>
            <a:endParaRPr lang="pt-BR" sz="1000" dirty="0"/>
          </a:p>
        </p:txBody>
      </p:sp>
      <p:sp>
        <p:nvSpPr>
          <p:cNvPr id="18" name="Fluxograma: Processo 17"/>
          <p:cNvSpPr/>
          <p:nvPr/>
        </p:nvSpPr>
        <p:spPr>
          <a:xfrm>
            <a:off x="4659635" y="2284878"/>
            <a:ext cx="1784572" cy="30632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dirty="0" smtClean="0"/>
              <a:t>Elza </a:t>
            </a:r>
            <a:r>
              <a:rPr lang="pt-BR" sz="1000" dirty="0" err="1" smtClean="0"/>
              <a:t>Elita</a:t>
            </a:r>
            <a:r>
              <a:rPr lang="pt-BR" sz="1000" dirty="0" smtClean="0"/>
              <a:t> de Souza</a:t>
            </a:r>
          </a:p>
          <a:p>
            <a:pPr algn="ctr"/>
            <a:r>
              <a:rPr lang="pt-BR" sz="1000" dirty="0" smtClean="0"/>
              <a:t>Sonia Flor</a:t>
            </a:r>
            <a:endParaRPr lang="pt-BR" sz="1000" dirty="0"/>
          </a:p>
        </p:txBody>
      </p:sp>
      <p:sp>
        <p:nvSpPr>
          <p:cNvPr id="19" name="Fluxograma: Processo 18"/>
          <p:cNvSpPr/>
          <p:nvPr/>
        </p:nvSpPr>
        <p:spPr>
          <a:xfrm>
            <a:off x="4669159" y="2613681"/>
            <a:ext cx="1775047" cy="30632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dirty="0" smtClean="0"/>
              <a:t>Fabíola </a:t>
            </a:r>
            <a:r>
              <a:rPr lang="pt-BR" sz="1000" dirty="0" err="1" smtClean="0"/>
              <a:t>Koenig</a:t>
            </a:r>
            <a:r>
              <a:rPr lang="pt-BR" sz="1000" dirty="0" smtClean="0"/>
              <a:t> Soares </a:t>
            </a:r>
          </a:p>
          <a:p>
            <a:pPr algn="ctr"/>
            <a:r>
              <a:rPr lang="pt-BR" sz="1000" dirty="0" smtClean="0"/>
              <a:t>José Alves Florentino</a:t>
            </a:r>
            <a:endParaRPr lang="pt-BR" sz="1000" dirty="0"/>
          </a:p>
        </p:txBody>
      </p:sp>
      <p:sp>
        <p:nvSpPr>
          <p:cNvPr id="20" name="Fluxograma: Processo 19"/>
          <p:cNvSpPr/>
          <p:nvPr/>
        </p:nvSpPr>
        <p:spPr>
          <a:xfrm>
            <a:off x="4669160" y="2931790"/>
            <a:ext cx="1775046" cy="30632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dirty="0" smtClean="0"/>
              <a:t>Hermes </a:t>
            </a:r>
            <a:r>
              <a:rPr lang="pt-BR" sz="1000" dirty="0" err="1" smtClean="0"/>
              <a:t>Macalossi</a:t>
            </a:r>
            <a:r>
              <a:rPr lang="pt-BR" sz="1000" dirty="0" smtClean="0"/>
              <a:t> Alves</a:t>
            </a:r>
          </a:p>
          <a:p>
            <a:pPr algn="ctr"/>
            <a:r>
              <a:rPr lang="pt-BR" sz="1000" dirty="0" smtClean="0"/>
              <a:t>Regis de Oliveira dos Santos</a:t>
            </a:r>
            <a:endParaRPr lang="pt-BR" sz="1000" dirty="0"/>
          </a:p>
        </p:txBody>
      </p:sp>
      <p:sp>
        <p:nvSpPr>
          <p:cNvPr id="21" name="Fluxograma: Processo 20"/>
          <p:cNvSpPr/>
          <p:nvPr/>
        </p:nvSpPr>
        <p:spPr>
          <a:xfrm>
            <a:off x="4669160" y="3244594"/>
            <a:ext cx="1775046" cy="332231"/>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dirty="0" smtClean="0"/>
              <a:t>Renata O. de Souza Roque</a:t>
            </a:r>
          </a:p>
          <a:p>
            <a:pPr algn="ctr"/>
            <a:r>
              <a:rPr lang="pt-BR" sz="1000" dirty="0" smtClean="0"/>
              <a:t>Jairo José Bento</a:t>
            </a:r>
            <a:endParaRPr lang="pt-BR" sz="1000" dirty="0"/>
          </a:p>
        </p:txBody>
      </p:sp>
      <p:sp>
        <p:nvSpPr>
          <p:cNvPr id="22" name="Fluxograma: Processo 21"/>
          <p:cNvSpPr/>
          <p:nvPr/>
        </p:nvSpPr>
        <p:spPr>
          <a:xfrm>
            <a:off x="4669160" y="3576826"/>
            <a:ext cx="1775046" cy="30632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dirty="0" smtClean="0"/>
              <a:t>Alexsandra  Braga</a:t>
            </a:r>
            <a:endParaRPr lang="pt-BR" sz="1000" dirty="0"/>
          </a:p>
        </p:txBody>
      </p:sp>
      <p:sp>
        <p:nvSpPr>
          <p:cNvPr id="24" name="Fluxograma: Processo 23"/>
          <p:cNvSpPr/>
          <p:nvPr/>
        </p:nvSpPr>
        <p:spPr>
          <a:xfrm>
            <a:off x="4669160" y="915566"/>
            <a:ext cx="1775048" cy="309010"/>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1000" dirty="0" smtClean="0"/>
              <a:t>Maria Aparecida Teixeira</a:t>
            </a:r>
            <a:endParaRPr lang="pt-BR" sz="1000" dirty="0"/>
          </a:p>
        </p:txBody>
      </p:sp>
      <p:cxnSp>
        <p:nvCxnSpPr>
          <p:cNvPr id="26" name="Conector reto 25"/>
          <p:cNvCxnSpPr>
            <a:stCxn id="5" idx="3"/>
            <a:endCxn id="6" idx="1"/>
          </p:cNvCxnSpPr>
          <p:nvPr/>
        </p:nvCxnSpPr>
        <p:spPr>
          <a:xfrm flipV="1">
            <a:off x="2195736" y="1212744"/>
            <a:ext cx="563910" cy="1359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to 27"/>
          <p:cNvCxnSpPr>
            <a:stCxn id="5" idx="3"/>
            <a:endCxn id="7" idx="1"/>
          </p:cNvCxnSpPr>
          <p:nvPr/>
        </p:nvCxnSpPr>
        <p:spPr>
          <a:xfrm flipV="1">
            <a:off x="2195736" y="1519068"/>
            <a:ext cx="563910" cy="1052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to 29"/>
          <p:cNvCxnSpPr>
            <a:stCxn id="5" idx="3"/>
            <a:endCxn id="8" idx="1"/>
          </p:cNvCxnSpPr>
          <p:nvPr/>
        </p:nvCxnSpPr>
        <p:spPr>
          <a:xfrm flipV="1">
            <a:off x="2195736" y="1825392"/>
            <a:ext cx="563910" cy="7463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to 31"/>
          <p:cNvCxnSpPr>
            <a:stCxn id="5" idx="3"/>
            <a:endCxn id="9" idx="1"/>
          </p:cNvCxnSpPr>
          <p:nvPr/>
        </p:nvCxnSpPr>
        <p:spPr>
          <a:xfrm flipV="1">
            <a:off x="2195736" y="2131716"/>
            <a:ext cx="563910" cy="440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to 33"/>
          <p:cNvCxnSpPr>
            <a:stCxn id="5" idx="3"/>
            <a:endCxn id="10" idx="1"/>
          </p:cNvCxnSpPr>
          <p:nvPr/>
        </p:nvCxnSpPr>
        <p:spPr>
          <a:xfrm flipV="1">
            <a:off x="2195736" y="2460523"/>
            <a:ext cx="563910" cy="111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to 35"/>
          <p:cNvCxnSpPr>
            <a:stCxn id="5" idx="3"/>
            <a:endCxn id="11" idx="1"/>
          </p:cNvCxnSpPr>
          <p:nvPr/>
        </p:nvCxnSpPr>
        <p:spPr>
          <a:xfrm>
            <a:off x="2195736" y="2571750"/>
            <a:ext cx="563910" cy="206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to 37"/>
          <p:cNvCxnSpPr>
            <a:stCxn id="5" idx="3"/>
            <a:endCxn id="12" idx="1"/>
          </p:cNvCxnSpPr>
          <p:nvPr/>
        </p:nvCxnSpPr>
        <p:spPr>
          <a:xfrm>
            <a:off x="2195736" y="2571750"/>
            <a:ext cx="563910" cy="519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to 39"/>
          <p:cNvCxnSpPr>
            <a:stCxn id="5" idx="3"/>
            <a:endCxn id="13" idx="1"/>
          </p:cNvCxnSpPr>
          <p:nvPr/>
        </p:nvCxnSpPr>
        <p:spPr>
          <a:xfrm>
            <a:off x="2195736" y="2571750"/>
            <a:ext cx="563910" cy="85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to 41"/>
          <p:cNvCxnSpPr>
            <a:stCxn id="5" idx="3"/>
            <a:endCxn id="14" idx="1"/>
          </p:cNvCxnSpPr>
          <p:nvPr/>
        </p:nvCxnSpPr>
        <p:spPr>
          <a:xfrm>
            <a:off x="2195736" y="2571750"/>
            <a:ext cx="563910" cy="1158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ector reto 43"/>
          <p:cNvCxnSpPr>
            <a:stCxn id="6" idx="3"/>
            <a:endCxn id="24" idx="1"/>
          </p:cNvCxnSpPr>
          <p:nvPr/>
        </p:nvCxnSpPr>
        <p:spPr>
          <a:xfrm flipV="1">
            <a:off x="4211960" y="1070071"/>
            <a:ext cx="457200" cy="142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ctor reto 45"/>
          <p:cNvCxnSpPr>
            <a:stCxn id="7" idx="3"/>
            <a:endCxn id="15" idx="1"/>
          </p:cNvCxnSpPr>
          <p:nvPr/>
        </p:nvCxnSpPr>
        <p:spPr>
          <a:xfrm flipV="1">
            <a:off x="4211960" y="1447641"/>
            <a:ext cx="457200" cy="7142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ector reto 47"/>
          <p:cNvCxnSpPr>
            <a:stCxn id="8" idx="3"/>
            <a:endCxn id="16" idx="1"/>
          </p:cNvCxnSpPr>
          <p:nvPr/>
        </p:nvCxnSpPr>
        <p:spPr>
          <a:xfrm flipV="1">
            <a:off x="4211960" y="1823868"/>
            <a:ext cx="449584" cy="1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ctor reto 49"/>
          <p:cNvCxnSpPr>
            <a:stCxn id="9" idx="3"/>
            <a:endCxn id="17" idx="1"/>
          </p:cNvCxnSpPr>
          <p:nvPr/>
        </p:nvCxnSpPr>
        <p:spPr>
          <a:xfrm>
            <a:off x="4211960" y="2131716"/>
            <a:ext cx="4476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ector reto 63"/>
          <p:cNvCxnSpPr>
            <a:stCxn id="10" idx="3"/>
            <a:endCxn id="18" idx="1"/>
          </p:cNvCxnSpPr>
          <p:nvPr/>
        </p:nvCxnSpPr>
        <p:spPr>
          <a:xfrm flipV="1">
            <a:off x="4211960" y="2438040"/>
            <a:ext cx="447675" cy="22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ector reto 65"/>
          <p:cNvCxnSpPr>
            <a:stCxn id="11" idx="3"/>
            <a:endCxn id="19" idx="1"/>
          </p:cNvCxnSpPr>
          <p:nvPr/>
        </p:nvCxnSpPr>
        <p:spPr>
          <a:xfrm flipV="1">
            <a:off x="4211960" y="2766843"/>
            <a:ext cx="457199" cy="11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ector reto 67"/>
          <p:cNvCxnSpPr>
            <a:stCxn id="12" idx="3"/>
            <a:endCxn id="20" idx="1"/>
          </p:cNvCxnSpPr>
          <p:nvPr/>
        </p:nvCxnSpPr>
        <p:spPr>
          <a:xfrm flipV="1">
            <a:off x="4211960" y="3084952"/>
            <a:ext cx="457200" cy="6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Conector reto 69"/>
          <p:cNvCxnSpPr>
            <a:stCxn id="13" idx="3"/>
            <a:endCxn id="21" idx="1"/>
          </p:cNvCxnSpPr>
          <p:nvPr/>
        </p:nvCxnSpPr>
        <p:spPr>
          <a:xfrm flipV="1">
            <a:off x="4211960" y="3410710"/>
            <a:ext cx="457200" cy="12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ector reto 71"/>
          <p:cNvCxnSpPr>
            <a:stCxn id="14" idx="3"/>
            <a:endCxn id="22" idx="1"/>
          </p:cNvCxnSpPr>
          <p:nvPr/>
        </p:nvCxnSpPr>
        <p:spPr>
          <a:xfrm>
            <a:off x="4211960" y="3729988"/>
            <a:ext cx="457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495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19"/>
            <a:ext cx="9144000" cy="5143500"/>
          </a:xfrm>
          <a:prstGeom prst="rect">
            <a:avLst/>
          </a:prstGeom>
        </p:spPr>
      </p:pic>
      <p:sp>
        <p:nvSpPr>
          <p:cNvPr id="3" name="Retângulo 2"/>
          <p:cNvSpPr/>
          <p:nvPr/>
        </p:nvSpPr>
        <p:spPr>
          <a:xfrm>
            <a:off x="467544" y="588245"/>
            <a:ext cx="5904656" cy="707886"/>
          </a:xfrm>
          <a:prstGeom prst="rect">
            <a:avLst/>
          </a:prstGeom>
        </p:spPr>
        <p:txBody>
          <a:bodyPr wrap="square">
            <a:spAutoFit/>
          </a:bodyPr>
          <a:lstStyle/>
          <a:p>
            <a:pPr fontAlgn="base"/>
            <a:r>
              <a:rPr lang="pt-BR" sz="2000" b="1" dirty="0">
                <a:latin typeface="Arial Black" panose="020B0A04020102020204" pitchFamily="34" charset="0"/>
              </a:rPr>
              <a:t>EMEB </a:t>
            </a:r>
            <a:r>
              <a:rPr lang="pt-BR" sz="2000" b="1" dirty="0" err="1">
                <a:latin typeface="Arial Black" panose="020B0A04020102020204" pitchFamily="34" charset="0"/>
              </a:rPr>
              <a:t>Stanislau</a:t>
            </a:r>
            <a:r>
              <a:rPr lang="pt-BR" sz="2000" b="1" dirty="0">
                <a:latin typeface="Arial Black" panose="020B0A04020102020204" pitchFamily="34" charset="0"/>
              </a:rPr>
              <a:t> </a:t>
            </a:r>
            <a:r>
              <a:rPr lang="pt-BR" sz="2000" b="1" dirty="0" err="1">
                <a:latin typeface="Arial Black" panose="020B0A04020102020204" pitchFamily="34" charset="0"/>
              </a:rPr>
              <a:t>Gaidzinski</a:t>
            </a:r>
            <a:r>
              <a:rPr lang="pt-BR" sz="2000" b="1" dirty="0">
                <a:latin typeface="Arial Black" panose="020B0A04020102020204" pitchFamily="34" charset="0"/>
              </a:rPr>
              <a:t> Filho promove show de talentos entre </a:t>
            </a:r>
            <a:r>
              <a:rPr lang="pt-BR" sz="2000" b="1" dirty="0" smtClean="0">
                <a:latin typeface="Arial Black" panose="020B0A04020102020204" pitchFamily="34" charset="0"/>
              </a:rPr>
              <a:t>alunos</a:t>
            </a:r>
            <a:endParaRPr lang="pt-BR" sz="2000" b="1" dirty="0">
              <a:latin typeface="Arial Black" panose="020B0A04020102020204" pitchFamily="34" charset="0"/>
            </a:endParaRPr>
          </a:p>
        </p:txBody>
      </p:sp>
      <p:sp>
        <p:nvSpPr>
          <p:cNvPr id="6" name="Retângulo 5"/>
          <p:cNvSpPr/>
          <p:nvPr/>
        </p:nvSpPr>
        <p:spPr>
          <a:xfrm>
            <a:off x="467544" y="1296131"/>
            <a:ext cx="7776864" cy="1477328"/>
          </a:xfrm>
          <a:prstGeom prst="rect">
            <a:avLst/>
          </a:prstGeom>
        </p:spPr>
        <p:txBody>
          <a:bodyPr wrap="square">
            <a:spAutoFit/>
          </a:bodyPr>
          <a:lstStyle/>
          <a:p>
            <a:pPr algn="just" fontAlgn="base"/>
            <a:r>
              <a:rPr lang="pt-BR" dirty="0"/>
              <a:t>Estudantes da EMEB </a:t>
            </a:r>
            <a:r>
              <a:rPr lang="pt-BR" dirty="0" err="1"/>
              <a:t>Stanislau</a:t>
            </a:r>
            <a:r>
              <a:rPr lang="pt-BR" dirty="0"/>
              <a:t> </a:t>
            </a:r>
            <a:r>
              <a:rPr lang="pt-BR" dirty="0" err="1"/>
              <a:t>Gaidzinski</a:t>
            </a:r>
            <a:r>
              <a:rPr lang="pt-BR" dirty="0"/>
              <a:t> Filho, no Centro, participaram de um Show de Talentos </a:t>
            </a:r>
            <a:r>
              <a:rPr lang="pt-BR" dirty="0" smtClean="0"/>
              <a:t>no dia 14 de novembro de 2023. Os </a:t>
            </a:r>
            <a:r>
              <a:rPr lang="pt-BR" dirty="0"/>
              <a:t>alunos tiveram a oportunidade de </a:t>
            </a:r>
            <a:r>
              <a:rPr lang="pt-BR" dirty="0" smtClean="0"/>
              <a:t>mostrar </a:t>
            </a:r>
            <a:r>
              <a:rPr lang="pt-BR" dirty="0"/>
              <a:t>suas habilidades artísticas aos colegas e professores em um dia que envolveu muita música, dança, diversão e integração.</a:t>
            </a:r>
          </a:p>
          <a:p>
            <a:pPr fontAlgn="base"/>
            <a:endParaRPr lang="pt-BR" dirty="0"/>
          </a:p>
        </p:txBody>
      </p:sp>
      <p:pic>
        <p:nvPicPr>
          <p:cNvPr id="8" name="Imagem 7" descr="https://capivaridebaixo.sc.gov.br/uploads/sites/290/2023/11/20231114_090431-800x44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835" y="2571750"/>
            <a:ext cx="2894330" cy="1609090"/>
          </a:xfrm>
          <a:prstGeom prst="rect">
            <a:avLst/>
          </a:prstGeom>
          <a:noFill/>
          <a:ln>
            <a:noFill/>
          </a:ln>
        </p:spPr>
      </p:pic>
    </p:spTree>
    <p:extLst>
      <p:ext uri="{BB962C8B-B14F-4D97-AF65-F5344CB8AC3E}">
        <p14:creationId xmlns:p14="http://schemas.microsoft.com/office/powerpoint/2010/main" val="1317441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19"/>
            <a:ext cx="9144000" cy="5143500"/>
          </a:xfrm>
          <a:prstGeom prst="rect">
            <a:avLst/>
          </a:prstGeom>
        </p:spPr>
      </p:pic>
      <p:sp>
        <p:nvSpPr>
          <p:cNvPr id="3" name="Retângulo 2"/>
          <p:cNvSpPr/>
          <p:nvPr/>
        </p:nvSpPr>
        <p:spPr>
          <a:xfrm>
            <a:off x="323528" y="972188"/>
            <a:ext cx="4608512" cy="1015663"/>
          </a:xfrm>
          <a:prstGeom prst="rect">
            <a:avLst/>
          </a:prstGeom>
        </p:spPr>
        <p:txBody>
          <a:bodyPr wrap="square">
            <a:spAutoFit/>
          </a:bodyPr>
          <a:lstStyle/>
          <a:p>
            <a:pPr fontAlgn="base"/>
            <a:r>
              <a:rPr lang="pt-BR" sz="2000" b="1" dirty="0">
                <a:latin typeface="Arial Black" panose="020B0A04020102020204" pitchFamily="34" charset="0"/>
              </a:rPr>
              <a:t>Atividades </a:t>
            </a:r>
            <a:r>
              <a:rPr lang="pt-BR" sz="2000" b="1" dirty="0" smtClean="0">
                <a:latin typeface="Arial Black" panose="020B0A04020102020204" pitchFamily="34" charset="0"/>
              </a:rPr>
              <a:t>destacaram </a:t>
            </a:r>
            <a:r>
              <a:rPr lang="pt-BR" sz="2000" b="1" dirty="0">
                <a:latin typeface="Arial Black" panose="020B0A04020102020204" pitchFamily="34" charset="0"/>
              </a:rPr>
              <a:t>o Dia da Consciência Negra em escolas do </a:t>
            </a:r>
            <a:r>
              <a:rPr lang="pt-BR" sz="2000" b="1" dirty="0" smtClean="0">
                <a:latin typeface="Arial Black" panose="020B0A04020102020204" pitchFamily="34" charset="0"/>
              </a:rPr>
              <a:t>município</a:t>
            </a:r>
            <a:endParaRPr lang="pt-BR" sz="2000" b="1" dirty="0">
              <a:latin typeface="Arial Black" panose="020B0A04020102020204" pitchFamily="34" charset="0"/>
            </a:endParaRPr>
          </a:p>
        </p:txBody>
      </p:sp>
      <p:sp>
        <p:nvSpPr>
          <p:cNvPr id="6" name="Retângulo 5"/>
          <p:cNvSpPr/>
          <p:nvPr/>
        </p:nvSpPr>
        <p:spPr>
          <a:xfrm>
            <a:off x="339076" y="1993503"/>
            <a:ext cx="4608512" cy="2308324"/>
          </a:xfrm>
          <a:prstGeom prst="rect">
            <a:avLst/>
          </a:prstGeom>
        </p:spPr>
        <p:txBody>
          <a:bodyPr wrap="square">
            <a:spAutoFit/>
          </a:bodyPr>
          <a:lstStyle/>
          <a:p>
            <a:pPr algn="just" fontAlgn="base"/>
            <a:r>
              <a:rPr lang="pt-BR" dirty="0"/>
              <a:t>O Dia da Consciência Negra, celebrado </a:t>
            </a:r>
            <a:r>
              <a:rPr lang="pt-BR" dirty="0" smtClean="0"/>
              <a:t>dia 20 de novembro, foi </a:t>
            </a:r>
            <a:r>
              <a:rPr lang="pt-BR" dirty="0"/>
              <a:t>marcado por diversas atividades nas Escolas Municipais de Educação Básica (</a:t>
            </a:r>
            <a:r>
              <a:rPr lang="pt-BR" dirty="0" err="1"/>
              <a:t>EMEBs</a:t>
            </a:r>
            <a:r>
              <a:rPr lang="pt-BR" dirty="0"/>
              <a:t>) e Centros de Educação Infantil (</a:t>
            </a:r>
            <a:r>
              <a:rPr lang="pt-BR" dirty="0" err="1"/>
              <a:t>CEIs</a:t>
            </a:r>
            <a:r>
              <a:rPr lang="pt-BR" dirty="0"/>
              <a:t>) de Capivari de Baixo. As iniciativas buscaram refletir sobre a contribuição da cultura negra em nossa sociedade e lutar contra a discriminação racial</a:t>
            </a:r>
            <a:r>
              <a:rPr lang="pt-BR" dirty="0" smtClean="0"/>
              <a:t>.</a:t>
            </a:r>
          </a:p>
        </p:txBody>
      </p:sp>
      <p:pic>
        <p:nvPicPr>
          <p:cNvPr id="7" name="Imagem 6" descr="https://capivaridebaixo.sc.gov.br/uploads/sites/290/2023/11/EMEB-Santo-Andre-1.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1" y="1113164"/>
            <a:ext cx="2099919" cy="1389348"/>
          </a:xfrm>
          <a:prstGeom prst="rect">
            <a:avLst/>
          </a:prstGeom>
          <a:noFill/>
          <a:ln>
            <a:noFill/>
          </a:ln>
        </p:spPr>
      </p:pic>
      <p:pic>
        <p:nvPicPr>
          <p:cNvPr id="8196" name="Picture 4" descr="https://capivaridebaixo.sc.gov.br/uploads/sites/290/2023/11/Dia-da-Consciencia-Negra-EMEB-Stanislau-1-1024x77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2897340"/>
            <a:ext cx="2099919" cy="140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574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19"/>
            <a:ext cx="9144000" cy="5143500"/>
          </a:xfrm>
          <a:prstGeom prst="rect">
            <a:avLst/>
          </a:prstGeom>
        </p:spPr>
      </p:pic>
      <p:sp>
        <p:nvSpPr>
          <p:cNvPr id="3" name="Retângulo 2"/>
          <p:cNvSpPr/>
          <p:nvPr/>
        </p:nvSpPr>
        <p:spPr>
          <a:xfrm>
            <a:off x="467544" y="588245"/>
            <a:ext cx="6336704" cy="1015663"/>
          </a:xfrm>
          <a:prstGeom prst="rect">
            <a:avLst/>
          </a:prstGeom>
        </p:spPr>
        <p:txBody>
          <a:bodyPr wrap="square">
            <a:spAutoFit/>
          </a:bodyPr>
          <a:lstStyle/>
          <a:p>
            <a:pPr fontAlgn="base"/>
            <a:r>
              <a:rPr lang="pt-BR" sz="2000" b="1" dirty="0">
                <a:latin typeface="Arial Black" panose="020B0A04020102020204" pitchFamily="34" charset="0"/>
              </a:rPr>
              <a:t>Cinco estudantes </a:t>
            </a:r>
            <a:r>
              <a:rPr lang="pt-BR" sz="2000" b="1" dirty="0" err="1">
                <a:latin typeface="Arial Black" panose="020B0A04020102020204" pitchFamily="34" charset="0"/>
              </a:rPr>
              <a:t>capivarienses</a:t>
            </a:r>
            <a:r>
              <a:rPr lang="pt-BR" sz="2000" b="1" dirty="0">
                <a:latin typeface="Arial Black" panose="020B0A04020102020204" pitchFamily="34" charset="0"/>
              </a:rPr>
              <a:t> </a:t>
            </a:r>
            <a:r>
              <a:rPr lang="pt-BR" sz="2000" b="1" dirty="0" smtClean="0">
                <a:latin typeface="Arial Black" panose="020B0A04020102020204" pitchFamily="34" charset="0"/>
              </a:rPr>
              <a:t>conquistaram </a:t>
            </a:r>
            <a:r>
              <a:rPr lang="pt-BR" sz="2000" b="1" dirty="0">
                <a:latin typeface="Arial Black" panose="020B0A04020102020204" pitchFamily="34" charset="0"/>
              </a:rPr>
              <a:t>medalhas na Olimpíada de </a:t>
            </a:r>
            <a:r>
              <a:rPr lang="pt-BR" sz="2000" b="1" dirty="0" smtClean="0">
                <a:latin typeface="Arial Black" panose="020B0A04020102020204" pitchFamily="34" charset="0"/>
              </a:rPr>
              <a:t>Matemática</a:t>
            </a:r>
            <a:endParaRPr lang="pt-BR" sz="2000" b="1" dirty="0">
              <a:latin typeface="Arial Black" panose="020B0A04020102020204" pitchFamily="34" charset="0"/>
            </a:endParaRPr>
          </a:p>
        </p:txBody>
      </p:sp>
      <p:sp>
        <p:nvSpPr>
          <p:cNvPr id="6" name="Retângulo 5"/>
          <p:cNvSpPr/>
          <p:nvPr/>
        </p:nvSpPr>
        <p:spPr>
          <a:xfrm>
            <a:off x="467544" y="1600217"/>
            <a:ext cx="7776864" cy="2831544"/>
          </a:xfrm>
          <a:prstGeom prst="rect">
            <a:avLst/>
          </a:prstGeom>
        </p:spPr>
        <p:txBody>
          <a:bodyPr wrap="square">
            <a:spAutoFit/>
          </a:bodyPr>
          <a:lstStyle/>
          <a:p>
            <a:pPr fontAlgn="base"/>
            <a:r>
              <a:rPr lang="pt-BR" dirty="0"/>
              <a:t>Quatro alunos da rede municipal de ensino e um da rede estadual de Capivari de Baixo foram premiados com medalhas de ouro, bronze e prata pelo desempenho na Olimpíada de Matemática das Escolas Públicas (</a:t>
            </a:r>
            <a:r>
              <a:rPr lang="pt-BR" dirty="0" err="1"/>
              <a:t>Obmep</a:t>
            </a:r>
            <a:r>
              <a:rPr lang="pt-BR" dirty="0"/>
              <a:t>) 2023. O resultado é em nível regional</a:t>
            </a:r>
            <a:r>
              <a:rPr lang="pt-BR" dirty="0" smtClean="0"/>
              <a:t>.</a:t>
            </a:r>
          </a:p>
          <a:p>
            <a:pPr fontAlgn="base"/>
            <a:endParaRPr lang="pt-BR" dirty="0"/>
          </a:p>
          <a:p>
            <a:pPr fontAlgn="base"/>
            <a:r>
              <a:rPr lang="pt-BR" sz="1400" b="1" dirty="0"/>
              <a:t>Matheus Fernandes Gomes – Medalha de ouro – </a:t>
            </a:r>
            <a:r>
              <a:rPr lang="pt-BR" sz="1400" b="1" dirty="0" smtClean="0"/>
              <a:t>EBM </a:t>
            </a:r>
            <a:r>
              <a:rPr lang="pt-BR" sz="1400" b="1" dirty="0"/>
              <a:t>Dom Anselmo </a:t>
            </a:r>
            <a:r>
              <a:rPr lang="pt-BR" sz="1400" b="1" dirty="0" err="1"/>
              <a:t>Pietrulla</a:t>
            </a:r>
            <a:endParaRPr lang="pt-BR" sz="1400" b="1" dirty="0"/>
          </a:p>
          <a:p>
            <a:pPr fontAlgn="base"/>
            <a:r>
              <a:rPr lang="pt-BR" sz="1400" b="1" dirty="0"/>
              <a:t>Isabel Vieira – Medalha de prata – </a:t>
            </a:r>
            <a:r>
              <a:rPr lang="pt-BR" sz="1400" b="1" dirty="0" smtClean="0"/>
              <a:t>EBM </a:t>
            </a:r>
            <a:r>
              <a:rPr lang="pt-BR" sz="1400" b="1" dirty="0"/>
              <a:t>Dom Anselmo </a:t>
            </a:r>
            <a:r>
              <a:rPr lang="pt-BR" sz="1400" b="1" dirty="0" err="1"/>
              <a:t>Pietrulla</a:t>
            </a:r>
            <a:endParaRPr lang="pt-BR" sz="1400" b="1" dirty="0"/>
          </a:p>
          <a:p>
            <a:pPr fontAlgn="base"/>
            <a:r>
              <a:rPr lang="pt-BR" sz="1400" b="1" dirty="0"/>
              <a:t>Vinícius Carvalho Apolinário – Medalha de Bronze – EMEB </a:t>
            </a:r>
            <a:r>
              <a:rPr lang="pt-BR" sz="1400" b="1" dirty="0" err="1" smtClean="0"/>
              <a:t>Stanislau</a:t>
            </a:r>
            <a:r>
              <a:rPr lang="pt-BR" sz="1400" b="1" dirty="0" smtClean="0"/>
              <a:t> </a:t>
            </a:r>
            <a:r>
              <a:rPr lang="pt-BR" sz="1400" b="1" dirty="0" err="1"/>
              <a:t>Gaidzinski</a:t>
            </a:r>
            <a:r>
              <a:rPr lang="pt-BR" sz="1400" b="1" dirty="0"/>
              <a:t> </a:t>
            </a:r>
            <a:r>
              <a:rPr lang="pt-BR" sz="1400" b="1" dirty="0" err="1"/>
              <a:t>Gilho</a:t>
            </a:r>
            <a:endParaRPr lang="pt-BR" sz="1400" b="1" dirty="0"/>
          </a:p>
          <a:p>
            <a:pPr fontAlgn="base"/>
            <a:r>
              <a:rPr lang="pt-BR" sz="1400" b="1" dirty="0"/>
              <a:t>Jerry </a:t>
            </a:r>
            <a:r>
              <a:rPr lang="pt-BR" sz="1400" b="1" dirty="0" err="1"/>
              <a:t>luiz</a:t>
            </a:r>
            <a:r>
              <a:rPr lang="pt-BR" sz="1400" b="1" dirty="0"/>
              <a:t> Rodrigues </a:t>
            </a:r>
            <a:r>
              <a:rPr lang="pt-BR" sz="1400" b="1" dirty="0" err="1"/>
              <a:t>Cascaes</a:t>
            </a:r>
            <a:r>
              <a:rPr lang="pt-BR" sz="1400" b="1" dirty="0"/>
              <a:t> – Medalha de bronze – EEB Osvaldo Pinto da Veiga</a:t>
            </a:r>
          </a:p>
          <a:p>
            <a:pPr fontAlgn="base"/>
            <a:r>
              <a:rPr lang="pt-BR" sz="1400" b="1" dirty="0"/>
              <a:t>Guilherme de </a:t>
            </a:r>
            <a:r>
              <a:rPr lang="pt-BR" sz="1400" b="1" dirty="0" err="1"/>
              <a:t>Zouza</a:t>
            </a:r>
            <a:r>
              <a:rPr lang="pt-BR" sz="1400" b="1" dirty="0"/>
              <a:t> </a:t>
            </a:r>
            <a:r>
              <a:rPr lang="pt-BR" sz="1400" b="1" dirty="0" err="1"/>
              <a:t>Brasilício</a:t>
            </a:r>
            <a:r>
              <a:rPr lang="pt-BR" sz="1400" b="1" dirty="0"/>
              <a:t> – Medalha de Bronze – EMEB Vitório </a:t>
            </a:r>
            <a:r>
              <a:rPr lang="pt-BR" sz="1400" b="1" dirty="0" err="1" smtClean="0"/>
              <a:t>Marcon</a:t>
            </a:r>
            <a:r>
              <a:rPr lang="pt-BR" sz="1400" b="1" dirty="0" smtClean="0"/>
              <a:t> </a:t>
            </a:r>
            <a:endParaRPr lang="pt-BR" sz="1400" b="1" dirty="0"/>
          </a:p>
          <a:p>
            <a:pPr fontAlgn="base"/>
            <a:endParaRPr lang="pt-BR" b="1" dirty="0"/>
          </a:p>
        </p:txBody>
      </p:sp>
      <p:pic>
        <p:nvPicPr>
          <p:cNvPr id="7" name="Imagem 6" descr="https://capivaridebaixo.sc.gov.br/uploads/sites/290/2023/12/OBmep.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1" y="3723878"/>
            <a:ext cx="1916350" cy="1225408"/>
          </a:xfrm>
          <a:prstGeom prst="rect">
            <a:avLst/>
          </a:prstGeom>
          <a:noFill/>
          <a:ln>
            <a:noFill/>
          </a:ln>
        </p:spPr>
      </p:pic>
    </p:spTree>
    <p:extLst>
      <p:ext uri="{BB962C8B-B14F-4D97-AF65-F5344CB8AC3E}">
        <p14:creationId xmlns:p14="http://schemas.microsoft.com/office/powerpoint/2010/main" val="27689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19"/>
            <a:ext cx="9144000" cy="5143500"/>
          </a:xfrm>
          <a:prstGeom prst="rect">
            <a:avLst/>
          </a:prstGeom>
        </p:spPr>
      </p:pic>
      <p:sp>
        <p:nvSpPr>
          <p:cNvPr id="3" name="Retângulo 2"/>
          <p:cNvSpPr/>
          <p:nvPr/>
        </p:nvSpPr>
        <p:spPr>
          <a:xfrm>
            <a:off x="467544" y="588245"/>
            <a:ext cx="6336704" cy="707886"/>
          </a:xfrm>
          <a:prstGeom prst="rect">
            <a:avLst/>
          </a:prstGeom>
        </p:spPr>
        <p:txBody>
          <a:bodyPr wrap="square">
            <a:spAutoFit/>
          </a:bodyPr>
          <a:lstStyle/>
          <a:p>
            <a:pPr fontAlgn="base"/>
            <a:r>
              <a:rPr lang="pt-BR" sz="2000" b="1" dirty="0">
                <a:latin typeface="Arial Black" panose="020B0A04020102020204" pitchFamily="34" charset="0"/>
              </a:rPr>
              <a:t>Programa Escola em Tempo Integral inicia em 2024 com duas turmas e 50 </a:t>
            </a:r>
            <a:r>
              <a:rPr lang="pt-BR" sz="2000" b="1" dirty="0" smtClean="0">
                <a:latin typeface="Arial Black" panose="020B0A04020102020204" pitchFamily="34" charset="0"/>
              </a:rPr>
              <a:t>alunos</a:t>
            </a:r>
            <a:endParaRPr lang="pt-BR" sz="2000" b="1" dirty="0">
              <a:latin typeface="Arial Black" panose="020B0A04020102020204" pitchFamily="34" charset="0"/>
            </a:endParaRPr>
          </a:p>
        </p:txBody>
      </p:sp>
      <p:sp>
        <p:nvSpPr>
          <p:cNvPr id="6" name="Retângulo 5"/>
          <p:cNvSpPr/>
          <p:nvPr/>
        </p:nvSpPr>
        <p:spPr>
          <a:xfrm>
            <a:off x="476860" y="1296131"/>
            <a:ext cx="7776864" cy="1477328"/>
          </a:xfrm>
          <a:prstGeom prst="rect">
            <a:avLst/>
          </a:prstGeom>
        </p:spPr>
        <p:txBody>
          <a:bodyPr wrap="square">
            <a:spAutoFit/>
          </a:bodyPr>
          <a:lstStyle/>
          <a:p>
            <a:pPr algn="just" fontAlgn="base"/>
            <a:r>
              <a:rPr lang="pt-BR" dirty="0"/>
              <a:t>O Programa Escola em Tempo Integral será implantado na Escola </a:t>
            </a:r>
            <a:r>
              <a:rPr lang="pt-BR" dirty="0" smtClean="0"/>
              <a:t>Básica Municipal </a:t>
            </a:r>
            <a:r>
              <a:rPr lang="pt-BR" dirty="0"/>
              <a:t>Dom Anselmo </a:t>
            </a:r>
            <a:r>
              <a:rPr lang="pt-BR" dirty="0" err="1"/>
              <a:t>Pietrulla</a:t>
            </a:r>
            <a:r>
              <a:rPr lang="pt-BR" dirty="0"/>
              <a:t>, no bairro Santa Lúcia, com duas turmas de 1º ano do Ensino Fundamental. Ao todo, a iniciativa vai atender 50 alunos, divididos em duas turmas. As aulas começam no dia 14 de fevereiro de 2024, quando inicia o ano letivo na rede municipal de ensino</a:t>
            </a:r>
            <a:r>
              <a:rPr lang="pt-BR" dirty="0" smtClean="0"/>
              <a:t>.</a:t>
            </a:r>
            <a:endParaRPr lang="pt-BR" dirty="0"/>
          </a:p>
        </p:txBody>
      </p:sp>
      <p:pic>
        <p:nvPicPr>
          <p:cNvPr id="8" name="Imagem 7" descr="https://capivaridebaixo.sc.gov.br/uploads/sites/290/2023/10/educaca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0713" y="2931790"/>
            <a:ext cx="2520280" cy="1656184"/>
          </a:xfrm>
          <a:prstGeom prst="rect">
            <a:avLst/>
          </a:prstGeom>
          <a:noFill/>
          <a:ln>
            <a:noFill/>
          </a:ln>
        </p:spPr>
      </p:pic>
    </p:spTree>
    <p:extLst>
      <p:ext uri="{BB962C8B-B14F-4D97-AF65-F5344CB8AC3E}">
        <p14:creationId xmlns:p14="http://schemas.microsoft.com/office/powerpoint/2010/main" val="1428489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41869" cy="5307733"/>
          </a:xfrm>
          <a:prstGeom prst="rect">
            <a:avLst/>
          </a:prstGeom>
        </p:spPr>
      </p:pic>
      <p:sp>
        <p:nvSpPr>
          <p:cNvPr id="3" name="CaixaDeTexto 2"/>
          <p:cNvSpPr txBox="1"/>
          <p:nvPr/>
        </p:nvSpPr>
        <p:spPr>
          <a:xfrm>
            <a:off x="1547664" y="2245025"/>
            <a:ext cx="5832648" cy="1384995"/>
          </a:xfrm>
          <a:prstGeom prst="rect">
            <a:avLst/>
          </a:prstGeom>
          <a:noFill/>
        </p:spPr>
        <p:txBody>
          <a:bodyPr wrap="square" rtlCol="0">
            <a:spAutoFit/>
          </a:bodyPr>
          <a:lstStyle/>
          <a:p>
            <a:pPr algn="ctr" fontAlgn="base"/>
            <a:r>
              <a:rPr lang="pt-BR" sz="2000" dirty="0" smtClean="0">
                <a:latin typeface="Arial Black" panose="020B0A04020102020204" pitchFamily="34" charset="0"/>
              </a:rPr>
              <a:t>“</a:t>
            </a:r>
            <a:r>
              <a:rPr lang="pt-BR" sz="2800" b="1" i="1" dirty="0"/>
              <a:t>Educação não transforma o mundo, educação muda as pessoas. Pessoas transformam o mundo</a:t>
            </a:r>
            <a:r>
              <a:rPr lang="pt-BR" sz="2800" b="1" dirty="0"/>
              <a:t>”. Paulo Freire</a:t>
            </a:r>
            <a:endParaRPr lang="pt-BR" sz="2800" b="1" dirty="0">
              <a:latin typeface="Arial Black" panose="020B0A04020102020204" pitchFamily="34" charset="0"/>
            </a:endParaRPr>
          </a:p>
        </p:txBody>
      </p:sp>
      <p:sp>
        <p:nvSpPr>
          <p:cNvPr id="2" name="CaixaDeTexto 1"/>
          <p:cNvSpPr txBox="1"/>
          <p:nvPr/>
        </p:nvSpPr>
        <p:spPr>
          <a:xfrm>
            <a:off x="5652120" y="3795886"/>
            <a:ext cx="3168352" cy="369332"/>
          </a:xfrm>
          <a:prstGeom prst="rect">
            <a:avLst/>
          </a:prstGeom>
          <a:noFill/>
        </p:spPr>
        <p:txBody>
          <a:bodyPr wrap="square" rtlCol="0">
            <a:spAutoFit/>
          </a:bodyPr>
          <a:lstStyle/>
          <a:p>
            <a:r>
              <a:rPr lang="pt-BR" b="1" i="1" dirty="0" smtClean="0"/>
              <a:t>Muito obrigada!</a:t>
            </a:r>
            <a:endParaRPr lang="pt-BR" b="1" i="1" dirty="0"/>
          </a:p>
        </p:txBody>
      </p:sp>
    </p:spTree>
    <p:extLst>
      <p:ext uri="{BB962C8B-B14F-4D97-AF65-F5344CB8AC3E}">
        <p14:creationId xmlns:p14="http://schemas.microsoft.com/office/powerpoint/2010/main" val="1224769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CaixaDeTexto 1">
            <a:extLst>
              <a:ext uri="{FF2B5EF4-FFF2-40B4-BE49-F238E27FC236}">
                <a16:creationId xmlns="" xmlns:a16="http://schemas.microsoft.com/office/drawing/2014/main" id="{D1B879C4-2049-4BD0-AE0F-135862D9BCFB}"/>
              </a:ext>
            </a:extLst>
          </p:cNvPr>
          <p:cNvSpPr txBox="1"/>
          <p:nvPr/>
        </p:nvSpPr>
        <p:spPr>
          <a:xfrm>
            <a:off x="1043608" y="418983"/>
            <a:ext cx="5328592" cy="461665"/>
          </a:xfrm>
          <a:prstGeom prst="rect">
            <a:avLst/>
          </a:prstGeom>
          <a:noFill/>
        </p:spPr>
        <p:txBody>
          <a:bodyPr wrap="square" rtlCol="0">
            <a:spAutoFit/>
          </a:bodyPr>
          <a:lstStyle/>
          <a:p>
            <a:pPr algn="ctr"/>
            <a:r>
              <a:rPr lang="pt-BR" sz="2400" dirty="0">
                <a:latin typeface="Arial Black" panose="020B0A04020102020204" pitchFamily="34" charset="0"/>
              </a:rPr>
              <a:t>ESTRUTURA DA SECRETARIA</a:t>
            </a:r>
          </a:p>
        </p:txBody>
      </p:sp>
      <p:sp>
        <p:nvSpPr>
          <p:cNvPr id="3" name="CaixaDeTexto 2">
            <a:extLst>
              <a:ext uri="{FF2B5EF4-FFF2-40B4-BE49-F238E27FC236}">
                <a16:creationId xmlns="" xmlns:a16="http://schemas.microsoft.com/office/drawing/2014/main" id="{94750211-2887-4DC1-BB89-C17DAF682E1E}"/>
              </a:ext>
            </a:extLst>
          </p:cNvPr>
          <p:cNvSpPr txBox="1"/>
          <p:nvPr/>
        </p:nvSpPr>
        <p:spPr>
          <a:xfrm>
            <a:off x="1187624" y="880648"/>
            <a:ext cx="6192688" cy="3785652"/>
          </a:xfrm>
          <a:prstGeom prst="rect">
            <a:avLst/>
          </a:prstGeom>
          <a:noFill/>
        </p:spPr>
        <p:txBody>
          <a:bodyPr wrap="square" rtlCol="0">
            <a:spAutoFit/>
          </a:bodyPr>
          <a:lstStyle/>
          <a:p>
            <a:r>
              <a:rPr lang="pt-BR" sz="2000" dirty="0" smtClean="0">
                <a:cs typeface="Arial" panose="020B0604020202020204" pitchFamily="34" charset="0"/>
              </a:rPr>
              <a:t>14 </a:t>
            </a:r>
            <a:r>
              <a:rPr lang="pt-BR" sz="2000" dirty="0">
                <a:cs typeface="Arial" panose="020B0604020202020204" pitchFamily="34" charset="0"/>
              </a:rPr>
              <a:t>Unidades </a:t>
            </a:r>
            <a:r>
              <a:rPr lang="pt-BR" sz="2000" dirty="0" smtClean="0">
                <a:cs typeface="Arial" panose="020B0604020202020204" pitchFamily="34" charset="0"/>
              </a:rPr>
              <a:t>escolares</a:t>
            </a:r>
            <a:endParaRPr lang="pt-BR" sz="2000" dirty="0">
              <a:cs typeface="Arial" panose="020B0604020202020204" pitchFamily="34" charset="0"/>
            </a:endParaRPr>
          </a:p>
          <a:p>
            <a:r>
              <a:rPr lang="pt-BR" sz="2000" dirty="0" smtClean="0">
                <a:cs typeface="Arial" panose="020B0604020202020204" pitchFamily="34" charset="0"/>
              </a:rPr>
              <a:t>14 Diretoras</a:t>
            </a:r>
          </a:p>
          <a:p>
            <a:r>
              <a:rPr lang="pt-BR" sz="2000" dirty="0" smtClean="0">
                <a:cs typeface="Arial" panose="020B0604020202020204" pitchFamily="34" charset="0"/>
              </a:rPr>
              <a:t>11 Secretárias</a:t>
            </a:r>
            <a:endParaRPr lang="pt-BR" sz="2000" dirty="0">
              <a:cs typeface="Arial" panose="020B0604020202020204" pitchFamily="34" charset="0"/>
            </a:endParaRPr>
          </a:p>
          <a:p>
            <a:r>
              <a:rPr lang="pt-BR" sz="2000" dirty="0">
                <a:cs typeface="Arial" panose="020B0604020202020204" pitchFamily="34" charset="0"/>
              </a:rPr>
              <a:t>09 Centros de Educação Infantil</a:t>
            </a:r>
          </a:p>
          <a:p>
            <a:r>
              <a:rPr lang="pt-BR" sz="2000" dirty="0" smtClean="0">
                <a:cs typeface="Arial" panose="020B0604020202020204" pitchFamily="34" charset="0"/>
              </a:rPr>
              <a:t>05 </a:t>
            </a:r>
            <a:r>
              <a:rPr lang="pt-BR" sz="2000" dirty="0">
                <a:cs typeface="Arial" panose="020B0604020202020204" pitchFamily="34" charset="0"/>
              </a:rPr>
              <a:t>Escolas de Ensino Fundamental </a:t>
            </a:r>
          </a:p>
          <a:p>
            <a:r>
              <a:rPr lang="pt-BR" sz="2000" dirty="0" smtClean="0">
                <a:cs typeface="Arial" panose="020B0604020202020204" pitchFamily="34" charset="0"/>
              </a:rPr>
              <a:t>2.893 </a:t>
            </a:r>
            <a:r>
              <a:rPr lang="pt-BR" sz="2000" dirty="0">
                <a:cs typeface="Arial" panose="020B0604020202020204" pitchFamily="34" charset="0"/>
              </a:rPr>
              <a:t>Total de Alunos</a:t>
            </a:r>
          </a:p>
          <a:p>
            <a:r>
              <a:rPr lang="pt-BR" sz="2000" dirty="0" smtClean="0">
                <a:cs typeface="Arial" panose="020B0604020202020204" pitchFamily="34" charset="0"/>
              </a:rPr>
              <a:t>790 </a:t>
            </a:r>
            <a:r>
              <a:rPr lang="pt-BR" sz="2000" dirty="0">
                <a:cs typeface="Arial" panose="020B0604020202020204" pitchFamily="34" charset="0"/>
              </a:rPr>
              <a:t>Alunos 0 a 3 anos nos Centros de Educação Infantil</a:t>
            </a:r>
          </a:p>
          <a:p>
            <a:r>
              <a:rPr lang="pt-BR" sz="2000" dirty="0" smtClean="0">
                <a:cs typeface="Arial" panose="020B0604020202020204" pitchFamily="34" charset="0"/>
              </a:rPr>
              <a:t>499 </a:t>
            </a:r>
            <a:r>
              <a:rPr lang="pt-BR" sz="2000" dirty="0">
                <a:cs typeface="Arial" panose="020B0604020202020204" pitchFamily="34" charset="0"/>
              </a:rPr>
              <a:t>Alunos Pré-Escolar de 4 a 5 anos</a:t>
            </a:r>
          </a:p>
          <a:p>
            <a:r>
              <a:rPr lang="pt-BR" sz="2000" dirty="0" smtClean="0">
                <a:cs typeface="Arial" panose="020B0604020202020204" pitchFamily="34" charset="0"/>
              </a:rPr>
              <a:t>1.604 </a:t>
            </a:r>
            <a:r>
              <a:rPr lang="pt-BR" sz="2000" dirty="0">
                <a:cs typeface="Arial" panose="020B0604020202020204" pitchFamily="34" charset="0"/>
              </a:rPr>
              <a:t>Alunos no Ensino Fundamental</a:t>
            </a:r>
          </a:p>
          <a:p>
            <a:r>
              <a:rPr lang="pt-BR" sz="2000" dirty="0" smtClean="0">
                <a:cs typeface="Arial" panose="020B0604020202020204" pitchFamily="34" charset="0"/>
              </a:rPr>
              <a:t>435 Professores </a:t>
            </a:r>
            <a:r>
              <a:rPr lang="pt-BR" sz="2000" dirty="0">
                <a:cs typeface="Arial" panose="020B0604020202020204" pitchFamily="34" charset="0"/>
              </a:rPr>
              <a:t>Efetivos e </a:t>
            </a:r>
            <a:r>
              <a:rPr lang="pt-BR" sz="2000" dirty="0" err="1">
                <a:cs typeface="Arial" panose="020B0604020202020204" pitchFamily="34" charset="0"/>
              </a:rPr>
              <a:t>ACTs</a:t>
            </a:r>
            <a:endParaRPr lang="pt-BR" sz="2000" dirty="0">
              <a:cs typeface="Arial" panose="020B0604020202020204" pitchFamily="34" charset="0"/>
            </a:endParaRPr>
          </a:p>
          <a:p>
            <a:r>
              <a:rPr lang="pt-BR" sz="2000" dirty="0" smtClean="0">
                <a:cs typeface="Arial" panose="020B0604020202020204" pitchFamily="34" charset="0"/>
              </a:rPr>
              <a:t>89 </a:t>
            </a:r>
            <a:r>
              <a:rPr lang="pt-BR" sz="2000" dirty="0">
                <a:cs typeface="Arial" panose="020B0604020202020204" pitchFamily="34" charset="0"/>
              </a:rPr>
              <a:t>Auxiliares de </a:t>
            </a:r>
            <a:r>
              <a:rPr lang="pt-BR" sz="2000" dirty="0" smtClean="0">
                <a:cs typeface="Arial" panose="020B0604020202020204" pitchFamily="34" charset="0"/>
              </a:rPr>
              <a:t>Sala – Efetivos e </a:t>
            </a:r>
            <a:r>
              <a:rPr lang="pt-BR" sz="2000" dirty="0" err="1" smtClean="0">
                <a:cs typeface="Arial" panose="020B0604020202020204" pitchFamily="34" charset="0"/>
              </a:rPr>
              <a:t>ACTs</a:t>
            </a:r>
            <a:endParaRPr lang="pt-BR" sz="2000" dirty="0" smtClean="0">
              <a:cs typeface="Arial" panose="020B0604020202020204" pitchFamily="34" charset="0"/>
            </a:endParaRPr>
          </a:p>
          <a:p>
            <a:r>
              <a:rPr lang="pt-BR" sz="2000" dirty="0" smtClean="0">
                <a:cs typeface="Arial" panose="020B0604020202020204" pitchFamily="34" charset="0"/>
              </a:rPr>
              <a:t>41 Merendeiras e Serviços Gerais</a:t>
            </a:r>
            <a:endParaRPr lang="pt-BR" sz="2000" dirty="0">
              <a:cs typeface="Arial" panose="020B0604020202020204" pitchFamily="34" charset="0"/>
            </a:endParaRPr>
          </a:p>
        </p:txBody>
      </p:sp>
    </p:spTree>
    <p:extLst>
      <p:ext uri="{BB962C8B-B14F-4D97-AF65-F5344CB8AC3E}">
        <p14:creationId xmlns:p14="http://schemas.microsoft.com/office/powerpoint/2010/main" val="462428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38"/>
            <a:ext cx="9144000" cy="5143500"/>
          </a:xfrm>
          <a:prstGeom prst="rect">
            <a:avLst/>
          </a:prstGeom>
        </p:spPr>
      </p:pic>
      <p:sp>
        <p:nvSpPr>
          <p:cNvPr id="2" name="CaixaDeTexto 1">
            <a:extLst>
              <a:ext uri="{FF2B5EF4-FFF2-40B4-BE49-F238E27FC236}">
                <a16:creationId xmlns="" xmlns:a16="http://schemas.microsoft.com/office/drawing/2014/main" id="{D1B879C4-2049-4BD0-AE0F-135862D9BCFB}"/>
              </a:ext>
            </a:extLst>
          </p:cNvPr>
          <p:cNvSpPr txBox="1"/>
          <p:nvPr/>
        </p:nvSpPr>
        <p:spPr>
          <a:xfrm>
            <a:off x="1043608" y="418983"/>
            <a:ext cx="5328592" cy="461665"/>
          </a:xfrm>
          <a:prstGeom prst="rect">
            <a:avLst/>
          </a:prstGeom>
          <a:noFill/>
        </p:spPr>
        <p:txBody>
          <a:bodyPr wrap="square" rtlCol="0">
            <a:spAutoFit/>
          </a:bodyPr>
          <a:lstStyle/>
          <a:p>
            <a:pPr algn="ctr"/>
            <a:r>
              <a:rPr lang="pt-BR" sz="2400" dirty="0">
                <a:latin typeface="Arial Black" panose="020B0A04020102020204" pitchFamily="34" charset="0"/>
              </a:rPr>
              <a:t>RECURSOS DA </a:t>
            </a:r>
            <a:r>
              <a:rPr lang="pt-BR" sz="2400" dirty="0" smtClean="0">
                <a:latin typeface="Arial Black" panose="020B0A04020102020204" pitchFamily="34" charset="0"/>
              </a:rPr>
              <a:t>SECRETARIA</a:t>
            </a:r>
            <a:endParaRPr lang="pt-BR" sz="2400" dirty="0">
              <a:latin typeface="Arial Black" panose="020B0A04020102020204" pitchFamily="34" charset="0"/>
            </a:endParaRPr>
          </a:p>
        </p:txBody>
      </p:sp>
      <p:sp>
        <p:nvSpPr>
          <p:cNvPr id="3" name="CaixaDeTexto 2">
            <a:extLst>
              <a:ext uri="{FF2B5EF4-FFF2-40B4-BE49-F238E27FC236}">
                <a16:creationId xmlns="" xmlns:a16="http://schemas.microsoft.com/office/drawing/2014/main" id="{94750211-2887-4DC1-BB89-C17DAF682E1E}"/>
              </a:ext>
            </a:extLst>
          </p:cNvPr>
          <p:cNvSpPr txBox="1"/>
          <p:nvPr/>
        </p:nvSpPr>
        <p:spPr>
          <a:xfrm>
            <a:off x="1187624" y="880648"/>
            <a:ext cx="6192688" cy="2246769"/>
          </a:xfrm>
          <a:prstGeom prst="rect">
            <a:avLst/>
          </a:prstGeom>
          <a:noFill/>
        </p:spPr>
        <p:txBody>
          <a:bodyPr wrap="square" rtlCol="0">
            <a:spAutoFit/>
          </a:bodyPr>
          <a:lstStyle/>
          <a:p>
            <a:r>
              <a:rPr lang="pt-BR" sz="2000" dirty="0">
                <a:latin typeface="Arial" panose="020B0604020202020204" pitchFamily="34" charset="0"/>
                <a:cs typeface="Arial" panose="020B0604020202020204" pitchFamily="34" charset="0"/>
              </a:rPr>
              <a:t>- Manutenção FUNDEB;</a:t>
            </a:r>
            <a:br>
              <a:rPr lang="pt-BR" sz="2000" dirty="0">
                <a:latin typeface="Arial" panose="020B0604020202020204" pitchFamily="34" charset="0"/>
                <a:cs typeface="Arial" panose="020B0604020202020204" pitchFamily="34" charset="0"/>
              </a:rPr>
            </a:br>
            <a:r>
              <a:rPr lang="pt-BR" sz="2000" dirty="0">
                <a:latin typeface="Arial" panose="020B0604020202020204" pitchFamily="34" charset="0"/>
                <a:cs typeface="Arial" panose="020B0604020202020204" pitchFamily="34" charset="0"/>
              </a:rPr>
              <a:t>- PNATE;</a:t>
            </a:r>
            <a:br>
              <a:rPr lang="pt-BR" sz="2000" dirty="0">
                <a:latin typeface="Arial" panose="020B0604020202020204" pitchFamily="34" charset="0"/>
                <a:cs typeface="Arial" panose="020B0604020202020204" pitchFamily="34" charset="0"/>
              </a:rPr>
            </a:br>
            <a:r>
              <a:rPr lang="pt-BR" sz="2000" dirty="0">
                <a:latin typeface="Arial" panose="020B0604020202020204" pitchFamily="34" charset="0"/>
                <a:cs typeface="Arial" panose="020B0604020202020204" pitchFamily="34" charset="0"/>
              </a:rPr>
              <a:t>- PNAE;</a:t>
            </a:r>
            <a:br>
              <a:rPr lang="pt-BR" sz="2000" dirty="0">
                <a:latin typeface="Arial" panose="020B0604020202020204" pitchFamily="34" charset="0"/>
                <a:cs typeface="Arial" panose="020B0604020202020204" pitchFamily="34" charset="0"/>
              </a:rPr>
            </a:br>
            <a:r>
              <a:rPr lang="pt-BR" sz="2000" dirty="0">
                <a:latin typeface="Arial" panose="020B0604020202020204" pitchFamily="34" charset="0"/>
                <a:cs typeface="Arial" panose="020B0604020202020204" pitchFamily="34" charset="0"/>
              </a:rPr>
              <a:t>- Salário Educação;</a:t>
            </a:r>
            <a:br>
              <a:rPr lang="pt-BR" sz="2000" dirty="0">
                <a:latin typeface="Arial" panose="020B0604020202020204" pitchFamily="34" charset="0"/>
                <a:cs typeface="Arial" panose="020B0604020202020204" pitchFamily="34" charset="0"/>
              </a:rPr>
            </a:br>
            <a:r>
              <a:rPr lang="pt-BR" sz="2000" dirty="0">
                <a:latin typeface="Arial" panose="020B0604020202020204" pitchFamily="34" charset="0"/>
                <a:cs typeface="Arial" panose="020B0604020202020204" pitchFamily="34" charset="0"/>
              </a:rPr>
              <a:t>- Recursos Próprios (25%);</a:t>
            </a:r>
            <a:br>
              <a:rPr lang="pt-BR" sz="2000" dirty="0">
                <a:latin typeface="Arial" panose="020B0604020202020204" pitchFamily="34" charset="0"/>
                <a:cs typeface="Arial" panose="020B0604020202020204" pitchFamily="34" charset="0"/>
              </a:rPr>
            </a:br>
            <a:r>
              <a:rPr lang="pt-BR" sz="2000" dirty="0">
                <a:latin typeface="Arial" panose="020B0604020202020204" pitchFamily="34" charset="0"/>
                <a:cs typeface="Arial" panose="020B0604020202020204" pitchFamily="34" charset="0"/>
              </a:rPr>
              <a:t>- Outros Convênios;</a:t>
            </a:r>
          </a:p>
          <a:p>
            <a:endParaRPr lang="pt-BR" sz="2000" dirty="0">
              <a:cs typeface="Arial" panose="020B0604020202020204" pitchFamily="34" charset="0"/>
            </a:endParaRPr>
          </a:p>
        </p:txBody>
      </p:sp>
    </p:spTree>
    <p:extLst>
      <p:ext uri="{BB962C8B-B14F-4D97-AF65-F5344CB8AC3E}">
        <p14:creationId xmlns:p14="http://schemas.microsoft.com/office/powerpoint/2010/main" val="2189428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204098"/>
          </a:xfrm>
          <a:prstGeom prst="rect">
            <a:avLst/>
          </a:prstGeom>
        </p:spPr>
      </p:pic>
      <p:sp>
        <p:nvSpPr>
          <p:cNvPr id="2" name="CaixaDeTexto 1">
            <a:extLst>
              <a:ext uri="{FF2B5EF4-FFF2-40B4-BE49-F238E27FC236}">
                <a16:creationId xmlns="" xmlns:a16="http://schemas.microsoft.com/office/drawing/2014/main" id="{D1B879C4-2049-4BD0-AE0F-135862D9BCFB}"/>
              </a:ext>
            </a:extLst>
          </p:cNvPr>
          <p:cNvSpPr txBox="1"/>
          <p:nvPr/>
        </p:nvSpPr>
        <p:spPr>
          <a:xfrm>
            <a:off x="251520" y="509568"/>
            <a:ext cx="6264696" cy="461665"/>
          </a:xfrm>
          <a:prstGeom prst="rect">
            <a:avLst/>
          </a:prstGeom>
          <a:noFill/>
        </p:spPr>
        <p:txBody>
          <a:bodyPr wrap="square" rtlCol="0">
            <a:spAutoFit/>
          </a:bodyPr>
          <a:lstStyle/>
          <a:p>
            <a:pPr algn="ctr"/>
            <a:r>
              <a:rPr lang="pt-BR" sz="2400" b="1" dirty="0" smtClean="0">
                <a:latin typeface="Arial Black" panose="020B0A04020102020204" pitchFamily="34" charset="0"/>
              </a:rPr>
              <a:t>INVESTIMENTOS DA SECRETARIA</a:t>
            </a:r>
            <a:endParaRPr lang="pt-BR" sz="2400" b="1" dirty="0">
              <a:latin typeface="Arial Black" panose="020B0A04020102020204" pitchFamily="34" charset="0"/>
            </a:endParaRPr>
          </a:p>
        </p:txBody>
      </p:sp>
      <p:sp>
        <p:nvSpPr>
          <p:cNvPr id="3" name="CaixaDeTexto 2"/>
          <p:cNvSpPr txBox="1"/>
          <p:nvPr/>
        </p:nvSpPr>
        <p:spPr>
          <a:xfrm>
            <a:off x="251520" y="971233"/>
            <a:ext cx="8736676" cy="3785652"/>
          </a:xfrm>
          <a:prstGeom prst="rect">
            <a:avLst/>
          </a:prstGeom>
          <a:noFill/>
        </p:spPr>
        <p:txBody>
          <a:bodyPr wrap="square" rtlCol="0">
            <a:spAutoFit/>
          </a:bodyPr>
          <a:lstStyle/>
          <a:p>
            <a:pPr marL="285750" indent="-285750">
              <a:buFont typeface="Wingdings"/>
              <a:buChar char="Ø"/>
            </a:pPr>
            <a:r>
              <a:rPr lang="pt-BR" sz="2000" dirty="0" smtClean="0"/>
              <a:t>Manutenção da Merenda </a:t>
            </a:r>
            <a:r>
              <a:rPr lang="pt-BR" sz="2000" dirty="0"/>
              <a:t>E</a:t>
            </a:r>
            <a:r>
              <a:rPr lang="pt-BR" sz="2000" dirty="0" smtClean="0"/>
              <a:t>scolar do Ensino Fundamental</a:t>
            </a:r>
            <a:endParaRPr lang="pt-BR" sz="2000" b="1" dirty="0" smtClean="0"/>
          </a:p>
          <a:p>
            <a:endParaRPr lang="pt-BR" sz="2000" dirty="0" smtClean="0"/>
          </a:p>
          <a:p>
            <a:pPr marL="285750" indent="-285750">
              <a:buFont typeface="Wingdings"/>
              <a:buChar char="Ø"/>
            </a:pPr>
            <a:r>
              <a:rPr lang="pt-BR" sz="2000" dirty="0" smtClean="0"/>
              <a:t>Manutenção da Merenda </a:t>
            </a:r>
            <a:r>
              <a:rPr lang="pt-BR" sz="2000" dirty="0"/>
              <a:t>E</a:t>
            </a:r>
            <a:r>
              <a:rPr lang="pt-BR" sz="2000" dirty="0" smtClean="0"/>
              <a:t>scolar do Ensino </a:t>
            </a:r>
            <a:r>
              <a:rPr lang="pt-BR" sz="2000" dirty="0"/>
              <a:t>I</a:t>
            </a:r>
            <a:r>
              <a:rPr lang="pt-BR" sz="2000" dirty="0" smtClean="0"/>
              <a:t>nfantil e Creches</a:t>
            </a:r>
            <a:endParaRPr lang="pt-BR" sz="2000" b="1" dirty="0" smtClean="0"/>
          </a:p>
          <a:p>
            <a:endParaRPr lang="pt-BR" sz="2000" dirty="0" smtClean="0"/>
          </a:p>
          <a:p>
            <a:pPr marL="285750" indent="-285750">
              <a:buFont typeface="Wingdings"/>
              <a:buChar char="Ø"/>
            </a:pPr>
            <a:r>
              <a:rPr lang="pt-BR" sz="2000" dirty="0" smtClean="0"/>
              <a:t>Serviços Administrativos da Secretaria</a:t>
            </a:r>
            <a:endParaRPr lang="pt-BR" sz="2000" b="1" dirty="0" smtClean="0"/>
          </a:p>
          <a:p>
            <a:endParaRPr lang="pt-BR" sz="2000" dirty="0" smtClean="0"/>
          </a:p>
          <a:p>
            <a:pPr marL="285750" indent="-285750">
              <a:buFont typeface="Wingdings"/>
              <a:buChar char="Ø"/>
            </a:pPr>
            <a:r>
              <a:rPr lang="pt-BR" sz="2000" dirty="0" smtClean="0"/>
              <a:t>Manutenção do Transporte Escolar</a:t>
            </a:r>
            <a:endParaRPr lang="pt-BR" sz="2000" b="1" dirty="0" smtClean="0"/>
          </a:p>
          <a:p>
            <a:endParaRPr lang="pt-BR" sz="2000" dirty="0" smtClean="0"/>
          </a:p>
          <a:p>
            <a:pPr marL="285750" indent="-285750">
              <a:buFont typeface="Wingdings"/>
              <a:buChar char="Ø"/>
            </a:pPr>
            <a:r>
              <a:rPr lang="pt-BR" sz="2000" dirty="0" smtClean="0"/>
              <a:t>Manutenção e Funcionamento da Educação Infantil e Creches</a:t>
            </a:r>
          </a:p>
          <a:p>
            <a:pPr marL="285750" indent="-285750">
              <a:buFont typeface="Wingdings"/>
              <a:buChar char="Ø"/>
            </a:pPr>
            <a:endParaRPr lang="pt-BR" sz="2000" dirty="0" smtClean="0"/>
          </a:p>
          <a:p>
            <a:pPr marL="285750" indent="-285750">
              <a:buFont typeface="Wingdings"/>
              <a:buChar char="Ø"/>
            </a:pPr>
            <a:r>
              <a:rPr lang="pt-BR" sz="2000" dirty="0" smtClean="0"/>
              <a:t>Manutenção e Funcionamento do Ensino Fundamental</a:t>
            </a:r>
            <a:endParaRPr lang="pt-BR" sz="2000" b="1" dirty="0" smtClean="0"/>
          </a:p>
          <a:p>
            <a:endParaRPr lang="pt-BR" sz="500" dirty="0" smtClean="0"/>
          </a:p>
          <a:p>
            <a:endParaRPr lang="pt-BR" sz="500" dirty="0"/>
          </a:p>
          <a:p>
            <a:endParaRPr lang="pt-BR" sz="500" dirty="0" smtClean="0"/>
          </a:p>
          <a:p>
            <a:endParaRPr lang="pt-BR" sz="500" dirty="0"/>
          </a:p>
        </p:txBody>
      </p:sp>
    </p:spTree>
    <p:extLst>
      <p:ext uri="{BB962C8B-B14F-4D97-AF65-F5344CB8AC3E}">
        <p14:creationId xmlns:p14="http://schemas.microsoft.com/office/powerpoint/2010/main" val="3976808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8"/>
            <a:ext cx="9144000" cy="5143500"/>
          </a:xfrm>
          <a:prstGeom prst="rect">
            <a:avLst/>
          </a:prstGeom>
        </p:spPr>
      </p:pic>
      <p:sp>
        <p:nvSpPr>
          <p:cNvPr id="2" name="CaixaDeTexto 1">
            <a:extLst>
              <a:ext uri="{FF2B5EF4-FFF2-40B4-BE49-F238E27FC236}">
                <a16:creationId xmlns="" xmlns:a16="http://schemas.microsoft.com/office/drawing/2014/main" id="{D1B879C4-2049-4BD0-AE0F-135862D9BCFB}"/>
              </a:ext>
            </a:extLst>
          </p:cNvPr>
          <p:cNvSpPr txBox="1"/>
          <p:nvPr/>
        </p:nvSpPr>
        <p:spPr>
          <a:xfrm>
            <a:off x="683568" y="509568"/>
            <a:ext cx="5832648" cy="584775"/>
          </a:xfrm>
          <a:prstGeom prst="rect">
            <a:avLst/>
          </a:prstGeom>
          <a:noFill/>
        </p:spPr>
        <p:txBody>
          <a:bodyPr wrap="square" rtlCol="0">
            <a:spAutoFit/>
          </a:bodyPr>
          <a:lstStyle/>
          <a:p>
            <a:pPr algn="ctr"/>
            <a:r>
              <a:rPr lang="pt-BR" sz="2000" dirty="0" smtClean="0">
                <a:latin typeface="Arial Black" panose="020B0A04020102020204" pitchFamily="34" charset="0"/>
              </a:rPr>
              <a:t>Demandas de manutenção ao ensino:</a:t>
            </a:r>
          </a:p>
          <a:p>
            <a:r>
              <a:rPr lang="pt-BR" sz="1200" dirty="0" smtClean="0">
                <a:latin typeface="Arial Black" panose="020B0A04020102020204" pitchFamily="34" charset="0"/>
              </a:rPr>
              <a:t>             Limpeza, dedetização e manutenção nas escolas e creches</a:t>
            </a:r>
            <a:endParaRPr lang="pt-BR" sz="1200" dirty="0">
              <a:latin typeface="Arial Black" panose="020B0A04020102020204" pitchFamily="34" charset="0"/>
            </a:endParaRPr>
          </a:p>
        </p:txBody>
      </p:sp>
      <p:sp>
        <p:nvSpPr>
          <p:cNvPr id="5" name="AutoShape 2" descr="blob:https://web.whatsapp.com/eb160199-fc93-423a-904d-8a2c37469c4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blob:https://web.whatsapp.com/eb160199-fc93-423a-904d-8a2c37469c4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4" name="Image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316173"/>
            <a:ext cx="3384376" cy="2952329"/>
          </a:xfrm>
          <a:prstGeom prst="rect">
            <a:avLst/>
          </a:prstGeom>
        </p:spPr>
      </p:pic>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316173"/>
            <a:ext cx="3384376" cy="2952329"/>
          </a:xfrm>
          <a:prstGeom prst="rect">
            <a:avLst/>
          </a:prstGeom>
        </p:spPr>
      </p:pic>
    </p:spTree>
    <p:extLst>
      <p:ext uri="{BB962C8B-B14F-4D97-AF65-F5344CB8AC3E}">
        <p14:creationId xmlns:p14="http://schemas.microsoft.com/office/powerpoint/2010/main" val="2916959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8"/>
            <a:ext cx="9144000" cy="5143500"/>
          </a:xfrm>
          <a:prstGeom prst="rect">
            <a:avLst/>
          </a:prstGeom>
        </p:spPr>
      </p:pic>
      <p:sp>
        <p:nvSpPr>
          <p:cNvPr id="12" name="CaixaDeTexto 11"/>
          <p:cNvSpPr txBox="1"/>
          <p:nvPr/>
        </p:nvSpPr>
        <p:spPr>
          <a:xfrm>
            <a:off x="400940" y="1466084"/>
            <a:ext cx="3072798" cy="400110"/>
          </a:xfrm>
          <a:prstGeom prst="rect">
            <a:avLst/>
          </a:prstGeom>
          <a:noFill/>
        </p:spPr>
        <p:txBody>
          <a:bodyPr wrap="square" rtlCol="0">
            <a:spAutoFit/>
          </a:bodyPr>
          <a:lstStyle/>
          <a:p>
            <a:pPr algn="ctr"/>
            <a:r>
              <a:rPr lang="pt-BR" sz="2000" dirty="0" smtClean="0">
                <a:latin typeface="Arial Black" panose="020B0A04020102020204" pitchFamily="34" charset="0"/>
              </a:rPr>
              <a:t>Merenda Escolar</a:t>
            </a:r>
            <a:endParaRPr lang="pt-BR" sz="2000" dirty="0">
              <a:latin typeface="Arial Black" panose="020B0A04020102020204" pitchFamily="34" charset="0"/>
            </a:endParaRPr>
          </a:p>
        </p:txBody>
      </p:sp>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1707654"/>
            <a:ext cx="2376264" cy="2736304"/>
          </a:xfrm>
          <a:prstGeom prst="rect">
            <a:avLst/>
          </a:prstGeom>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1707654"/>
            <a:ext cx="2304256" cy="2736304"/>
          </a:xfrm>
          <a:prstGeom prst="rect">
            <a:avLst/>
          </a:prstGeom>
        </p:spPr>
      </p:pic>
      <p:sp>
        <p:nvSpPr>
          <p:cNvPr id="7" name="CaixaDeTexto 6"/>
          <p:cNvSpPr txBox="1"/>
          <p:nvPr/>
        </p:nvSpPr>
        <p:spPr>
          <a:xfrm>
            <a:off x="400940" y="1995686"/>
            <a:ext cx="3240360" cy="1477328"/>
          </a:xfrm>
          <a:prstGeom prst="rect">
            <a:avLst/>
          </a:prstGeom>
          <a:noFill/>
        </p:spPr>
        <p:txBody>
          <a:bodyPr wrap="square" rtlCol="0">
            <a:spAutoFit/>
          </a:bodyPr>
          <a:lstStyle/>
          <a:p>
            <a:r>
              <a:rPr lang="pt-BR" dirty="0" smtClean="0"/>
              <a:t>Neste quadrimestre foram investidos na merenda escolar:</a:t>
            </a:r>
          </a:p>
          <a:p>
            <a:endParaRPr lang="pt-BR" dirty="0" smtClean="0"/>
          </a:p>
          <a:p>
            <a:r>
              <a:rPr lang="pt-BR" dirty="0" smtClean="0"/>
              <a:t>PNAE: R$104.525,98</a:t>
            </a:r>
          </a:p>
          <a:p>
            <a:r>
              <a:rPr lang="pt-BR" dirty="0" smtClean="0"/>
              <a:t>Recurso Próprio: R$ 368.016,55</a:t>
            </a:r>
          </a:p>
        </p:txBody>
      </p:sp>
    </p:spTree>
    <p:extLst>
      <p:ext uri="{BB962C8B-B14F-4D97-AF65-F5344CB8AC3E}">
        <p14:creationId xmlns:p14="http://schemas.microsoft.com/office/powerpoint/2010/main" val="3553638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xmlns="" id="{9E489D76-D9FC-41A5-B5D3-EF4A092DC7E0}"/>
              </a:ext>
            </a:extLst>
          </p:cNvPr>
          <p:cNvPicPr>
            <a:picLocks noChangeAspect="1"/>
          </p:cNvPicPr>
          <p:nvPr/>
        </p:nvPicPr>
        <p:blipFill>
          <a:blip r:embed="rId2"/>
          <a:stretch>
            <a:fillRect/>
          </a:stretch>
        </p:blipFill>
        <p:spPr>
          <a:xfrm>
            <a:off x="7322" y="23614"/>
            <a:ext cx="9141292" cy="5143500"/>
          </a:xfrm>
          <a:prstGeom prst="rect">
            <a:avLst/>
          </a:prstGeom>
        </p:spPr>
      </p:pic>
      <p:sp>
        <p:nvSpPr>
          <p:cNvPr id="2" name="CaixaDeTexto 1"/>
          <p:cNvSpPr txBox="1"/>
          <p:nvPr/>
        </p:nvSpPr>
        <p:spPr>
          <a:xfrm>
            <a:off x="323528" y="929631"/>
            <a:ext cx="8280920" cy="2000548"/>
          </a:xfrm>
          <a:prstGeom prst="rect">
            <a:avLst/>
          </a:prstGeom>
          <a:noFill/>
        </p:spPr>
        <p:txBody>
          <a:bodyPr wrap="square" rtlCol="0">
            <a:spAutoFit/>
          </a:bodyPr>
          <a:lstStyle/>
          <a:p>
            <a:endParaRPr lang="pt-BR" sz="2000" dirty="0" smtClean="0"/>
          </a:p>
          <a:p>
            <a:endParaRPr lang="pt-BR" sz="2000" dirty="0" smtClean="0"/>
          </a:p>
          <a:p>
            <a:pPr marL="342900" indent="-342900">
              <a:buFont typeface="Wingdings" pitchFamily="2" charset="2"/>
              <a:buChar char="Ø"/>
            </a:pPr>
            <a:endParaRPr lang="pt-BR" sz="2000" b="1" dirty="0"/>
          </a:p>
          <a:p>
            <a:endParaRPr lang="pt-BR" sz="1000" b="1" dirty="0" smtClean="0"/>
          </a:p>
          <a:p>
            <a:pPr algn="ctr"/>
            <a:r>
              <a:rPr lang="pt-BR" sz="5400" b="1" dirty="0" smtClean="0">
                <a:latin typeface="Arial Black" panose="020B0A04020102020204" pitchFamily="34" charset="0"/>
              </a:rPr>
              <a:t>Ações e Parcerias</a:t>
            </a:r>
          </a:p>
        </p:txBody>
      </p:sp>
    </p:spTree>
    <p:extLst>
      <p:ext uri="{BB962C8B-B14F-4D97-AF65-F5344CB8AC3E}">
        <p14:creationId xmlns:p14="http://schemas.microsoft.com/office/powerpoint/2010/main" val="1918594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19"/>
            <a:ext cx="9144000" cy="5143500"/>
          </a:xfrm>
          <a:prstGeom prst="rect">
            <a:avLst/>
          </a:prstGeom>
        </p:spPr>
      </p:pic>
      <p:sp>
        <p:nvSpPr>
          <p:cNvPr id="3" name="Retângulo 2"/>
          <p:cNvSpPr/>
          <p:nvPr/>
        </p:nvSpPr>
        <p:spPr>
          <a:xfrm>
            <a:off x="503548" y="1068402"/>
            <a:ext cx="4392488" cy="1015663"/>
          </a:xfrm>
          <a:prstGeom prst="rect">
            <a:avLst/>
          </a:prstGeom>
        </p:spPr>
        <p:txBody>
          <a:bodyPr wrap="square">
            <a:spAutoFit/>
          </a:bodyPr>
          <a:lstStyle/>
          <a:p>
            <a:pPr fontAlgn="base"/>
            <a:r>
              <a:rPr lang="pt-BR" sz="2000" b="1" dirty="0">
                <a:latin typeface="Arial Black" panose="020B0A04020102020204" pitchFamily="34" charset="0"/>
              </a:rPr>
              <a:t>Solenidade </a:t>
            </a:r>
            <a:r>
              <a:rPr lang="pt-BR" sz="2000" b="1" dirty="0" smtClean="0">
                <a:latin typeface="Arial Black" panose="020B0A04020102020204" pitchFamily="34" charset="0"/>
              </a:rPr>
              <a:t>marcou </a:t>
            </a:r>
            <a:r>
              <a:rPr lang="pt-BR" sz="2000" b="1" dirty="0">
                <a:latin typeface="Arial Black" panose="020B0A04020102020204" pitchFamily="34" charset="0"/>
              </a:rPr>
              <a:t>a abertura da Semana da Pátria em Capivari de </a:t>
            </a:r>
            <a:r>
              <a:rPr lang="pt-BR" sz="2000" b="1" dirty="0" smtClean="0">
                <a:latin typeface="Arial Black" panose="020B0A04020102020204" pitchFamily="34" charset="0"/>
              </a:rPr>
              <a:t>Baixo</a:t>
            </a:r>
            <a:endParaRPr lang="pt-BR" sz="2000" b="1" dirty="0">
              <a:latin typeface="Arial Black" panose="020B0A04020102020204" pitchFamily="34" charset="0"/>
            </a:endParaRPr>
          </a:p>
        </p:txBody>
      </p:sp>
      <p:sp>
        <p:nvSpPr>
          <p:cNvPr id="6" name="Retângulo 5"/>
          <p:cNvSpPr/>
          <p:nvPr/>
        </p:nvSpPr>
        <p:spPr>
          <a:xfrm>
            <a:off x="503548" y="2084065"/>
            <a:ext cx="4320480" cy="2031325"/>
          </a:xfrm>
          <a:prstGeom prst="rect">
            <a:avLst/>
          </a:prstGeom>
        </p:spPr>
        <p:txBody>
          <a:bodyPr wrap="square">
            <a:spAutoFit/>
          </a:bodyPr>
          <a:lstStyle/>
          <a:p>
            <a:pPr algn="just" fontAlgn="t"/>
            <a:r>
              <a:rPr lang="pt-BR" dirty="0"/>
              <a:t>O ato foi marcado pelo hasteamento das bandeiras e as apresentações do coral Brilho Juvenil e da fanfarra da escola </a:t>
            </a:r>
            <a:r>
              <a:rPr lang="pt-BR" dirty="0" smtClean="0"/>
              <a:t>EBM </a:t>
            </a:r>
            <a:r>
              <a:rPr lang="pt-BR" dirty="0"/>
              <a:t>Dom Anselmo </a:t>
            </a:r>
            <a:r>
              <a:rPr lang="pt-BR" dirty="0" err="1"/>
              <a:t>Pietrulla</a:t>
            </a:r>
            <a:r>
              <a:rPr lang="pt-BR" dirty="0"/>
              <a:t>. O evento contou com a presença de autoridades municipais, servidores, vereadores, professores, alunos, bombeiros, policiais militares</a:t>
            </a:r>
            <a:r>
              <a:rPr lang="pt-BR" dirty="0" smtClean="0"/>
              <a:t>.</a:t>
            </a:r>
            <a:endParaRPr lang="pt-BR" dirty="0"/>
          </a:p>
        </p:txBody>
      </p:sp>
      <p:pic>
        <p:nvPicPr>
          <p:cNvPr id="1026" name="Picture 2" descr="https://capivaridebaixo.sc.gov.br/uploads/sites/290/2023/09/Abertura-da-Semana-da-Patria-2023-17.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458619"/>
            <a:ext cx="2131116" cy="12115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apivaridebaixo.sc.gov.br/uploads/sites/290/2023/09/Abertura-da-Semana-da-Patria-2023-19-1024x577.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1244531"/>
            <a:ext cx="2131116" cy="12381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apivaridebaixo.sc.gov.br/uploads/sites/290/2023/09/Abertura-da-Semana-da-Patria-2023-9-1024x577.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3670155"/>
            <a:ext cx="2131116" cy="120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226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5231</TotalTime>
  <Words>1429</Words>
  <Application>Microsoft Office PowerPoint</Application>
  <PresentationFormat>Apresentação na tela (16:9)</PresentationFormat>
  <Paragraphs>125</Paragraphs>
  <Slides>24</Slides>
  <Notes>3</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Usuario</dc:creator>
  <cp:lastModifiedBy>Alessandra</cp:lastModifiedBy>
  <cp:revision>308</cp:revision>
  <cp:lastPrinted>2024-02-27T11:05:09Z</cp:lastPrinted>
  <dcterms:created xsi:type="dcterms:W3CDTF">2021-05-10T18:20:11Z</dcterms:created>
  <dcterms:modified xsi:type="dcterms:W3CDTF">2024-02-27T11:24:55Z</dcterms:modified>
</cp:coreProperties>
</file>