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7" r:id="rId3"/>
    <p:sldId id="269" r:id="rId4"/>
    <p:sldId id="257" r:id="rId5"/>
    <p:sldId id="270" r:id="rId6"/>
    <p:sldId id="258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2" r:id="rId20"/>
    <p:sldId id="284" r:id="rId21"/>
    <p:sldId id="28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74806-C560-4E03-98A9-2BB649111B0F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8A680-C6B8-4C11-976D-78CD491AD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39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A680-C6B8-4C11-976D-78CD491AD2F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91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1C94BEA-FF77-4D90-A39F-D696BC293021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756592" y="2996952"/>
            <a:ext cx="10526786" cy="1296143"/>
          </a:xfrm>
        </p:spPr>
        <p:txBody>
          <a:bodyPr/>
          <a:lstStyle/>
          <a:p>
            <a:r>
              <a:rPr lang="pt-BR" sz="6000" dirty="0">
                <a:latin typeface="Arial Black" panose="020B0A04020102020204" pitchFamily="34" charset="0"/>
              </a:rPr>
              <a:t>Assessoria e Gestão </a:t>
            </a:r>
            <a:br>
              <a:rPr lang="pt-BR" sz="6000" dirty="0">
                <a:latin typeface="Arial Black" panose="020B0A04020102020204" pitchFamily="34" charset="0"/>
              </a:rPr>
            </a:br>
            <a:r>
              <a:rPr lang="pt-BR" sz="6000" dirty="0">
                <a:latin typeface="Arial Black" panose="020B0A04020102020204" pitchFamily="34" charset="0"/>
              </a:rPr>
              <a:t>de Convênios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219200"/>
          </a:xfrm>
        </p:spPr>
        <p:txBody>
          <a:bodyPr/>
          <a:lstStyle/>
          <a:p>
            <a:r>
              <a:rPr lang="pt-BR" dirty="0">
                <a:latin typeface="Figerona" pitchFamily="2" charset="0"/>
              </a:rPr>
              <a:t>Apresentação Último Quadrimestre 2023</a:t>
            </a:r>
          </a:p>
          <a:p>
            <a:r>
              <a:rPr lang="pt-BR" dirty="0">
                <a:latin typeface="Figerona" pitchFamily="2" charset="0"/>
              </a:rPr>
              <a:t>Camila Pedro Guimarães</a:t>
            </a:r>
          </a:p>
          <a:p>
            <a:endParaRPr lang="pt-BR" dirty="0">
              <a:latin typeface="Figerona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DF8AB2D-05A7-F384-FB07-B364FC0CF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1">
            <a:extLst>
              <a:ext uri="{FF2B5EF4-FFF2-40B4-BE49-F238E27FC236}">
                <a16:creationId xmlns:a16="http://schemas.microsoft.com/office/drawing/2014/main" xmlns="" id="{1506D9BA-6F02-448D-A734-FD97F190C3E1}"/>
              </a:ext>
            </a:extLst>
          </p:cNvPr>
          <p:cNvSpPr txBox="1"/>
          <p:nvPr/>
        </p:nvSpPr>
        <p:spPr>
          <a:xfrm>
            <a:off x="-396552" y="622255"/>
            <a:ext cx="6078639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BR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(ART.9°§ 4°,LRF) </a:t>
            </a:r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xmlns="" id="{AB8378A6-35EC-4CBD-B8BB-FF5F285C32E8}"/>
              </a:ext>
            </a:extLst>
          </p:cNvPr>
          <p:cNvSpPr txBox="1"/>
          <p:nvPr/>
        </p:nvSpPr>
        <p:spPr>
          <a:xfrm>
            <a:off x="0" y="2504870"/>
            <a:ext cx="5345430" cy="70788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>
            <a:defPPr>
              <a:defRPr lang="pt-BR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3° QUADRIMESTRE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27/02/2024</a:t>
            </a:r>
          </a:p>
        </p:txBody>
      </p:sp>
      <p:sp>
        <p:nvSpPr>
          <p:cNvPr id="8" name="CaixaDeTexto 5">
            <a:extLst>
              <a:ext uri="{FF2B5EF4-FFF2-40B4-BE49-F238E27FC236}">
                <a16:creationId xmlns:a16="http://schemas.microsoft.com/office/drawing/2014/main" xmlns="" id="{93814296-09EB-40C8-8EAD-04055ED1966F}"/>
              </a:ext>
            </a:extLst>
          </p:cNvPr>
          <p:cNvSpPr txBox="1"/>
          <p:nvPr/>
        </p:nvSpPr>
        <p:spPr>
          <a:xfrm>
            <a:off x="827584" y="3736174"/>
            <a:ext cx="3744416" cy="28623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BR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ASSESSORIA E GESTÃO DE CONVÊNIOS 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1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56940" y="921692"/>
            <a:ext cx="8096708" cy="27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3.1.2 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 EMENDAS IMPOSITIVAS ESTADUAIS (79) RECEBIDAS EM PROJETOS 2023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58284"/>
              </p:ext>
            </p:extLst>
          </p:nvPr>
        </p:nvGraphicFramePr>
        <p:xfrm>
          <a:off x="356822" y="1201836"/>
          <a:ext cx="8496944" cy="2300187"/>
        </p:xfrm>
        <a:graphic>
          <a:graphicData uri="http://schemas.openxmlformats.org/drawingml/2006/table">
            <a:tbl>
              <a:tblPr/>
              <a:tblGrid>
                <a:gridCol w="573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5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8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1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3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68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67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7113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66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ÓRGÃO CONCEDENTE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Indicação Parlamentar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Valor REPASSE 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EMENDA/ SGPe/CONVÊNIO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Publicação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SITUAÇÃO R$ 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7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Dep. Volnei Weber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        150.000,00 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Pavimentação com lajotas da Rua Manoel Martins Machado - loteamento Cambota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0165/2022 EMENDA IMPOSITIVA 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SEF 508 - 02/12/2022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 20/12/22 Conta 17708-3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67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Ismael Coelho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        250.000,00 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Infraestrutura Urbana - Intervenções ao redor da Lagoa do Barreiro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0218/2022 EMENDA IMPOSITIVA 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SEF 508 - 02/12/22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 20/12/22 Conta 17708-3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  <p:sp>
        <p:nvSpPr>
          <p:cNvPr id="6" name="Texto explicativo em seta para a direita 5"/>
          <p:cNvSpPr/>
          <p:nvPr/>
        </p:nvSpPr>
        <p:spPr>
          <a:xfrm>
            <a:off x="179264" y="4365104"/>
            <a:ext cx="2304504" cy="1440160"/>
          </a:xfrm>
          <a:prstGeom prst="rightArrowCallout">
            <a:avLst>
              <a:gd name="adj1" fmla="val 28527"/>
              <a:gd name="adj2" fmla="val 25882"/>
              <a:gd name="adj3" fmla="val 27646"/>
              <a:gd name="adj4" fmla="val 732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INDICAÇÃO EMENDA</a:t>
            </a:r>
          </a:p>
          <a:p>
            <a:pPr algn="ctr"/>
            <a:r>
              <a:rPr lang="pt-BR" sz="1400" dirty="0"/>
              <a:t>NA LEI ORÇAMENTO DO ESTADO ANO ANTERIOR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627784" y="4365104"/>
            <a:ext cx="1872208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PORTARIA PUBLICANDO COM CRONOGRAMA DE PAGAMENTO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7092280" y="4391793"/>
            <a:ext cx="1872208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EXECUÇÃO CONFORME OBJETO LOA E PORTARIA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04048" y="4412629"/>
            <a:ext cx="165618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R$</a:t>
            </a:r>
          </a:p>
          <a:p>
            <a:pPr algn="ctr"/>
            <a:r>
              <a:rPr lang="pt-BR" sz="2800" b="1" dirty="0"/>
              <a:t>EM CONTA</a:t>
            </a:r>
          </a:p>
        </p:txBody>
      </p:sp>
      <p:sp>
        <p:nvSpPr>
          <p:cNvPr id="12" name="Seta para a direita 11"/>
          <p:cNvSpPr/>
          <p:nvPr/>
        </p:nvSpPr>
        <p:spPr>
          <a:xfrm>
            <a:off x="4605294" y="4990516"/>
            <a:ext cx="288032" cy="2427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6778358" y="4939132"/>
            <a:ext cx="288032" cy="2427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76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11560" y="577342"/>
            <a:ext cx="8096708" cy="27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3.1 MODALIDADE TRANSFERÊNCIA ESPECIAL VOLUNTÁRIA – LEI 18.676/2023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7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9552" y="733896"/>
            <a:ext cx="8096708" cy="27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3.2.1 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 TEV SOLICITAÇÕES EM 2023: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275858"/>
              </p:ext>
            </p:extLst>
          </p:nvPr>
        </p:nvGraphicFramePr>
        <p:xfrm>
          <a:off x="251520" y="1362440"/>
          <a:ext cx="8640960" cy="3131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2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9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55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27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71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28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Nº PROCESSO</a:t>
                      </a: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VALOR</a:t>
                      </a: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ORÇAMENTO </a:t>
                      </a:r>
                      <a:r>
                        <a:rPr lang="pt-BR" sz="12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PARLAMENTAR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PORTARIA</a:t>
                      </a:r>
                      <a:r>
                        <a:rPr lang="pt-BR" sz="12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AUTORIZOU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SITUAÇÃO OBJETO ATÉ DEZ/23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SCC 10977/2023 AGOSTO/23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R$ 330.000,00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 de Jogos Escola Fundamental</a:t>
                      </a:r>
                      <a:r>
                        <a:rPr lang="pt-BR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Bairro </a:t>
                      </a:r>
                      <a:r>
                        <a:rPr lang="pt-B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Ilhotinha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GOV.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Autorizado para licitar pela Portaria SGG/SEF 010/2023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Licitado – Pago fevereiro/24</a:t>
                      </a: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SCC 14017/2023 – NOV/23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Reperfilagem ruas bairro três de maio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</a:t>
                      </a:r>
                      <a:r>
                        <a:rPr lang="pt-BR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Garcia/Pepe Collaço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Autorizado para licitar pela Portaria SGG/SEF 009/2023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PARA LICITAR. </a:t>
                      </a: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RECURSOS NÃO RECEBIDOS.</a:t>
                      </a:r>
                    </a:p>
                    <a:p>
                      <a:pPr algn="ctr"/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8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SCC 14021/2023 – NOV/23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500.000,00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Enrocamento bairro Santo André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r>
                        <a:rPr lang="pt-B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</a:t>
                      </a:r>
                      <a:r>
                        <a:rPr lang="pt-BR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Garcia/Pepe Collaço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Autorizado para licitar pela Portaria SGG/SEF 009/2023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PARA LICITAR. </a:t>
                      </a: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RECURSOS</a:t>
                      </a:r>
                      <a:r>
                        <a:rPr lang="pt-BR" sz="1200" b="1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NÃO RECEBIDOS.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7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9552" y="324954"/>
            <a:ext cx="8096708" cy="27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3.2.1 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 TEV ANOS ANTERIORES EM EXECUÇÃO 2023: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376943"/>
              </p:ext>
            </p:extLst>
          </p:nvPr>
        </p:nvGraphicFramePr>
        <p:xfrm>
          <a:off x="0" y="461268"/>
          <a:ext cx="9144001" cy="6140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6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19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31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06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507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TEV/Processo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APROVADO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RECEBIDO ATÉ DEZ/2023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TOTAL DO OBJETO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RECURSO PROPRIO CONTRAPARTIDA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DO OBJETO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SCC 20807/2021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R$ 1.000.000,00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R$ 1.000.000,00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Rua João Ernesto Ramos – etapa 01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R$ 1.142.185,61 com aditivo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R$ 142.185,61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CONCLUÍDO 2023 </a:t>
                      </a:r>
                      <a:r>
                        <a:rPr lang="pt-BR" sz="1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SCC 20906/2021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R$ 500.000,00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R$ 500.000,00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Avenida general osvaldo pinto da veiga e rua da liberdade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R$ 625.608,25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R$ 125.608,25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CONCLUÍDO 2023 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3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SCC 16595/2021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R$ 150.000,00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R$ 150.000,00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 asfaltica com sinalização em Rua Horacio Inocencio de Aguiar, bairro TRÊS DE MAIO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R$ 165.128,10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R$ 15.128,10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CONCLUÍDO 2023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SCC 24781/2021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R$ 200.000,00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R$ 200.000,00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 asfaltica com sinalização em Rua João Honorato da Rosa - Vila flor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R$ 239.153,70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R$ 39.153,70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CONCLUÍDO 2023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3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SCC 24153/2021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R$ 150.000,00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R$ 150.000,00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 asfaltica com sinalização em Rua Maria Frontina da Silva - bairro Vila Flor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R$ 187.682,63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R$ 37.682,63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CONCLUÍDO 2023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1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SCC 01512/2022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R$ 200.000,00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R$ 200.000,00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Pavimentação Rua José João Fernandes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R$ 227.660,25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R$ 27.660,25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CONCLUÍDO 2023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3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SEF 05215/2022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R$ 2.153.432,86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R$ 1.200.000,00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Pavimentação Asfáltica e sinalização viária no acesso sul via Rua João Ernesto Ramos, bairro Centro.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R$ 2.153.432,86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EM EXECUÇÃO AINDA EM 2024.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340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51520" y="188640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4.	CONVÊNIOS ADMINISTRATIVOS VIGENTES ATÉ DEZ/23.	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1196752"/>
            <a:ext cx="4356484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u="sng" dirty="0"/>
              <a:t>CONVÊNIO 38283/2021 RADIOPATRULHA – MUNICÍPIO DE POLÍCIA MILITAR ATRAVÉS DO FUMPOM</a:t>
            </a:r>
            <a:r>
              <a:rPr lang="pt-BR" u="sng" dirty="0"/>
              <a:t> – </a:t>
            </a:r>
            <a:r>
              <a:rPr lang="pt-BR" dirty="0"/>
              <a:t>repasse de R$ 6.500,00 (seis mil e quinhentos reais) para cobrir as despesas com manutenção (combustível, lubrificante, peças, acessórios e serviços) das viaturas colocadas a serviço (conveniada).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25752" y="1208212"/>
            <a:ext cx="4528616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u="sng" dirty="0"/>
              <a:t>TERMO ADITIVO 001 AO CONVÊNIO 001/2022 HNSC – HOSPITAL NOSSA SENHORA DA CONCEIÇÃO:</a:t>
            </a:r>
            <a:r>
              <a:rPr lang="pt-BR" u="sng" dirty="0"/>
              <a:t> </a:t>
            </a:r>
            <a:r>
              <a:rPr lang="pt-BR" dirty="0"/>
              <a:t>manutenção do serviço de atendimento a emergências e procedimentos de laqueadura. R$ 21.000,00 mensais em 12 parcelas fixas mais R$ 7.500,00 mensais variáveis conforme procedimentos ofertados. Vigência janeiro até dez. 2023.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752" y="4437112"/>
            <a:ext cx="423021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/>
              <a:t>TERMO DE CONVÊNIO 001/2023 – APAE</a:t>
            </a:r>
            <a:r>
              <a:rPr lang="pt-BR" dirty="0"/>
              <a:t> - Transferência de valores MAC para despesas específicas de assistência à saúde na área ambulatorial de pacientes SUS – R$ 20.619,96 mensais – vigente até fevereiro/2024.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09728" y="3883114"/>
            <a:ext cx="45720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BR" b="1" u="sng" dirty="0"/>
              <a:t>CONVÊNIO 004/2022 (</a:t>
            </a:r>
            <a:r>
              <a:rPr lang="pt-BR" b="1" dirty="0"/>
              <a:t>PMSC15577/2022) </a:t>
            </a:r>
            <a:r>
              <a:rPr lang="pt-BR" b="1" u="sng" dirty="0"/>
              <a:t>– PMSC – POLICIA MILITAR AMBIENTAL: </a:t>
            </a:r>
            <a:r>
              <a:rPr lang="pt-BR" dirty="0"/>
              <a:t>realização de atividades de polícia ostensiva voltadas à preservação, conservação, melhoria do meio ambiente, educação e orientação ambiental, intercâmbio de informações de interesse ambiental abrangendo o território municipal. R$ 3.000,00 mensais. Vigência: março/2022 a março/2025</a:t>
            </a:r>
          </a:p>
        </p:txBody>
      </p:sp>
    </p:spTree>
    <p:extLst>
      <p:ext uri="{BB962C8B-B14F-4D97-AF65-F5344CB8AC3E}">
        <p14:creationId xmlns:p14="http://schemas.microsoft.com/office/powerpoint/2010/main" val="27121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64468" y="260648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4.	CONVÊNIOS ADMINISTRATIVOS VIGENTES ATÉ DEZ/23.	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0648" y="3429000"/>
            <a:ext cx="415524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400" b="1" u="sng" dirty="0"/>
              <a:t>CONVÊNIO DE TRÂNSITO 0078/DETRAN/PROJUR2022 –</a:t>
            </a:r>
            <a:r>
              <a:rPr lang="pt-BR" sz="1400" dirty="0"/>
              <a:t> Ação conjunta entre DETRAN/PMSC, PCSC e Município quanto a fiscalização de trânsito, aplicação de infrações e sua respectiva arrecadação e destinação financeira da execução de infrações de trânsito nos limites terrestres do Município em conformidade com a Lei 9.503/1997. Vigência: setembro/2022 a setembro/2027</a:t>
            </a:r>
          </a:p>
        </p:txBody>
      </p:sp>
      <p:sp>
        <p:nvSpPr>
          <p:cNvPr id="8" name="Retângulo 7"/>
          <p:cNvSpPr/>
          <p:nvPr/>
        </p:nvSpPr>
        <p:spPr>
          <a:xfrm>
            <a:off x="260648" y="1267520"/>
            <a:ext cx="4155244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400" b="1" u="sng" dirty="0"/>
              <a:t>CONVÊNIO 003/2022 – UNIVINTE:</a:t>
            </a:r>
            <a:r>
              <a:rPr lang="pt-BR" sz="1400" dirty="0"/>
              <a:t> Cooperam entre si para ofertar desconto de 30% (trinta por cento) nas mensalidades dos cursos de graduação aos servidores da Prefeitura Municipal e seus dependentes diretos até o final do curso. Vigência: a partir de março de 2022 – indeterminado. Sem transferência de recursos financeiros.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76936" y="1284942"/>
            <a:ext cx="45720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BR" sz="1400" b="1" u="sng" dirty="0"/>
              <a:t>CONVÊNIO 005/2022 – UNIVINTE:</a:t>
            </a:r>
            <a:r>
              <a:rPr lang="pt-BR" sz="1400" dirty="0"/>
              <a:t> estabelece cooperação entre as partes, visando o desenvolvimento de atividades conjuntas capazes de propiciar a promoção e integração ao mercado de trabalho e a formação para o trabalho, a iniciação a carreira profissional, de</a:t>
            </a:r>
          </a:p>
          <a:p>
            <a:r>
              <a:rPr lang="pt-BR" sz="1400" dirty="0"/>
              <a:t>acordo com a Lei n° 11.788 de 25 de setembro de 2008 e com a Lei n° 9.394 de 20 de dezembro de 1996 - Lei de Diretrizes e Bases da Educação Nacional e Lei Municipal n° 2.171/2022, através do estágio obrigatório ou não. Sem transferências de recursos financeiros. Vigência: agosto/2022 a agosto/2027.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572000" y="4436898"/>
            <a:ext cx="45720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BR" sz="1600" b="1" u="sng" dirty="0"/>
              <a:t>TERMO DE COOPERAÇÃO 084/2022 IMA/SC – </a:t>
            </a:r>
            <a:r>
              <a:rPr lang="pt-BR" sz="1600" dirty="0"/>
              <a:t>Implantar e definir as ações, inerentes ao programa “Penso, Logo Destino”, voltadas ao gerenciamento ambientalmente adequado dos resíduos sólidos, no caso em questão, os produtos que compõem o sistema de logística reversa, os quais fazem parte da primeira etapa do programa. Sem transferências de recursos financeiros. Vigência: julho/2022 a julho/2027</a:t>
            </a:r>
          </a:p>
        </p:txBody>
      </p:sp>
    </p:spTree>
    <p:extLst>
      <p:ext uri="{BB962C8B-B14F-4D97-AF65-F5344CB8AC3E}">
        <p14:creationId xmlns:p14="http://schemas.microsoft.com/office/powerpoint/2010/main" val="248234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64468" y="116632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5.	TERMOS DE ADOÇÃO DE ESPAÇOS PÚBLICOS – LEI MUNICIPAL 826/2002	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585617"/>
              </p:ext>
            </p:extLst>
          </p:nvPr>
        </p:nvGraphicFramePr>
        <p:xfrm>
          <a:off x="251520" y="1124745"/>
          <a:ext cx="8537883" cy="5152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7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15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28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9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NUMERO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ADOTANTE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OBJETO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DATA ASS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PRAZO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001/2023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CONVIVER COMUNIDADE CRISTÃ (IGREJA)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RÓTULA DA BÍBLIA (PRÓX. AO GINÁSIO)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02/05/2023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5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002/2023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INVEST BENEFÍCIOS PROTEÇÃO VEICULAR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RÓTULA PRÓXIMO A PRAÇA JACOB HOCKS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15/06/2023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003/2023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ÁGUIA SILVEIRA LIMA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RÓTULA MÃOS SOLIDÁRIAS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02/05/2023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004/2023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FLORENTINO CLÍNICAS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CANTEIROS LOCALIZADOS NA RUA CRISPIM DA ROSA (ELEVADO)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02/05/2023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5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005/2023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MAZINHO PNEUS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RÓTULA AV. NILTON AUGUSTO SACHETTI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11/06/2023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006/2023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MAZINHO PNEUS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DUDU FUNERÁRIA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01/08/2023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007/2023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MAZINHO PNEUS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GUIMARÃES PRODUTOS DE LIMPEZA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01/08/2023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9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008/2023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MAZINHO PNEUS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ANJO JARDINS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25/09/2023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 ANOS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93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64468" y="404664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6.	TERMOS DE PARCERIAS NOS TERMOS DA LEI FEDERAL 13.019/2014 E DECRETO MUNICIPAL 1478/2022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556791"/>
            <a:ext cx="8424935" cy="484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62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3" y="404664"/>
            <a:ext cx="891682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385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64468" y="404664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6.	TERMOS DE PARCERIAS NOS TERMOS DA LEI FEDERAL 13.019/2014 E DECRETO MUNICIPAL 1478/2022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49455"/>
              </p:ext>
            </p:extLst>
          </p:nvPr>
        </p:nvGraphicFramePr>
        <p:xfrm>
          <a:off x="364465" y="1412772"/>
          <a:ext cx="8600023" cy="5273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1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7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6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07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80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59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5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Nº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OSC/PROJETO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FONTE R$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VALOR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PARCELAS PGMTO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VIGÊNCIA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CEACA - 2ª PELE (UNIFORMES)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R$ 99.900,00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ÚNICA - JANEIRO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jul/23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CEACA - VOZ QUE CLAMA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R$ 20.100,00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ÚNICA- FEV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set/23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03.23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CEACA - REPASSE ANUAL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FMAS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R$ 1.022.016,00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 (jan-nov)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dez/23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04.23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APAE - REPASSE ANUAL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FMAS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R$ 292.765,00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 (jan-dez)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dez/23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05.23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APAE - MERENDA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FMAS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R$ 51.711,60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 (fev-nov)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dez/23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9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06.23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CEACA - MERENDA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FMAS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R$ 107.335,08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 (fev-nov)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dez/23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07.23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AJL - SAÚDE OLHOS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FMPI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R$ 159.076,23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 (março e junho)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9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08.23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AJL - CULTURA E ARTE 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R$ 96.950,00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ÚNICA - março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set/23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09.23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AJL - PODCAST PAPO CABEÇA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R$ 63.322,91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ÚNICA - março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set/23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APAE - EQUOTERAPIA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EMENDA FEDERAL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R$ 100.000,00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ÚNICA -abril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jan/23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APAE - ALIMENTAÇÃO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PNAE - REPASSE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R$ 3.922,00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ÚNICA - outubro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dez/23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MITRA - 63ª FESTA SÃO JOÃO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DOT.CULTURA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R$ 40.500,00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ÚNICA - junho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jul/23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9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13.23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AJL - CULTURA E ARTE 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R$ 24.000,00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ÚNICA - outubro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dez/23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CEACA - SONHANDO ALTO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R$ 90.000,00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ÚNICA - outubro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dez/23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APAE - AVALIAÇÃO DIAGNÓSTICA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R$ 42.000,00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ÚNICA - FEV 24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Dez/24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APAE - NATAL EM CENA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R$ 38.805,59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ÚNICA - MARÇO 24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Dez/2024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9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FFB5481-0AB4-41EE-800B-BC6852DA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134076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latin typeface="Arial Black" pitchFamily="34" charset="0"/>
              </a:rPr>
              <a:t/>
            </a:r>
            <a:br>
              <a:rPr lang="en-GB" dirty="0">
                <a:latin typeface="Arial Black" pitchFamily="34" charset="0"/>
              </a:rPr>
            </a:br>
            <a:r>
              <a:rPr lang="en-GB" sz="3300" dirty="0">
                <a:latin typeface="Arial Black" pitchFamily="34" charset="0"/>
              </a:rPr>
              <a:t>AUDIÊNCIA PÚBLICA</a:t>
            </a:r>
            <a:br>
              <a:rPr lang="en-GB" sz="3300" dirty="0">
                <a:latin typeface="Arial Black" pitchFamily="34" charset="0"/>
              </a:rPr>
            </a:br>
            <a:r>
              <a:rPr lang="en-GB" sz="3300" dirty="0">
                <a:latin typeface="Arial Black" pitchFamily="34" charset="0"/>
              </a:rPr>
              <a:t>3º </a:t>
            </a:r>
            <a:r>
              <a:rPr lang="en-GB" sz="3300" dirty="0" err="1">
                <a:latin typeface="Arial Black" pitchFamily="34" charset="0"/>
              </a:rPr>
              <a:t>Quadrimestre</a:t>
            </a:r>
            <a:r>
              <a:rPr lang="en-GB" sz="3300" dirty="0">
                <a:latin typeface="Arial Black" pitchFamily="34" charset="0"/>
              </a:rPr>
              <a:t/>
            </a:r>
            <a:br>
              <a:rPr lang="en-GB" sz="3300" dirty="0">
                <a:latin typeface="Arial Black" pitchFamily="34" charset="0"/>
              </a:rPr>
            </a:br>
            <a:r>
              <a:rPr lang="en-GB" sz="3300" dirty="0">
                <a:latin typeface="Arial Black" pitchFamily="34" charset="0"/>
              </a:rPr>
              <a:t/>
            </a:r>
            <a:br>
              <a:rPr lang="en-GB" sz="3300" dirty="0"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9C31007E-1E6D-4643-A33C-9571A8F1B6C5}"/>
              </a:ext>
            </a:extLst>
          </p:cNvPr>
          <p:cNvSpPr txBox="1">
            <a:spLocks/>
          </p:cNvSpPr>
          <p:nvPr/>
        </p:nvSpPr>
        <p:spPr>
          <a:xfrm>
            <a:off x="323528" y="2060848"/>
            <a:ext cx="8229600" cy="4176464"/>
          </a:xfrm>
          <a:prstGeom prst="rect">
            <a:avLst/>
          </a:prstGeom>
        </p:spPr>
        <p:txBody>
          <a:bodyPr lIns="91438" tIns="45719" rIns="91438" bIns="45719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9" indent="0" algn="ctr">
              <a:buNone/>
            </a:pPr>
            <a:r>
              <a:rPr lang="pt-BR" sz="3300" b="1" dirty="0">
                <a:solidFill>
                  <a:schemeClr val="tx2"/>
                </a:solidFill>
              </a:rPr>
              <a:t>OBJETIVO DA AUDIÊNCIA:</a:t>
            </a:r>
          </a:p>
          <a:p>
            <a:pPr marL="45719" indent="0" algn="ctr">
              <a:buNone/>
            </a:pPr>
            <a:r>
              <a:rPr lang="pt-BR" b="1" dirty="0"/>
              <a:t>APRESENTAR RELATÓRIOS DE AVALIAÇÃO E CUMPRIMENTO DAS METAS FISCAIS DO </a:t>
            </a:r>
          </a:p>
          <a:p>
            <a:pPr marL="45719" indent="0" algn="ctr">
              <a:buNone/>
            </a:pPr>
            <a:r>
              <a:rPr lang="pt-BR" b="1" dirty="0"/>
              <a:t>3º Quadrimestre DE 2023 </a:t>
            </a:r>
          </a:p>
          <a:p>
            <a:pPr marL="45719" indent="0" algn="ctr">
              <a:buNone/>
            </a:pPr>
            <a:r>
              <a:rPr lang="pt-BR" b="1" dirty="0"/>
              <a:t>Legislação: Art. 9º. § 4º., combinado com Art. 48º. § Único da L.C. 101/2000 (Lei de Responsabilidade Fiscal).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16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779364"/>
              </p:ext>
            </p:extLst>
          </p:nvPr>
        </p:nvGraphicFramePr>
        <p:xfrm>
          <a:off x="1187624" y="2276872"/>
          <a:ext cx="6768752" cy="392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1265">
                <a:tc>
                  <a:txBody>
                    <a:bodyPr/>
                    <a:lstStyle/>
                    <a:p>
                      <a:r>
                        <a:rPr lang="pt-BR" dirty="0"/>
                        <a:t>ITENS ORÇAMENTÁRIOS GERAIS ANO DE 2023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RECURSOS</a:t>
                      </a:r>
                      <a:r>
                        <a:rPr lang="pt-BR" baseline="0" dirty="0"/>
                        <a:t> CAPTADOS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5.166.227,00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6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REPASSES RECEBIDOS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3.536.843,00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290">
                <a:tc>
                  <a:txBody>
                    <a:bodyPr/>
                    <a:lstStyle/>
                    <a:p>
                      <a:r>
                        <a:rPr lang="pt-BR" dirty="0"/>
                        <a:t>A</a:t>
                      </a:r>
                      <a:r>
                        <a:rPr lang="pt-BR" baseline="0" dirty="0"/>
                        <a:t> RECEBER 2023 em diante*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3.963.801,00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6392">
                <a:tc>
                  <a:txBody>
                    <a:bodyPr/>
                    <a:lstStyle/>
                    <a:p>
                      <a:r>
                        <a:rPr lang="pt-BR" dirty="0"/>
                        <a:t>REPASSES AUTORIZADOS EM CONVÊNIOS ADMINISTRATIVOS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613.439,52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7702">
                <a:tc>
                  <a:txBody>
                    <a:bodyPr/>
                    <a:lstStyle/>
                    <a:p>
                      <a:r>
                        <a:rPr lang="pt-BR" dirty="0"/>
                        <a:t>REPASSES AUTORIZADOS EM TERMOS DE PARCERIAS (ENTIDADES)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2.017.098,82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-612576" y="188640"/>
            <a:ext cx="10526786" cy="1296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4400" dirty="0">
                <a:latin typeface="Arial Black" panose="020B0A04020102020204" pitchFamily="34" charset="0"/>
              </a:rPr>
              <a:t>Assessoria e Gestão </a:t>
            </a:r>
            <a:br>
              <a:rPr lang="pt-BR" sz="4400" dirty="0">
                <a:latin typeface="Arial Black" panose="020B0A04020102020204" pitchFamily="34" charset="0"/>
              </a:rPr>
            </a:br>
            <a:r>
              <a:rPr lang="pt-BR" sz="4400" dirty="0">
                <a:latin typeface="Arial Black" panose="020B0A04020102020204" pitchFamily="34" charset="0"/>
              </a:rPr>
              <a:t>de Convênios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53" y="1523467"/>
            <a:ext cx="4608512" cy="51890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8FDA5C9-4194-B190-4E05-696454F3903D}"/>
              </a:ext>
            </a:extLst>
          </p:cNvPr>
          <p:cNvSpPr txBox="1"/>
          <p:nvPr/>
        </p:nvSpPr>
        <p:spPr>
          <a:xfrm>
            <a:off x="1835696" y="6123158"/>
            <a:ext cx="478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*contados </a:t>
            </a:r>
            <a:r>
              <a:rPr lang="pt-BR" dirty="0" err="1"/>
              <a:t>CRs</a:t>
            </a:r>
            <a:r>
              <a:rPr lang="pt-BR" dirty="0"/>
              <a:t> de anos anteriores já captados</a:t>
            </a:r>
          </a:p>
        </p:txBody>
      </p:sp>
    </p:spTree>
    <p:extLst>
      <p:ext uri="{BB962C8B-B14F-4D97-AF65-F5344CB8AC3E}">
        <p14:creationId xmlns:p14="http://schemas.microsoft.com/office/powerpoint/2010/main" val="3431994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763401" y="1556792"/>
            <a:ext cx="10526786" cy="1296143"/>
          </a:xfrm>
        </p:spPr>
        <p:txBody>
          <a:bodyPr/>
          <a:lstStyle/>
          <a:p>
            <a:r>
              <a:rPr lang="pt-BR" sz="6000" dirty="0">
                <a:latin typeface="Arial Black" panose="020B0A04020102020204" pitchFamily="34" charset="0"/>
              </a:rPr>
              <a:t>Assessoria e Gestão </a:t>
            </a:r>
            <a:br>
              <a:rPr lang="pt-BR" sz="6000" dirty="0">
                <a:latin typeface="Arial Black" panose="020B0A04020102020204" pitchFamily="34" charset="0"/>
              </a:rPr>
            </a:br>
            <a:r>
              <a:rPr lang="pt-BR" sz="6000" dirty="0">
                <a:latin typeface="Arial Black" panose="020B0A04020102020204" pitchFamily="34" charset="0"/>
              </a:rPr>
              <a:t>de Convênios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3140968"/>
            <a:ext cx="6584776" cy="2088232"/>
          </a:xfrm>
        </p:spPr>
        <p:txBody>
          <a:bodyPr>
            <a:normAutofit/>
          </a:bodyPr>
          <a:lstStyle/>
          <a:p>
            <a:r>
              <a:rPr lang="pt-BR" dirty="0">
                <a:latin typeface="Figerona" pitchFamily="2" charset="0"/>
              </a:rPr>
              <a:t>Apresentação Último Quadrimestre 2023</a:t>
            </a:r>
          </a:p>
          <a:p>
            <a:endParaRPr lang="pt-BR" dirty="0">
              <a:latin typeface="Figerona" pitchFamily="2" charset="0"/>
            </a:endParaRPr>
          </a:p>
          <a:p>
            <a:r>
              <a:rPr lang="pt-BR" dirty="0">
                <a:latin typeface="Figerona" pitchFamily="2" charset="0"/>
              </a:rPr>
              <a:t>Muito Obrigada!</a:t>
            </a:r>
          </a:p>
          <a:p>
            <a:r>
              <a:rPr lang="pt-BR" dirty="0">
                <a:latin typeface="Figerona" pitchFamily="2" charset="0"/>
              </a:rPr>
              <a:t>Camila Pedro Guimarães</a:t>
            </a:r>
          </a:p>
          <a:p>
            <a:endParaRPr lang="pt-BR" dirty="0">
              <a:latin typeface="Figerona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1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093296"/>
            <a:ext cx="6120680" cy="5263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31540" y="1052736"/>
            <a:ext cx="8532948" cy="522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CONVÊNIOS E CONTRATOS DE REPASSE COM UNIÃO EM 2023;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TRANSFERÊNCIAS ESPECIAIS – EMENDAS DA UNIÃO EM 2023;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TRANSFERÊNCIAS ESPECIAIS DO GOVERNO DO ESTADO EM 2023: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3.1	Modalidade Emenda Impositiva (79) LOA/SC – Lei Estadual 18.585/2022 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3.2	Modalidade Transferência Especial Voluntária – TEV (64, 62) Lei Estadual 18.676/2023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CONVÊNIOS ADMINISTRATIVOS ATÉ 2023 VIGENTES;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TERMOS DE ADOÇÃO DE ESPAÇOS  PÚBLICOS 2023 -  LEI MUNICIPAL N. 826/2002;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PARCERIAS MROSC – LEI FEDERAL 13.019/2014 DECRETO MUNICIPAL 1.478/2022;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540568" y="116632"/>
            <a:ext cx="10526786" cy="6548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Arial Black" panose="020B0A04020102020204" pitchFamily="34" charset="0"/>
              </a:rPr>
              <a:t>ASSESSORIA E GESTÃO  DE CONVÊNIOS</a:t>
            </a:r>
          </a:p>
        </p:txBody>
      </p:sp>
    </p:spTree>
    <p:extLst>
      <p:ext uri="{BB962C8B-B14F-4D97-AF65-F5344CB8AC3E}">
        <p14:creationId xmlns:p14="http://schemas.microsoft.com/office/powerpoint/2010/main" val="273893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648072"/>
          </a:xfrm>
        </p:spPr>
        <p:txBody>
          <a:bodyPr/>
          <a:lstStyle/>
          <a:p>
            <a:r>
              <a:rPr lang="pt-BR" sz="4400" b="1" dirty="0">
                <a:latin typeface="Figerona" pitchFamily="2" charset="0"/>
              </a:rPr>
              <a:t>1.	Convênios – CR União 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197768" y="1358876"/>
            <a:ext cx="19077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INDICAÇÃO EMENDA</a:t>
            </a:r>
          </a:p>
          <a:p>
            <a:pPr algn="ctr"/>
            <a:r>
              <a:rPr lang="pt-BR" sz="1400" dirty="0"/>
              <a:t>OU </a:t>
            </a:r>
          </a:p>
          <a:p>
            <a:pPr algn="ctr"/>
            <a:r>
              <a:rPr lang="pt-BR" sz="1400" dirty="0"/>
              <a:t>PROPOSTA CADASTRADA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502124" y="1374776"/>
            <a:ext cx="19077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CADASTRA OBJETO DE ACORDO COM CRITÉRIOS DO PROGRAMA.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760762" y="1385268"/>
            <a:ext cx="1907704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ELABORA PROJETO E INCLUI PARA APROVAÇÃO DA CAIXA.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7074024" y="1385268"/>
            <a:ext cx="1907704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APROVADO O PROJETO VAI P/LICITAÇÃO.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92596" y="3151572"/>
            <a:ext cx="2118048" cy="122734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LICITAÇÃO E CONTRATO VÃO PARA APROVAÇÃO DA CAIXA.</a:t>
            </a:r>
          </a:p>
        </p:txBody>
      </p:sp>
      <p:sp>
        <p:nvSpPr>
          <p:cNvPr id="10" name="Losango 9"/>
          <p:cNvSpPr/>
          <p:nvPr/>
        </p:nvSpPr>
        <p:spPr>
          <a:xfrm>
            <a:off x="2699892" y="2888940"/>
            <a:ext cx="1512168" cy="576064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NÃO</a:t>
            </a:r>
          </a:p>
        </p:txBody>
      </p:sp>
      <p:sp>
        <p:nvSpPr>
          <p:cNvPr id="11" name="Losango 10"/>
          <p:cNvSpPr/>
          <p:nvPr/>
        </p:nvSpPr>
        <p:spPr>
          <a:xfrm>
            <a:off x="2699892" y="3882256"/>
            <a:ext cx="1512168" cy="576064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SIM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007561" y="3564683"/>
            <a:ext cx="1612610" cy="1069392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AGUARDA PAGAMENTO DO MINISTÉRIO</a:t>
            </a:r>
            <a:r>
              <a:rPr lang="pt-BR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448748" y="5199927"/>
            <a:ext cx="1526828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É AUTORIZADO O INICIO DE OBRA! AIO.</a:t>
            </a:r>
          </a:p>
        </p:txBody>
      </p:sp>
      <p:sp>
        <p:nvSpPr>
          <p:cNvPr id="14" name="Losango 13"/>
          <p:cNvSpPr/>
          <p:nvPr/>
        </p:nvSpPr>
        <p:spPr>
          <a:xfrm>
            <a:off x="6825872" y="2948124"/>
            <a:ext cx="1079612" cy="54006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NÃO</a:t>
            </a:r>
          </a:p>
        </p:txBody>
      </p:sp>
      <p:sp>
        <p:nvSpPr>
          <p:cNvPr id="15" name="Losango 14"/>
          <p:cNvSpPr/>
          <p:nvPr/>
        </p:nvSpPr>
        <p:spPr>
          <a:xfrm>
            <a:off x="7026988" y="4129168"/>
            <a:ext cx="1079612" cy="540060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SIM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274884" y="5232336"/>
            <a:ext cx="1758360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ASSINA ORDEM DE SERVIÇO  E INICIA OBRA. </a:t>
            </a:r>
          </a:p>
          <a:p>
            <a:pPr algn="ctr"/>
            <a:r>
              <a:rPr lang="pt-BR" sz="1200" b="1" dirty="0"/>
              <a:t>Recurso bloqueado.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987824" y="5232336"/>
            <a:ext cx="1758360" cy="10801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ENVIO DA 1º MEDIÇÃO  DESBLOQUEIA EQUIVALENTE.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95184" y="5232336"/>
            <a:ext cx="175836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OBRA 100% CONCLUÍDA. INICIA PRESTAÇÃO DE CONTAS.</a:t>
            </a:r>
          </a:p>
        </p:txBody>
      </p:sp>
      <p:sp>
        <p:nvSpPr>
          <p:cNvPr id="19" name="Seta para a direita 18"/>
          <p:cNvSpPr/>
          <p:nvPr/>
        </p:nvSpPr>
        <p:spPr>
          <a:xfrm>
            <a:off x="2210644" y="1700808"/>
            <a:ext cx="201116" cy="270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4545068" y="1732844"/>
            <a:ext cx="201116" cy="270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6825872" y="1835876"/>
            <a:ext cx="201116" cy="270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/>
          <p:cNvCxnSpPr/>
          <p:nvPr/>
        </p:nvCxnSpPr>
        <p:spPr>
          <a:xfrm flipV="1">
            <a:off x="2264049" y="3308164"/>
            <a:ext cx="388690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2311202" y="3717032"/>
            <a:ext cx="493937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V="1">
            <a:off x="4120289" y="4046556"/>
            <a:ext cx="849558" cy="165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V="1">
            <a:off x="4197622" y="2692277"/>
            <a:ext cx="863996" cy="453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67" y="2812440"/>
            <a:ext cx="782231" cy="7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Conector de seta reta 33"/>
          <p:cNvCxnSpPr/>
          <p:nvPr/>
        </p:nvCxnSpPr>
        <p:spPr>
          <a:xfrm flipV="1">
            <a:off x="6668466" y="3398174"/>
            <a:ext cx="424779" cy="229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Elipse 1026"/>
          <p:cNvSpPr/>
          <p:nvPr/>
        </p:nvSpPr>
        <p:spPr>
          <a:xfrm>
            <a:off x="7743212" y="3218154"/>
            <a:ext cx="1238516" cy="6641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/>
              <a:t>OBRA PARALISADA</a:t>
            </a:r>
          </a:p>
        </p:txBody>
      </p:sp>
      <p:cxnSp>
        <p:nvCxnSpPr>
          <p:cNvPr id="37" name="Conector de seta reta 36"/>
          <p:cNvCxnSpPr/>
          <p:nvPr/>
        </p:nvCxnSpPr>
        <p:spPr>
          <a:xfrm>
            <a:off x="6668466" y="4055980"/>
            <a:ext cx="424779" cy="208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7721812" y="4634075"/>
            <a:ext cx="212390" cy="404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Seta para a esquerda 1030"/>
          <p:cNvSpPr/>
          <p:nvPr/>
        </p:nvSpPr>
        <p:spPr>
          <a:xfrm>
            <a:off x="7164288" y="5657688"/>
            <a:ext cx="201390" cy="11470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 para a esquerda 42"/>
          <p:cNvSpPr/>
          <p:nvPr/>
        </p:nvSpPr>
        <p:spPr>
          <a:xfrm>
            <a:off x="4869152" y="5739987"/>
            <a:ext cx="278912" cy="20929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Seta para a esquerda 43"/>
          <p:cNvSpPr/>
          <p:nvPr/>
        </p:nvSpPr>
        <p:spPr>
          <a:xfrm>
            <a:off x="2451349" y="5739986"/>
            <a:ext cx="353790" cy="20929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7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1027" grpId="0" animBg="1"/>
      <p:bldP spid="1031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66522"/>
              </p:ext>
            </p:extLst>
          </p:nvPr>
        </p:nvGraphicFramePr>
        <p:xfrm>
          <a:off x="179512" y="188640"/>
          <a:ext cx="8856984" cy="642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7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70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2837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736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</a:t>
                      </a:r>
                      <a:r>
                        <a:rPr lang="pt-B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Rua Rafael Luciano – Trecho 01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885716/2019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r>
                        <a:rPr lang="pt-B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238.750,00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R$ 60.378,81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</a:t>
                      </a:r>
                      <a:r>
                        <a:rPr lang="pt-B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100% concluída – Iniciada PC </a:t>
                      </a:r>
                      <a:r>
                        <a:rPr lang="pt-B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  <a:r>
                        <a:rPr lang="pt-B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/2024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</a:t>
                      </a:r>
                      <a:r>
                        <a:rPr lang="pt-B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Rua Rafael Luciano – Trecho 02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906213/2020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R$ 481.104,00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R$ 185.780,29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 100% do repasse em 28/12/2023</a:t>
                      </a:r>
                      <a:r>
                        <a:rPr lang="pt-B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 bloqueio pela CAIXA.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 Rua</a:t>
                      </a:r>
                      <a:r>
                        <a:rPr lang="pt-B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Ludovico de Melo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911268/2021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R$ 384.205,00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R$ 13.649,80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 100% do repasse em 28/12/2023</a:t>
                      </a:r>
                      <a:r>
                        <a:rPr lang="pt-B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 bloqueio pela CAIXA.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0268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</a:t>
                      </a:r>
                      <a:r>
                        <a:rPr lang="pt-B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Rua Sérgio Fernandes Pereira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912618/2021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R$ 238.856,00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R$ 106.263,39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 100% do repasse em 07/08/2023</a:t>
                      </a:r>
                      <a:r>
                        <a:rPr lang="pt-B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 bloqueio pela CAIXA. Iniciada Obra 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05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815275"/>
              </p:ext>
            </p:extLst>
          </p:nvPr>
        </p:nvGraphicFramePr>
        <p:xfrm>
          <a:off x="107503" y="260647"/>
          <a:ext cx="8928992" cy="6428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0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97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01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224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6013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2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Aquisição de Caminhão Basculante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930319/2022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R$ 461.760,00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r>
                        <a:rPr lang="pt-B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156.040,00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 Repasse</a:t>
                      </a:r>
                      <a:r>
                        <a:rPr lang="pt-B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100% em 28/12/2023. Licitação aprovada. Objeto a entregar!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 Rua</a:t>
                      </a:r>
                      <a:r>
                        <a:rPr lang="pt-B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João Ernesto Ramos – Etapa 03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931515/2022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R$ 481.104,00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R$ 5.000,00*</a:t>
                      </a:r>
                    </a:p>
                    <a:p>
                      <a:pPr algn="ctr"/>
                      <a:endParaRPr lang="pt-BR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valor pode ser alterado de acordo com a necessidade;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Aprovado projeto pela CAIXA em </a:t>
                      </a:r>
                      <a:r>
                        <a:rPr lang="pt-B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/2023.</a:t>
                      </a:r>
                      <a:r>
                        <a:rPr lang="pt-B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Aguardando licitar.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REPASSE NÃO RECEBIDO!</a:t>
                      </a: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pt-BR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Pavimentação asfáltica e em concreto </a:t>
                      </a:r>
                      <a:r>
                        <a:rPr lang="pt-BR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</a:t>
                      </a:r>
                      <a:r>
                        <a:rPr lang="pt-BR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travado. Total de 08 vias públicas urbanas municipais</a:t>
                      </a:r>
                      <a:endParaRPr lang="pt-B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918596/2021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R$ 1.152.697,00 </a:t>
                      </a:r>
                      <a:endParaRPr lang="pt-B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2.303,00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Licitado lote 01. Licitação lote 02 deserta.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REPASSE NÃO RECEBIDO!</a:t>
                      </a:r>
                      <a:endParaRPr lang="pt-B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005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Aquisição Patrulha</a:t>
                      </a:r>
                      <a:r>
                        <a:rPr lang="pt-B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Mecanizada</a:t>
                      </a:r>
                    </a:p>
                    <a:p>
                      <a:pPr algn="ctr"/>
                      <a:r>
                        <a:rPr lang="pt-B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Retroescav</a:t>
                      </a:r>
                      <a:r>
                        <a:rPr lang="pt-B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890083/2019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R$ 238.750,00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R$ 18.836,70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Prestação de Contas Enviada 2023 Aprovada</a:t>
                      </a:r>
                      <a:r>
                        <a:rPr lang="pt-B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  <a:r>
                        <a:rPr lang="pt-B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/2024.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21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51520" y="188640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2.	</a:t>
            </a:r>
            <a:r>
              <a:rPr lang="pt-BR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 TRANSFERÊNCIAS ESPECIAIS – EMENDAS DA UNIÃO EM 2023 - SAÚDE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294300"/>
              </p:ext>
            </p:extLst>
          </p:nvPr>
        </p:nvGraphicFramePr>
        <p:xfrm>
          <a:off x="225748" y="1340768"/>
          <a:ext cx="8640958" cy="4593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9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75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49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86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18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76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73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REPASSE R$  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 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CÓDIGO TCE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PROPOSTA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</a:t>
                      </a:r>
                      <a:r>
                        <a:rPr lang="pt-BR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HABILITAÇÃO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SITUAÇÃO R$ 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9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Coronel Armando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             150.000,00 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PAB CUSTEIO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36000520326202300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1147 - 22/08/23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2023OB826517 - 31/10/23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9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Ricardo Guidi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             150.918,00 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 CUSTEIO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36000574496202300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1852/2023 - 20/11/2023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2023OB834051 26/12/2023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9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Bancada de SC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             220.000,00 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 CUSTEIO – 70 MIL PROJETOS ALÉM DA</a:t>
                      </a:r>
                      <a:r>
                        <a:rPr lang="pt-BR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VISÃO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3600052032202300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972 - 20/07/23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2023OB823628 - 02/10/23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2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             520.918,00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6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87524" y="161380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3.	TRANSFERÊNCIAS ESPECIAIS DO GOVERNO DO ESTADO EM 2023.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712484"/>
              </p:ext>
            </p:extLst>
          </p:nvPr>
        </p:nvGraphicFramePr>
        <p:xfrm>
          <a:off x="539552" y="1839604"/>
          <a:ext cx="8280920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1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7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3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936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30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ÓRGÃO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EMENDA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Parlamentar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Valor 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Destino/Objeto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HABILITAÇÃO PORTARIA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Situação Financeira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8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1044/2023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Jair Miotto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      200.000,00 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 PARA APOIO EM INVENSTIMENTO NA</a:t>
                      </a:r>
                      <a:b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SAÚDE MUNICIPAL DE CAPIVARI DE BAIXO/SC – Reforma ESF Santa Lúcia 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288/2023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 17735-0 - pago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5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0250/2023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 Garcia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      500.000,00 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Apoio ao sistema viário do município de Capivari de Baixo</a:t>
                      </a:r>
                      <a:r>
                        <a:rPr lang="pt-BR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pt-BR" sz="12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Reperfilagem</a:t>
                      </a:r>
                      <a:r>
                        <a:rPr lang="pt-BR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João Ernesto Ramos – etapa 04)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339/2023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Conta 17708-3 – pago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5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1739/2023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Rodrigo Minotto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      150.000,00 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Apoio Financeiro a Secretaria Municipal de Educação (Quadra escola Santo André)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339/2023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Conta 17709-1 pago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723764" y="1477740"/>
            <a:ext cx="8096708" cy="27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3.1 MODALIDADE EMENDA IMPOSITIVA DE 2023 LOA/SC LEI </a:t>
            </a:r>
            <a:r>
              <a:rPr lang="pt-BR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18.585/2022 – COM PROJETOS PRONTOS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9552" y="733896"/>
            <a:ext cx="8096708" cy="27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3.1.1 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 EMENDAS IMPOSITIVAS ESTADUAIS (79) ANOS ANTERIORES EM EXECUÇÃO 2023.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73153"/>
              </p:ext>
            </p:extLst>
          </p:nvPr>
        </p:nvGraphicFramePr>
        <p:xfrm>
          <a:off x="107504" y="778607"/>
          <a:ext cx="8928992" cy="6046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4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2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86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43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96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43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143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5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Emenda (79)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Emenda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Parlamentar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Objeto/Natureza Despesa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habilitação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</a:t>
                      </a:r>
                      <a:r>
                        <a:rPr lang="pt-B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CONTRAPARTIDA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Situação Aplicação até dez/2023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169/2021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       125.000,00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 Campagnolo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Capital: Reforma e Ampliação CEI Anitta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335/2021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R$ 137.203,27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Obras em andamento medição 05 até dez/23 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793/2020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       300.000,00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João Amim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198/2020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604/20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          100.000,00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Cleiton Salvaro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Capital: Reforma e Ampliação Escola Pequeno Polegar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358/2020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R$ 416.868,30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 em andamento medição 05 até dez/ 2023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182/20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          150.000,00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Rodrigo Minotto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358/2020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4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1824/21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     250.000,00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 Garcia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Capital: Aquisição de equipamentos para educação municipal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335/2021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Móveis e alguns Equipamentos entregues - Saldo emenda até 2023 R$ 77.145,50 conta 17709-1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4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1332/21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     100.000,00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Mauricio Eskudlark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Capital: Aquisição de Carro e móveis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335/2021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Veículo e móveis Entregues - Saldo emenda até 2023 R$ 4.045,70 conta 17709-1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0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1273/21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R$ 200.000,00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Felipe Estevão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 Ruas Rodinei Liberato, Hemilio Honorato da Silva e Rafael Luciano + Travessas 1, 2 e 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335/2021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R$ 396.882,78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Obras concluída em 2023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70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1119/2021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R$ 150.000,00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João Amim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Aquisição veículo para saúde municipal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335/2021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Veículo SPIN adquirido no valor de R$ 131.000,00 - Saldo emenda até dez 2023 R$ 19.000,00 conta 17735-0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7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R$ 300.000,00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Laercio Schuster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Construção ESF no bairro Caçador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 499/2021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R$ 686.345,04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 em medição 03 dez/23.  Recurso aplicado em 100%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437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291</TotalTime>
  <Words>2184</Words>
  <Application>Microsoft Office PowerPoint</Application>
  <PresentationFormat>Apresentação na tela (4:3)</PresentationFormat>
  <Paragraphs>535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Executivo</vt:lpstr>
      <vt:lpstr>Assessoria e Gestão  de Convênios</vt:lpstr>
      <vt:lpstr> AUDIÊNCIA PÚBLICA 3º Quadrimestre  </vt:lpstr>
      <vt:lpstr>Apresentação do PowerPoint</vt:lpstr>
      <vt:lpstr>1. Convênios – CR União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Assessoria e Gestão  de Convênios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Assessoria e Gestão  de Convênios</dc:title>
  <dc:creator>usuário</dc:creator>
  <cp:lastModifiedBy>Alessandra</cp:lastModifiedBy>
  <cp:revision>47</cp:revision>
  <dcterms:created xsi:type="dcterms:W3CDTF">2023-09-25T14:11:36Z</dcterms:created>
  <dcterms:modified xsi:type="dcterms:W3CDTF">2024-02-26T12:45:48Z</dcterms:modified>
</cp:coreProperties>
</file>