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540" r:id="rId2"/>
    <p:sldId id="465" r:id="rId3"/>
    <p:sldId id="466" r:id="rId4"/>
    <p:sldId id="488" r:id="rId5"/>
    <p:sldId id="575" r:id="rId6"/>
    <p:sldId id="595" r:id="rId7"/>
    <p:sldId id="594" r:id="rId8"/>
    <p:sldId id="513" r:id="rId9"/>
    <p:sldId id="515" r:id="rId10"/>
    <p:sldId id="517" r:id="rId11"/>
    <p:sldId id="596" r:id="rId12"/>
    <p:sldId id="597" r:id="rId13"/>
    <p:sldId id="598" r:id="rId14"/>
    <p:sldId id="521" r:id="rId15"/>
    <p:sldId id="599" r:id="rId16"/>
    <p:sldId id="601" r:id="rId17"/>
    <p:sldId id="590" r:id="rId18"/>
    <p:sldId id="592" r:id="rId19"/>
    <p:sldId id="589" r:id="rId20"/>
    <p:sldId id="472" r:id="rId21"/>
    <p:sldId id="600" r:id="rId22"/>
    <p:sldId id="523" r:id="rId23"/>
    <p:sldId id="524" r:id="rId24"/>
    <p:sldId id="525" r:id="rId25"/>
    <p:sldId id="526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538" r:id="rId36"/>
    <p:sldId id="474" r:id="rId37"/>
    <p:sldId id="602" r:id="rId38"/>
    <p:sldId id="603" r:id="rId39"/>
    <p:sldId id="621" r:id="rId40"/>
    <p:sldId id="623" r:id="rId41"/>
    <p:sldId id="622" r:id="rId42"/>
    <p:sldId id="624" r:id="rId43"/>
    <p:sldId id="611" r:id="rId44"/>
    <p:sldId id="625" r:id="rId45"/>
    <p:sldId id="626" r:id="rId46"/>
    <p:sldId id="615" r:id="rId47"/>
    <p:sldId id="541" r:id="rId48"/>
  </p:sldIdLst>
  <p:sldSz cx="9144000" cy="5143500" type="screen16x9"/>
  <p:notesSz cx="10018713" cy="68865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 autoAdjust="0"/>
    <p:restoredTop sz="94680" autoAdjust="0"/>
  </p:normalViewPr>
  <p:slideViewPr>
    <p:cSldViewPr>
      <p:cViewPr>
        <p:scale>
          <a:sx n="110" d="100"/>
          <a:sy n="110" d="100"/>
        </p:scale>
        <p:origin x="-778" y="-2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graficospld202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esktop\graficospld20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100">
                <a:latin typeface="+mn-lt"/>
              </a:defRPr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Resíduos coletados e destinados pelo PLD -  (2022-2023)</a:t>
            </a:r>
          </a:p>
        </c:rich>
      </c:tx>
      <c:layout>
        <c:manualLayout>
          <c:xMode val="edge"/>
          <c:yMode val="edge"/>
          <c:x val="0.13049282233974699"/>
          <c:y val="2.9593094944512947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Plan1!$G$15:$H$15</c:f>
              <c:strCache>
                <c:ptCount val="2"/>
                <c:pt idx="0">
                  <c:v>Pilhas e baterias (Kg)</c:v>
                </c:pt>
                <c:pt idx="1">
                  <c:v>Eletroeletrônicos (Kg)</c:v>
                </c:pt>
              </c:strCache>
            </c:strRef>
          </c:cat>
          <c:val>
            <c:numRef>
              <c:f>Plan1!$G$16:$H$16</c:f>
              <c:numCache>
                <c:formatCode>General</c:formatCode>
                <c:ptCount val="2"/>
                <c:pt idx="0">
                  <c:v>32</c:v>
                </c:pt>
                <c:pt idx="1">
                  <c:v>80</c:v>
                </c:pt>
              </c:numCache>
            </c:numRef>
          </c:val>
        </c:ser>
        <c:ser>
          <c:idx val="1"/>
          <c:order val="1"/>
          <c:tx>
            <c:v>2023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Plan1!$G$15:$H$15</c:f>
              <c:strCache>
                <c:ptCount val="2"/>
                <c:pt idx="0">
                  <c:v>Pilhas e baterias (Kg)</c:v>
                </c:pt>
                <c:pt idx="1">
                  <c:v>Eletroeletrônicos (Kg)</c:v>
                </c:pt>
              </c:strCache>
            </c:strRef>
          </c:cat>
          <c:val>
            <c:numRef>
              <c:f>Plan1!$G$17:$H$17</c:f>
              <c:numCache>
                <c:formatCode>General</c:formatCode>
                <c:ptCount val="2"/>
                <c:pt idx="0">
                  <c:v>15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8121728"/>
        <c:axId val="198160384"/>
      </c:barChart>
      <c:catAx>
        <c:axId val="19812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98160384"/>
        <c:crosses val="autoZero"/>
        <c:auto val="1"/>
        <c:lblAlgn val="ctr"/>
        <c:lblOffset val="100"/>
        <c:noMultiLvlLbl val="0"/>
      </c:catAx>
      <c:valAx>
        <c:axId val="1981603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9812172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accent1">
        <a:lumMod val="60000"/>
        <a:lumOff val="40000"/>
      </a:schemeClr>
    </a:solidFill>
    <a:ln>
      <a:gradFill>
        <a:gsLst>
          <a:gs pos="0">
            <a:srgbClr val="000000"/>
          </a:gs>
          <a:gs pos="39999">
            <a:srgbClr val="0A128C"/>
          </a:gs>
          <a:gs pos="70000">
            <a:srgbClr val="181CC7"/>
          </a:gs>
          <a:gs pos="88000">
            <a:srgbClr val="7005D4"/>
          </a:gs>
          <a:gs pos="100000">
            <a:srgbClr val="8C3D91"/>
          </a:gs>
        </a:gsLst>
        <a:lin ang="5400000" scaled="0"/>
      </a:gra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 sz="1100">
                <a:latin typeface="+mn-lt"/>
              </a:defRPr>
            </a:pP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Resíduos coletados e destinados pelo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PLD 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(2022-2023)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Plan2!$D$4:$E$4</c:f>
              <c:strCache>
                <c:ptCount val="2"/>
                <c:pt idx="0">
                  <c:v>Lâmpadas (unid)</c:v>
                </c:pt>
                <c:pt idx="1">
                  <c:v>Pneus (unid)</c:v>
                </c:pt>
              </c:strCache>
            </c:strRef>
          </c:cat>
          <c:val>
            <c:numRef>
              <c:f>Plan2!$D$5:$E$5</c:f>
              <c:numCache>
                <c:formatCode>General</c:formatCode>
                <c:ptCount val="2"/>
                <c:pt idx="0">
                  <c:v>3000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v>2023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Plan2!$D$4:$E$4</c:f>
              <c:strCache>
                <c:ptCount val="2"/>
                <c:pt idx="0">
                  <c:v>Lâmpadas (unid)</c:v>
                </c:pt>
                <c:pt idx="1">
                  <c:v>Pneus (unid)</c:v>
                </c:pt>
              </c:strCache>
            </c:strRef>
          </c:cat>
          <c:val>
            <c:numRef>
              <c:f>Plan2!$D$6:$E$6</c:f>
              <c:numCache>
                <c:formatCode>General</c:formatCode>
                <c:ptCount val="2"/>
                <c:pt idx="0">
                  <c:v>100</c:v>
                </c:pt>
                <c:pt idx="1">
                  <c:v>440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8194688"/>
        <c:axId val="198196224"/>
      </c:barChart>
      <c:catAx>
        <c:axId val="19819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98196224"/>
        <c:crosses val="autoZero"/>
        <c:auto val="1"/>
        <c:lblAlgn val="ctr"/>
        <c:lblOffset val="100"/>
        <c:noMultiLvlLbl val="0"/>
      </c:catAx>
      <c:valAx>
        <c:axId val="19819622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9819468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accent1">
        <a:lumMod val="60000"/>
        <a:lumOff val="40000"/>
      </a:schemeClr>
    </a:solidFill>
    <a:ln>
      <a:solidFill>
        <a:schemeClr val="tx1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B58CA15E-058F-40DA-806B-DB2F254C9DE0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7A13D43C-D01E-4A34-B93B-AF566D1E4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0E71B03-8032-4C6D-AF53-F6F85AB6EF1D}" type="datetimeFigureOut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1872" y="3271122"/>
            <a:ext cx="8014970" cy="309895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C04D5F3-4D96-490A-935E-83E7ACD57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>
                <a:solidFill>
                  <a:prstClr val="black"/>
                </a:solidFill>
              </a:rPr>
              <a:pPr/>
              <a:t>46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2E8-A2AE-43CF-8320-A8CC8E74094E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0EC3-872D-40AD-9B08-02C2CF5E10A0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A98-CE0C-459A-A6C5-9ED18AFBA0FB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F3FF3-8FFA-424E-9E59-1A60557E3913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406A-7404-48C8-980B-18434A35CBE3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66F7-14FF-4FF3-AA8C-A6B026CE4F33}" type="datetime1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B8B27-BC07-4E84-A111-3CF76BAD4369}" type="datetime1">
              <a:rPr lang="pt-BR" smtClean="0"/>
              <a:t>26/02/2024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9539-CC59-4799-B86B-ED930A797F56}" type="datetime1">
              <a:rPr lang="pt-BR" smtClean="0"/>
              <a:t>26/02/2024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9E58-EE8D-47E1-AADF-3F242F8302A0}" type="datetime1">
              <a:rPr lang="pt-BR" smtClean="0"/>
              <a:t>26/02/2024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844B-3620-443A-9B9A-9AECB9A01440}" type="datetime1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1445-1FFE-4495-ADBE-06DCD2364202}" type="datetime1">
              <a:rPr lang="pt-BR" smtClean="0"/>
              <a:t>26/02/2024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CE37-76A9-4C01-BC38-91E9A23E6165}" type="datetime1">
              <a:rPr lang="pt-BR" smtClean="0"/>
              <a:t>26/02/2024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igilanciasanitaria@capivaridebaixo.sc.gov.br" TargetMode="External"/><Relationship Id="rId4" Type="http://schemas.openxmlformats.org/officeDocument/2006/relationships/hyperlink" Target="mailto:meioambiente@capivaridebaixo.sc.gov.br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ioambiente@capivaridebaixo.sc.gov.br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-70720"/>
            <a:ext cx="9343712" cy="5255838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512" y="533569"/>
            <a:ext cx="4752528" cy="404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>
                <a:solidFill>
                  <a:prstClr val="white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– 2024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6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1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MÁRIO LATRÔNICO JÚNIOR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SECRETÁRIO DE GESTÃO E FAZENDA</a:t>
            </a:r>
            <a:endParaRPr lang="pt-BR" sz="12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HENRIQUE DE SOUZA GUIMARÃES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COORDENADOR DE PLANEJAMENTO URBANO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E DO MEIO AMBIENTE</a:t>
            </a:r>
            <a:endParaRPr lang="pt-BR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3º QUADRIMESTRE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8701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9752" y="411510"/>
            <a:ext cx="3629495" cy="432048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 EM ANDAMENTO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96" y="1275606"/>
            <a:ext cx="4798976" cy="31683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tângulo de cantos arredondados 2"/>
          <p:cNvSpPr/>
          <p:nvPr/>
        </p:nvSpPr>
        <p:spPr>
          <a:xfrm>
            <a:off x="199200" y="1635646"/>
            <a:ext cx="3629495" cy="6732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COBERTURA CEI MARIA DE LOURDES FERNANDES PEREIRA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0FC8D175-303A-C758-4AB4-297C21C4DCDC}"/>
              </a:ext>
            </a:extLst>
          </p:cNvPr>
          <p:cNvSpPr txBox="1">
            <a:spLocks/>
          </p:cNvSpPr>
          <p:nvPr/>
        </p:nvSpPr>
        <p:spPr>
          <a:xfrm>
            <a:off x="323528" y="2427734"/>
            <a:ext cx="3312368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PROCESSO LICITATÓRIO:                          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Tomada de Preço Nº 01/2023/PMCB: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R$ 187.503,47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</a:t>
            </a:r>
          </a:p>
        </p:txBody>
      </p:sp>
      <p:sp>
        <p:nvSpPr>
          <p:cNvPr id="6" name="Espaço Reservado para Rodapé 4">
            <a:extLst>
              <a:ext uri="{FF2B5EF4-FFF2-40B4-BE49-F238E27FC236}">
                <a16:creationId xmlns="" xmlns:a16="http://schemas.microsoft.com/office/drawing/2014/main" id="{1514C321-677E-6DF4-3BA6-8C96D17D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</p:spTree>
    <p:extLst>
      <p:ext uri="{BB962C8B-B14F-4D97-AF65-F5344CB8AC3E}">
        <p14:creationId xmlns:p14="http://schemas.microsoft.com/office/powerpoint/2010/main" val="270234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9752" y="411510"/>
            <a:ext cx="3629495" cy="432048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 EM ANDAMENTO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683568" y="1500879"/>
            <a:ext cx="3024336" cy="6732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DA QUADRA COBERTA NA ESCOLA STANILAU GAIDZINSKI FLHO, BAIRRO CENTRO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0FC8D175-303A-C758-4AB4-297C21C4DCDC}"/>
              </a:ext>
            </a:extLst>
          </p:cNvPr>
          <p:cNvSpPr txBox="1">
            <a:spLocks/>
          </p:cNvSpPr>
          <p:nvPr/>
        </p:nvSpPr>
        <p:spPr>
          <a:xfrm>
            <a:off x="539552" y="2249316"/>
            <a:ext cx="3312368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PROCESSO LICITATÓRIO:                            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Edital Nº 05/2023/PMCB: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R$ 1.116.958,80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180 dias (06 meses)</a:t>
            </a:r>
          </a:p>
        </p:txBody>
      </p:sp>
      <p:sp>
        <p:nvSpPr>
          <p:cNvPr id="6" name="Espaço Reservado para Rodapé 4">
            <a:extLst>
              <a:ext uri="{FF2B5EF4-FFF2-40B4-BE49-F238E27FC236}">
                <a16:creationId xmlns="" xmlns:a16="http://schemas.microsoft.com/office/drawing/2014/main" id="{1514C321-677E-6DF4-3BA6-8C96D17D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1EAD35B-42D4-4439-0A01-B3AEB928C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39" y="1275606"/>
            <a:ext cx="2304255" cy="1452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BC61E168-2A64-744C-E77F-31B4F7B4B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5" y="2715766"/>
            <a:ext cx="2304256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869CF2E-C011-FAD5-49DD-ADA6C7C0E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5" y="1275606"/>
            <a:ext cx="2304256" cy="144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C0B80BF7-32C0-5681-7B53-E14249E80B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39" y="2728070"/>
            <a:ext cx="2304256" cy="1499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97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9752" y="411510"/>
            <a:ext cx="3629495" cy="432048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 EM ANDAMENTO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539552" y="1635646"/>
            <a:ext cx="3312368" cy="6732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DO PRÉDIO DA POLÍCIA CIVIL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0FC8D175-303A-C758-4AB4-297C21C4DCDC}"/>
              </a:ext>
            </a:extLst>
          </p:cNvPr>
          <p:cNvSpPr txBox="1">
            <a:spLocks/>
          </p:cNvSpPr>
          <p:nvPr/>
        </p:nvSpPr>
        <p:spPr>
          <a:xfrm>
            <a:off x="540048" y="2393332"/>
            <a:ext cx="3312368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PROCESSO LICITATÓRIO:                             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Edital Nº 03/2023/PMCB: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R$ 192.210,79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</a:t>
            </a:r>
          </a:p>
        </p:txBody>
      </p:sp>
      <p:sp>
        <p:nvSpPr>
          <p:cNvPr id="6" name="Espaço Reservado para Rodapé 4">
            <a:extLst>
              <a:ext uri="{FF2B5EF4-FFF2-40B4-BE49-F238E27FC236}">
                <a16:creationId xmlns="" xmlns:a16="http://schemas.microsoft.com/office/drawing/2014/main" id="{1514C321-677E-6DF4-3BA6-8C96D17D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F85EB1C4-4B1C-87ED-BBAD-390246E8C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t="12727" r="17910" b="7255"/>
          <a:stretch/>
        </p:blipFill>
        <p:spPr bwMode="auto">
          <a:xfrm>
            <a:off x="4283968" y="1347614"/>
            <a:ext cx="4504189" cy="31664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5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9752" y="411510"/>
            <a:ext cx="3629495" cy="432048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 EM ANDAMENTO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547191" y="1507623"/>
            <a:ext cx="3744417" cy="7576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DA SEDE ADMINISTRATIVA DA SECRETARIA DE INFRAESTRUTURA, MOBILIDADE E SEGURANÇA PÚBLICA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0FC8D175-303A-C758-4AB4-297C21C4DCDC}"/>
              </a:ext>
            </a:extLst>
          </p:cNvPr>
          <p:cNvSpPr txBox="1">
            <a:spLocks/>
          </p:cNvSpPr>
          <p:nvPr/>
        </p:nvSpPr>
        <p:spPr>
          <a:xfrm>
            <a:off x="683568" y="2404340"/>
            <a:ext cx="3312368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PROCESSO LICITATÓRIO:                                  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Edital Nº 04/2023/PMCB: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R$ 692.492,86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180 dias (06 meses)</a:t>
            </a:r>
          </a:p>
        </p:txBody>
      </p:sp>
      <p:sp>
        <p:nvSpPr>
          <p:cNvPr id="6" name="Espaço Reservado para Rodapé 4">
            <a:extLst>
              <a:ext uri="{FF2B5EF4-FFF2-40B4-BE49-F238E27FC236}">
                <a16:creationId xmlns="" xmlns:a16="http://schemas.microsoft.com/office/drawing/2014/main" id="{1514C321-677E-6DF4-3BA6-8C96D17DC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="" xmlns:a16="http://schemas.microsoft.com/office/drawing/2014/main" id="{33EBB3F9-1A1A-E5E2-29DC-E12934C4ADB3}"/>
              </a:ext>
            </a:extLst>
          </p:cNvPr>
          <p:cNvSpPr/>
          <p:nvPr/>
        </p:nvSpPr>
        <p:spPr>
          <a:xfrm>
            <a:off x="4572000" y="1203598"/>
            <a:ext cx="4128838" cy="1656184"/>
          </a:xfrm>
          <a:custGeom>
            <a:avLst/>
            <a:gdLst/>
            <a:ahLst/>
            <a:cxnLst/>
            <a:rect l="l" t="t" r="r" b="b"/>
            <a:pathLst>
              <a:path w="18288000" h="7935581">
                <a:moveTo>
                  <a:pt x="0" y="0"/>
                </a:moveTo>
                <a:lnTo>
                  <a:pt x="18288000" y="0"/>
                </a:lnTo>
                <a:lnTo>
                  <a:pt x="18288000" y="7935580"/>
                </a:lnTo>
                <a:lnTo>
                  <a:pt x="0" y="793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446"/>
            </a:stretch>
          </a:blipFill>
          <a:ln>
            <a:solidFill>
              <a:schemeClr val="tx1"/>
            </a:solidFill>
          </a:ln>
        </p:spPr>
      </p:sp>
      <p:sp>
        <p:nvSpPr>
          <p:cNvPr id="8" name="Freeform 3">
            <a:extLst>
              <a:ext uri="{FF2B5EF4-FFF2-40B4-BE49-F238E27FC236}">
                <a16:creationId xmlns="" xmlns:a16="http://schemas.microsoft.com/office/drawing/2014/main" id="{53473EF0-EFFC-4D92-7356-39927B9819D0}"/>
              </a:ext>
            </a:extLst>
          </p:cNvPr>
          <p:cNvSpPr/>
          <p:nvPr/>
        </p:nvSpPr>
        <p:spPr>
          <a:xfrm>
            <a:off x="4572000" y="2859782"/>
            <a:ext cx="4128838" cy="1656184"/>
          </a:xfrm>
          <a:custGeom>
            <a:avLst/>
            <a:gdLst/>
            <a:ahLst/>
            <a:cxnLst/>
            <a:rect l="l" t="t" r="r" b="b"/>
            <a:pathLst>
              <a:path w="9144000" h="4836319">
                <a:moveTo>
                  <a:pt x="0" y="0"/>
                </a:moveTo>
                <a:lnTo>
                  <a:pt x="9144000" y="0"/>
                </a:lnTo>
                <a:lnTo>
                  <a:pt x="9144000" y="4836319"/>
                </a:lnTo>
                <a:lnTo>
                  <a:pt x="0" y="4836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69"/>
            </a:stretch>
          </a:blipFill>
          <a:ln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7259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9792" y="303239"/>
            <a:ext cx="3744416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PARADOURO DE CAMINHÕES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1512168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</a:t>
            </a:r>
          </a:p>
        </p:txBody>
      </p:sp>
      <p:pic>
        <p:nvPicPr>
          <p:cNvPr id="1026" name="Picture 2" descr="C:\Users\Julia\Downloads\WhatsApp Image 2023-09-25 at 07.41.4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2" y="916084"/>
            <a:ext cx="3672408" cy="19436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Julia\Downloads\WhatsApp Image 2023-09-25 at 07.41.49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5566"/>
            <a:ext cx="3745338" cy="19436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Julia\Downloads\WhatsApp Image 2023-09-25 at 07.41.50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2" y="2931790"/>
            <a:ext cx="3672408" cy="19084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Julia\Downloads\WhatsApp Image 2023-09-25 at 07.41.50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31790"/>
            <a:ext cx="3745338" cy="19084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752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7784" y="267494"/>
            <a:ext cx="3744416" cy="6480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REFORMA DA QUADRA DO BAIRRO SANTO ANDRÉ</a:t>
            </a:r>
          </a:p>
        </p:txBody>
      </p:sp>
      <p:sp>
        <p:nvSpPr>
          <p:cNvPr id="4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1512168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1CF151A7-8C1B-FA5D-3C8F-0B510A3924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71" y="1127647"/>
            <a:ext cx="3491880" cy="1919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F5B7A3EF-ACB9-1B98-FD05-A49423C0B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7647"/>
            <a:ext cx="3491881" cy="1919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329ACEF1-C422-7C0E-3DBC-D7450C07A9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71" y="3119510"/>
            <a:ext cx="3491880" cy="18245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="" xmlns:a16="http://schemas.microsoft.com/office/drawing/2014/main" id="{1DC619AE-5242-09C0-5C4D-23302CE8C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76" y="3119510"/>
            <a:ext cx="3491879" cy="18245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1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994502DD-77B7-3B62-03BD-ED640B52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5D4A062-6397-C8B9-48ED-2A846CCD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400455"/>
            <a:ext cx="4282958" cy="28602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D3562EF7-7260-7966-FC44-667E502BE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9712" y="503554"/>
            <a:ext cx="4248472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PARQUE DOS SENTIDOS – ETAPA 1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BDC28E5C-272A-443A-EC94-69CDF5346430}"/>
              </a:ext>
            </a:extLst>
          </p:cNvPr>
          <p:cNvSpPr txBox="1">
            <a:spLocks/>
          </p:cNvSpPr>
          <p:nvPr/>
        </p:nvSpPr>
        <p:spPr>
          <a:xfrm>
            <a:off x="611560" y="1606461"/>
            <a:ext cx="3312368" cy="24482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EXECUÇÃO DE REVESTIMENTO PRIMÁRIO DO PÁTIO, CERCAMENTO E ILUMINAÇÃO 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R$ 266.974,61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1050" b="1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Observação: Verificação ambiental necessária para prosseguimento do processo licitatório.</a:t>
            </a:r>
          </a:p>
        </p:txBody>
      </p:sp>
    </p:spTree>
    <p:extLst>
      <p:ext uri="{BB962C8B-B14F-4D97-AF65-F5344CB8AC3E}">
        <p14:creationId xmlns:p14="http://schemas.microsoft.com/office/powerpoint/2010/main" val="18510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E30CD423-BEE8-59B9-64E9-32FF5780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="" xmlns:a16="http://schemas.microsoft.com/office/drawing/2014/main" id="{39AA916C-2693-3DF9-CB88-C549822948BA}"/>
              </a:ext>
            </a:extLst>
          </p:cNvPr>
          <p:cNvSpPr/>
          <p:nvPr/>
        </p:nvSpPr>
        <p:spPr>
          <a:xfrm>
            <a:off x="4860032" y="2959513"/>
            <a:ext cx="3672408" cy="1731465"/>
          </a:xfrm>
          <a:custGeom>
            <a:avLst/>
            <a:gdLst/>
            <a:ahLst/>
            <a:cxnLst/>
            <a:rect l="l" t="t" r="r" b="b"/>
            <a:pathLst>
              <a:path w="9134090" h="5143500">
                <a:moveTo>
                  <a:pt x="0" y="0"/>
                </a:moveTo>
                <a:lnTo>
                  <a:pt x="9134090" y="0"/>
                </a:lnTo>
                <a:lnTo>
                  <a:pt x="91340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0" r="-108" b="-9290"/>
            </a:stretch>
          </a:blipFill>
          <a:ln>
            <a:solidFill>
              <a:schemeClr val="tx1"/>
            </a:solidFill>
          </a:ln>
        </p:spPr>
      </p:sp>
      <p:sp>
        <p:nvSpPr>
          <p:cNvPr id="6" name="Freeform 14">
            <a:extLst>
              <a:ext uri="{FF2B5EF4-FFF2-40B4-BE49-F238E27FC236}">
                <a16:creationId xmlns="" xmlns:a16="http://schemas.microsoft.com/office/drawing/2014/main" id="{DE09AEAA-74D6-D0B8-EFEF-5D685A1703BA}"/>
              </a:ext>
            </a:extLst>
          </p:cNvPr>
          <p:cNvSpPr/>
          <p:nvPr/>
        </p:nvSpPr>
        <p:spPr>
          <a:xfrm>
            <a:off x="4860032" y="1160927"/>
            <a:ext cx="3672408" cy="1798585"/>
          </a:xfrm>
          <a:custGeom>
            <a:avLst/>
            <a:gdLst/>
            <a:ahLst/>
            <a:cxnLst/>
            <a:rect l="l" t="t" r="r" b="b"/>
            <a:pathLst>
              <a:path w="9144000" h="6957477">
                <a:moveTo>
                  <a:pt x="0" y="0"/>
                </a:moveTo>
                <a:lnTo>
                  <a:pt x="9144000" y="0"/>
                </a:lnTo>
                <a:lnTo>
                  <a:pt x="9144000" y="6957477"/>
                </a:lnTo>
                <a:lnTo>
                  <a:pt x="0" y="695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243" t="-37796" r="-61269" b="-39289"/>
            </a:stretch>
          </a:blipFill>
          <a:ln>
            <a:solidFill>
              <a:schemeClr val="tx1"/>
            </a:solidFill>
          </a:ln>
        </p:spPr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2B830EAD-180E-066D-4E03-2EB7A317EF6E}"/>
              </a:ext>
            </a:extLst>
          </p:cNvPr>
          <p:cNvSpPr txBox="1">
            <a:spLocks/>
          </p:cNvSpPr>
          <p:nvPr/>
        </p:nvSpPr>
        <p:spPr>
          <a:xfrm>
            <a:off x="3815916" y="410364"/>
            <a:ext cx="1512168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</a:t>
            </a:r>
          </a:p>
        </p:txBody>
      </p:sp>
      <p:sp>
        <p:nvSpPr>
          <p:cNvPr id="2" name="Retângulo de cantos arredondados 2">
            <a:extLst>
              <a:ext uri="{FF2B5EF4-FFF2-40B4-BE49-F238E27FC236}">
                <a16:creationId xmlns="" xmlns:a16="http://schemas.microsoft.com/office/drawing/2014/main" id="{4BEC08B3-433E-A370-DA68-618AD531AF71}"/>
              </a:ext>
            </a:extLst>
          </p:cNvPr>
          <p:cNvSpPr/>
          <p:nvPr/>
        </p:nvSpPr>
        <p:spPr>
          <a:xfrm>
            <a:off x="683566" y="1480590"/>
            <a:ext cx="3744417" cy="96747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DA COBERTURA, CONSTRUÇÃO DE MURO E PAVIMENTAÇÃO DO PÁTIO DO ESF SANTA LÚCIA E REFORMA DO CONSULTÓRIO ODONTOLÓGICO DO ESF CENTRO II</a:t>
            </a:r>
          </a:p>
        </p:txBody>
      </p:sp>
      <p:sp>
        <p:nvSpPr>
          <p:cNvPr id="3" name="Retângulo de cantos arredondados 3">
            <a:extLst>
              <a:ext uri="{FF2B5EF4-FFF2-40B4-BE49-F238E27FC236}">
                <a16:creationId xmlns="" xmlns:a16="http://schemas.microsoft.com/office/drawing/2014/main" id="{D43AC6DC-55AB-BC22-E7AE-D25B6685E960}"/>
              </a:ext>
            </a:extLst>
          </p:cNvPr>
          <p:cNvSpPr txBox="1">
            <a:spLocks/>
          </p:cNvSpPr>
          <p:nvPr/>
        </p:nvSpPr>
        <p:spPr>
          <a:xfrm>
            <a:off x="791578" y="2550542"/>
            <a:ext cx="3528394" cy="14401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R$ 324.169,14           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(Lote 1: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R$ 307.687,15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 Lote 2: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R$ 16.481,99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(Lote 1: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 Lote 2: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30 dias (01 mês)</a:t>
            </a:r>
            <a:endParaRPr lang="pt-BR" sz="1050" b="1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7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1546E4C9-926F-4DD5-F2CA-5A66CA9BC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9EA1797E-5D32-42E8-8065-1258427F6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8" y="1567953"/>
            <a:ext cx="3031976" cy="3236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>
            <a:extLst>
              <a:ext uri="{FF2B5EF4-FFF2-40B4-BE49-F238E27FC236}">
                <a16:creationId xmlns="" xmlns:a16="http://schemas.microsoft.com/office/drawing/2014/main" id="{74A9DA79-F16D-770C-8CBB-E302587BD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68" y="1563636"/>
            <a:ext cx="2952328" cy="3240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m 19">
            <a:extLst>
              <a:ext uri="{FF2B5EF4-FFF2-40B4-BE49-F238E27FC236}">
                <a16:creationId xmlns="" xmlns:a16="http://schemas.microsoft.com/office/drawing/2014/main" id="{2F0408AA-5BAF-BF7E-78FA-8CC098BCB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0" y="1563636"/>
            <a:ext cx="2688508" cy="3240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tângulo de cantos arredondados 3">
            <a:extLst>
              <a:ext uri="{FF2B5EF4-FFF2-40B4-BE49-F238E27FC236}">
                <a16:creationId xmlns="" xmlns:a16="http://schemas.microsoft.com/office/drawing/2014/main" id="{726DCE31-7A13-6859-293E-EEC625C0A6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5736" y="411275"/>
            <a:ext cx="4752528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ENROCAMENTO BAIRRO SANTO ANDRÉ</a:t>
            </a:r>
          </a:p>
        </p:txBody>
      </p:sp>
      <p:sp>
        <p:nvSpPr>
          <p:cNvPr id="22" name="Retângulo de cantos arredondados 3">
            <a:extLst>
              <a:ext uri="{FF2B5EF4-FFF2-40B4-BE49-F238E27FC236}">
                <a16:creationId xmlns="" xmlns:a16="http://schemas.microsoft.com/office/drawing/2014/main" id="{CAD26A65-D736-F152-1234-817B91334A01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1512168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46F5815E-CE01-7A02-D7F0-85AF9CFF72F1}"/>
              </a:ext>
            </a:extLst>
          </p:cNvPr>
          <p:cNvSpPr txBox="1"/>
          <p:nvPr/>
        </p:nvSpPr>
        <p:spPr>
          <a:xfrm>
            <a:off x="3545045" y="1111197"/>
            <a:ext cx="2376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ÁREA 2 (ETAPA 2)</a:t>
            </a:r>
          </a:p>
          <a:p>
            <a:pPr algn="ctr"/>
            <a:r>
              <a:rPr lang="pt-BR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CUSTO ORÇADO: </a:t>
            </a:r>
            <a:r>
              <a:rPr lang="pt-BR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R$ 997.475,22</a:t>
            </a:r>
            <a:endParaRPr lang="pt-BR" sz="1100" b="1" dirty="0"/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36C5A2FC-85D6-8815-DA1D-8DAED3707BD7}"/>
              </a:ext>
            </a:extLst>
          </p:cNvPr>
          <p:cNvSpPr txBox="1"/>
          <p:nvPr/>
        </p:nvSpPr>
        <p:spPr>
          <a:xfrm>
            <a:off x="6431947" y="1111197"/>
            <a:ext cx="23765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ÁREA 3 (ETAPA 3)</a:t>
            </a:r>
          </a:p>
          <a:p>
            <a:r>
              <a:rPr lang="pt-BR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CUSTO ORÇADO: </a:t>
            </a:r>
            <a:r>
              <a:rPr lang="pt-BR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R$ 850.542,71</a:t>
            </a:r>
            <a:endParaRPr lang="pt-BR" sz="1100" b="1" dirty="0"/>
          </a:p>
        </p:txBody>
      </p:sp>
      <p:sp>
        <p:nvSpPr>
          <p:cNvPr id="25" name="CaixaDeTexto 24">
            <a:extLst>
              <a:ext uri="{FF2B5EF4-FFF2-40B4-BE49-F238E27FC236}">
                <a16:creationId xmlns="" xmlns:a16="http://schemas.microsoft.com/office/drawing/2014/main" id="{76705CF8-0AB2-92B5-EAD4-9A4B5528AA51}"/>
              </a:ext>
            </a:extLst>
          </p:cNvPr>
          <p:cNvSpPr txBox="1"/>
          <p:nvPr/>
        </p:nvSpPr>
        <p:spPr>
          <a:xfrm>
            <a:off x="417426" y="1115514"/>
            <a:ext cx="25116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ÁREA 1 (ETAPA 1)</a:t>
            </a:r>
          </a:p>
          <a:p>
            <a:r>
              <a:rPr lang="pt-BR" sz="1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CUSTO ORÇADO: </a:t>
            </a:r>
            <a:r>
              <a:rPr lang="pt-BR" sz="1100" b="1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R$ 1.280.364,74</a:t>
            </a:r>
            <a:endParaRPr lang="pt-BR" sz="1100" b="1" dirty="0">
              <a:highlight>
                <a:srgbClr val="FFFF00"/>
              </a:highlight>
            </a:endParaRPr>
          </a:p>
        </p:txBody>
      </p:sp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5D5E4146-E9A4-48E5-24A2-DB6687152EC0}"/>
              </a:ext>
            </a:extLst>
          </p:cNvPr>
          <p:cNvSpPr txBox="1">
            <a:spLocks/>
          </p:cNvSpPr>
          <p:nvPr/>
        </p:nvSpPr>
        <p:spPr>
          <a:xfrm>
            <a:off x="287368" y="4227934"/>
            <a:ext cx="2771781" cy="41460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8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Aguardando relatório da Defesa Civil para prosseguimento no pedido de Processo Licitatório</a:t>
            </a:r>
          </a:p>
        </p:txBody>
      </p:sp>
    </p:spTree>
    <p:extLst>
      <p:ext uri="{BB962C8B-B14F-4D97-AF65-F5344CB8AC3E}">
        <p14:creationId xmlns:p14="http://schemas.microsoft.com/office/powerpoint/2010/main" val="261177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DC771684-802F-4954-1A91-667C2FC2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0A4C800E-E98A-B8E9-30A2-70BB55738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131590"/>
            <a:ext cx="4680520" cy="34267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tângulo de cantos arredondados 3">
            <a:extLst>
              <a:ext uri="{FF2B5EF4-FFF2-40B4-BE49-F238E27FC236}">
                <a16:creationId xmlns="" xmlns:a16="http://schemas.microsoft.com/office/drawing/2014/main" id="{E7A13C28-C37B-7CA8-F037-D6DD76EA35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9792" y="339502"/>
            <a:ext cx="381642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REFORMA DO PAÇO MUNICIPAL</a:t>
            </a: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="" xmlns:a16="http://schemas.microsoft.com/office/drawing/2014/main" id="{5C144828-A78D-71D5-F73C-FF8858F22C02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1512168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PROJETOS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2E5D5386-D069-EB8A-140F-91C0F78FE2D5}"/>
              </a:ext>
            </a:extLst>
          </p:cNvPr>
          <p:cNvSpPr txBox="1"/>
          <p:nvPr/>
        </p:nvSpPr>
        <p:spPr>
          <a:xfrm>
            <a:off x="3383713" y="771550"/>
            <a:ext cx="23765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CUSTO ORÇADO: </a:t>
            </a:r>
            <a:r>
              <a:rPr lang="pt-BR" sz="11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R$ 309.376,41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32575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4803999"/>
            <a:ext cx="2895600" cy="339503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Quadrimestre 2023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241912"/>
              </p:ext>
            </p:extLst>
          </p:nvPr>
        </p:nvGraphicFramePr>
        <p:xfrm>
          <a:off x="1547664" y="1347614"/>
          <a:ext cx="5994648" cy="3026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93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53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96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REQUERIMENTOS CADASTRADOS 3º QUADRIMESTRE 2023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VIABILIDADE DE SOLO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ALVARÁ DE CONSTRUÇÃO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HABITE-SE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CERTIDÃO DE DEMOLIÇÃO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CERTIDÃO DE CONFRONTANTES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RETIFICAÇÃO DE ÁREA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DECLARAÇÃO AMBIENTAL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LIGAÇÃO DE ESGOTO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 CONSTRUÇÃO CIVIL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DESMEMBRAMENTO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CERTIDÃO DE UNIFICAÇÃO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64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9512" y="195486"/>
            <a:ext cx="5696272" cy="72008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COORDENADORIA DE PLANEJAMENTO URBANO E DO MEIO AMBIENTE</a:t>
            </a:r>
            <a:endParaRPr lang="pt-BR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4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88181D43-4F73-5B19-1A99-CBB5AAF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4731990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2º Quadrimestre 2023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2777727" y="48836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6E02472-9C79-348C-3EA3-5C5C2C6A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07" y="1145620"/>
            <a:ext cx="1656184" cy="70583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56629D97-9CC2-645A-870D-E646705C5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56" y="2014501"/>
            <a:ext cx="1656184" cy="85791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2B25A1B6-CE90-5D91-985E-A043EECF2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445" y="3013871"/>
            <a:ext cx="4485109" cy="114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B4A1677C-5BAF-F0A4-A722-0DF2DFD8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B250CA25-201C-E233-DE09-F129C3DB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701214"/>
            <a:ext cx="4248472" cy="14579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9AC5DFBB-D8D3-6979-9D98-9B75420D0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201823"/>
            <a:ext cx="3096344" cy="35137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C25B14BE-7F9F-2DC3-72D2-8920492CC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635646"/>
            <a:ext cx="1656184" cy="70583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24FC8388-FCAB-1A4D-7E59-0F5C79165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469" y="1565099"/>
            <a:ext cx="1656184" cy="857912"/>
          </a:xfrm>
          <a:prstGeom prst="rect">
            <a:avLst/>
          </a:prstGeom>
        </p:spPr>
      </p:pic>
      <p:sp>
        <p:nvSpPr>
          <p:cNvPr id="11" name="Retângulo de cantos arredondados 3">
            <a:extLst>
              <a:ext uri="{FF2B5EF4-FFF2-40B4-BE49-F238E27FC236}">
                <a16:creationId xmlns="" xmlns:a16="http://schemas.microsoft.com/office/drawing/2014/main" id="{ED6ABA15-ACCD-0BE1-41FC-C98B390E709A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88181D43-4F73-5B19-1A99-CBB5AAF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4731990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C0A25BB-F17A-238B-5DA1-63FCAFC4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7" y="1707654"/>
            <a:ext cx="5953125" cy="2590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7A1C500-C95E-9341-3095-73C000F9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07" y="921198"/>
            <a:ext cx="1656184" cy="705839"/>
          </a:xfrm>
          <a:prstGeom prst="rect">
            <a:avLst/>
          </a:prstGeom>
        </p:spPr>
      </p:pic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9C1996AC-AFBE-3C92-DB6A-176C77A86582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88181D43-4F73-5B19-1A99-CBB5AAF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4731990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94DF3852-1FD7-DEB5-344E-B5DB4239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07" y="921198"/>
            <a:ext cx="1656184" cy="705839"/>
          </a:xfrm>
          <a:prstGeom prst="rect">
            <a:avLst/>
          </a:prstGeom>
        </p:spPr>
      </p:pic>
      <p:sp>
        <p:nvSpPr>
          <p:cNvPr id="3" name="Retângulo de cantos arredondados 3">
            <a:extLst>
              <a:ext uri="{FF2B5EF4-FFF2-40B4-BE49-F238E27FC236}">
                <a16:creationId xmlns="" xmlns:a16="http://schemas.microsoft.com/office/drawing/2014/main" id="{872B7AE4-075F-596A-8168-92B1E89FA00D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86BC43FD-EA07-D0F3-12ED-82B8599E2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32" y="1627037"/>
            <a:ext cx="482453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Arredondado 9"/>
          <p:cNvSpPr/>
          <p:nvPr/>
        </p:nvSpPr>
        <p:spPr>
          <a:xfrm>
            <a:off x="4355976" y="2112584"/>
            <a:ext cx="3966440" cy="136815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 Encerrados SETEMBRO à DEZEMBRO de 2023 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1.492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1EBA34AC-0B85-8EFD-C419-962B1DA0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88" y="1059582"/>
            <a:ext cx="3372519" cy="37444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40F2FCE-6238-D301-7B77-F99317F3C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907" y="921198"/>
            <a:ext cx="1656184" cy="705839"/>
          </a:xfrm>
          <a:prstGeom prst="rect">
            <a:avLst/>
          </a:prstGeom>
        </p:spPr>
      </p:pic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9947D976-A9DB-14CD-6336-D4DD01B516BD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B091A334-663A-0D7A-0CA5-82F19AAF2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75606"/>
            <a:ext cx="4464496" cy="361373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7D324F30-1783-D019-033D-2448E28E9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262277"/>
            <a:ext cx="4328660" cy="36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E044242-CE76-E46B-9AAC-47ACEBC2A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44" y="1181721"/>
            <a:ext cx="4320480" cy="17799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7B4DC822-AE4D-4D1E-5EFC-C13773DB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4" y="2932305"/>
            <a:ext cx="4320480" cy="175175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1C28984F-47EE-AB3F-9C51-F2EF0A8C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03598"/>
            <a:ext cx="4342143" cy="35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FB36A27-3A47-828C-C238-07455274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03597"/>
            <a:ext cx="4536504" cy="36193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E18D3ACC-8BDE-0C0C-9699-2A44E44CA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429" y="1241696"/>
            <a:ext cx="4117051" cy="175396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ACE1246B-AEF2-0502-EB73-AF85349E7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5" y="2995662"/>
            <a:ext cx="4117052" cy="18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BBB6845-309F-0DFA-9B96-5048BA106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56494"/>
            <a:ext cx="4655658" cy="37195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E97AD4E4-253F-ADC4-1C4D-133BE93E1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31590"/>
            <a:ext cx="4254400" cy="187220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9F17488B-CFAA-3904-E0A9-592FB8E7F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171" y="3075806"/>
            <a:ext cx="420725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53C63D91-D161-48F1-5225-223DE6FC2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9" y="1184233"/>
            <a:ext cx="4366258" cy="176692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0F0BC762-43E8-C034-F781-AEFB41AA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38" y="3003798"/>
            <a:ext cx="4330241" cy="170228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1909464D-B980-3ADB-62C2-B91D41F2A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561" y="1131590"/>
            <a:ext cx="434431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59732" y="1203598"/>
            <a:ext cx="4824536" cy="64807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ENVIO DE DADOS PARA RECEITA FEDERAL REALIZADO VIA E-CNPJ DO MUNICÍPIO 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Quadrimestre 2023</a:t>
            </a: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="" xmlns:a16="http://schemas.microsoft.com/office/drawing/2014/main" id="{9B478EE8-9740-4EE9-A8A1-2726C419E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2088232" cy="57606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SISOBRA</a:t>
            </a:r>
            <a:endParaRPr lang="pt-BR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891393"/>
              </p:ext>
            </p:extLst>
          </p:nvPr>
        </p:nvGraphicFramePr>
        <p:xfrm>
          <a:off x="2267744" y="2139702"/>
          <a:ext cx="4716388" cy="1944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83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780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0149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SISOBRA 3º QUADRIMESTRE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SETEMBRO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OUTUBRO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NOVEMBRO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DEZEMBRO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3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6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EFB082D-D255-68F2-4CF3-A0E8E117D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6" y="1156866"/>
            <a:ext cx="4590510" cy="36724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CD5F5DB8-AA1D-E78D-FC7D-F4B802436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86" y="1158367"/>
            <a:ext cx="4165494" cy="184543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6EBCED31-67EC-AC4F-807C-04613BB50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5" y="3078630"/>
            <a:ext cx="4104456" cy="17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1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D74EC7A-2634-748F-9D80-80324F937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7614"/>
            <a:ext cx="4464497" cy="349056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336436CD-2C06-14D4-D6C0-986C48F42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3895"/>
            <a:ext cx="4323724" cy="34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05BA04E-8EBF-773B-7804-DB6E2ED12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81" y="1195216"/>
            <a:ext cx="4119240" cy="1690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44BFF1A-1D8D-1DC4-297D-52E5B1054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99" y="2935732"/>
            <a:ext cx="4134470" cy="166568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F8269ACB-DFA1-2FC5-05FD-A3D110D4D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03598"/>
            <a:ext cx="4287747" cy="34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0E16D6E1-7EA3-5CCE-D4C9-8C19F900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03598"/>
            <a:ext cx="4432492" cy="35283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1C41DB44-7BED-FCB2-837F-1C1ADCA7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14" y="1203598"/>
            <a:ext cx="4248526" cy="18002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EC92E248-7596-0C8A-AC29-80168AA77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414" y="3004666"/>
            <a:ext cx="4248525" cy="17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4" y="555526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3º QUADRIMESTRE 2023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49F37BD-AE86-7904-78CC-092EE24B6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203598"/>
            <a:ext cx="458753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4D4F81A3-B9B3-03B1-43A7-669EA6D56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8" y="1519218"/>
            <a:ext cx="2189826" cy="24926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D59AEA7-847E-3390-9B30-5FB6D3EF73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0" y="1519219"/>
            <a:ext cx="2218921" cy="24926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822C99D9-C030-CD09-7A63-C1197D15E0BB}"/>
              </a:ext>
            </a:extLst>
          </p:cNvPr>
          <p:cNvSpPr txBox="1">
            <a:spLocks/>
          </p:cNvSpPr>
          <p:nvPr/>
        </p:nvSpPr>
        <p:spPr>
          <a:xfrm>
            <a:off x="4690050" y="4152166"/>
            <a:ext cx="2218921" cy="5425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Conversor Eletrônico de Frequência: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R$ 29.000,00</a:t>
            </a: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="" xmlns:a16="http://schemas.microsoft.com/office/drawing/2014/main" id="{20F7E896-4B69-5038-3AF1-9BB27AEE986B}"/>
              </a:ext>
            </a:extLst>
          </p:cNvPr>
          <p:cNvSpPr txBox="1">
            <a:spLocks/>
          </p:cNvSpPr>
          <p:nvPr/>
        </p:nvSpPr>
        <p:spPr>
          <a:xfrm>
            <a:off x="2146073" y="4152166"/>
            <a:ext cx="2218921" cy="5425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Aquisição de Motobomba:                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R$ 35.000,00</a:t>
            </a:r>
          </a:p>
        </p:txBody>
      </p:sp>
    </p:spTree>
    <p:extLst>
      <p:ext uri="{BB962C8B-B14F-4D97-AF65-F5344CB8AC3E}">
        <p14:creationId xmlns:p14="http://schemas.microsoft.com/office/powerpoint/2010/main" val="188623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2º Quadrimestre 2022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12" y="-19792"/>
            <a:ext cx="9343712" cy="52558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1506D9BA-6F02-448D-A734-FD97F190C3E1}"/>
              </a:ext>
            </a:extLst>
          </p:cNvPr>
          <p:cNvSpPr txBox="1"/>
          <p:nvPr/>
        </p:nvSpPr>
        <p:spPr>
          <a:xfrm>
            <a:off x="210923" y="195486"/>
            <a:ext cx="4517842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Arial Black" panose="020B0A04020102020204" pitchFamily="34" charset="0"/>
              </a:rPr>
              <a:t>(ART.9°§ 4°,LRF)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27/02/2024</a:t>
            </a:r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AB8378A6-35EC-4CBD-B8BB-FF5F285C32E8}"/>
              </a:ext>
            </a:extLst>
          </p:cNvPr>
          <p:cNvSpPr txBox="1"/>
          <p:nvPr/>
        </p:nvSpPr>
        <p:spPr>
          <a:xfrm>
            <a:off x="420126" y="3651869"/>
            <a:ext cx="4292632" cy="83099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3° QUADRIMESTRE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01/09/2023 A 31/12/2023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93814296-09EB-40C8-8EAD-04055ED1966F}"/>
              </a:ext>
            </a:extLst>
          </p:cNvPr>
          <p:cNvSpPr txBox="1"/>
          <p:nvPr/>
        </p:nvSpPr>
        <p:spPr>
          <a:xfrm>
            <a:off x="263878" y="2069519"/>
            <a:ext cx="4464887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pt-BR" b="1" dirty="0"/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</a:t>
            </a: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3836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2" cy="516403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52473" y="0"/>
            <a:ext cx="5060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25152" y="350535"/>
            <a:ext cx="539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LEI COMPLEMENTAR Nº 2.130/2022, DE 18 DE FEVEREIRO DE 2022. Art. 60. § 10 </a:t>
            </a:r>
          </a:p>
        </p:txBody>
      </p:sp>
      <p:sp>
        <p:nvSpPr>
          <p:cNvPr id="7" name="Retângulo 6"/>
          <p:cNvSpPr/>
          <p:nvPr/>
        </p:nvSpPr>
        <p:spPr>
          <a:xfrm>
            <a:off x="395536" y="686148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Implantação de Biodigestores nas Escolas</a:t>
            </a:r>
          </a:p>
          <a:p>
            <a:pPr algn="just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Edital nº1/2022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MMA,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implantação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de biodigestores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em escolas públicas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por Consórcios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Públicos -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programa Escolas +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Verdes – MMA,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para promover a sustentabilidade nas escolas brasileiras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1925" y="3916041"/>
            <a:ext cx="8476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IMPLANTAÇÃO DE BIODIGESTORES EM ESCOLAS PÚBLICAS DE MUNICÍPIOS DA REGIÃO DA AMUREL SC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84920" y="4198988"/>
            <a:ext cx="8138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Implantação e Manutenção de biodigestores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3 EMEBs em Capivari de Baixo </a:t>
            </a:r>
          </a:p>
          <a:p>
            <a:pPr algn="ctr"/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Previsão: Não há (Pendência </a:t>
            </a:r>
            <a:r>
              <a:rPr lang="pt-BR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Depto</a:t>
            </a:r>
            <a:r>
              <a:rPr lang="pt-BR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Contabilidade)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913090" y="-5717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200" i="1" dirty="0">
                <a:latin typeface="Arial" panose="020B0604020202020204" pitchFamily="34" charset="0"/>
                <a:cs typeface="Arial" panose="020B0604020202020204" pitchFamily="34" charset="0"/>
              </a:rPr>
              <a:t>Consórcio Intermunicipal Multifinalitário dos Municípios da Amurel – </a:t>
            </a:r>
            <a:r>
              <a:rPr lang="pt-BR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CIM/Amurel, 22/09/2023</a:t>
            </a:r>
            <a:endParaRPr lang="pt-BR" sz="1200" i="1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9" y="1593692"/>
            <a:ext cx="2863042" cy="193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76" y="1923678"/>
            <a:ext cx="2840193" cy="19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33" y="1455589"/>
            <a:ext cx="2936157" cy="19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80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1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903663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“Penso, Logo Destino” é um programa do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IMA/SC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com o intuito de definir as ações voltadas ao gerenciamento ambientalmente adequado dos resíduos sólidos, no caso em questão, os produtos que compõem o sistema de logística reversa.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79853" y="1822867"/>
            <a:ext cx="4960115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Comissão Interinstitucional de Apoio ao Coordenador Municipal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200" dirty="0" smtClean="0">
                <a:ea typeface="Calibri" pitchFamily="34" charset="0"/>
                <a:cs typeface="Carlito"/>
              </a:rPr>
              <a:t>Decreto 1820/2024</a:t>
            </a:r>
            <a:endParaRPr kumimoji="0" lang="pt-BR" altLang="pt-BR" sz="120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Carlito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defTabSz="914400" eaLnBrk="0" hangingPunct="0"/>
            <a:r>
              <a:rPr lang="pt-BR" sz="1200" b="1" dirty="0">
                <a:ea typeface="Calibri" pitchFamily="34" charset="0"/>
                <a:cs typeface="Carlito"/>
              </a:rPr>
              <a:t>Secretaria de Educação, Cultura, Esporte e Turismo</a:t>
            </a:r>
          </a:p>
          <a:p>
            <a:pPr lvl="0" algn="ctr" defTabSz="914400" eaLnBrk="0" hangingPunct="0"/>
            <a:r>
              <a:rPr lang="pt-BR" sz="1200" dirty="0"/>
              <a:t>Mirela Matos </a:t>
            </a:r>
            <a:r>
              <a:rPr lang="pt-BR" sz="1200" dirty="0" smtClean="0"/>
              <a:t>Barreiros</a:t>
            </a:r>
          </a:p>
          <a:p>
            <a:pPr lvl="0" algn="ctr" defTabSz="914400" eaLnBrk="0" hangingPunct="0"/>
            <a:r>
              <a:rPr lang="pt-BR" sz="1200" dirty="0"/>
              <a:t>Renata O.S. </a:t>
            </a:r>
            <a:r>
              <a:rPr lang="pt-BR" sz="1200" dirty="0" smtClean="0"/>
              <a:t>Roque</a:t>
            </a:r>
          </a:p>
          <a:p>
            <a:pPr lvl="0" algn="ctr" defTabSz="914400" eaLnBrk="0" hangingPunct="0"/>
            <a:endParaRPr lang="pt-BR" altLang="pt-BR" sz="600" dirty="0"/>
          </a:p>
          <a:p>
            <a:pPr algn="ctr" defTabSz="914400" eaLnBrk="0" hangingPunct="0"/>
            <a:r>
              <a:rPr lang="pt-BR" altLang="pt-BR" sz="1200" b="1" dirty="0">
                <a:ea typeface="Calibri" pitchFamily="34" charset="0"/>
                <a:cs typeface="Carlito"/>
              </a:rPr>
              <a:t>Secretaria Municipal de Saúde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Ellen Leandro Marques</a:t>
            </a:r>
            <a:endParaRPr kumimoji="0" lang="pt-BR" alt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defTabSz="914400" eaLnBrk="0" hangingPunct="0"/>
            <a:r>
              <a:rPr lang="pt-BR" sz="1200" dirty="0"/>
              <a:t>Deise Aguiar </a:t>
            </a:r>
            <a:r>
              <a:rPr lang="pt-BR" sz="1200" dirty="0" smtClean="0"/>
              <a:t>Venâncio </a:t>
            </a: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– Suplente</a:t>
            </a:r>
          </a:p>
          <a:p>
            <a:pPr lvl="0" algn="ctr" defTabSz="914400" eaLnBrk="0" hangingPunct="0"/>
            <a:endParaRPr lang="pt-BR" altLang="pt-BR" sz="600" dirty="0"/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Secretaria de Infraestrutura, Mobilidade e Segurança Pública</a:t>
            </a:r>
            <a:endParaRPr kumimoji="0" lang="pt-BR" altLang="pt-B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defTabSz="914400" eaLnBrk="0" hangingPunct="0"/>
            <a:r>
              <a:rPr lang="pt-BR" sz="1200" dirty="0"/>
              <a:t>Felipe Pessoa </a:t>
            </a:r>
            <a:r>
              <a:rPr lang="pt-BR" sz="1200" dirty="0" smtClean="0"/>
              <a:t>Martins</a:t>
            </a:r>
          </a:p>
          <a:p>
            <a:pPr lvl="0" algn="ctr" defTabSz="914400" eaLnBrk="0" hangingPunct="0"/>
            <a:r>
              <a:rPr lang="pt-BR" sz="1200" dirty="0"/>
              <a:t>Maurício P. </a:t>
            </a:r>
            <a:r>
              <a:rPr lang="pt-BR" sz="1200" dirty="0" smtClean="0"/>
              <a:t>Carneiro</a:t>
            </a:r>
          </a:p>
          <a:p>
            <a:pPr lvl="0" algn="ctr" defTabSz="914400" eaLnBrk="0" hangingPunct="0"/>
            <a:endParaRPr lang="pt-BR" sz="600" dirty="0" smtClean="0"/>
          </a:p>
          <a:p>
            <a:pPr lvl="0" algn="ctr" defTabSz="914400" eaLnBrk="0" hangingPunct="0"/>
            <a:r>
              <a:rPr lang="pt-BR" sz="1200" b="1" dirty="0" smtClean="0"/>
              <a:t>Secretaria </a:t>
            </a:r>
            <a:r>
              <a:rPr lang="pt-BR" sz="1200" b="1" dirty="0"/>
              <a:t>de Desenvolvimento Econômico e </a:t>
            </a:r>
            <a:r>
              <a:rPr lang="pt-BR" sz="1200" b="1" dirty="0" smtClean="0"/>
              <a:t>Tecnologia</a:t>
            </a:r>
          </a:p>
          <a:p>
            <a:pPr lvl="0" algn="ctr" defTabSz="914400" eaLnBrk="0" hangingPunct="0"/>
            <a:r>
              <a:rPr lang="pt-BR" sz="1200" dirty="0"/>
              <a:t>Mateus Rodrigues </a:t>
            </a:r>
            <a:endParaRPr lang="pt-BR" sz="1200" dirty="0" smtClean="0"/>
          </a:p>
          <a:p>
            <a:pPr lvl="0" algn="ctr" defTabSz="914400" eaLnBrk="0" hangingPunct="0"/>
            <a:r>
              <a:rPr lang="pt-BR" sz="1200" dirty="0" smtClean="0">
                <a:ea typeface="Calibri" pitchFamily="34" charset="0"/>
                <a:cs typeface="Carlito"/>
              </a:rPr>
              <a:t>José </a:t>
            </a:r>
            <a:r>
              <a:rPr lang="pt-BR" sz="1200" dirty="0">
                <a:ea typeface="Calibri" pitchFamily="34" charset="0"/>
                <a:cs typeface="Carlito"/>
              </a:rPr>
              <a:t>Adilson </a:t>
            </a:r>
            <a:r>
              <a:rPr lang="pt-BR" sz="1200" dirty="0" smtClean="0">
                <a:ea typeface="Calibri" pitchFamily="34" charset="0"/>
                <a:cs typeface="Carlito"/>
              </a:rPr>
              <a:t>Soares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8" b="29430"/>
          <a:stretch/>
        </p:blipFill>
        <p:spPr bwMode="auto">
          <a:xfrm>
            <a:off x="1482919" y="1521700"/>
            <a:ext cx="660321" cy="61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2982" y="3187875"/>
            <a:ext cx="2774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b="1" dirty="0">
                <a:latin typeface="Arial" pitchFamily="34" charset="0"/>
                <a:ea typeface="Carlito"/>
                <a:cs typeface="Arial" pitchFamily="34" charset="0"/>
              </a:rPr>
              <a:t>Coordenação Regional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dirty="0">
                <a:latin typeface="Arial" pitchFamily="34" charset="0"/>
                <a:ea typeface="Carlito"/>
                <a:cs typeface="Arial" pitchFamily="34" charset="0"/>
              </a:rPr>
              <a:t>Engº Bruno Sodré </a:t>
            </a:r>
            <a:r>
              <a:rPr lang="pt-PT" altLang="pt-BR" sz="1000" dirty="0" smtClean="0">
                <a:latin typeface="Arial" pitchFamily="34" charset="0"/>
                <a:ea typeface="Carlito"/>
                <a:cs typeface="Arial" pitchFamily="34" charset="0"/>
              </a:rPr>
              <a:t>  </a:t>
            </a:r>
            <a:r>
              <a:rPr lang="pt-PT" altLang="pt-BR" sz="1000" dirty="0">
                <a:latin typeface="Arial" pitchFamily="34" charset="0"/>
                <a:ea typeface="Carlito"/>
                <a:cs typeface="Arial" pitchFamily="34" charset="0"/>
              </a:rPr>
              <a:t>Engº Marcelo </a:t>
            </a:r>
            <a:r>
              <a:rPr lang="pt-PT" altLang="pt-BR" sz="1000" dirty="0" smtClean="0">
                <a:latin typeface="Arial" pitchFamily="34" charset="0"/>
                <a:ea typeface="Carlito"/>
                <a:cs typeface="Arial" pitchFamily="34" charset="0"/>
              </a:rPr>
              <a:t>- </a:t>
            </a:r>
            <a:r>
              <a:rPr lang="pt-PT" altLang="pt-BR" sz="1000" dirty="0">
                <a:latin typeface="Arial" pitchFamily="34" charset="0"/>
                <a:ea typeface="Carlito"/>
                <a:cs typeface="Arial" pitchFamily="34" charset="0"/>
              </a:rPr>
              <a:t>IMA/SC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68034" y="2133387"/>
            <a:ext cx="2119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b="1" dirty="0">
                <a:latin typeface="Arial" pitchFamily="34" charset="0"/>
                <a:ea typeface="Carlito"/>
                <a:cs typeface="Arial" pitchFamily="34" charset="0"/>
              </a:rPr>
              <a:t>Coordenador Estadual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dirty="0">
                <a:latin typeface="Arial" pitchFamily="34" charset="0"/>
                <a:ea typeface="Carlito"/>
                <a:cs typeface="Arial" pitchFamily="34" charset="0"/>
              </a:rPr>
              <a:t>Engº. Cícero da Silva – IMA/SC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9" y="2544766"/>
            <a:ext cx="632128" cy="6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37" y="2499742"/>
            <a:ext cx="691133" cy="6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45946" y="4365355"/>
            <a:ext cx="367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 dirty="0">
                <a:latin typeface="Arial" pitchFamily="34" charset="0"/>
                <a:ea typeface="Calibri" pitchFamily="34" charset="0"/>
                <a:cs typeface="Carlito"/>
              </a:rPr>
              <a:t>Coordenação </a:t>
            </a:r>
            <a:r>
              <a:rPr lang="pt-BR" altLang="pt-BR" sz="1000" b="1" dirty="0" smtClean="0">
                <a:latin typeface="Arial" pitchFamily="34" charset="0"/>
                <a:ea typeface="Calibri" pitchFamily="34" charset="0"/>
                <a:cs typeface="Carlito"/>
              </a:rPr>
              <a:t>Municipal</a:t>
            </a:r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000" dirty="0" err="1" smtClean="0">
                <a:latin typeface="Arial" pitchFamily="34" charset="0"/>
                <a:ea typeface="Calibri" pitchFamily="34" charset="0"/>
                <a:cs typeface="Carlito"/>
              </a:rPr>
              <a:t>Engª</a:t>
            </a:r>
            <a:r>
              <a:rPr lang="pt-BR" altLang="pt-BR" sz="1000" dirty="0">
                <a:latin typeface="Arial" pitchFamily="34" charset="0"/>
                <a:ea typeface="Calibri" pitchFamily="34" charset="0"/>
                <a:cs typeface="Carlito"/>
              </a:rPr>
              <a:t>. Renata Porto </a:t>
            </a:r>
            <a:r>
              <a:rPr lang="pt-BR" altLang="pt-BR" sz="1000" dirty="0" smtClean="0">
                <a:latin typeface="Arial" pitchFamily="34" charset="0"/>
                <a:ea typeface="Calibri" pitchFamily="34" charset="0"/>
                <a:cs typeface="Carlito"/>
              </a:rPr>
              <a:t>Morais     </a:t>
            </a:r>
            <a:r>
              <a:rPr lang="pt-BR" sz="1000" dirty="0">
                <a:latin typeface="Arial" pitchFamily="34" charset="0"/>
                <a:ea typeface="Calibri" pitchFamily="34" charset="0"/>
                <a:cs typeface="Carlito"/>
              </a:rPr>
              <a:t>Adilson de Souza Pacheco</a:t>
            </a:r>
            <a:r>
              <a:rPr lang="pt-BR" altLang="pt-BR" sz="1000" dirty="0">
                <a:latin typeface="Arial" pitchFamily="34" charset="0"/>
                <a:ea typeface="Calibri" pitchFamily="34" charset="0"/>
                <a:cs typeface="Carlito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37" y="3651870"/>
            <a:ext cx="813111" cy="71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34" y="3668043"/>
            <a:ext cx="708932" cy="69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0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1"/>
            <a:ext cx="9255540" cy="5206241"/>
          </a:xfrm>
          <a:prstGeom prst="rect">
            <a:avLst/>
          </a:prstGeom>
        </p:spPr>
      </p:pic>
      <p:pic>
        <p:nvPicPr>
          <p:cNvPr id="27" name="Imagem 26" descr="23e5e393 7ca2 479d b662 355fca656ca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4"/>
          <a:stretch/>
        </p:blipFill>
        <p:spPr bwMode="auto">
          <a:xfrm>
            <a:off x="1259632" y="1347614"/>
            <a:ext cx="5960365" cy="3795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64417" y="893413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Encontro Estadual Programa Penso, Logo, Destino – 07/11/2023 – Nova Veneza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32" y="1308877"/>
            <a:ext cx="991949" cy="14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WhatsApp Image 2023 07 14 at 15.01.5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t="3976" r="8251" b="5216"/>
          <a:stretch/>
        </p:blipFill>
        <p:spPr bwMode="auto">
          <a:xfrm>
            <a:off x="189226" y="1308877"/>
            <a:ext cx="1406223" cy="15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3573">
            <a:off x="6825310" y="2239048"/>
            <a:ext cx="1837409" cy="2626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Retângulo 12"/>
          <p:cNvSpPr/>
          <p:nvPr/>
        </p:nvSpPr>
        <p:spPr>
          <a:xfrm>
            <a:off x="439595" y="3972815"/>
            <a:ext cx="3921266" cy="954107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 rad="127000">
              <a:schemeClr val="accent3">
                <a:lumMod val="60000"/>
                <a:lumOff val="40000"/>
              </a:schemeClr>
            </a:glow>
          </a:effec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 municípios catarinenses;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Cerca de 360 inscritos;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Formação </a:t>
            </a: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e divulgação de boas </a:t>
            </a: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práticas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Troféu </a:t>
            </a: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Formiguinha;</a:t>
            </a: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6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5184577" cy="6655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Comissão de Regularização Fundiária Urbana - REURB 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6"/>
          <a:stretch/>
        </p:blipFill>
        <p:spPr>
          <a:xfrm>
            <a:off x="5220072" y="1422240"/>
            <a:ext cx="3522752" cy="33900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379263" y="1727371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NÚCLEOS PRÉ-APROVADOS PELA COMISSÃO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="" xmlns:a16="http://schemas.microsoft.com/office/drawing/2014/main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510849" y="1035426"/>
            <a:ext cx="4208277" cy="5811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Conforme Decreto nº 1.606/2023, de 31 de Janeiro de 2023</a:t>
            </a:r>
          </a:p>
        </p:txBody>
      </p:sp>
      <p:sp>
        <p:nvSpPr>
          <p:cNvPr id="8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31840" y="4836990"/>
            <a:ext cx="2895600" cy="273844"/>
          </a:xfrm>
        </p:spPr>
        <p:txBody>
          <a:bodyPr/>
          <a:lstStyle/>
          <a:p>
            <a:r>
              <a:rPr lang="pt-BR" dirty="0"/>
              <a:t>3º Quadrimestre 2023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21595204-9742-A5CA-0178-4137CAECAB96}"/>
              </a:ext>
            </a:extLst>
          </p:cNvPr>
          <p:cNvSpPr/>
          <p:nvPr/>
        </p:nvSpPr>
        <p:spPr>
          <a:xfrm>
            <a:off x="370798" y="2435045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DECISÕES SOLICITANDO APRESENTAÇÃO DE NOVO NÚCLEO URBANO INFORMAL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C393AAE3-ECDE-ABD1-C455-60805F2981EF}"/>
              </a:ext>
            </a:extLst>
          </p:cNvPr>
          <p:cNvSpPr/>
          <p:nvPr/>
        </p:nvSpPr>
        <p:spPr>
          <a:xfrm>
            <a:off x="370798" y="3142719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PROCESSOS DE REGULARIZAÇÃO FUNDIÁRIA INDEFERIDOS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756ED22E-F23E-4294-130E-5BA0A975845F}"/>
              </a:ext>
            </a:extLst>
          </p:cNvPr>
          <p:cNvSpPr/>
          <p:nvPr/>
        </p:nvSpPr>
        <p:spPr>
          <a:xfrm>
            <a:off x="370798" y="3857899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NÚCLEOS AGUARDANDO ANÁLISE PELA COMISSÃO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1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4283968" y="1725288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Reunião com a Coordenação Estadual e Regional</a:t>
            </a: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inauguração sala de videoconferência </a:t>
            </a: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Codam/TB/SC.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 descr="WhatsApp Image 2023 09 01 at 17.00.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r="2340"/>
          <a:stretch/>
        </p:blipFill>
        <p:spPr bwMode="auto">
          <a:xfrm>
            <a:off x="4391561" y="2260990"/>
            <a:ext cx="4449800" cy="2751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191246" y="915566"/>
            <a:ext cx="4041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Reuniões de Capacitação e planejamento da Comissão Municipal do PLD, mensalmente;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Inscrição na segunda edição da Semana de mobilização para recolhimento de pneus de 2023/2;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12367" y="2048530"/>
            <a:ext cx="3786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Ampliação dos pontos de coleta voluntária – PEVs de pilhas e baterias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 descr="https://capivaridebaixo.sc.gov.br/uploads/sites/290/2023/09/penso-logo-destino-capivari-de-baixo-800x4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9264"/>
            <a:ext cx="3875696" cy="24507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4499992" y="103983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Capacitações  junto a Coordenação Regional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Prováveis Pontos de consolidação vistoriados;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4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688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2967" y="918515"/>
            <a:ext cx="6582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Recolhimento itinerante dos produtos descartados (pilhas e baterias e eletroeletrônicos). </a:t>
            </a:r>
            <a:r>
              <a:rPr lang="pt-PT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19/09/2023 – Entidades Gestoreas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 descr="https://capivaridebaixo.sc.gov.br/uploads/sites/290/2023/09/Recolhimento-PLD-Capivari-de-Baixo-2-800x445.jpe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 r="10604"/>
          <a:stretch/>
        </p:blipFill>
        <p:spPr bwMode="auto">
          <a:xfrm>
            <a:off x="1691680" y="1494767"/>
            <a:ext cx="5211270" cy="2877183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3">
                <a:lumMod val="60000"/>
                <a:lumOff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m 17" descr="https://capivaridebaixo.sc.gov.br/uploads/sites/290/2023/09/Recolhimento-PLD-Capivari-de-Baixo-1-485x10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6" r="7895"/>
          <a:stretch/>
        </p:blipFill>
        <p:spPr bwMode="auto">
          <a:xfrm>
            <a:off x="6936904" y="1096671"/>
            <a:ext cx="1330967" cy="200420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3">
                <a:lumMod val="60000"/>
                <a:lumOff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tângulo 8"/>
          <p:cNvSpPr/>
          <p:nvPr/>
        </p:nvSpPr>
        <p:spPr>
          <a:xfrm>
            <a:off x="2267744" y="4371950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torno de 200 </a:t>
            </a: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lâmpadas fluorescentes, </a:t>
            </a:r>
            <a:r>
              <a:rPr 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kg de pilhas e baterias e 100 Kg de eletrônicos, </a:t>
            </a:r>
            <a:r>
              <a:rPr 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foram recolhidos </a:t>
            </a: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e encaminhado </a:t>
            </a:r>
            <a:r>
              <a:rPr 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à  destinação ambientalmente adequada</a:t>
            </a:r>
            <a:r>
              <a:rPr lang="pt-PT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entidades gestoras.</a:t>
            </a:r>
            <a:endParaRPr lang="pt-B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https://capivaridebaixo.sc.gov.br/uploads/sites/290/2023/09/Recolhimento-PLD-Capivari-de-Baixo-5-485x1024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3" t="56440" b="9135"/>
          <a:stretch/>
        </p:blipFill>
        <p:spPr bwMode="auto">
          <a:xfrm>
            <a:off x="323528" y="2715766"/>
            <a:ext cx="1775559" cy="199695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3">
                <a:lumMod val="60000"/>
                <a:lumOff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147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1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https://capivaridebaixo.sc.gov.br/uploads/sites/290/2023/10/photo1696938670-1024x577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2" y="1505951"/>
            <a:ext cx="4904073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313272" y="982119"/>
            <a:ext cx="8363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1400" b="1" dirty="0">
                <a:latin typeface="Arial" panose="020B0604020202020204" pitchFamily="34" charset="0"/>
                <a:cs typeface="Arial" panose="020B0604020202020204" pitchFamily="34" charset="0"/>
              </a:rPr>
              <a:t>Capacitação das agentes comunitárias de saúde e agentes de endemias - 10/10/2023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63460" y="1419622"/>
            <a:ext cx="29523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As agentes serão multiplicadoras das informações e das ações do programa, incentivando e orientando a população a fazer o descarte de forma correta nos pontos de entrega espalhados pelo </a:t>
            </a: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município.</a:t>
            </a:r>
          </a:p>
          <a:p>
            <a:pPr algn="ctr">
              <a:lnSpc>
                <a:spcPct val="150000"/>
              </a:lnSpc>
            </a:pPr>
            <a:r>
              <a:rPr lang="pt-P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Cerca de 40 agentes comunitárias de saúde e agente de endemias presentes.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0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" y="-62741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2651" y="339502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2803" y="627534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2803" y="923456"/>
            <a:ext cx="3672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PLD em números</a:t>
            </a:r>
            <a:endParaRPr lang="pt-B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0567" y="1203598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pt-BR" sz="1400" dirty="0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Resíduos coletados </a:t>
            </a:r>
            <a:r>
              <a:rPr lang="pt-PT" altLang="pt-BR" sz="1400" dirty="0" smtClean="0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e com destinação </a:t>
            </a:r>
            <a:r>
              <a:rPr lang="pt-PT" altLang="pt-BR" sz="1400" dirty="0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final </a:t>
            </a:r>
            <a:r>
              <a:rPr lang="pt-PT" altLang="pt-BR" sz="1400" dirty="0" smtClean="0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ambientalmente adequada – entidaddes gestoras.</a:t>
            </a:r>
            <a:endParaRPr lang="pt-BR" alt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772595"/>
              </p:ext>
            </p:extLst>
          </p:nvPr>
        </p:nvGraphicFramePr>
        <p:xfrm>
          <a:off x="1741315" y="1511375"/>
          <a:ext cx="5203679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919"/>
                <a:gridCol w="1528947"/>
                <a:gridCol w="946681"/>
                <a:gridCol w="1308926"/>
                <a:gridCol w="616206"/>
              </a:tblGrid>
              <a:tr h="3599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Eletroeletrônicos </a:t>
                      </a:r>
                      <a:endParaRPr lang="pt-PT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Lâmpadas (unid)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Pilhas e baterias (Kg)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7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79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rlito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365695524"/>
              </p:ext>
            </p:extLst>
          </p:nvPr>
        </p:nvGraphicFramePr>
        <p:xfrm>
          <a:off x="683568" y="2355726"/>
          <a:ext cx="374441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/>
          <p:cNvGraphicFramePr/>
          <p:nvPr>
            <p:extLst>
              <p:ext uri="{D42A27DB-BD31-4B8C-83A1-F6EECF244321}">
                <p14:modId xmlns:p14="http://schemas.microsoft.com/office/powerpoint/2010/main" val="2581376916"/>
              </p:ext>
            </p:extLst>
          </p:nvPr>
        </p:nvGraphicFramePr>
        <p:xfrm>
          <a:off x="4933796" y="2427734"/>
          <a:ext cx="3959487" cy="2481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382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" y="0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2651" y="339502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2803" y="627534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2803" y="923456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PLD em números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404525"/>
              </p:ext>
            </p:extLst>
          </p:nvPr>
        </p:nvGraphicFramePr>
        <p:xfrm>
          <a:off x="1577980" y="1536866"/>
          <a:ext cx="4154543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911"/>
                <a:gridCol w="428799"/>
                <a:gridCol w="853869"/>
                <a:gridCol w="10279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PEV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Pilhas e Baterias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Eletrônicos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EMEB, CEI 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ESF, PA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do Cidadão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808482" y="1229089"/>
            <a:ext cx="489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PT" altLang="pt-BR" sz="1400" dirty="0" bmk="_Toc155951681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Pontos de entrega voluntária – PEVs até 31/12/2023</a:t>
            </a:r>
            <a:endParaRPr lang="pt-BR" sz="1400" dirty="0">
              <a:latin typeface="Arial" panose="020B0604020202020204" pitchFamily="34" charset="0"/>
              <a:ea typeface="Carlito"/>
              <a:cs typeface="Arial" panose="020B0604020202020204" pitchFamily="34" charset="0"/>
            </a:endParaRPr>
          </a:p>
        </p:txBody>
      </p:sp>
      <p:pic>
        <p:nvPicPr>
          <p:cNvPr id="14" name="Picture 5" descr="C:\Users\Renata\Downloads\WhatsApp Image 2023-05-19 at 08.31.0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4" r="28234" b="11164"/>
          <a:stretch/>
        </p:blipFill>
        <p:spPr bwMode="auto">
          <a:xfrm>
            <a:off x="6732240" y="1317325"/>
            <a:ext cx="1889759" cy="27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303355" y="2680849"/>
            <a:ext cx="862982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 bmk="_Toc155951681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Pontos de Entrega Voluntária (</a:t>
            </a:r>
            <a:r>
              <a:rPr lang="pt-BR" sz="1400" b="1" dirty="0" err="1" bmk="_Toc155951681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PEVs</a:t>
            </a:r>
            <a:r>
              <a:rPr lang="pt-BR" sz="1400" b="1" dirty="0" bmk="_Toc155951681">
                <a:latin typeface="Arial" panose="020B0604020202020204" pitchFamily="34" charset="0"/>
                <a:ea typeface="Carlito"/>
                <a:cs typeface="Arial" panose="020B0604020202020204" pitchFamily="34" charset="0"/>
              </a:rPr>
              <a:t>) em 27/02/2024: </a:t>
            </a:r>
          </a:p>
          <a:p>
            <a:pPr algn="just"/>
            <a:endParaRPr lang="pt-B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Pilhas e baterias -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Escolas e CEIs municipais,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Unidades Básicas de Saúde (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UBSs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), a Vigilância em Saúde (Centro II) e o Pronto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Atendimento, Paço Municipal, Secretaria municipal de Educação, departamento de Agricultura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Eletroeletrônicos – </a:t>
            </a:r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Central de Atendimento ao Cidadão e Ginásio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municipal Juan Manoel dos </a:t>
            </a:r>
            <a:r>
              <a:rPr lang="pt-B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Santos.    .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014722"/>
              </p:ext>
            </p:extLst>
          </p:nvPr>
        </p:nvGraphicFramePr>
        <p:xfrm>
          <a:off x="1115616" y="3164176"/>
          <a:ext cx="4154543" cy="775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911"/>
                <a:gridCol w="428799"/>
                <a:gridCol w="853869"/>
                <a:gridCol w="10279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PEV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Pilhas e Baterias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Eletrônicos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Até 31/12/2023</a:t>
                      </a:r>
                      <a:endParaRPr lang="pt-BR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2708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2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 27/02/2024</a:t>
                      </a:r>
                      <a:endParaRPr lang="pt-BR" sz="1200" b="1" u="none" strike="noStrike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PT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93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" y="0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2651" y="339502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2803" y="627534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nº 084/2022, </a:t>
            </a:r>
            <a:r>
              <a:rPr lang="pt-BR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07/2022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863548" y="1125853"/>
            <a:ext cx="4223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 </a:t>
            </a: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afinal o que é logística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reversa ?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capivaridebaixo.sc.gov.br/uploads/sites/290/2024/02/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22187"/>
            <a:ext cx="3240360" cy="263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932040" y="1480237"/>
            <a:ext cx="4137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“... ações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para viabilizar 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 coleta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 e a 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restituição dos resíduos sólidos ao setor empresarial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para reaproveitamento, no ciclo produtivo, ou outra destinação final ambientalmente adequada.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08286" y="2139702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/>
              <a:t>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Acesse: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https://www.ima.sc.gov.br/index.php/qualidade-ambiental/programa-penso-logo-destino. </a:t>
            </a:r>
          </a:p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Contatos:</a:t>
            </a:r>
          </a:p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3621-4400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ou 3621-4437 </a:t>
            </a: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e-mail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meioambiente@capivaridebaixo.sc.gov.br</a:t>
            </a:r>
            <a:r>
              <a:rPr lang="pt-BR" dirty="0" smtClean="0"/>
              <a:t>.</a:t>
            </a:r>
          </a:p>
          <a:p>
            <a:r>
              <a:rPr lang="pt-BR" dirty="0">
                <a:hlinkClick r:id="rId5"/>
              </a:rPr>
              <a:t>v</a:t>
            </a:r>
            <a:r>
              <a:rPr lang="pt-BR" dirty="0" smtClean="0">
                <a:hlinkClick r:id="rId5"/>
              </a:rPr>
              <a:t>igilanciasanitaria@capivaridebaixo.sc.gov.br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705812" y="1157071"/>
            <a:ext cx="3557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Quer saber mais sobre o PLD?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Ficou com dúvidas?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99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39552" y="795299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 smtClean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RENATA PORTO MORAIS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 smtClean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ANALISTA AMBIENTAL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 smtClean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COORD. MUNICIPAL PROGRAMA PENSO LOGO DESTINO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1972" y="2787774"/>
            <a:ext cx="4867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 a todos!!! </a:t>
            </a:r>
            <a:endParaRPr lang="pt-PT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P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PT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(48) 36214437</a:t>
            </a:r>
            <a:endParaRPr lang="pt-BR" dirty="0">
              <a:solidFill>
                <a:schemeClr val="bg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 smtClean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meioambiente@capivaridebaixo.sc.gov.br</a:t>
            </a:r>
            <a:endParaRPr lang="pt-BR" b="1" dirty="0" smtClean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8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2º Quadrimestre 2022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9793"/>
            <a:ext cx="9252520" cy="5204543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7012" y="771550"/>
            <a:ext cx="449302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>
                <a:solidFill>
                  <a:prstClr val="white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– 2024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6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1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MÁRIO LATRÔNICO JÚNIOR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1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SECRETÁRIO DE GESTÃO E FAZENDA</a:t>
            </a:r>
            <a:endParaRPr lang="pt-BR" sz="11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HENRIQUE DE SOUZA GUIMARÃES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1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COORDENADOR DE PLANEJAMENTO URBANO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1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E DO MEIO AMBIENTE</a:t>
            </a:r>
            <a:endParaRPr lang="pt-BR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59632" y="405808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reflection blurRad="6350" stA="60000" endA="900" endPos="56000" dist="76200" dir="5400000" sy="-100000" algn="bl" rotWithShape="0"/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18409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9532" y="1683948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R$ 3.490.289,45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764" y="339502"/>
            <a:ext cx="551037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PAV. CONCRETO RÍGIDO E MURO DE TERRA ARMADA NA AV. PAULO DOS SANTOS MELO (ACESSO A CABECEIRA DA PONTE DR. STÉLIO CASCAES BOABAID)</a:t>
            </a:r>
            <a:endParaRPr lang="pt-BR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E76AF2DD-C217-1E3F-5836-E765B3A34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 r="-525"/>
          <a:stretch/>
        </p:blipFill>
        <p:spPr>
          <a:xfrm>
            <a:off x="5796136" y="1419622"/>
            <a:ext cx="2952328" cy="32685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01F03A76-E1B7-E12D-99DF-DA89AB857437}"/>
              </a:ext>
            </a:extLst>
          </p:cNvPr>
          <p:cNvSpPr/>
          <p:nvPr/>
        </p:nvSpPr>
        <p:spPr>
          <a:xfrm>
            <a:off x="395536" y="1945164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PAGO EM 3º MEDIÇÕES: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R$ 218.070,55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44350DD-23EC-7EB1-CD8A-1CB97E64AB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4" r="1268" b="7239"/>
          <a:stretch/>
        </p:blipFill>
        <p:spPr>
          <a:xfrm>
            <a:off x="2811748" y="2640414"/>
            <a:ext cx="2664296" cy="2047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4E0FB0E2-81B6-F9C9-DD5A-1075133DD081}"/>
              </a:ext>
            </a:extLst>
          </p:cNvPr>
          <p:cNvSpPr txBox="1">
            <a:spLocks/>
          </p:cNvSpPr>
          <p:nvPr/>
        </p:nvSpPr>
        <p:spPr>
          <a:xfrm>
            <a:off x="303450" y="2821330"/>
            <a:ext cx="2266562" cy="8549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9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Empresa responsável pela execução do objeto alegou falta de suporte técnico para executar o Projeto Básico desenvolvido pela AMUREL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="" xmlns:a16="http://schemas.microsoft.com/office/drawing/2014/main" id="{609CBD04-C849-360A-A95E-39DA418DC145}"/>
              </a:ext>
            </a:extLst>
          </p:cNvPr>
          <p:cNvSpPr txBox="1">
            <a:spLocks/>
          </p:cNvSpPr>
          <p:nvPr/>
        </p:nvSpPr>
        <p:spPr>
          <a:xfrm>
            <a:off x="230597" y="3795886"/>
            <a:ext cx="2412268" cy="6026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Solo com características inadequadas de suporte para o pavimento! </a:t>
            </a:r>
          </a:p>
        </p:txBody>
      </p:sp>
    </p:spTree>
    <p:extLst>
      <p:ext uri="{BB962C8B-B14F-4D97-AF65-F5344CB8AC3E}">
        <p14:creationId xmlns:p14="http://schemas.microsoft.com/office/powerpoint/2010/main" val="248136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sp>
        <p:nvSpPr>
          <p:cNvPr id="3" name="Retângulo 2"/>
          <p:cNvSpPr/>
          <p:nvPr/>
        </p:nvSpPr>
        <p:spPr>
          <a:xfrm>
            <a:off x="887130" y="1250345"/>
            <a:ext cx="4665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R$ 204.856,33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040" y="340805"/>
            <a:ext cx="5510372" cy="771163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RECUPERAÇÃO ESTRUTURAL COM EXECUÇÃO DE CORTINAS DE CONTENÇÃO DAS CABECEIRAS DA PONTE SITUADA NA AVENIDA NILTON AUGUSTO SACHETTI, NO BAIRRO SANTO ANDRÉ </a:t>
            </a:r>
            <a:endParaRPr lang="pt-BR" sz="11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01F03A76-E1B7-E12D-99DF-DA89AB857437}"/>
              </a:ext>
            </a:extLst>
          </p:cNvPr>
          <p:cNvSpPr/>
          <p:nvPr/>
        </p:nvSpPr>
        <p:spPr>
          <a:xfrm>
            <a:off x="921286" y="1517955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PAGO EM 1º MEDIÇÃO: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R$ 194.904,96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="" xmlns:a16="http://schemas.microsoft.com/office/drawing/2014/main" id="{4E0FB0E2-81B6-F9C9-DD5A-1075133DD081}"/>
              </a:ext>
            </a:extLst>
          </p:cNvPr>
          <p:cNvSpPr txBox="1">
            <a:spLocks/>
          </p:cNvSpPr>
          <p:nvPr/>
        </p:nvSpPr>
        <p:spPr>
          <a:xfrm>
            <a:off x="552040" y="1909664"/>
            <a:ext cx="5234923" cy="4289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8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Parceria firmada junto a Empresa Diamante para finalização dos serviços de acabamentos, como: relocação das cercas, execução de calçadas e meios-fios, além da revitalização com pintura do peitoril da Ponte.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156F55E5-3EE8-B938-7F2B-574E8D9C3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00" y="1419622"/>
            <a:ext cx="2414128" cy="32528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74A40809-EBFD-AC16-A02A-915DAF6D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41" y="2499741"/>
            <a:ext cx="1801071" cy="21746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9000E86B-3D06-1211-6A5B-FD094694E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92" y="2499742"/>
            <a:ext cx="3625985" cy="21727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2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1520" y="771550"/>
            <a:ext cx="4968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CEI ANITA BRUNEL ALVES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425.000,00 - RECURSO CONVÊNIO ESTADO</a:t>
            </a:r>
            <a:b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137.203,27 – RECURSOS PRÓPRIOS</a:t>
            </a:r>
            <a:b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TOTAL: R$562.203,27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8" t="2727" r="28596" b="445"/>
          <a:stretch/>
        </p:blipFill>
        <p:spPr>
          <a:xfrm>
            <a:off x="5220072" y="1419622"/>
            <a:ext cx="3546468" cy="31506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tângulo Arredondado 10"/>
          <p:cNvSpPr/>
          <p:nvPr/>
        </p:nvSpPr>
        <p:spPr>
          <a:xfrm>
            <a:off x="907294" y="2144488"/>
            <a:ext cx="3276364" cy="17099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Ampliação </a:t>
            </a:r>
            <a:r>
              <a:rPr lang="pt-BR" sz="1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79,22m²</a:t>
            </a:r>
            <a:r>
              <a:rPr lang="pt-B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/>
            <a:r>
              <a:rPr lang="pt-B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salas de aula com BWC;</a:t>
            </a:r>
          </a:p>
          <a:p>
            <a:pPr marL="285750" indent="-285750" algn="ctr">
              <a:buFontTx/>
              <a:buChar char="-"/>
            </a:pPr>
            <a:endParaRPr lang="pt-BR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geral do Centro de Educação Infantil: </a:t>
            </a:r>
            <a:r>
              <a:rPr lang="pt-BR" sz="16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1.118,48m²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1119514" y="2716197"/>
            <a:ext cx="144016" cy="72008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31" y="3193273"/>
            <a:ext cx="176799" cy="12802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350" y="2432520"/>
            <a:ext cx="176799" cy="134124"/>
          </a:xfrm>
          <a:prstGeom prst="rect">
            <a:avLst/>
          </a:prstGeom>
        </p:spPr>
      </p:pic>
      <p:sp>
        <p:nvSpPr>
          <p:cNvPr id="1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520" y="195486"/>
            <a:ext cx="3960440" cy="50405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AMPLIAÇÕES E REFORMAS</a:t>
            </a:r>
            <a:endParaRPr lang="pt-BR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39973501-35BC-4D86-1309-51371A35F089}"/>
              </a:ext>
            </a:extLst>
          </p:cNvPr>
          <p:cNvSpPr/>
          <p:nvPr/>
        </p:nvSpPr>
        <p:spPr>
          <a:xfrm>
            <a:off x="255328" y="4101170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PAGO EM 6º MEDIÇÕES: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R$ 455.279,63</a:t>
            </a:r>
          </a:p>
          <a:p>
            <a:pPr algn="ctr"/>
            <a:r>
              <a:rPr lang="pt-BR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(CORRESPONDENTE A </a:t>
            </a:r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80,98% </a:t>
            </a:r>
            <a:r>
              <a:rPr lang="pt-BR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CRONOGRAMA)</a:t>
            </a:r>
            <a:endParaRPr lang="pt-BR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520" y="195486"/>
            <a:ext cx="4104456" cy="50405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AMPLIAÇÕES E REFORMAS</a:t>
            </a:r>
            <a:endParaRPr lang="pt-BR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47402" y="771550"/>
            <a:ext cx="52607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EMEB PEQUENO POLEGAR</a:t>
            </a:r>
            <a:endParaRPr lang="pt-B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250.000,00 – RECURSOS CONVÊNIO ESTADO</a:t>
            </a:r>
            <a:b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416.868,50 – RECURSOS PRÓPRIOS</a:t>
            </a:r>
            <a:b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TOTAL: 666.868,50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561B5D91-2A67-3A43-D371-3900A81F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19622"/>
            <a:ext cx="3414865" cy="31838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7EF60118-3C41-C9CF-7B44-AEA9205F749A}"/>
              </a:ext>
            </a:extLst>
          </p:cNvPr>
          <p:cNvSpPr/>
          <p:nvPr/>
        </p:nvSpPr>
        <p:spPr>
          <a:xfrm>
            <a:off x="247402" y="2139702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PAGO EM 5º MEDIÇÕES: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R$ 379.709,18</a:t>
            </a:r>
          </a:p>
          <a:p>
            <a:pPr algn="ctr"/>
            <a:r>
              <a:rPr lang="pt-BR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(CORRESPONDENTE A </a:t>
            </a:r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56,94% </a:t>
            </a:r>
            <a:r>
              <a:rPr lang="pt-BR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CRONOGRAMA)</a:t>
            </a:r>
            <a:endParaRPr lang="pt-BR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="" xmlns:a16="http://schemas.microsoft.com/office/drawing/2014/main" id="{9BACFB0D-B3AE-C883-98D6-4921F86EC71C}"/>
              </a:ext>
            </a:extLst>
          </p:cNvPr>
          <p:cNvSpPr txBox="1">
            <a:spLocks/>
          </p:cNvSpPr>
          <p:nvPr/>
        </p:nvSpPr>
        <p:spPr>
          <a:xfrm>
            <a:off x="1087813" y="2850159"/>
            <a:ext cx="3096344" cy="4289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Realizado o rompimento do Contrato nº 66/2022/PMCB em conjunto com a Empresa Daiane Pedroso Venâncio </a:t>
            </a:r>
            <a:r>
              <a:rPr lang="pt-BR" sz="800" b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Eireli</a:t>
            </a: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="" xmlns:a16="http://schemas.microsoft.com/office/drawing/2014/main" id="{4C3CF24A-96FD-9DDA-ABE7-3CAFA951BA26}"/>
              </a:ext>
            </a:extLst>
          </p:cNvPr>
          <p:cNvSpPr txBox="1">
            <a:spLocks/>
          </p:cNvSpPr>
          <p:nvPr/>
        </p:nvSpPr>
        <p:spPr>
          <a:xfrm>
            <a:off x="684985" y="3363838"/>
            <a:ext cx="3902000" cy="12395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8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Novo projeto e quantitativos realizados pela Coordenação de Planejamento Urbano e encaminhado ao Setor de Licitação em Dezembro de 2023 com as seguintes documentações: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8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R$ 583.705,00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8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8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60 dias (02 meses)</a:t>
            </a:r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="" xmlns:a16="http://schemas.microsoft.com/office/drawing/2014/main" id="{6A623742-7ACF-157D-5E09-7C451F6A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</p:spTree>
    <p:extLst>
      <p:ext uri="{BB962C8B-B14F-4D97-AF65-F5344CB8AC3E}">
        <p14:creationId xmlns:p14="http://schemas.microsoft.com/office/powerpoint/2010/main" val="17228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3">
            <a:extLst>
              <a:ext uri="{FF2B5EF4-FFF2-40B4-BE49-F238E27FC236}">
                <a16:creationId xmlns="" xmlns:a16="http://schemas.microsoft.com/office/drawing/2014/main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520" y="202878"/>
            <a:ext cx="5033242" cy="492575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INAUGURAÇÃO DO NOVO ESF CAÇADOR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8182"/>
            <a:ext cx="4104456" cy="2437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tângulo 2"/>
          <p:cNvSpPr/>
          <p:nvPr/>
        </p:nvSpPr>
        <p:spPr>
          <a:xfrm>
            <a:off x="170582" y="818291"/>
            <a:ext cx="5346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 CAÇADOR</a:t>
            </a:r>
            <a:endParaRPr lang="pt-B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R$300.000,00 – RECURSOS CONVÊNIO ESTADO</a:t>
            </a:r>
          </a:p>
          <a:p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R$686.345,04 – RECURSOS PRÓPRIOS</a:t>
            </a:r>
          </a:p>
          <a:p>
            <a:r>
              <a:rPr lang="pt-BR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TOTAL: R$986.345,04</a:t>
            </a:r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3º Quadrimestre 2023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10F9CD99-173B-E80F-2C46-7E826A90F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8182"/>
            <a:ext cx="3933056" cy="2437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8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35913</TotalTime>
  <Words>2006</Words>
  <Application>Microsoft Office PowerPoint</Application>
  <PresentationFormat>Apresentação na tela (16:9)</PresentationFormat>
  <Paragraphs>361</Paragraphs>
  <Slides>47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48" baseType="lpstr">
      <vt:lpstr>Tema do Office</vt:lpstr>
      <vt:lpstr>Apresentação do PowerPoint</vt:lpstr>
      <vt:lpstr>Apresentação do PowerPoint</vt:lpstr>
      <vt:lpstr>SISOBRA</vt:lpstr>
      <vt:lpstr>Apresentação do PowerPoint</vt:lpstr>
      <vt:lpstr>PAV. CONCRETO RÍGIDO E MURO DE TERRA ARMADA NA AV. PAULO DOS SANTOS MELO (ACESSO A CABECEIRA DA PONTE DR. STÉLIO CASCAES BOABAID)</vt:lpstr>
      <vt:lpstr>RECUPERAÇÃO ESTRUTURAL COM EXECUÇÃO DE CORTINAS DE CONTENÇÃO DAS CABECEIRAS DA PONTE SITUADA NA AVENIDA NILTON AUGUSTO SACHETTI, NO BAIRRO SANTO ANDRÉ </vt:lpstr>
      <vt:lpstr>AMPLIAÇÕES E REFORMAS</vt:lpstr>
      <vt:lpstr>AMPLIAÇÕES E REFORMAS</vt:lpstr>
      <vt:lpstr>INAUGURAÇÃO DO NOVO ESF CAÇADOR</vt:lpstr>
      <vt:lpstr>PROJETOS EM ANDAMENTO</vt:lpstr>
      <vt:lpstr>PROJETOS EM ANDAMENTO</vt:lpstr>
      <vt:lpstr>PROJETOS EM ANDAMENTO</vt:lpstr>
      <vt:lpstr>PROJETOS EM ANDAMENTO</vt:lpstr>
      <vt:lpstr>PARADOURO DE CAMINHÕES</vt:lpstr>
      <vt:lpstr>REFORMA DA QUADRA DO BAIRRO SANTO ANDRÉ</vt:lpstr>
      <vt:lpstr>PARQUE DOS SENTIDOS – ETAPA 1</vt:lpstr>
      <vt:lpstr>Apresentação do PowerPoint</vt:lpstr>
      <vt:lpstr>ENROCAMENTO BAIRRO SANTO ANDRÉ</vt:lpstr>
      <vt:lpstr>REFORMA DO PAÇO MUNICIPAL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Serviços Referentes ao 3º QUADRIMESTRE 2023</vt:lpstr>
      <vt:lpstr>Serviços Referentes ao 3º QUADRIMESTRE 2023</vt:lpstr>
      <vt:lpstr>Serviços Referentes ao 3º QUADRIMESTRE 2023</vt:lpstr>
      <vt:lpstr>Serviços Referentes ao 3º QUADRIMESTRE 2023</vt:lpstr>
      <vt:lpstr>Serviços Referentes ao 3º QUADRIMESTRE 2023</vt:lpstr>
      <vt:lpstr>Serviços Referentes ao 3º QUADRIMESTRE 2023</vt:lpstr>
      <vt:lpstr>Serviços Referentes ao 3º QUADRIMESTRE 2023</vt:lpstr>
      <vt:lpstr>Serviços Referentes ao 3º QUADRIMESTRE 2023</vt:lpstr>
      <vt:lpstr>Serviços Referentes ao 3º QUADRIMESTRE 2023</vt:lpstr>
      <vt:lpstr>Serviços Referentes ao 3º QUADRIMESTRE 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1500</cp:revision>
  <cp:lastPrinted>2022-09-23T10:55:21Z</cp:lastPrinted>
  <dcterms:created xsi:type="dcterms:W3CDTF">2021-05-10T18:20:11Z</dcterms:created>
  <dcterms:modified xsi:type="dcterms:W3CDTF">2024-02-26T22:47:04Z</dcterms:modified>
</cp:coreProperties>
</file>