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33" r:id="rId3"/>
    <p:sldId id="434" r:id="rId4"/>
    <p:sldId id="435" r:id="rId5"/>
    <p:sldId id="436" r:id="rId6"/>
    <p:sldId id="437" r:id="rId7"/>
    <p:sldId id="439" r:id="rId8"/>
    <p:sldId id="441" r:id="rId9"/>
    <p:sldId id="442" r:id="rId10"/>
    <p:sldId id="444" r:id="rId11"/>
    <p:sldId id="462" r:id="rId12"/>
    <p:sldId id="369" r:id="rId13"/>
    <p:sldId id="320" r:id="rId14"/>
    <p:sldId id="461" r:id="rId15"/>
    <p:sldId id="460" r:id="rId16"/>
    <p:sldId id="417" r:id="rId17"/>
    <p:sldId id="427" r:id="rId18"/>
    <p:sldId id="451" r:id="rId19"/>
    <p:sldId id="386" r:id="rId20"/>
    <p:sldId id="321" r:id="rId21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680" autoAdjust="0"/>
  </p:normalViewPr>
  <p:slideViewPr>
    <p:cSldViewPr>
      <p:cViewPr>
        <p:scale>
          <a:sx n="88" d="100"/>
          <a:sy n="88" d="100"/>
        </p:scale>
        <p:origin x="-1512" y="-4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go\OneDrive\&#193;rea%20de%20Trabalho\Audiencia%20publica\QUADRIMESTRE%20-%20INFRAESTRUTURA%20EDITAV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AÇÕES MAIS ESTRADAS 63 RUAS</a:t>
            </a:r>
          </a:p>
        </c:rich>
      </c:tx>
      <c:layout>
        <c:manualLayout>
          <c:xMode val="edge"/>
          <c:yMode val="edge"/>
          <c:x val="0.12698623269917347"/>
          <c:y val="2.171552660152008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148593518201529"/>
          <c:y val="0.34177360566085591"/>
          <c:w val="0.40651338419654065"/>
          <c:h val="0.56850080222056931"/>
        </c:manualLayout>
      </c:layout>
      <c:pieChart>
        <c:varyColors val="1"/>
        <c:ser>
          <c:idx val="0"/>
          <c:order val="0"/>
          <c:dPt>
            <c:idx val="1"/>
            <c:bubble3D val="0"/>
            <c:explosion val="1"/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'AÇÃO MAIS ESTRADAS'!$F$76:$F$81</c:f>
              <c:strCache>
                <c:ptCount val="6"/>
                <c:pt idx="0">
                  <c:v>AÇÃO MAIS ESTRADAS</c:v>
                </c:pt>
                <c:pt idx="1">
                  <c:v>TRÊS DE MAIO</c:v>
                </c:pt>
                <c:pt idx="2">
                  <c:v>ILHOTINHA</c:v>
                </c:pt>
                <c:pt idx="3">
                  <c:v>CAÇADOR</c:v>
                </c:pt>
                <c:pt idx="4">
                  <c:v>VILA FLOR</c:v>
                </c:pt>
                <c:pt idx="5">
                  <c:v>SANTO ANDRÉ</c:v>
                </c:pt>
              </c:strCache>
            </c:strRef>
          </c:cat>
          <c:val>
            <c:numRef>
              <c:f>'AÇÃO MAIS ESTRADAS'!$G$76:$G$81</c:f>
              <c:numCache>
                <c:formatCode>General</c:formatCode>
                <c:ptCount val="6"/>
                <c:pt idx="1">
                  <c:v>22</c:v>
                </c:pt>
                <c:pt idx="2">
                  <c:v>8</c:v>
                </c:pt>
                <c:pt idx="3">
                  <c:v>24</c:v>
                </c:pt>
                <c:pt idx="4">
                  <c:v>12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B51EB-8F39-47A4-AD73-D0C4CCB9FA6D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DF8A4BDF-67F7-4A45-8FC2-407EB7E22A0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pt-BR" b="1" dirty="0" smtClean="0"/>
            <a:t>GUARDA MUNICIPAL NOVA SEDE 2023 </a:t>
          </a:r>
        </a:p>
        <a:p>
          <a:pPr rtl="0"/>
          <a:r>
            <a:rPr lang="pt-BR" dirty="0" smtClean="0"/>
            <a:t>Rua: Tarcísio Vilela N° 678</a:t>
          </a:r>
          <a:endParaRPr lang="pt-BR" dirty="0"/>
        </a:p>
      </dgm:t>
    </dgm:pt>
    <dgm:pt modelId="{3ECABBC4-D97E-4642-B61A-42A5194D5ACC}" type="parTrans" cxnId="{80D99CC2-05E1-458B-BEC8-9E6B8DB655C6}">
      <dgm:prSet/>
      <dgm:spPr/>
      <dgm:t>
        <a:bodyPr/>
        <a:lstStyle/>
        <a:p>
          <a:endParaRPr lang="pt-BR"/>
        </a:p>
      </dgm:t>
    </dgm:pt>
    <dgm:pt modelId="{A9857B6A-C2B9-498D-BF76-F4C44EA07A72}" type="sibTrans" cxnId="{80D99CC2-05E1-458B-BEC8-9E6B8DB655C6}">
      <dgm:prSet/>
      <dgm:spPr/>
      <dgm:t>
        <a:bodyPr/>
        <a:lstStyle/>
        <a:p>
          <a:endParaRPr lang="pt-BR"/>
        </a:p>
      </dgm:t>
    </dgm:pt>
    <dgm:pt modelId="{B5ABBD21-3DFE-4DFA-9C79-8B46CDBAAC06}" type="pres">
      <dgm:prSet presAssocID="{791B51EB-8F39-47A4-AD73-D0C4CCB9FA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483BB4F-3BE5-4D75-93C5-4FB8BAA90657}" type="pres">
      <dgm:prSet presAssocID="{DF8A4BDF-67F7-4A45-8FC2-407EB7E22A09}" presName="parentText" presStyleLbl="node1" presStyleIdx="0" presStyleCnt="1" custScaleX="66248" custScaleY="88710" custLinFactNeighborX="-16876" custLinFactNeighborY="-2292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F2917A-708C-4ED4-8C3C-25258A084EE7}" type="presOf" srcId="{DF8A4BDF-67F7-4A45-8FC2-407EB7E22A09}" destId="{E483BB4F-3BE5-4D75-93C5-4FB8BAA90657}" srcOrd="0" destOrd="0" presId="urn:microsoft.com/office/officeart/2005/8/layout/vList2"/>
    <dgm:cxn modelId="{80D99CC2-05E1-458B-BEC8-9E6B8DB655C6}" srcId="{791B51EB-8F39-47A4-AD73-D0C4CCB9FA6D}" destId="{DF8A4BDF-67F7-4A45-8FC2-407EB7E22A09}" srcOrd="0" destOrd="0" parTransId="{3ECABBC4-D97E-4642-B61A-42A5194D5ACC}" sibTransId="{A9857B6A-C2B9-498D-BF76-F4C44EA07A72}"/>
    <dgm:cxn modelId="{469B5829-FB26-4F63-9F05-3BAB07452245}" type="presOf" srcId="{791B51EB-8F39-47A4-AD73-D0C4CCB9FA6D}" destId="{B5ABBD21-3DFE-4DFA-9C79-8B46CDBAAC06}" srcOrd="0" destOrd="0" presId="urn:microsoft.com/office/officeart/2005/8/layout/vList2"/>
    <dgm:cxn modelId="{B572FB2B-AA24-42BC-916A-8D6FCFF59462}" type="presParOf" srcId="{B5ABBD21-3DFE-4DFA-9C79-8B46CDBAAC06}" destId="{E483BB4F-3BE5-4D75-93C5-4FB8BAA906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3BB4F-3BE5-4D75-93C5-4FB8BAA90657}">
      <dsp:nvSpPr>
        <dsp:cNvPr id="0" name=""/>
        <dsp:cNvSpPr/>
      </dsp:nvSpPr>
      <dsp:spPr>
        <a:xfrm>
          <a:off x="0" y="0"/>
          <a:ext cx="5451945" cy="850045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GUARDA MUNICIPAL NOVA SEDE 2023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Rua: Tarcísio Vilela N° 678</a:t>
          </a:r>
          <a:endParaRPr lang="pt-BR" sz="1800" kern="1200" dirty="0"/>
        </a:p>
      </dsp:txBody>
      <dsp:txXfrm>
        <a:off x="41496" y="41496"/>
        <a:ext cx="5368953" cy="767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24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2E8-A2AE-43CF-8320-A8CC8E74094E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0EC3-872D-40AD-9B08-02C2CF5E10A0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A98-CE0C-459A-A6C5-9ED18AFBA0FB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3FF3-8FFA-424E-9E59-1A60557E3913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406A-7404-48C8-980B-18434A35CBE3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66F7-14FF-4FF3-AA8C-A6B026CE4F33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8B27-BC07-4E84-A111-3CF76BAD4369}" type="datetime1">
              <a:rPr lang="pt-BR" smtClean="0"/>
              <a:t>26/02/2024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9539-CC59-4799-B86B-ED930A797F56}" type="datetime1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9E58-EE8D-47E1-AADF-3F242F8302A0}" type="datetime1">
              <a:rPr lang="pt-BR" smtClean="0"/>
              <a:t>26/02/2024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844B-3620-443A-9B9A-9AECB9A01440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445-1FFE-4495-ADBE-06DCD2364202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CE37-76A9-4C01-BC38-91E9A23E6165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0" y="318597"/>
            <a:ext cx="4493021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SECRETARIA MUNICIPAL DE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INFRAESTRUTURA</a:t>
            </a: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MOBILIDADE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2021 - 2024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Adam Dutra Machado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 Municipal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º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QUADRIMESTRE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975359" y="102213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Setembro – Dezembro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Total : R$R$11.668,81</a:t>
            </a:r>
            <a:endParaRPr lang="pt-BR" b="1" dirty="0">
              <a:solidFill>
                <a:srgbClr val="FF0000"/>
              </a:solidFill>
            </a:endParaRPr>
          </a:p>
          <a:p>
            <a:endParaRPr lang="pt-BR" b="1" dirty="0" smtClean="0">
              <a:solidFill>
                <a:srgbClr val="FF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61083" y="4731990"/>
            <a:ext cx="2895600" cy="273844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1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SINALIZAÇÃO </a:t>
            </a:r>
            <a:r>
              <a:rPr lang="pt-BR" sz="2400" b="1" dirty="0" smtClean="0">
                <a:solidFill>
                  <a:schemeClr val="tx1"/>
                </a:solidFill>
              </a:rPr>
              <a:t>DE TRÂNSITO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2898" y="1635646"/>
            <a:ext cx="2122461" cy="284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03598"/>
            <a:ext cx="2107579" cy="283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nago\OneDrive\Área de Trabalho\SET A DEZ\Sinalização viaria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71594"/>
            <a:ext cx="2235116" cy="301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617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0" y="987574"/>
            <a:ext cx="5851004" cy="288032"/>
          </a:xfrm>
        </p:spPr>
        <p:txBody>
          <a:bodyPr>
            <a:normAutofit fontScale="90000"/>
          </a:bodyPr>
          <a:lstStyle/>
          <a:p>
            <a:r>
              <a:rPr lang="pt-BR" sz="1600" dirty="0" smtClean="0">
                <a:latin typeface="Arial Black" panose="020B0A04020102020204" pitchFamily="34" charset="0"/>
              </a:rPr>
              <a:t>VALOR TOTAL: R$50.807,82</a:t>
            </a:r>
            <a:endParaRPr lang="pt-BR" sz="1600" dirty="0">
              <a:latin typeface="Arial Black" panose="020B0A040201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1630"/>
            <a:ext cx="2005462" cy="268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nago\OneDrive\Área de Trabalho\SET A DEZ\sinalização 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58" y="1436674"/>
            <a:ext cx="2213276" cy="2946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anago\OneDrive\Área de Trabalho\SET A DEZ\ADAM SINALIZAÇÃO 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91630"/>
            <a:ext cx="2320088" cy="317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67494" y="339502"/>
            <a:ext cx="5911187" cy="57455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Sinalização Viária Set – Dezembro 2023</a:t>
            </a:r>
          </a:p>
        </p:txBody>
      </p:sp>
    </p:spTree>
    <p:extLst>
      <p:ext uri="{BB962C8B-B14F-4D97-AF65-F5344CB8AC3E}">
        <p14:creationId xmlns:p14="http://schemas.microsoft.com/office/powerpoint/2010/main" val="178009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0" y="483518"/>
            <a:ext cx="5911187" cy="57455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FROTA SECRETARIA DE INFRAESTRUTURA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1" y="1220980"/>
            <a:ext cx="2425905" cy="36583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SET – DEZEMBRO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1755" y="2139702"/>
            <a:ext cx="3623763" cy="800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2740" y="3612362"/>
            <a:ext cx="4901796" cy="571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505448"/>
            <a:ext cx="432048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/>
              <a:t>GUARDA</a:t>
            </a:r>
            <a:r>
              <a:rPr lang="pt-BR" sz="2800" b="1" dirty="0">
                <a:solidFill>
                  <a:schemeClr val="accent1"/>
                </a:solidFill>
              </a:rPr>
              <a:t> </a:t>
            </a:r>
            <a:r>
              <a:rPr lang="pt-BR" sz="2800" b="1" dirty="0"/>
              <a:t>MUNICIPAL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02F56CED-7E06-4346-9C36-58261788AECF}"/>
              </a:ext>
            </a:extLst>
          </p:cNvPr>
          <p:cNvSpPr txBox="1"/>
          <p:nvPr/>
        </p:nvSpPr>
        <p:spPr>
          <a:xfrm>
            <a:off x="395536" y="1923678"/>
            <a:ext cx="3977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Patrulhamento Preventivo nas Creches e Escolas</a:t>
            </a:r>
            <a:endParaRPr lang="pt-BR" sz="32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598"/>
            <a:ext cx="3241316" cy="3257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96883827"/>
              </p:ext>
            </p:extLst>
          </p:nvPr>
        </p:nvGraphicFramePr>
        <p:xfrm>
          <a:off x="457529" y="411510"/>
          <a:ext cx="8229600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4098" name="Picture 2" descr="C:\Users\anago\OneDrive\Área de Trabalho\SET A DEZ\GUARDA MUNICIPAL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3638"/>
            <a:ext cx="2016224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anago\OneDrive\Área de Trabalho\SET A DEZ\GUAR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48698"/>
            <a:ext cx="2039380" cy="271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anago\OneDrive\Área de Trabalho\SET A DEZ\GUARDA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50" y="1764942"/>
            <a:ext cx="2057382" cy="2743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2853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ffectLst/>
                <a:ea typeface="Calibri"/>
                <a:cs typeface="Times New Roman"/>
              </a:rPr>
              <a:t>PROGRAMA </a:t>
            </a:r>
            <a:r>
              <a:rPr lang="pt-BR" sz="2400" b="1" dirty="0">
                <a:effectLst/>
                <a:ea typeface="Calibri"/>
                <a:cs typeface="Times New Roman"/>
              </a:rPr>
              <a:t>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467544" y="1063328"/>
            <a:ext cx="3672408" cy="32403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a typeface="Calibri"/>
                <a:cs typeface="Times New Roman"/>
              </a:rPr>
              <a:t>PROGRAMA DE </a:t>
            </a:r>
            <a:r>
              <a:rPr lang="pt-BR" b="1" dirty="0" smtClean="0"/>
              <a:t>RESSOCIALIZAÇÃO</a:t>
            </a:r>
            <a:endParaRPr lang="pt-BR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8" name="Retângulo 7"/>
          <p:cNvSpPr/>
          <p:nvPr/>
        </p:nvSpPr>
        <p:spPr>
          <a:xfrm>
            <a:off x="6268428" y="1186472"/>
            <a:ext cx="289310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Setembro – Dezembro 2023</a:t>
            </a:r>
          </a:p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VALOR R</a:t>
            </a: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$ </a:t>
            </a: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9.680,00</a:t>
            </a: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551187"/>
            <a:ext cx="247120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551187"/>
            <a:ext cx="2225349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4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43B0F894-8E2F-4088-A91F-F7C2CF3384E1}"/>
              </a:ext>
            </a:extLst>
          </p:cNvPr>
          <p:cNvSpPr/>
          <p:nvPr/>
        </p:nvSpPr>
        <p:spPr>
          <a:xfrm>
            <a:off x="433841" y="481324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</a:t>
            </a:r>
            <a:r>
              <a:rPr lang="pt-BR" sz="2400" b="1" dirty="0" smtClean="0">
                <a:effectLst/>
                <a:ea typeface="Calibri"/>
                <a:cs typeface="Times New Roman"/>
              </a:rPr>
              <a:t> </a:t>
            </a:r>
            <a:r>
              <a:rPr lang="pt-BR" sz="2400" b="1" dirty="0">
                <a:effectLst/>
                <a:ea typeface="Calibri"/>
                <a:cs typeface="Times New Roman"/>
              </a:rPr>
              <a:t>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87B85E4A-0F07-42E0-A009-0688B3835E18}"/>
              </a:ext>
            </a:extLst>
          </p:cNvPr>
          <p:cNvSpPr/>
          <p:nvPr/>
        </p:nvSpPr>
        <p:spPr>
          <a:xfrm>
            <a:off x="433841" y="1063328"/>
            <a:ext cx="4320480" cy="3562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effectLst/>
                <a:ea typeface="Calibri"/>
                <a:cs typeface="Times New Roman"/>
              </a:rPr>
              <a:t>EIXO: Limpeza Urbana </a:t>
            </a:r>
            <a:r>
              <a:rPr lang="pt-BR" sz="1600" b="1" dirty="0" smtClean="0">
                <a:effectLst/>
                <a:ea typeface="Calibri"/>
                <a:cs typeface="Times New Roman"/>
              </a:rPr>
              <a:t>(empresa terceirizada)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8" name="Retângulo 7"/>
          <p:cNvSpPr/>
          <p:nvPr/>
        </p:nvSpPr>
        <p:spPr>
          <a:xfrm>
            <a:off x="6516289" y="1185980"/>
            <a:ext cx="230967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Setembro – Dezembro</a:t>
            </a:r>
          </a:p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VALOR R</a:t>
            </a: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$ </a:t>
            </a: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174.821,10 </a:t>
            </a:r>
          </a:p>
          <a:p>
            <a:pPr algn="ctr">
              <a:lnSpc>
                <a:spcPct val="115000"/>
              </a:lnSpc>
            </a:pP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717" y="1615568"/>
            <a:ext cx="2360143" cy="2986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176" y="1632549"/>
            <a:ext cx="2324467" cy="3058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8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95536" y="483518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395536" y="1078001"/>
            <a:ext cx="4186808" cy="57606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 smtClean="0">
                <a:effectLst/>
                <a:ea typeface="Calibri"/>
                <a:cs typeface="Times New Roman"/>
              </a:rPr>
              <a:t>DESTINAÇÃO FINAL – COMPOSTAGEM</a:t>
            </a:r>
          </a:p>
          <a:p>
            <a:pPr algn="ctr">
              <a:lnSpc>
                <a:spcPct val="115000"/>
              </a:lnSpc>
            </a:pPr>
            <a:r>
              <a:rPr lang="pt-BR" sz="1400" b="1" dirty="0" smtClean="0">
                <a:ea typeface="Calibri"/>
                <a:cs typeface="Times New Roman"/>
              </a:rPr>
              <a:t>RESÍDUOS DA LIMPEZA URBANA </a:t>
            </a:r>
            <a:endParaRPr lang="pt-BR" sz="1400" b="1" dirty="0">
              <a:effectLst/>
              <a:ea typeface="Calibri"/>
              <a:cs typeface="Times New Roman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7504" y="1923678"/>
            <a:ext cx="7920880" cy="576064"/>
          </a:xfrm>
        </p:spPr>
        <p:txBody>
          <a:bodyPr>
            <a:normAutofit/>
          </a:bodyPr>
          <a:lstStyle/>
          <a:p>
            <a:r>
              <a:rPr lang="pt-BR" sz="2800" dirty="0" smtClean="0"/>
              <a:t>            </a:t>
            </a:r>
            <a:r>
              <a:rPr lang="pt-BR" sz="2000" b="1" dirty="0" smtClean="0"/>
              <a:t>Setembro – Dezembro 2023</a:t>
            </a:r>
            <a:endParaRPr lang="pt-BR" sz="2000" b="1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91" y="2571750"/>
            <a:ext cx="5795434" cy="1368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67694"/>
            <a:ext cx="8229600" cy="857250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Setembro – Dezembro 2023</a:t>
            </a:r>
            <a:endParaRPr lang="pt-BR" sz="2000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QUADRIMESTRE2023</a:t>
            </a:r>
            <a:endParaRPr lang="pt-BR" dirty="0"/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18148" y="339502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309247" y="915566"/>
            <a:ext cx="4248472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 smtClean="0">
                <a:ea typeface="Calibri"/>
                <a:cs typeface="Times New Roman"/>
              </a:rPr>
              <a:t>GESTÃO E MANEJO DE RESÍDUOS SÓLIDOS </a:t>
            </a:r>
          </a:p>
          <a:p>
            <a:pPr algn="ctr">
              <a:lnSpc>
                <a:spcPct val="115000"/>
              </a:lnSpc>
            </a:pPr>
            <a:r>
              <a:rPr lang="pt-BR" sz="2400" b="1" dirty="0" smtClean="0">
                <a:effectLst/>
                <a:ea typeface="Calibri"/>
                <a:cs typeface="Times New Roman"/>
              </a:rPr>
              <a:t>DOMICILIARES</a:t>
            </a:r>
            <a:endParaRPr lang="pt-BR" sz="2400" b="1" dirty="0">
              <a:effectLst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082" y="2787774"/>
            <a:ext cx="7863274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289716" y="483518"/>
            <a:ext cx="3346180" cy="3240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ea typeface="Calibri"/>
                <a:cs typeface="Times New Roman"/>
              </a:rPr>
              <a:t>CEMITÉRIO</a:t>
            </a:r>
            <a:endParaRPr lang="pt-BR" sz="2800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30" y="2067694"/>
            <a:ext cx="2826516" cy="2119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19622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844" y="2459280"/>
            <a:ext cx="2368319" cy="1776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289717" y="915566"/>
            <a:ext cx="3286720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Setembro – Dezembro 2023 </a:t>
            </a:r>
          </a:p>
          <a:p>
            <a:pPr algn="ctr">
              <a:lnSpc>
                <a:spcPct val="115000"/>
              </a:lnSpc>
            </a:pP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VALOR R$ 82.000,00</a:t>
            </a:r>
          </a:p>
        </p:txBody>
      </p:sp>
    </p:spTree>
    <p:extLst>
      <p:ext uri="{BB962C8B-B14F-4D97-AF65-F5344CB8AC3E}">
        <p14:creationId xmlns:p14="http://schemas.microsoft.com/office/powerpoint/2010/main" val="15475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32250"/>
            <a:ext cx="643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SISTEMA DE ORDEM DE SERVIÇOS E OBRAS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(SOS-OBRAS)</a:t>
            </a:r>
          </a:p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Setembro – Dezembro 2023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6164" y="4587974"/>
            <a:ext cx="863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*Quantitativo que é registrado pelo sistema de ordens de serviço.  Podendo haver um número maior devido aos chamados  que foram resolvidos na rua e não foram registrados.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68011"/>
              </p:ext>
            </p:extLst>
          </p:nvPr>
        </p:nvGraphicFramePr>
        <p:xfrm>
          <a:off x="2195736" y="1271413"/>
          <a:ext cx="338437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7576">
                <a:tc>
                  <a:txBody>
                    <a:bodyPr/>
                    <a:lstStyle/>
                    <a:p>
                      <a:r>
                        <a:rPr lang="pt-BR" b="0" baseline="0" dirty="0" smtClean="0">
                          <a:solidFill>
                            <a:sysClr val="windowText" lastClr="000000"/>
                          </a:solidFill>
                        </a:rPr>
                        <a:t>SERVICOS E OBRAS EM GERAL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ysClr val="windowText" lastClr="000000"/>
                          </a:solidFill>
                        </a:rPr>
                        <a:t>93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LIGAÇÕES DE REDE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ysClr val="windowText" lastClr="000000"/>
                          </a:solidFill>
                        </a:rPr>
                        <a:t>27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pt-BR" dirty="0" smtClean="0"/>
                        <a:t>Calçamentos</a:t>
                      </a:r>
                    </a:p>
                    <a:p>
                      <a:r>
                        <a:rPr lang="pt-BR" dirty="0" smtClean="0"/>
                        <a:t>REVITALIZA</a:t>
                      </a:r>
                      <a:r>
                        <a:rPr lang="pt-BR" baseline="0" dirty="0" smtClean="0"/>
                        <a:t> MAIS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32</a:t>
                      </a:r>
                    </a:p>
                    <a:p>
                      <a:endParaRPr lang="pt-BR" dirty="0"/>
                    </a:p>
                  </a:txBody>
                  <a:tcPr/>
                </a:tc>
              </a:tr>
              <a:tr h="317576">
                <a:tc>
                  <a:txBody>
                    <a:bodyPr/>
                    <a:lstStyle/>
                    <a:p>
                      <a:r>
                        <a:rPr lang="pt-BR" baseline="0" dirty="0" smtClean="0"/>
                        <a:t>Patrolamento</a:t>
                      </a:r>
                    </a:p>
                    <a:p>
                      <a:r>
                        <a:rPr lang="pt-BR" baseline="0" dirty="0" smtClean="0"/>
                        <a:t>AÇÃO MAIS ESTRADAS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dirty="0" smtClean="0"/>
                        <a:t>TAPA BURACOS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126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 SOLICITAÇÕES </a:t>
                      </a:r>
                      <a:r>
                        <a:rPr lang="pt-BR" b="1" dirty="0"/>
                        <a:t>REGISTRADAS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341</a:t>
                      </a:r>
                      <a:endParaRPr lang="pt-BR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9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410929"/>
            <a:ext cx="4392488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</a:t>
            </a:r>
            <a:r>
              <a:rPr kumimoji="0" lang="pt-BR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INFRAESTRUTURA, 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Adam Dutra Machado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</a:t>
            </a: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Municipal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301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9552" y="195486"/>
            <a:ext cx="7705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1.1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MANUTENÇÕES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DE DRENAGENS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72544" y="4767263"/>
            <a:ext cx="2895600" cy="273844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7060" y="1543888"/>
            <a:ext cx="2210664" cy="2942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60" y="1659779"/>
            <a:ext cx="2122375" cy="282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935" y="1138718"/>
            <a:ext cx="2480941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6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37" y="195486"/>
            <a:ext cx="64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DRENAGEM PLUVIAL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SET – DEZEMBRO 2023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1.1 LIGAÇÕES EM REDES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DOMICILIARES 27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619" y="1380989"/>
            <a:ext cx="2495037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067" y="1380989"/>
            <a:ext cx="2498571" cy="332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0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083" y="411510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BOCAS DE LOBO 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LIMPEZAS, NOVAS E TROCA DE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TAMPAS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255936"/>
            <a:ext cx="229129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01652"/>
            <a:ext cx="1974425" cy="2610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832" y="1982585"/>
            <a:ext cx="2197247" cy="2382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879" y="843558"/>
            <a:ext cx="4896544" cy="432048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Calçamentos/Passeios/Meio Fio 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00100" y="267494"/>
            <a:ext cx="5375448" cy="4935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REVITALIZA MAIS 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066" y="1491630"/>
            <a:ext cx="2459290" cy="3257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267" y="1824932"/>
            <a:ext cx="2669644" cy="2330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347864" y="4691881"/>
            <a:ext cx="2895600" cy="273050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3839"/>
          <a:stretch/>
        </p:blipFill>
        <p:spPr bwMode="auto">
          <a:xfrm>
            <a:off x="6084168" y="1707654"/>
            <a:ext cx="2934954" cy="26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904656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endParaRPr lang="pt-BR" sz="24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AÇÃO MAIS ESTRADAS</a:t>
            </a:r>
          </a:p>
          <a:p>
            <a:pPr>
              <a:lnSpc>
                <a:spcPct val="115000"/>
              </a:lnSpc>
            </a:pPr>
            <a:r>
              <a:rPr lang="pt-BR" sz="2400" b="1" dirty="0">
                <a:solidFill>
                  <a:schemeClr val="bg1"/>
                </a:solidFill>
              </a:rPr>
              <a:t>SAIBRO </a:t>
            </a:r>
            <a:r>
              <a:rPr lang="pt-BR" sz="2400" b="1" dirty="0" smtClean="0">
                <a:solidFill>
                  <a:schemeClr val="bg1"/>
                </a:solidFill>
              </a:rPr>
              <a:t>+ PATROLA + ROLO</a:t>
            </a:r>
            <a:endParaRPr lang="pt-BR" sz="2400" b="1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endParaRPr lang="pt-BR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0680" y="1428349"/>
            <a:ext cx="2242773" cy="299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900" y="1485637"/>
            <a:ext cx="2230593" cy="300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739221"/>
              </p:ext>
            </p:extLst>
          </p:nvPr>
        </p:nvGraphicFramePr>
        <p:xfrm>
          <a:off x="-468560" y="1412990"/>
          <a:ext cx="4907280" cy="350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6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F8A9AAA1-0532-4D31-9089-77E88EE4F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3518"/>
              </p:ext>
            </p:extLst>
          </p:nvPr>
        </p:nvGraphicFramePr>
        <p:xfrm>
          <a:off x="4860032" y="2211710"/>
          <a:ext cx="3960440" cy="967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6628">
                  <a:extLst>
                    <a:ext uri="{9D8B030D-6E8A-4147-A177-3AD203B41FA5}">
                      <a16:colId xmlns="" xmlns:a16="http://schemas.microsoft.com/office/drawing/2014/main" val="3678680984"/>
                    </a:ext>
                  </a:extLst>
                </a:gridCol>
                <a:gridCol w="1533812">
                  <a:extLst>
                    <a:ext uri="{9D8B030D-6E8A-4147-A177-3AD203B41FA5}">
                      <a16:colId xmlns="" xmlns:a16="http://schemas.microsoft.com/office/drawing/2014/main" val="2057421029"/>
                    </a:ext>
                  </a:extLst>
                </a:gridCol>
              </a:tblGrid>
              <a:tr h="1133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 smtClean="0">
                          <a:effectLst/>
                          <a:highlight>
                            <a:srgbClr val="FFFF00"/>
                          </a:highlight>
                        </a:rPr>
                        <a:t> - </a:t>
                      </a:r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TAPA 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BURACOS </a:t>
                      </a:r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EXECUTADAS 2º QUADRIMESTRE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1683112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134347325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268968333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570095379"/>
                  </a:ext>
                </a:extLst>
              </a:tr>
              <a:tr h="3543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(recursos próprios)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R$ 124.447,94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97274350"/>
                  </a:ext>
                </a:extLst>
              </a:tr>
            </a:tbl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18812" y="4659982"/>
            <a:ext cx="2895600" cy="273844"/>
          </a:xfrm>
        </p:spPr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51520" y="334150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TAPA BURACOS COM ASFALTO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1630"/>
            <a:ext cx="4541837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0301" y="267494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AÇÕES REALIZADAS </a:t>
            </a:r>
            <a:r>
              <a:rPr lang="pt-BR" b="1" dirty="0" smtClean="0">
                <a:solidFill>
                  <a:schemeClr val="tx2"/>
                </a:solidFill>
              </a:rPr>
              <a:t>MAIO – SETEMBRO - DEZEMBRO 2023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2800" b="1" dirty="0" smtClean="0">
                <a:solidFill>
                  <a:schemeClr val="tx2"/>
                </a:solidFill>
              </a:rPr>
              <a:t>OPERAÇÃO </a:t>
            </a:r>
            <a:r>
              <a:rPr lang="pt-BR" sz="2800" b="1" dirty="0">
                <a:solidFill>
                  <a:schemeClr val="tx2"/>
                </a:solidFill>
              </a:rPr>
              <a:t>TAPA BURACOS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 dirty="0" smtClean="0"/>
              <a:t>º QUADRIMESTRE </a:t>
            </a:r>
            <a:r>
              <a:rPr lang="pt-BR" dirty="0"/>
              <a:t>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9753" y="1203598"/>
            <a:ext cx="2266085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308094"/>
            <a:ext cx="2190482" cy="302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nago\OneDrive\Área de Trabalho\SET A DEZ\T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8"/>
            <a:ext cx="2223185" cy="296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70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33241</TotalTime>
  <Words>362</Words>
  <Application>Microsoft Office PowerPoint</Application>
  <PresentationFormat>Apresentação na tela (16:9)</PresentationFormat>
  <Paragraphs>105</Paragraphs>
  <Slides>20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Calçamentos/Passeios/Meio Fio  </vt:lpstr>
      <vt:lpstr>Apresentação do PowerPoint</vt:lpstr>
      <vt:lpstr>Apresentação do PowerPoint</vt:lpstr>
      <vt:lpstr>Apresentação do PowerPoint</vt:lpstr>
      <vt:lpstr>Apresentação do PowerPoint</vt:lpstr>
      <vt:lpstr>VALOR TOTAL: R$50.807,82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Setembro – Dezembro 2023</vt:lpstr>
      <vt:lpstr>Setembro – Dezembro 2023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1280</cp:revision>
  <cp:lastPrinted>2022-09-23T10:55:21Z</cp:lastPrinted>
  <dcterms:created xsi:type="dcterms:W3CDTF">2021-05-10T18:20:11Z</dcterms:created>
  <dcterms:modified xsi:type="dcterms:W3CDTF">2024-02-26T13:56:11Z</dcterms:modified>
</cp:coreProperties>
</file>