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257" r:id="rId4"/>
    <p:sldId id="258" r:id="rId5"/>
    <p:sldId id="262" r:id="rId6"/>
    <p:sldId id="259" r:id="rId7"/>
    <p:sldId id="309" r:id="rId8"/>
    <p:sldId id="289" r:id="rId9"/>
    <p:sldId id="310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61" r:id="rId19"/>
    <p:sldId id="362" r:id="rId20"/>
    <p:sldId id="261" r:id="rId21"/>
    <p:sldId id="263" r:id="rId22"/>
    <p:sldId id="266" r:id="rId23"/>
    <p:sldId id="320" r:id="rId24"/>
    <p:sldId id="321" r:id="rId25"/>
    <p:sldId id="322" r:id="rId26"/>
    <p:sldId id="323" r:id="rId27"/>
    <p:sldId id="324" r:id="rId28"/>
    <p:sldId id="276" r:id="rId29"/>
    <p:sldId id="311" r:id="rId30"/>
    <p:sldId id="282" r:id="rId31"/>
    <p:sldId id="278" r:id="rId32"/>
    <p:sldId id="285" r:id="rId33"/>
    <p:sldId id="325" r:id="rId34"/>
    <p:sldId id="326" r:id="rId35"/>
    <p:sldId id="327" r:id="rId36"/>
    <p:sldId id="328" r:id="rId37"/>
    <p:sldId id="329" r:id="rId38"/>
    <p:sldId id="332" r:id="rId39"/>
    <p:sldId id="334" r:id="rId40"/>
    <p:sldId id="335" r:id="rId41"/>
    <p:sldId id="336" r:id="rId42"/>
    <p:sldId id="264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46" r:id="rId53"/>
    <p:sldId id="347" r:id="rId54"/>
    <p:sldId id="265" r:id="rId55"/>
    <p:sldId id="269" r:id="rId56"/>
    <p:sldId id="273" r:id="rId57"/>
    <p:sldId id="300" r:id="rId58"/>
    <p:sldId id="348" r:id="rId59"/>
    <p:sldId id="349" r:id="rId60"/>
    <p:sldId id="350" r:id="rId61"/>
    <p:sldId id="351" r:id="rId62"/>
    <p:sldId id="352" r:id="rId63"/>
    <p:sldId id="272" r:id="rId64"/>
    <p:sldId id="306" r:id="rId65"/>
    <p:sldId id="353" r:id="rId66"/>
    <p:sldId id="307" r:id="rId67"/>
    <p:sldId id="356" r:id="rId68"/>
    <p:sldId id="357" r:id="rId69"/>
    <p:sldId id="358" r:id="rId70"/>
    <p:sldId id="359" r:id="rId71"/>
    <p:sldId id="360" r:id="rId72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99FF"/>
    <a:srgbClr val="3399FF"/>
    <a:srgbClr val="99CCFF"/>
    <a:srgbClr val="60B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6" autoAdjust="0"/>
    <p:restoredTop sz="95129" autoAdjust="0"/>
  </p:normalViewPr>
  <p:slideViewPr>
    <p:cSldViewPr>
      <p:cViewPr>
        <p:scale>
          <a:sx n="120" d="100"/>
          <a:sy n="120" d="100"/>
        </p:scale>
        <p:origin x="-461" y="-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852264994653642E-2"/>
          <c:y val="4.365464768690832E-2"/>
          <c:w val="0.90517242636337236"/>
          <c:h val="0.7314050578472027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Plan1!$B$2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1.2345679012345678E-2"/>
                  <c:y val="-2.1577882670262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345679012345678E-2"/>
                  <c:y val="-2.4275118004045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802469135802469E-2"/>
                  <c:y val="-2.4275118004045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2592592592592587E-3"/>
                  <c:y val="-3.5064059339177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Plan1!$A$3:$A$6</c:f>
              <c:strCache>
                <c:ptCount val="4"/>
                <c:pt idx="0">
                  <c:v>SETEMBRO</c:v>
                </c:pt>
                <c:pt idx="1">
                  <c:v>OUTUBRO</c:v>
                </c:pt>
                <c:pt idx="2">
                  <c:v>NOVEMBRO</c:v>
                </c:pt>
                <c:pt idx="3">
                  <c:v>DEZEMBRO</c:v>
                </c:pt>
              </c:strCache>
            </c:strRef>
          </c:cat>
          <c:val>
            <c:numRef>
              <c:f>Plan1!$B$3:$B$6</c:f>
              <c:numCache>
                <c:formatCode>General</c:formatCode>
                <c:ptCount val="4"/>
                <c:pt idx="0">
                  <c:v>204</c:v>
                </c:pt>
                <c:pt idx="1">
                  <c:v>218</c:v>
                </c:pt>
                <c:pt idx="2">
                  <c:v>228</c:v>
                </c:pt>
                <c:pt idx="3">
                  <c:v>253</c:v>
                </c:pt>
              </c:numCache>
            </c:numRef>
          </c:val>
        </c:ser>
        <c:ser>
          <c:idx val="1"/>
          <c:order val="1"/>
          <c:tx>
            <c:strRef>
              <c:f>Plan1!$C$2</c:f>
              <c:strCache>
                <c:ptCount val="1"/>
                <c:pt idx="0">
                  <c:v>Colunas2</c:v>
                </c:pt>
              </c:strCache>
            </c:strRef>
          </c:tx>
          <c:invertIfNegative val="0"/>
          <c:cat>
            <c:strRef>
              <c:f>Plan1!$A$3:$A$6</c:f>
              <c:strCache>
                <c:ptCount val="4"/>
                <c:pt idx="0">
                  <c:v>SETEMBRO</c:v>
                </c:pt>
                <c:pt idx="1">
                  <c:v>OUTUBRO</c:v>
                </c:pt>
                <c:pt idx="2">
                  <c:v>NOVEMBRO</c:v>
                </c:pt>
                <c:pt idx="3">
                  <c:v>DEZEMBRO</c:v>
                </c:pt>
              </c:strCache>
            </c:strRef>
          </c:cat>
          <c:val>
            <c:numRef>
              <c:f>Plan1!$C$3:$C$6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8231168"/>
        <c:axId val="158245248"/>
        <c:axId val="0"/>
      </c:bar3DChart>
      <c:catAx>
        <c:axId val="158231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8245248"/>
        <c:crosses val="autoZero"/>
        <c:auto val="1"/>
        <c:lblAlgn val="ctr"/>
        <c:lblOffset val="100"/>
        <c:noMultiLvlLbl val="0"/>
      </c:catAx>
      <c:valAx>
        <c:axId val="158245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231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>
          <a:solidFill>
            <a:schemeClr val="tx1"/>
          </a:solidFill>
        </a:defRPr>
      </a:pPr>
      <a:endParaRPr lang="pt-B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70C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Plan1!$A$2:$A$5</c:f>
              <c:strCache>
                <c:ptCount val="4"/>
                <c:pt idx="0">
                  <c:v>SETEMBRO</c:v>
                </c:pt>
                <c:pt idx="1">
                  <c:v>OUTUBRO</c:v>
                </c:pt>
                <c:pt idx="2">
                  <c:v>NOVEMBRO</c:v>
                </c:pt>
                <c:pt idx="3">
                  <c:v>DEZEMBRO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13</c:v>
                </c:pt>
                <c:pt idx="1">
                  <c:v>13</c:v>
                </c:pt>
                <c:pt idx="2">
                  <c:v>14</c:v>
                </c:pt>
                <c:pt idx="3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58959872"/>
        <c:axId val="158969856"/>
      </c:barChart>
      <c:catAx>
        <c:axId val="158959872"/>
        <c:scaling>
          <c:orientation val="minMax"/>
        </c:scaling>
        <c:delete val="0"/>
        <c:axPos val="b"/>
        <c:majorTickMark val="out"/>
        <c:minorTickMark val="none"/>
        <c:tickLblPos val="nextTo"/>
        <c:crossAx val="158969856"/>
        <c:crosses val="autoZero"/>
        <c:auto val="1"/>
        <c:lblAlgn val="ctr"/>
        <c:lblOffset val="100"/>
        <c:noMultiLvlLbl val="0"/>
      </c:catAx>
      <c:valAx>
        <c:axId val="1589698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959872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612934821988065"/>
          <c:y val="0.14614959037065747"/>
          <c:w val="0.87849336541265577"/>
          <c:h val="0.647078437514947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Número de visitas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Plan1!$A$2:$A$4</c:f>
              <c:strCache>
                <c:ptCount val="3"/>
                <c:pt idx="0">
                  <c:v>DOMICILIARES</c:v>
                </c:pt>
                <c:pt idx="2">
                  <c:v>INSTITUCIONAIS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208</c:v>
                </c:pt>
                <c:pt idx="2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59258112"/>
        <c:axId val="159259648"/>
        <c:axId val="0"/>
      </c:bar3DChart>
      <c:catAx>
        <c:axId val="15925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9259648"/>
        <c:crosses val="autoZero"/>
        <c:auto val="1"/>
        <c:lblAlgn val="ctr"/>
        <c:lblOffset val="100"/>
        <c:noMultiLvlLbl val="0"/>
      </c:catAx>
      <c:valAx>
        <c:axId val="159259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2581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8522649946536E-2"/>
          <c:y val="4.365464768690832E-2"/>
          <c:w val="0.69375267327695167"/>
          <c:h val="0.84738617719986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ATENDIMENTOS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Plan1!$A$2:$A$5</c:f>
              <c:strCache>
                <c:ptCount val="4"/>
                <c:pt idx="0">
                  <c:v>SETEMBRO</c:v>
                </c:pt>
                <c:pt idx="1">
                  <c:v>OUTUBRO</c:v>
                </c:pt>
                <c:pt idx="2">
                  <c:v>NOVEMBRO</c:v>
                </c:pt>
                <c:pt idx="3">
                  <c:v>DEZEMBRO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75</c:v>
                </c:pt>
                <c:pt idx="1">
                  <c:v>114</c:v>
                </c:pt>
                <c:pt idx="2">
                  <c:v>143</c:v>
                </c:pt>
                <c:pt idx="3">
                  <c:v>137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SETEMBRO</c:v>
                </c:pt>
                <c:pt idx="1">
                  <c:v>OUTUBRO</c:v>
                </c:pt>
                <c:pt idx="2">
                  <c:v>NOVEMBRO</c:v>
                </c:pt>
                <c:pt idx="3">
                  <c:v>DEZEMBRO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59331456"/>
        <c:axId val="159332992"/>
        <c:axId val="0"/>
      </c:bar3DChart>
      <c:catAx>
        <c:axId val="159331456"/>
        <c:scaling>
          <c:orientation val="minMax"/>
        </c:scaling>
        <c:delete val="0"/>
        <c:axPos val="b"/>
        <c:majorTickMark val="out"/>
        <c:minorTickMark val="none"/>
        <c:tickLblPos val="nextTo"/>
        <c:crossAx val="159332992"/>
        <c:crosses val="autoZero"/>
        <c:auto val="1"/>
        <c:lblAlgn val="ctr"/>
        <c:lblOffset val="100"/>
        <c:noMultiLvlLbl val="0"/>
      </c:catAx>
      <c:valAx>
        <c:axId val="1593329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331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16</c:v>
                </c:pt>
                <c:pt idx="1">
                  <c:v>14</c:v>
                </c:pt>
                <c:pt idx="2">
                  <c:v>0</c:v>
                </c:pt>
                <c:pt idx="3">
                  <c:v>13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Feminino</c:v>
                </c:pt>
              </c:strCache>
            </c:strRef>
          </c:tx>
          <c:spPr>
            <a:solidFill>
              <a:srgbClr val="FF3399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Plan1!$C$2:$C$5</c:f>
              <c:numCache>
                <c:formatCode>General</c:formatCode>
                <c:ptCount val="4"/>
                <c:pt idx="0">
                  <c:v>9</c:v>
                </c:pt>
                <c:pt idx="1">
                  <c:v>13</c:v>
                </c:pt>
                <c:pt idx="2">
                  <c:v>18</c:v>
                </c:pt>
                <c:pt idx="3">
                  <c:v>22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TOTAL:105 VÍTIMAS </c:v>
                </c:pt>
              </c:strCache>
            </c:strRef>
          </c:tx>
          <c:invertIfNegative val="0"/>
          <c:cat>
            <c:strRef>
              <c:f>Plan1!$A$2:$A$5</c:f>
              <c:strCache>
                <c:ptCount val="4"/>
                <c:pt idx="0">
                  <c:v>0 a 12 anos</c:v>
                </c:pt>
                <c:pt idx="1">
                  <c:v>13 a 17 anos</c:v>
                </c:pt>
                <c:pt idx="2">
                  <c:v>18 a 59 anos</c:v>
                </c:pt>
                <c:pt idx="3">
                  <c:v>60 anos ou +</c:v>
                </c:pt>
              </c:strCache>
            </c:strRef>
          </c:cat>
          <c:val>
            <c:numRef>
              <c:f>Plan1!$D$2:$D$5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868608"/>
        <c:axId val="158870144"/>
      </c:barChart>
      <c:catAx>
        <c:axId val="158868608"/>
        <c:scaling>
          <c:orientation val="minMax"/>
        </c:scaling>
        <c:delete val="0"/>
        <c:axPos val="b"/>
        <c:majorTickMark val="out"/>
        <c:minorTickMark val="none"/>
        <c:tickLblPos val="nextTo"/>
        <c:crossAx val="158870144"/>
        <c:crosses val="autoZero"/>
        <c:auto val="1"/>
        <c:lblAlgn val="ctr"/>
        <c:lblOffset val="100"/>
        <c:noMultiLvlLbl val="0"/>
      </c:catAx>
      <c:valAx>
        <c:axId val="158870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86860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Total</a:t>
            </a:r>
            <a:r>
              <a:rPr lang="en-US" baseline="0" dirty="0" smtClean="0"/>
              <a:t> 53</a:t>
            </a:r>
            <a:r>
              <a:rPr lang="en-US" dirty="0" smtClean="0"/>
              <a:t> 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Plan1!$A$2:$A$5</c:f>
              <c:strCache>
                <c:ptCount val="4"/>
                <c:pt idx="0">
                  <c:v>Viol. Física e Psicológica</c:v>
                </c:pt>
                <c:pt idx="1">
                  <c:v>Abuso Sexual</c:v>
                </c:pt>
                <c:pt idx="2">
                  <c:v>Exploração Sexual</c:v>
                </c:pt>
                <c:pt idx="3">
                  <c:v>Negligencia e Abandono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10</c:v>
                </c:pt>
                <c:pt idx="1">
                  <c:v>5</c:v>
                </c:pt>
                <c:pt idx="2">
                  <c:v>0</c:v>
                </c:pt>
                <c:pt idx="3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904704"/>
        <c:axId val="158906240"/>
      </c:barChart>
      <c:catAx>
        <c:axId val="158904704"/>
        <c:scaling>
          <c:orientation val="minMax"/>
        </c:scaling>
        <c:delete val="0"/>
        <c:axPos val="b"/>
        <c:majorTickMark val="out"/>
        <c:minorTickMark val="none"/>
        <c:tickLblPos val="nextTo"/>
        <c:crossAx val="158906240"/>
        <c:crosses val="autoZero"/>
        <c:auto val="1"/>
        <c:lblAlgn val="ctr"/>
        <c:lblOffset val="100"/>
        <c:noMultiLvlLbl val="0"/>
      </c:catAx>
      <c:valAx>
        <c:axId val="158906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904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Total 35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Plan1!$A$2:$A$3</c:f>
              <c:strCache>
                <c:ptCount val="2"/>
                <c:pt idx="0">
                  <c:v>Física, Psicológica ou Sexual</c:v>
                </c:pt>
                <c:pt idx="1">
                  <c:v>Negligência ou Abandono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3</c:v>
                </c:pt>
                <c:pt idx="1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104384"/>
        <c:axId val="159118464"/>
      </c:barChart>
      <c:catAx>
        <c:axId val="159104384"/>
        <c:scaling>
          <c:orientation val="minMax"/>
        </c:scaling>
        <c:delete val="0"/>
        <c:axPos val="b"/>
        <c:majorTickMark val="out"/>
        <c:minorTickMark val="none"/>
        <c:tickLblPos val="nextTo"/>
        <c:crossAx val="159118464"/>
        <c:crosses val="autoZero"/>
        <c:auto val="1"/>
        <c:lblAlgn val="ctr"/>
        <c:lblOffset val="100"/>
        <c:noMultiLvlLbl val="0"/>
      </c:catAx>
      <c:valAx>
        <c:axId val="159118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91043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0.89939</cdr:y>
    </cdr:from>
    <cdr:to>
      <cdr:x>1</cdr:x>
      <cdr:y>0.95247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82964" y="4234792"/>
          <a:ext cx="8229600" cy="249958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0.75375</cdr:x>
      <cdr:y>0.29664</cdr:y>
    </cdr:from>
    <cdr:to>
      <cdr:x>0.95458</cdr:x>
      <cdr:y>0.39469</cdr:y>
    </cdr:to>
    <cdr:sp macro="" textlink="">
      <cdr:nvSpPr>
        <cdr:cNvPr id="3" name="Retângulo 2"/>
        <cdr:cNvSpPr/>
      </cdr:nvSpPr>
      <cdr:spPr>
        <a:xfrm xmlns:a="http://schemas.openxmlformats.org/drawingml/2006/main">
          <a:off x="6203032" y="1396752"/>
          <a:ext cx="1652786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endParaRPr lang="pt-BR" sz="2400" b="1" dirty="0">
            <a:ln w="10541" cmpd="sng">
              <a:solidFill>
                <a:schemeClr val="accent1">
                  <a:shade val="88000"/>
                  <a:satMod val="110000"/>
                </a:schemeClr>
              </a:solidFill>
              <a:prstDash val="solid"/>
            </a:ln>
            <a:gradFill>
              <a:gsLst>
                <a:gs pos="0">
                  <a:schemeClr val="accent1">
                    <a:tint val="40000"/>
                    <a:satMod val="250000"/>
                  </a:schemeClr>
                </a:gs>
                <a:gs pos="9000">
                  <a:schemeClr val="accent1">
                    <a:tint val="52000"/>
                    <a:satMod val="300000"/>
                  </a:schemeClr>
                </a:gs>
                <a:gs pos="50000">
                  <a:schemeClr val="accent1">
                    <a:shade val="20000"/>
                    <a:satMod val="300000"/>
                  </a:schemeClr>
                </a:gs>
                <a:gs pos="79000">
                  <a:schemeClr val="accent1">
                    <a:tint val="52000"/>
                    <a:satMod val="300000"/>
                  </a:schemeClr>
                </a:gs>
                <a:gs pos="100000">
                  <a:schemeClr val="accent1">
                    <a:tint val="40000"/>
                    <a:satMod val="250000"/>
                  </a:schemeClr>
                </a:gs>
              </a:gsLst>
              <a:lin ang="5400000"/>
            </a:gra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tângulo de cantos arredondados 12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295400" y="2400300"/>
            <a:ext cx="6400800" cy="120015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62932" y="1086978"/>
            <a:ext cx="9021537" cy="114551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2932" y="1047540"/>
            <a:ext cx="9021537" cy="90435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62932" y="2232487"/>
            <a:ext cx="9021537" cy="8289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1129448"/>
            <a:ext cx="8229600" cy="1102519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11680" cy="4388644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205980"/>
            <a:ext cx="5562600" cy="4388644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411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672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4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57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47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5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15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8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08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42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2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tângulo de cantos arredondados 9"/>
          <p:cNvSpPr/>
          <p:nvPr/>
        </p:nvSpPr>
        <p:spPr>
          <a:xfrm>
            <a:off x="65313" y="52317"/>
            <a:ext cx="9013372" cy="501915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714376"/>
            <a:ext cx="7772400" cy="1021556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1910953"/>
            <a:ext cx="7772400" cy="1003697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800100" y="4629150"/>
            <a:ext cx="40005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 flipV="1">
            <a:off x="69413" y="1782623"/>
            <a:ext cx="9013515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9147" y="1756107"/>
            <a:ext cx="9013781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8307" y="1851660"/>
            <a:ext cx="9014621" cy="3429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933950" y="1085850"/>
            <a:ext cx="3749040" cy="342900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953000" y="1085850"/>
            <a:ext cx="3733800" cy="5715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half" idx="2"/>
          </p:nvPr>
        </p:nvSpPr>
        <p:spPr>
          <a:xfrm>
            <a:off x="9144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4"/>
          </p:nvPr>
        </p:nvSpPr>
        <p:spPr>
          <a:xfrm>
            <a:off x="4953000" y="1685925"/>
            <a:ext cx="3733800" cy="291465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tângulo de cantos arredondados 8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204788"/>
            <a:ext cx="7772400" cy="85725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914400" y="1200150"/>
            <a:ext cx="1905000" cy="337185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2971800" y="1200150"/>
            <a:ext cx="5715000" cy="3371850"/>
          </a:xfrm>
        </p:spPr>
        <p:txBody>
          <a:bodyPr vert="horz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3675413"/>
            <a:ext cx="7315200" cy="391716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0" y="4084369"/>
            <a:ext cx="7315200" cy="51435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524B0-DCDA-4945-B206-949C5FEC045B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886200" cy="342900"/>
          </a:xfr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46304" y="4656582"/>
            <a:ext cx="457200" cy="342900"/>
          </a:xfrm>
        </p:spPr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 flipV="1">
            <a:off x="68307" y="3512666"/>
            <a:ext cx="9006840" cy="6858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>
          <a:xfrm>
            <a:off x="68509" y="3487856"/>
            <a:ext cx="9006639" cy="3428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68511" y="3579919"/>
            <a:ext cx="9006637" cy="3660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68309" y="50007"/>
            <a:ext cx="9001873" cy="3436144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tângulo de cantos arredondados 7"/>
          <p:cNvSpPr/>
          <p:nvPr/>
        </p:nvSpPr>
        <p:spPr>
          <a:xfrm>
            <a:off x="64008" y="52316"/>
            <a:ext cx="9013372" cy="5020056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9B524B0-DCDA-4945-B206-949C5FEC045B}" type="datetimeFigureOut">
              <a:rPr lang="pt-BR" smtClean="0"/>
              <a:t>27/02/2024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146304" y="4657725"/>
            <a:ext cx="457200" cy="3429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524B0-DCDA-4945-B206-949C5FEC045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27/02/2024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47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6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38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7321" y="1048256"/>
            <a:ext cx="53587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 DE DESENVOLVIMENTO SOCIAL</a:t>
            </a:r>
          </a:p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DA FAMÍLIA</a:t>
            </a:r>
          </a:p>
          <a:p>
            <a:pPr algn="ctr"/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3º Quadrimestre de 2023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603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205979"/>
            <a:ext cx="6336704" cy="1285651"/>
          </a:xfrm>
        </p:spPr>
        <p:txBody>
          <a:bodyPr>
            <a:noAutofit/>
          </a:bodyPr>
          <a:lstStyle/>
          <a:p>
            <a:pPr algn="ctr"/>
            <a:r>
              <a:rPr lang="pt-BR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Festa da Primavera – Grupo de Mulheres</a:t>
            </a:r>
            <a:endParaRPr lang="pt-BR" sz="3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81" y="1838100"/>
            <a:ext cx="3650582" cy="2788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38100"/>
            <a:ext cx="3647051" cy="273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09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05979"/>
            <a:ext cx="5868652" cy="857250"/>
          </a:xfrm>
        </p:spPr>
        <p:txBody>
          <a:bodyPr>
            <a:noAutofit/>
          </a:bodyPr>
          <a:lstStyle/>
          <a:p>
            <a:pPr algn="ctr"/>
            <a:r>
              <a:rPr lang="pt-B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Caminhada Rosa (parceria com a Rede Feminina de Combate ao Câncer</a:t>
            </a:r>
            <a:endParaRPr lang="pt-B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1590"/>
            <a:ext cx="290801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17"/>
          <a:stretch/>
        </p:blipFill>
        <p:spPr bwMode="auto">
          <a:xfrm>
            <a:off x="3779912" y="1131590"/>
            <a:ext cx="3240359" cy="1800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59204"/>
            <a:ext cx="331236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23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95486"/>
            <a:ext cx="6264696" cy="857250"/>
          </a:xfrm>
        </p:spPr>
        <p:txBody>
          <a:bodyPr>
            <a:noAutofit/>
          </a:bodyPr>
          <a:lstStyle/>
          <a:p>
            <a:pPr algn="ctr"/>
            <a:r>
              <a:rPr lang="pt-BR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Oficina de Panificação</a:t>
            </a:r>
            <a:br>
              <a:rPr lang="pt-BR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Mulheres e Idosas</a:t>
            </a:r>
            <a:endParaRPr lang="pt-BR" sz="3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91630"/>
            <a:ext cx="3240360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35647"/>
            <a:ext cx="273630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23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7768" y="195486"/>
            <a:ext cx="5974432" cy="857250"/>
          </a:xfrm>
        </p:spPr>
        <p:txBody>
          <a:bodyPr>
            <a:noAutofit/>
          </a:bodyPr>
          <a:lstStyle/>
          <a:p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Formatura da 2ª Turma do</a:t>
            </a:r>
            <a:b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Curso de Maturidade Digital</a:t>
            </a:r>
            <a:endParaRPr lang="pt-BR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9623"/>
            <a:ext cx="334901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63638"/>
            <a:ext cx="4007652" cy="274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79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512" y="205979"/>
            <a:ext cx="6192688" cy="857250"/>
          </a:xfrm>
        </p:spPr>
        <p:txBody>
          <a:bodyPr>
            <a:noAutofit/>
          </a:bodyPr>
          <a:lstStyle/>
          <a:p>
            <a:pPr algn="ctr"/>
            <a:r>
              <a:rPr lang="pt-BR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Intercâmbio entre os Grupos de Mulheres</a:t>
            </a:r>
            <a:endParaRPr lang="pt-BR" sz="3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9621"/>
            <a:ext cx="6048672" cy="352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87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0303" y="411510"/>
            <a:ext cx="6048672" cy="857250"/>
          </a:xfrm>
        </p:spPr>
        <p:txBody>
          <a:bodyPr>
            <a:noAutofit/>
          </a:bodyPr>
          <a:lstStyle/>
          <a:p>
            <a:pPr algn="ctr"/>
            <a:r>
              <a:rPr lang="pt-BR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Curso de Pintura </a:t>
            </a:r>
            <a:br>
              <a:rPr lang="pt-BR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3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Grupo de Mulheres</a:t>
            </a:r>
            <a:endParaRPr lang="pt-BR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67723"/>
            <a:ext cx="3528392" cy="2806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416"/>
            <a:ext cx="3456384" cy="297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0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83518"/>
            <a:ext cx="5472608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Desfile de Natal e Grupo de Dança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33" y="1630652"/>
            <a:ext cx="3589690" cy="308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9440"/>
            <a:ext cx="3824038" cy="3147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2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554"/>
            <a:ext cx="9144000" cy="5143500"/>
          </a:xfrm>
          <a:prstGeom prst="rect">
            <a:avLst/>
          </a:prstGeom>
        </p:spPr>
      </p:pic>
      <p:sp>
        <p:nvSpPr>
          <p:cNvPr id="5" name="Título 24"/>
          <p:cNvSpPr>
            <a:spLocks noGrp="1"/>
          </p:cNvSpPr>
          <p:nvPr>
            <p:ph type="title"/>
          </p:nvPr>
        </p:nvSpPr>
        <p:spPr>
          <a:xfrm>
            <a:off x="1331640" y="483518"/>
            <a:ext cx="504056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 smtClean="0"/>
              <a:t>       </a:t>
            </a:r>
            <a:r>
              <a:rPr lang="pt-BR" sz="2800" b="1" dirty="0" smtClean="0">
                <a:solidFill>
                  <a:schemeClr val="tx1"/>
                </a:solidFill>
              </a:rPr>
              <a:t/>
            </a:r>
            <a:br>
              <a:rPr lang="pt-BR" sz="2800" b="1" dirty="0" smtClean="0">
                <a:solidFill>
                  <a:schemeClr val="tx1"/>
                </a:solidFill>
              </a:rPr>
            </a:br>
            <a:r>
              <a:rPr lang="pt-BR" sz="2800" b="1" dirty="0" smtClean="0">
                <a:solidFill>
                  <a:schemeClr val="tx1"/>
                </a:solidFill>
              </a:rPr>
              <a:t>HABITAÇÃO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539552" y="1203598"/>
            <a:ext cx="7632848" cy="358700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1800" dirty="0" smtClean="0"/>
              <a:t>            Busca </a:t>
            </a:r>
            <a:r>
              <a:rPr lang="pt-BR" sz="1800" dirty="0"/>
              <a:t>auxiliar na resolução de problemas relacionados a moradias e saneamento básico junto à Coordenadoria de Planejamento Urbano e Meio Ambiente, encaminhando as demandas para a Assistente Social responsável pelo atendimento, preenchimento de Cadastro, visita técnica e parecer socioeconômico da situação das famílias, com finalidade de fomentar e executar a política habitacional do município e atender famílias em vulnerabilidade social.</a:t>
            </a:r>
          </a:p>
          <a:p>
            <a:pPr algn="just">
              <a:lnSpc>
                <a:spcPct val="150000"/>
              </a:lnSpc>
            </a:pP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75304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494"/>
            <a:ext cx="9144000" cy="5143500"/>
          </a:xfrm>
          <a:prstGeom prst="rect">
            <a:avLst/>
          </a:prstGeom>
        </p:spPr>
      </p:pic>
      <p:sp>
        <p:nvSpPr>
          <p:cNvPr id="5" name="Título 24"/>
          <p:cNvSpPr>
            <a:spLocks noGrp="1"/>
          </p:cNvSpPr>
          <p:nvPr>
            <p:ph type="title"/>
          </p:nvPr>
        </p:nvSpPr>
        <p:spPr>
          <a:xfrm>
            <a:off x="179512" y="195486"/>
            <a:ext cx="6192688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 smtClean="0"/>
              <a:t>       </a:t>
            </a:r>
            <a:r>
              <a:rPr lang="pt-BR" sz="2800" b="1" dirty="0" smtClean="0">
                <a:solidFill>
                  <a:schemeClr val="tx1"/>
                </a:solidFill>
              </a:rPr>
              <a:t/>
            </a:r>
            <a:br>
              <a:rPr lang="pt-BR" sz="2800" b="1" dirty="0" smtClean="0">
                <a:solidFill>
                  <a:schemeClr val="tx1"/>
                </a:solidFill>
              </a:rPr>
            </a:br>
            <a:r>
              <a:rPr lang="pt-BR" sz="2800" b="1" dirty="0" smtClean="0">
                <a:solidFill>
                  <a:schemeClr val="tx1"/>
                </a:solidFill>
              </a:rPr>
              <a:t>HABITAÇÃO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771550"/>
            <a:ext cx="8568952" cy="42350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b="1" i="1" dirty="0" smtClean="0"/>
              <a:t>Atividades </a:t>
            </a:r>
            <a:r>
              <a:rPr lang="pt-BR" sz="1800" b="1" i="1" dirty="0"/>
              <a:t>realizadas no 3º quadrimestre de 2023. </a:t>
            </a:r>
            <a:endParaRPr lang="pt-BR" sz="1800" dirty="0"/>
          </a:p>
          <a:p>
            <a:endParaRPr lang="pt-BR" sz="1800" dirty="0"/>
          </a:p>
          <a:p>
            <a:pPr marL="0" indent="0">
              <a:buNone/>
            </a:pPr>
            <a:r>
              <a:rPr lang="pt-BR" sz="1800" i="1" dirty="0"/>
              <a:t>- </a:t>
            </a:r>
            <a:r>
              <a:rPr lang="pt-BR" sz="1800" dirty="0"/>
              <a:t>Realização de 3 reuniões com representantes das Secretarias municipais para a reativação do Conselho Municipal de Habitação e Interesse Social;</a:t>
            </a:r>
          </a:p>
          <a:p>
            <a:pPr marL="0" indent="0">
              <a:buNone/>
            </a:pPr>
            <a:r>
              <a:rPr lang="pt-BR" sz="1800" dirty="0"/>
              <a:t>- Aplicação do protocolo especial de atendimento habitacional;</a:t>
            </a:r>
          </a:p>
          <a:p>
            <a:pPr marL="0" lvl="0" indent="0">
              <a:buNone/>
            </a:pPr>
            <a:r>
              <a:rPr lang="pt-BR" sz="1800" dirty="0" smtClean="0"/>
              <a:t>- 6 </a:t>
            </a:r>
            <a:r>
              <a:rPr lang="pt-BR" sz="1800" dirty="0"/>
              <a:t>atendimentos com encaminhamento para o setor de planejamento e para a Assistente Social responsável pelo elaboração parecer socioeconômico;</a:t>
            </a:r>
          </a:p>
          <a:p>
            <a:pPr marL="0" lvl="0" indent="0">
              <a:buNone/>
            </a:pPr>
            <a:r>
              <a:rPr lang="pt-BR" sz="1800" dirty="0" smtClean="0"/>
              <a:t>- 4 </a:t>
            </a:r>
            <a:r>
              <a:rPr lang="pt-BR" sz="1800" dirty="0"/>
              <a:t>visitas técnicas </a:t>
            </a:r>
            <a:r>
              <a:rPr lang="pt-BR" sz="1800" i="1" dirty="0"/>
              <a:t>(in loco)</a:t>
            </a:r>
            <a:r>
              <a:rPr lang="pt-BR" sz="1800" dirty="0"/>
              <a:t> em casas em situação de precariedade habitacional;</a:t>
            </a:r>
          </a:p>
          <a:p>
            <a:pPr marL="0" indent="0">
              <a:buNone/>
            </a:pPr>
            <a:r>
              <a:rPr lang="pt-BR" sz="1800" dirty="0"/>
              <a:t>- Criação da </a:t>
            </a:r>
            <a:r>
              <a:rPr lang="pt-BR" sz="1800" b="1" dirty="0"/>
              <a:t>Lei nº. 2261, de 11 de outubro de 2023</a:t>
            </a:r>
            <a:r>
              <a:rPr lang="pt-BR" sz="1800" dirty="0"/>
              <a:t>, que cria o Conselho Municipal de Habitação de Interesse Social (</a:t>
            </a:r>
            <a:r>
              <a:rPr lang="pt-BR" sz="1800" dirty="0" err="1"/>
              <a:t>CMHIS</a:t>
            </a:r>
            <a:r>
              <a:rPr lang="pt-BR" sz="1800" dirty="0"/>
              <a:t>).</a:t>
            </a:r>
          </a:p>
          <a:p>
            <a:r>
              <a:rPr lang="pt-BR" sz="1800" b="1" dirty="0"/>
              <a:t> 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400695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sp>
        <p:nvSpPr>
          <p:cNvPr id="23" name="Título 22"/>
          <p:cNvSpPr>
            <a:spLocks noGrp="1"/>
          </p:cNvSpPr>
          <p:nvPr>
            <p:ph type="title"/>
          </p:nvPr>
        </p:nvSpPr>
        <p:spPr>
          <a:xfrm>
            <a:off x="914400" y="205978"/>
            <a:ext cx="5457800" cy="128565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 smtClean="0"/>
              <a:t>    </a:t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b="1" dirty="0" smtClean="0">
                <a:solidFill>
                  <a:schemeClr val="tx1"/>
                </a:solidFill>
              </a:rPr>
              <a:t>Proteção Social Básica</a:t>
            </a:r>
            <a:br>
              <a:rPr lang="pt-BR" sz="3200" b="1" dirty="0" smtClean="0">
                <a:solidFill>
                  <a:schemeClr val="tx1"/>
                </a:solidFill>
              </a:rPr>
            </a:br>
            <a:r>
              <a:rPr lang="pt-BR" sz="3200" b="1" dirty="0" smtClean="0">
                <a:solidFill>
                  <a:schemeClr val="tx1"/>
                </a:solidFill>
              </a:rPr>
              <a:t>CRAS      </a:t>
            </a:r>
            <a:endParaRPr lang="pt-BR" sz="3200" b="1" dirty="0">
              <a:solidFill>
                <a:schemeClr val="tx1"/>
              </a:solidFill>
            </a:endParaRPr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1"/>
          </p:nvPr>
        </p:nvSpPr>
        <p:spPr>
          <a:xfrm>
            <a:off x="611560" y="1275606"/>
            <a:ext cx="7560840" cy="3672408"/>
          </a:xfrm>
        </p:spPr>
        <p:txBody>
          <a:bodyPr/>
          <a:lstStyle/>
          <a:p>
            <a:pPr marL="0" indent="0">
              <a:buNone/>
            </a:pPr>
            <a:endParaRPr lang="pt-BR" sz="1600" dirty="0" smtClean="0"/>
          </a:p>
          <a:p>
            <a:pPr marL="0" indent="0" algn="just">
              <a:buNone/>
            </a:pPr>
            <a:r>
              <a:rPr lang="pt-BR" sz="1600" dirty="0" smtClean="0"/>
              <a:t>              </a:t>
            </a:r>
            <a:r>
              <a:rPr lang="pt-BR" sz="1800" dirty="0" smtClean="0"/>
              <a:t>Destinado a prevenção de riscos sociais e pessoais, por meio da oferta de programas, projetos, serviços e benefícios a indivíduos e famílias em situação de vulnerabilidade social</a:t>
            </a:r>
            <a:r>
              <a:rPr lang="pt-BR" sz="1600" dirty="0" smtClean="0"/>
              <a:t>. </a:t>
            </a:r>
            <a:endParaRPr lang="pt-BR" sz="1600" dirty="0"/>
          </a:p>
          <a:p>
            <a:pPr marL="0" indent="0">
              <a:buNone/>
            </a:pPr>
            <a:endParaRPr lang="pt-BR" sz="1600" dirty="0" smtClean="0"/>
          </a:p>
          <a:p>
            <a:pPr marL="0" indent="0">
              <a:buNone/>
            </a:pPr>
            <a:endParaRPr lang="pt-BR" sz="1600" dirty="0"/>
          </a:p>
          <a:p>
            <a:pPr marL="0" indent="0">
              <a:buNone/>
            </a:pPr>
            <a:endParaRPr lang="pt-BR" sz="1600" dirty="0" smtClean="0"/>
          </a:p>
          <a:p>
            <a:pPr marL="0" indent="0">
              <a:buNone/>
            </a:pPr>
            <a:r>
              <a:rPr lang="pt-BR" sz="1600" dirty="0" smtClean="0"/>
              <a:t>Centro </a:t>
            </a:r>
            <a:r>
              <a:rPr lang="pt-BR" sz="1600" dirty="0"/>
              <a:t>de Referencia de Assistência Social - CRAS</a:t>
            </a:r>
            <a:endParaRPr lang="pt-BR" sz="1600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5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96810"/>
            <a:ext cx="2592288" cy="236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043608" y="69954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323528" y="270917"/>
            <a:ext cx="6476256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/>
              <a:t> </a:t>
            </a:r>
            <a:r>
              <a:rPr lang="pt-BR" dirty="0" smtClean="0"/>
              <a:t>      </a:t>
            </a:r>
            <a:r>
              <a:rPr lang="pt-BR" sz="3100" dirty="0" smtClean="0">
                <a:solidFill>
                  <a:schemeClr val="tx1"/>
                </a:solidFill>
              </a:rPr>
              <a:t>Secretaria de Desenvolvimento Social e da Família</a:t>
            </a:r>
            <a:endParaRPr lang="pt-BR" sz="3100" dirty="0">
              <a:solidFill>
                <a:schemeClr val="tx1"/>
              </a:solidFill>
            </a:endParaRPr>
          </a:p>
        </p:txBody>
      </p:sp>
      <p:sp>
        <p:nvSpPr>
          <p:cNvPr id="10" name="Espaço Reservado para Conteúdo 9"/>
          <p:cNvSpPr>
            <a:spLocks noGrp="1"/>
          </p:cNvSpPr>
          <p:nvPr>
            <p:ph sz="quarter" idx="1"/>
          </p:nvPr>
        </p:nvSpPr>
        <p:spPr>
          <a:xfrm>
            <a:off x="611560" y="1085850"/>
            <a:ext cx="8075240" cy="3429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200" dirty="0" smtClean="0">
                <a:cs typeface="Arial" pitchFamily="34" charset="0"/>
              </a:rPr>
              <a:t>     </a:t>
            </a:r>
            <a:r>
              <a:rPr lang="pt-BR" sz="2400" dirty="0" smtClean="0">
                <a:cs typeface="Arial" pitchFamily="34" charset="0"/>
              </a:rPr>
              <a:t> É responsável </a:t>
            </a:r>
            <a:r>
              <a:rPr lang="pt-BR" sz="2400" dirty="0">
                <a:cs typeface="Arial" pitchFamily="34" charset="0"/>
              </a:rPr>
              <a:t>pela gestão municipal da Política de Assistência Social, buscando garantir o atendimento às necessidades básicas da </a:t>
            </a:r>
            <a:r>
              <a:rPr lang="pt-BR" sz="2400" dirty="0" smtClean="0">
                <a:cs typeface="Arial" pitchFamily="34" charset="0"/>
              </a:rPr>
              <a:t>população, no enfrentamento das vulnerabilidades. </a:t>
            </a:r>
          </a:p>
          <a:p>
            <a:pPr marL="0" indent="0" algn="just">
              <a:buNone/>
            </a:pPr>
            <a:endParaRPr lang="pt-BR" sz="2400" dirty="0" smtClean="0"/>
          </a:p>
          <a:p>
            <a:pPr marL="0" indent="0" algn="ctr">
              <a:buNone/>
            </a:pPr>
            <a:r>
              <a:rPr lang="pt-BR" b="1" dirty="0" smtClean="0"/>
              <a:t>Assistência Social: “Direito de quem dela necessitar”.</a:t>
            </a:r>
            <a:endParaRPr lang="pt-BR" b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7494"/>
            <a:ext cx="1080120" cy="7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914400" y="195486"/>
            <a:ext cx="5529808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        </a:t>
            </a:r>
            <a:r>
              <a:rPr lang="pt-BR" sz="2800" b="1" dirty="0" smtClean="0">
                <a:solidFill>
                  <a:schemeClr val="tx1"/>
                </a:solidFill>
              </a:rPr>
              <a:t>Proteção </a:t>
            </a:r>
            <a:r>
              <a:rPr lang="pt-BR" sz="2800" b="1" dirty="0">
                <a:solidFill>
                  <a:schemeClr val="tx1"/>
                </a:solidFill>
              </a:rPr>
              <a:t>Social Básica</a:t>
            </a:r>
            <a:br>
              <a:rPr lang="pt-BR" sz="2800" b="1" dirty="0">
                <a:solidFill>
                  <a:schemeClr val="tx1"/>
                </a:solidFill>
              </a:rPr>
            </a:br>
            <a:r>
              <a:rPr lang="pt-BR" sz="2800" b="1" dirty="0" smtClean="0">
                <a:solidFill>
                  <a:schemeClr val="tx1"/>
                </a:solidFill>
              </a:rPr>
              <a:t>  CRAS</a:t>
            </a:r>
            <a:endParaRPr lang="pt-BR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2202579"/>
              </p:ext>
            </p:extLst>
          </p:nvPr>
        </p:nvGraphicFramePr>
        <p:xfrm>
          <a:off x="570706" y="1204164"/>
          <a:ext cx="8002588" cy="378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7478"/>
                <a:gridCol w="234511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Atendimentos no CRAS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1678</a:t>
                      </a:r>
                      <a:endParaRPr lang="pt-B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Famílias/indivíduos</a:t>
                      </a:r>
                      <a:r>
                        <a:rPr lang="pt-BR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acompanhamento no PAIF</a:t>
                      </a:r>
                      <a:endParaRPr lang="pt-BR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1518</a:t>
                      </a:r>
                      <a:endParaRPr lang="pt-B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Crianças</a:t>
                      </a:r>
                      <a:r>
                        <a:rPr lang="pt-BR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Adolescentes do SCFV</a:t>
                      </a:r>
                      <a:endParaRPr lang="pt-B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r>
                        <a:rPr lang="pt-BR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CRAS</a:t>
                      </a:r>
                    </a:p>
                    <a:p>
                      <a:pPr algn="ctr"/>
                      <a:endParaRPr lang="pt-BR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pt-BR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200/mês CEACA 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Idosos no SCFV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</a:t>
                      </a:r>
                      <a:endParaRPr lang="pt-B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Encaminhamentos</a:t>
                      </a:r>
                      <a:r>
                        <a:rPr lang="pt-BR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 CEACA</a:t>
                      </a:r>
                      <a:endParaRPr lang="pt-B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pt-B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de Equipe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endParaRPr lang="pt-BR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Encaminhamento</a:t>
                      </a:r>
                      <a:r>
                        <a:rPr lang="pt-BR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SINE / Mercado de Trabalho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pt-B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Visitas </a:t>
                      </a:r>
                      <a:r>
                        <a:rPr lang="pt-B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Domiciliares </a:t>
                      </a:r>
                      <a:endParaRPr lang="pt-B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</a:t>
                      </a:r>
                      <a:endParaRPr lang="pt-B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7" y="0"/>
            <a:ext cx="9144000" cy="5143500"/>
          </a:xfrm>
          <a:prstGeom prst="rect">
            <a:avLst/>
          </a:prstGeom>
        </p:spPr>
      </p:pic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835696" y="195487"/>
            <a:ext cx="4608512" cy="867742"/>
          </a:xfrm>
        </p:spPr>
        <p:txBody>
          <a:bodyPr>
            <a:no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Proteção Social Básica</a:t>
            </a:r>
            <a:br>
              <a:rPr lang="pt-BR" sz="2800" b="1" dirty="0">
                <a:solidFill>
                  <a:schemeClr val="tx1"/>
                </a:solidFill>
              </a:rPr>
            </a:br>
            <a:r>
              <a:rPr lang="pt-BR" sz="2800" b="1" dirty="0">
                <a:solidFill>
                  <a:schemeClr val="tx1"/>
                </a:solidFill>
              </a:rPr>
              <a:t>  </a:t>
            </a:r>
            <a:r>
              <a:rPr lang="pt-BR" sz="2800" b="1" dirty="0" smtClean="0">
                <a:solidFill>
                  <a:schemeClr val="tx1"/>
                </a:solidFill>
              </a:rPr>
              <a:t>              CRAS</a:t>
            </a:r>
            <a:endParaRPr lang="pt-BR" sz="2800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214425"/>
              </p:ext>
            </p:extLst>
          </p:nvPr>
        </p:nvGraphicFramePr>
        <p:xfrm>
          <a:off x="642127" y="2139702"/>
          <a:ext cx="784887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28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198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6535"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Descrição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Oficinas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6339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Oficinas do SCFV no CRAS para Crianças, Adolescentes e Idosos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Dança, Crochê, </a:t>
                      </a:r>
                      <a:r>
                        <a:rPr lang="pt-BR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Yoga</a:t>
                      </a:r>
                      <a:r>
                        <a:rPr lang="pt-BR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Artesanato, Violão.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60151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Oficinas do PAIF para mulheres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Artesanato,</a:t>
                      </a:r>
                      <a:r>
                        <a:rPr lang="pt-BR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</a:t>
                      </a:r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anicure e Defesa Pessoal. 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13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030516"/>
              </p:ext>
            </p:extLst>
          </p:nvPr>
        </p:nvGraphicFramePr>
        <p:xfrm>
          <a:off x="662954" y="1584172"/>
          <a:ext cx="7818092" cy="2824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8092"/>
              </a:tblGrid>
              <a:tr h="37948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eventos (setembro)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64102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 Semana da Pessoa Idosa;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641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 evento Social e Ação no Bairro Santo André;</a:t>
                      </a:r>
                      <a:endParaRPr lang="pt-BR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52300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Reuniões de</a:t>
                      </a:r>
                      <a:r>
                        <a:rPr lang="pt-BR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Equipes;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64102">
                <a:tc>
                  <a:txBody>
                    <a:bodyPr/>
                    <a:lstStyle/>
                    <a:p>
                      <a:r>
                        <a:rPr lang="pt-BR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 Festa da Primavera com o Grupo de Mulheres dos Bairros;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5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70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869735"/>
              </p:ext>
            </p:extLst>
          </p:nvPr>
        </p:nvGraphicFramePr>
        <p:xfrm>
          <a:off x="1259632" y="1275606"/>
          <a:ext cx="6475283" cy="2843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752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00736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eventos (outubro)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1840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Entrega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lanches especiais alusivo ao Dia das Crianças;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62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Passeata alusiva ao Outubro Rosa;</a:t>
                      </a:r>
                      <a:endParaRPr lang="pt-BR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5432">
                <a:tc>
                  <a:txBody>
                    <a:bodyPr/>
                    <a:lstStyle/>
                    <a:p>
                      <a:r>
                        <a:rPr lang="pt-BR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Reunião de Equipe;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81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110135"/>
              </p:ext>
            </p:extLst>
          </p:nvPr>
        </p:nvGraphicFramePr>
        <p:xfrm>
          <a:off x="1331640" y="1491630"/>
          <a:ext cx="6286544" cy="3153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65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59272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eventos (novembro)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8726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Reunião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Equipe;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87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 no Evento Novembro Azul na Terceira Idade;</a:t>
                      </a:r>
                      <a:endParaRPr lang="pt-BR" b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3361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Encerramento das Oficinas;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98180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Viagem ao Beto Carrero com crianças e adolescentes do Serviço de Convivência e Fortalecimento de Vínculos, na</a:t>
                      </a:r>
                      <a:r>
                        <a:rPr lang="pt-BR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Execução Indireta – CEACA.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221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m 3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434457"/>
              </p:ext>
            </p:extLst>
          </p:nvPr>
        </p:nvGraphicFramePr>
        <p:xfrm>
          <a:off x="1331640" y="1491630"/>
          <a:ext cx="6480720" cy="3099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0"/>
              </a:tblGrid>
              <a:tr h="378475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Participação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eventos (dezembro)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62331">
                <a:tc>
                  <a:txBody>
                    <a:bodyPr/>
                    <a:lstStyle/>
                    <a:p>
                      <a:pPr algn="l"/>
                      <a:r>
                        <a:rPr lang="pt-BR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Jantar</a:t>
                      </a:r>
                      <a:r>
                        <a:rPr lang="pt-BR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encerramento dos Grupos de PAIF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539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“Noite do Soninho” como atividade de encerramento</a:t>
                      </a:r>
                      <a:r>
                        <a:rPr lang="pt-BR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dos Grupos de crianças do SCFV</a:t>
                      </a: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539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Jantar</a:t>
                      </a:r>
                      <a:r>
                        <a:rPr lang="pt-BR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Gratidão do CEACA</a:t>
                      </a: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864635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Encerramento das atividades dos Grupos da Terceira Idade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746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768382"/>
              </p:ext>
            </p:extLst>
          </p:nvPr>
        </p:nvGraphicFramePr>
        <p:xfrm>
          <a:off x="1259632" y="1707654"/>
          <a:ext cx="6480720" cy="1668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6561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23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REGISTRO DAS OFICINAS OFERTADAS PELO CRAS E PARTICIPAÇÃO EM ALGUNS EVENTOS </a:t>
                      </a:r>
                      <a:endParaRPr lang="pt-BR" sz="23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5" name="Imagem 4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8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123479"/>
            <a:ext cx="6552728" cy="648071"/>
          </a:xfrm>
        </p:spPr>
        <p:txBody>
          <a:bodyPr>
            <a:normAutofit/>
          </a:bodyPr>
          <a:lstStyle/>
          <a:p>
            <a:pPr algn="ctr"/>
            <a:r>
              <a:rPr lang="pt-BR" sz="3000" b="1" dirty="0" smtClean="0">
                <a:solidFill>
                  <a:schemeClr val="tx1"/>
                </a:solidFill>
              </a:rPr>
              <a:t>Crochê para Idosas</a:t>
            </a:r>
            <a:endParaRPr lang="pt-BR" sz="3000" b="1" dirty="0">
              <a:solidFill>
                <a:schemeClr val="tx1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696" y="1265860"/>
            <a:ext cx="5112568" cy="322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m 3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21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5128" y="483518"/>
            <a:ext cx="5484862" cy="576064"/>
          </a:xfrm>
        </p:spPr>
        <p:txBody>
          <a:bodyPr>
            <a:normAutofit/>
          </a:bodyPr>
          <a:lstStyle/>
          <a:p>
            <a:pPr algn="ctr"/>
            <a:r>
              <a:rPr lang="pt-BR" sz="27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SCFV: Artesanato para Crianças</a:t>
            </a:r>
            <a:endParaRPr lang="pt-BR" sz="27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1453202"/>
            <a:ext cx="3139852" cy="3085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7863" y="1316724"/>
            <a:ext cx="3605583" cy="322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02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2" y="0"/>
            <a:ext cx="9165642" cy="5410994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475656" y="195486"/>
            <a:ext cx="4680520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/>
              <a:t>Oficinas de Dança para Crianças e Adolescentes</a:t>
            </a:r>
            <a:endParaRPr lang="pt-BR" sz="3200" b="1" dirty="0"/>
          </a:p>
        </p:txBody>
      </p:sp>
      <p:pic>
        <p:nvPicPr>
          <p:cNvPr id="11" name="Imagem 10" descr="C:\Users\user\Downloads\WhatsApp Image 2023-09-05 at 11.57.09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779662"/>
            <a:ext cx="3495331" cy="322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 descr="C:\Users\user\Downloads\WhatsApp Image 2023-09-05 at 11.57.11 (1).jpe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1781074"/>
            <a:ext cx="3879927" cy="3220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03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1080120" cy="7353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648" y="205979"/>
            <a:ext cx="5112568" cy="1069627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/>
              <a:t>Secretaria de </a:t>
            </a:r>
            <a:r>
              <a:rPr lang="pt-BR" sz="2800" dirty="0" smtClean="0"/>
              <a:t>Desenvolvimento</a:t>
            </a: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 smtClean="0"/>
              <a:t>Social </a:t>
            </a:r>
            <a:r>
              <a:rPr lang="pt-BR" sz="2800" dirty="0"/>
              <a:t>e da Família 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1"/>
          </p:nvPr>
        </p:nvSpPr>
        <p:spPr>
          <a:xfrm>
            <a:off x="251520" y="1707654"/>
            <a:ext cx="8435280" cy="309634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t-BR" dirty="0" smtClean="0"/>
              <a:t>             Conselhos Municipais gerenciados na gestão com reuniões mensais (presencial/remota), trabalham na articulação de entidades e organizações de Assistência Social e na aprovação de planos, gastos com recursos públicos, na fiscalização e acompanhamento da Política Pública.  </a:t>
            </a:r>
          </a:p>
          <a:p>
            <a:pPr marL="0" indent="0">
              <a:buNone/>
            </a:pPr>
            <a:endParaRPr lang="pt-BR" dirty="0" smtClean="0"/>
          </a:p>
          <a:p>
            <a:r>
              <a:rPr lang="pt-BR" sz="2400" dirty="0" smtClean="0"/>
              <a:t>Conselho Municipal de Assistência Social;</a:t>
            </a:r>
          </a:p>
          <a:p>
            <a:r>
              <a:rPr lang="pt-BR" sz="2400" dirty="0" smtClean="0"/>
              <a:t>Conselho Municipal da Pessoa Idosa;</a:t>
            </a:r>
          </a:p>
          <a:p>
            <a:r>
              <a:rPr lang="pt-BR" sz="2400" dirty="0" smtClean="0"/>
              <a:t>Conselho Municipal da Pessoa com Deficiência. 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6242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79504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1619672" y="591530"/>
            <a:ext cx="4896544" cy="1080120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Oficina de Artesanato para Mulheres</a:t>
            </a:r>
          </a:p>
          <a:p>
            <a:pPr algn="ctr"/>
            <a:r>
              <a:rPr lang="pt-BR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pic>
        <p:nvPicPr>
          <p:cNvPr id="8" name="Imagem 7" descr="C:\Users\user\Downloads\WhatsApp Image 2023-11-01 at 14.02.03 (1)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1347614"/>
            <a:ext cx="342275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8570" y="1331701"/>
            <a:ext cx="3785472" cy="358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Imagem 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3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43"/>
            <a:ext cx="9144000" cy="5143500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07504" y="339502"/>
            <a:ext cx="6120680" cy="1656184"/>
          </a:xfrm>
          <a:prstGeom prst="rect">
            <a:avLst/>
          </a:prstGeom>
        </p:spPr>
        <p:txBody>
          <a:bodyPr bIns="9144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>
              <a:solidFill>
                <a:schemeClr val="tx1"/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332334" y="123478"/>
            <a:ext cx="5111874" cy="1224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/>
              <a:t>Oficina de </a:t>
            </a:r>
            <a:r>
              <a:rPr lang="pt-BR" sz="3200" b="1" dirty="0"/>
              <a:t>Dança e de </a:t>
            </a:r>
            <a:r>
              <a:rPr lang="pt-BR" sz="3200" b="1" dirty="0" smtClean="0"/>
              <a:t>Yoga para Pessoas Idosas </a:t>
            </a:r>
            <a:r>
              <a:rPr lang="pt-BR" sz="3200" b="1" dirty="0"/>
              <a:t>(</a:t>
            </a:r>
            <a:r>
              <a:rPr lang="pt-BR" sz="3200" b="1" dirty="0" smtClean="0"/>
              <a:t>terceira idade)</a:t>
            </a:r>
            <a:endParaRPr lang="pt-BR" sz="3200" b="1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1498393"/>
            <a:ext cx="3528045" cy="304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1635646"/>
            <a:ext cx="3580889" cy="308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Imagem 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56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1547664" y="195487"/>
            <a:ext cx="4680520" cy="1018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dirty="0" smtClean="0"/>
              <a:t>Entrega de lanche especial alusivo ao Dia das Crianças para as Crianças do SCFV</a:t>
            </a:r>
            <a:endParaRPr lang="pt-BR" sz="32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1563638"/>
            <a:ext cx="3024336" cy="301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1563638"/>
            <a:ext cx="3477194" cy="301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Imagem 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43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475656" y="411510"/>
            <a:ext cx="489654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100" b="1" dirty="0" smtClean="0"/>
              <a:t>Defesa Pessoal e Coral </a:t>
            </a:r>
            <a:endParaRPr lang="pt-BR" sz="31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1419622"/>
            <a:ext cx="3385144" cy="310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6" y="1396204"/>
            <a:ext cx="3568480" cy="3122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m 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24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043608" y="411510"/>
            <a:ext cx="54006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100" b="1" dirty="0" smtClean="0"/>
              <a:t>Grupo de Manicure</a:t>
            </a:r>
            <a:endParaRPr lang="pt-BR" sz="3100" b="1" dirty="0"/>
          </a:p>
        </p:txBody>
      </p:sp>
      <p:pic>
        <p:nvPicPr>
          <p:cNvPr id="6" name="Imagem 5" descr="ma5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899592" y="1491630"/>
            <a:ext cx="2844316" cy="259228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6" y="1383618"/>
            <a:ext cx="28615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m 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41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2339752" y="309595"/>
            <a:ext cx="37769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/>
              <a:t>Musicalização </a:t>
            </a:r>
            <a:endParaRPr lang="pt-BR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729" y="1360147"/>
            <a:ext cx="3528045" cy="296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251599"/>
            <a:ext cx="3663473" cy="3078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m 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10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619672" y="3403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2400" b="1" dirty="0"/>
              <a:t>Apresentação do Coral da Terceira </a:t>
            </a:r>
            <a:r>
              <a:rPr lang="pt-BR" sz="2400" b="1" dirty="0" smtClean="0"/>
              <a:t>Idade</a:t>
            </a:r>
            <a:endParaRPr lang="pt-BR" sz="2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357304"/>
            <a:ext cx="764386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84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9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302779" y="195486"/>
            <a:ext cx="540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“Noite do Soninho” com as crianças do SCFV</a:t>
            </a:r>
            <a:endParaRPr lang="pt-BR" sz="2800" b="1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2943" y="1316701"/>
            <a:ext cx="2990136" cy="3348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4" y="1298635"/>
            <a:ext cx="259228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m 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9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475656" y="195486"/>
            <a:ext cx="470850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100" b="1" dirty="0" smtClean="0"/>
              <a:t>Apresentação Grupo de Danças de Idosos</a:t>
            </a:r>
            <a:endParaRPr lang="pt-BR" sz="3100" b="1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1357303"/>
            <a:ext cx="7056784" cy="3446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48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332335" y="214296"/>
            <a:ext cx="5111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/>
              <a:t>Jantar de encerramento com Grupo de Mulheres – PAIF.</a:t>
            </a:r>
            <a:endParaRPr lang="pt-BR" sz="2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513" y="1563637"/>
            <a:ext cx="3581292" cy="244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8025" y="1471581"/>
            <a:ext cx="3816424" cy="254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m 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235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39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395536" y="205979"/>
            <a:ext cx="6336704" cy="85725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     </a:t>
            </a:r>
            <a:r>
              <a:rPr lang="pt-BR" sz="3100" dirty="0" smtClean="0"/>
              <a:t>     </a:t>
            </a:r>
            <a:r>
              <a:rPr lang="pt-BR" sz="3100" dirty="0"/>
              <a:t>Secretaria de </a:t>
            </a:r>
            <a:r>
              <a:rPr lang="pt-BR" sz="3100" dirty="0" smtClean="0"/>
              <a:t>Desenvolvimento</a:t>
            </a:r>
            <a:br>
              <a:rPr lang="pt-BR" sz="3100" dirty="0" smtClean="0"/>
            </a:br>
            <a:r>
              <a:rPr lang="pt-BR" sz="3100" dirty="0"/>
              <a:t> </a:t>
            </a:r>
            <a:r>
              <a:rPr lang="pt-BR" sz="3100" dirty="0" smtClean="0"/>
              <a:t>              Social e </a:t>
            </a:r>
            <a:r>
              <a:rPr lang="pt-BR" sz="3100" dirty="0"/>
              <a:t>da Família </a:t>
            </a:r>
          </a:p>
        </p:txBody>
      </p:sp>
      <p:sp>
        <p:nvSpPr>
          <p:cNvPr id="12" name="Espaço Reservado para Conteúdo 11"/>
          <p:cNvSpPr>
            <a:spLocks noGrp="1"/>
          </p:cNvSpPr>
          <p:nvPr>
            <p:ph sz="quarter" idx="1"/>
          </p:nvPr>
        </p:nvSpPr>
        <p:spPr>
          <a:xfrm>
            <a:off x="395536" y="1085850"/>
            <a:ext cx="8291264" cy="3718148"/>
          </a:xfrm>
        </p:spPr>
        <p:txBody>
          <a:bodyPr/>
          <a:lstStyle/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dirty="0" smtClean="0"/>
              <a:t> Benefícios Eventuais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7494"/>
            <a:ext cx="1080120" cy="735306"/>
          </a:xfrm>
          <a:prstGeom prst="rect">
            <a:avLst/>
          </a:prstGeom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989149"/>
              </p:ext>
            </p:extLst>
          </p:nvPr>
        </p:nvGraphicFramePr>
        <p:xfrm>
          <a:off x="1475656" y="2355727"/>
          <a:ext cx="5760640" cy="21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82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3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Benefício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 Natalidade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Funeral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</a:t>
                      </a:r>
                      <a:r>
                        <a:rPr lang="pt-BR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Alimentação 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408</a:t>
                      </a:r>
                      <a:endParaRPr lang="pt-BR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pt-BR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Auxílio Vale Transporte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pt-BR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21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316351" y="267494"/>
            <a:ext cx="489654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100" b="1" dirty="0" smtClean="0"/>
              <a:t>Jantar Da Gratidão do CEACA</a:t>
            </a:r>
            <a:endParaRPr lang="pt-BR" sz="3100" b="1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1635646"/>
            <a:ext cx="6696744" cy="3006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m 3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5486"/>
            <a:ext cx="115282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3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m 4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1454844" y="483518"/>
            <a:ext cx="5565428" cy="1008111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Proteção Especial de Média               Complexidade</a:t>
            </a:r>
            <a:br>
              <a:rPr lang="pt-BR" sz="2400" b="1" dirty="0">
                <a:solidFill>
                  <a:schemeClr val="tx1"/>
                </a:solidFill>
              </a:rPr>
            </a:br>
            <a:r>
              <a:rPr lang="pt-BR" sz="2400" b="1" dirty="0">
                <a:solidFill>
                  <a:schemeClr val="tx1"/>
                </a:solidFill>
              </a:rPr>
              <a:t>CREAS</a:t>
            </a:r>
            <a:endParaRPr lang="pt-BR" sz="2400" dirty="0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1"/>
          </p:nvPr>
        </p:nvSpPr>
        <p:spPr>
          <a:xfrm>
            <a:off x="611560" y="1563638"/>
            <a:ext cx="8064896" cy="2951212"/>
          </a:xfrm>
        </p:spPr>
        <p:txBody>
          <a:bodyPr/>
          <a:lstStyle/>
          <a:p>
            <a:pPr marL="0" indent="0">
              <a:buNone/>
            </a:pPr>
            <a:r>
              <a:rPr lang="pt-BR" sz="1800" dirty="0" smtClean="0"/>
              <a:t>        Oferta </a:t>
            </a:r>
            <a:r>
              <a:rPr lang="pt-BR" sz="1800" dirty="0"/>
              <a:t>de trabalho social a famílias e indivíduos em situação de risco pessoal e social, por violação de direitos, que demandam intervenções especializadas no âmbito do SUAS.</a:t>
            </a:r>
          </a:p>
          <a:p>
            <a:pPr marL="0" indent="0">
              <a:buNone/>
            </a:pPr>
            <a:r>
              <a:rPr lang="pt-BR" dirty="0" smtClean="0"/>
              <a:t>   </a:t>
            </a:r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sz="1400" dirty="0" smtClean="0"/>
              <a:t>Centro de </a:t>
            </a:r>
            <a:r>
              <a:rPr lang="pt-BR" sz="1600" dirty="0" smtClean="0"/>
              <a:t>Referência</a:t>
            </a:r>
            <a:r>
              <a:rPr lang="pt-BR" sz="1400" dirty="0" smtClean="0"/>
              <a:t> Especializado de Assistência Social - CREAS </a:t>
            </a:r>
            <a:endParaRPr lang="pt-BR" sz="1400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548170"/>
            <a:ext cx="2232248" cy="203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899592" y="1707654"/>
            <a:ext cx="64087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/>
              <a:t>Serviço de Atendimento Especializado a Famílias e Indivíduos – </a:t>
            </a:r>
            <a:r>
              <a:rPr lang="pt-BR" dirty="0" smtClean="0"/>
              <a:t>PAEFI:</a:t>
            </a:r>
            <a:endParaRPr lang="pt-BR" dirty="0"/>
          </a:p>
          <a:p>
            <a:pPr>
              <a:buNone/>
            </a:pPr>
            <a:endParaRPr lang="pt-BR" dirty="0"/>
          </a:p>
          <a:p>
            <a:pPr algn="just"/>
            <a:r>
              <a:rPr lang="pt-BR" dirty="0"/>
              <a:t>Serviço de Proteção Social a Adolescentes em cumprimento de Medidas Socioeducativas – Liberdade Assistida (LA) e Prestação de Serviços à Comunidade (PSC);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6" name="Imagem 5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2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" y="0"/>
            <a:ext cx="9144000" cy="5143500"/>
          </a:xfrm>
          <a:prstGeom prst="rect">
            <a:avLst/>
          </a:prstGeom>
        </p:spPr>
      </p:pic>
      <p:graphicFrame>
        <p:nvGraphicFramePr>
          <p:cNvPr id="4" name="Espaço Reservado para Conteúdo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626547772"/>
              </p:ext>
            </p:extLst>
          </p:nvPr>
        </p:nvGraphicFramePr>
        <p:xfrm>
          <a:off x="689654" y="1203598"/>
          <a:ext cx="77724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619672" y="123478"/>
            <a:ext cx="47525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500" dirty="0" smtClean="0"/>
              <a:t>Famílias Acompanhadas</a:t>
            </a:r>
            <a:endParaRPr lang="pt-BR" sz="3500" dirty="0"/>
          </a:p>
        </p:txBody>
      </p:sp>
      <p:pic>
        <p:nvPicPr>
          <p:cNvPr id="7" name="Imagem 6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" y="-575"/>
            <a:ext cx="9144000" cy="5143500"/>
          </a:xfrm>
          <a:prstGeom prst="rect">
            <a:avLst/>
          </a:prstGeom>
        </p:spPr>
      </p:pic>
      <p:graphicFrame>
        <p:nvGraphicFramePr>
          <p:cNvPr id="5" name="Espaço Reservado para Conteúd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943367"/>
              </p:ext>
            </p:extLst>
          </p:nvPr>
        </p:nvGraphicFramePr>
        <p:xfrm>
          <a:off x="461054" y="1419622"/>
          <a:ext cx="7351306" cy="352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ângulo 5"/>
          <p:cNvSpPr/>
          <p:nvPr/>
        </p:nvSpPr>
        <p:spPr>
          <a:xfrm>
            <a:off x="1547663" y="267494"/>
            <a:ext cx="47525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Serviço de Proteção Social a Adolescentes em Cumprimento de Medida Socioeducativa- LA/PSC </a:t>
            </a:r>
          </a:p>
        </p:txBody>
      </p:sp>
      <p:pic>
        <p:nvPicPr>
          <p:cNvPr id="7" name="Imagem 6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8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" y="-575"/>
            <a:ext cx="9144000" cy="5143500"/>
          </a:xfrm>
          <a:prstGeom prst="rect">
            <a:avLst/>
          </a:prstGeom>
        </p:spPr>
      </p:pic>
      <p:graphicFrame>
        <p:nvGraphicFramePr>
          <p:cNvPr id="4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2677507"/>
              </p:ext>
            </p:extLst>
          </p:nvPr>
        </p:nvGraphicFramePr>
        <p:xfrm>
          <a:off x="971600" y="1203598"/>
          <a:ext cx="6768752" cy="3477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ângulo 5"/>
          <p:cNvSpPr/>
          <p:nvPr/>
        </p:nvSpPr>
        <p:spPr>
          <a:xfrm>
            <a:off x="1979712" y="458548"/>
            <a:ext cx="41331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000" dirty="0"/>
              <a:t>VISITAS REALIZADAS</a:t>
            </a:r>
          </a:p>
        </p:txBody>
      </p:sp>
      <p:pic>
        <p:nvPicPr>
          <p:cNvPr id="7" name="Imagem 6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6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" y="-575"/>
            <a:ext cx="9144000" cy="5143500"/>
          </a:xfrm>
          <a:prstGeom prst="rect">
            <a:avLst/>
          </a:prstGeom>
        </p:spPr>
      </p:pic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042024"/>
              </p:ext>
            </p:extLst>
          </p:nvPr>
        </p:nvGraphicFramePr>
        <p:xfrm>
          <a:off x="1547664" y="1347614"/>
          <a:ext cx="626469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ângulo 5"/>
          <p:cNvSpPr/>
          <p:nvPr/>
        </p:nvSpPr>
        <p:spPr>
          <a:xfrm>
            <a:off x="1427785" y="3395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dirty="0"/>
              <a:t>NÚMERO DE ATENDIMENTOS PSICOSSOCIAIS </a:t>
            </a:r>
          </a:p>
        </p:txBody>
      </p:sp>
      <p:pic>
        <p:nvPicPr>
          <p:cNvPr id="7" name="Imagem 6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5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619819"/>
              </p:ext>
            </p:extLst>
          </p:nvPr>
        </p:nvGraphicFramePr>
        <p:xfrm>
          <a:off x="457200" y="1600201"/>
          <a:ext cx="8229600" cy="3275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ângulo 5"/>
          <p:cNvSpPr/>
          <p:nvPr/>
        </p:nvSpPr>
        <p:spPr>
          <a:xfrm>
            <a:off x="1619672" y="466104"/>
            <a:ext cx="4752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dirty="0"/>
              <a:t>Perfil das vítimas de violência</a:t>
            </a:r>
          </a:p>
        </p:txBody>
      </p:sp>
      <p:pic>
        <p:nvPicPr>
          <p:cNvPr id="7" name="Imagem 6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4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5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5647651"/>
              </p:ext>
            </p:extLst>
          </p:nvPr>
        </p:nvGraphicFramePr>
        <p:xfrm>
          <a:off x="457200" y="1600201"/>
          <a:ext cx="7643192" cy="2699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ângulo 5"/>
          <p:cNvSpPr/>
          <p:nvPr/>
        </p:nvSpPr>
        <p:spPr>
          <a:xfrm>
            <a:off x="1763688" y="339502"/>
            <a:ext cx="4536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dirty="0"/>
              <a:t>Crianças e Adolescentes Vítimas de Violência</a:t>
            </a:r>
          </a:p>
        </p:txBody>
      </p:sp>
      <p:pic>
        <p:nvPicPr>
          <p:cNvPr id="7" name="Imagem 6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0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5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4976212"/>
              </p:ext>
            </p:extLst>
          </p:nvPr>
        </p:nvGraphicFramePr>
        <p:xfrm>
          <a:off x="323528" y="1347614"/>
          <a:ext cx="822960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ângulo 5"/>
          <p:cNvSpPr/>
          <p:nvPr/>
        </p:nvSpPr>
        <p:spPr>
          <a:xfrm>
            <a:off x="179513" y="339502"/>
            <a:ext cx="59046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000" dirty="0"/>
              <a:t>Perfil dos Idosos vítimas de violência</a:t>
            </a:r>
          </a:p>
        </p:txBody>
      </p:sp>
    </p:spTree>
    <p:extLst>
      <p:ext uri="{BB962C8B-B14F-4D97-AF65-F5344CB8AC3E}">
        <p14:creationId xmlns:p14="http://schemas.microsoft.com/office/powerpoint/2010/main" val="41011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" y="-857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ítulo 24"/>
          <p:cNvSpPr>
            <a:spLocks noGrp="1"/>
          </p:cNvSpPr>
          <p:nvPr>
            <p:ph type="title"/>
          </p:nvPr>
        </p:nvSpPr>
        <p:spPr>
          <a:xfrm>
            <a:off x="914400" y="195486"/>
            <a:ext cx="5457800" cy="86774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 smtClean="0"/>
              <a:t>       </a:t>
            </a:r>
            <a:br>
              <a:rPr lang="pt-BR" sz="2800" dirty="0" smtClean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Cadastro Único</a:t>
            </a: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 smtClean="0"/>
              <a:t>Programa Bolsa Família </a:t>
            </a:r>
            <a:endParaRPr lang="pt-BR" sz="2800" dirty="0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000" dirty="0" smtClean="0"/>
              <a:t>Cadastro único é um instrumento que identifica e caracteriza as famílias de baixa renda.</a:t>
            </a:r>
          </a:p>
        </p:txBody>
      </p:sp>
      <p:pic>
        <p:nvPicPr>
          <p:cNvPr id="27" name="Imagem 4" descr="82c418_2f0650e559994c02a2e4ff537637e882_mv2_d_2000_1846_s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170"/>
            <a:ext cx="13462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Tabela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978620"/>
              </p:ext>
            </p:extLst>
          </p:nvPr>
        </p:nvGraphicFramePr>
        <p:xfrm>
          <a:off x="1043608" y="1779662"/>
          <a:ext cx="7272808" cy="3254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24536"/>
                <a:gridCol w="2448272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Descrição</a:t>
                      </a:r>
                      <a:r>
                        <a:rPr lang="pt-B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</a:rPr>
                        <a:t>Quantidade 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Famílias cadastradas no CAD ÚNICO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1853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Atualização de cadastros</a:t>
                      </a:r>
                      <a:r>
                        <a:rPr lang="pt-BR" sz="1400" baseline="0" dirty="0" smtClean="0"/>
                        <a:t> 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305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Realização</a:t>
                      </a:r>
                      <a:r>
                        <a:rPr lang="pt-BR" sz="1400" baseline="0" dirty="0" smtClean="0"/>
                        <a:t> de cadastros novos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135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43272">
                <a:tc>
                  <a:txBody>
                    <a:bodyPr/>
                    <a:lstStyle/>
                    <a:p>
                      <a:r>
                        <a:rPr lang="pt-BR" sz="1400" baseline="0" dirty="0" smtClean="0"/>
                        <a:t>Famílias Beneficiárias do Bolsa Família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421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43272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Famílias</a:t>
                      </a:r>
                      <a:r>
                        <a:rPr lang="pt-BR" sz="1400" baseline="0" dirty="0" smtClean="0"/>
                        <a:t> Beneficiárias do Auxílio Gás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71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Famílias Beneficiárias</a:t>
                      </a:r>
                      <a:r>
                        <a:rPr lang="pt-BR" sz="1400" baseline="0" dirty="0" smtClean="0"/>
                        <a:t> do BPC/LOAS (Benefício de Prestação Continuada)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58 idosos</a:t>
                      </a:r>
                    </a:p>
                    <a:p>
                      <a:pPr algn="ctr"/>
                      <a:r>
                        <a:rPr lang="pt-BR" sz="1400" dirty="0" smtClean="0"/>
                        <a:t>176 </a:t>
                      </a:r>
                      <a:r>
                        <a:rPr lang="pt-BR" sz="1400" dirty="0" err="1" smtClean="0"/>
                        <a:t>PCDs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Carteira do Idoso Intermunicipal</a:t>
                      </a:r>
                      <a:r>
                        <a:rPr lang="pt-BR" sz="1400" baseline="0" dirty="0" smtClean="0"/>
                        <a:t> (65 anos)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Carteira de Idoso Interestadual (60</a:t>
                      </a:r>
                      <a:r>
                        <a:rPr lang="pt-BR" sz="1400" baseline="0" dirty="0" smtClean="0"/>
                        <a:t> anos)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9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49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511660" y="2211710"/>
            <a:ext cx="61206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Intervenção realizada pelos técnicos – assistente social, psicólogo e advogado do CREAS as famílias que estão em situação de conflito. </a:t>
            </a:r>
            <a:endParaRPr lang="pt-BR" b="1" dirty="0" smtClean="0"/>
          </a:p>
          <a:p>
            <a:pPr algn="just"/>
            <a:endParaRPr lang="pt-BR" b="1" dirty="0"/>
          </a:p>
          <a:p>
            <a:pPr algn="just"/>
            <a:r>
              <a:rPr lang="pt-BR" b="1" dirty="0" smtClean="0"/>
              <a:t>Objetivo </a:t>
            </a:r>
            <a:r>
              <a:rPr lang="pt-BR" b="1" dirty="0"/>
              <a:t>é buscar uma solução e reorganização da vida pessoal ou familiar.</a:t>
            </a:r>
          </a:p>
          <a:p>
            <a:pPr algn="just">
              <a:buNone/>
            </a:pPr>
            <a:endParaRPr lang="pt-BR" b="1" dirty="0"/>
          </a:p>
          <a:p>
            <a:pPr algn="ctr">
              <a:buNone/>
            </a:pPr>
            <a:r>
              <a:rPr lang="pt-BR" b="1" dirty="0"/>
              <a:t>Total: 05 mediações </a:t>
            </a:r>
          </a:p>
        </p:txBody>
      </p:sp>
      <p:sp>
        <p:nvSpPr>
          <p:cNvPr id="6" name="Retângulo 5"/>
          <p:cNvSpPr/>
          <p:nvPr/>
        </p:nvSpPr>
        <p:spPr>
          <a:xfrm>
            <a:off x="1691680" y="195486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 smtClean="0"/>
              <a:t>Mediações Familiares</a:t>
            </a:r>
            <a:endParaRPr lang="pt-BR" sz="4000" dirty="0"/>
          </a:p>
        </p:txBody>
      </p:sp>
      <p:pic>
        <p:nvPicPr>
          <p:cNvPr id="7" name="Imagem 6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889186" y="1923678"/>
            <a:ext cx="72112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t-BR" dirty="0" smtClean="0"/>
          </a:p>
          <a:p>
            <a:pPr algn="just"/>
            <a:r>
              <a:rPr lang="pt-BR" dirty="0" smtClean="0"/>
              <a:t>Foram realizados </a:t>
            </a:r>
            <a:r>
              <a:rPr lang="pt-BR" b="1" dirty="0"/>
              <a:t>14 estudo de casos</a:t>
            </a:r>
            <a:r>
              <a:rPr lang="pt-BR" dirty="0"/>
              <a:t>, onde os técnicos responsáveis por cada caso, realizam uma reunião com toda a equipe e profissionais de outras políticas publicas para estudar e encontrar um caminho para sanar a violação de direito do indivíduo ou da família. </a:t>
            </a:r>
            <a:endParaRPr lang="pt-BR" dirty="0" smtClean="0"/>
          </a:p>
          <a:p>
            <a:pPr algn="just"/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691680" y="411510"/>
            <a:ext cx="44286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/>
              <a:t>ESTUDO DE CASOS </a:t>
            </a:r>
          </a:p>
        </p:txBody>
      </p:sp>
      <p:pic>
        <p:nvPicPr>
          <p:cNvPr id="7" name="Imagem 6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Espaço Reservado para Conteúdo 7" descr="Os 8 cuidados com idosos no domicílio para evitar acidentes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54584"/>
            <a:ext cx="5673824" cy="34358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547664" y="123478"/>
            <a:ext cx="496855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/>
              <a:t>Palestra </a:t>
            </a:r>
            <a:br>
              <a:rPr lang="pt-BR" sz="2000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“ATÉ ONDE É O MEU DEVER DE FILHO(A).”</a:t>
            </a:r>
            <a:br>
              <a:rPr lang="pt-BR" dirty="0"/>
            </a:br>
            <a:endParaRPr lang="pt-BR" dirty="0"/>
          </a:p>
        </p:txBody>
      </p:sp>
      <p:pic>
        <p:nvPicPr>
          <p:cNvPr id="7" name="Imagem 6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6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547664" y="339501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Encerramento do Grupo de Jovens da Medida Socioeducativa 2023</a:t>
            </a:r>
          </a:p>
        </p:txBody>
      </p:sp>
      <p:pic>
        <p:nvPicPr>
          <p:cNvPr id="10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07653"/>
            <a:ext cx="3738308" cy="2885711"/>
          </a:xfr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09" y="1635646"/>
            <a:ext cx="3365981" cy="3024336"/>
          </a:xfrm>
          <a:prstGeom prst="rect">
            <a:avLst/>
          </a:prstGeom>
        </p:spPr>
      </p:pic>
      <p:pic>
        <p:nvPicPr>
          <p:cNvPr id="12" name="Imagem 11" descr="downlo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67495"/>
            <a:ext cx="113131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051720" y="195486"/>
            <a:ext cx="4536504" cy="1152128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Serviço de Acolhimento Institucional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1"/>
          </p:nvPr>
        </p:nvSpPr>
        <p:spPr>
          <a:xfrm>
            <a:off x="755576" y="1563638"/>
            <a:ext cx="7632848" cy="29512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 smtClean="0"/>
              <a:t>       </a:t>
            </a:r>
            <a:endParaRPr lang="pt-BR" sz="2400" dirty="0"/>
          </a:p>
          <a:p>
            <a:pPr marL="0" indent="0" algn="just">
              <a:buNone/>
            </a:pPr>
            <a:r>
              <a:rPr lang="pt-BR" sz="2400" dirty="0" smtClean="0"/>
              <a:t>            </a:t>
            </a:r>
            <a:r>
              <a:rPr lang="pt-BR" sz="1800" dirty="0" smtClean="0"/>
              <a:t>O </a:t>
            </a:r>
            <a:r>
              <a:rPr lang="pt-BR" sz="1800" dirty="0"/>
              <a:t>acolhimento Institucional é uma medida protetiva, prevista no Estatuto da Criança e do Adolescente (art. 101), é uma medida excepcional e provisória, utilizada como forma de transição para reintegração familiar ou colocação </a:t>
            </a:r>
            <a:r>
              <a:rPr lang="pt-BR" sz="1800" dirty="0" smtClean="0"/>
              <a:t>em </a:t>
            </a:r>
            <a:r>
              <a:rPr lang="pt-BR" sz="1800" dirty="0"/>
              <a:t>família </a:t>
            </a:r>
            <a:r>
              <a:rPr lang="pt-BR" sz="1800" dirty="0" smtClean="0"/>
              <a:t>substituta. </a:t>
            </a:r>
          </a:p>
          <a:p>
            <a:pPr marL="0" indent="0" algn="just">
              <a:buNone/>
            </a:pPr>
            <a:endParaRPr lang="pt-BR" sz="1800" dirty="0"/>
          </a:p>
        </p:txBody>
      </p:sp>
      <p:pic>
        <p:nvPicPr>
          <p:cNvPr id="7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7494"/>
            <a:ext cx="144736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0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10" name="Espaço Reservado para Conteúdo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36851136"/>
              </p:ext>
            </p:extLst>
          </p:nvPr>
        </p:nvGraphicFramePr>
        <p:xfrm>
          <a:off x="611560" y="1635646"/>
          <a:ext cx="7884876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8692"/>
                <a:gridCol w="1656184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DESCRIÇÃO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>
                          <a:solidFill>
                            <a:schemeClr val="tx1"/>
                          </a:solidFill>
                        </a:rPr>
                        <a:t>QUANTIDADE</a:t>
                      </a:r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err="1" smtClean="0"/>
                        <a:t>DESACOLHIMENTOS</a:t>
                      </a:r>
                      <a:r>
                        <a:rPr lang="pt-BR" b="1" dirty="0" smtClean="0"/>
                        <a:t> (adoção)</a:t>
                      </a:r>
                      <a:endParaRPr lang="pt-BR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05</a:t>
                      </a:r>
                    </a:p>
                    <a:p>
                      <a:pPr algn="ctr"/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NOVOS ACOLHIMENTOS</a:t>
                      </a:r>
                      <a:endParaRPr lang="pt-BR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02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 REINTEGRAÇÃO FAMILIAR</a:t>
                      </a:r>
                      <a:endParaRPr lang="pt-BR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01</a:t>
                      </a:r>
                      <a:endParaRPr lang="pt-BR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TRANSFERIDO PARA O ACOLHIMENTO FAMILIAR (que vieram do abrigo)</a:t>
                      </a:r>
                      <a:endParaRPr lang="pt-BR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03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ADOLESCENTE EMANCIPADA</a:t>
                      </a:r>
                      <a:endParaRPr lang="pt-BR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01 </a:t>
                      </a:r>
                      <a:endParaRPr lang="pt-BR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 smtClean="0"/>
                        <a:t>TOTAL DE ABRIGADOS</a:t>
                      </a:r>
                      <a:endParaRPr lang="pt-BR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/>
                        <a:t>11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6" name="Título 5"/>
          <p:cNvSpPr txBox="1">
            <a:spLocks/>
          </p:cNvSpPr>
          <p:nvPr/>
        </p:nvSpPr>
        <p:spPr>
          <a:xfrm>
            <a:off x="827584" y="1707654"/>
            <a:ext cx="5544615" cy="792088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dirty="0"/>
          </a:p>
        </p:txBody>
      </p:sp>
      <p:sp>
        <p:nvSpPr>
          <p:cNvPr id="18" name="Título 5"/>
          <p:cNvSpPr txBox="1">
            <a:spLocks/>
          </p:cNvSpPr>
          <p:nvPr/>
        </p:nvSpPr>
        <p:spPr>
          <a:xfrm>
            <a:off x="683568" y="1851670"/>
            <a:ext cx="6768752" cy="936104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dirty="0"/>
          </a:p>
        </p:txBody>
      </p:sp>
      <p:sp>
        <p:nvSpPr>
          <p:cNvPr id="20" name="Título 5"/>
          <p:cNvSpPr txBox="1">
            <a:spLocks/>
          </p:cNvSpPr>
          <p:nvPr/>
        </p:nvSpPr>
        <p:spPr>
          <a:xfrm>
            <a:off x="611560" y="1707654"/>
            <a:ext cx="5913039" cy="1080120"/>
          </a:xfrm>
          <a:prstGeom prst="rect">
            <a:avLst/>
          </a:prstGeom>
        </p:spPr>
        <p:txBody>
          <a:bodyPr bIns="9144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dirty="0"/>
          </a:p>
        </p:txBody>
      </p:sp>
      <p:pic>
        <p:nvPicPr>
          <p:cNvPr id="12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7494"/>
            <a:ext cx="144736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907704" y="195486"/>
            <a:ext cx="4464496" cy="78159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000" b="1" dirty="0" smtClean="0">
                <a:solidFill>
                  <a:schemeClr val="tx1"/>
                </a:solidFill>
                <a:latin typeface="+mn-lt"/>
              </a:rPr>
              <a:t>PERFIL DOS ACOLHIDOS</a:t>
            </a:r>
            <a:endParaRPr lang="pt-BR" sz="3000" b="1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7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9362055"/>
              </p:ext>
            </p:extLst>
          </p:nvPr>
        </p:nvGraphicFramePr>
        <p:xfrm>
          <a:off x="539552" y="1635646"/>
          <a:ext cx="8136903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/>
                <a:gridCol w="3348046"/>
                <a:gridCol w="2052553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002060"/>
                          </a:solidFill>
                        </a:rPr>
                        <a:t>SEXO</a:t>
                      </a:r>
                      <a:endParaRPr lang="pt-B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002060"/>
                          </a:solidFill>
                        </a:rPr>
                        <a:t>FAIXA ETÁRIA</a:t>
                      </a:r>
                      <a:endParaRPr lang="pt-B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>
                          <a:solidFill>
                            <a:srgbClr val="002060"/>
                          </a:solidFill>
                        </a:rPr>
                        <a:t>QTDE</a:t>
                      </a:r>
                      <a:r>
                        <a:rPr lang="pt-BR" b="1" baseline="0" dirty="0" smtClean="0">
                          <a:solidFill>
                            <a:srgbClr val="002060"/>
                          </a:solidFill>
                        </a:rPr>
                        <a:t>  CRIANÇAS</a:t>
                      </a:r>
                      <a:endParaRPr lang="pt-BR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Masculino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 a 5</a:t>
                      </a:r>
                      <a:r>
                        <a:rPr lang="pt-BR" b="1" baseline="0" dirty="0" smtClean="0"/>
                        <a:t> anos</a:t>
                      </a:r>
                    </a:p>
                    <a:p>
                      <a:pPr algn="ctr"/>
                      <a:r>
                        <a:rPr lang="pt-BR" b="1" baseline="0" dirty="0" smtClean="0"/>
                        <a:t>Acima de 10 anos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04</a:t>
                      </a:r>
                    </a:p>
                    <a:p>
                      <a:pPr algn="ctr"/>
                      <a:r>
                        <a:rPr lang="pt-BR" b="1" dirty="0" smtClean="0"/>
                        <a:t>01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Feminino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 a 5</a:t>
                      </a:r>
                      <a:r>
                        <a:rPr lang="pt-BR" b="1" baseline="0" dirty="0" smtClean="0"/>
                        <a:t> anos</a:t>
                      </a:r>
                    </a:p>
                    <a:p>
                      <a:pPr algn="ctr"/>
                      <a:r>
                        <a:rPr lang="pt-BR" b="1" baseline="0" dirty="0" smtClean="0"/>
                        <a:t>Acima de 10 anos</a:t>
                      </a:r>
                      <a:endParaRPr lang="pt-BR" b="1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02</a:t>
                      </a:r>
                    </a:p>
                    <a:p>
                      <a:pPr algn="ctr"/>
                      <a:r>
                        <a:rPr lang="pt-BR" b="1" dirty="0" smtClean="0"/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8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7494"/>
            <a:ext cx="144736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2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494205"/>
              </p:ext>
            </p:extLst>
          </p:nvPr>
        </p:nvGraphicFramePr>
        <p:xfrm>
          <a:off x="683568" y="1563638"/>
          <a:ext cx="6912768" cy="2731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8352"/>
                <a:gridCol w="3744416"/>
              </a:tblGrid>
              <a:tr h="659848">
                <a:tc>
                  <a:txBody>
                    <a:bodyPr/>
                    <a:lstStyle/>
                    <a:p>
                      <a:r>
                        <a:rPr lang="pt-BR" b="1" dirty="0" smtClean="0"/>
                        <a:t>SERVIÇO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 smtClean="0"/>
                        <a:t>Nº  CRIANÇAS</a:t>
                      </a:r>
                      <a:r>
                        <a:rPr lang="pt-BR" b="1" baseline="0" dirty="0" smtClean="0"/>
                        <a:t> E </a:t>
                      </a:r>
                    </a:p>
                    <a:p>
                      <a:r>
                        <a:rPr lang="pt-BR" b="1" baseline="0" dirty="0" smtClean="0"/>
                        <a:t>ADOLESCENTES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pt-BR" b="1" dirty="0" smtClean="0"/>
                        <a:t>SCFV – CRAS (Yoga )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08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93087">
                <a:tc>
                  <a:txBody>
                    <a:bodyPr/>
                    <a:lstStyle/>
                    <a:p>
                      <a:r>
                        <a:rPr lang="pt-BR" b="1" dirty="0" smtClean="0"/>
                        <a:t>CEACA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35692">
                <a:tc>
                  <a:txBody>
                    <a:bodyPr/>
                    <a:lstStyle/>
                    <a:p>
                      <a:r>
                        <a:rPr lang="pt-BR" b="1" dirty="0" smtClean="0"/>
                        <a:t>Karatê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01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10637">
                <a:tc>
                  <a:txBody>
                    <a:bodyPr/>
                    <a:lstStyle/>
                    <a:p>
                      <a:r>
                        <a:rPr lang="pt-BR" b="1" dirty="0" smtClean="0"/>
                        <a:t>Dança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01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2195736" y="195486"/>
            <a:ext cx="41044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FREQUÊNCIA </a:t>
            </a:r>
            <a:r>
              <a:rPr lang="pt-BR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NOS SERVIÇOS DA REDE SOCIOASSISTENCIAL e PARCERIAS COM OUTROS </a:t>
            </a:r>
            <a:r>
              <a:rPr lang="pt-BR" sz="20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SERVIÇOS / (</a:t>
            </a:r>
            <a:r>
              <a:rPr lang="pt-BR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Período contraturno) </a:t>
            </a:r>
            <a:br>
              <a:rPr lang="pt-BR" sz="20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endParaRPr lang="pt-B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7494"/>
            <a:ext cx="144736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7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627163"/>
              </p:ext>
            </p:extLst>
          </p:nvPr>
        </p:nvGraphicFramePr>
        <p:xfrm>
          <a:off x="323528" y="1563638"/>
          <a:ext cx="7920880" cy="2533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8"/>
                <a:gridCol w="2808312"/>
              </a:tblGrid>
              <a:tr h="659848"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ATIVIDADE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Nº  CRIANÇAS</a:t>
                      </a:r>
                      <a:r>
                        <a:rPr lang="pt-BR" b="1" baseline="0" dirty="0" smtClean="0"/>
                        <a:t> E </a:t>
                      </a:r>
                    </a:p>
                    <a:p>
                      <a:pPr algn="ctr"/>
                      <a:r>
                        <a:rPr lang="pt-BR" b="1" baseline="0" dirty="0" smtClean="0"/>
                        <a:t>ADOLESCENTES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Passeio</a:t>
                      </a:r>
                      <a:r>
                        <a:rPr lang="pt-BR" b="1" baseline="0" dirty="0" smtClean="0"/>
                        <a:t>s </a:t>
                      </a:r>
                      <a:r>
                        <a:rPr lang="pt-BR" b="1" dirty="0" smtClean="0"/>
                        <a:t>(parceria Madrinhas e sociedade civil)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93087">
                <a:tc>
                  <a:txBody>
                    <a:bodyPr/>
                    <a:lstStyle/>
                    <a:p>
                      <a:r>
                        <a:rPr lang="pt-BR" b="1" dirty="0" smtClean="0"/>
                        <a:t>Outros</a:t>
                      </a:r>
                      <a:r>
                        <a:rPr lang="pt-BR" b="1" baseline="0" dirty="0" smtClean="0"/>
                        <a:t> passeios ( praias, sitio, parques)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10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35692">
                <a:tc>
                  <a:txBody>
                    <a:bodyPr/>
                    <a:lstStyle/>
                    <a:p>
                      <a:r>
                        <a:rPr lang="pt-BR" b="1" dirty="0" smtClean="0"/>
                        <a:t>Festa</a:t>
                      </a:r>
                      <a:r>
                        <a:rPr lang="pt-BR" b="1" baseline="0" dirty="0" smtClean="0"/>
                        <a:t> de Aniversário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 smtClean="0"/>
                        <a:t>(parceria  com sociedade civil)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 smtClean="0"/>
                        <a:t>09</a:t>
                      </a:r>
                      <a:endParaRPr lang="pt-BR" b="1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2123728" y="330500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latin typeface="Cambria" panose="02040503050406030204" pitchFamily="18" charset="0"/>
                <a:ea typeface="Cambria" panose="02040503050406030204" pitchFamily="18" charset="0"/>
              </a:rPr>
              <a:t>Atividades de Lazer </a:t>
            </a:r>
            <a:r>
              <a:rPr lang="pt-BR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e </a:t>
            </a:r>
            <a:r>
              <a:rPr lang="pt-BR" sz="2800" dirty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pt-BR" sz="2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t-BR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recreativas</a:t>
            </a:r>
            <a:endParaRPr lang="pt-BR" sz="2800" dirty="0"/>
          </a:p>
        </p:txBody>
      </p:sp>
      <p:pic>
        <p:nvPicPr>
          <p:cNvPr id="6" name="Espaço Reservado para Conteúdo 3" descr="861b9ff57b41e8ac6802b530c6b87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67494"/>
            <a:ext cx="144736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979712" y="360952"/>
            <a:ext cx="4608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dirty="0">
                <a:latin typeface="Cambria" panose="02040503050406030204" pitchFamily="18" charset="0"/>
                <a:ea typeface="Cambria" panose="02040503050406030204" pitchFamily="18" charset="0"/>
              </a:rPr>
              <a:t>Festa de Aniversário</a:t>
            </a:r>
            <a:endParaRPr lang="pt-BR" sz="4000" dirty="0"/>
          </a:p>
        </p:txBody>
      </p:sp>
      <p:pic>
        <p:nvPicPr>
          <p:cNvPr id="5" name="Picture 2" descr="C:\Users\Usuario\Downloads\WhatsApp Image 2024-02-20 at 15.04.4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63638"/>
            <a:ext cx="280371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uario\Downloads\WhatsApp Image 2024-02-20 at 15.06.0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9662"/>
            <a:ext cx="2543735" cy="280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spaço Reservado para Conteúdo 3" descr="861b9ff57b41e8ac6802b530c6b871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728" y="241236"/>
            <a:ext cx="144736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3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ítulo 24"/>
          <p:cNvSpPr>
            <a:spLocks noGrp="1"/>
          </p:cNvSpPr>
          <p:nvPr>
            <p:ph type="title"/>
          </p:nvPr>
        </p:nvSpPr>
        <p:spPr>
          <a:xfrm>
            <a:off x="179512" y="195486"/>
            <a:ext cx="619268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dirty="0" smtClean="0"/>
              <a:t>       </a:t>
            </a:r>
            <a:br>
              <a:rPr lang="pt-BR" sz="2800" dirty="0" smtClean="0"/>
            </a:br>
            <a:r>
              <a:rPr lang="pt-BR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GRUPOS DA TERCEIRA IDADE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Espaço Reservado para Conteúdo 2"/>
          <p:cNvSpPr>
            <a:spLocks noGrp="1"/>
          </p:cNvSpPr>
          <p:nvPr>
            <p:ph idx="1"/>
          </p:nvPr>
        </p:nvSpPr>
        <p:spPr>
          <a:xfrm>
            <a:off x="179512" y="1131590"/>
            <a:ext cx="5688632" cy="3875041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pt-BR" sz="1800" dirty="0" smtClean="0"/>
              <a:t>Os grupos da Terceira Idade são divididos em 05 grupos que se reúnem uma vez por semana, quatro grupos se encontram no Centro de Convivência da Terceira Idade e o quinto no Centro Comunitário da Igreja do Três de Maio.</a:t>
            </a:r>
          </a:p>
          <a:p>
            <a:pPr marL="137160" indent="0" algn="just">
              <a:buNone/>
            </a:pPr>
            <a:r>
              <a:rPr lang="pt-BR" sz="1800" dirty="0" smtClean="0"/>
              <a:t>Desenvolvemos oficinas e comemoramos datas festivas envolvendo todos os grupos. </a:t>
            </a:r>
          </a:p>
          <a:p>
            <a:pPr marL="137160" indent="0" algn="just">
              <a:buNone/>
            </a:pPr>
            <a:endParaRPr lang="pt-BR" sz="1800" dirty="0"/>
          </a:p>
          <a:p>
            <a:pPr marL="137160" indent="0" algn="just">
              <a:buNone/>
            </a:pPr>
            <a:r>
              <a:rPr lang="pt-BR" sz="1800" dirty="0" smtClean="0"/>
              <a:t>Total de Idosos: 397</a:t>
            </a:r>
            <a:endParaRPr lang="pt-BR" sz="18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7614"/>
            <a:ext cx="3203847" cy="255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91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2" y="-50496"/>
            <a:ext cx="9144000" cy="5143500"/>
          </a:xfrm>
          <a:prstGeom prst="rect">
            <a:avLst/>
          </a:prstGeom>
        </p:spPr>
      </p:pic>
      <p:pic>
        <p:nvPicPr>
          <p:cNvPr id="4" name="Picture 2" descr="C:\Users\Usuario\Downloads\WhatsApp Image 2024-02-20 at 15.12.3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36" y="2521254"/>
            <a:ext cx="1422956" cy="252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uario\Downloads\WhatsApp Image 2024-02-20 at 15.13.1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2"/>
          <a:stretch/>
        </p:blipFill>
        <p:spPr bwMode="auto">
          <a:xfrm>
            <a:off x="3779912" y="1779805"/>
            <a:ext cx="2125364" cy="324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uario\Downloads\WhatsApp Image 2024-02-20 at 15.16.59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566"/>
            <a:ext cx="1635402" cy="21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uario\Downloads\WhatsApp Image 2024-02-20 at 15.52.43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1015691"/>
            <a:ext cx="1499779" cy="249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uario\Downloads\WhatsApp Image 2024-02-20 at 17.04.3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53706"/>
            <a:ext cx="172819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uario\Downloads\WhatsApp Image 2024-02-20 at 17.03.4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83" y="2472536"/>
            <a:ext cx="1889867" cy="251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2051720" y="123478"/>
            <a:ext cx="4464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000" dirty="0">
                <a:latin typeface="Cambria" panose="02040503050406030204" pitchFamily="18" charset="0"/>
                <a:ea typeface="Cambria" panose="02040503050406030204" pitchFamily="18" charset="0"/>
              </a:rPr>
              <a:t>Atividades Recreativas</a:t>
            </a:r>
            <a:endParaRPr lang="pt-BR" sz="3000" dirty="0"/>
          </a:p>
        </p:txBody>
      </p:sp>
      <p:pic>
        <p:nvPicPr>
          <p:cNvPr id="11" name="Espaço Reservado para Conteúdo 3" descr="861b9ff57b41e8ac6802b530c6b871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0728" y="241236"/>
            <a:ext cx="144736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6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315187" y="441357"/>
            <a:ext cx="3503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dirty="0">
                <a:latin typeface="Cambria" panose="02040503050406030204" pitchFamily="18" charset="0"/>
                <a:ea typeface="Cambria" panose="02040503050406030204" pitchFamily="18" charset="0"/>
              </a:rPr>
              <a:t>Oficina de Y</a:t>
            </a:r>
            <a:r>
              <a:rPr lang="pt-BR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oga</a:t>
            </a:r>
            <a:endParaRPr lang="pt-BR" sz="4000" dirty="0"/>
          </a:p>
        </p:txBody>
      </p:sp>
      <p:pic>
        <p:nvPicPr>
          <p:cNvPr id="5" name="Picture 2" descr="C:\Users\Usuario\Downloads\WhatsApp Image 2024-02-20 at 15.10.0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56"/>
          <a:stretch/>
        </p:blipFill>
        <p:spPr bwMode="auto">
          <a:xfrm>
            <a:off x="395536" y="1347615"/>
            <a:ext cx="217439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suario\Downloads\WhatsApp Image 2024-02-20 at 15.10.35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12"/>
          <a:stretch/>
        </p:blipFill>
        <p:spPr bwMode="auto">
          <a:xfrm>
            <a:off x="2339752" y="2630077"/>
            <a:ext cx="2524912" cy="239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uario\Downloads\WhatsApp Image 2024-02-20 at 15.11.4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36546"/>
            <a:ext cx="1987104" cy="264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uario\Downloads\WhatsApp Image 2024-02-20 at 17.09.59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00202"/>
            <a:ext cx="2706445" cy="202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spaço Reservado para Conteúdo 3" descr="861b9ff57b41e8ac6802b530c6b871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0728" y="241236"/>
            <a:ext cx="1447361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5" y="4472"/>
            <a:ext cx="9144000" cy="514350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835696" y="205979"/>
            <a:ext cx="468052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Serviço de Acolhimento em</a:t>
            </a:r>
            <a:br>
              <a:rPr lang="pt-BR" sz="2800" b="1" dirty="0" smtClean="0">
                <a:solidFill>
                  <a:schemeClr val="tx1"/>
                </a:solidFill>
              </a:rPr>
            </a:br>
            <a:r>
              <a:rPr lang="pt-BR" sz="2800" b="1" dirty="0" smtClean="0">
                <a:solidFill>
                  <a:schemeClr val="tx1"/>
                </a:solidFill>
              </a:rPr>
              <a:t>Família Acolhedora</a:t>
            </a:r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67544" y="1491630"/>
            <a:ext cx="8208912" cy="331236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1800" dirty="0" smtClean="0"/>
              <a:t>Este serviço organiza o acolhimento de crianças e/ou adolescentes, em residências de famílias acolhedoras. </a:t>
            </a:r>
          </a:p>
          <a:p>
            <a:pPr marL="0" indent="0" algn="just">
              <a:buNone/>
            </a:pPr>
            <a:endParaRPr lang="pt-BR" sz="1800" dirty="0" smtClean="0"/>
          </a:p>
          <a:p>
            <a:pPr algn="just"/>
            <a:r>
              <a:rPr lang="pt-BR" sz="1800" dirty="0" smtClean="0"/>
              <a:t>Essas famílias são devidamente cadastradas, capacitadas e acompanhadas durante toda a sua permanência no serviço; </a:t>
            </a:r>
          </a:p>
          <a:p>
            <a:pPr algn="just"/>
            <a:r>
              <a:rPr lang="pt-BR" sz="1800" dirty="0" smtClean="0"/>
              <a:t>O acolhimento em família acolhedora é uma alternativa de proteção a crianças e adolescentes que tiveram seus direitos violados e por determinação judicial são afastados de sua família de origem, até que elas se organizem. </a:t>
            </a:r>
            <a:endParaRPr lang="pt-BR" sz="18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5486"/>
            <a:ext cx="119388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5143500"/>
          </a:xfrm>
          <a:prstGeom prst="rect">
            <a:avLst/>
          </a:prstGeom>
        </p:spPr>
      </p:pic>
      <p:sp>
        <p:nvSpPr>
          <p:cNvPr id="5" name="Título 6"/>
          <p:cNvSpPr txBox="1">
            <a:spLocks/>
          </p:cNvSpPr>
          <p:nvPr/>
        </p:nvSpPr>
        <p:spPr>
          <a:xfrm>
            <a:off x="1619672" y="205979"/>
            <a:ext cx="4536504" cy="857250"/>
          </a:xfrm>
          <a:prstGeom prst="rect">
            <a:avLst/>
          </a:prstGeom>
        </p:spPr>
        <p:txBody>
          <a:bodyPr bIns="91440" anchor="b" anchorCtr="0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>
                <a:solidFill>
                  <a:schemeClr val="tx1"/>
                </a:solidFill>
              </a:rPr>
              <a:t>Atividades no Serviço de Família Acolhedora </a:t>
            </a:r>
            <a:endParaRPr lang="pt-BR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Espaço Reservado para Conteúd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9227190"/>
              </p:ext>
            </p:extLst>
          </p:nvPr>
        </p:nvGraphicFramePr>
        <p:xfrm>
          <a:off x="683568" y="1491631"/>
          <a:ext cx="7560840" cy="3022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  <a:gridCol w="2664296"/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Atividades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r>
                        <a:rPr lang="pt-BR" sz="1400" dirty="0" smtClean="0"/>
                        <a:t>Total de famílias acolhedoras</a:t>
                      </a:r>
                      <a:r>
                        <a:rPr lang="pt-BR" sz="1400" baseline="0" dirty="0" smtClean="0"/>
                        <a:t> habilitadas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06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Total de Acolhidos no Serviço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07</a:t>
                      </a:r>
                      <a:endParaRPr lang="pt-BR" sz="1400" dirty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Acolhimentos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err="1" smtClean="0"/>
                        <a:t>Desacolhimentos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Transição</a:t>
                      </a:r>
                      <a:r>
                        <a:rPr lang="pt-BR" sz="1400" baseline="0" dirty="0" smtClean="0"/>
                        <a:t> de modalidade de acolhimento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Total</a:t>
                      </a:r>
                      <a:r>
                        <a:rPr lang="pt-BR" sz="1400" baseline="0" dirty="0" smtClean="0"/>
                        <a:t> de famílias acolhedoras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119388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5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9144000" cy="5236046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674188"/>
              </p:ext>
            </p:extLst>
          </p:nvPr>
        </p:nvGraphicFramePr>
        <p:xfrm>
          <a:off x="971600" y="1491630"/>
          <a:ext cx="7560840" cy="3253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6544"/>
                <a:gridCol w="2664296"/>
              </a:tblGrid>
              <a:tr h="36003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 Atividades</a:t>
                      </a:r>
                      <a:endParaRPr lang="pt-BR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>
                          <a:solidFill>
                            <a:schemeClr val="tx1"/>
                          </a:solidFill>
                        </a:rPr>
                        <a:t>Quantidade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Reuniões técnicas (CT,</a:t>
                      </a:r>
                      <a:r>
                        <a:rPr lang="pt-BR" sz="1400" baseline="0" dirty="0" smtClean="0"/>
                        <a:t> CEACA, Escolas, Unidades de Saúde, CRAS, CREAS, GT Estadual...)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22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Reuniões</a:t>
                      </a:r>
                      <a:r>
                        <a:rPr lang="pt-BR" sz="1400" baseline="0" dirty="0" smtClean="0"/>
                        <a:t> Poder Judiciário e Ministério Público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PJ – 06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MP - 02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Audiências</a:t>
                      </a:r>
                      <a:r>
                        <a:rPr lang="pt-BR" sz="1400" baseline="0" dirty="0" smtClean="0"/>
                        <a:t> 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aseline="0" dirty="0" smtClean="0"/>
                        <a:t>Encontros com as famílias acolhedoras e Curso de Formação para Novas Famílias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06</a:t>
                      </a:r>
                      <a:r>
                        <a:rPr lang="pt-BR" sz="1400" baseline="0" dirty="0" smtClean="0"/>
                        <a:t>                                                                                                       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Visitas domiciliares/ Atendimentos</a:t>
                      </a:r>
                      <a:r>
                        <a:rPr lang="pt-BR" sz="1400" baseline="0" dirty="0" smtClean="0"/>
                        <a:t> psicossociais (FA, Acolhidos e FO)</a:t>
                      </a:r>
                      <a:endParaRPr lang="pt-BR" sz="1400" dirty="0" smtClean="0"/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43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077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Participação</a:t>
                      </a:r>
                      <a:r>
                        <a:rPr lang="pt-BR" sz="1400" baseline="0" dirty="0" smtClean="0"/>
                        <a:t> em eventos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dirty="0" smtClean="0"/>
                        <a:t>02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70C0">
                            <a:tint val="66000"/>
                            <a:satMod val="160000"/>
                          </a:srgbClr>
                        </a:gs>
                        <a:gs pos="50000">
                          <a:srgbClr val="0070C0">
                            <a:tint val="44500"/>
                            <a:satMod val="160000"/>
                          </a:srgbClr>
                        </a:gs>
                        <a:gs pos="100000">
                          <a:srgbClr val="0070C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1259632" y="1954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/>
              <a:t>Atividades no Serviço de Família Acolhedora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6" y="0"/>
            <a:ext cx="119388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6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3" name="Título 6"/>
          <p:cNvSpPr txBox="1">
            <a:spLocks/>
          </p:cNvSpPr>
          <p:nvPr/>
        </p:nvSpPr>
        <p:spPr>
          <a:xfrm>
            <a:off x="1835696" y="205979"/>
            <a:ext cx="4392488" cy="857250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>
              <a:solidFill>
                <a:schemeClr val="tx1"/>
              </a:solidFill>
            </a:endParaRPr>
          </a:p>
        </p:txBody>
      </p:sp>
      <p:sp>
        <p:nvSpPr>
          <p:cNvPr id="11" name="AutoShape 6" descr="https://gp.amurel.org.br/index.php?r=email/message/attachment&amp;account_id=1029&amp;mailbox=INBOX&amp;uid=6115&amp;number=2&amp;encoding=base64&amp;filename=IMG-20210929-WA0041.jpg&amp;security_token=M4x1V5W27mTNIjtRuBpS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2" descr="https://gp.amurel.org.br/index.php?r=email/message/attachment&amp;account_id=1029&amp;mailbox=INBOX&amp;uid=7298&amp;number=4&amp;encoding=base64&amp;filename=20220214_103258.jpg&amp;security_token=bmHUVnBhTrMy8p3SWcFw&amp;amp;token=d41d8cd98f00b204e9800998ecf8427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4" descr="https://gp.amurel.org.br/index.php?r=email/message/attachment&amp;account_id=1029&amp;mailbox=INBOX&amp;uid=7298&amp;number=4&amp;encoding=base64&amp;filename=20220214_103258.jpg&amp;security_token=bmHUVnBhTrMy8p3SWcFw&amp;amp;token=d41d8cd98f00b204e9800998ecf8427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1470"/>
            <a:ext cx="91440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92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19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70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4"/>
            <a:ext cx="9144000" cy="512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18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1" y="0"/>
            <a:ext cx="911815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72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" y="19462"/>
            <a:ext cx="9131586" cy="51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5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539552" y="339502"/>
            <a:ext cx="5832648" cy="648072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1800" b="1" dirty="0" smtClean="0">
              <a:solidFill>
                <a:schemeClr val="tx1"/>
              </a:solidFill>
            </a:endParaRPr>
          </a:p>
        </p:txBody>
      </p:sp>
      <p:sp>
        <p:nvSpPr>
          <p:cNvPr id="17" name="AutoShape 2" descr="https://gp.amurel.org.br/index.php?r=email/message/attachment&amp;account_id=1029&amp;mailbox=INBOX&amp;uid=6103&amp;number=2&amp;encoding=base64&amp;filename=IMG-20210927-WA0081.jpg&amp;security_token=R1JDfGThFmqdv8VSQYX5&amp;amp;token=d41d8cd98f00b204e9800998ecf842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460375" y="1779662"/>
            <a:ext cx="353556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 algn="just">
              <a:buNone/>
            </a:pPr>
            <a:r>
              <a:rPr lang="pt-BR" dirty="0"/>
              <a:t>Os grupo de mulheres são divididos em 09 grupos, que se encontram nas comunidades totalizando 156 mulheres. </a:t>
            </a:r>
          </a:p>
          <a:p>
            <a:pPr marL="137160" indent="0" algn="just">
              <a:buNone/>
            </a:pPr>
            <a:r>
              <a:rPr lang="pt-BR" dirty="0"/>
              <a:t>Desenvolvemos nesses grupos oficinas pontuais e encontros festivos durante o ano. </a:t>
            </a:r>
          </a:p>
        </p:txBody>
      </p:sp>
      <p:sp>
        <p:nvSpPr>
          <p:cNvPr id="9" name="Retângulo 8"/>
          <p:cNvSpPr/>
          <p:nvPr/>
        </p:nvSpPr>
        <p:spPr>
          <a:xfrm>
            <a:off x="1259632" y="618242"/>
            <a:ext cx="35205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GRUPOS </a:t>
            </a:r>
            <a:r>
              <a:rPr lang="pt-BR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MULHERES</a:t>
            </a:r>
            <a:endParaRPr lang="pt-BR" sz="22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808" y="1275606"/>
            <a:ext cx="4319686" cy="3239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72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7321" y="1048256"/>
            <a:ext cx="579082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SECRETARIA DE DESENVOLVIMENTO SOCIAL</a:t>
            </a:r>
          </a:p>
          <a:p>
            <a:pPr algn="ct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DA FAMÍLIA</a:t>
            </a:r>
          </a:p>
          <a:p>
            <a:pPr algn="ctr"/>
            <a:endParaRPr lang="pt-BR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pt-B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OBRIGADA!</a:t>
            </a:r>
            <a:endParaRPr lang="pt-BR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98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31590"/>
            <a:ext cx="2664295" cy="365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7772400" cy="857250"/>
          </a:xfrm>
        </p:spPr>
        <p:txBody>
          <a:bodyPr>
            <a:normAutofit/>
          </a:bodyPr>
          <a:lstStyle/>
          <a:p>
            <a:r>
              <a:rPr lang="pt-BR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DESFILE 07 DE SETEMBRO</a:t>
            </a:r>
            <a:endParaRPr lang="pt-BR" sz="3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3598"/>
            <a:ext cx="2664296" cy="3653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31589"/>
            <a:ext cx="2881942" cy="365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98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95486"/>
            <a:ext cx="7772400" cy="857250"/>
          </a:xfrm>
        </p:spPr>
        <p:txBody>
          <a:bodyPr>
            <a:normAutofit/>
          </a:bodyPr>
          <a:lstStyle/>
          <a:p>
            <a:r>
              <a:rPr lang="pt-BR" sz="3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Jogos municipais da Terceira Idade</a:t>
            </a:r>
            <a:endParaRPr lang="pt-BR" sz="3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60222"/>
            <a:ext cx="2880320" cy="324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84232"/>
            <a:ext cx="2664295" cy="188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03599"/>
            <a:ext cx="3024335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16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l Próprio">
  <a:themeElements>
    <a:clrScheme name="Capital Própri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l Próprio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pital Próprio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3451</TotalTime>
  <Words>1529</Words>
  <Application>Microsoft Office PowerPoint</Application>
  <PresentationFormat>Apresentação na tela (16:9)</PresentationFormat>
  <Paragraphs>277</Paragraphs>
  <Slides>70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70</vt:i4>
      </vt:variant>
    </vt:vector>
  </HeadingPairs>
  <TitlesOfParts>
    <vt:vector size="72" baseType="lpstr">
      <vt:lpstr>Capital Próprio</vt:lpstr>
      <vt:lpstr>Tema do Office</vt:lpstr>
      <vt:lpstr>Apresentação do PowerPoint</vt:lpstr>
      <vt:lpstr>       Secretaria de Desenvolvimento Social e da Família</vt:lpstr>
      <vt:lpstr>Secretaria de Desenvolvimento Social e da Família </vt:lpstr>
      <vt:lpstr>          Secretaria de Desenvolvimento                Social e da Família </vt:lpstr>
      <vt:lpstr>          Cadastro Único Programa Bolsa Família </vt:lpstr>
      <vt:lpstr>        GRUPOS DA TERCEIRA IDADE</vt:lpstr>
      <vt:lpstr>Apresentação do PowerPoint</vt:lpstr>
      <vt:lpstr>DESFILE 07 DE SETEMBRO</vt:lpstr>
      <vt:lpstr>Jogos municipais da Terceira Idade</vt:lpstr>
      <vt:lpstr>Festa da Primavera – Grupo de Mulheres</vt:lpstr>
      <vt:lpstr>Caminhada Rosa (parceria com a Rede Feminina de Combate ao Câncer</vt:lpstr>
      <vt:lpstr>Oficina de Panificação Mulheres e Idosas</vt:lpstr>
      <vt:lpstr>Formatura da 2ª Turma do Curso de Maturidade Digital</vt:lpstr>
      <vt:lpstr>Intercâmbio entre os Grupos de Mulheres</vt:lpstr>
      <vt:lpstr>Curso de Pintura  Grupo de Mulheres</vt:lpstr>
      <vt:lpstr>Desfile de Natal e Grupo de Dança</vt:lpstr>
      <vt:lpstr>        HABITAÇÃO</vt:lpstr>
      <vt:lpstr>        HABITAÇÃO</vt:lpstr>
      <vt:lpstr>        Proteção Social Básica CRAS      </vt:lpstr>
      <vt:lpstr>        Proteção Social Básica   CRAS</vt:lpstr>
      <vt:lpstr>Proteção Social Básica                 CRAS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Crochê para Idosas</vt:lpstr>
      <vt:lpstr>SCFV: Artesanato para Crianças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Proteção Especial de Média               Complexidade CREAS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Serviço de Acolhimento Institucional</vt:lpstr>
      <vt:lpstr>Apresentação do PowerPoint</vt:lpstr>
      <vt:lpstr>PERFIL DOS ACOLHIDOS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Serviço de Acolhimento em Família Acolhedora</vt:lpstr>
      <vt:lpstr>Apresentação do PowerPoint</vt:lpstr>
      <vt:lpstr>Apresentação do PowerPoint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Alessandra</cp:lastModifiedBy>
  <cp:revision>172</cp:revision>
  <dcterms:created xsi:type="dcterms:W3CDTF">2021-05-10T18:20:11Z</dcterms:created>
  <dcterms:modified xsi:type="dcterms:W3CDTF">2024-02-27T11:19:05Z</dcterms:modified>
</cp:coreProperties>
</file>