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ument" charset="1" panose="00000300000000000000"/>
      <p:regular r:id="rId10"/>
    </p:embeddedFont>
    <p:embeddedFont>
      <p:font typeface="Monument Bold" charset="1" panose="00000300000000000000"/>
      <p:regular r:id="rId11"/>
    </p:embeddedFont>
    <p:embeddedFont>
      <p:font typeface="Monument Extra-Light" charset="1" panose="00000300000000000000"/>
      <p:regular r:id="rId12"/>
    </p:embeddedFont>
    <p:embeddedFont>
      <p:font typeface="Monument Ultra-Bold" charset="1" panose="00000300000000000000"/>
      <p:regular r:id="rId13"/>
    </p:embeddedFont>
    <p:embeddedFont>
      <p:font typeface="Poppins" charset="1" panose="00000500000000000000"/>
      <p:regular r:id="rId14"/>
    </p:embeddedFont>
    <p:embeddedFont>
      <p:font typeface="Poppins Bold" charset="1" panose="00000800000000000000"/>
      <p:regular r:id="rId15"/>
    </p:embeddedFont>
    <p:embeddedFont>
      <p:font typeface="Poppins Italics" charset="1" panose="00000500000000000000"/>
      <p:regular r:id="rId16"/>
    </p:embeddedFont>
    <p:embeddedFont>
      <p:font typeface="Poppins Bold Italics" charset="1" panose="00000800000000000000"/>
      <p:regular r:id="rId17"/>
    </p:embeddedFont>
    <p:embeddedFont>
      <p:font typeface="Poppins Thin" charset="1" panose="00000300000000000000"/>
      <p:regular r:id="rId18"/>
    </p:embeddedFont>
    <p:embeddedFont>
      <p:font typeface="Poppins Thin Italics" charset="1" panose="00000300000000000000"/>
      <p:regular r:id="rId19"/>
    </p:embeddedFont>
    <p:embeddedFont>
      <p:font typeface="Poppins Extra-Light" charset="1" panose="00000300000000000000"/>
      <p:regular r:id="rId20"/>
    </p:embeddedFont>
    <p:embeddedFont>
      <p:font typeface="Poppins Extra-Light Italics" charset="1" panose="00000300000000000000"/>
      <p:regular r:id="rId21"/>
    </p:embeddedFont>
    <p:embeddedFont>
      <p:font typeface="Poppins Light" charset="1" panose="00000400000000000000"/>
      <p:regular r:id="rId22"/>
    </p:embeddedFont>
    <p:embeddedFont>
      <p:font typeface="Poppins Light Italics" charset="1" panose="00000400000000000000"/>
      <p:regular r:id="rId23"/>
    </p:embeddedFont>
    <p:embeddedFont>
      <p:font typeface="Poppins Medium" charset="1" panose="00000600000000000000"/>
      <p:regular r:id="rId24"/>
    </p:embeddedFont>
    <p:embeddedFont>
      <p:font typeface="Poppins Medium Italics" charset="1" panose="00000600000000000000"/>
      <p:regular r:id="rId25"/>
    </p:embeddedFont>
    <p:embeddedFont>
      <p:font typeface="Poppins Semi-Bold" charset="1" panose="00000700000000000000"/>
      <p:regular r:id="rId26"/>
    </p:embeddedFont>
    <p:embeddedFont>
      <p:font typeface="Poppins Semi-Bold Italics" charset="1" panose="00000700000000000000"/>
      <p:regular r:id="rId27"/>
    </p:embeddedFont>
    <p:embeddedFont>
      <p:font typeface="Poppins Ultra-Bold" charset="1" panose="00000900000000000000"/>
      <p:regular r:id="rId28"/>
    </p:embeddedFont>
    <p:embeddedFont>
      <p:font typeface="Poppins Ultra-Bold Italics" charset="1" panose="00000900000000000000"/>
      <p:regular r:id="rId29"/>
    </p:embeddedFont>
    <p:embeddedFont>
      <p:font typeface="Poppins Heavy" charset="1" panose="00000A00000000000000"/>
      <p:regular r:id="rId30"/>
    </p:embeddedFont>
    <p:embeddedFont>
      <p:font typeface="Poppins Heavy Italics" charset="1" panose="00000A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39" Target="slides/slide8.xml" Type="http://schemas.openxmlformats.org/officeDocument/2006/relationships/slide"/><Relationship Id="rId4" Target="theme/theme1.xml" Type="http://schemas.openxmlformats.org/officeDocument/2006/relationships/theme"/><Relationship Id="rId40" Target="slides/slide9.xml" Type="http://schemas.openxmlformats.org/officeDocument/2006/relationships/slide"/><Relationship Id="rId41" Target="slides/slide10.xml" Type="http://schemas.openxmlformats.org/officeDocument/2006/relationships/slide"/><Relationship Id="rId42" Target="slides/slide11.xml" Type="http://schemas.openxmlformats.org/officeDocument/2006/relationships/slide"/><Relationship Id="rId43" Target="slides/slide12.xml" Type="http://schemas.openxmlformats.org/officeDocument/2006/relationships/slide"/><Relationship Id="rId44" Target="slides/slide13.xml" Type="http://schemas.openxmlformats.org/officeDocument/2006/relationships/slide"/><Relationship Id="rId45" Target="slides/slide14.xml" Type="http://schemas.openxmlformats.org/officeDocument/2006/relationships/slide"/><Relationship Id="rId46" Target="slides/slide15.xml" Type="http://schemas.openxmlformats.org/officeDocument/2006/relationships/slide"/><Relationship Id="rId47" Target="slides/slide16.xml" Type="http://schemas.openxmlformats.org/officeDocument/2006/relationships/slide"/><Relationship Id="rId48" Target="slides/slide17.xml" Type="http://schemas.openxmlformats.org/officeDocument/2006/relationships/slide"/><Relationship Id="rId49" Target="slides/slide18.xml" Type="http://schemas.openxmlformats.org/officeDocument/2006/relationships/slide"/><Relationship Id="rId5" Target="tableStyles.xml" Type="http://schemas.openxmlformats.org/officeDocument/2006/relationships/tableStyles"/><Relationship Id="rId50" Target="slides/slide19.xml" Type="http://schemas.openxmlformats.org/officeDocument/2006/relationships/slide"/><Relationship Id="rId51" Target="slides/slide20.xml" Type="http://schemas.openxmlformats.org/officeDocument/2006/relationships/slide"/><Relationship Id="rId52" Target="slides/slide21.xml" Type="http://schemas.openxmlformats.org/officeDocument/2006/relationships/slide"/><Relationship Id="rId53" Target="slides/slide22.xml" Type="http://schemas.openxmlformats.org/officeDocument/2006/relationships/slide"/><Relationship Id="rId54" Target="slides/slide23.xml" Type="http://schemas.openxmlformats.org/officeDocument/2006/relationships/slide"/><Relationship Id="rId55" Target="slides/slide24.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33.png" Type="http://schemas.openxmlformats.org/officeDocument/2006/relationships/image"/><Relationship Id="rId6" Target="../media/image13.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34.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35.pn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39.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4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2" Target="../media/image7.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43.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44.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46.pn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0.png" Type="http://schemas.openxmlformats.org/officeDocument/2006/relationships/image"/><Relationship Id="rId5" Target="../media/image13.pn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3.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3.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2" Target="../media/image10.png" Type="http://schemas.openxmlformats.org/officeDocument/2006/relationships/image"/><Relationship Id="rId3" Target="../media/image13.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media/image3.svg" Type="http://schemas.openxmlformats.org/officeDocument/2006/relationships/image"/><Relationship Id="rId2" Target="../media/image10.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3.pn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3.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24.png" Type="http://schemas.openxmlformats.org/officeDocument/2006/relationships/image"/><Relationship Id="rId15" Target="../media/image25.svg" Type="http://schemas.openxmlformats.org/officeDocument/2006/relationships/image"/><Relationship Id="rId2" Target="../media/image10.png" Type="http://schemas.openxmlformats.org/officeDocument/2006/relationships/image"/><Relationship Id="rId3" Target="../media/image13.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3.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029700" y="1028700"/>
            <a:ext cx="9258300" cy="9258300"/>
            <a:chOff x="0" y="0"/>
            <a:chExt cx="6350000" cy="6350000"/>
          </a:xfrm>
        </p:grpSpPr>
        <p:sp>
          <p:nvSpPr>
            <p:cNvPr name="Freeform 3" id="3"/>
            <p:cNvSpPr/>
            <p:nvPr/>
          </p:nvSpPr>
          <p:spPr>
            <a:xfrm flipH="false" flipV="false" rot="0">
              <a:off x="-95377" y="-95377"/>
              <a:ext cx="6540754" cy="6540754"/>
            </a:xfrm>
            <a:custGeom>
              <a:avLst/>
              <a:gdLst/>
              <a:ahLst/>
              <a:cxnLst/>
              <a:rect r="r" b="b" t="t" l="l"/>
              <a:pathLst>
                <a:path h="6540754" w="6540754">
                  <a:moveTo>
                    <a:pt x="6540754" y="0"/>
                  </a:moveTo>
                  <a:lnTo>
                    <a:pt x="0" y="6540754"/>
                  </a:lnTo>
                  <a:lnTo>
                    <a:pt x="6540754" y="6540754"/>
                  </a:lnTo>
                  <a:close/>
                </a:path>
              </a:pathLst>
            </a:custGeom>
            <a:blipFill>
              <a:blip r:embed="rId2"/>
              <a:stretch>
                <a:fillRect l="-24953" t="0" r="-24953" b="0"/>
              </a:stretch>
            </a:blipFill>
          </p:spPr>
        </p:sp>
      </p:grpSp>
      <p:sp>
        <p:nvSpPr>
          <p:cNvPr name="TextBox 4" id="4"/>
          <p:cNvSpPr txBox="true"/>
          <p:nvPr/>
        </p:nvSpPr>
        <p:spPr>
          <a:xfrm rot="0">
            <a:off x="2262648" y="4785386"/>
            <a:ext cx="10450255" cy="1695418"/>
          </a:xfrm>
          <a:prstGeom prst="rect">
            <a:avLst/>
          </a:prstGeom>
        </p:spPr>
        <p:txBody>
          <a:bodyPr anchor="t" rtlCol="false" tIns="0" lIns="0" bIns="0" rIns="0">
            <a:spAutoFit/>
          </a:bodyPr>
          <a:lstStyle/>
          <a:p>
            <a:pPr>
              <a:lnSpc>
                <a:spcPts val="12011"/>
              </a:lnSpc>
            </a:pPr>
            <a:r>
              <a:rPr lang="en-US" sz="11661">
                <a:solidFill>
                  <a:srgbClr val="FFFFFF"/>
                </a:solidFill>
                <a:latin typeface="Poppins Ultra-Bold"/>
              </a:rPr>
              <a:t>LOA</a:t>
            </a:r>
          </a:p>
        </p:txBody>
      </p:sp>
      <p:grpSp>
        <p:nvGrpSpPr>
          <p:cNvPr name="Group 5" id="5"/>
          <p:cNvGrpSpPr/>
          <p:nvPr/>
        </p:nvGrpSpPr>
        <p:grpSpPr>
          <a:xfrm rot="-10800000">
            <a:off x="10366707" y="-927600"/>
            <a:ext cx="9258300" cy="4629150"/>
            <a:chOff x="0" y="0"/>
            <a:chExt cx="1338392" cy="669196"/>
          </a:xfrm>
        </p:grpSpPr>
        <p:sp>
          <p:nvSpPr>
            <p:cNvPr name="Freeform 6" id="6"/>
            <p:cNvSpPr/>
            <p:nvPr/>
          </p:nvSpPr>
          <p:spPr>
            <a:xfrm flipH="false" flipV="false" rot="0">
              <a:off x="0" y="0"/>
              <a:ext cx="1338392" cy="669196"/>
            </a:xfrm>
            <a:custGeom>
              <a:avLst/>
              <a:gdLst/>
              <a:ahLst/>
              <a:cxnLst/>
              <a:rect r="r" b="b" t="t" l="l"/>
              <a:pathLst>
                <a:path h="669196" w="1338392">
                  <a:moveTo>
                    <a:pt x="669196" y="0"/>
                  </a:moveTo>
                  <a:lnTo>
                    <a:pt x="1338392" y="669196"/>
                  </a:lnTo>
                  <a:lnTo>
                    <a:pt x="0" y="669196"/>
                  </a:lnTo>
                  <a:lnTo>
                    <a:pt x="669196" y="0"/>
                  </a:lnTo>
                  <a:close/>
                </a:path>
              </a:pathLst>
            </a:custGeom>
            <a:gradFill rotWithShape="true">
              <a:gsLst>
                <a:gs pos="0">
                  <a:srgbClr val="FFDE59">
                    <a:alpha val="100000"/>
                  </a:srgbClr>
                </a:gs>
                <a:gs pos="100000">
                  <a:srgbClr val="FF914D">
                    <a:alpha val="100000"/>
                  </a:srgbClr>
                </a:gs>
              </a:gsLst>
              <a:lin ang="0"/>
            </a:gradFill>
          </p:spPr>
        </p:sp>
        <p:sp>
          <p:nvSpPr>
            <p:cNvPr name="TextBox 7" id="7"/>
            <p:cNvSpPr txBox="true"/>
            <p:nvPr/>
          </p:nvSpPr>
          <p:spPr>
            <a:xfrm>
              <a:off x="127000" y="292100"/>
              <a:ext cx="558800" cy="368300"/>
            </a:xfrm>
            <a:prstGeom prst="rect">
              <a:avLst/>
            </a:prstGeom>
          </p:spPr>
          <p:txBody>
            <a:bodyPr anchor="ctr" rtlCol="false" tIns="50800" lIns="50800" bIns="50800" rIns="50800"/>
            <a:lstStyle/>
            <a:p>
              <a:pPr algn="ctr">
                <a:lnSpc>
                  <a:spcPts val="2339"/>
                </a:lnSpc>
              </a:pPr>
            </a:p>
          </p:txBody>
        </p:sp>
      </p:grpSp>
      <p:sp>
        <p:nvSpPr>
          <p:cNvPr name="Freeform 8" id="8"/>
          <p:cNvSpPr/>
          <p:nvPr/>
        </p:nvSpPr>
        <p:spPr>
          <a:xfrm flipH="false" flipV="false" rot="0">
            <a:off x="2224142" y="-567816"/>
            <a:ext cx="1743996" cy="1416997"/>
          </a:xfrm>
          <a:custGeom>
            <a:avLst/>
            <a:gdLst/>
            <a:ahLst/>
            <a:cxnLst/>
            <a:rect r="r" b="b" t="t" l="l"/>
            <a:pathLst>
              <a:path h="1416997" w="1743996">
                <a:moveTo>
                  <a:pt x="0" y="0"/>
                </a:moveTo>
                <a:lnTo>
                  <a:pt x="1743996" y="0"/>
                </a:lnTo>
                <a:lnTo>
                  <a:pt x="1743996" y="1416996"/>
                </a:lnTo>
                <a:lnTo>
                  <a:pt x="0" y="14169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8095993" y="1292598"/>
            <a:ext cx="1584283" cy="1584283"/>
          </a:xfrm>
          <a:custGeom>
            <a:avLst/>
            <a:gdLst/>
            <a:ahLst/>
            <a:cxnLst/>
            <a:rect r="r" b="b" t="t" l="l"/>
            <a:pathLst>
              <a:path h="1584283" w="1584283">
                <a:moveTo>
                  <a:pt x="0" y="0"/>
                </a:moveTo>
                <a:lnTo>
                  <a:pt x="1584283" y="0"/>
                </a:lnTo>
                <a:lnTo>
                  <a:pt x="1584283" y="1584284"/>
                </a:lnTo>
                <a:lnTo>
                  <a:pt x="0" y="15842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2310273" y="6771274"/>
            <a:ext cx="2450160" cy="486537"/>
          </a:xfrm>
          <a:prstGeom prst="rect">
            <a:avLst/>
          </a:prstGeom>
        </p:spPr>
        <p:txBody>
          <a:bodyPr anchor="t" rtlCol="false" tIns="0" lIns="0" bIns="0" rIns="0">
            <a:spAutoFit/>
          </a:bodyPr>
          <a:lstStyle/>
          <a:p>
            <a:pPr>
              <a:lnSpc>
                <a:spcPts val="1854"/>
              </a:lnSpc>
            </a:pPr>
            <a:r>
              <a:rPr lang="en-US" sz="1800">
                <a:solidFill>
                  <a:srgbClr val="FFFFFF"/>
                </a:solidFill>
                <a:latin typeface="Poppins Ultra-Bold"/>
              </a:rPr>
              <a:t>AUDIÊNCIA PÚBLICA</a:t>
            </a:r>
          </a:p>
          <a:p>
            <a:pPr>
              <a:lnSpc>
                <a:spcPts val="1854"/>
              </a:lnSpc>
              <a:spcBef>
                <a:spcPct val="0"/>
              </a:spcBef>
            </a:pPr>
            <a:r>
              <a:rPr lang="en-US" sz="1800">
                <a:solidFill>
                  <a:srgbClr val="F8D00C"/>
                </a:solidFill>
                <a:latin typeface="Poppins Ultra-Bold"/>
              </a:rPr>
              <a:t>29/09/2023</a:t>
            </a:r>
          </a:p>
        </p:txBody>
      </p:sp>
      <p:sp>
        <p:nvSpPr>
          <p:cNvPr name="TextBox 11" id="11"/>
          <p:cNvSpPr txBox="true"/>
          <p:nvPr/>
        </p:nvSpPr>
        <p:spPr>
          <a:xfrm rot="0">
            <a:off x="5491718" y="4844461"/>
            <a:ext cx="3576488" cy="1634030"/>
          </a:xfrm>
          <a:prstGeom prst="rect">
            <a:avLst/>
          </a:prstGeom>
        </p:spPr>
        <p:txBody>
          <a:bodyPr anchor="t" rtlCol="false" tIns="0" lIns="0" bIns="0" rIns="0">
            <a:spAutoFit/>
          </a:bodyPr>
          <a:lstStyle/>
          <a:p>
            <a:pPr>
              <a:lnSpc>
                <a:spcPts val="11610"/>
              </a:lnSpc>
            </a:pPr>
            <a:r>
              <a:rPr lang="en-US" sz="11272">
                <a:solidFill>
                  <a:srgbClr val="F8D00C"/>
                </a:solidFill>
                <a:latin typeface="Poppins Ultra-Bold"/>
              </a:rPr>
              <a:t>2024</a:t>
            </a:r>
          </a:p>
        </p:txBody>
      </p:sp>
      <p:sp>
        <p:nvSpPr>
          <p:cNvPr name="Freeform 12" id="12"/>
          <p:cNvSpPr/>
          <p:nvPr/>
        </p:nvSpPr>
        <p:spPr>
          <a:xfrm flipH="false" flipV="false" rot="0">
            <a:off x="2262648" y="3701550"/>
            <a:ext cx="3306082" cy="1147486"/>
          </a:xfrm>
          <a:custGeom>
            <a:avLst/>
            <a:gdLst/>
            <a:ahLst/>
            <a:cxnLst/>
            <a:rect r="r" b="b" t="t" l="l"/>
            <a:pathLst>
              <a:path h="1147486" w="3306082">
                <a:moveTo>
                  <a:pt x="0" y="0"/>
                </a:moveTo>
                <a:lnTo>
                  <a:pt x="3306082" y="0"/>
                </a:lnTo>
                <a:lnTo>
                  <a:pt x="3306082" y="1147486"/>
                </a:lnTo>
                <a:lnTo>
                  <a:pt x="0" y="1147486"/>
                </a:lnTo>
                <a:lnTo>
                  <a:pt x="0" y="0"/>
                </a:lnTo>
                <a:close/>
              </a:path>
            </a:pathLst>
          </a:custGeom>
          <a:blipFill>
            <a:blip r:embed="rId7"/>
            <a:stretch>
              <a:fillRect l="0" t="0" r="0" b="0"/>
            </a:stretch>
          </a:blipFill>
        </p:spPr>
      </p:sp>
      <p:sp>
        <p:nvSpPr>
          <p:cNvPr name="TextBox 13" id="13"/>
          <p:cNvSpPr txBox="true"/>
          <p:nvPr/>
        </p:nvSpPr>
        <p:spPr>
          <a:xfrm rot="0">
            <a:off x="2310273" y="6095285"/>
            <a:ext cx="6757933" cy="359385"/>
          </a:xfrm>
          <a:prstGeom prst="rect">
            <a:avLst/>
          </a:prstGeom>
        </p:spPr>
        <p:txBody>
          <a:bodyPr anchor="t" rtlCol="false" tIns="0" lIns="0" bIns="0" rIns="0">
            <a:spAutoFit/>
          </a:bodyPr>
          <a:lstStyle/>
          <a:p>
            <a:pPr>
              <a:lnSpc>
                <a:spcPts val="2722"/>
              </a:lnSpc>
            </a:pPr>
            <a:r>
              <a:rPr lang="en-US" sz="2094">
                <a:solidFill>
                  <a:srgbClr val="FFFFFF"/>
                </a:solidFill>
                <a:latin typeface="Poppins Bold"/>
              </a:rPr>
              <a:t>SECRETARIA MUNICIPAL DE GESTÃO E DA FAZENDA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grpSp>
        <p:nvGrpSpPr>
          <p:cNvPr name="Group 2" id="2"/>
          <p:cNvGrpSpPr/>
          <p:nvPr/>
        </p:nvGrpSpPr>
        <p:grpSpPr>
          <a:xfrm rot="0">
            <a:off x="-1656582" y="4231729"/>
            <a:ext cx="10013751" cy="8605567"/>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FFDE59">
                    <a:alpha val="100000"/>
                  </a:srgbClr>
                </a:gs>
                <a:gs pos="100000">
                  <a:srgbClr val="FF914D">
                    <a:alpha val="100000"/>
                  </a:srgbClr>
                </a:gs>
              </a:gsLst>
              <a:lin ang="0"/>
            </a:gradFill>
          </p:spPr>
        </p:sp>
        <p:sp>
          <p:nvSpPr>
            <p:cNvPr name="TextBox 4" id="4"/>
            <p:cNvSpPr txBox="true"/>
            <p:nvPr/>
          </p:nvSpPr>
          <p:spPr>
            <a:xfrm>
              <a:off x="114300" y="-38100"/>
              <a:ext cx="584200" cy="736600"/>
            </a:xfrm>
            <a:prstGeom prst="rect">
              <a:avLst/>
            </a:prstGeom>
          </p:spPr>
          <p:txBody>
            <a:bodyPr anchor="ctr" rtlCol="false" tIns="50800" lIns="50800" bIns="50800" rIns="50800"/>
            <a:lstStyle/>
            <a:p>
              <a:pPr algn="ctr">
                <a:lnSpc>
                  <a:spcPts val="2339"/>
                </a:lnSpc>
              </a:pPr>
            </a:p>
          </p:txBody>
        </p:sp>
      </p:grpSp>
      <p:grpSp>
        <p:nvGrpSpPr>
          <p:cNvPr name="Group 5" id="5"/>
          <p:cNvGrpSpPr>
            <a:grpSpLocks noChangeAspect="true"/>
          </p:cNvGrpSpPr>
          <p:nvPr/>
        </p:nvGrpSpPr>
        <p:grpSpPr>
          <a:xfrm rot="0">
            <a:off x="1605301" y="2110967"/>
            <a:ext cx="7003540" cy="6065065"/>
            <a:chOff x="0" y="0"/>
            <a:chExt cx="6350000" cy="5499100"/>
          </a:xfrm>
        </p:grpSpPr>
        <p:sp>
          <p:nvSpPr>
            <p:cNvPr name="Freeform 6" id="6"/>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gradFill rotWithShape="true">
              <a:gsLst>
                <a:gs pos="0">
                  <a:srgbClr val="A6A6A6">
                    <a:alpha val="100000"/>
                  </a:srgbClr>
                </a:gs>
                <a:gs pos="100000">
                  <a:srgbClr val="FFFFFF">
                    <a:alpha val="100000"/>
                  </a:srgbClr>
                </a:gs>
              </a:gsLst>
              <a:lin ang="0"/>
            </a:gradFill>
            <a:ln w="12700">
              <a:solidFill>
                <a:srgbClr val="000000"/>
              </a:solidFill>
            </a:ln>
          </p:spPr>
        </p:sp>
      </p:grpSp>
      <p:sp>
        <p:nvSpPr>
          <p:cNvPr name="Freeform 7" id="7"/>
          <p:cNvSpPr/>
          <p:nvPr/>
        </p:nvSpPr>
        <p:spPr>
          <a:xfrm flipH="false" flipV="false" rot="0">
            <a:off x="1028700" y="7614106"/>
            <a:ext cx="448043" cy="1644194"/>
          </a:xfrm>
          <a:custGeom>
            <a:avLst/>
            <a:gdLst/>
            <a:ahLst/>
            <a:cxnLst/>
            <a:rect r="r" b="b" t="t" l="l"/>
            <a:pathLst>
              <a:path h="1644194" w="448043">
                <a:moveTo>
                  <a:pt x="0" y="0"/>
                </a:moveTo>
                <a:lnTo>
                  <a:pt x="448043" y="0"/>
                </a:lnTo>
                <a:lnTo>
                  <a:pt x="448043" y="1644194"/>
                </a:lnTo>
                <a:lnTo>
                  <a:pt x="0" y="16441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7088816" y="-2515975"/>
            <a:ext cx="4651941" cy="3997762"/>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A6A6A6">
                    <a:alpha val="100000"/>
                  </a:srgbClr>
                </a:gs>
                <a:gs pos="100000">
                  <a:srgbClr val="FFFFFF">
                    <a:alpha val="100000"/>
                  </a:srgbClr>
                </a:gs>
              </a:gsLst>
              <a:lin ang="0"/>
            </a:gradFill>
          </p:spPr>
        </p:sp>
        <p:sp>
          <p:nvSpPr>
            <p:cNvPr name="TextBox 10" id="10"/>
            <p:cNvSpPr txBox="true"/>
            <p:nvPr/>
          </p:nvSpPr>
          <p:spPr>
            <a:xfrm>
              <a:off x="114300" y="-38100"/>
              <a:ext cx="584200" cy="736600"/>
            </a:xfrm>
            <a:prstGeom prst="rect">
              <a:avLst/>
            </a:prstGeom>
          </p:spPr>
          <p:txBody>
            <a:bodyPr anchor="ctr" rtlCol="false" tIns="50800" lIns="50800" bIns="50800" rIns="50800"/>
            <a:lstStyle/>
            <a:p>
              <a:pPr algn="ctr">
                <a:lnSpc>
                  <a:spcPts val="2339"/>
                </a:lnSpc>
              </a:pPr>
            </a:p>
          </p:txBody>
        </p:sp>
      </p:grpSp>
      <p:sp>
        <p:nvSpPr>
          <p:cNvPr name="Freeform 11" id="11"/>
          <p:cNvSpPr/>
          <p:nvPr/>
        </p:nvSpPr>
        <p:spPr>
          <a:xfrm flipH="false" flipV="false" rot="0">
            <a:off x="13002302" y="8906303"/>
            <a:ext cx="3939063" cy="171886"/>
          </a:xfrm>
          <a:custGeom>
            <a:avLst/>
            <a:gdLst/>
            <a:ahLst/>
            <a:cxnLst/>
            <a:rect r="r" b="b" t="t" l="l"/>
            <a:pathLst>
              <a:path h="171886" w="3939063">
                <a:moveTo>
                  <a:pt x="0" y="0"/>
                </a:moveTo>
                <a:lnTo>
                  <a:pt x="3939063" y="0"/>
                </a:lnTo>
                <a:lnTo>
                  <a:pt x="3939063" y="171886"/>
                </a:lnTo>
                <a:lnTo>
                  <a:pt x="0" y="1718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2749085" y="3201109"/>
            <a:ext cx="4715972" cy="3884782"/>
          </a:xfrm>
          <a:custGeom>
            <a:avLst/>
            <a:gdLst/>
            <a:ahLst/>
            <a:cxnLst/>
            <a:rect r="r" b="b" t="t" l="l"/>
            <a:pathLst>
              <a:path h="3884782" w="4715972">
                <a:moveTo>
                  <a:pt x="0" y="0"/>
                </a:moveTo>
                <a:lnTo>
                  <a:pt x="4715972" y="0"/>
                </a:lnTo>
                <a:lnTo>
                  <a:pt x="4715972" y="3884782"/>
                </a:lnTo>
                <a:lnTo>
                  <a:pt x="0" y="38847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9414786" y="2525004"/>
            <a:ext cx="7526579" cy="5651028"/>
          </a:xfrm>
          <a:prstGeom prst="rect">
            <a:avLst/>
          </a:prstGeom>
        </p:spPr>
        <p:txBody>
          <a:bodyPr anchor="t" rtlCol="false" tIns="0" lIns="0" bIns="0" rIns="0">
            <a:spAutoFit/>
          </a:bodyPr>
          <a:lstStyle/>
          <a:p>
            <a:pPr algn="r">
              <a:lnSpc>
                <a:spcPts val="6315"/>
              </a:lnSpc>
            </a:pPr>
            <a:r>
              <a:rPr lang="en-US" sz="5092">
                <a:solidFill>
                  <a:srgbClr val="FFFFFF"/>
                </a:solidFill>
                <a:latin typeface="Poppins Ultra-Bold"/>
              </a:rPr>
              <a:t>COMPORTAMENTO DA RECEITA E DA DESPESA</a:t>
            </a:r>
            <a:r>
              <a:rPr lang="en-US" sz="5092">
                <a:solidFill>
                  <a:srgbClr val="F8D00C"/>
                </a:solidFill>
                <a:latin typeface="Poppins Ultra-Bold"/>
              </a:rPr>
              <a:t> DO MUNICÍPIO DE CAPIVARI DE BAIXO </a:t>
            </a:r>
          </a:p>
          <a:p>
            <a:pPr algn="r">
              <a:lnSpc>
                <a:spcPts val="6315"/>
              </a:lnSpc>
            </a:pPr>
            <a:r>
              <a:rPr lang="en-US" sz="5092">
                <a:solidFill>
                  <a:srgbClr val="F8D00C"/>
                </a:solidFill>
                <a:latin typeface="Poppins Ultra-Bold"/>
              </a:rPr>
              <a:t>DOS EXERCÍCIOS FINANCEIROS</a:t>
            </a:r>
          </a:p>
          <a:p>
            <a:pPr algn="r">
              <a:lnSpc>
                <a:spcPts val="6315"/>
              </a:lnSpc>
            </a:pPr>
          </a:p>
        </p:txBody>
      </p:sp>
      <p:grpSp>
        <p:nvGrpSpPr>
          <p:cNvPr name="Group 14" id="14"/>
          <p:cNvGrpSpPr/>
          <p:nvPr/>
        </p:nvGrpSpPr>
        <p:grpSpPr>
          <a:xfrm rot="0">
            <a:off x="8357169" y="85725"/>
            <a:ext cx="2091664" cy="1362679"/>
            <a:chOff x="0" y="0"/>
            <a:chExt cx="2788886" cy="1816906"/>
          </a:xfrm>
        </p:grpSpPr>
        <p:sp>
          <p:nvSpPr>
            <p:cNvPr name="Freeform 15" id="15"/>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6" id="16"/>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17" id="17"/>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666921" y="1415300"/>
            <a:ext cx="16954158" cy="9198676"/>
          </a:xfrm>
          <a:custGeom>
            <a:avLst/>
            <a:gdLst/>
            <a:ahLst/>
            <a:cxnLst/>
            <a:rect r="r" b="b" t="t" l="l"/>
            <a:pathLst>
              <a:path h="9198676" w="16954158">
                <a:moveTo>
                  <a:pt x="0" y="0"/>
                </a:moveTo>
                <a:lnTo>
                  <a:pt x="16954158" y="0"/>
                </a:lnTo>
                <a:lnTo>
                  <a:pt x="16954158" y="9198676"/>
                </a:lnTo>
                <a:lnTo>
                  <a:pt x="0" y="9198676"/>
                </a:lnTo>
                <a:lnTo>
                  <a:pt x="0" y="0"/>
                </a:lnTo>
                <a:close/>
              </a:path>
            </a:pathLst>
          </a:custGeom>
          <a:blipFill>
            <a:blip r:embed="rId2"/>
            <a:stretch>
              <a:fillRect l="0" t="0" r="0" b="0"/>
            </a:stretch>
          </a:blipFill>
        </p:spPr>
      </p:sp>
      <p:sp>
        <p:nvSpPr>
          <p:cNvPr name="TextBox 3" id="3"/>
          <p:cNvSpPr txBox="true"/>
          <p:nvPr/>
        </p:nvSpPr>
        <p:spPr>
          <a:xfrm rot="0">
            <a:off x="5144852" y="756831"/>
            <a:ext cx="7998295" cy="772234"/>
          </a:xfrm>
          <a:prstGeom prst="rect">
            <a:avLst/>
          </a:prstGeom>
        </p:spPr>
        <p:txBody>
          <a:bodyPr anchor="t" rtlCol="false" tIns="0" lIns="0" bIns="0" rIns="0">
            <a:spAutoFit/>
          </a:bodyPr>
          <a:lstStyle/>
          <a:p>
            <a:pPr>
              <a:lnSpc>
                <a:spcPts val="5486"/>
              </a:lnSpc>
            </a:pPr>
            <a:r>
              <a:rPr lang="en-US" sz="5326">
                <a:solidFill>
                  <a:srgbClr val="FFFFFF"/>
                </a:solidFill>
                <a:latin typeface="Poppins Ultra-Bold"/>
              </a:rPr>
              <a:t>EVOLUÇÃO </a:t>
            </a:r>
            <a:r>
              <a:rPr lang="en-US" sz="5326">
                <a:solidFill>
                  <a:srgbClr val="F8D00C"/>
                </a:solidFill>
                <a:latin typeface="Poppins Ultra-Bold"/>
              </a:rPr>
              <a:t>DA</a:t>
            </a:r>
            <a:r>
              <a:rPr lang="en-US" sz="5326">
                <a:solidFill>
                  <a:srgbClr val="FFFFFF"/>
                </a:solidFill>
                <a:latin typeface="Poppins Ultra-Bold"/>
              </a:rPr>
              <a:t> </a:t>
            </a:r>
            <a:r>
              <a:rPr lang="en-US" sz="5326">
                <a:solidFill>
                  <a:srgbClr val="F8D00C"/>
                </a:solidFill>
                <a:latin typeface="Poppins Ultra-Bold"/>
              </a:rPr>
              <a:t>RECEITA</a:t>
            </a:r>
          </a:p>
        </p:txBody>
      </p:sp>
      <p:sp>
        <p:nvSpPr>
          <p:cNvPr name="Freeform 4" id="4"/>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3"/>
            <a:stretch>
              <a:fillRect l="0" t="0" r="0" b="0"/>
            </a:stretch>
          </a:blipFill>
        </p:spPr>
      </p:sp>
      <p:grpSp>
        <p:nvGrpSpPr>
          <p:cNvPr name="Group 5" id="5"/>
          <p:cNvGrpSpPr/>
          <p:nvPr/>
        </p:nvGrpSpPr>
        <p:grpSpPr>
          <a:xfrm rot="0">
            <a:off x="224626" y="214010"/>
            <a:ext cx="2091664" cy="1362679"/>
            <a:chOff x="0" y="0"/>
            <a:chExt cx="2788886" cy="1816906"/>
          </a:xfrm>
        </p:grpSpPr>
        <p:sp>
          <p:nvSpPr>
            <p:cNvPr name="Freeform 6" id="6"/>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8" id="8"/>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AutoShape 9" id="9"/>
          <p:cNvSpPr/>
          <p:nvPr/>
        </p:nvSpPr>
        <p:spPr>
          <a:xfrm flipH="true">
            <a:off x="5144957" y="1595739"/>
            <a:ext cx="3482218" cy="1905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grpSp>
        <p:nvGrpSpPr>
          <p:cNvPr name="Group 3" id="3"/>
          <p:cNvGrpSpPr/>
          <p:nvPr/>
        </p:nvGrpSpPr>
        <p:grpSpPr>
          <a:xfrm rot="0">
            <a:off x="224626" y="214010"/>
            <a:ext cx="2091664" cy="1362679"/>
            <a:chOff x="0" y="0"/>
            <a:chExt cx="2788886" cy="1816906"/>
          </a:xfrm>
        </p:grpSpPr>
        <p:sp>
          <p:nvSpPr>
            <p:cNvPr name="Freeform 4" id="4"/>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6" id="6"/>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7" id="7"/>
          <p:cNvSpPr/>
          <p:nvPr/>
        </p:nvSpPr>
        <p:spPr>
          <a:xfrm flipH="false" flipV="false" rot="0">
            <a:off x="0" y="2604689"/>
            <a:ext cx="18419097" cy="5465480"/>
          </a:xfrm>
          <a:custGeom>
            <a:avLst/>
            <a:gdLst/>
            <a:ahLst/>
            <a:cxnLst/>
            <a:rect r="r" b="b" t="t" l="l"/>
            <a:pathLst>
              <a:path h="5465480" w="18419097">
                <a:moveTo>
                  <a:pt x="0" y="0"/>
                </a:moveTo>
                <a:lnTo>
                  <a:pt x="18419097" y="0"/>
                </a:lnTo>
                <a:lnTo>
                  <a:pt x="18419097" y="5465480"/>
                </a:lnTo>
                <a:lnTo>
                  <a:pt x="0" y="5465480"/>
                </a:lnTo>
                <a:lnTo>
                  <a:pt x="0" y="0"/>
                </a:lnTo>
                <a:close/>
              </a:path>
            </a:pathLst>
          </a:custGeom>
          <a:blipFill>
            <a:blip r:embed="rId5"/>
            <a:stretch>
              <a:fillRect l="0" t="0" r="0" b="0"/>
            </a:stretch>
          </a:blipFill>
        </p:spPr>
      </p:sp>
      <p:sp>
        <p:nvSpPr>
          <p:cNvPr name="AutoShape 8" id="8"/>
          <p:cNvSpPr/>
          <p:nvPr/>
        </p:nvSpPr>
        <p:spPr>
          <a:xfrm flipH="true">
            <a:off x="7715858" y="2487658"/>
            <a:ext cx="1389933" cy="0"/>
          </a:xfrm>
          <a:prstGeom prst="line">
            <a:avLst/>
          </a:prstGeom>
          <a:ln cap="flat" w="38100">
            <a:solidFill>
              <a:srgbClr val="FFFFFF"/>
            </a:solidFill>
            <a:prstDash val="solid"/>
            <a:headEnd type="none" len="sm" w="sm"/>
            <a:tailEnd type="none" len="sm" w="sm"/>
          </a:ln>
        </p:spPr>
      </p:sp>
      <p:sp>
        <p:nvSpPr>
          <p:cNvPr name="TextBox 9" id="9"/>
          <p:cNvSpPr txBox="true"/>
          <p:nvPr/>
        </p:nvSpPr>
        <p:spPr>
          <a:xfrm rot="0">
            <a:off x="7677758" y="1734474"/>
            <a:ext cx="2932484" cy="772234"/>
          </a:xfrm>
          <a:prstGeom prst="rect">
            <a:avLst/>
          </a:prstGeom>
        </p:spPr>
        <p:txBody>
          <a:bodyPr anchor="t" rtlCol="false" tIns="0" lIns="0" bIns="0" rIns="0">
            <a:spAutoFit/>
          </a:bodyPr>
          <a:lstStyle/>
          <a:p>
            <a:pPr>
              <a:lnSpc>
                <a:spcPts val="5486"/>
              </a:lnSpc>
            </a:pPr>
            <a:r>
              <a:rPr lang="en-US" sz="5326">
                <a:solidFill>
                  <a:srgbClr val="F8D00C"/>
                </a:solidFill>
                <a:latin typeface="Poppins Ultra-Bold"/>
              </a:rPr>
              <a:t>RECEITA</a:t>
            </a:r>
          </a:p>
        </p:txBody>
      </p:sp>
      <p:sp>
        <p:nvSpPr>
          <p:cNvPr name="Freeform 10" id="10"/>
          <p:cNvSpPr/>
          <p:nvPr/>
        </p:nvSpPr>
        <p:spPr>
          <a:xfrm flipH="false" flipV="false" rot="0">
            <a:off x="13193295" y="847192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11" id="11"/>
          <p:cNvSpPr/>
          <p:nvPr/>
        </p:nvSpPr>
        <p:spPr>
          <a:xfrm flipH="false" flipV="false" rot="0">
            <a:off x="15215182" y="9120138"/>
            <a:ext cx="2708862" cy="940201"/>
          </a:xfrm>
          <a:custGeom>
            <a:avLst/>
            <a:gdLst/>
            <a:ahLst/>
            <a:cxnLst/>
            <a:rect r="r" b="b" t="t" l="l"/>
            <a:pathLst>
              <a:path h="940201" w="2708862">
                <a:moveTo>
                  <a:pt x="0" y="0"/>
                </a:moveTo>
                <a:lnTo>
                  <a:pt x="2708862" y="0"/>
                </a:lnTo>
                <a:lnTo>
                  <a:pt x="2708862" y="940201"/>
                </a:lnTo>
                <a:lnTo>
                  <a:pt x="0" y="940201"/>
                </a:lnTo>
                <a:lnTo>
                  <a:pt x="0" y="0"/>
                </a:lnTo>
                <a:close/>
              </a:path>
            </a:pathLst>
          </a:custGeom>
          <a:blipFill>
            <a:blip r:embed="rId6"/>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grpSp>
        <p:nvGrpSpPr>
          <p:cNvPr name="Group 3" id="3"/>
          <p:cNvGrpSpPr/>
          <p:nvPr/>
        </p:nvGrpSpPr>
        <p:grpSpPr>
          <a:xfrm rot="0">
            <a:off x="224626" y="214010"/>
            <a:ext cx="2091664" cy="1362679"/>
            <a:chOff x="0" y="0"/>
            <a:chExt cx="2788886" cy="1816906"/>
          </a:xfrm>
        </p:grpSpPr>
        <p:sp>
          <p:nvSpPr>
            <p:cNvPr name="Freeform 4" id="4"/>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6" id="6"/>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7" id="7"/>
          <p:cNvSpPr/>
          <p:nvPr/>
        </p:nvSpPr>
        <p:spPr>
          <a:xfrm flipH="false" flipV="false" rot="0">
            <a:off x="13193295" y="847192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8" id="8"/>
          <p:cNvSpPr/>
          <p:nvPr/>
        </p:nvSpPr>
        <p:spPr>
          <a:xfrm flipH="false" flipV="false" rot="0">
            <a:off x="15215182" y="9120138"/>
            <a:ext cx="2708862" cy="940201"/>
          </a:xfrm>
          <a:custGeom>
            <a:avLst/>
            <a:gdLst/>
            <a:ahLst/>
            <a:cxnLst/>
            <a:rect r="r" b="b" t="t" l="l"/>
            <a:pathLst>
              <a:path h="940201" w="2708862">
                <a:moveTo>
                  <a:pt x="0" y="0"/>
                </a:moveTo>
                <a:lnTo>
                  <a:pt x="2708862" y="0"/>
                </a:lnTo>
                <a:lnTo>
                  <a:pt x="2708862" y="940201"/>
                </a:lnTo>
                <a:lnTo>
                  <a:pt x="0" y="940201"/>
                </a:lnTo>
                <a:lnTo>
                  <a:pt x="0" y="0"/>
                </a:lnTo>
                <a:close/>
              </a:path>
            </a:pathLst>
          </a:custGeom>
          <a:blipFill>
            <a:blip r:embed="rId5"/>
            <a:stretch>
              <a:fillRect l="0" t="0" r="0" b="0"/>
            </a:stretch>
          </a:blipFill>
        </p:spPr>
      </p:sp>
      <p:sp>
        <p:nvSpPr>
          <p:cNvPr name="Freeform 9" id="9"/>
          <p:cNvSpPr/>
          <p:nvPr/>
        </p:nvSpPr>
        <p:spPr>
          <a:xfrm flipH="false" flipV="false" rot="0">
            <a:off x="-1278939" y="2813733"/>
            <a:ext cx="20845878" cy="5050367"/>
          </a:xfrm>
          <a:custGeom>
            <a:avLst/>
            <a:gdLst/>
            <a:ahLst/>
            <a:cxnLst/>
            <a:rect r="r" b="b" t="t" l="l"/>
            <a:pathLst>
              <a:path h="5050367" w="20845878">
                <a:moveTo>
                  <a:pt x="0" y="0"/>
                </a:moveTo>
                <a:lnTo>
                  <a:pt x="20845878" y="0"/>
                </a:lnTo>
                <a:lnTo>
                  <a:pt x="20845878" y="5050367"/>
                </a:lnTo>
                <a:lnTo>
                  <a:pt x="0" y="5050367"/>
                </a:lnTo>
                <a:lnTo>
                  <a:pt x="0" y="0"/>
                </a:lnTo>
                <a:close/>
              </a:path>
            </a:pathLst>
          </a:custGeom>
          <a:blipFill>
            <a:blip r:embed="rId6"/>
            <a:stretch>
              <a:fillRect l="0" t="0" r="0" b="0"/>
            </a:stretch>
          </a:blipFill>
        </p:spPr>
      </p:sp>
      <p:sp>
        <p:nvSpPr>
          <p:cNvPr name="AutoShape 10" id="10"/>
          <p:cNvSpPr/>
          <p:nvPr/>
        </p:nvSpPr>
        <p:spPr>
          <a:xfrm flipH="true">
            <a:off x="5144957" y="2899458"/>
            <a:ext cx="3482218" cy="19050"/>
          </a:xfrm>
          <a:prstGeom prst="line">
            <a:avLst/>
          </a:prstGeom>
          <a:ln cap="flat" w="38100">
            <a:solidFill>
              <a:srgbClr val="FFFFFF"/>
            </a:solidFill>
            <a:prstDash val="solid"/>
            <a:headEnd type="none" len="sm" w="sm"/>
            <a:tailEnd type="none" len="sm" w="sm"/>
          </a:ln>
        </p:spPr>
      </p:sp>
      <p:sp>
        <p:nvSpPr>
          <p:cNvPr name="TextBox 11" id="11"/>
          <p:cNvSpPr txBox="true"/>
          <p:nvPr/>
        </p:nvSpPr>
        <p:spPr>
          <a:xfrm rot="0">
            <a:off x="5144852" y="2034022"/>
            <a:ext cx="7998295" cy="772234"/>
          </a:xfrm>
          <a:prstGeom prst="rect">
            <a:avLst/>
          </a:prstGeom>
        </p:spPr>
        <p:txBody>
          <a:bodyPr anchor="t" rtlCol="false" tIns="0" lIns="0" bIns="0" rIns="0">
            <a:spAutoFit/>
          </a:bodyPr>
          <a:lstStyle/>
          <a:p>
            <a:pPr>
              <a:lnSpc>
                <a:spcPts val="5486"/>
              </a:lnSpc>
            </a:pPr>
            <a:r>
              <a:rPr lang="en-US" sz="5326">
                <a:solidFill>
                  <a:srgbClr val="FFFFFF"/>
                </a:solidFill>
                <a:latin typeface="Poppins Ultra-Bold"/>
              </a:rPr>
              <a:t>EVOLUÇÃO </a:t>
            </a:r>
            <a:r>
              <a:rPr lang="en-US" sz="5326">
                <a:solidFill>
                  <a:srgbClr val="F8D00C"/>
                </a:solidFill>
                <a:latin typeface="Poppins Ultra-Bold"/>
              </a:rPr>
              <a:t>DA</a:t>
            </a:r>
            <a:r>
              <a:rPr lang="en-US" sz="5326">
                <a:solidFill>
                  <a:srgbClr val="FFFFFF"/>
                </a:solidFill>
                <a:latin typeface="Poppins Ultra-Bold"/>
              </a:rPr>
              <a:t> </a:t>
            </a:r>
            <a:r>
              <a:rPr lang="en-US" sz="5326">
                <a:solidFill>
                  <a:srgbClr val="F8D00C"/>
                </a:solidFill>
                <a:latin typeface="Poppins Ultra-Bold"/>
              </a:rPr>
              <a:t>RECEITA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grpSp>
        <p:nvGrpSpPr>
          <p:cNvPr name="Group 3" id="3"/>
          <p:cNvGrpSpPr/>
          <p:nvPr/>
        </p:nvGrpSpPr>
        <p:grpSpPr>
          <a:xfrm rot="0">
            <a:off x="224626" y="214010"/>
            <a:ext cx="2091664" cy="1362679"/>
            <a:chOff x="0" y="0"/>
            <a:chExt cx="2788886" cy="1816906"/>
          </a:xfrm>
        </p:grpSpPr>
        <p:sp>
          <p:nvSpPr>
            <p:cNvPr name="Freeform 4" id="4"/>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6" id="6"/>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7" id="7"/>
          <p:cNvSpPr/>
          <p:nvPr/>
        </p:nvSpPr>
        <p:spPr>
          <a:xfrm flipH="false" flipV="false" rot="0">
            <a:off x="2557028" y="7847897"/>
            <a:ext cx="13173943" cy="2275161"/>
          </a:xfrm>
          <a:custGeom>
            <a:avLst/>
            <a:gdLst/>
            <a:ahLst/>
            <a:cxnLst/>
            <a:rect r="r" b="b" t="t" l="l"/>
            <a:pathLst>
              <a:path h="2275161" w="13173943">
                <a:moveTo>
                  <a:pt x="0" y="0"/>
                </a:moveTo>
                <a:lnTo>
                  <a:pt x="13173944" y="0"/>
                </a:lnTo>
                <a:lnTo>
                  <a:pt x="13173944" y="2275161"/>
                </a:lnTo>
                <a:lnTo>
                  <a:pt x="0" y="2275161"/>
                </a:lnTo>
                <a:lnTo>
                  <a:pt x="0" y="0"/>
                </a:lnTo>
                <a:close/>
              </a:path>
            </a:pathLst>
          </a:custGeom>
          <a:blipFill>
            <a:blip r:embed="rId5"/>
            <a:stretch>
              <a:fillRect l="0" t="-11522" r="0" b="-11522"/>
            </a:stretch>
          </a:blipFill>
        </p:spPr>
      </p:sp>
      <p:sp>
        <p:nvSpPr>
          <p:cNvPr name="AutoShape 8" id="8"/>
          <p:cNvSpPr/>
          <p:nvPr/>
        </p:nvSpPr>
        <p:spPr>
          <a:xfrm flipH="true">
            <a:off x="5633103" y="2196389"/>
            <a:ext cx="3482218" cy="19050"/>
          </a:xfrm>
          <a:prstGeom prst="line">
            <a:avLst/>
          </a:prstGeom>
          <a:ln cap="flat" w="38100">
            <a:solidFill>
              <a:srgbClr val="FFFFFF"/>
            </a:solidFill>
            <a:prstDash val="solid"/>
            <a:headEnd type="none" len="sm" w="sm"/>
            <a:tailEnd type="none" len="sm" w="sm"/>
          </a:ln>
        </p:spPr>
      </p:sp>
      <p:sp>
        <p:nvSpPr>
          <p:cNvPr name="Freeform 9" id="9"/>
          <p:cNvSpPr/>
          <p:nvPr/>
        </p:nvSpPr>
        <p:spPr>
          <a:xfrm flipH="false" flipV="false" rot="0">
            <a:off x="9849746" y="5005338"/>
            <a:ext cx="1529304" cy="4114800"/>
          </a:xfrm>
          <a:custGeom>
            <a:avLst/>
            <a:gdLst/>
            <a:ahLst/>
            <a:cxnLst/>
            <a:rect r="r" b="b" t="t" l="l"/>
            <a:pathLst>
              <a:path h="4114800" w="1529304">
                <a:moveTo>
                  <a:pt x="0" y="0"/>
                </a:moveTo>
                <a:lnTo>
                  <a:pt x="1529304" y="0"/>
                </a:lnTo>
                <a:lnTo>
                  <a:pt x="15293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04456" t="0" r="0" b="0"/>
            </a:stretch>
          </a:blipFill>
        </p:spPr>
      </p:sp>
      <p:sp>
        <p:nvSpPr>
          <p:cNvPr name="Freeform 10" id="10"/>
          <p:cNvSpPr/>
          <p:nvPr/>
        </p:nvSpPr>
        <p:spPr>
          <a:xfrm flipH="false" flipV="false" rot="0">
            <a:off x="12654801" y="4078676"/>
            <a:ext cx="1882676" cy="5041462"/>
          </a:xfrm>
          <a:custGeom>
            <a:avLst/>
            <a:gdLst/>
            <a:ahLst/>
            <a:cxnLst/>
            <a:rect r="r" b="b" t="t" l="l"/>
            <a:pathLst>
              <a:path h="5041462" w="1882676">
                <a:moveTo>
                  <a:pt x="0" y="0"/>
                </a:moveTo>
                <a:lnTo>
                  <a:pt x="1882676" y="0"/>
                </a:lnTo>
                <a:lnTo>
                  <a:pt x="1882676" y="5041462"/>
                </a:lnTo>
                <a:lnTo>
                  <a:pt x="0" y="5041462"/>
                </a:lnTo>
                <a:lnTo>
                  <a:pt x="0" y="0"/>
                </a:lnTo>
                <a:close/>
              </a:path>
            </a:pathLst>
          </a:custGeom>
          <a:blipFill>
            <a:blip r:embed="rId6">
              <a:extLst>
                <a:ext uri="{96DAC541-7B7A-43D3-8B79-37D633B846F1}">
                  <asvg:svgBlip xmlns:asvg="http://schemas.microsoft.com/office/drawing/2016/SVG/main" r:embed="rId7"/>
                </a:ext>
              </a:extLst>
            </a:blip>
            <a:stretch>
              <a:fillRect l="-203006" t="0" r="0" b="0"/>
            </a:stretch>
          </a:blipFill>
        </p:spPr>
      </p:sp>
      <p:sp>
        <p:nvSpPr>
          <p:cNvPr name="Freeform 11" id="11"/>
          <p:cNvSpPr/>
          <p:nvPr/>
        </p:nvSpPr>
        <p:spPr>
          <a:xfrm flipH="false" flipV="false" rot="0">
            <a:off x="3556215" y="6858881"/>
            <a:ext cx="1488124" cy="2261257"/>
          </a:xfrm>
          <a:custGeom>
            <a:avLst/>
            <a:gdLst/>
            <a:ahLst/>
            <a:cxnLst/>
            <a:rect r="r" b="b" t="t" l="l"/>
            <a:pathLst>
              <a:path h="2261257" w="1488124">
                <a:moveTo>
                  <a:pt x="0" y="0"/>
                </a:moveTo>
                <a:lnTo>
                  <a:pt x="1488125" y="0"/>
                </a:lnTo>
                <a:lnTo>
                  <a:pt x="1488125" y="2261257"/>
                </a:lnTo>
                <a:lnTo>
                  <a:pt x="0" y="2261257"/>
                </a:lnTo>
                <a:lnTo>
                  <a:pt x="0" y="0"/>
                </a:lnTo>
                <a:close/>
              </a:path>
            </a:pathLst>
          </a:custGeom>
          <a:blipFill>
            <a:blip r:embed="rId6">
              <a:extLst>
                <a:ext uri="{96DAC541-7B7A-43D3-8B79-37D633B846F1}">
                  <asvg:svgBlip xmlns:asvg="http://schemas.microsoft.com/office/drawing/2016/SVG/main" r:embed="rId7"/>
                </a:ext>
              </a:extLst>
            </a:blip>
            <a:stretch>
              <a:fillRect l="0" t="-81969" r="-212881" b="0"/>
            </a:stretch>
          </a:blipFill>
        </p:spPr>
      </p:sp>
      <p:sp>
        <p:nvSpPr>
          <p:cNvPr name="Freeform 12" id="12"/>
          <p:cNvSpPr/>
          <p:nvPr/>
        </p:nvSpPr>
        <p:spPr>
          <a:xfrm flipH="false" flipV="false" rot="0">
            <a:off x="6617550" y="5956055"/>
            <a:ext cx="1658985" cy="3164083"/>
          </a:xfrm>
          <a:custGeom>
            <a:avLst/>
            <a:gdLst/>
            <a:ahLst/>
            <a:cxnLst/>
            <a:rect r="r" b="b" t="t" l="l"/>
            <a:pathLst>
              <a:path h="3164083" w="1658985">
                <a:moveTo>
                  <a:pt x="0" y="0"/>
                </a:moveTo>
                <a:lnTo>
                  <a:pt x="1658985" y="0"/>
                </a:lnTo>
                <a:lnTo>
                  <a:pt x="1658985" y="3164083"/>
                </a:lnTo>
                <a:lnTo>
                  <a:pt x="0" y="3164083"/>
                </a:lnTo>
                <a:lnTo>
                  <a:pt x="0" y="0"/>
                </a:lnTo>
                <a:close/>
              </a:path>
            </a:pathLst>
          </a:custGeom>
          <a:blipFill>
            <a:blip r:embed="rId6">
              <a:extLst>
                <a:ext uri="{96DAC541-7B7A-43D3-8B79-37D633B846F1}">
                  <asvg:svgBlip xmlns:asvg="http://schemas.microsoft.com/office/drawing/2016/SVG/main" r:embed="rId7"/>
                </a:ext>
              </a:extLst>
            </a:blip>
            <a:stretch>
              <a:fillRect l="-90641" t="-27469" r="-90015" b="-2577"/>
            </a:stretch>
          </a:blipFill>
        </p:spPr>
      </p:sp>
      <p:sp>
        <p:nvSpPr>
          <p:cNvPr name="TextBox 13" id="13"/>
          <p:cNvSpPr txBox="true"/>
          <p:nvPr/>
        </p:nvSpPr>
        <p:spPr>
          <a:xfrm rot="0">
            <a:off x="5562180" y="738355"/>
            <a:ext cx="7163640" cy="1467559"/>
          </a:xfrm>
          <a:prstGeom prst="rect">
            <a:avLst/>
          </a:prstGeom>
        </p:spPr>
        <p:txBody>
          <a:bodyPr anchor="t" rtlCol="false" tIns="0" lIns="0" bIns="0" rIns="0">
            <a:spAutoFit/>
          </a:bodyPr>
          <a:lstStyle/>
          <a:p>
            <a:pPr algn="ctr">
              <a:lnSpc>
                <a:spcPts val="5486"/>
              </a:lnSpc>
            </a:pPr>
            <a:r>
              <a:rPr lang="en-US" sz="5326">
                <a:solidFill>
                  <a:srgbClr val="FFFFFF"/>
                </a:solidFill>
                <a:latin typeface="Poppins Ultra-Bold"/>
              </a:rPr>
              <a:t>EVOLUÇÃO DA </a:t>
            </a:r>
          </a:p>
          <a:p>
            <a:pPr algn="ctr">
              <a:lnSpc>
                <a:spcPts val="5486"/>
              </a:lnSpc>
            </a:pPr>
            <a:r>
              <a:rPr lang="en-US" sz="5326">
                <a:solidFill>
                  <a:srgbClr val="F8D00C"/>
                </a:solidFill>
                <a:latin typeface="Poppins Ultra-Bold"/>
              </a:rPr>
              <a:t>RECEITA TRIBUTÁRIA</a:t>
            </a:r>
          </a:p>
        </p:txBody>
      </p:sp>
      <p:sp>
        <p:nvSpPr>
          <p:cNvPr name="TextBox 14" id="14"/>
          <p:cNvSpPr txBox="true"/>
          <p:nvPr/>
        </p:nvSpPr>
        <p:spPr>
          <a:xfrm rot="0">
            <a:off x="3389561" y="5588749"/>
            <a:ext cx="1821434" cy="712429"/>
          </a:xfrm>
          <a:prstGeom prst="rect">
            <a:avLst/>
          </a:prstGeom>
        </p:spPr>
        <p:txBody>
          <a:bodyPr anchor="t" rtlCol="false" tIns="0" lIns="0" bIns="0" rIns="0">
            <a:spAutoFit/>
          </a:bodyPr>
          <a:lstStyle/>
          <a:p>
            <a:pPr algn="ctr">
              <a:lnSpc>
                <a:spcPts val="5465"/>
              </a:lnSpc>
              <a:spcBef>
                <a:spcPct val="0"/>
              </a:spcBef>
            </a:pPr>
            <a:r>
              <a:rPr lang="en-US" sz="4203">
                <a:solidFill>
                  <a:srgbClr val="1D2142"/>
                </a:solidFill>
                <a:latin typeface="Poppins Bold"/>
              </a:rPr>
              <a:t>PPA</a:t>
            </a:r>
          </a:p>
        </p:txBody>
      </p:sp>
      <p:sp>
        <p:nvSpPr>
          <p:cNvPr name="TextBox 15" id="15"/>
          <p:cNvSpPr txBox="true"/>
          <p:nvPr/>
        </p:nvSpPr>
        <p:spPr>
          <a:xfrm rot="0">
            <a:off x="3463766" y="6147358"/>
            <a:ext cx="1673023" cy="372349"/>
          </a:xfrm>
          <a:prstGeom prst="rect">
            <a:avLst/>
          </a:prstGeom>
        </p:spPr>
        <p:txBody>
          <a:bodyPr anchor="t" rtlCol="false" tIns="0" lIns="0" bIns="0" rIns="0">
            <a:spAutoFit/>
          </a:bodyPr>
          <a:lstStyle/>
          <a:p>
            <a:pPr>
              <a:lnSpc>
                <a:spcPts val="2835"/>
              </a:lnSpc>
            </a:pPr>
            <a:r>
              <a:rPr lang="en-US" sz="2181">
                <a:solidFill>
                  <a:srgbClr val="1D2142"/>
                </a:solidFill>
                <a:latin typeface="Poppins"/>
              </a:rPr>
              <a:t> 2022/2025</a:t>
            </a:r>
          </a:p>
        </p:txBody>
      </p:sp>
      <p:sp>
        <p:nvSpPr>
          <p:cNvPr name="TextBox 16" id="16"/>
          <p:cNvSpPr txBox="true"/>
          <p:nvPr/>
        </p:nvSpPr>
        <p:spPr>
          <a:xfrm rot="0">
            <a:off x="3196439" y="5632571"/>
            <a:ext cx="2207677" cy="1077199"/>
          </a:xfrm>
          <a:prstGeom prst="rect">
            <a:avLst/>
          </a:prstGeom>
        </p:spPr>
        <p:txBody>
          <a:bodyPr anchor="t" rtlCol="false" tIns="0" lIns="0" bIns="0" rIns="0">
            <a:spAutoFit/>
          </a:bodyPr>
          <a:lstStyle/>
          <a:p>
            <a:pPr algn="ctr">
              <a:lnSpc>
                <a:spcPts val="2835"/>
              </a:lnSpc>
            </a:pPr>
            <a:r>
              <a:rPr lang="en-US" sz="2181">
                <a:solidFill>
                  <a:srgbClr val="F8D00C"/>
                </a:solidFill>
                <a:latin typeface="Poppins Bold"/>
              </a:rPr>
              <a:t>R$ 15.269.102,81</a:t>
            </a:r>
          </a:p>
          <a:p>
            <a:pPr algn="ctr">
              <a:lnSpc>
                <a:spcPts val="2835"/>
              </a:lnSpc>
            </a:pPr>
            <a:r>
              <a:rPr lang="en-US" sz="2181">
                <a:solidFill>
                  <a:srgbClr val="FFFFFF"/>
                </a:solidFill>
                <a:latin typeface="Poppins"/>
              </a:rPr>
              <a:t>Arrecadado</a:t>
            </a:r>
          </a:p>
          <a:p>
            <a:pPr algn="ctr">
              <a:lnSpc>
                <a:spcPts val="2835"/>
              </a:lnSpc>
            </a:pPr>
            <a:r>
              <a:rPr lang="en-US" sz="2181">
                <a:solidFill>
                  <a:srgbClr val="FFFFFF"/>
                </a:solidFill>
                <a:latin typeface="Poppins"/>
              </a:rPr>
              <a:t>Ano 2021</a:t>
            </a:r>
          </a:p>
        </p:txBody>
      </p:sp>
      <p:sp>
        <p:nvSpPr>
          <p:cNvPr name="TextBox 17" id="17"/>
          <p:cNvSpPr txBox="true"/>
          <p:nvPr/>
        </p:nvSpPr>
        <p:spPr>
          <a:xfrm rot="0">
            <a:off x="6244839" y="4719347"/>
            <a:ext cx="2404407" cy="1077199"/>
          </a:xfrm>
          <a:prstGeom prst="rect">
            <a:avLst/>
          </a:prstGeom>
        </p:spPr>
        <p:txBody>
          <a:bodyPr anchor="t" rtlCol="false" tIns="0" lIns="0" bIns="0" rIns="0">
            <a:spAutoFit/>
          </a:bodyPr>
          <a:lstStyle/>
          <a:p>
            <a:pPr algn="ctr">
              <a:lnSpc>
                <a:spcPts val="2835"/>
              </a:lnSpc>
            </a:pPr>
            <a:r>
              <a:rPr lang="en-US" sz="2181">
                <a:solidFill>
                  <a:srgbClr val="F8D00C"/>
                </a:solidFill>
                <a:latin typeface="Poppins Bold"/>
              </a:rPr>
              <a:t>R$ 18.993.496,42</a:t>
            </a:r>
          </a:p>
          <a:p>
            <a:pPr algn="ctr">
              <a:lnSpc>
                <a:spcPts val="2835"/>
              </a:lnSpc>
            </a:pPr>
            <a:r>
              <a:rPr lang="en-US" sz="2181">
                <a:solidFill>
                  <a:srgbClr val="FFFFFF"/>
                </a:solidFill>
                <a:latin typeface="Poppins"/>
              </a:rPr>
              <a:t>Arrecadado </a:t>
            </a:r>
          </a:p>
          <a:p>
            <a:pPr algn="ctr">
              <a:lnSpc>
                <a:spcPts val="2835"/>
              </a:lnSpc>
            </a:pPr>
            <a:r>
              <a:rPr lang="en-US" sz="2181">
                <a:solidFill>
                  <a:srgbClr val="FFFFFF"/>
                </a:solidFill>
                <a:latin typeface="Poppins"/>
              </a:rPr>
              <a:t>Ano 2022</a:t>
            </a:r>
          </a:p>
        </p:txBody>
      </p:sp>
      <p:sp>
        <p:nvSpPr>
          <p:cNvPr name="TextBox 18" id="18"/>
          <p:cNvSpPr txBox="true"/>
          <p:nvPr/>
        </p:nvSpPr>
        <p:spPr>
          <a:xfrm rot="0">
            <a:off x="9412194" y="3689773"/>
            <a:ext cx="2404407" cy="1077199"/>
          </a:xfrm>
          <a:prstGeom prst="rect">
            <a:avLst/>
          </a:prstGeom>
        </p:spPr>
        <p:txBody>
          <a:bodyPr anchor="t" rtlCol="false" tIns="0" lIns="0" bIns="0" rIns="0">
            <a:spAutoFit/>
          </a:bodyPr>
          <a:lstStyle/>
          <a:p>
            <a:pPr algn="ctr">
              <a:lnSpc>
                <a:spcPts val="2835"/>
              </a:lnSpc>
            </a:pPr>
            <a:r>
              <a:rPr lang="en-US" sz="2181">
                <a:solidFill>
                  <a:srgbClr val="F8D00C"/>
                </a:solidFill>
                <a:latin typeface="Poppins Bold"/>
              </a:rPr>
              <a:t>R$ 22.364.791,31</a:t>
            </a:r>
          </a:p>
          <a:p>
            <a:pPr algn="ctr">
              <a:lnSpc>
                <a:spcPts val="2835"/>
              </a:lnSpc>
            </a:pPr>
            <a:r>
              <a:rPr lang="en-US" sz="2181">
                <a:solidFill>
                  <a:srgbClr val="FFFFFF"/>
                </a:solidFill>
                <a:latin typeface="Poppins"/>
              </a:rPr>
              <a:t>Previsto </a:t>
            </a:r>
          </a:p>
          <a:p>
            <a:pPr algn="ctr">
              <a:lnSpc>
                <a:spcPts val="2835"/>
              </a:lnSpc>
            </a:pPr>
            <a:r>
              <a:rPr lang="en-US" sz="2181">
                <a:solidFill>
                  <a:srgbClr val="FFFFFF"/>
                </a:solidFill>
                <a:latin typeface="Poppins"/>
              </a:rPr>
              <a:t>Ano 2023</a:t>
            </a:r>
          </a:p>
        </p:txBody>
      </p:sp>
      <p:sp>
        <p:nvSpPr>
          <p:cNvPr name="TextBox 19" id="19"/>
          <p:cNvSpPr txBox="true"/>
          <p:nvPr/>
        </p:nvSpPr>
        <p:spPr>
          <a:xfrm rot="0">
            <a:off x="12377542" y="2807747"/>
            <a:ext cx="2437196" cy="1077199"/>
          </a:xfrm>
          <a:prstGeom prst="rect">
            <a:avLst/>
          </a:prstGeom>
        </p:spPr>
        <p:txBody>
          <a:bodyPr anchor="t" rtlCol="false" tIns="0" lIns="0" bIns="0" rIns="0">
            <a:spAutoFit/>
          </a:bodyPr>
          <a:lstStyle/>
          <a:p>
            <a:pPr algn="ctr">
              <a:lnSpc>
                <a:spcPts val="2835"/>
              </a:lnSpc>
            </a:pPr>
            <a:r>
              <a:rPr lang="en-US" sz="2181">
                <a:solidFill>
                  <a:srgbClr val="F8D00C"/>
                </a:solidFill>
                <a:latin typeface="Poppins Bold"/>
              </a:rPr>
              <a:t>R$ 30.537.463,60</a:t>
            </a:r>
          </a:p>
          <a:p>
            <a:pPr algn="ctr">
              <a:lnSpc>
                <a:spcPts val="2835"/>
              </a:lnSpc>
            </a:pPr>
            <a:r>
              <a:rPr lang="en-US" sz="2181">
                <a:solidFill>
                  <a:srgbClr val="FFFFFF"/>
                </a:solidFill>
                <a:latin typeface="Poppins"/>
              </a:rPr>
              <a:t>Estimativa </a:t>
            </a:r>
          </a:p>
          <a:p>
            <a:pPr algn="ctr">
              <a:lnSpc>
                <a:spcPts val="2835"/>
              </a:lnSpc>
            </a:pPr>
            <a:r>
              <a:rPr lang="en-US" sz="2181">
                <a:solidFill>
                  <a:srgbClr val="FFFFFF"/>
                </a:solidFill>
                <a:latin typeface="Poppins"/>
              </a:rPr>
              <a:t>Ano 2024</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1011160" y="2058366"/>
            <a:ext cx="16265680" cy="8126692"/>
          </a:xfrm>
          <a:custGeom>
            <a:avLst/>
            <a:gdLst/>
            <a:ahLst/>
            <a:cxnLst/>
            <a:rect r="r" b="b" t="t" l="l"/>
            <a:pathLst>
              <a:path h="8126692" w="16265680">
                <a:moveTo>
                  <a:pt x="0" y="0"/>
                </a:moveTo>
                <a:lnTo>
                  <a:pt x="16265680" y="0"/>
                </a:lnTo>
                <a:lnTo>
                  <a:pt x="16265680" y="8126692"/>
                </a:lnTo>
                <a:lnTo>
                  <a:pt x="0" y="8126692"/>
                </a:lnTo>
                <a:lnTo>
                  <a:pt x="0" y="0"/>
                </a:lnTo>
                <a:close/>
              </a:path>
            </a:pathLst>
          </a:custGeom>
          <a:blipFill>
            <a:blip r:embed="rId2"/>
            <a:stretch>
              <a:fillRect l="0" t="0" r="0" b="0"/>
            </a:stretch>
          </a:blipFill>
        </p:spPr>
      </p:sp>
      <p:sp>
        <p:nvSpPr>
          <p:cNvPr name="Freeform 3" id="3"/>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3"/>
            <a:stretch>
              <a:fillRect l="0" t="0" r="0" b="0"/>
            </a:stretch>
          </a:blipFill>
        </p:spPr>
      </p:sp>
      <p:grpSp>
        <p:nvGrpSpPr>
          <p:cNvPr name="Group 4" id="4"/>
          <p:cNvGrpSpPr/>
          <p:nvPr/>
        </p:nvGrpSpPr>
        <p:grpSpPr>
          <a:xfrm rot="0">
            <a:off x="224626" y="214010"/>
            <a:ext cx="2091664" cy="1362679"/>
            <a:chOff x="0" y="0"/>
            <a:chExt cx="2788886" cy="1816906"/>
          </a:xfrm>
        </p:grpSpPr>
        <p:sp>
          <p:nvSpPr>
            <p:cNvPr name="Freeform 5" id="5"/>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7" id="7"/>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AutoShape 8" id="8"/>
          <p:cNvSpPr/>
          <p:nvPr/>
        </p:nvSpPr>
        <p:spPr>
          <a:xfrm flipH="true">
            <a:off x="5428886" y="2367761"/>
            <a:ext cx="3482218" cy="19050"/>
          </a:xfrm>
          <a:prstGeom prst="line">
            <a:avLst/>
          </a:prstGeom>
          <a:ln cap="flat" w="38100">
            <a:solidFill>
              <a:srgbClr val="FFFFFF"/>
            </a:solidFill>
            <a:prstDash val="solid"/>
            <a:headEnd type="none" len="sm" w="sm"/>
            <a:tailEnd type="none" len="sm" w="sm"/>
          </a:ln>
        </p:spPr>
      </p:sp>
      <p:sp>
        <p:nvSpPr>
          <p:cNvPr name="TextBox 9" id="9"/>
          <p:cNvSpPr txBox="true"/>
          <p:nvPr/>
        </p:nvSpPr>
        <p:spPr>
          <a:xfrm rot="0">
            <a:off x="5144852" y="785902"/>
            <a:ext cx="7998295" cy="1467559"/>
          </a:xfrm>
          <a:prstGeom prst="rect">
            <a:avLst/>
          </a:prstGeom>
        </p:spPr>
        <p:txBody>
          <a:bodyPr anchor="t" rtlCol="false" tIns="0" lIns="0" bIns="0" rIns="0">
            <a:spAutoFit/>
          </a:bodyPr>
          <a:lstStyle/>
          <a:p>
            <a:pPr algn="ctr">
              <a:lnSpc>
                <a:spcPts val="5486"/>
              </a:lnSpc>
            </a:pPr>
            <a:r>
              <a:rPr lang="en-US" sz="5326">
                <a:solidFill>
                  <a:srgbClr val="FFFFFF"/>
                </a:solidFill>
                <a:latin typeface="Poppins Ultra-Bold"/>
              </a:rPr>
              <a:t>DESPESAS POR </a:t>
            </a:r>
            <a:r>
              <a:rPr lang="en-US" sz="5326">
                <a:solidFill>
                  <a:srgbClr val="F8D00C"/>
                </a:solidFill>
                <a:latin typeface="Poppins Ultra-Bold"/>
              </a:rPr>
              <a:t>FUNÇÃO DE GOVERNO</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grpSp>
        <p:nvGrpSpPr>
          <p:cNvPr name="Group 3" id="3"/>
          <p:cNvGrpSpPr/>
          <p:nvPr/>
        </p:nvGrpSpPr>
        <p:grpSpPr>
          <a:xfrm rot="0">
            <a:off x="224626" y="214010"/>
            <a:ext cx="2091664" cy="1362679"/>
            <a:chOff x="0" y="0"/>
            <a:chExt cx="2788886" cy="1816906"/>
          </a:xfrm>
        </p:grpSpPr>
        <p:sp>
          <p:nvSpPr>
            <p:cNvPr name="Freeform 4" id="4"/>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6" id="6"/>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7" id="7"/>
          <p:cNvSpPr/>
          <p:nvPr/>
        </p:nvSpPr>
        <p:spPr>
          <a:xfrm flipH="false" flipV="false" rot="0">
            <a:off x="264402" y="2534359"/>
            <a:ext cx="17759195" cy="7092931"/>
          </a:xfrm>
          <a:custGeom>
            <a:avLst/>
            <a:gdLst/>
            <a:ahLst/>
            <a:cxnLst/>
            <a:rect r="r" b="b" t="t" l="l"/>
            <a:pathLst>
              <a:path h="7092931" w="17759195">
                <a:moveTo>
                  <a:pt x="0" y="0"/>
                </a:moveTo>
                <a:lnTo>
                  <a:pt x="17759196" y="0"/>
                </a:lnTo>
                <a:lnTo>
                  <a:pt x="17759196" y="7092931"/>
                </a:lnTo>
                <a:lnTo>
                  <a:pt x="0" y="7092931"/>
                </a:lnTo>
                <a:lnTo>
                  <a:pt x="0" y="0"/>
                </a:lnTo>
                <a:close/>
              </a:path>
            </a:pathLst>
          </a:custGeom>
          <a:blipFill>
            <a:blip r:embed="rId5"/>
            <a:stretch>
              <a:fillRect l="0" t="0" r="0" b="0"/>
            </a:stretch>
          </a:blipFill>
        </p:spPr>
      </p:sp>
      <p:sp>
        <p:nvSpPr>
          <p:cNvPr name="AutoShape 8" id="8"/>
          <p:cNvSpPr/>
          <p:nvPr/>
        </p:nvSpPr>
        <p:spPr>
          <a:xfrm flipH="true">
            <a:off x="5447936" y="2553409"/>
            <a:ext cx="3482218" cy="19050"/>
          </a:xfrm>
          <a:prstGeom prst="line">
            <a:avLst/>
          </a:prstGeom>
          <a:ln cap="flat" w="38100">
            <a:solidFill>
              <a:srgbClr val="FFFFFF"/>
            </a:solidFill>
            <a:prstDash val="solid"/>
            <a:headEnd type="none" len="sm" w="sm"/>
            <a:tailEnd type="none" len="sm" w="sm"/>
          </a:ln>
        </p:spPr>
      </p:sp>
      <p:sp>
        <p:nvSpPr>
          <p:cNvPr name="TextBox 9" id="9"/>
          <p:cNvSpPr txBox="true"/>
          <p:nvPr/>
        </p:nvSpPr>
        <p:spPr>
          <a:xfrm rot="0">
            <a:off x="5144852" y="1000125"/>
            <a:ext cx="7998295" cy="1467559"/>
          </a:xfrm>
          <a:prstGeom prst="rect">
            <a:avLst/>
          </a:prstGeom>
        </p:spPr>
        <p:txBody>
          <a:bodyPr anchor="t" rtlCol="false" tIns="0" lIns="0" bIns="0" rIns="0">
            <a:spAutoFit/>
          </a:bodyPr>
          <a:lstStyle/>
          <a:p>
            <a:pPr algn="ctr">
              <a:lnSpc>
                <a:spcPts val="5486"/>
              </a:lnSpc>
            </a:pPr>
            <a:r>
              <a:rPr lang="en-US" sz="5326">
                <a:solidFill>
                  <a:srgbClr val="FFFFFF"/>
                </a:solidFill>
                <a:latin typeface="Poppins Ultra-Bold"/>
              </a:rPr>
              <a:t>DESPESAS POR </a:t>
            </a:r>
            <a:r>
              <a:rPr lang="en-US" sz="5326">
                <a:solidFill>
                  <a:srgbClr val="F8D00C"/>
                </a:solidFill>
                <a:latin typeface="Poppins Ultra-Bold"/>
              </a:rPr>
              <a:t>FUNÇÃO DE GOVERNO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506670" y="1888744"/>
            <a:ext cx="17274661" cy="8398256"/>
          </a:xfrm>
          <a:custGeom>
            <a:avLst/>
            <a:gdLst/>
            <a:ahLst/>
            <a:cxnLst/>
            <a:rect r="r" b="b" t="t" l="l"/>
            <a:pathLst>
              <a:path h="8398256" w="17274661">
                <a:moveTo>
                  <a:pt x="0" y="0"/>
                </a:moveTo>
                <a:lnTo>
                  <a:pt x="17274660" y="0"/>
                </a:lnTo>
                <a:lnTo>
                  <a:pt x="17274660" y="8398256"/>
                </a:lnTo>
                <a:lnTo>
                  <a:pt x="0" y="8398256"/>
                </a:lnTo>
                <a:lnTo>
                  <a:pt x="0" y="0"/>
                </a:lnTo>
                <a:close/>
              </a:path>
            </a:pathLst>
          </a:custGeom>
          <a:blipFill>
            <a:blip r:embed="rId2"/>
            <a:stretch>
              <a:fillRect l="0" t="0" r="0" b="0"/>
            </a:stretch>
          </a:blipFill>
        </p:spPr>
      </p:sp>
      <p:sp>
        <p:nvSpPr>
          <p:cNvPr name="Freeform 3" id="3"/>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3"/>
            <a:stretch>
              <a:fillRect l="0" t="0" r="0" b="0"/>
            </a:stretch>
          </a:blipFill>
        </p:spPr>
      </p:sp>
      <p:grpSp>
        <p:nvGrpSpPr>
          <p:cNvPr name="Group 4" id="4"/>
          <p:cNvGrpSpPr/>
          <p:nvPr/>
        </p:nvGrpSpPr>
        <p:grpSpPr>
          <a:xfrm rot="0">
            <a:off x="224626" y="214010"/>
            <a:ext cx="2091664" cy="1362679"/>
            <a:chOff x="0" y="0"/>
            <a:chExt cx="2788886" cy="1816906"/>
          </a:xfrm>
        </p:grpSpPr>
        <p:sp>
          <p:nvSpPr>
            <p:cNvPr name="Freeform 5" id="5"/>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7" id="7"/>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AutoShape 8" id="8"/>
          <p:cNvSpPr/>
          <p:nvPr/>
        </p:nvSpPr>
        <p:spPr>
          <a:xfrm flipH="true">
            <a:off x="5428886" y="2167814"/>
            <a:ext cx="3482218" cy="19050"/>
          </a:xfrm>
          <a:prstGeom prst="line">
            <a:avLst/>
          </a:prstGeom>
          <a:ln cap="flat" w="38100">
            <a:solidFill>
              <a:srgbClr val="FFFFFF"/>
            </a:solidFill>
            <a:prstDash val="solid"/>
            <a:headEnd type="none" len="sm" w="sm"/>
            <a:tailEnd type="none" len="sm" w="sm"/>
          </a:ln>
        </p:spPr>
      </p:sp>
      <p:sp>
        <p:nvSpPr>
          <p:cNvPr name="TextBox 9" id="9"/>
          <p:cNvSpPr txBox="true"/>
          <p:nvPr/>
        </p:nvSpPr>
        <p:spPr>
          <a:xfrm rot="0">
            <a:off x="5144852" y="621041"/>
            <a:ext cx="7998295" cy="1467559"/>
          </a:xfrm>
          <a:prstGeom prst="rect">
            <a:avLst/>
          </a:prstGeom>
        </p:spPr>
        <p:txBody>
          <a:bodyPr anchor="t" rtlCol="false" tIns="0" lIns="0" bIns="0" rIns="0">
            <a:spAutoFit/>
          </a:bodyPr>
          <a:lstStyle/>
          <a:p>
            <a:pPr algn="ctr">
              <a:lnSpc>
                <a:spcPts val="5486"/>
              </a:lnSpc>
            </a:pPr>
            <a:r>
              <a:rPr lang="en-US" sz="5326">
                <a:solidFill>
                  <a:srgbClr val="FFFFFF"/>
                </a:solidFill>
                <a:latin typeface="Poppins Ultra-Bold"/>
              </a:rPr>
              <a:t>DESPESAS POR </a:t>
            </a:r>
            <a:r>
              <a:rPr lang="en-US" sz="5326">
                <a:solidFill>
                  <a:srgbClr val="F8D00C"/>
                </a:solidFill>
                <a:latin typeface="Poppins Ultra-Bold"/>
              </a:rPr>
              <a:t>FUNÇÃO DE GOVERNO</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390667" y="1952034"/>
            <a:ext cx="17506667" cy="7883797"/>
          </a:xfrm>
          <a:custGeom>
            <a:avLst/>
            <a:gdLst/>
            <a:ahLst/>
            <a:cxnLst/>
            <a:rect r="r" b="b" t="t" l="l"/>
            <a:pathLst>
              <a:path h="7883797" w="17506667">
                <a:moveTo>
                  <a:pt x="0" y="0"/>
                </a:moveTo>
                <a:lnTo>
                  <a:pt x="17506666" y="0"/>
                </a:lnTo>
                <a:lnTo>
                  <a:pt x="17506666" y="7883797"/>
                </a:lnTo>
                <a:lnTo>
                  <a:pt x="0" y="7883797"/>
                </a:lnTo>
                <a:lnTo>
                  <a:pt x="0" y="0"/>
                </a:lnTo>
                <a:close/>
              </a:path>
            </a:pathLst>
          </a:custGeom>
          <a:blipFill>
            <a:blip r:embed="rId2"/>
            <a:stretch>
              <a:fillRect l="0" t="0" r="0" b="0"/>
            </a:stretch>
          </a:blipFill>
        </p:spPr>
      </p:sp>
      <p:sp>
        <p:nvSpPr>
          <p:cNvPr name="Freeform 3" id="3"/>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3"/>
            <a:stretch>
              <a:fillRect l="0" t="0" r="0" b="0"/>
            </a:stretch>
          </a:blipFill>
        </p:spPr>
      </p:sp>
      <p:grpSp>
        <p:nvGrpSpPr>
          <p:cNvPr name="Group 4" id="4"/>
          <p:cNvGrpSpPr/>
          <p:nvPr/>
        </p:nvGrpSpPr>
        <p:grpSpPr>
          <a:xfrm rot="0">
            <a:off x="224626" y="214010"/>
            <a:ext cx="2091664" cy="1362679"/>
            <a:chOff x="0" y="0"/>
            <a:chExt cx="2788886" cy="1816906"/>
          </a:xfrm>
        </p:grpSpPr>
        <p:sp>
          <p:nvSpPr>
            <p:cNvPr name="Freeform 5" id="5"/>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7" id="7"/>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AutoShape 8" id="8"/>
          <p:cNvSpPr/>
          <p:nvPr/>
        </p:nvSpPr>
        <p:spPr>
          <a:xfrm flipH="true">
            <a:off x="5428886" y="2177339"/>
            <a:ext cx="3482218" cy="19050"/>
          </a:xfrm>
          <a:prstGeom prst="line">
            <a:avLst/>
          </a:prstGeom>
          <a:ln cap="flat" w="38100">
            <a:solidFill>
              <a:srgbClr val="FFFFFF"/>
            </a:solidFill>
            <a:prstDash val="solid"/>
            <a:headEnd type="none" len="sm" w="sm"/>
            <a:tailEnd type="none" len="sm" w="sm"/>
          </a:ln>
        </p:spPr>
      </p:sp>
      <p:sp>
        <p:nvSpPr>
          <p:cNvPr name="TextBox 9" id="9"/>
          <p:cNvSpPr txBox="true"/>
          <p:nvPr/>
        </p:nvSpPr>
        <p:spPr>
          <a:xfrm rot="0">
            <a:off x="5144852" y="621041"/>
            <a:ext cx="7998295" cy="1467559"/>
          </a:xfrm>
          <a:prstGeom prst="rect">
            <a:avLst/>
          </a:prstGeom>
        </p:spPr>
        <p:txBody>
          <a:bodyPr anchor="t" rtlCol="false" tIns="0" lIns="0" bIns="0" rIns="0">
            <a:spAutoFit/>
          </a:bodyPr>
          <a:lstStyle/>
          <a:p>
            <a:pPr algn="ctr">
              <a:lnSpc>
                <a:spcPts val="5486"/>
              </a:lnSpc>
            </a:pPr>
            <a:r>
              <a:rPr lang="en-US" sz="5326">
                <a:solidFill>
                  <a:srgbClr val="FFFFFF"/>
                </a:solidFill>
                <a:latin typeface="Poppins Ultra-Bold"/>
              </a:rPr>
              <a:t>DESPESAS POR </a:t>
            </a:r>
            <a:r>
              <a:rPr lang="en-US" sz="5326">
                <a:solidFill>
                  <a:srgbClr val="F8D00C"/>
                </a:solidFill>
                <a:latin typeface="Poppins Ultra-Bold"/>
              </a:rPr>
              <a:t>FUNÇÃO DE GOVERNO</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grpSp>
        <p:nvGrpSpPr>
          <p:cNvPr name="Group 3" id="3"/>
          <p:cNvGrpSpPr/>
          <p:nvPr/>
        </p:nvGrpSpPr>
        <p:grpSpPr>
          <a:xfrm rot="0">
            <a:off x="224626" y="214010"/>
            <a:ext cx="2091664" cy="1362679"/>
            <a:chOff x="0" y="0"/>
            <a:chExt cx="2788886" cy="1816906"/>
          </a:xfrm>
        </p:grpSpPr>
        <p:sp>
          <p:nvSpPr>
            <p:cNvPr name="Freeform 4" id="4"/>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6" id="6"/>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7" id="7"/>
          <p:cNvSpPr/>
          <p:nvPr/>
        </p:nvSpPr>
        <p:spPr>
          <a:xfrm flipH="false" flipV="false" rot="0">
            <a:off x="795600" y="2256631"/>
            <a:ext cx="16696800" cy="7279397"/>
          </a:xfrm>
          <a:custGeom>
            <a:avLst/>
            <a:gdLst/>
            <a:ahLst/>
            <a:cxnLst/>
            <a:rect r="r" b="b" t="t" l="l"/>
            <a:pathLst>
              <a:path h="7279397" w="16696800">
                <a:moveTo>
                  <a:pt x="0" y="0"/>
                </a:moveTo>
                <a:lnTo>
                  <a:pt x="16696800" y="0"/>
                </a:lnTo>
                <a:lnTo>
                  <a:pt x="16696800" y="7279397"/>
                </a:lnTo>
                <a:lnTo>
                  <a:pt x="0" y="7279397"/>
                </a:lnTo>
                <a:lnTo>
                  <a:pt x="0" y="0"/>
                </a:lnTo>
                <a:close/>
              </a:path>
            </a:pathLst>
          </a:custGeom>
          <a:blipFill>
            <a:blip r:embed="rId5"/>
            <a:stretch>
              <a:fillRect l="0" t="0" r="0" b="0"/>
            </a:stretch>
          </a:blipFill>
        </p:spPr>
      </p:sp>
      <p:sp>
        <p:nvSpPr>
          <p:cNvPr name="AutoShape 8" id="8"/>
          <p:cNvSpPr/>
          <p:nvPr/>
        </p:nvSpPr>
        <p:spPr>
          <a:xfrm flipH="true">
            <a:off x="5461653" y="2323306"/>
            <a:ext cx="3482218" cy="19050"/>
          </a:xfrm>
          <a:prstGeom prst="line">
            <a:avLst/>
          </a:prstGeom>
          <a:ln cap="flat" w="38100">
            <a:solidFill>
              <a:srgbClr val="FFFFFF"/>
            </a:solidFill>
            <a:prstDash val="solid"/>
            <a:headEnd type="none" len="sm" w="sm"/>
            <a:tailEnd type="none" len="sm" w="sm"/>
          </a:ln>
        </p:spPr>
      </p:sp>
      <p:sp>
        <p:nvSpPr>
          <p:cNvPr name="TextBox 9" id="9"/>
          <p:cNvSpPr txBox="true"/>
          <p:nvPr/>
        </p:nvSpPr>
        <p:spPr>
          <a:xfrm rot="0">
            <a:off x="5144852" y="789072"/>
            <a:ext cx="7998295" cy="1467559"/>
          </a:xfrm>
          <a:prstGeom prst="rect">
            <a:avLst/>
          </a:prstGeom>
        </p:spPr>
        <p:txBody>
          <a:bodyPr anchor="t" rtlCol="false" tIns="0" lIns="0" bIns="0" rIns="0">
            <a:spAutoFit/>
          </a:bodyPr>
          <a:lstStyle/>
          <a:p>
            <a:pPr algn="ctr">
              <a:lnSpc>
                <a:spcPts val="5486"/>
              </a:lnSpc>
            </a:pPr>
            <a:r>
              <a:rPr lang="en-US" sz="5326">
                <a:solidFill>
                  <a:srgbClr val="FFFFFF"/>
                </a:solidFill>
                <a:latin typeface="Poppins Ultra-Bold"/>
              </a:rPr>
              <a:t>DESPESAS POR </a:t>
            </a:r>
            <a:r>
              <a:rPr lang="en-US" sz="5326">
                <a:solidFill>
                  <a:srgbClr val="F8D00C"/>
                </a:solidFill>
                <a:latin typeface="Poppins Ultra-Bold"/>
              </a:rPr>
              <a:t>FUNÇÃO DE GOVERNO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grpSp>
        <p:nvGrpSpPr>
          <p:cNvPr name="Group 2" id="2"/>
          <p:cNvGrpSpPr/>
          <p:nvPr/>
        </p:nvGrpSpPr>
        <p:grpSpPr>
          <a:xfrm rot="-10800000">
            <a:off x="-3101216" y="3491819"/>
            <a:ext cx="9636473" cy="6254911"/>
            <a:chOff x="0" y="0"/>
            <a:chExt cx="3130550" cy="2032000"/>
          </a:xfrm>
        </p:grpSpPr>
        <p:sp>
          <p:nvSpPr>
            <p:cNvPr name="Freeform 3" id="3"/>
            <p:cNvSpPr/>
            <p:nvPr/>
          </p:nvSpPr>
          <p:spPr>
            <a:xfrm flipH="false" flipV="false" rot="0">
              <a:off x="0" y="0"/>
              <a:ext cx="3130550" cy="2032000"/>
            </a:xfrm>
            <a:custGeom>
              <a:avLst/>
              <a:gdLst/>
              <a:ahLst/>
              <a:cxnLst/>
              <a:rect r="r" b="b" t="t" l="l"/>
              <a:pathLst>
                <a:path h="2032000" w="3130550">
                  <a:moveTo>
                    <a:pt x="0" y="552450"/>
                  </a:moveTo>
                  <a:lnTo>
                    <a:pt x="0" y="2032000"/>
                  </a:lnTo>
                  <a:lnTo>
                    <a:pt x="3130550" y="2032000"/>
                  </a:lnTo>
                  <a:lnTo>
                    <a:pt x="3130550" y="0"/>
                  </a:lnTo>
                  <a:close/>
                </a:path>
              </a:pathLst>
            </a:custGeom>
            <a:solidFill>
              <a:srgbClr val="F8D00C"/>
            </a:solidFill>
          </p:spPr>
        </p:sp>
      </p:grpSp>
      <p:grpSp>
        <p:nvGrpSpPr>
          <p:cNvPr name="Group 4" id="4"/>
          <p:cNvGrpSpPr/>
          <p:nvPr/>
        </p:nvGrpSpPr>
        <p:grpSpPr>
          <a:xfrm rot="0">
            <a:off x="-310988" y="-231155"/>
            <a:ext cx="4056017" cy="3086100"/>
            <a:chOff x="0" y="0"/>
            <a:chExt cx="1068251" cy="812800"/>
          </a:xfrm>
        </p:grpSpPr>
        <p:sp>
          <p:nvSpPr>
            <p:cNvPr name="Freeform 5" id="5"/>
            <p:cNvSpPr/>
            <p:nvPr/>
          </p:nvSpPr>
          <p:spPr>
            <a:xfrm flipH="false" flipV="false" rot="0">
              <a:off x="0" y="0"/>
              <a:ext cx="1068251" cy="812800"/>
            </a:xfrm>
            <a:custGeom>
              <a:avLst/>
              <a:gdLst/>
              <a:ahLst/>
              <a:cxnLst/>
              <a:rect r="r" b="b" t="t" l="l"/>
              <a:pathLst>
                <a:path h="812800" w="1068251">
                  <a:moveTo>
                    <a:pt x="0" y="0"/>
                  </a:moveTo>
                  <a:lnTo>
                    <a:pt x="1068251" y="0"/>
                  </a:lnTo>
                  <a:lnTo>
                    <a:pt x="1068251" y="812800"/>
                  </a:lnTo>
                  <a:lnTo>
                    <a:pt x="0" y="812800"/>
                  </a:lnTo>
                  <a:close/>
                </a:path>
              </a:pathLst>
            </a:custGeom>
            <a:solidFill>
              <a:srgbClr val="CFD1D6"/>
            </a:solidFill>
          </p:spPr>
        </p:sp>
        <p:sp>
          <p:nvSpPr>
            <p:cNvPr name="TextBox 6" id="6"/>
            <p:cNvSpPr txBox="true"/>
            <p:nvPr/>
          </p:nvSpPr>
          <p:spPr>
            <a:xfrm>
              <a:off x="0" y="-38100"/>
              <a:ext cx="812800" cy="850900"/>
            </a:xfrm>
            <a:prstGeom prst="rect">
              <a:avLst/>
            </a:prstGeom>
          </p:spPr>
          <p:txBody>
            <a:bodyPr anchor="ctr" rtlCol="false" tIns="50800" lIns="50800" bIns="50800" rIns="50800"/>
            <a:lstStyle/>
            <a:p>
              <a:pPr algn="ctr">
                <a:lnSpc>
                  <a:spcPts val="2339"/>
                </a:lnSpc>
              </a:pPr>
            </a:p>
          </p:txBody>
        </p:sp>
      </p:grpSp>
      <p:grpSp>
        <p:nvGrpSpPr>
          <p:cNvPr name="Group 7" id="7"/>
          <p:cNvGrpSpPr>
            <a:grpSpLocks noChangeAspect="true"/>
          </p:cNvGrpSpPr>
          <p:nvPr/>
        </p:nvGrpSpPr>
        <p:grpSpPr>
          <a:xfrm rot="0">
            <a:off x="-1564390" y="1009650"/>
            <a:ext cx="7490058" cy="7015562"/>
            <a:chOff x="0" y="0"/>
            <a:chExt cx="5840606" cy="5470603"/>
          </a:xfrm>
        </p:grpSpPr>
        <p:sp>
          <p:nvSpPr>
            <p:cNvPr name="Freeform 8" id="8"/>
            <p:cNvSpPr/>
            <p:nvPr/>
          </p:nvSpPr>
          <p:spPr>
            <a:xfrm flipH="false" flipV="false" rot="0">
              <a:off x="0" y="0"/>
              <a:ext cx="5840606" cy="5470603"/>
            </a:xfrm>
            <a:custGeom>
              <a:avLst/>
              <a:gdLst/>
              <a:ahLst/>
              <a:cxnLst/>
              <a:rect r="r" b="b" t="t" l="l"/>
              <a:pathLst>
                <a:path h="5470603" w="5840606">
                  <a:moveTo>
                    <a:pt x="5840606" y="5470603"/>
                  </a:moveTo>
                  <a:lnTo>
                    <a:pt x="0" y="3996034"/>
                  </a:lnTo>
                  <a:lnTo>
                    <a:pt x="0" y="0"/>
                  </a:lnTo>
                  <a:lnTo>
                    <a:pt x="5840606" y="1474569"/>
                  </a:lnTo>
                  <a:lnTo>
                    <a:pt x="5840606" y="5470603"/>
                  </a:lnTo>
                  <a:close/>
                </a:path>
              </a:pathLst>
            </a:custGeom>
            <a:solidFill>
              <a:srgbClr val="F8D00C"/>
            </a:solidFill>
          </p:spPr>
        </p:sp>
        <p:sp>
          <p:nvSpPr>
            <p:cNvPr name="Freeform 9" id="9"/>
            <p:cNvSpPr/>
            <p:nvPr/>
          </p:nvSpPr>
          <p:spPr>
            <a:xfrm flipH="false" flipV="false" rot="0">
              <a:off x="0" y="0"/>
              <a:ext cx="5840606" cy="5470603"/>
            </a:xfrm>
            <a:custGeom>
              <a:avLst/>
              <a:gdLst/>
              <a:ahLst/>
              <a:cxnLst/>
              <a:rect r="r" b="b" t="t" l="l"/>
              <a:pathLst>
                <a:path h="5470603" w="5840606">
                  <a:moveTo>
                    <a:pt x="5840606" y="5470603"/>
                  </a:moveTo>
                  <a:lnTo>
                    <a:pt x="0" y="3996034"/>
                  </a:lnTo>
                  <a:lnTo>
                    <a:pt x="0" y="0"/>
                  </a:lnTo>
                  <a:lnTo>
                    <a:pt x="5840606" y="1474569"/>
                  </a:lnTo>
                  <a:lnTo>
                    <a:pt x="5840606" y="5470603"/>
                  </a:lnTo>
                  <a:close/>
                </a:path>
              </a:pathLst>
            </a:custGeom>
            <a:blipFill>
              <a:blip r:embed="rId2"/>
              <a:stretch>
                <a:fillRect l="-20248" t="0" r="-20248" b="0"/>
              </a:stretch>
            </a:blipFill>
          </p:spPr>
        </p:sp>
      </p:grpSp>
      <p:sp>
        <p:nvSpPr>
          <p:cNvPr name="Freeform 10" id="10"/>
          <p:cNvSpPr/>
          <p:nvPr/>
        </p:nvSpPr>
        <p:spPr>
          <a:xfrm flipH="false" flipV="false" rot="0">
            <a:off x="1028700" y="7841303"/>
            <a:ext cx="1743996" cy="1416997"/>
          </a:xfrm>
          <a:custGeom>
            <a:avLst/>
            <a:gdLst/>
            <a:ahLst/>
            <a:cxnLst/>
            <a:rect r="r" b="b" t="t" l="l"/>
            <a:pathLst>
              <a:path h="1416997" w="1743996">
                <a:moveTo>
                  <a:pt x="0" y="0"/>
                </a:moveTo>
                <a:lnTo>
                  <a:pt x="1743996" y="0"/>
                </a:lnTo>
                <a:lnTo>
                  <a:pt x="1743996" y="1416997"/>
                </a:lnTo>
                <a:lnTo>
                  <a:pt x="0" y="14169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12946530" y="1028700"/>
            <a:ext cx="2374276" cy="368013"/>
          </a:xfrm>
          <a:custGeom>
            <a:avLst/>
            <a:gdLst/>
            <a:ahLst/>
            <a:cxnLst/>
            <a:rect r="r" b="b" t="t" l="l"/>
            <a:pathLst>
              <a:path h="368013" w="2374276">
                <a:moveTo>
                  <a:pt x="0" y="0"/>
                </a:moveTo>
                <a:lnTo>
                  <a:pt x="2374276" y="0"/>
                </a:lnTo>
                <a:lnTo>
                  <a:pt x="2374276" y="368013"/>
                </a:lnTo>
                <a:lnTo>
                  <a:pt x="0" y="3680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8631111" y="1711919"/>
            <a:ext cx="7121292" cy="1533720"/>
          </a:xfrm>
          <a:prstGeom prst="rect">
            <a:avLst/>
          </a:prstGeom>
        </p:spPr>
        <p:txBody>
          <a:bodyPr anchor="t" rtlCol="false" tIns="0" lIns="0" bIns="0" rIns="0">
            <a:spAutoFit/>
          </a:bodyPr>
          <a:lstStyle/>
          <a:p>
            <a:pPr>
              <a:lnSpc>
                <a:spcPts val="10915"/>
              </a:lnSpc>
            </a:pPr>
            <a:r>
              <a:rPr lang="en-US" sz="10597">
                <a:solidFill>
                  <a:srgbClr val="FFFFFF"/>
                </a:solidFill>
                <a:latin typeface="Poppins Ultra-Bold"/>
              </a:rPr>
              <a:t>EDITAL DE</a:t>
            </a:r>
          </a:p>
        </p:txBody>
      </p:sp>
      <p:sp>
        <p:nvSpPr>
          <p:cNvPr name="TextBox 13" id="13"/>
          <p:cNvSpPr txBox="true"/>
          <p:nvPr/>
        </p:nvSpPr>
        <p:spPr>
          <a:xfrm rot="0">
            <a:off x="7290519" y="4211643"/>
            <a:ext cx="9802476" cy="3629660"/>
          </a:xfrm>
          <a:prstGeom prst="rect">
            <a:avLst/>
          </a:prstGeom>
        </p:spPr>
        <p:txBody>
          <a:bodyPr anchor="t" rtlCol="false" tIns="0" lIns="0" bIns="0" rIns="0">
            <a:spAutoFit/>
          </a:bodyPr>
          <a:lstStyle/>
          <a:p>
            <a:pPr algn="just">
              <a:lnSpc>
                <a:spcPts val="2859"/>
              </a:lnSpc>
            </a:pPr>
            <a:r>
              <a:rPr lang="en-US" sz="2199">
                <a:solidFill>
                  <a:srgbClr val="FFFFFF"/>
                </a:solidFill>
                <a:latin typeface="Poppins"/>
              </a:rPr>
              <a:t>O MUNICÍPIO DE CAPIVARI DE BAIXO (SC), por intermédio da Prefeita Municipal, com base no Parágrafo único, art. 48 da Lei Complementar (LRF) nº 101, de 04 de maio de 2000, CONVIDA toda a sociedade civil e organizada com atuação e sede no Município de Capivari de Baixo, e demais munícipes, para participarem de AUDIÊNCIA PÚBLICA que ocorrerá no dia 29 de setembro de 2023 (sexta-feira), às 9 horas, nas dependências da Câmara Municipal de Capivari de Baixo, visando à apreciação e apresentação de sugestões sobre a Lei Orçamentária Anual - LOA - para o Exercício de 2024. </a:t>
            </a:r>
          </a:p>
          <a:p>
            <a:pPr algn="just">
              <a:lnSpc>
                <a:spcPts val="2859"/>
              </a:lnSpc>
            </a:pPr>
          </a:p>
        </p:txBody>
      </p:sp>
      <p:sp>
        <p:nvSpPr>
          <p:cNvPr name="TextBox 14" id="14"/>
          <p:cNvSpPr txBox="true"/>
          <p:nvPr/>
        </p:nvSpPr>
        <p:spPr>
          <a:xfrm rot="0">
            <a:off x="8631111" y="2878936"/>
            <a:ext cx="7009141" cy="999966"/>
          </a:xfrm>
          <a:prstGeom prst="rect">
            <a:avLst/>
          </a:prstGeom>
        </p:spPr>
        <p:txBody>
          <a:bodyPr anchor="t" rtlCol="false" tIns="0" lIns="0" bIns="0" rIns="0">
            <a:spAutoFit/>
          </a:bodyPr>
          <a:lstStyle/>
          <a:p>
            <a:pPr>
              <a:lnSpc>
                <a:spcPts val="7102"/>
              </a:lnSpc>
            </a:pPr>
            <a:r>
              <a:rPr lang="en-US" sz="6895">
                <a:solidFill>
                  <a:srgbClr val="F8D00C"/>
                </a:solidFill>
                <a:latin typeface="Poppins Ultra-Bold"/>
              </a:rPr>
              <a:t>CONVOCAÇÃO</a:t>
            </a:r>
          </a:p>
        </p:txBody>
      </p:sp>
      <p:sp>
        <p:nvSpPr>
          <p:cNvPr name="Freeform 15" id="15"/>
          <p:cNvSpPr/>
          <p:nvPr/>
        </p:nvSpPr>
        <p:spPr>
          <a:xfrm flipH="false" flipV="false" rot="0">
            <a:off x="5213345" y="8396687"/>
            <a:ext cx="14534564" cy="14534564"/>
          </a:xfrm>
          <a:custGeom>
            <a:avLst/>
            <a:gdLst/>
            <a:ahLst/>
            <a:cxnLst/>
            <a:rect r="r" b="b" t="t" l="l"/>
            <a:pathLst>
              <a:path h="14534564" w="14534564">
                <a:moveTo>
                  <a:pt x="0" y="0"/>
                </a:moveTo>
                <a:lnTo>
                  <a:pt x="14534564" y="0"/>
                </a:lnTo>
                <a:lnTo>
                  <a:pt x="14534564" y="14534563"/>
                </a:lnTo>
                <a:lnTo>
                  <a:pt x="0" y="14534563"/>
                </a:lnTo>
                <a:lnTo>
                  <a:pt x="0" y="0"/>
                </a:lnTo>
                <a:close/>
              </a:path>
            </a:pathLst>
          </a:custGeom>
          <a:blipFill>
            <a:blip r:embed="rId7"/>
            <a:stretch>
              <a:fillRect l="0" t="0" r="0" b="0"/>
            </a:stretch>
          </a:blipFill>
        </p:spPr>
      </p:sp>
      <p:grpSp>
        <p:nvGrpSpPr>
          <p:cNvPr name="Group 16" id="16"/>
          <p:cNvGrpSpPr/>
          <p:nvPr/>
        </p:nvGrpSpPr>
        <p:grpSpPr>
          <a:xfrm rot="0">
            <a:off x="9971013" y="8949025"/>
            <a:ext cx="1713145" cy="1118354"/>
            <a:chOff x="0" y="0"/>
            <a:chExt cx="2284194" cy="1491139"/>
          </a:xfrm>
        </p:grpSpPr>
        <p:sp>
          <p:nvSpPr>
            <p:cNvPr name="Freeform 17" id="17"/>
            <p:cNvSpPr/>
            <p:nvPr/>
          </p:nvSpPr>
          <p:spPr>
            <a:xfrm flipH="false" flipV="false" rot="0">
              <a:off x="569462" y="0"/>
              <a:ext cx="965916" cy="965916"/>
            </a:xfrm>
            <a:custGeom>
              <a:avLst/>
              <a:gdLst/>
              <a:ahLst/>
              <a:cxnLst/>
              <a:rect r="r" b="b" t="t" l="l"/>
              <a:pathLst>
                <a:path h="965916" w="965916">
                  <a:moveTo>
                    <a:pt x="0" y="0"/>
                  </a:moveTo>
                  <a:lnTo>
                    <a:pt x="965916" y="0"/>
                  </a:lnTo>
                  <a:lnTo>
                    <a:pt x="965916" y="965916"/>
                  </a:lnTo>
                  <a:lnTo>
                    <a:pt x="0" y="9659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8" id="18"/>
            <p:cNvSpPr txBox="true"/>
            <p:nvPr/>
          </p:nvSpPr>
          <p:spPr>
            <a:xfrm rot="0">
              <a:off x="0" y="1006587"/>
              <a:ext cx="2284194" cy="484552"/>
            </a:xfrm>
            <a:prstGeom prst="rect">
              <a:avLst/>
            </a:prstGeom>
          </p:spPr>
          <p:txBody>
            <a:bodyPr anchor="t" rtlCol="false" tIns="0" lIns="0" bIns="0" rIns="0">
              <a:spAutoFit/>
            </a:bodyPr>
            <a:lstStyle/>
            <a:p>
              <a:pPr algn="ctr">
                <a:lnSpc>
                  <a:spcPts val="2509"/>
                </a:lnSpc>
                <a:spcBef>
                  <a:spcPct val="0"/>
                </a:spcBef>
              </a:pPr>
              <a:r>
                <a:rPr lang="en-US" sz="2788">
                  <a:solidFill>
                    <a:srgbClr val="1D2142"/>
                  </a:solidFill>
                  <a:latin typeface="Monument"/>
                </a:rPr>
                <a:t>2024</a:t>
              </a:r>
            </a:p>
          </p:txBody>
        </p:sp>
        <p:sp>
          <p:nvSpPr>
            <p:cNvPr name="TextBox 19" id="19"/>
            <p:cNvSpPr txBox="true"/>
            <p:nvPr/>
          </p:nvSpPr>
          <p:spPr>
            <a:xfrm rot="0">
              <a:off x="0" y="518190"/>
              <a:ext cx="2284194" cy="599329"/>
            </a:xfrm>
            <a:prstGeom prst="rect">
              <a:avLst/>
            </a:prstGeom>
          </p:spPr>
          <p:txBody>
            <a:bodyPr anchor="t" rtlCol="false" tIns="0" lIns="0" bIns="0" rIns="0">
              <a:spAutoFit/>
            </a:bodyPr>
            <a:lstStyle/>
            <a:p>
              <a:pPr algn="ctr">
                <a:lnSpc>
                  <a:spcPts val="3080"/>
                </a:lnSpc>
                <a:spcBef>
                  <a:spcPct val="0"/>
                </a:spcBef>
              </a:pPr>
              <a:r>
                <a:rPr lang="en-US" sz="3422">
                  <a:solidFill>
                    <a:srgbClr val="1D2142"/>
                  </a:solidFill>
                  <a:latin typeface="Monument"/>
                </a:rPr>
                <a:t>L  A</a:t>
              </a:r>
            </a:p>
          </p:txBody>
        </p:sp>
      </p:grpSp>
      <p:sp>
        <p:nvSpPr>
          <p:cNvPr name="Freeform 20" id="20"/>
          <p:cNvSpPr/>
          <p:nvPr/>
        </p:nvSpPr>
        <p:spPr>
          <a:xfrm flipH="false" flipV="false" rot="0">
            <a:off x="11903551" y="9038102"/>
            <a:ext cx="2708862" cy="940201"/>
          </a:xfrm>
          <a:custGeom>
            <a:avLst/>
            <a:gdLst/>
            <a:ahLst/>
            <a:cxnLst/>
            <a:rect r="r" b="b" t="t" l="l"/>
            <a:pathLst>
              <a:path h="940201" w="2708862">
                <a:moveTo>
                  <a:pt x="0" y="0"/>
                </a:moveTo>
                <a:lnTo>
                  <a:pt x="2708862" y="0"/>
                </a:lnTo>
                <a:lnTo>
                  <a:pt x="2708862" y="940200"/>
                </a:lnTo>
                <a:lnTo>
                  <a:pt x="0" y="940200"/>
                </a:lnTo>
                <a:lnTo>
                  <a:pt x="0" y="0"/>
                </a:lnTo>
                <a:close/>
              </a:path>
            </a:pathLst>
          </a:custGeom>
          <a:blipFill>
            <a:blip r:embed="rId10"/>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grpSp>
        <p:nvGrpSpPr>
          <p:cNvPr name="Group 3" id="3"/>
          <p:cNvGrpSpPr/>
          <p:nvPr/>
        </p:nvGrpSpPr>
        <p:grpSpPr>
          <a:xfrm rot="0">
            <a:off x="224626" y="214010"/>
            <a:ext cx="2091664" cy="1362679"/>
            <a:chOff x="0" y="0"/>
            <a:chExt cx="2788886" cy="1816906"/>
          </a:xfrm>
        </p:grpSpPr>
        <p:sp>
          <p:nvSpPr>
            <p:cNvPr name="Freeform 4" id="4"/>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6" id="6"/>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7" id="7"/>
          <p:cNvSpPr/>
          <p:nvPr/>
        </p:nvSpPr>
        <p:spPr>
          <a:xfrm flipH="false" flipV="false" rot="0">
            <a:off x="814770" y="2205914"/>
            <a:ext cx="16658460" cy="7685744"/>
          </a:xfrm>
          <a:custGeom>
            <a:avLst/>
            <a:gdLst/>
            <a:ahLst/>
            <a:cxnLst/>
            <a:rect r="r" b="b" t="t" l="l"/>
            <a:pathLst>
              <a:path h="7685744" w="16658460">
                <a:moveTo>
                  <a:pt x="0" y="0"/>
                </a:moveTo>
                <a:lnTo>
                  <a:pt x="16658460" y="0"/>
                </a:lnTo>
                <a:lnTo>
                  <a:pt x="16658460" y="7685744"/>
                </a:lnTo>
                <a:lnTo>
                  <a:pt x="0" y="7685744"/>
                </a:lnTo>
                <a:lnTo>
                  <a:pt x="0" y="0"/>
                </a:lnTo>
                <a:close/>
              </a:path>
            </a:pathLst>
          </a:custGeom>
          <a:blipFill>
            <a:blip r:embed="rId5"/>
            <a:stretch>
              <a:fillRect l="0" t="0" r="0" b="0"/>
            </a:stretch>
          </a:blipFill>
        </p:spPr>
      </p:sp>
      <p:sp>
        <p:nvSpPr>
          <p:cNvPr name="AutoShape 8" id="8"/>
          <p:cNvSpPr/>
          <p:nvPr/>
        </p:nvSpPr>
        <p:spPr>
          <a:xfrm flipH="true">
            <a:off x="5442603" y="2275681"/>
            <a:ext cx="3482218" cy="19050"/>
          </a:xfrm>
          <a:prstGeom prst="line">
            <a:avLst/>
          </a:prstGeom>
          <a:ln cap="flat" w="38100">
            <a:solidFill>
              <a:srgbClr val="FFFFFF"/>
            </a:solidFill>
            <a:prstDash val="solid"/>
            <a:headEnd type="none" len="sm" w="sm"/>
            <a:tailEnd type="none" len="sm" w="sm"/>
          </a:ln>
        </p:spPr>
      </p:sp>
      <p:sp>
        <p:nvSpPr>
          <p:cNvPr name="TextBox 9" id="9"/>
          <p:cNvSpPr txBox="true"/>
          <p:nvPr/>
        </p:nvSpPr>
        <p:spPr>
          <a:xfrm rot="0">
            <a:off x="5144852" y="738355"/>
            <a:ext cx="7998295" cy="1467559"/>
          </a:xfrm>
          <a:prstGeom prst="rect">
            <a:avLst/>
          </a:prstGeom>
        </p:spPr>
        <p:txBody>
          <a:bodyPr anchor="t" rtlCol="false" tIns="0" lIns="0" bIns="0" rIns="0">
            <a:spAutoFit/>
          </a:bodyPr>
          <a:lstStyle/>
          <a:p>
            <a:pPr algn="ctr">
              <a:lnSpc>
                <a:spcPts val="5486"/>
              </a:lnSpc>
            </a:pPr>
            <a:r>
              <a:rPr lang="en-US" sz="5326">
                <a:solidFill>
                  <a:srgbClr val="FFFFFF"/>
                </a:solidFill>
                <a:latin typeface="Poppins Ultra-Bold"/>
              </a:rPr>
              <a:t>DESPESAS POR </a:t>
            </a:r>
            <a:r>
              <a:rPr lang="en-US" sz="5326">
                <a:solidFill>
                  <a:srgbClr val="F8D00C"/>
                </a:solidFill>
                <a:latin typeface="Poppins Ultra-Bold"/>
              </a:rPr>
              <a:t>FUNÇÃO DE GOVERNO</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grpSp>
        <p:nvGrpSpPr>
          <p:cNvPr name="Group 3" id="3"/>
          <p:cNvGrpSpPr/>
          <p:nvPr/>
        </p:nvGrpSpPr>
        <p:grpSpPr>
          <a:xfrm rot="0">
            <a:off x="224626" y="214010"/>
            <a:ext cx="2091664" cy="1362679"/>
            <a:chOff x="0" y="0"/>
            <a:chExt cx="2788886" cy="1816906"/>
          </a:xfrm>
        </p:grpSpPr>
        <p:sp>
          <p:nvSpPr>
            <p:cNvPr name="Freeform 4" id="4"/>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6" id="6"/>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7" id="7"/>
          <p:cNvSpPr/>
          <p:nvPr/>
        </p:nvSpPr>
        <p:spPr>
          <a:xfrm flipH="false" flipV="false" rot="0">
            <a:off x="661989" y="2401009"/>
            <a:ext cx="16964023" cy="7154977"/>
          </a:xfrm>
          <a:custGeom>
            <a:avLst/>
            <a:gdLst/>
            <a:ahLst/>
            <a:cxnLst/>
            <a:rect r="r" b="b" t="t" l="l"/>
            <a:pathLst>
              <a:path h="7154977" w="16964023">
                <a:moveTo>
                  <a:pt x="0" y="0"/>
                </a:moveTo>
                <a:lnTo>
                  <a:pt x="16964022" y="0"/>
                </a:lnTo>
                <a:lnTo>
                  <a:pt x="16964022" y="7154977"/>
                </a:lnTo>
                <a:lnTo>
                  <a:pt x="0" y="7154977"/>
                </a:lnTo>
                <a:lnTo>
                  <a:pt x="0" y="0"/>
                </a:lnTo>
                <a:close/>
              </a:path>
            </a:pathLst>
          </a:custGeom>
          <a:blipFill>
            <a:blip r:embed="rId5"/>
            <a:stretch>
              <a:fillRect l="0" t="0" r="0" b="0"/>
            </a:stretch>
          </a:blipFill>
        </p:spPr>
      </p:sp>
      <p:sp>
        <p:nvSpPr>
          <p:cNvPr name="AutoShape 8" id="8"/>
          <p:cNvSpPr/>
          <p:nvPr/>
        </p:nvSpPr>
        <p:spPr>
          <a:xfrm flipH="true">
            <a:off x="5438295" y="2486734"/>
            <a:ext cx="3482218" cy="19050"/>
          </a:xfrm>
          <a:prstGeom prst="line">
            <a:avLst/>
          </a:prstGeom>
          <a:ln cap="flat" w="38100">
            <a:solidFill>
              <a:srgbClr val="FFFFFF"/>
            </a:solidFill>
            <a:prstDash val="solid"/>
            <a:headEnd type="none" len="sm" w="sm"/>
            <a:tailEnd type="none" len="sm" w="sm"/>
          </a:ln>
        </p:spPr>
      </p:sp>
      <p:sp>
        <p:nvSpPr>
          <p:cNvPr name="TextBox 9" id="9"/>
          <p:cNvSpPr txBox="true"/>
          <p:nvPr/>
        </p:nvSpPr>
        <p:spPr>
          <a:xfrm rot="0">
            <a:off x="5144852" y="933450"/>
            <a:ext cx="7998295" cy="1467559"/>
          </a:xfrm>
          <a:prstGeom prst="rect">
            <a:avLst/>
          </a:prstGeom>
        </p:spPr>
        <p:txBody>
          <a:bodyPr anchor="t" rtlCol="false" tIns="0" lIns="0" bIns="0" rIns="0">
            <a:spAutoFit/>
          </a:bodyPr>
          <a:lstStyle/>
          <a:p>
            <a:pPr algn="ctr">
              <a:lnSpc>
                <a:spcPts val="5486"/>
              </a:lnSpc>
            </a:pPr>
            <a:r>
              <a:rPr lang="en-US" sz="5326">
                <a:solidFill>
                  <a:srgbClr val="FFFFFF"/>
                </a:solidFill>
                <a:latin typeface="Poppins Ultra-Bold"/>
              </a:rPr>
              <a:t>DESPESAS POR </a:t>
            </a:r>
            <a:r>
              <a:rPr lang="en-US" sz="5326">
                <a:solidFill>
                  <a:srgbClr val="F8D00C"/>
                </a:solidFill>
                <a:latin typeface="Poppins Ultra-Bold"/>
              </a:rPr>
              <a:t>FUNÇÃO DE GOVERNO</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554311" y="1887376"/>
            <a:ext cx="17179378" cy="8510098"/>
          </a:xfrm>
          <a:custGeom>
            <a:avLst/>
            <a:gdLst/>
            <a:ahLst/>
            <a:cxnLst/>
            <a:rect r="r" b="b" t="t" l="l"/>
            <a:pathLst>
              <a:path h="8510098" w="17179378">
                <a:moveTo>
                  <a:pt x="0" y="0"/>
                </a:moveTo>
                <a:lnTo>
                  <a:pt x="17179378" y="0"/>
                </a:lnTo>
                <a:lnTo>
                  <a:pt x="17179378" y="8510098"/>
                </a:lnTo>
                <a:lnTo>
                  <a:pt x="0" y="8510098"/>
                </a:lnTo>
                <a:lnTo>
                  <a:pt x="0" y="0"/>
                </a:lnTo>
                <a:close/>
              </a:path>
            </a:pathLst>
          </a:custGeom>
          <a:blipFill>
            <a:blip r:embed="rId2"/>
            <a:stretch>
              <a:fillRect l="0" t="0" r="0" b="0"/>
            </a:stretch>
          </a:blipFill>
        </p:spPr>
      </p:sp>
      <p:sp>
        <p:nvSpPr>
          <p:cNvPr name="Freeform 3" id="3"/>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3"/>
            <a:stretch>
              <a:fillRect l="0" t="0" r="0" b="0"/>
            </a:stretch>
          </a:blipFill>
        </p:spPr>
      </p:sp>
      <p:grpSp>
        <p:nvGrpSpPr>
          <p:cNvPr name="Group 4" id="4"/>
          <p:cNvGrpSpPr/>
          <p:nvPr/>
        </p:nvGrpSpPr>
        <p:grpSpPr>
          <a:xfrm rot="0">
            <a:off x="224626" y="214010"/>
            <a:ext cx="2091664" cy="1362679"/>
            <a:chOff x="0" y="0"/>
            <a:chExt cx="2788886" cy="1816906"/>
          </a:xfrm>
        </p:grpSpPr>
        <p:sp>
          <p:nvSpPr>
            <p:cNvPr name="Freeform 5" id="5"/>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7" id="7"/>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AutoShape 8" id="8"/>
          <p:cNvSpPr/>
          <p:nvPr/>
        </p:nvSpPr>
        <p:spPr>
          <a:xfrm flipH="true">
            <a:off x="5438411" y="2177339"/>
            <a:ext cx="3482218" cy="19050"/>
          </a:xfrm>
          <a:prstGeom prst="line">
            <a:avLst/>
          </a:prstGeom>
          <a:ln cap="flat" w="38100">
            <a:solidFill>
              <a:srgbClr val="FFFFFF"/>
            </a:solidFill>
            <a:prstDash val="solid"/>
            <a:headEnd type="none" len="sm" w="sm"/>
            <a:tailEnd type="none" len="sm" w="sm"/>
          </a:ln>
        </p:spPr>
      </p:sp>
      <p:sp>
        <p:nvSpPr>
          <p:cNvPr name="TextBox 9" id="9"/>
          <p:cNvSpPr txBox="true"/>
          <p:nvPr/>
        </p:nvSpPr>
        <p:spPr>
          <a:xfrm rot="0">
            <a:off x="5144852" y="621041"/>
            <a:ext cx="7998295" cy="1467559"/>
          </a:xfrm>
          <a:prstGeom prst="rect">
            <a:avLst/>
          </a:prstGeom>
        </p:spPr>
        <p:txBody>
          <a:bodyPr anchor="t" rtlCol="false" tIns="0" lIns="0" bIns="0" rIns="0">
            <a:spAutoFit/>
          </a:bodyPr>
          <a:lstStyle/>
          <a:p>
            <a:pPr algn="ctr">
              <a:lnSpc>
                <a:spcPts val="5486"/>
              </a:lnSpc>
            </a:pPr>
            <a:r>
              <a:rPr lang="en-US" sz="5326">
                <a:solidFill>
                  <a:srgbClr val="FFFFFF"/>
                </a:solidFill>
                <a:latin typeface="Poppins Ultra-Bold"/>
              </a:rPr>
              <a:t>DESPESAS POR </a:t>
            </a:r>
            <a:r>
              <a:rPr lang="en-US" sz="5326">
                <a:solidFill>
                  <a:srgbClr val="F8D00C"/>
                </a:solidFill>
                <a:latin typeface="Poppins Ultra-Bold"/>
              </a:rPr>
              <a:t>FUNÇÃO DE GOVERNO</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grpSp>
        <p:nvGrpSpPr>
          <p:cNvPr name="Group 3" id="3"/>
          <p:cNvGrpSpPr/>
          <p:nvPr/>
        </p:nvGrpSpPr>
        <p:grpSpPr>
          <a:xfrm rot="0">
            <a:off x="224626" y="214010"/>
            <a:ext cx="2091664" cy="1362679"/>
            <a:chOff x="0" y="0"/>
            <a:chExt cx="2788886" cy="1816906"/>
          </a:xfrm>
        </p:grpSpPr>
        <p:sp>
          <p:nvSpPr>
            <p:cNvPr name="Freeform 4" id="4"/>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6" id="6"/>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AutoShape 7" id="7"/>
          <p:cNvSpPr/>
          <p:nvPr/>
        </p:nvSpPr>
        <p:spPr>
          <a:xfrm flipH="true">
            <a:off x="5447936" y="2334053"/>
            <a:ext cx="3482218" cy="19050"/>
          </a:xfrm>
          <a:prstGeom prst="line">
            <a:avLst/>
          </a:prstGeom>
          <a:ln cap="flat" w="38100">
            <a:solidFill>
              <a:srgbClr val="FFFFFF"/>
            </a:solidFill>
            <a:prstDash val="solid"/>
            <a:headEnd type="none" len="sm" w="sm"/>
            <a:tailEnd type="none" len="sm" w="sm"/>
          </a:ln>
        </p:spPr>
      </p:sp>
      <p:sp>
        <p:nvSpPr>
          <p:cNvPr name="Freeform 8" id="8"/>
          <p:cNvSpPr/>
          <p:nvPr/>
        </p:nvSpPr>
        <p:spPr>
          <a:xfrm flipH="false" flipV="false" rot="0">
            <a:off x="1488447" y="2219754"/>
            <a:ext cx="15311106" cy="7748580"/>
          </a:xfrm>
          <a:custGeom>
            <a:avLst/>
            <a:gdLst/>
            <a:ahLst/>
            <a:cxnLst/>
            <a:rect r="r" b="b" t="t" l="l"/>
            <a:pathLst>
              <a:path h="7748580" w="15311106">
                <a:moveTo>
                  <a:pt x="0" y="0"/>
                </a:moveTo>
                <a:lnTo>
                  <a:pt x="15311106" y="0"/>
                </a:lnTo>
                <a:lnTo>
                  <a:pt x="15311106" y="7748579"/>
                </a:lnTo>
                <a:lnTo>
                  <a:pt x="0" y="7748579"/>
                </a:lnTo>
                <a:lnTo>
                  <a:pt x="0" y="0"/>
                </a:lnTo>
                <a:close/>
              </a:path>
            </a:pathLst>
          </a:custGeom>
          <a:blipFill>
            <a:blip r:embed="rId5"/>
            <a:stretch>
              <a:fillRect l="0" t="0" r="0" b="0"/>
            </a:stretch>
          </a:blipFill>
        </p:spPr>
      </p:sp>
      <p:sp>
        <p:nvSpPr>
          <p:cNvPr name="TextBox 9" id="9"/>
          <p:cNvSpPr txBox="true"/>
          <p:nvPr/>
        </p:nvSpPr>
        <p:spPr>
          <a:xfrm rot="0">
            <a:off x="5144852" y="752195"/>
            <a:ext cx="7998295" cy="1467559"/>
          </a:xfrm>
          <a:prstGeom prst="rect">
            <a:avLst/>
          </a:prstGeom>
        </p:spPr>
        <p:txBody>
          <a:bodyPr anchor="t" rtlCol="false" tIns="0" lIns="0" bIns="0" rIns="0">
            <a:spAutoFit/>
          </a:bodyPr>
          <a:lstStyle/>
          <a:p>
            <a:pPr algn="ctr">
              <a:lnSpc>
                <a:spcPts val="5486"/>
              </a:lnSpc>
            </a:pPr>
            <a:r>
              <a:rPr lang="en-US" sz="5326">
                <a:solidFill>
                  <a:srgbClr val="FFFFFF"/>
                </a:solidFill>
                <a:latin typeface="Poppins Ultra-Bold"/>
              </a:rPr>
              <a:t>DESPESAS POR </a:t>
            </a:r>
            <a:r>
              <a:rPr lang="en-US" sz="5326">
                <a:solidFill>
                  <a:srgbClr val="F8D00C"/>
                </a:solidFill>
                <a:latin typeface="Poppins Ultra-Bold"/>
              </a:rPr>
              <a:t>FUNÇÃO DE GOVERNO</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TextBox 2" id="2"/>
          <p:cNvSpPr txBox="true"/>
          <p:nvPr/>
        </p:nvSpPr>
        <p:spPr>
          <a:xfrm rot="0">
            <a:off x="4587435" y="4000932"/>
            <a:ext cx="9113131" cy="877184"/>
          </a:xfrm>
          <a:prstGeom prst="rect">
            <a:avLst/>
          </a:prstGeom>
        </p:spPr>
        <p:txBody>
          <a:bodyPr anchor="t" rtlCol="false" tIns="0" lIns="0" bIns="0" rIns="0">
            <a:spAutoFit/>
          </a:bodyPr>
          <a:lstStyle/>
          <a:p>
            <a:pPr>
              <a:lnSpc>
                <a:spcPts val="6205"/>
              </a:lnSpc>
              <a:spcBef>
                <a:spcPct val="0"/>
              </a:spcBef>
            </a:pPr>
            <a:r>
              <a:rPr lang="en-US" sz="6024">
                <a:solidFill>
                  <a:srgbClr val="FFFFFF"/>
                </a:solidFill>
                <a:latin typeface="Poppins Ultra-Bold"/>
              </a:rPr>
              <a:t>A PRESENÇA DE TODOS</a:t>
            </a:r>
          </a:p>
        </p:txBody>
      </p:sp>
      <p:sp>
        <p:nvSpPr>
          <p:cNvPr name="TextBox 3" id="3"/>
          <p:cNvSpPr txBox="true"/>
          <p:nvPr/>
        </p:nvSpPr>
        <p:spPr>
          <a:xfrm rot="0">
            <a:off x="4587435" y="3012575"/>
            <a:ext cx="8975418" cy="1282531"/>
          </a:xfrm>
          <a:prstGeom prst="rect">
            <a:avLst/>
          </a:prstGeom>
        </p:spPr>
        <p:txBody>
          <a:bodyPr anchor="t" rtlCol="false" tIns="0" lIns="0" bIns="0" rIns="0">
            <a:spAutoFit/>
          </a:bodyPr>
          <a:lstStyle/>
          <a:p>
            <a:pPr>
              <a:lnSpc>
                <a:spcPts val="9018"/>
              </a:lnSpc>
              <a:spcBef>
                <a:spcPct val="0"/>
              </a:spcBef>
            </a:pPr>
            <a:r>
              <a:rPr lang="en-US" sz="8755">
                <a:solidFill>
                  <a:srgbClr val="F8D00C"/>
                </a:solidFill>
                <a:latin typeface="Poppins Ultra-Bold"/>
              </a:rPr>
              <a:t>AGRADECEMOS</a:t>
            </a:r>
          </a:p>
        </p:txBody>
      </p:sp>
      <p:grpSp>
        <p:nvGrpSpPr>
          <p:cNvPr name="Group 4" id="4"/>
          <p:cNvGrpSpPr/>
          <p:nvPr/>
        </p:nvGrpSpPr>
        <p:grpSpPr>
          <a:xfrm rot="0">
            <a:off x="6749173" y="-2515960"/>
            <a:ext cx="4651941" cy="399776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A6A6A6">
                    <a:alpha val="100000"/>
                  </a:srgbClr>
                </a:gs>
                <a:gs pos="100000">
                  <a:srgbClr val="FFFFFF">
                    <a:alpha val="100000"/>
                  </a:srgbClr>
                </a:gs>
              </a:gsLst>
              <a:lin ang="0"/>
            </a:gradFill>
          </p:spPr>
        </p:sp>
        <p:sp>
          <p:nvSpPr>
            <p:cNvPr name="TextBox 6" id="6"/>
            <p:cNvSpPr txBox="true"/>
            <p:nvPr/>
          </p:nvSpPr>
          <p:spPr>
            <a:xfrm>
              <a:off x="114300" y="-38100"/>
              <a:ext cx="584200" cy="736600"/>
            </a:xfrm>
            <a:prstGeom prst="rect">
              <a:avLst/>
            </a:prstGeom>
          </p:spPr>
          <p:txBody>
            <a:bodyPr anchor="ctr" rtlCol="false" tIns="50800" lIns="50800" bIns="50800" rIns="50800"/>
            <a:lstStyle/>
            <a:p>
              <a:pPr algn="ctr">
                <a:lnSpc>
                  <a:spcPts val="2339"/>
                </a:lnSpc>
              </a:pPr>
            </a:p>
          </p:txBody>
        </p:sp>
      </p:grpSp>
      <p:grpSp>
        <p:nvGrpSpPr>
          <p:cNvPr name="Group 7" id="7"/>
          <p:cNvGrpSpPr/>
          <p:nvPr/>
        </p:nvGrpSpPr>
        <p:grpSpPr>
          <a:xfrm rot="0">
            <a:off x="8017526" y="85740"/>
            <a:ext cx="2091664" cy="1362679"/>
            <a:chOff x="0" y="0"/>
            <a:chExt cx="2788886" cy="1816906"/>
          </a:xfrm>
        </p:grpSpPr>
        <p:sp>
          <p:nvSpPr>
            <p:cNvPr name="Freeform 8" id="8"/>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10" id="10"/>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11" id="11"/>
          <p:cNvSpPr/>
          <p:nvPr/>
        </p:nvSpPr>
        <p:spPr>
          <a:xfrm flipH="false" flipV="false" rot="5400000">
            <a:off x="1796076" y="8843268"/>
            <a:ext cx="14534564" cy="14534564"/>
          </a:xfrm>
          <a:custGeom>
            <a:avLst/>
            <a:gdLst/>
            <a:ahLst/>
            <a:cxnLst/>
            <a:rect r="r" b="b" t="t" l="l"/>
            <a:pathLst>
              <a:path h="14534564" w="14534564">
                <a:moveTo>
                  <a:pt x="0" y="0"/>
                </a:moveTo>
                <a:lnTo>
                  <a:pt x="14534564" y="0"/>
                </a:lnTo>
                <a:lnTo>
                  <a:pt x="14534564" y="14534564"/>
                </a:lnTo>
                <a:lnTo>
                  <a:pt x="0" y="14534564"/>
                </a:lnTo>
                <a:lnTo>
                  <a:pt x="0" y="0"/>
                </a:lnTo>
                <a:close/>
              </a:path>
            </a:pathLst>
          </a:custGeom>
          <a:blipFill>
            <a:blip r:embed="rId4"/>
            <a:stretch>
              <a:fillRect l="0" t="0" r="0" b="0"/>
            </a:stretch>
          </a:blipFill>
        </p:spPr>
      </p:sp>
      <p:sp>
        <p:nvSpPr>
          <p:cNvPr name="Freeform 12" id="12"/>
          <p:cNvSpPr/>
          <p:nvPr/>
        </p:nvSpPr>
        <p:spPr>
          <a:xfrm flipH="false" flipV="false" rot="0">
            <a:off x="7508917" y="9118036"/>
            <a:ext cx="2708862" cy="940201"/>
          </a:xfrm>
          <a:custGeom>
            <a:avLst/>
            <a:gdLst/>
            <a:ahLst/>
            <a:cxnLst/>
            <a:rect r="r" b="b" t="t" l="l"/>
            <a:pathLst>
              <a:path h="940201" w="2708862">
                <a:moveTo>
                  <a:pt x="0" y="0"/>
                </a:moveTo>
                <a:lnTo>
                  <a:pt x="2708862" y="0"/>
                </a:lnTo>
                <a:lnTo>
                  <a:pt x="2708862" y="940200"/>
                </a:lnTo>
                <a:lnTo>
                  <a:pt x="0" y="940200"/>
                </a:lnTo>
                <a:lnTo>
                  <a:pt x="0" y="0"/>
                </a:lnTo>
                <a:close/>
              </a:path>
            </a:pathLst>
          </a:custGeom>
          <a:blipFill>
            <a:blip r:embed="rId5"/>
            <a:stretch>
              <a:fillRect l="0" t="0" r="0" b="0"/>
            </a:stretch>
          </a:blipFill>
        </p:spPr>
      </p:sp>
      <p:sp>
        <p:nvSpPr>
          <p:cNvPr name="TextBox 13" id="13"/>
          <p:cNvSpPr txBox="true"/>
          <p:nvPr/>
        </p:nvSpPr>
        <p:spPr>
          <a:xfrm rot="0">
            <a:off x="5275319" y="5685529"/>
            <a:ext cx="7737362" cy="404569"/>
          </a:xfrm>
          <a:prstGeom prst="rect">
            <a:avLst/>
          </a:prstGeom>
        </p:spPr>
        <p:txBody>
          <a:bodyPr anchor="t" rtlCol="false" tIns="0" lIns="0" bIns="0" rIns="0">
            <a:spAutoFit/>
          </a:bodyPr>
          <a:lstStyle/>
          <a:p>
            <a:pPr>
              <a:lnSpc>
                <a:spcPts val="3116"/>
              </a:lnSpc>
            </a:pPr>
            <a:r>
              <a:rPr lang="en-US" sz="2397">
                <a:solidFill>
                  <a:srgbClr val="FFFFFF"/>
                </a:solidFill>
                <a:latin typeface="Poppins Bold"/>
              </a:rPr>
              <a:t>SECRETARIA MUNICIPAL DE GESTÃO E DA FAZENDA</a:t>
            </a:r>
          </a:p>
        </p:txBody>
      </p:sp>
      <p:sp>
        <p:nvSpPr>
          <p:cNvPr name="TextBox 14" id="14"/>
          <p:cNvSpPr txBox="true"/>
          <p:nvPr/>
        </p:nvSpPr>
        <p:spPr>
          <a:xfrm rot="0">
            <a:off x="5175015" y="6346731"/>
            <a:ext cx="7776687" cy="1288156"/>
          </a:xfrm>
          <a:prstGeom prst="rect">
            <a:avLst/>
          </a:prstGeom>
        </p:spPr>
        <p:txBody>
          <a:bodyPr anchor="t" rtlCol="false" tIns="0" lIns="0" bIns="0" rIns="0">
            <a:spAutoFit/>
          </a:bodyPr>
          <a:lstStyle/>
          <a:p>
            <a:pPr algn="ctr">
              <a:lnSpc>
                <a:spcPts val="3424"/>
              </a:lnSpc>
            </a:pPr>
            <a:r>
              <a:rPr lang="en-US" sz="2181">
                <a:solidFill>
                  <a:srgbClr val="FFFFFF"/>
                </a:solidFill>
                <a:latin typeface="Poppins"/>
              </a:rPr>
              <a:t>Rua Ernani Cotrin, 187 - Centro , Capivari de Baixo/SC</a:t>
            </a:r>
          </a:p>
          <a:p>
            <a:pPr algn="ctr">
              <a:lnSpc>
                <a:spcPts val="3424"/>
              </a:lnSpc>
            </a:pPr>
            <a:r>
              <a:rPr lang="en-US" sz="2181">
                <a:solidFill>
                  <a:srgbClr val="FFFFFF"/>
                </a:solidFill>
                <a:latin typeface="Poppins Bold"/>
              </a:rPr>
              <a:t>E-mail:</a:t>
            </a:r>
            <a:r>
              <a:rPr lang="en-US" sz="2181">
                <a:solidFill>
                  <a:srgbClr val="FFFFFF"/>
                </a:solidFill>
                <a:latin typeface="Poppins"/>
              </a:rPr>
              <a:t> contabilidade@capivaridebaixo.sc.gov.br</a:t>
            </a:r>
          </a:p>
          <a:p>
            <a:pPr algn="ctr">
              <a:lnSpc>
                <a:spcPts val="3424"/>
              </a:lnSpc>
            </a:pPr>
            <a:r>
              <a:rPr lang="en-US" sz="2181">
                <a:solidFill>
                  <a:srgbClr val="FFFFFF"/>
                </a:solidFill>
                <a:latin typeface="Poppins"/>
              </a:rPr>
              <a:t>controleinterno@capivaridebaixo.sc.gov.br</a:t>
            </a:r>
          </a:p>
        </p:txBody>
      </p:sp>
      <p:grpSp>
        <p:nvGrpSpPr>
          <p:cNvPr name="Group 15" id="15"/>
          <p:cNvGrpSpPr/>
          <p:nvPr/>
        </p:nvGrpSpPr>
        <p:grpSpPr>
          <a:xfrm rot="-10800000">
            <a:off x="-5271800" y="-1400634"/>
            <a:ext cx="9258300" cy="4629150"/>
            <a:chOff x="0" y="0"/>
            <a:chExt cx="1338392" cy="669196"/>
          </a:xfrm>
        </p:grpSpPr>
        <p:sp>
          <p:nvSpPr>
            <p:cNvPr name="Freeform 16" id="16"/>
            <p:cNvSpPr/>
            <p:nvPr/>
          </p:nvSpPr>
          <p:spPr>
            <a:xfrm flipH="false" flipV="false" rot="0">
              <a:off x="0" y="0"/>
              <a:ext cx="1338392" cy="669196"/>
            </a:xfrm>
            <a:custGeom>
              <a:avLst/>
              <a:gdLst/>
              <a:ahLst/>
              <a:cxnLst/>
              <a:rect r="r" b="b" t="t" l="l"/>
              <a:pathLst>
                <a:path h="669196" w="1338392">
                  <a:moveTo>
                    <a:pt x="669196" y="0"/>
                  </a:moveTo>
                  <a:lnTo>
                    <a:pt x="1338392" y="669196"/>
                  </a:lnTo>
                  <a:lnTo>
                    <a:pt x="0" y="669196"/>
                  </a:lnTo>
                  <a:lnTo>
                    <a:pt x="669196" y="0"/>
                  </a:lnTo>
                  <a:close/>
                </a:path>
              </a:pathLst>
            </a:custGeom>
            <a:gradFill rotWithShape="true">
              <a:gsLst>
                <a:gs pos="0">
                  <a:srgbClr val="FFDE59">
                    <a:alpha val="100000"/>
                  </a:srgbClr>
                </a:gs>
                <a:gs pos="100000">
                  <a:srgbClr val="FF914D">
                    <a:alpha val="100000"/>
                  </a:srgbClr>
                </a:gs>
              </a:gsLst>
              <a:lin ang="0"/>
            </a:gradFill>
          </p:spPr>
        </p:sp>
        <p:sp>
          <p:nvSpPr>
            <p:cNvPr name="TextBox 17" id="17"/>
            <p:cNvSpPr txBox="true"/>
            <p:nvPr/>
          </p:nvSpPr>
          <p:spPr>
            <a:xfrm>
              <a:off x="127000" y="292100"/>
              <a:ext cx="558800" cy="368300"/>
            </a:xfrm>
            <a:prstGeom prst="rect">
              <a:avLst/>
            </a:prstGeom>
          </p:spPr>
          <p:txBody>
            <a:bodyPr anchor="ctr" rtlCol="false" tIns="50800" lIns="50800" bIns="50800" rIns="50800"/>
            <a:lstStyle/>
            <a:p>
              <a:pPr algn="ctr">
                <a:lnSpc>
                  <a:spcPts val="2339"/>
                </a:lnSpc>
              </a:pPr>
            </a:p>
          </p:txBody>
        </p:sp>
      </p:grpSp>
      <p:sp>
        <p:nvSpPr>
          <p:cNvPr name="Freeform 18" id="18"/>
          <p:cNvSpPr/>
          <p:nvPr/>
        </p:nvSpPr>
        <p:spPr>
          <a:xfrm flipH="false" flipV="false" rot="0">
            <a:off x="584721" y="9349738"/>
            <a:ext cx="1743996" cy="1416997"/>
          </a:xfrm>
          <a:custGeom>
            <a:avLst/>
            <a:gdLst/>
            <a:ahLst/>
            <a:cxnLst/>
            <a:rect r="r" b="b" t="t" l="l"/>
            <a:pathLst>
              <a:path h="1416997" w="1743996">
                <a:moveTo>
                  <a:pt x="0" y="0"/>
                </a:moveTo>
                <a:lnTo>
                  <a:pt x="1743996" y="0"/>
                </a:lnTo>
                <a:lnTo>
                  <a:pt x="1743996" y="1416997"/>
                </a:lnTo>
                <a:lnTo>
                  <a:pt x="0" y="1416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9" id="19"/>
          <p:cNvGrpSpPr/>
          <p:nvPr/>
        </p:nvGrpSpPr>
        <p:grpSpPr>
          <a:xfrm rot="8189171">
            <a:off x="14022167" y="8462906"/>
            <a:ext cx="9258300" cy="4629150"/>
            <a:chOff x="0" y="0"/>
            <a:chExt cx="1338392" cy="669196"/>
          </a:xfrm>
        </p:grpSpPr>
        <p:sp>
          <p:nvSpPr>
            <p:cNvPr name="Freeform 20" id="20"/>
            <p:cNvSpPr/>
            <p:nvPr/>
          </p:nvSpPr>
          <p:spPr>
            <a:xfrm flipH="false" flipV="false" rot="0">
              <a:off x="0" y="0"/>
              <a:ext cx="1338392" cy="669196"/>
            </a:xfrm>
            <a:custGeom>
              <a:avLst/>
              <a:gdLst/>
              <a:ahLst/>
              <a:cxnLst/>
              <a:rect r="r" b="b" t="t" l="l"/>
              <a:pathLst>
                <a:path h="669196" w="1338392">
                  <a:moveTo>
                    <a:pt x="669196" y="0"/>
                  </a:moveTo>
                  <a:lnTo>
                    <a:pt x="1338392" y="669196"/>
                  </a:lnTo>
                  <a:lnTo>
                    <a:pt x="0" y="669196"/>
                  </a:lnTo>
                  <a:lnTo>
                    <a:pt x="669196" y="0"/>
                  </a:lnTo>
                  <a:close/>
                </a:path>
              </a:pathLst>
            </a:custGeom>
            <a:gradFill rotWithShape="true">
              <a:gsLst>
                <a:gs pos="0">
                  <a:srgbClr val="FFDE59">
                    <a:alpha val="100000"/>
                  </a:srgbClr>
                </a:gs>
                <a:gs pos="100000">
                  <a:srgbClr val="FF914D">
                    <a:alpha val="100000"/>
                  </a:srgbClr>
                </a:gs>
              </a:gsLst>
              <a:lin ang="0"/>
            </a:gradFill>
          </p:spPr>
        </p:sp>
        <p:sp>
          <p:nvSpPr>
            <p:cNvPr name="TextBox 21" id="21"/>
            <p:cNvSpPr txBox="true"/>
            <p:nvPr/>
          </p:nvSpPr>
          <p:spPr>
            <a:xfrm>
              <a:off x="127000" y="292100"/>
              <a:ext cx="558800" cy="368300"/>
            </a:xfrm>
            <a:prstGeom prst="rect">
              <a:avLst/>
            </a:prstGeom>
          </p:spPr>
          <p:txBody>
            <a:bodyPr anchor="ctr" rtlCol="false" tIns="50800" lIns="50800" bIns="50800" rIns="50800"/>
            <a:lstStyle/>
            <a:p>
              <a:pPr algn="ctr">
                <a:lnSpc>
                  <a:spcPts val="2339"/>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TextBox 2" id="2"/>
          <p:cNvSpPr txBox="true"/>
          <p:nvPr/>
        </p:nvSpPr>
        <p:spPr>
          <a:xfrm rot="0">
            <a:off x="4647264" y="1643365"/>
            <a:ext cx="9792037" cy="1434056"/>
          </a:xfrm>
          <a:prstGeom prst="rect">
            <a:avLst/>
          </a:prstGeom>
        </p:spPr>
        <p:txBody>
          <a:bodyPr anchor="t" rtlCol="false" tIns="0" lIns="0" bIns="0" rIns="0">
            <a:spAutoFit/>
          </a:bodyPr>
          <a:lstStyle/>
          <a:p>
            <a:pPr>
              <a:lnSpc>
                <a:spcPts val="10174"/>
              </a:lnSpc>
            </a:pPr>
            <a:r>
              <a:rPr lang="en-US" sz="9878">
                <a:solidFill>
                  <a:srgbClr val="FFFFFF"/>
                </a:solidFill>
                <a:latin typeface="Poppins Ultra-Bold"/>
              </a:rPr>
              <a:t>OBJETIVOS DA</a:t>
            </a:r>
          </a:p>
        </p:txBody>
      </p:sp>
      <p:sp>
        <p:nvSpPr>
          <p:cNvPr name="TextBox 3" id="3"/>
          <p:cNvSpPr txBox="true"/>
          <p:nvPr/>
        </p:nvSpPr>
        <p:spPr>
          <a:xfrm rot="0">
            <a:off x="4647264" y="2758895"/>
            <a:ext cx="9332234" cy="1050061"/>
          </a:xfrm>
          <a:prstGeom prst="rect">
            <a:avLst/>
          </a:prstGeom>
        </p:spPr>
        <p:txBody>
          <a:bodyPr anchor="t" rtlCol="false" tIns="0" lIns="0" bIns="0" rIns="0">
            <a:spAutoFit/>
          </a:bodyPr>
          <a:lstStyle/>
          <a:p>
            <a:pPr>
              <a:lnSpc>
                <a:spcPts val="7424"/>
              </a:lnSpc>
            </a:pPr>
            <a:r>
              <a:rPr lang="en-US" sz="7207">
                <a:solidFill>
                  <a:srgbClr val="F8D00C"/>
                </a:solidFill>
                <a:latin typeface="Poppins Bold"/>
              </a:rPr>
              <a:t>AUDIÊNCIA PÚBLICA</a:t>
            </a:r>
          </a:p>
        </p:txBody>
      </p:sp>
      <p:sp>
        <p:nvSpPr>
          <p:cNvPr name="Freeform 4" id="4"/>
          <p:cNvSpPr/>
          <p:nvPr/>
        </p:nvSpPr>
        <p:spPr>
          <a:xfrm flipH="false" flipV="false" rot="0">
            <a:off x="13193295" y="847192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5" id="5"/>
          <p:cNvSpPr/>
          <p:nvPr/>
        </p:nvSpPr>
        <p:spPr>
          <a:xfrm flipH="false" flipV="false" rot="0">
            <a:off x="15215182" y="9120138"/>
            <a:ext cx="2708862" cy="940201"/>
          </a:xfrm>
          <a:custGeom>
            <a:avLst/>
            <a:gdLst/>
            <a:ahLst/>
            <a:cxnLst/>
            <a:rect r="r" b="b" t="t" l="l"/>
            <a:pathLst>
              <a:path h="940201" w="2708862">
                <a:moveTo>
                  <a:pt x="0" y="0"/>
                </a:moveTo>
                <a:lnTo>
                  <a:pt x="2708862" y="0"/>
                </a:lnTo>
                <a:lnTo>
                  <a:pt x="2708862" y="940201"/>
                </a:lnTo>
                <a:lnTo>
                  <a:pt x="0" y="940201"/>
                </a:lnTo>
                <a:lnTo>
                  <a:pt x="0" y="0"/>
                </a:lnTo>
                <a:close/>
              </a:path>
            </a:pathLst>
          </a:custGeom>
          <a:blipFill>
            <a:blip r:embed="rId3"/>
            <a:stretch>
              <a:fillRect l="0" t="0" r="0" b="0"/>
            </a:stretch>
          </a:blipFill>
        </p:spPr>
      </p:sp>
      <p:sp>
        <p:nvSpPr>
          <p:cNvPr name="Freeform 6" id="6"/>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7" id="7"/>
          <p:cNvSpPr/>
          <p:nvPr/>
        </p:nvSpPr>
        <p:spPr>
          <a:xfrm flipH="false" flipV="false" rot="0">
            <a:off x="3775266" y="9351840"/>
            <a:ext cx="1743996" cy="1416997"/>
          </a:xfrm>
          <a:custGeom>
            <a:avLst/>
            <a:gdLst/>
            <a:ahLst/>
            <a:cxnLst/>
            <a:rect r="r" b="b" t="t" l="l"/>
            <a:pathLst>
              <a:path h="1416997" w="1743996">
                <a:moveTo>
                  <a:pt x="0" y="0"/>
                </a:moveTo>
                <a:lnTo>
                  <a:pt x="1743996" y="0"/>
                </a:lnTo>
                <a:lnTo>
                  <a:pt x="1743996" y="1416997"/>
                </a:lnTo>
                <a:lnTo>
                  <a:pt x="0" y="14169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4083538" y="4347740"/>
            <a:ext cx="10725538" cy="4342407"/>
          </a:xfrm>
          <a:prstGeom prst="rect">
            <a:avLst/>
          </a:prstGeom>
        </p:spPr>
        <p:txBody>
          <a:bodyPr anchor="t" rtlCol="false" tIns="0" lIns="0" bIns="0" rIns="0">
            <a:spAutoFit/>
          </a:bodyPr>
          <a:lstStyle/>
          <a:p>
            <a:pPr algn="just">
              <a:lnSpc>
                <a:spcPts val="3623"/>
              </a:lnSpc>
            </a:pPr>
            <a:r>
              <a:rPr lang="en-US" sz="2787">
                <a:solidFill>
                  <a:srgbClr val="FFFFFF"/>
                </a:solidFill>
                <a:latin typeface="Poppins"/>
              </a:rPr>
              <a:t>Promover a discussão entre o Poder Legislativo, Poder Executivo e a sociedade acerca das ações que serão realizadas pelaAdministração Municipal;</a:t>
            </a:r>
          </a:p>
          <a:p>
            <a:pPr algn="just">
              <a:lnSpc>
                <a:spcPts val="3623"/>
              </a:lnSpc>
            </a:pPr>
          </a:p>
          <a:p>
            <a:pPr algn="just">
              <a:lnSpc>
                <a:spcPts val="3623"/>
              </a:lnSpc>
            </a:pPr>
          </a:p>
          <a:p>
            <a:pPr algn="just">
              <a:lnSpc>
                <a:spcPts val="3623"/>
              </a:lnSpc>
            </a:pPr>
            <a:r>
              <a:rPr lang="en-US" sz="2787">
                <a:solidFill>
                  <a:srgbClr val="FFFFFF"/>
                </a:solidFill>
                <a:latin typeface="Poppins"/>
              </a:rPr>
              <a:t>Cumprir as determinações da Lei de Responsabilidade Fiscal (Lei Complementar 101/00), especialmente o que consta em seu artigo 48, inciso I.</a:t>
            </a:r>
          </a:p>
          <a:p>
            <a:pPr algn="just">
              <a:lnSpc>
                <a:spcPts val="2835"/>
              </a:lnSpc>
            </a:pPr>
          </a:p>
          <a:p>
            <a:pPr algn="just">
              <a:lnSpc>
                <a:spcPts val="2835"/>
              </a:lnSpc>
            </a:pPr>
          </a:p>
        </p:txBody>
      </p:sp>
      <p:grpSp>
        <p:nvGrpSpPr>
          <p:cNvPr name="Group 9" id="9"/>
          <p:cNvGrpSpPr/>
          <p:nvPr/>
        </p:nvGrpSpPr>
        <p:grpSpPr>
          <a:xfrm rot="0">
            <a:off x="224626" y="214010"/>
            <a:ext cx="2091664" cy="1362679"/>
            <a:chOff x="0" y="0"/>
            <a:chExt cx="2788886" cy="1816906"/>
          </a:xfrm>
        </p:grpSpPr>
        <p:sp>
          <p:nvSpPr>
            <p:cNvPr name="Freeform 10" id="10"/>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12" id="12"/>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13" id="13"/>
          <p:cNvSpPr/>
          <p:nvPr/>
        </p:nvSpPr>
        <p:spPr>
          <a:xfrm flipH="false" flipV="false" rot="3168752">
            <a:off x="3499535" y="4395492"/>
            <a:ext cx="506243" cy="303113"/>
          </a:xfrm>
          <a:custGeom>
            <a:avLst/>
            <a:gdLst/>
            <a:ahLst/>
            <a:cxnLst/>
            <a:rect r="r" b="b" t="t" l="l"/>
            <a:pathLst>
              <a:path h="303113" w="506243">
                <a:moveTo>
                  <a:pt x="0" y="0"/>
                </a:moveTo>
                <a:lnTo>
                  <a:pt x="506242" y="0"/>
                </a:lnTo>
                <a:lnTo>
                  <a:pt x="506242" y="303113"/>
                </a:lnTo>
                <a:lnTo>
                  <a:pt x="0" y="3031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3168752">
            <a:off x="3499535" y="6588747"/>
            <a:ext cx="506243" cy="303113"/>
          </a:xfrm>
          <a:custGeom>
            <a:avLst/>
            <a:gdLst/>
            <a:ahLst/>
            <a:cxnLst/>
            <a:rect r="r" b="b" t="t" l="l"/>
            <a:pathLst>
              <a:path h="303113" w="506243">
                <a:moveTo>
                  <a:pt x="0" y="0"/>
                </a:moveTo>
                <a:lnTo>
                  <a:pt x="506242" y="0"/>
                </a:lnTo>
                <a:lnTo>
                  <a:pt x="506242" y="303112"/>
                </a:lnTo>
                <a:lnTo>
                  <a:pt x="0" y="3031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AutoShape 15" id="15"/>
          <p:cNvSpPr/>
          <p:nvPr/>
        </p:nvSpPr>
        <p:spPr>
          <a:xfrm flipH="true">
            <a:off x="4647368" y="3828006"/>
            <a:ext cx="3482218" cy="1905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TextBox 2" id="2"/>
          <p:cNvSpPr txBox="true"/>
          <p:nvPr/>
        </p:nvSpPr>
        <p:spPr>
          <a:xfrm rot="0">
            <a:off x="3775266" y="1823725"/>
            <a:ext cx="11713838" cy="1031017"/>
          </a:xfrm>
          <a:prstGeom prst="rect">
            <a:avLst/>
          </a:prstGeom>
        </p:spPr>
        <p:txBody>
          <a:bodyPr anchor="t" rtlCol="false" tIns="0" lIns="0" bIns="0" rIns="0">
            <a:spAutoFit/>
          </a:bodyPr>
          <a:lstStyle/>
          <a:p>
            <a:pPr>
              <a:lnSpc>
                <a:spcPts val="7381"/>
              </a:lnSpc>
            </a:pPr>
            <a:r>
              <a:rPr lang="en-US" sz="7166">
                <a:solidFill>
                  <a:srgbClr val="FFFFFF"/>
                </a:solidFill>
                <a:latin typeface="Poppins Ultra-Bold"/>
              </a:rPr>
              <a:t>FUNDAMENTAÇÃO </a:t>
            </a:r>
            <a:r>
              <a:rPr lang="en-US" sz="7166">
                <a:solidFill>
                  <a:srgbClr val="F8D00C"/>
                </a:solidFill>
                <a:latin typeface="Poppins Ultra-Bold"/>
              </a:rPr>
              <a:t>LEGAL</a:t>
            </a:r>
          </a:p>
        </p:txBody>
      </p:sp>
      <p:sp>
        <p:nvSpPr>
          <p:cNvPr name="Freeform 3" id="3"/>
          <p:cNvSpPr/>
          <p:nvPr/>
        </p:nvSpPr>
        <p:spPr>
          <a:xfrm flipH="false" flipV="false" rot="0">
            <a:off x="13193295" y="847192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TextBox 4" id="4"/>
          <p:cNvSpPr txBox="true"/>
          <p:nvPr/>
        </p:nvSpPr>
        <p:spPr>
          <a:xfrm rot="0">
            <a:off x="4322730" y="3680511"/>
            <a:ext cx="11768465" cy="5242703"/>
          </a:xfrm>
          <a:prstGeom prst="rect">
            <a:avLst/>
          </a:prstGeom>
        </p:spPr>
        <p:txBody>
          <a:bodyPr anchor="t" rtlCol="false" tIns="0" lIns="0" bIns="0" rIns="0">
            <a:spAutoFit/>
          </a:bodyPr>
          <a:lstStyle/>
          <a:p>
            <a:pPr algn="just">
              <a:lnSpc>
                <a:spcPts val="3623"/>
              </a:lnSpc>
            </a:pPr>
            <a:r>
              <a:rPr lang="en-US" sz="2787">
                <a:solidFill>
                  <a:srgbClr val="FFFFFF"/>
                </a:solidFill>
                <a:latin typeface="Poppins"/>
              </a:rPr>
              <a:t>Constituição Federal;</a:t>
            </a:r>
          </a:p>
          <a:p>
            <a:pPr algn="just">
              <a:lnSpc>
                <a:spcPts val="3623"/>
              </a:lnSpc>
            </a:pPr>
          </a:p>
          <a:p>
            <a:pPr algn="just">
              <a:lnSpc>
                <a:spcPts val="3623"/>
              </a:lnSpc>
            </a:pPr>
            <a:r>
              <a:rPr lang="en-US" sz="2787">
                <a:solidFill>
                  <a:srgbClr val="FFFFFF"/>
                </a:solidFill>
                <a:latin typeface="Poppins"/>
              </a:rPr>
              <a:t>Lei Federal 4320/64;</a:t>
            </a:r>
          </a:p>
          <a:p>
            <a:pPr algn="just">
              <a:lnSpc>
                <a:spcPts val="3623"/>
              </a:lnSpc>
            </a:pPr>
          </a:p>
          <a:p>
            <a:pPr algn="just">
              <a:lnSpc>
                <a:spcPts val="3623"/>
              </a:lnSpc>
            </a:pPr>
            <a:r>
              <a:rPr lang="en-US" sz="2787">
                <a:solidFill>
                  <a:srgbClr val="FFFFFF"/>
                </a:solidFill>
                <a:latin typeface="Poppins"/>
              </a:rPr>
              <a:t>Lei Complementar 101/2000 (Lei de Responsabilidade Fiscal);</a:t>
            </a:r>
          </a:p>
          <a:p>
            <a:pPr algn="just">
              <a:lnSpc>
                <a:spcPts val="3623"/>
              </a:lnSpc>
            </a:pPr>
          </a:p>
          <a:p>
            <a:pPr algn="just">
              <a:lnSpc>
                <a:spcPts val="3623"/>
              </a:lnSpc>
            </a:pPr>
            <a:r>
              <a:rPr lang="en-US" sz="2787">
                <a:solidFill>
                  <a:srgbClr val="FFFFFF"/>
                </a:solidFill>
                <a:latin typeface="Poppins"/>
              </a:rPr>
              <a:t>Lei Orgânica do Município;</a:t>
            </a:r>
          </a:p>
          <a:p>
            <a:pPr algn="just">
              <a:lnSpc>
                <a:spcPts val="3623"/>
              </a:lnSpc>
            </a:pPr>
          </a:p>
          <a:p>
            <a:pPr algn="just">
              <a:lnSpc>
                <a:spcPts val="3623"/>
              </a:lnSpc>
            </a:pPr>
            <a:r>
              <a:rPr lang="en-US" sz="2787">
                <a:solidFill>
                  <a:srgbClr val="FFFFFF"/>
                </a:solidFill>
                <a:latin typeface="Poppins"/>
              </a:rPr>
              <a:t>Instruções Normativas do Tribunal de Contas do Estado e da Secretaria do Tesouro Nacional.</a:t>
            </a:r>
          </a:p>
          <a:p>
            <a:pPr algn="just">
              <a:lnSpc>
                <a:spcPts val="2835"/>
              </a:lnSpc>
            </a:pPr>
          </a:p>
          <a:p>
            <a:pPr algn="just">
              <a:lnSpc>
                <a:spcPts val="2835"/>
              </a:lnSpc>
            </a:pPr>
          </a:p>
        </p:txBody>
      </p:sp>
      <p:sp>
        <p:nvSpPr>
          <p:cNvPr name="Freeform 5" id="5"/>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6" id="6"/>
          <p:cNvSpPr/>
          <p:nvPr/>
        </p:nvSpPr>
        <p:spPr>
          <a:xfrm flipH="false" flipV="false" rot="0">
            <a:off x="15215182" y="9120138"/>
            <a:ext cx="2708862" cy="940201"/>
          </a:xfrm>
          <a:custGeom>
            <a:avLst/>
            <a:gdLst/>
            <a:ahLst/>
            <a:cxnLst/>
            <a:rect r="r" b="b" t="t" l="l"/>
            <a:pathLst>
              <a:path h="940201" w="2708862">
                <a:moveTo>
                  <a:pt x="0" y="0"/>
                </a:moveTo>
                <a:lnTo>
                  <a:pt x="2708862" y="0"/>
                </a:lnTo>
                <a:lnTo>
                  <a:pt x="2708862" y="940201"/>
                </a:lnTo>
                <a:lnTo>
                  <a:pt x="0" y="940201"/>
                </a:lnTo>
                <a:lnTo>
                  <a:pt x="0" y="0"/>
                </a:lnTo>
                <a:close/>
              </a:path>
            </a:pathLst>
          </a:custGeom>
          <a:blipFill>
            <a:blip r:embed="rId3"/>
            <a:stretch>
              <a:fillRect l="0" t="0" r="0" b="0"/>
            </a:stretch>
          </a:blipFill>
        </p:spPr>
      </p:sp>
      <p:grpSp>
        <p:nvGrpSpPr>
          <p:cNvPr name="Group 7" id="7"/>
          <p:cNvGrpSpPr/>
          <p:nvPr/>
        </p:nvGrpSpPr>
        <p:grpSpPr>
          <a:xfrm rot="0">
            <a:off x="224626" y="214010"/>
            <a:ext cx="2091664" cy="1362679"/>
            <a:chOff x="0" y="0"/>
            <a:chExt cx="2788886" cy="1816906"/>
          </a:xfrm>
        </p:grpSpPr>
        <p:sp>
          <p:nvSpPr>
            <p:cNvPr name="Freeform 8" id="8"/>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10" id="10"/>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11" id="11"/>
          <p:cNvSpPr/>
          <p:nvPr/>
        </p:nvSpPr>
        <p:spPr>
          <a:xfrm flipH="false" flipV="false" rot="0">
            <a:off x="3775266" y="9351840"/>
            <a:ext cx="1743996" cy="1416997"/>
          </a:xfrm>
          <a:custGeom>
            <a:avLst/>
            <a:gdLst/>
            <a:ahLst/>
            <a:cxnLst/>
            <a:rect r="r" b="b" t="t" l="l"/>
            <a:pathLst>
              <a:path h="1416997" w="1743996">
                <a:moveTo>
                  <a:pt x="0" y="0"/>
                </a:moveTo>
                <a:lnTo>
                  <a:pt x="1743996" y="0"/>
                </a:lnTo>
                <a:lnTo>
                  <a:pt x="1743996" y="1416997"/>
                </a:lnTo>
                <a:lnTo>
                  <a:pt x="0" y="1416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3168752">
            <a:off x="3795877" y="3701292"/>
            <a:ext cx="506243" cy="303113"/>
          </a:xfrm>
          <a:custGeom>
            <a:avLst/>
            <a:gdLst/>
            <a:ahLst/>
            <a:cxnLst/>
            <a:rect r="r" b="b" t="t" l="l"/>
            <a:pathLst>
              <a:path h="303113" w="506243">
                <a:moveTo>
                  <a:pt x="0" y="0"/>
                </a:moveTo>
                <a:lnTo>
                  <a:pt x="506242" y="0"/>
                </a:lnTo>
                <a:lnTo>
                  <a:pt x="506242" y="303113"/>
                </a:lnTo>
                <a:lnTo>
                  <a:pt x="0" y="3031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3168752">
            <a:off x="3795877" y="4609234"/>
            <a:ext cx="506243" cy="303113"/>
          </a:xfrm>
          <a:custGeom>
            <a:avLst/>
            <a:gdLst/>
            <a:ahLst/>
            <a:cxnLst/>
            <a:rect r="r" b="b" t="t" l="l"/>
            <a:pathLst>
              <a:path h="303113" w="506243">
                <a:moveTo>
                  <a:pt x="0" y="0"/>
                </a:moveTo>
                <a:lnTo>
                  <a:pt x="506242" y="0"/>
                </a:lnTo>
                <a:lnTo>
                  <a:pt x="506242" y="303112"/>
                </a:lnTo>
                <a:lnTo>
                  <a:pt x="0" y="3031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3168752">
            <a:off x="3795877" y="5519597"/>
            <a:ext cx="506243" cy="303113"/>
          </a:xfrm>
          <a:custGeom>
            <a:avLst/>
            <a:gdLst/>
            <a:ahLst/>
            <a:cxnLst/>
            <a:rect r="r" b="b" t="t" l="l"/>
            <a:pathLst>
              <a:path h="303113" w="506243">
                <a:moveTo>
                  <a:pt x="0" y="0"/>
                </a:moveTo>
                <a:lnTo>
                  <a:pt x="506242" y="0"/>
                </a:lnTo>
                <a:lnTo>
                  <a:pt x="506242" y="303112"/>
                </a:lnTo>
                <a:lnTo>
                  <a:pt x="0" y="3031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3168752">
            <a:off x="3795877" y="6429960"/>
            <a:ext cx="506243" cy="303113"/>
          </a:xfrm>
          <a:custGeom>
            <a:avLst/>
            <a:gdLst/>
            <a:ahLst/>
            <a:cxnLst/>
            <a:rect r="r" b="b" t="t" l="l"/>
            <a:pathLst>
              <a:path h="303113" w="506243">
                <a:moveTo>
                  <a:pt x="0" y="0"/>
                </a:moveTo>
                <a:lnTo>
                  <a:pt x="506242" y="0"/>
                </a:lnTo>
                <a:lnTo>
                  <a:pt x="506242" y="303113"/>
                </a:lnTo>
                <a:lnTo>
                  <a:pt x="0" y="3031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3168752">
            <a:off x="3795877" y="7340323"/>
            <a:ext cx="506243" cy="303113"/>
          </a:xfrm>
          <a:custGeom>
            <a:avLst/>
            <a:gdLst/>
            <a:ahLst/>
            <a:cxnLst/>
            <a:rect r="r" b="b" t="t" l="l"/>
            <a:pathLst>
              <a:path h="303113" w="506243">
                <a:moveTo>
                  <a:pt x="0" y="0"/>
                </a:moveTo>
                <a:lnTo>
                  <a:pt x="506242" y="0"/>
                </a:lnTo>
                <a:lnTo>
                  <a:pt x="506242" y="303113"/>
                </a:lnTo>
                <a:lnTo>
                  <a:pt x="0" y="3031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AutoShape 17" id="17"/>
          <p:cNvSpPr/>
          <p:nvPr/>
        </p:nvSpPr>
        <p:spPr>
          <a:xfrm flipH="true">
            <a:off x="3778153" y="2873792"/>
            <a:ext cx="3482218" cy="1905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grpSp>
        <p:nvGrpSpPr>
          <p:cNvPr name="Group 2" id="2"/>
          <p:cNvGrpSpPr/>
          <p:nvPr/>
        </p:nvGrpSpPr>
        <p:grpSpPr>
          <a:xfrm rot="0">
            <a:off x="4635438" y="800101"/>
            <a:ext cx="10579744" cy="2145292"/>
            <a:chOff x="0" y="0"/>
            <a:chExt cx="14106325" cy="2860389"/>
          </a:xfrm>
        </p:grpSpPr>
        <p:sp>
          <p:nvSpPr>
            <p:cNvPr name="TextBox 3" id="3"/>
            <p:cNvSpPr txBox="true"/>
            <p:nvPr/>
          </p:nvSpPr>
          <p:spPr>
            <a:xfrm rot="0">
              <a:off x="12011" y="57150"/>
              <a:ext cx="13414688" cy="1513736"/>
            </a:xfrm>
            <a:prstGeom prst="rect">
              <a:avLst/>
            </a:prstGeom>
          </p:spPr>
          <p:txBody>
            <a:bodyPr anchor="t" rtlCol="false" tIns="0" lIns="0" bIns="0" rIns="0">
              <a:spAutoFit/>
            </a:bodyPr>
            <a:lstStyle/>
            <a:p>
              <a:pPr>
                <a:lnSpc>
                  <a:spcPts val="7987"/>
                </a:lnSpc>
              </a:pPr>
              <a:r>
                <a:rPr lang="en-US" sz="7755">
                  <a:solidFill>
                    <a:srgbClr val="FFFFFF"/>
                  </a:solidFill>
                  <a:latin typeface="Poppins Ultra-Bold"/>
                </a:rPr>
                <a:t>INSTRUMENTOS DE</a:t>
              </a:r>
            </a:p>
          </p:txBody>
        </p:sp>
        <p:sp>
          <p:nvSpPr>
            <p:cNvPr name="TextBox 4" id="4"/>
            <p:cNvSpPr txBox="true"/>
            <p:nvPr/>
          </p:nvSpPr>
          <p:spPr>
            <a:xfrm rot="0">
              <a:off x="0" y="1070395"/>
              <a:ext cx="14106325" cy="1789994"/>
            </a:xfrm>
            <a:prstGeom prst="rect">
              <a:avLst/>
            </a:prstGeom>
          </p:spPr>
          <p:txBody>
            <a:bodyPr anchor="t" rtlCol="false" tIns="0" lIns="0" bIns="0" rIns="0">
              <a:spAutoFit/>
            </a:bodyPr>
            <a:lstStyle/>
            <a:p>
              <a:pPr>
                <a:lnSpc>
                  <a:spcPts val="9369"/>
                </a:lnSpc>
              </a:pPr>
              <a:r>
                <a:rPr lang="en-US" sz="9096">
                  <a:solidFill>
                    <a:srgbClr val="F8D00C"/>
                  </a:solidFill>
                  <a:latin typeface="Poppins Bold"/>
                </a:rPr>
                <a:t>PLANEJAMENTO</a:t>
              </a:r>
            </a:p>
          </p:txBody>
        </p:sp>
      </p:grpSp>
      <p:sp>
        <p:nvSpPr>
          <p:cNvPr name="Freeform 5" id="5"/>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6" id="6"/>
          <p:cNvSpPr/>
          <p:nvPr/>
        </p:nvSpPr>
        <p:spPr>
          <a:xfrm flipH="false" flipV="false" rot="0">
            <a:off x="13193295" y="847192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7" id="7"/>
          <p:cNvSpPr/>
          <p:nvPr/>
        </p:nvSpPr>
        <p:spPr>
          <a:xfrm flipH="false" flipV="false" rot="0">
            <a:off x="15215182" y="9120138"/>
            <a:ext cx="2708862" cy="940201"/>
          </a:xfrm>
          <a:custGeom>
            <a:avLst/>
            <a:gdLst/>
            <a:ahLst/>
            <a:cxnLst/>
            <a:rect r="r" b="b" t="t" l="l"/>
            <a:pathLst>
              <a:path h="940201" w="2708862">
                <a:moveTo>
                  <a:pt x="0" y="0"/>
                </a:moveTo>
                <a:lnTo>
                  <a:pt x="2708862" y="0"/>
                </a:lnTo>
                <a:lnTo>
                  <a:pt x="2708862" y="940201"/>
                </a:lnTo>
                <a:lnTo>
                  <a:pt x="0" y="940201"/>
                </a:lnTo>
                <a:lnTo>
                  <a:pt x="0" y="0"/>
                </a:lnTo>
                <a:close/>
              </a:path>
            </a:pathLst>
          </a:custGeom>
          <a:blipFill>
            <a:blip r:embed="rId3"/>
            <a:stretch>
              <a:fillRect l="0" t="0" r="0" b="0"/>
            </a:stretch>
          </a:blipFill>
        </p:spPr>
      </p:sp>
      <p:grpSp>
        <p:nvGrpSpPr>
          <p:cNvPr name="Group 8" id="8"/>
          <p:cNvGrpSpPr/>
          <p:nvPr/>
        </p:nvGrpSpPr>
        <p:grpSpPr>
          <a:xfrm rot="0">
            <a:off x="224626" y="214010"/>
            <a:ext cx="2091664" cy="1362679"/>
            <a:chOff x="0" y="0"/>
            <a:chExt cx="2788886" cy="1816906"/>
          </a:xfrm>
        </p:grpSpPr>
        <p:sp>
          <p:nvSpPr>
            <p:cNvPr name="Freeform 9" id="9"/>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11" id="11"/>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12" id="12"/>
          <p:cNvSpPr/>
          <p:nvPr/>
        </p:nvSpPr>
        <p:spPr>
          <a:xfrm flipH="false" flipV="false" rot="0">
            <a:off x="3775266" y="9351840"/>
            <a:ext cx="1743996" cy="1416997"/>
          </a:xfrm>
          <a:custGeom>
            <a:avLst/>
            <a:gdLst/>
            <a:ahLst/>
            <a:cxnLst/>
            <a:rect r="r" b="b" t="t" l="l"/>
            <a:pathLst>
              <a:path h="1416997" w="1743996">
                <a:moveTo>
                  <a:pt x="0" y="0"/>
                </a:moveTo>
                <a:lnTo>
                  <a:pt x="1743996" y="0"/>
                </a:lnTo>
                <a:lnTo>
                  <a:pt x="1743996" y="1416997"/>
                </a:lnTo>
                <a:lnTo>
                  <a:pt x="0" y="1416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2587210" y="4470461"/>
            <a:ext cx="2155692" cy="2155692"/>
          </a:xfrm>
          <a:custGeom>
            <a:avLst/>
            <a:gdLst/>
            <a:ahLst/>
            <a:cxnLst/>
            <a:rect r="r" b="b" t="t" l="l"/>
            <a:pathLst>
              <a:path h="2155692" w="2155692">
                <a:moveTo>
                  <a:pt x="0" y="0"/>
                </a:moveTo>
                <a:lnTo>
                  <a:pt x="2155691" y="0"/>
                </a:lnTo>
                <a:lnTo>
                  <a:pt x="2155691" y="2155692"/>
                </a:lnTo>
                <a:lnTo>
                  <a:pt x="0" y="21556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7684942" y="4470461"/>
            <a:ext cx="2155692" cy="2155692"/>
          </a:xfrm>
          <a:custGeom>
            <a:avLst/>
            <a:gdLst/>
            <a:ahLst/>
            <a:cxnLst/>
            <a:rect r="r" b="b" t="t" l="l"/>
            <a:pathLst>
              <a:path h="2155692" w="2155692">
                <a:moveTo>
                  <a:pt x="0" y="0"/>
                </a:moveTo>
                <a:lnTo>
                  <a:pt x="2155692" y="0"/>
                </a:lnTo>
                <a:lnTo>
                  <a:pt x="2155692" y="2155692"/>
                </a:lnTo>
                <a:lnTo>
                  <a:pt x="0" y="21556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13383934" y="4470461"/>
            <a:ext cx="2155692" cy="2155692"/>
          </a:xfrm>
          <a:custGeom>
            <a:avLst/>
            <a:gdLst/>
            <a:ahLst/>
            <a:cxnLst/>
            <a:rect r="r" b="b" t="t" l="l"/>
            <a:pathLst>
              <a:path h="2155692" w="2155692">
                <a:moveTo>
                  <a:pt x="0" y="0"/>
                </a:moveTo>
                <a:lnTo>
                  <a:pt x="2155692" y="0"/>
                </a:lnTo>
                <a:lnTo>
                  <a:pt x="2155692" y="2155692"/>
                </a:lnTo>
                <a:lnTo>
                  <a:pt x="0" y="21556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3168752">
            <a:off x="2146082" y="7451109"/>
            <a:ext cx="506243" cy="303113"/>
          </a:xfrm>
          <a:custGeom>
            <a:avLst/>
            <a:gdLst/>
            <a:ahLst/>
            <a:cxnLst/>
            <a:rect r="r" b="b" t="t" l="l"/>
            <a:pathLst>
              <a:path h="303113" w="506243">
                <a:moveTo>
                  <a:pt x="0" y="0"/>
                </a:moveTo>
                <a:lnTo>
                  <a:pt x="506242" y="0"/>
                </a:lnTo>
                <a:lnTo>
                  <a:pt x="506242" y="303113"/>
                </a:lnTo>
                <a:lnTo>
                  <a:pt x="0" y="30311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2754339" y="5153993"/>
            <a:ext cx="1821434" cy="712429"/>
          </a:xfrm>
          <a:prstGeom prst="rect">
            <a:avLst/>
          </a:prstGeom>
        </p:spPr>
        <p:txBody>
          <a:bodyPr anchor="t" rtlCol="false" tIns="0" lIns="0" bIns="0" rIns="0">
            <a:spAutoFit/>
          </a:bodyPr>
          <a:lstStyle/>
          <a:p>
            <a:pPr algn="ctr">
              <a:lnSpc>
                <a:spcPts val="5465"/>
              </a:lnSpc>
              <a:spcBef>
                <a:spcPct val="0"/>
              </a:spcBef>
            </a:pPr>
            <a:r>
              <a:rPr lang="en-US" sz="4203">
                <a:solidFill>
                  <a:srgbClr val="1D2142"/>
                </a:solidFill>
                <a:latin typeface="Poppins Bold"/>
              </a:rPr>
              <a:t>PPA</a:t>
            </a:r>
          </a:p>
        </p:txBody>
      </p:sp>
      <p:sp>
        <p:nvSpPr>
          <p:cNvPr name="TextBox 18" id="18"/>
          <p:cNvSpPr txBox="true"/>
          <p:nvPr/>
        </p:nvSpPr>
        <p:spPr>
          <a:xfrm rot="0">
            <a:off x="7852071" y="5153993"/>
            <a:ext cx="1821434" cy="712429"/>
          </a:xfrm>
          <a:prstGeom prst="rect">
            <a:avLst/>
          </a:prstGeom>
        </p:spPr>
        <p:txBody>
          <a:bodyPr anchor="t" rtlCol="false" tIns="0" lIns="0" bIns="0" rIns="0">
            <a:spAutoFit/>
          </a:bodyPr>
          <a:lstStyle/>
          <a:p>
            <a:pPr algn="ctr">
              <a:lnSpc>
                <a:spcPts val="5465"/>
              </a:lnSpc>
              <a:spcBef>
                <a:spcPct val="0"/>
              </a:spcBef>
            </a:pPr>
            <a:r>
              <a:rPr lang="en-US" sz="4203">
                <a:solidFill>
                  <a:srgbClr val="1D2142"/>
                </a:solidFill>
                <a:latin typeface="Poppins Bold"/>
              </a:rPr>
              <a:t>LDO</a:t>
            </a:r>
          </a:p>
        </p:txBody>
      </p:sp>
      <p:sp>
        <p:nvSpPr>
          <p:cNvPr name="TextBox 19" id="19"/>
          <p:cNvSpPr txBox="true"/>
          <p:nvPr/>
        </p:nvSpPr>
        <p:spPr>
          <a:xfrm rot="0">
            <a:off x="13551063" y="5153993"/>
            <a:ext cx="1821434" cy="712429"/>
          </a:xfrm>
          <a:prstGeom prst="rect">
            <a:avLst/>
          </a:prstGeom>
        </p:spPr>
        <p:txBody>
          <a:bodyPr anchor="t" rtlCol="false" tIns="0" lIns="0" bIns="0" rIns="0">
            <a:spAutoFit/>
          </a:bodyPr>
          <a:lstStyle/>
          <a:p>
            <a:pPr algn="ctr">
              <a:lnSpc>
                <a:spcPts val="5465"/>
              </a:lnSpc>
              <a:spcBef>
                <a:spcPct val="0"/>
              </a:spcBef>
            </a:pPr>
            <a:r>
              <a:rPr lang="en-US" sz="4203">
                <a:solidFill>
                  <a:srgbClr val="1D2142"/>
                </a:solidFill>
                <a:latin typeface="Poppins Bold"/>
              </a:rPr>
              <a:t>LOA</a:t>
            </a:r>
          </a:p>
        </p:txBody>
      </p:sp>
      <p:sp>
        <p:nvSpPr>
          <p:cNvPr name="TextBox 20" id="20"/>
          <p:cNvSpPr txBox="true"/>
          <p:nvPr/>
        </p:nvSpPr>
        <p:spPr>
          <a:xfrm rot="0">
            <a:off x="2256523" y="6747830"/>
            <a:ext cx="3262739" cy="390129"/>
          </a:xfrm>
          <a:prstGeom prst="rect">
            <a:avLst/>
          </a:prstGeom>
        </p:spPr>
        <p:txBody>
          <a:bodyPr anchor="t" rtlCol="false" tIns="0" lIns="0" bIns="0" rIns="0">
            <a:spAutoFit/>
          </a:bodyPr>
          <a:lstStyle/>
          <a:p>
            <a:pPr algn="just">
              <a:lnSpc>
                <a:spcPts val="2965"/>
              </a:lnSpc>
            </a:pPr>
            <a:r>
              <a:rPr lang="en-US" sz="2281">
                <a:solidFill>
                  <a:srgbClr val="F8D00C"/>
                </a:solidFill>
                <a:latin typeface="Poppins Bold"/>
              </a:rPr>
              <a:t>PLANO PLURIANUAL</a:t>
            </a:r>
          </a:p>
        </p:txBody>
      </p:sp>
      <p:sp>
        <p:nvSpPr>
          <p:cNvPr name="TextBox 21" id="21"/>
          <p:cNvSpPr txBox="true"/>
          <p:nvPr/>
        </p:nvSpPr>
        <p:spPr>
          <a:xfrm rot="0">
            <a:off x="2535225" y="7261784"/>
            <a:ext cx="2207677" cy="1077199"/>
          </a:xfrm>
          <a:prstGeom prst="rect">
            <a:avLst/>
          </a:prstGeom>
        </p:spPr>
        <p:txBody>
          <a:bodyPr anchor="t" rtlCol="false" tIns="0" lIns="0" bIns="0" rIns="0">
            <a:spAutoFit/>
          </a:bodyPr>
          <a:lstStyle/>
          <a:p>
            <a:pPr algn="ctr">
              <a:lnSpc>
                <a:spcPts val="2835"/>
              </a:lnSpc>
            </a:pPr>
            <a:r>
              <a:rPr lang="en-US" sz="2181">
                <a:solidFill>
                  <a:srgbClr val="FFFFFF"/>
                </a:solidFill>
                <a:latin typeface="Poppins"/>
              </a:rPr>
              <a:t>Conjunto de Programas para 4 anos</a:t>
            </a:r>
          </a:p>
        </p:txBody>
      </p:sp>
      <p:sp>
        <p:nvSpPr>
          <p:cNvPr name="TextBox 22" id="22"/>
          <p:cNvSpPr txBox="true"/>
          <p:nvPr/>
        </p:nvSpPr>
        <p:spPr>
          <a:xfrm rot="0">
            <a:off x="6197538" y="6747830"/>
            <a:ext cx="5130500" cy="390129"/>
          </a:xfrm>
          <a:prstGeom prst="rect">
            <a:avLst/>
          </a:prstGeom>
        </p:spPr>
        <p:txBody>
          <a:bodyPr anchor="t" rtlCol="false" tIns="0" lIns="0" bIns="0" rIns="0">
            <a:spAutoFit/>
          </a:bodyPr>
          <a:lstStyle/>
          <a:p>
            <a:pPr algn="just">
              <a:lnSpc>
                <a:spcPts val="2965"/>
              </a:lnSpc>
            </a:pPr>
            <a:r>
              <a:rPr lang="en-US" sz="2281">
                <a:solidFill>
                  <a:srgbClr val="F8D00C"/>
                </a:solidFill>
                <a:latin typeface="Poppins Bold"/>
              </a:rPr>
              <a:t>LEI DE DIRETRIZES ORÇAMENTÁRIAS</a:t>
            </a:r>
          </a:p>
        </p:txBody>
      </p:sp>
      <p:sp>
        <p:nvSpPr>
          <p:cNvPr name="TextBox 23" id="23"/>
          <p:cNvSpPr txBox="true"/>
          <p:nvPr/>
        </p:nvSpPr>
        <p:spPr>
          <a:xfrm rot="0">
            <a:off x="7462219" y="7261784"/>
            <a:ext cx="2601138" cy="724774"/>
          </a:xfrm>
          <a:prstGeom prst="rect">
            <a:avLst/>
          </a:prstGeom>
        </p:spPr>
        <p:txBody>
          <a:bodyPr anchor="t" rtlCol="false" tIns="0" lIns="0" bIns="0" rIns="0">
            <a:spAutoFit/>
          </a:bodyPr>
          <a:lstStyle/>
          <a:p>
            <a:pPr algn="ctr">
              <a:lnSpc>
                <a:spcPts val="2835"/>
              </a:lnSpc>
            </a:pPr>
            <a:r>
              <a:rPr lang="en-US" sz="2181">
                <a:solidFill>
                  <a:srgbClr val="FFFFFF"/>
                </a:solidFill>
                <a:latin typeface="Poppins"/>
              </a:rPr>
              <a:t>Priorização anual dos programas</a:t>
            </a:r>
          </a:p>
        </p:txBody>
      </p:sp>
      <p:sp>
        <p:nvSpPr>
          <p:cNvPr name="TextBox 24" id="24"/>
          <p:cNvSpPr txBox="true"/>
          <p:nvPr/>
        </p:nvSpPr>
        <p:spPr>
          <a:xfrm rot="0">
            <a:off x="7462219" y="8129433"/>
            <a:ext cx="2601138" cy="372349"/>
          </a:xfrm>
          <a:prstGeom prst="rect">
            <a:avLst/>
          </a:prstGeom>
        </p:spPr>
        <p:txBody>
          <a:bodyPr anchor="t" rtlCol="false" tIns="0" lIns="0" bIns="0" rIns="0">
            <a:spAutoFit/>
          </a:bodyPr>
          <a:lstStyle/>
          <a:p>
            <a:pPr algn="ctr">
              <a:lnSpc>
                <a:spcPts val="2835"/>
              </a:lnSpc>
            </a:pPr>
            <a:r>
              <a:rPr lang="en-US" sz="2181">
                <a:solidFill>
                  <a:srgbClr val="FFFFFF"/>
                </a:solidFill>
                <a:latin typeface="Poppins"/>
              </a:rPr>
              <a:t>Metas fiscais</a:t>
            </a:r>
          </a:p>
        </p:txBody>
      </p:sp>
      <p:sp>
        <p:nvSpPr>
          <p:cNvPr name="TextBox 25" id="25"/>
          <p:cNvSpPr txBox="true"/>
          <p:nvPr/>
        </p:nvSpPr>
        <p:spPr>
          <a:xfrm rot="0">
            <a:off x="12453933" y="6747830"/>
            <a:ext cx="4015694" cy="390129"/>
          </a:xfrm>
          <a:prstGeom prst="rect">
            <a:avLst/>
          </a:prstGeom>
        </p:spPr>
        <p:txBody>
          <a:bodyPr anchor="t" rtlCol="false" tIns="0" lIns="0" bIns="0" rIns="0">
            <a:spAutoFit/>
          </a:bodyPr>
          <a:lstStyle/>
          <a:p>
            <a:pPr algn="just">
              <a:lnSpc>
                <a:spcPts val="2965"/>
              </a:lnSpc>
            </a:pPr>
            <a:r>
              <a:rPr lang="en-US" sz="2281">
                <a:solidFill>
                  <a:srgbClr val="F8D00C"/>
                </a:solidFill>
                <a:latin typeface="Poppins Bold"/>
              </a:rPr>
              <a:t>LEI ORÇAMENTÁRIA ANUAL</a:t>
            </a:r>
          </a:p>
        </p:txBody>
      </p:sp>
      <p:sp>
        <p:nvSpPr>
          <p:cNvPr name="TextBox 26" id="26"/>
          <p:cNvSpPr txBox="true"/>
          <p:nvPr/>
        </p:nvSpPr>
        <p:spPr>
          <a:xfrm rot="0">
            <a:off x="12884545" y="7352420"/>
            <a:ext cx="3154470" cy="1077199"/>
          </a:xfrm>
          <a:prstGeom prst="rect">
            <a:avLst/>
          </a:prstGeom>
        </p:spPr>
        <p:txBody>
          <a:bodyPr anchor="t" rtlCol="false" tIns="0" lIns="0" bIns="0" rIns="0">
            <a:spAutoFit/>
          </a:bodyPr>
          <a:lstStyle/>
          <a:p>
            <a:pPr algn="ctr">
              <a:lnSpc>
                <a:spcPts val="2835"/>
              </a:lnSpc>
            </a:pPr>
            <a:r>
              <a:rPr lang="en-US" sz="2181">
                <a:solidFill>
                  <a:srgbClr val="FFFFFF"/>
                </a:solidFill>
                <a:latin typeface="Poppins"/>
              </a:rPr>
              <a:t>Alocação de recursos para execução dos programas</a:t>
            </a:r>
          </a:p>
        </p:txBody>
      </p:sp>
      <p:sp>
        <p:nvSpPr>
          <p:cNvPr name="TextBox 27" id="27"/>
          <p:cNvSpPr txBox="true"/>
          <p:nvPr/>
        </p:nvSpPr>
        <p:spPr>
          <a:xfrm rot="0">
            <a:off x="4985845" y="3183712"/>
            <a:ext cx="8565218" cy="724774"/>
          </a:xfrm>
          <a:prstGeom prst="rect">
            <a:avLst/>
          </a:prstGeom>
        </p:spPr>
        <p:txBody>
          <a:bodyPr anchor="t" rtlCol="false" tIns="0" lIns="0" bIns="0" rIns="0">
            <a:spAutoFit/>
          </a:bodyPr>
          <a:lstStyle/>
          <a:p>
            <a:pPr algn="ctr">
              <a:lnSpc>
                <a:spcPts val="2835"/>
              </a:lnSpc>
            </a:pPr>
            <a:r>
              <a:rPr lang="en-US" sz="2181">
                <a:solidFill>
                  <a:srgbClr val="FFFFFF"/>
                </a:solidFill>
                <a:latin typeface="Poppins Bold"/>
              </a:rPr>
              <a:t>Instrumentos Fundamentais de Planejamento/Orçamento (Art. 165, I, II e III da CF)</a:t>
            </a:r>
          </a:p>
        </p:txBody>
      </p:sp>
      <p:sp>
        <p:nvSpPr>
          <p:cNvPr name="Freeform 28" id="28"/>
          <p:cNvSpPr/>
          <p:nvPr/>
        </p:nvSpPr>
        <p:spPr>
          <a:xfrm flipH="false" flipV="false" rot="3168752">
            <a:off x="6935366" y="7541745"/>
            <a:ext cx="506243" cy="303113"/>
          </a:xfrm>
          <a:custGeom>
            <a:avLst/>
            <a:gdLst/>
            <a:ahLst/>
            <a:cxnLst/>
            <a:rect r="r" b="b" t="t" l="l"/>
            <a:pathLst>
              <a:path h="303113" w="506243">
                <a:moveTo>
                  <a:pt x="0" y="0"/>
                </a:moveTo>
                <a:lnTo>
                  <a:pt x="506243" y="0"/>
                </a:lnTo>
                <a:lnTo>
                  <a:pt x="506243" y="303113"/>
                </a:lnTo>
                <a:lnTo>
                  <a:pt x="0" y="30311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9" id="29"/>
          <p:cNvSpPr/>
          <p:nvPr/>
        </p:nvSpPr>
        <p:spPr>
          <a:xfrm flipH="false" flipV="false" rot="3168752">
            <a:off x="12357692" y="7541745"/>
            <a:ext cx="506243" cy="303113"/>
          </a:xfrm>
          <a:custGeom>
            <a:avLst/>
            <a:gdLst/>
            <a:ahLst/>
            <a:cxnLst/>
            <a:rect r="r" b="b" t="t" l="l"/>
            <a:pathLst>
              <a:path h="303113" w="506243">
                <a:moveTo>
                  <a:pt x="0" y="0"/>
                </a:moveTo>
                <a:lnTo>
                  <a:pt x="506242" y="0"/>
                </a:lnTo>
                <a:lnTo>
                  <a:pt x="506242" y="303113"/>
                </a:lnTo>
                <a:lnTo>
                  <a:pt x="0" y="30311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AutoShape 30" id="30"/>
          <p:cNvSpPr/>
          <p:nvPr/>
        </p:nvSpPr>
        <p:spPr>
          <a:xfrm flipH="true">
            <a:off x="4695381" y="2907293"/>
            <a:ext cx="3482218" cy="1905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13193295" y="847192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5918004" y="3400218"/>
            <a:ext cx="6451992" cy="6660121"/>
          </a:xfrm>
          <a:custGeom>
            <a:avLst/>
            <a:gdLst/>
            <a:ahLst/>
            <a:cxnLst/>
            <a:rect r="r" b="b" t="t" l="l"/>
            <a:pathLst>
              <a:path h="6660121" w="6451992">
                <a:moveTo>
                  <a:pt x="0" y="0"/>
                </a:moveTo>
                <a:lnTo>
                  <a:pt x="6451992" y="0"/>
                </a:lnTo>
                <a:lnTo>
                  <a:pt x="6451992" y="6660121"/>
                </a:lnTo>
                <a:lnTo>
                  <a:pt x="0" y="66601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489868">
            <a:off x="10559375" y="3862456"/>
            <a:ext cx="641500" cy="384098"/>
          </a:xfrm>
          <a:custGeom>
            <a:avLst/>
            <a:gdLst/>
            <a:ahLst/>
            <a:cxnLst/>
            <a:rect r="r" b="b" t="t" l="l"/>
            <a:pathLst>
              <a:path h="384098" w="641500">
                <a:moveTo>
                  <a:pt x="0" y="0"/>
                </a:moveTo>
                <a:lnTo>
                  <a:pt x="641500" y="0"/>
                </a:lnTo>
                <a:lnTo>
                  <a:pt x="641500" y="384098"/>
                </a:lnTo>
                <a:lnTo>
                  <a:pt x="0" y="3840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6" id="6"/>
          <p:cNvSpPr/>
          <p:nvPr/>
        </p:nvSpPr>
        <p:spPr>
          <a:xfrm flipH="false" flipV="false" rot="0">
            <a:off x="15215182" y="9120138"/>
            <a:ext cx="2708862" cy="940201"/>
          </a:xfrm>
          <a:custGeom>
            <a:avLst/>
            <a:gdLst/>
            <a:ahLst/>
            <a:cxnLst/>
            <a:rect r="r" b="b" t="t" l="l"/>
            <a:pathLst>
              <a:path h="940201" w="2708862">
                <a:moveTo>
                  <a:pt x="0" y="0"/>
                </a:moveTo>
                <a:lnTo>
                  <a:pt x="2708862" y="0"/>
                </a:lnTo>
                <a:lnTo>
                  <a:pt x="2708862" y="940201"/>
                </a:lnTo>
                <a:lnTo>
                  <a:pt x="0" y="940201"/>
                </a:lnTo>
                <a:lnTo>
                  <a:pt x="0" y="0"/>
                </a:lnTo>
                <a:close/>
              </a:path>
            </a:pathLst>
          </a:custGeom>
          <a:blipFill>
            <a:blip r:embed="rId7"/>
            <a:stretch>
              <a:fillRect l="0" t="0" r="0" b="0"/>
            </a:stretch>
          </a:blipFill>
        </p:spPr>
      </p:sp>
      <p:grpSp>
        <p:nvGrpSpPr>
          <p:cNvPr name="Group 7" id="7"/>
          <p:cNvGrpSpPr/>
          <p:nvPr/>
        </p:nvGrpSpPr>
        <p:grpSpPr>
          <a:xfrm rot="0">
            <a:off x="224626" y="214010"/>
            <a:ext cx="2091664" cy="1362679"/>
            <a:chOff x="0" y="0"/>
            <a:chExt cx="2788886" cy="1816906"/>
          </a:xfrm>
        </p:grpSpPr>
        <p:sp>
          <p:nvSpPr>
            <p:cNvPr name="Freeform 8" id="8"/>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10" id="10"/>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11" id="11"/>
          <p:cNvSpPr/>
          <p:nvPr/>
        </p:nvSpPr>
        <p:spPr>
          <a:xfrm flipH="false" flipV="false" rot="0">
            <a:off x="3775266" y="9351840"/>
            <a:ext cx="1743996" cy="1416997"/>
          </a:xfrm>
          <a:custGeom>
            <a:avLst/>
            <a:gdLst/>
            <a:ahLst/>
            <a:cxnLst/>
            <a:rect r="r" b="b" t="t" l="l"/>
            <a:pathLst>
              <a:path h="1416997" w="1743996">
                <a:moveTo>
                  <a:pt x="0" y="0"/>
                </a:moveTo>
                <a:lnTo>
                  <a:pt x="1743996" y="0"/>
                </a:lnTo>
                <a:lnTo>
                  <a:pt x="1743996" y="1416997"/>
                </a:lnTo>
                <a:lnTo>
                  <a:pt x="0" y="141699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7574244" y="695398"/>
            <a:ext cx="3156702" cy="1121014"/>
          </a:xfrm>
          <a:prstGeom prst="rect">
            <a:avLst/>
          </a:prstGeom>
        </p:spPr>
        <p:txBody>
          <a:bodyPr anchor="t" rtlCol="false" tIns="0" lIns="0" bIns="0" rIns="0">
            <a:spAutoFit/>
          </a:bodyPr>
          <a:lstStyle/>
          <a:p>
            <a:pPr>
              <a:lnSpc>
                <a:spcPts val="7987"/>
              </a:lnSpc>
            </a:pPr>
            <a:r>
              <a:rPr lang="en-US" sz="7755">
                <a:solidFill>
                  <a:srgbClr val="FFFFFF"/>
                </a:solidFill>
                <a:latin typeface="Poppins Ultra-Bold"/>
              </a:rPr>
              <a:t>CICLO</a:t>
            </a:r>
          </a:p>
        </p:txBody>
      </p:sp>
      <p:sp>
        <p:nvSpPr>
          <p:cNvPr name="TextBox 13" id="13"/>
          <p:cNvSpPr txBox="true"/>
          <p:nvPr/>
        </p:nvSpPr>
        <p:spPr>
          <a:xfrm rot="0">
            <a:off x="5027100" y="1477246"/>
            <a:ext cx="8250991" cy="1124697"/>
          </a:xfrm>
          <a:prstGeom prst="rect">
            <a:avLst/>
          </a:prstGeom>
        </p:spPr>
        <p:txBody>
          <a:bodyPr anchor="t" rtlCol="false" tIns="0" lIns="0" bIns="0" rIns="0">
            <a:spAutoFit/>
          </a:bodyPr>
          <a:lstStyle/>
          <a:p>
            <a:pPr>
              <a:lnSpc>
                <a:spcPts val="7993"/>
              </a:lnSpc>
            </a:pPr>
            <a:r>
              <a:rPr lang="en-US" sz="7760">
                <a:solidFill>
                  <a:srgbClr val="F8D00C"/>
                </a:solidFill>
                <a:latin typeface="Poppins Bold"/>
              </a:rPr>
              <a:t>ORÇAMENTÁRIO</a:t>
            </a:r>
          </a:p>
        </p:txBody>
      </p:sp>
      <p:sp>
        <p:nvSpPr>
          <p:cNvPr name="TextBox 14" id="14"/>
          <p:cNvSpPr txBox="true"/>
          <p:nvPr/>
        </p:nvSpPr>
        <p:spPr>
          <a:xfrm rot="0">
            <a:off x="8233283" y="3921155"/>
            <a:ext cx="1821434" cy="712429"/>
          </a:xfrm>
          <a:prstGeom prst="rect">
            <a:avLst/>
          </a:prstGeom>
        </p:spPr>
        <p:txBody>
          <a:bodyPr anchor="t" rtlCol="false" tIns="0" lIns="0" bIns="0" rIns="0">
            <a:spAutoFit/>
          </a:bodyPr>
          <a:lstStyle/>
          <a:p>
            <a:pPr algn="ctr">
              <a:lnSpc>
                <a:spcPts val="5465"/>
              </a:lnSpc>
              <a:spcBef>
                <a:spcPct val="0"/>
              </a:spcBef>
            </a:pPr>
            <a:r>
              <a:rPr lang="en-US" sz="4203">
                <a:solidFill>
                  <a:srgbClr val="1D2142"/>
                </a:solidFill>
                <a:latin typeface="Poppins Bold"/>
              </a:rPr>
              <a:t>PPA</a:t>
            </a:r>
          </a:p>
        </p:txBody>
      </p:sp>
      <p:sp>
        <p:nvSpPr>
          <p:cNvPr name="TextBox 15" id="15"/>
          <p:cNvSpPr txBox="true"/>
          <p:nvPr/>
        </p:nvSpPr>
        <p:spPr>
          <a:xfrm rot="0">
            <a:off x="11289972" y="3352593"/>
            <a:ext cx="6497938" cy="1782049"/>
          </a:xfrm>
          <a:prstGeom prst="rect">
            <a:avLst/>
          </a:prstGeom>
        </p:spPr>
        <p:txBody>
          <a:bodyPr anchor="t" rtlCol="false" tIns="0" lIns="0" bIns="0" rIns="0">
            <a:spAutoFit/>
          </a:bodyPr>
          <a:lstStyle/>
          <a:p>
            <a:pPr marL="470918" indent="-235459" lvl="1">
              <a:lnSpc>
                <a:spcPts val="2835"/>
              </a:lnSpc>
              <a:buFont typeface="Arial"/>
              <a:buChar char="•"/>
            </a:pPr>
            <a:r>
              <a:rPr lang="en-US" sz="2181">
                <a:solidFill>
                  <a:srgbClr val="FFFFFF"/>
                </a:solidFill>
                <a:latin typeface="Poppins"/>
              </a:rPr>
              <a:t>Objetivos;</a:t>
            </a:r>
          </a:p>
          <a:p>
            <a:pPr marL="470918" indent="-235459" lvl="1">
              <a:lnSpc>
                <a:spcPts val="2835"/>
              </a:lnSpc>
              <a:buFont typeface="Arial"/>
              <a:buChar char="•"/>
            </a:pPr>
            <a:r>
              <a:rPr lang="en-US" sz="2181">
                <a:solidFill>
                  <a:srgbClr val="FFFFFF"/>
                </a:solidFill>
                <a:latin typeface="Poppins"/>
              </a:rPr>
              <a:t>Indicadores e Metas;</a:t>
            </a:r>
          </a:p>
          <a:p>
            <a:pPr marL="470918" indent="-235459" lvl="1">
              <a:lnSpc>
                <a:spcPts val="2835"/>
              </a:lnSpc>
              <a:buFont typeface="Arial"/>
              <a:buChar char="•"/>
            </a:pPr>
            <a:r>
              <a:rPr lang="en-US" sz="2181">
                <a:solidFill>
                  <a:srgbClr val="FFFFFF"/>
                </a:solidFill>
                <a:latin typeface="Poppins"/>
              </a:rPr>
              <a:t>Despesas de Capital e de Custeio Derivadas;</a:t>
            </a:r>
          </a:p>
          <a:p>
            <a:pPr marL="470918" indent="-235459" lvl="1">
              <a:lnSpc>
                <a:spcPts val="2835"/>
              </a:lnSpc>
              <a:buFont typeface="Arial"/>
              <a:buChar char="•"/>
            </a:pPr>
            <a:r>
              <a:rPr lang="en-US" sz="2181">
                <a:solidFill>
                  <a:srgbClr val="FFFFFF"/>
                </a:solidFill>
                <a:latin typeface="Poppins"/>
              </a:rPr>
              <a:t>Despesas Continuadas.</a:t>
            </a:r>
          </a:p>
        </p:txBody>
      </p:sp>
      <p:sp>
        <p:nvSpPr>
          <p:cNvPr name="TextBox 16" id="16"/>
          <p:cNvSpPr txBox="true"/>
          <p:nvPr/>
        </p:nvSpPr>
        <p:spPr>
          <a:xfrm rot="0">
            <a:off x="8168569" y="4450904"/>
            <a:ext cx="1886147" cy="372349"/>
          </a:xfrm>
          <a:prstGeom prst="rect">
            <a:avLst/>
          </a:prstGeom>
        </p:spPr>
        <p:txBody>
          <a:bodyPr anchor="t" rtlCol="false" tIns="0" lIns="0" bIns="0" rIns="0">
            <a:spAutoFit/>
          </a:bodyPr>
          <a:lstStyle/>
          <a:p>
            <a:pPr>
              <a:lnSpc>
                <a:spcPts val="2835"/>
              </a:lnSpc>
            </a:pPr>
            <a:r>
              <a:rPr lang="en-US" sz="2181">
                <a:solidFill>
                  <a:srgbClr val="1D2142"/>
                </a:solidFill>
                <a:latin typeface="Poppins"/>
              </a:rPr>
              <a:t> (Quadrienal)</a:t>
            </a:r>
          </a:p>
        </p:txBody>
      </p:sp>
      <p:sp>
        <p:nvSpPr>
          <p:cNvPr name="Freeform 17" id="17"/>
          <p:cNvSpPr/>
          <p:nvPr/>
        </p:nvSpPr>
        <p:spPr>
          <a:xfrm flipH="false" flipV="false" rot="-1489868">
            <a:off x="12420993" y="6933026"/>
            <a:ext cx="641500" cy="384098"/>
          </a:xfrm>
          <a:custGeom>
            <a:avLst/>
            <a:gdLst/>
            <a:ahLst/>
            <a:cxnLst/>
            <a:rect r="r" b="b" t="t" l="l"/>
            <a:pathLst>
              <a:path h="384098" w="641500">
                <a:moveTo>
                  <a:pt x="0" y="0"/>
                </a:moveTo>
                <a:lnTo>
                  <a:pt x="641499" y="0"/>
                </a:lnTo>
                <a:lnTo>
                  <a:pt x="641499" y="384098"/>
                </a:lnTo>
                <a:lnTo>
                  <a:pt x="0" y="3840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8" id="18"/>
          <p:cNvSpPr txBox="true"/>
          <p:nvPr/>
        </p:nvSpPr>
        <p:spPr>
          <a:xfrm rot="0">
            <a:off x="13113489" y="5733008"/>
            <a:ext cx="4636321" cy="2486899"/>
          </a:xfrm>
          <a:prstGeom prst="rect">
            <a:avLst/>
          </a:prstGeom>
        </p:spPr>
        <p:txBody>
          <a:bodyPr anchor="t" rtlCol="false" tIns="0" lIns="0" bIns="0" rIns="0">
            <a:spAutoFit/>
          </a:bodyPr>
          <a:lstStyle/>
          <a:p>
            <a:pPr marL="470918" indent="-235459" lvl="1">
              <a:lnSpc>
                <a:spcPts val="2835"/>
              </a:lnSpc>
              <a:buFont typeface="Arial"/>
              <a:buChar char="•"/>
            </a:pPr>
            <a:r>
              <a:rPr lang="en-US" sz="2181">
                <a:solidFill>
                  <a:srgbClr val="FFFFFF"/>
                </a:solidFill>
                <a:latin typeface="Poppins"/>
              </a:rPr>
              <a:t>Diretrizes e Prioridades;</a:t>
            </a:r>
          </a:p>
          <a:p>
            <a:pPr marL="470918" indent="-235459" lvl="1">
              <a:lnSpc>
                <a:spcPts val="2835"/>
              </a:lnSpc>
              <a:buFont typeface="Arial"/>
              <a:buChar char="•"/>
            </a:pPr>
            <a:r>
              <a:rPr lang="en-US" sz="2181">
                <a:solidFill>
                  <a:srgbClr val="FFFFFF"/>
                </a:solidFill>
                <a:latin typeface="Poppins"/>
              </a:rPr>
              <a:t>Anexo Metas Fiscais;</a:t>
            </a:r>
          </a:p>
          <a:p>
            <a:pPr marL="470918" indent="-235459" lvl="1">
              <a:lnSpc>
                <a:spcPts val="2835"/>
              </a:lnSpc>
              <a:buFont typeface="Arial"/>
              <a:buChar char="•"/>
            </a:pPr>
            <a:r>
              <a:rPr lang="en-US" sz="2181">
                <a:solidFill>
                  <a:srgbClr val="FFFFFF"/>
                </a:solidFill>
                <a:latin typeface="Poppins"/>
              </a:rPr>
              <a:t>Anexo de Riscos Fiscais;</a:t>
            </a:r>
          </a:p>
          <a:p>
            <a:pPr marL="470918" indent="-235459" lvl="1">
              <a:lnSpc>
                <a:spcPts val="2835"/>
              </a:lnSpc>
              <a:buFont typeface="Arial"/>
              <a:buChar char="•"/>
            </a:pPr>
            <a:r>
              <a:rPr lang="en-US" sz="2181">
                <a:solidFill>
                  <a:srgbClr val="FFFFFF"/>
                </a:solidFill>
                <a:latin typeface="Poppins"/>
              </a:rPr>
              <a:t>Reserva de Contingência;</a:t>
            </a:r>
          </a:p>
          <a:p>
            <a:pPr marL="470918" indent="-235459" lvl="1">
              <a:lnSpc>
                <a:spcPts val="2835"/>
              </a:lnSpc>
              <a:buFont typeface="Arial"/>
              <a:buChar char="•"/>
            </a:pPr>
            <a:r>
              <a:rPr lang="en-US" sz="2181">
                <a:solidFill>
                  <a:srgbClr val="FFFFFF"/>
                </a:solidFill>
                <a:latin typeface="Poppins"/>
              </a:rPr>
              <a:t>Critérios para Limitação de Empenhos e para Apresentar Emendas Parlamentares.</a:t>
            </a:r>
          </a:p>
        </p:txBody>
      </p:sp>
      <p:sp>
        <p:nvSpPr>
          <p:cNvPr name="TextBox 19" id="19"/>
          <p:cNvSpPr txBox="true"/>
          <p:nvPr/>
        </p:nvSpPr>
        <p:spPr>
          <a:xfrm rot="0">
            <a:off x="10426880" y="7357867"/>
            <a:ext cx="1821434" cy="712429"/>
          </a:xfrm>
          <a:prstGeom prst="rect">
            <a:avLst/>
          </a:prstGeom>
        </p:spPr>
        <p:txBody>
          <a:bodyPr anchor="t" rtlCol="false" tIns="0" lIns="0" bIns="0" rIns="0">
            <a:spAutoFit/>
          </a:bodyPr>
          <a:lstStyle/>
          <a:p>
            <a:pPr algn="ctr">
              <a:lnSpc>
                <a:spcPts val="5465"/>
              </a:lnSpc>
              <a:spcBef>
                <a:spcPct val="0"/>
              </a:spcBef>
            </a:pPr>
            <a:r>
              <a:rPr lang="en-US" sz="4203">
                <a:solidFill>
                  <a:srgbClr val="1D2142"/>
                </a:solidFill>
                <a:latin typeface="Poppins Bold"/>
              </a:rPr>
              <a:t>LDO</a:t>
            </a:r>
          </a:p>
        </p:txBody>
      </p:sp>
      <p:sp>
        <p:nvSpPr>
          <p:cNvPr name="TextBox 20" id="20"/>
          <p:cNvSpPr txBox="true"/>
          <p:nvPr/>
        </p:nvSpPr>
        <p:spPr>
          <a:xfrm rot="0">
            <a:off x="10730604" y="7928121"/>
            <a:ext cx="1213985" cy="372349"/>
          </a:xfrm>
          <a:prstGeom prst="rect">
            <a:avLst/>
          </a:prstGeom>
        </p:spPr>
        <p:txBody>
          <a:bodyPr anchor="t" rtlCol="false" tIns="0" lIns="0" bIns="0" rIns="0">
            <a:spAutoFit/>
          </a:bodyPr>
          <a:lstStyle/>
          <a:p>
            <a:pPr>
              <a:lnSpc>
                <a:spcPts val="2835"/>
              </a:lnSpc>
            </a:pPr>
            <a:r>
              <a:rPr lang="en-US" sz="2181">
                <a:solidFill>
                  <a:srgbClr val="1D2142"/>
                </a:solidFill>
                <a:latin typeface="Poppins"/>
              </a:rPr>
              <a:t> (Anual)</a:t>
            </a:r>
          </a:p>
        </p:txBody>
      </p:sp>
      <p:sp>
        <p:nvSpPr>
          <p:cNvPr name="Freeform 21" id="21"/>
          <p:cNvSpPr/>
          <p:nvPr/>
        </p:nvSpPr>
        <p:spPr>
          <a:xfrm flipH="false" flipV="false" rot="-9431614">
            <a:off x="5076465" y="6925398"/>
            <a:ext cx="641500" cy="384098"/>
          </a:xfrm>
          <a:custGeom>
            <a:avLst/>
            <a:gdLst/>
            <a:ahLst/>
            <a:cxnLst/>
            <a:rect r="r" b="b" t="t" l="l"/>
            <a:pathLst>
              <a:path h="384098" w="641500">
                <a:moveTo>
                  <a:pt x="0" y="0"/>
                </a:moveTo>
                <a:lnTo>
                  <a:pt x="641500" y="0"/>
                </a:lnTo>
                <a:lnTo>
                  <a:pt x="641500" y="384098"/>
                </a:lnTo>
                <a:lnTo>
                  <a:pt x="0" y="3840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6068160" y="7357867"/>
            <a:ext cx="1821434" cy="712429"/>
          </a:xfrm>
          <a:prstGeom prst="rect">
            <a:avLst/>
          </a:prstGeom>
        </p:spPr>
        <p:txBody>
          <a:bodyPr anchor="t" rtlCol="false" tIns="0" lIns="0" bIns="0" rIns="0">
            <a:spAutoFit/>
          </a:bodyPr>
          <a:lstStyle/>
          <a:p>
            <a:pPr algn="ctr">
              <a:lnSpc>
                <a:spcPts val="5465"/>
              </a:lnSpc>
              <a:spcBef>
                <a:spcPct val="0"/>
              </a:spcBef>
            </a:pPr>
            <a:r>
              <a:rPr lang="en-US" sz="4203">
                <a:solidFill>
                  <a:srgbClr val="1D2142"/>
                </a:solidFill>
                <a:latin typeface="Poppins Bold"/>
              </a:rPr>
              <a:t>LOA</a:t>
            </a:r>
          </a:p>
        </p:txBody>
      </p:sp>
      <p:sp>
        <p:nvSpPr>
          <p:cNvPr name="TextBox 23" id="23"/>
          <p:cNvSpPr txBox="true"/>
          <p:nvPr/>
        </p:nvSpPr>
        <p:spPr>
          <a:xfrm rot="0">
            <a:off x="6371884" y="7928121"/>
            <a:ext cx="1213985" cy="372349"/>
          </a:xfrm>
          <a:prstGeom prst="rect">
            <a:avLst/>
          </a:prstGeom>
        </p:spPr>
        <p:txBody>
          <a:bodyPr anchor="t" rtlCol="false" tIns="0" lIns="0" bIns="0" rIns="0">
            <a:spAutoFit/>
          </a:bodyPr>
          <a:lstStyle/>
          <a:p>
            <a:pPr>
              <a:lnSpc>
                <a:spcPts val="2835"/>
              </a:lnSpc>
            </a:pPr>
            <a:r>
              <a:rPr lang="en-US" sz="2181">
                <a:solidFill>
                  <a:srgbClr val="1D2142"/>
                </a:solidFill>
                <a:latin typeface="Poppins"/>
              </a:rPr>
              <a:t> (Anual)</a:t>
            </a:r>
          </a:p>
        </p:txBody>
      </p:sp>
      <p:sp>
        <p:nvSpPr>
          <p:cNvPr name="TextBox 24" id="24"/>
          <p:cNvSpPr txBox="true"/>
          <p:nvPr/>
        </p:nvSpPr>
        <p:spPr>
          <a:xfrm rot="0">
            <a:off x="530138" y="5372609"/>
            <a:ext cx="4644916" cy="2839324"/>
          </a:xfrm>
          <a:prstGeom prst="rect">
            <a:avLst/>
          </a:prstGeom>
        </p:spPr>
        <p:txBody>
          <a:bodyPr anchor="t" rtlCol="false" tIns="0" lIns="0" bIns="0" rIns="0">
            <a:spAutoFit/>
          </a:bodyPr>
          <a:lstStyle/>
          <a:p>
            <a:pPr marL="470918" indent="-235459" lvl="1">
              <a:lnSpc>
                <a:spcPts val="2835"/>
              </a:lnSpc>
              <a:buFont typeface="Arial"/>
              <a:buChar char="•"/>
            </a:pPr>
            <a:r>
              <a:rPr lang="en-US" sz="2181">
                <a:solidFill>
                  <a:srgbClr val="FFFFFF"/>
                </a:solidFill>
                <a:latin typeface="Poppins"/>
              </a:rPr>
              <a:t>Detalhamento da Receita;</a:t>
            </a:r>
          </a:p>
          <a:p>
            <a:pPr marL="470918" indent="-235459" lvl="1">
              <a:lnSpc>
                <a:spcPts val="2835"/>
              </a:lnSpc>
              <a:buFont typeface="Arial"/>
              <a:buChar char="•"/>
            </a:pPr>
            <a:r>
              <a:rPr lang="en-US" sz="2181">
                <a:solidFill>
                  <a:srgbClr val="FFFFFF"/>
                </a:solidFill>
                <a:latin typeface="Poppins"/>
              </a:rPr>
              <a:t>Detalhamento da Despesa;</a:t>
            </a:r>
          </a:p>
          <a:p>
            <a:pPr marL="470918" indent="-235459" lvl="1">
              <a:lnSpc>
                <a:spcPts val="2835"/>
              </a:lnSpc>
              <a:buFont typeface="Arial"/>
              <a:buChar char="•"/>
            </a:pPr>
            <a:r>
              <a:rPr lang="en-US" sz="2181">
                <a:solidFill>
                  <a:srgbClr val="FFFFFF"/>
                </a:solidFill>
                <a:latin typeface="Poppins"/>
              </a:rPr>
              <a:t>Créditos Suplementares por Decreto;</a:t>
            </a:r>
          </a:p>
          <a:p>
            <a:pPr marL="470918" indent="-235459" lvl="1">
              <a:lnSpc>
                <a:spcPts val="2835"/>
              </a:lnSpc>
              <a:buFont typeface="Arial"/>
              <a:buChar char="•"/>
            </a:pPr>
            <a:r>
              <a:rPr lang="en-US" sz="2181">
                <a:solidFill>
                  <a:srgbClr val="FFFFFF"/>
                </a:solidFill>
                <a:latin typeface="Poppins"/>
              </a:rPr>
              <a:t>Referência para o Cronograma Mensal de Desembolso e Previsão Bimestral da Receita.</a:t>
            </a:r>
          </a:p>
        </p:txBody>
      </p:sp>
      <p:sp>
        <p:nvSpPr>
          <p:cNvPr name="AutoShape 25" id="25"/>
          <p:cNvSpPr/>
          <p:nvPr/>
        </p:nvSpPr>
        <p:spPr>
          <a:xfrm flipH="true">
            <a:off x="5156108" y="2735294"/>
            <a:ext cx="3482218" cy="1905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13193295" y="847192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TextBox 3" id="3"/>
          <p:cNvSpPr txBox="true"/>
          <p:nvPr/>
        </p:nvSpPr>
        <p:spPr>
          <a:xfrm rot="0">
            <a:off x="3702411" y="4883374"/>
            <a:ext cx="10883177" cy="1733856"/>
          </a:xfrm>
          <a:prstGeom prst="rect">
            <a:avLst/>
          </a:prstGeom>
        </p:spPr>
        <p:txBody>
          <a:bodyPr anchor="t" rtlCol="false" tIns="0" lIns="0" bIns="0" rIns="0">
            <a:spAutoFit/>
          </a:bodyPr>
          <a:lstStyle/>
          <a:p>
            <a:pPr algn="just">
              <a:lnSpc>
                <a:spcPts val="3623"/>
              </a:lnSpc>
            </a:pPr>
            <a:r>
              <a:rPr lang="en-US" sz="2787">
                <a:solidFill>
                  <a:srgbClr val="FFFFFF"/>
                </a:solidFill>
                <a:latin typeface="Poppins"/>
              </a:rPr>
              <a:t>Disciplinar e gerenciar as receitas e despesas públicas em cada exercício financeiro, para tanto, ela estima as receitas e fixa as despesas do Governo para o ano subsequente.</a:t>
            </a:r>
          </a:p>
          <a:p>
            <a:pPr algn="just">
              <a:lnSpc>
                <a:spcPts val="2835"/>
              </a:lnSpc>
            </a:pPr>
          </a:p>
        </p:txBody>
      </p:sp>
      <p:grpSp>
        <p:nvGrpSpPr>
          <p:cNvPr name="Group 4" id="4"/>
          <p:cNvGrpSpPr/>
          <p:nvPr/>
        </p:nvGrpSpPr>
        <p:grpSpPr>
          <a:xfrm rot="0">
            <a:off x="3918600" y="1576690"/>
            <a:ext cx="10861980" cy="1887381"/>
            <a:chOff x="0" y="0"/>
            <a:chExt cx="14482640" cy="2516509"/>
          </a:xfrm>
        </p:grpSpPr>
        <p:sp>
          <p:nvSpPr>
            <p:cNvPr name="TextBox 5" id="5"/>
            <p:cNvSpPr txBox="true"/>
            <p:nvPr/>
          </p:nvSpPr>
          <p:spPr>
            <a:xfrm rot="0">
              <a:off x="0" y="66675"/>
              <a:ext cx="14183903" cy="1674119"/>
            </a:xfrm>
            <a:prstGeom prst="rect">
              <a:avLst/>
            </a:prstGeom>
          </p:spPr>
          <p:txBody>
            <a:bodyPr anchor="t" rtlCol="false" tIns="0" lIns="0" bIns="0" rIns="0">
              <a:spAutoFit/>
            </a:bodyPr>
            <a:lstStyle/>
            <a:p>
              <a:pPr>
                <a:lnSpc>
                  <a:spcPts val="8851"/>
                </a:lnSpc>
              </a:pPr>
              <a:r>
                <a:rPr lang="en-US" sz="8594">
                  <a:solidFill>
                    <a:srgbClr val="FFFFFF"/>
                  </a:solidFill>
                  <a:latin typeface="Poppins Ultra-Bold"/>
                </a:rPr>
                <a:t>OBJETIVOS DA LOA</a:t>
              </a:r>
            </a:p>
          </p:txBody>
        </p:sp>
        <p:sp>
          <p:nvSpPr>
            <p:cNvPr name="TextBox 6" id="6"/>
            <p:cNvSpPr txBox="true"/>
            <p:nvPr/>
          </p:nvSpPr>
          <p:spPr>
            <a:xfrm rot="0">
              <a:off x="0" y="1303140"/>
              <a:ext cx="14482640" cy="1213368"/>
            </a:xfrm>
            <a:prstGeom prst="rect">
              <a:avLst/>
            </a:prstGeom>
          </p:spPr>
          <p:txBody>
            <a:bodyPr anchor="t" rtlCol="false" tIns="0" lIns="0" bIns="0" rIns="0">
              <a:spAutoFit/>
            </a:bodyPr>
            <a:lstStyle/>
            <a:p>
              <a:pPr>
                <a:lnSpc>
                  <a:spcPts val="6396"/>
                </a:lnSpc>
              </a:pPr>
              <a:r>
                <a:rPr lang="en-US" sz="6210">
                  <a:solidFill>
                    <a:srgbClr val="F8D00C"/>
                  </a:solidFill>
                  <a:latin typeface="Poppins Bold"/>
                </a:rPr>
                <a:t>LEI ORÇAMENTÁRIA ANUAL</a:t>
              </a:r>
            </a:p>
          </p:txBody>
        </p:sp>
      </p:grpSp>
      <p:sp>
        <p:nvSpPr>
          <p:cNvPr name="Freeform 7" id="7"/>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8" id="8"/>
          <p:cNvSpPr/>
          <p:nvPr/>
        </p:nvSpPr>
        <p:spPr>
          <a:xfrm flipH="false" flipV="false" rot="0">
            <a:off x="15215182" y="9120138"/>
            <a:ext cx="2708862" cy="940201"/>
          </a:xfrm>
          <a:custGeom>
            <a:avLst/>
            <a:gdLst/>
            <a:ahLst/>
            <a:cxnLst/>
            <a:rect r="r" b="b" t="t" l="l"/>
            <a:pathLst>
              <a:path h="940201" w="2708862">
                <a:moveTo>
                  <a:pt x="0" y="0"/>
                </a:moveTo>
                <a:lnTo>
                  <a:pt x="2708862" y="0"/>
                </a:lnTo>
                <a:lnTo>
                  <a:pt x="2708862" y="940201"/>
                </a:lnTo>
                <a:lnTo>
                  <a:pt x="0" y="940201"/>
                </a:lnTo>
                <a:lnTo>
                  <a:pt x="0" y="0"/>
                </a:lnTo>
                <a:close/>
              </a:path>
            </a:pathLst>
          </a:custGeom>
          <a:blipFill>
            <a:blip r:embed="rId3"/>
            <a:stretch>
              <a:fillRect l="0" t="0" r="0" b="0"/>
            </a:stretch>
          </a:blipFill>
        </p:spPr>
      </p:sp>
      <p:grpSp>
        <p:nvGrpSpPr>
          <p:cNvPr name="Group 9" id="9"/>
          <p:cNvGrpSpPr/>
          <p:nvPr/>
        </p:nvGrpSpPr>
        <p:grpSpPr>
          <a:xfrm rot="0">
            <a:off x="224626" y="214010"/>
            <a:ext cx="2091664" cy="1362679"/>
            <a:chOff x="0" y="0"/>
            <a:chExt cx="2788886" cy="1816906"/>
          </a:xfrm>
        </p:grpSpPr>
        <p:sp>
          <p:nvSpPr>
            <p:cNvPr name="Freeform 10" id="10"/>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12" id="12"/>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13" id="13"/>
          <p:cNvSpPr/>
          <p:nvPr/>
        </p:nvSpPr>
        <p:spPr>
          <a:xfrm flipH="false" flipV="false" rot="0">
            <a:off x="3775266" y="9351840"/>
            <a:ext cx="1743996" cy="1416997"/>
          </a:xfrm>
          <a:custGeom>
            <a:avLst/>
            <a:gdLst/>
            <a:ahLst/>
            <a:cxnLst/>
            <a:rect r="r" b="b" t="t" l="l"/>
            <a:pathLst>
              <a:path h="1416997" w="1743996">
                <a:moveTo>
                  <a:pt x="0" y="0"/>
                </a:moveTo>
                <a:lnTo>
                  <a:pt x="1743996" y="0"/>
                </a:lnTo>
                <a:lnTo>
                  <a:pt x="1743996" y="1416997"/>
                </a:lnTo>
                <a:lnTo>
                  <a:pt x="0" y="1416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4" id="14"/>
          <p:cNvSpPr/>
          <p:nvPr/>
        </p:nvSpPr>
        <p:spPr>
          <a:xfrm flipH="true">
            <a:off x="3918704" y="3540271"/>
            <a:ext cx="3482218" cy="19050"/>
          </a:xfrm>
          <a:prstGeom prst="line">
            <a:avLst/>
          </a:prstGeom>
          <a:ln cap="flat" w="38100">
            <a:solidFill>
              <a:srgbClr val="FFFFFF"/>
            </a:solidFill>
            <a:prstDash val="solid"/>
            <a:headEnd type="none" len="sm" w="sm"/>
            <a:tailEnd type="none" len="sm" w="sm"/>
          </a:ln>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13193295" y="847192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4" id="4"/>
          <p:cNvSpPr/>
          <p:nvPr/>
        </p:nvSpPr>
        <p:spPr>
          <a:xfrm flipH="false" flipV="false" rot="0">
            <a:off x="15215182" y="9120138"/>
            <a:ext cx="2708862" cy="940201"/>
          </a:xfrm>
          <a:custGeom>
            <a:avLst/>
            <a:gdLst/>
            <a:ahLst/>
            <a:cxnLst/>
            <a:rect r="r" b="b" t="t" l="l"/>
            <a:pathLst>
              <a:path h="940201" w="2708862">
                <a:moveTo>
                  <a:pt x="0" y="0"/>
                </a:moveTo>
                <a:lnTo>
                  <a:pt x="2708862" y="0"/>
                </a:lnTo>
                <a:lnTo>
                  <a:pt x="2708862" y="940201"/>
                </a:lnTo>
                <a:lnTo>
                  <a:pt x="0" y="940201"/>
                </a:lnTo>
                <a:lnTo>
                  <a:pt x="0" y="0"/>
                </a:lnTo>
                <a:close/>
              </a:path>
            </a:pathLst>
          </a:custGeom>
          <a:blipFill>
            <a:blip r:embed="rId3"/>
            <a:stretch>
              <a:fillRect l="0" t="0" r="0" b="0"/>
            </a:stretch>
          </a:blipFill>
        </p:spPr>
      </p:sp>
      <p:grpSp>
        <p:nvGrpSpPr>
          <p:cNvPr name="Group 5" id="5"/>
          <p:cNvGrpSpPr/>
          <p:nvPr/>
        </p:nvGrpSpPr>
        <p:grpSpPr>
          <a:xfrm rot="0">
            <a:off x="224626" y="214010"/>
            <a:ext cx="2091664" cy="1362679"/>
            <a:chOff x="0" y="0"/>
            <a:chExt cx="2788886" cy="1816906"/>
          </a:xfrm>
        </p:grpSpPr>
        <p:sp>
          <p:nvSpPr>
            <p:cNvPr name="Freeform 6" id="6"/>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8" id="8"/>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9" id="9"/>
          <p:cNvSpPr/>
          <p:nvPr/>
        </p:nvSpPr>
        <p:spPr>
          <a:xfrm flipH="false" flipV="false" rot="0">
            <a:off x="3775266" y="9351840"/>
            <a:ext cx="1743996" cy="1416997"/>
          </a:xfrm>
          <a:custGeom>
            <a:avLst/>
            <a:gdLst/>
            <a:ahLst/>
            <a:cxnLst/>
            <a:rect r="r" b="b" t="t" l="l"/>
            <a:pathLst>
              <a:path h="1416997" w="1743996">
                <a:moveTo>
                  <a:pt x="0" y="0"/>
                </a:moveTo>
                <a:lnTo>
                  <a:pt x="1743996" y="0"/>
                </a:lnTo>
                <a:lnTo>
                  <a:pt x="1743996" y="1416997"/>
                </a:lnTo>
                <a:lnTo>
                  <a:pt x="0" y="1416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0" id="10"/>
          <p:cNvSpPr/>
          <p:nvPr/>
        </p:nvSpPr>
        <p:spPr>
          <a:xfrm flipH="true">
            <a:off x="4457300" y="2457990"/>
            <a:ext cx="3482218" cy="19050"/>
          </a:xfrm>
          <a:prstGeom prst="line">
            <a:avLst/>
          </a:prstGeom>
          <a:ln cap="flat" w="38100">
            <a:solidFill>
              <a:srgbClr val="FFFFFF"/>
            </a:solidFill>
            <a:prstDash val="solid"/>
            <a:headEnd type="none" len="sm" w="sm"/>
            <a:tailEnd type="none" len="sm" w="sm"/>
          </a:ln>
        </p:spPr>
      </p:sp>
      <p:sp>
        <p:nvSpPr>
          <p:cNvPr name="Freeform 11" id="11"/>
          <p:cNvSpPr/>
          <p:nvPr/>
        </p:nvSpPr>
        <p:spPr>
          <a:xfrm flipH="false" flipV="false" rot="0">
            <a:off x="891704" y="5402452"/>
            <a:ext cx="3742911" cy="1000378"/>
          </a:xfrm>
          <a:custGeom>
            <a:avLst/>
            <a:gdLst/>
            <a:ahLst/>
            <a:cxnLst/>
            <a:rect r="r" b="b" t="t" l="l"/>
            <a:pathLst>
              <a:path h="1000378" w="3742911">
                <a:moveTo>
                  <a:pt x="0" y="0"/>
                </a:moveTo>
                <a:lnTo>
                  <a:pt x="3742911" y="0"/>
                </a:lnTo>
                <a:lnTo>
                  <a:pt x="3742911" y="1000378"/>
                </a:lnTo>
                <a:lnTo>
                  <a:pt x="0" y="10003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8255809" y="4144472"/>
            <a:ext cx="1821434" cy="712429"/>
          </a:xfrm>
          <a:prstGeom prst="rect">
            <a:avLst/>
          </a:prstGeom>
        </p:spPr>
        <p:txBody>
          <a:bodyPr anchor="t" rtlCol="false" tIns="0" lIns="0" bIns="0" rIns="0">
            <a:spAutoFit/>
          </a:bodyPr>
          <a:lstStyle/>
          <a:p>
            <a:pPr algn="ctr">
              <a:lnSpc>
                <a:spcPts val="5465"/>
              </a:lnSpc>
              <a:spcBef>
                <a:spcPct val="0"/>
              </a:spcBef>
            </a:pPr>
            <a:r>
              <a:rPr lang="en-US" sz="4203">
                <a:solidFill>
                  <a:srgbClr val="1D2142"/>
                </a:solidFill>
                <a:latin typeface="Poppins Bold"/>
              </a:rPr>
              <a:t>PPA</a:t>
            </a:r>
          </a:p>
        </p:txBody>
      </p:sp>
      <p:sp>
        <p:nvSpPr>
          <p:cNvPr name="TextBox 13" id="13"/>
          <p:cNvSpPr txBox="true"/>
          <p:nvPr/>
        </p:nvSpPr>
        <p:spPr>
          <a:xfrm rot="0">
            <a:off x="8223452" y="4674220"/>
            <a:ext cx="1886147" cy="372349"/>
          </a:xfrm>
          <a:prstGeom prst="rect">
            <a:avLst/>
          </a:prstGeom>
        </p:spPr>
        <p:txBody>
          <a:bodyPr anchor="t" rtlCol="false" tIns="0" lIns="0" bIns="0" rIns="0">
            <a:spAutoFit/>
          </a:bodyPr>
          <a:lstStyle/>
          <a:p>
            <a:pPr>
              <a:lnSpc>
                <a:spcPts val="2835"/>
              </a:lnSpc>
            </a:pPr>
            <a:r>
              <a:rPr lang="en-US" sz="2181">
                <a:solidFill>
                  <a:srgbClr val="1D2142"/>
                </a:solidFill>
                <a:latin typeface="Poppins"/>
              </a:rPr>
              <a:t> (Quadrienal)</a:t>
            </a:r>
          </a:p>
        </p:txBody>
      </p:sp>
      <p:sp>
        <p:nvSpPr>
          <p:cNvPr name="Freeform 14" id="14"/>
          <p:cNvSpPr/>
          <p:nvPr/>
        </p:nvSpPr>
        <p:spPr>
          <a:xfrm flipH="false" flipV="false" rot="0">
            <a:off x="5447318" y="3821792"/>
            <a:ext cx="2984819" cy="797761"/>
          </a:xfrm>
          <a:custGeom>
            <a:avLst/>
            <a:gdLst/>
            <a:ahLst/>
            <a:cxnLst/>
            <a:rect r="r" b="b" t="t" l="l"/>
            <a:pathLst>
              <a:path h="797761" w="2984819">
                <a:moveTo>
                  <a:pt x="0" y="0"/>
                </a:moveTo>
                <a:lnTo>
                  <a:pt x="2984819" y="0"/>
                </a:lnTo>
                <a:lnTo>
                  <a:pt x="2984819" y="797760"/>
                </a:lnTo>
                <a:lnTo>
                  <a:pt x="0" y="7977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5447318" y="4884207"/>
            <a:ext cx="2984819" cy="797761"/>
          </a:xfrm>
          <a:custGeom>
            <a:avLst/>
            <a:gdLst/>
            <a:ahLst/>
            <a:cxnLst/>
            <a:rect r="r" b="b" t="t" l="l"/>
            <a:pathLst>
              <a:path h="797761" w="2984819">
                <a:moveTo>
                  <a:pt x="0" y="0"/>
                </a:moveTo>
                <a:lnTo>
                  <a:pt x="2984819" y="0"/>
                </a:lnTo>
                <a:lnTo>
                  <a:pt x="2984819" y="797761"/>
                </a:lnTo>
                <a:lnTo>
                  <a:pt x="0" y="79776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5447318" y="6003950"/>
            <a:ext cx="2984819" cy="797761"/>
          </a:xfrm>
          <a:custGeom>
            <a:avLst/>
            <a:gdLst/>
            <a:ahLst/>
            <a:cxnLst/>
            <a:rect r="r" b="b" t="t" l="l"/>
            <a:pathLst>
              <a:path h="797761" w="2984819">
                <a:moveTo>
                  <a:pt x="0" y="0"/>
                </a:moveTo>
                <a:lnTo>
                  <a:pt x="2984819" y="0"/>
                </a:lnTo>
                <a:lnTo>
                  <a:pt x="2984819" y="797760"/>
                </a:lnTo>
                <a:lnTo>
                  <a:pt x="0" y="7977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5447318" y="7125560"/>
            <a:ext cx="2984819" cy="797761"/>
          </a:xfrm>
          <a:custGeom>
            <a:avLst/>
            <a:gdLst/>
            <a:ahLst/>
            <a:cxnLst/>
            <a:rect r="r" b="b" t="t" l="l"/>
            <a:pathLst>
              <a:path h="797761" w="2984819">
                <a:moveTo>
                  <a:pt x="0" y="0"/>
                </a:moveTo>
                <a:lnTo>
                  <a:pt x="2984819" y="0"/>
                </a:lnTo>
                <a:lnTo>
                  <a:pt x="2984819" y="797761"/>
                </a:lnTo>
                <a:lnTo>
                  <a:pt x="0" y="79776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9600161" y="3821792"/>
            <a:ext cx="2984819" cy="797761"/>
          </a:xfrm>
          <a:custGeom>
            <a:avLst/>
            <a:gdLst/>
            <a:ahLst/>
            <a:cxnLst/>
            <a:rect r="r" b="b" t="t" l="l"/>
            <a:pathLst>
              <a:path h="797761" w="2984819">
                <a:moveTo>
                  <a:pt x="0" y="0"/>
                </a:moveTo>
                <a:lnTo>
                  <a:pt x="2984819" y="0"/>
                </a:lnTo>
                <a:lnTo>
                  <a:pt x="2984819" y="797760"/>
                </a:lnTo>
                <a:lnTo>
                  <a:pt x="0" y="7977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9600161" y="4889751"/>
            <a:ext cx="2984819" cy="797761"/>
          </a:xfrm>
          <a:custGeom>
            <a:avLst/>
            <a:gdLst/>
            <a:ahLst/>
            <a:cxnLst/>
            <a:rect r="r" b="b" t="t" l="l"/>
            <a:pathLst>
              <a:path h="797761" w="2984819">
                <a:moveTo>
                  <a:pt x="0" y="0"/>
                </a:moveTo>
                <a:lnTo>
                  <a:pt x="2984819" y="0"/>
                </a:lnTo>
                <a:lnTo>
                  <a:pt x="2984819" y="797760"/>
                </a:lnTo>
                <a:lnTo>
                  <a:pt x="0" y="7977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false" rot="0">
            <a:off x="9600161" y="6009493"/>
            <a:ext cx="2984819" cy="797761"/>
          </a:xfrm>
          <a:custGeom>
            <a:avLst/>
            <a:gdLst/>
            <a:ahLst/>
            <a:cxnLst/>
            <a:rect r="r" b="b" t="t" l="l"/>
            <a:pathLst>
              <a:path h="797761" w="2984819">
                <a:moveTo>
                  <a:pt x="0" y="0"/>
                </a:moveTo>
                <a:lnTo>
                  <a:pt x="2984819" y="0"/>
                </a:lnTo>
                <a:lnTo>
                  <a:pt x="2984819" y="797761"/>
                </a:lnTo>
                <a:lnTo>
                  <a:pt x="0" y="7977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9600161" y="7131104"/>
            <a:ext cx="2984819" cy="797761"/>
          </a:xfrm>
          <a:custGeom>
            <a:avLst/>
            <a:gdLst/>
            <a:ahLst/>
            <a:cxnLst/>
            <a:rect r="r" b="b" t="t" l="l"/>
            <a:pathLst>
              <a:path h="797761" w="2984819">
                <a:moveTo>
                  <a:pt x="0" y="0"/>
                </a:moveTo>
                <a:lnTo>
                  <a:pt x="2984819" y="0"/>
                </a:lnTo>
                <a:lnTo>
                  <a:pt x="2984819" y="797761"/>
                </a:lnTo>
                <a:lnTo>
                  <a:pt x="0" y="79776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true" flipV="false" rot="9508215">
            <a:off x="4260380" y="4329392"/>
            <a:ext cx="873773" cy="523172"/>
          </a:xfrm>
          <a:custGeom>
            <a:avLst/>
            <a:gdLst/>
            <a:ahLst/>
            <a:cxnLst/>
            <a:rect r="r" b="b" t="t" l="l"/>
            <a:pathLst>
              <a:path h="523172" w="873773">
                <a:moveTo>
                  <a:pt x="873773" y="0"/>
                </a:moveTo>
                <a:lnTo>
                  <a:pt x="0" y="0"/>
                </a:lnTo>
                <a:lnTo>
                  <a:pt x="0" y="523171"/>
                </a:lnTo>
                <a:lnTo>
                  <a:pt x="873773" y="523171"/>
                </a:lnTo>
                <a:lnTo>
                  <a:pt x="873773"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3" id="23"/>
          <p:cNvSpPr/>
          <p:nvPr/>
        </p:nvSpPr>
        <p:spPr>
          <a:xfrm flipH="true" flipV="false" rot="9508215">
            <a:off x="4641546" y="5178050"/>
            <a:ext cx="749569" cy="448805"/>
          </a:xfrm>
          <a:custGeom>
            <a:avLst/>
            <a:gdLst/>
            <a:ahLst/>
            <a:cxnLst/>
            <a:rect r="r" b="b" t="t" l="l"/>
            <a:pathLst>
              <a:path h="448805" w="749569">
                <a:moveTo>
                  <a:pt x="749569" y="0"/>
                </a:moveTo>
                <a:lnTo>
                  <a:pt x="0" y="0"/>
                </a:lnTo>
                <a:lnTo>
                  <a:pt x="0" y="448804"/>
                </a:lnTo>
                <a:lnTo>
                  <a:pt x="749569" y="448804"/>
                </a:lnTo>
                <a:lnTo>
                  <a:pt x="749569"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4" id="24"/>
          <p:cNvSpPr/>
          <p:nvPr/>
        </p:nvSpPr>
        <p:spPr>
          <a:xfrm flipH="true" flipV="true" rot="-9994040">
            <a:off x="4627220" y="6291495"/>
            <a:ext cx="749569" cy="448805"/>
          </a:xfrm>
          <a:custGeom>
            <a:avLst/>
            <a:gdLst/>
            <a:ahLst/>
            <a:cxnLst/>
            <a:rect r="r" b="b" t="t" l="l"/>
            <a:pathLst>
              <a:path h="448805" w="749569">
                <a:moveTo>
                  <a:pt x="749569" y="448805"/>
                </a:moveTo>
                <a:lnTo>
                  <a:pt x="0" y="448805"/>
                </a:lnTo>
                <a:lnTo>
                  <a:pt x="0" y="0"/>
                </a:lnTo>
                <a:lnTo>
                  <a:pt x="749569" y="0"/>
                </a:lnTo>
                <a:lnTo>
                  <a:pt x="749569" y="448805"/>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5" id="25"/>
          <p:cNvSpPr/>
          <p:nvPr/>
        </p:nvSpPr>
        <p:spPr>
          <a:xfrm flipH="true" flipV="true" rot="-9148340">
            <a:off x="4291639" y="7075536"/>
            <a:ext cx="850115" cy="509006"/>
          </a:xfrm>
          <a:custGeom>
            <a:avLst/>
            <a:gdLst/>
            <a:ahLst/>
            <a:cxnLst/>
            <a:rect r="r" b="b" t="t" l="l"/>
            <a:pathLst>
              <a:path h="509006" w="850115">
                <a:moveTo>
                  <a:pt x="850114" y="509006"/>
                </a:moveTo>
                <a:lnTo>
                  <a:pt x="0" y="509006"/>
                </a:lnTo>
                <a:lnTo>
                  <a:pt x="0" y="0"/>
                </a:lnTo>
                <a:lnTo>
                  <a:pt x="850114" y="0"/>
                </a:lnTo>
                <a:lnTo>
                  <a:pt x="850114" y="509006"/>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6" id="26"/>
          <p:cNvSpPr/>
          <p:nvPr/>
        </p:nvSpPr>
        <p:spPr>
          <a:xfrm flipH="false" flipV="false" rot="0">
            <a:off x="8582352" y="4097582"/>
            <a:ext cx="867594" cy="246180"/>
          </a:xfrm>
          <a:custGeom>
            <a:avLst/>
            <a:gdLst/>
            <a:ahLst/>
            <a:cxnLst/>
            <a:rect r="r" b="b" t="t" l="l"/>
            <a:pathLst>
              <a:path h="246180" w="867594">
                <a:moveTo>
                  <a:pt x="0" y="0"/>
                </a:moveTo>
                <a:lnTo>
                  <a:pt x="867594" y="0"/>
                </a:lnTo>
                <a:lnTo>
                  <a:pt x="867594" y="246180"/>
                </a:lnTo>
                <a:lnTo>
                  <a:pt x="0" y="24618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7" id="27"/>
          <p:cNvSpPr txBox="true"/>
          <p:nvPr/>
        </p:nvSpPr>
        <p:spPr>
          <a:xfrm rot="0">
            <a:off x="4339426" y="1319005"/>
            <a:ext cx="10349800" cy="1119935"/>
          </a:xfrm>
          <a:prstGeom prst="rect">
            <a:avLst/>
          </a:prstGeom>
        </p:spPr>
        <p:txBody>
          <a:bodyPr anchor="t" rtlCol="false" tIns="0" lIns="0" bIns="0" rIns="0">
            <a:spAutoFit/>
          </a:bodyPr>
          <a:lstStyle/>
          <a:p>
            <a:pPr>
              <a:lnSpc>
                <a:spcPts val="7987"/>
              </a:lnSpc>
            </a:pPr>
            <a:r>
              <a:rPr lang="en-US" sz="7755">
                <a:solidFill>
                  <a:srgbClr val="FFFFFF"/>
                </a:solidFill>
                <a:latin typeface="Poppins Ultra-Bold"/>
              </a:rPr>
              <a:t>COMPATI</a:t>
            </a:r>
            <a:r>
              <a:rPr lang="en-US" sz="7755">
                <a:solidFill>
                  <a:srgbClr val="F8D00C"/>
                </a:solidFill>
                <a:latin typeface="Poppins Ultra-Bold"/>
              </a:rPr>
              <a:t>BILIZAÇÃO</a:t>
            </a:r>
          </a:p>
        </p:txBody>
      </p:sp>
      <p:sp>
        <p:nvSpPr>
          <p:cNvPr name="TextBox 28" id="28"/>
          <p:cNvSpPr txBox="true"/>
          <p:nvPr/>
        </p:nvSpPr>
        <p:spPr>
          <a:xfrm rot="0">
            <a:off x="13327930" y="4871649"/>
            <a:ext cx="3931370" cy="1782049"/>
          </a:xfrm>
          <a:prstGeom prst="rect">
            <a:avLst/>
          </a:prstGeom>
        </p:spPr>
        <p:txBody>
          <a:bodyPr anchor="t" rtlCol="false" tIns="0" lIns="0" bIns="0" rIns="0">
            <a:spAutoFit/>
          </a:bodyPr>
          <a:lstStyle/>
          <a:p>
            <a:pPr algn="ctr">
              <a:lnSpc>
                <a:spcPts val="2835"/>
              </a:lnSpc>
            </a:pPr>
            <a:r>
              <a:rPr lang="en-US" sz="2181">
                <a:solidFill>
                  <a:srgbClr val="FFFFFF"/>
                </a:solidFill>
                <a:latin typeface="Poppins"/>
              </a:rPr>
              <a:t>Selecionar, dentre as ações previstas no PPA 2022-2025, aquelas que terão prioridade na execução do orçamento do ano de 2024.</a:t>
            </a:r>
          </a:p>
        </p:txBody>
      </p:sp>
      <p:sp>
        <p:nvSpPr>
          <p:cNvPr name="TextBox 29" id="29"/>
          <p:cNvSpPr txBox="true"/>
          <p:nvPr/>
        </p:nvSpPr>
        <p:spPr>
          <a:xfrm rot="0">
            <a:off x="1852443" y="5392172"/>
            <a:ext cx="1821434" cy="712429"/>
          </a:xfrm>
          <a:prstGeom prst="rect">
            <a:avLst/>
          </a:prstGeom>
        </p:spPr>
        <p:txBody>
          <a:bodyPr anchor="t" rtlCol="false" tIns="0" lIns="0" bIns="0" rIns="0">
            <a:spAutoFit/>
          </a:bodyPr>
          <a:lstStyle/>
          <a:p>
            <a:pPr algn="ctr">
              <a:lnSpc>
                <a:spcPts val="5465"/>
              </a:lnSpc>
              <a:spcBef>
                <a:spcPct val="0"/>
              </a:spcBef>
            </a:pPr>
            <a:r>
              <a:rPr lang="en-US" sz="4203">
                <a:solidFill>
                  <a:srgbClr val="1D2142"/>
                </a:solidFill>
                <a:latin typeface="Poppins Bold"/>
              </a:rPr>
              <a:t>PPA</a:t>
            </a:r>
          </a:p>
        </p:txBody>
      </p:sp>
      <p:sp>
        <p:nvSpPr>
          <p:cNvPr name="TextBox 30" id="30"/>
          <p:cNvSpPr txBox="true"/>
          <p:nvPr/>
        </p:nvSpPr>
        <p:spPr>
          <a:xfrm rot="0">
            <a:off x="1926648" y="5950781"/>
            <a:ext cx="1673023" cy="372349"/>
          </a:xfrm>
          <a:prstGeom prst="rect">
            <a:avLst/>
          </a:prstGeom>
        </p:spPr>
        <p:txBody>
          <a:bodyPr anchor="t" rtlCol="false" tIns="0" lIns="0" bIns="0" rIns="0">
            <a:spAutoFit/>
          </a:bodyPr>
          <a:lstStyle/>
          <a:p>
            <a:pPr>
              <a:lnSpc>
                <a:spcPts val="2835"/>
              </a:lnSpc>
            </a:pPr>
            <a:r>
              <a:rPr lang="en-US" sz="2181">
                <a:solidFill>
                  <a:srgbClr val="1D2142"/>
                </a:solidFill>
                <a:latin typeface="Poppins"/>
              </a:rPr>
              <a:t> 2022/2025</a:t>
            </a:r>
          </a:p>
        </p:txBody>
      </p:sp>
      <p:sp>
        <p:nvSpPr>
          <p:cNvPr name="TextBox 31" id="31"/>
          <p:cNvSpPr txBox="true"/>
          <p:nvPr/>
        </p:nvSpPr>
        <p:spPr>
          <a:xfrm rot="0">
            <a:off x="5939833" y="3984769"/>
            <a:ext cx="1999789" cy="433705"/>
          </a:xfrm>
          <a:prstGeom prst="rect">
            <a:avLst/>
          </a:prstGeom>
        </p:spPr>
        <p:txBody>
          <a:bodyPr anchor="t" rtlCol="false" tIns="0" lIns="0" bIns="0" rIns="0">
            <a:spAutoFit/>
          </a:bodyPr>
          <a:lstStyle/>
          <a:p>
            <a:pPr algn="ctr">
              <a:lnSpc>
                <a:spcPts val="3379"/>
              </a:lnSpc>
              <a:spcBef>
                <a:spcPct val="0"/>
              </a:spcBef>
            </a:pPr>
            <a:r>
              <a:rPr lang="en-US" sz="2599">
                <a:solidFill>
                  <a:srgbClr val="1D2142"/>
                </a:solidFill>
                <a:latin typeface="Poppins Bold"/>
              </a:rPr>
              <a:t>LDO -</a:t>
            </a:r>
            <a:r>
              <a:rPr lang="en-US" sz="2599">
                <a:solidFill>
                  <a:srgbClr val="CBA866"/>
                </a:solidFill>
                <a:latin typeface="Poppins Bold"/>
              </a:rPr>
              <a:t>2022</a:t>
            </a:r>
          </a:p>
        </p:txBody>
      </p:sp>
      <p:sp>
        <p:nvSpPr>
          <p:cNvPr name="TextBox 32" id="32"/>
          <p:cNvSpPr txBox="true"/>
          <p:nvPr/>
        </p:nvSpPr>
        <p:spPr>
          <a:xfrm rot="0">
            <a:off x="5939833" y="5052728"/>
            <a:ext cx="1999789" cy="433705"/>
          </a:xfrm>
          <a:prstGeom prst="rect">
            <a:avLst/>
          </a:prstGeom>
        </p:spPr>
        <p:txBody>
          <a:bodyPr anchor="t" rtlCol="false" tIns="0" lIns="0" bIns="0" rIns="0">
            <a:spAutoFit/>
          </a:bodyPr>
          <a:lstStyle/>
          <a:p>
            <a:pPr algn="ctr">
              <a:lnSpc>
                <a:spcPts val="3379"/>
              </a:lnSpc>
              <a:spcBef>
                <a:spcPct val="0"/>
              </a:spcBef>
            </a:pPr>
            <a:r>
              <a:rPr lang="en-US" sz="2599">
                <a:solidFill>
                  <a:srgbClr val="1D2142"/>
                </a:solidFill>
                <a:latin typeface="Poppins Bold"/>
              </a:rPr>
              <a:t>LDO -</a:t>
            </a:r>
            <a:r>
              <a:rPr lang="en-US" sz="2599">
                <a:solidFill>
                  <a:srgbClr val="CBA866"/>
                </a:solidFill>
                <a:latin typeface="Poppins Bold"/>
              </a:rPr>
              <a:t>2023</a:t>
            </a:r>
          </a:p>
        </p:txBody>
      </p:sp>
      <p:sp>
        <p:nvSpPr>
          <p:cNvPr name="TextBox 33" id="33"/>
          <p:cNvSpPr txBox="true"/>
          <p:nvPr/>
        </p:nvSpPr>
        <p:spPr>
          <a:xfrm rot="0">
            <a:off x="5939833" y="6172471"/>
            <a:ext cx="1999789" cy="433705"/>
          </a:xfrm>
          <a:prstGeom prst="rect">
            <a:avLst/>
          </a:prstGeom>
        </p:spPr>
        <p:txBody>
          <a:bodyPr anchor="t" rtlCol="false" tIns="0" lIns="0" bIns="0" rIns="0">
            <a:spAutoFit/>
          </a:bodyPr>
          <a:lstStyle/>
          <a:p>
            <a:pPr algn="ctr">
              <a:lnSpc>
                <a:spcPts val="3379"/>
              </a:lnSpc>
              <a:spcBef>
                <a:spcPct val="0"/>
              </a:spcBef>
            </a:pPr>
            <a:r>
              <a:rPr lang="en-US" sz="2599">
                <a:solidFill>
                  <a:srgbClr val="1D2142"/>
                </a:solidFill>
                <a:latin typeface="Poppins Bold"/>
              </a:rPr>
              <a:t>LDO -</a:t>
            </a:r>
            <a:r>
              <a:rPr lang="en-US" sz="2599">
                <a:solidFill>
                  <a:srgbClr val="CBA866"/>
                </a:solidFill>
                <a:latin typeface="Poppins Bold"/>
              </a:rPr>
              <a:t>2024</a:t>
            </a:r>
          </a:p>
        </p:txBody>
      </p:sp>
      <p:sp>
        <p:nvSpPr>
          <p:cNvPr name="TextBox 34" id="34"/>
          <p:cNvSpPr txBox="true"/>
          <p:nvPr/>
        </p:nvSpPr>
        <p:spPr>
          <a:xfrm rot="0">
            <a:off x="5939833" y="7318476"/>
            <a:ext cx="1999789" cy="433705"/>
          </a:xfrm>
          <a:prstGeom prst="rect">
            <a:avLst/>
          </a:prstGeom>
        </p:spPr>
        <p:txBody>
          <a:bodyPr anchor="t" rtlCol="false" tIns="0" lIns="0" bIns="0" rIns="0">
            <a:spAutoFit/>
          </a:bodyPr>
          <a:lstStyle/>
          <a:p>
            <a:pPr algn="ctr">
              <a:lnSpc>
                <a:spcPts val="3379"/>
              </a:lnSpc>
              <a:spcBef>
                <a:spcPct val="0"/>
              </a:spcBef>
            </a:pPr>
            <a:r>
              <a:rPr lang="en-US" sz="2599">
                <a:solidFill>
                  <a:srgbClr val="1D2142"/>
                </a:solidFill>
                <a:latin typeface="Poppins Bold"/>
              </a:rPr>
              <a:t>LDO -</a:t>
            </a:r>
            <a:r>
              <a:rPr lang="en-US" sz="2599">
                <a:solidFill>
                  <a:srgbClr val="CBA866"/>
                </a:solidFill>
                <a:latin typeface="Poppins Bold"/>
              </a:rPr>
              <a:t>2025</a:t>
            </a:r>
          </a:p>
        </p:txBody>
      </p:sp>
      <p:sp>
        <p:nvSpPr>
          <p:cNvPr name="TextBox 35" id="35"/>
          <p:cNvSpPr txBox="true"/>
          <p:nvPr/>
        </p:nvSpPr>
        <p:spPr>
          <a:xfrm rot="0">
            <a:off x="10092677" y="3984769"/>
            <a:ext cx="1999789" cy="433705"/>
          </a:xfrm>
          <a:prstGeom prst="rect">
            <a:avLst/>
          </a:prstGeom>
        </p:spPr>
        <p:txBody>
          <a:bodyPr anchor="t" rtlCol="false" tIns="0" lIns="0" bIns="0" rIns="0">
            <a:spAutoFit/>
          </a:bodyPr>
          <a:lstStyle/>
          <a:p>
            <a:pPr algn="ctr">
              <a:lnSpc>
                <a:spcPts val="3379"/>
              </a:lnSpc>
              <a:spcBef>
                <a:spcPct val="0"/>
              </a:spcBef>
            </a:pPr>
            <a:r>
              <a:rPr lang="en-US" sz="2599">
                <a:solidFill>
                  <a:srgbClr val="1D2142"/>
                </a:solidFill>
                <a:latin typeface="Poppins Bold"/>
              </a:rPr>
              <a:t>LOA -</a:t>
            </a:r>
            <a:r>
              <a:rPr lang="en-US" sz="2599">
                <a:solidFill>
                  <a:srgbClr val="CBA866"/>
                </a:solidFill>
                <a:latin typeface="Poppins Bold"/>
              </a:rPr>
              <a:t>2022</a:t>
            </a:r>
          </a:p>
        </p:txBody>
      </p:sp>
      <p:sp>
        <p:nvSpPr>
          <p:cNvPr name="TextBox 36" id="36"/>
          <p:cNvSpPr txBox="true"/>
          <p:nvPr/>
        </p:nvSpPr>
        <p:spPr>
          <a:xfrm rot="0">
            <a:off x="10092677" y="5052728"/>
            <a:ext cx="1999789" cy="433705"/>
          </a:xfrm>
          <a:prstGeom prst="rect">
            <a:avLst/>
          </a:prstGeom>
        </p:spPr>
        <p:txBody>
          <a:bodyPr anchor="t" rtlCol="false" tIns="0" lIns="0" bIns="0" rIns="0">
            <a:spAutoFit/>
          </a:bodyPr>
          <a:lstStyle/>
          <a:p>
            <a:pPr algn="ctr">
              <a:lnSpc>
                <a:spcPts val="3379"/>
              </a:lnSpc>
              <a:spcBef>
                <a:spcPct val="0"/>
              </a:spcBef>
            </a:pPr>
            <a:r>
              <a:rPr lang="en-US" sz="2599">
                <a:solidFill>
                  <a:srgbClr val="1D2142"/>
                </a:solidFill>
                <a:latin typeface="Poppins Bold"/>
              </a:rPr>
              <a:t>LOA -</a:t>
            </a:r>
            <a:r>
              <a:rPr lang="en-US" sz="2599">
                <a:solidFill>
                  <a:srgbClr val="CBA866"/>
                </a:solidFill>
                <a:latin typeface="Poppins Bold"/>
              </a:rPr>
              <a:t>2023</a:t>
            </a:r>
          </a:p>
        </p:txBody>
      </p:sp>
      <p:sp>
        <p:nvSpPr>
          <p:cNvPr name="TextBox 37" id="37"/>
          <p:cNvSpPr txBox="true"/>
          <p:nvPr/>
        </p:nvSpPr>
        <p:spPr>
          <a:xfrm rot="0">
            <a:off x="10092677" y="6172471"/>
            <a:ext cx="1999789" cy="433705"/>
          </a:xfrm>
          <a:prstGeom prst="rect">
            <a:avLst/>
          </a:prstGeom>
        </p:spPr>
        <p:txBody>
          <a:bodyPr anchor="t" rtlCol="false" tIns="0" lIns="0" bIns="0" rIns="0">
            <a:spAutoFit/>
          </a:bodyPr>
          <a:lstStyle/>
          <a:p>
            <a:pPr algn="ctr">
              <a:lnSpc>
                <a:spcPts val="3379"/>
              </a:lnSpc>
              <a:spcBef>
                <a:spcPct val="0"/>
              </a:spcBef>
            </a:pPr>
            <a:r>
              <a:rPr lang="en-US" sz="2599">
                <a:solidFill>
                  <a:srgbClr val="1D2142"/>
                </a:solidFill>
                <a:latin typeface="Poppins Bold"/>
              </a:rPr>
              <a:t>LOA -</a:t>
            </a:r>
            <a:r>
              <a:rPr lang="en-US" sz="2599">
                <a:solidFill>
                  <a:srgbClr val="CBA866"/>
                </a:solidFill>
                <a:latin typeface="Poppins Bold"/>
              </a:rPr>
              <a:t>2024</a:t>
            </a:r>
          </a:p>
        </p:txBody>
      </p:sp>
      <p:sp>
        <p:nvSpPr>
          <p:cNvPr name="TextBox 38" id="38"/>
          <p:cNvSpPr txBox="true"/>
          <p:nvPr/>
        </p:nvSpPr>
        <p:spPr>
          <a:xfrm rot="0">
            <a:off x="10092677" y="7318476"/>
            <a:ext cx="1999789" cy="433705"/>
          </a:xfrm>
          <a:prstGeom prst="rect">
            <a:avLst/>
          </a:prstGeom>
        </p:spPr>
        <p:txBody>
          <a:bodyPr anchor="t" rtlCol="false" tIns="0" lIns="0" bIns="0" rIns="0">
            <a:spAutoFit/>
          </a:bodyPr>
          <a:lstStyle/>
          <a:p>
            <a:pPr algn="ctr">
              <a:lnSpc>
                <a:spcPts val="3379"/>
              </a:lnSpc>
              <a:spcBef>
                <a:spcPct val="0"/>
              </a:spcBef>
            </a:pPr>
            <a:r>
              <a:rPr lang="en-US" sz="2599">
                <a:solidFill>
                  <a:srgbClr val="1D2142"/>
                </a:solidFill>
                <a:latin typeface="Poppins Bold"/>
              </a:rPr>
              <a:t>LOA -</a:t>
            </a:r>
            <a:r>
              <a:rPr lang="en-US" sz="2599">
                <a:solidFill>
                  <a:srgbClr val="CBA866"/>
                </a:solidFill>
                <a:latin typeface="Poppins Bold"/>
              </a:rPr>
              <a:t>2025</a:t>
            </a:r>
          </a:p>
        </p:txBody>
      </p:sp>
      <p:sp>
        <p:nvSpPr>
          <p:cNvPr name="Freeform 39" id="39"/>
          <p:cNvSpPr/>
          <p:nvPr/>
        </p:nvSpPr>
        <p:spPr>
          <a:xfrm flipH="false" flipV="false" rot="0">
            <a:off x="8582352" y="5143500"/>
            <a:ext cx="867594" cy="246180"/>
          </a:xfrm>
          <a:custGeom>
            <a:avLst/>
            <a:gdLst/>
            <a:ahLst/>
            <a:cxnLst/>
            <a:rect r="r" b="b" t="t" l="l"/>
            <a:pathLst>
              <a:path h="246180" w="867594">
                <a:moveTo>
                  <a:pt x="0" y="0"/>
                </a:moveTo>
                <a:lnTo>
                  <a:pt x="867594" y="0"/>
                </a:lnTo>
                <a:lnTo>
                  <a:pt x="867594" y="246180"/>
                </a:lnTo>
                <a:lnTo>
                  <a:pt x="0" y="24618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0" id="40"/>
          <p:cNvSpPr/>
          <p:nvPr/>
        </p:nvSpPr>
        <p:spPr>
          <a:xfrm flipH="false" flipV="false" rot="0">
            <a:off x="8582352" y="6285284"/>
            <a:ext cx="867594" cy="246180"/>
          </a:xfrm>
          <a:custGeom>
            <a:avLst/>
            <a:gdLst/>
            <a:ahLst/>
            <a:cxnLst/>
            <a:rect r="r" b="b" t="t" l="l"/>
            <a:pathLst>
              <a:path h="246180" w="867594">
                <a:moveTo>
                  <a:pt x="0" y="0"/>
                </a:moveTo>
                <a:lnTo>
                  <a:pt x="867594" y="0"/>
                </a:lnTo>
                <a:lnTo>
                  <a:pt x="867594" y="246179"/>
                </a:lnTo>
                <a:lnTo>
                  <a:pt x="0" y="24617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1" id="41"/>
          <p:cNvSpPr/>
          <p:nvPr/>
        </p:nvSpPr>
        <p:spPr>
          <a:xfrm flipH="false" flipV="false" rot="0">
            <a:off x="8582352" y="7434067"/>
            <a:ext cx="867594" cy="246180"/>
          </a:xfrm>
          <a:custGeom>
            <a:avLst/>
            <a:gdLst/>
            <a:ahLst/>
            <a:cxnLst/>
            <a:rect r="r" b="b" t="t" l="l"/>
            <a:pathLst>
              <a:path h="246180" w="867594">
                <a:moveTo>
                  <a:pt x="0" y="0"/>
                </a:moveTo>
                <a:lnTo>
                  <a:pt x="867594" y="0"/>
                </a:lnTo>
                <a:lnTo>
                  <a:pt x="867594" y="246179"/>
                </a:lnTo>
                <a:lnTo>
                  <a:pt x="0" y="24617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2142"/>
        </a:solidFill>
      </p:bgPr>
    </p:bg>
    <p:spTree>
      <p:nvGrpSpPr>
        <p:cNvPr id="1" name=""/>
        <p:cNvGrpSpPr/>
        <p:nvPr/>
      </p:nvGrpSpPr>
      <p:grpSpPr>
        <a:xfrm>
          <a:off x="0" y="0"/>
          <a:ext cx="0" cy="0"/>
          <a:chOff x="0" y="0"/>
          <a:chExt cx="0" cy="0"/>
        </a:xfrm>
      </p:grpSpPr>
      <p:sp>
        <p:nvSpPr>
          <p:cNvPr name="Freeform 2" id="2"/>
          <p:cNvSpPr/>
          <p:nvPr/>
        </p:nvSpPr>
        <p:spPr>
          <a:xfrm flipH="false" flipV="false" rot="0">
            <a:off x="13193295" y="847192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TextBox 3" id="3"/>
          <p:cNvSpPr txBox="true"/>
          <p:nvPr/>
        </p:nvSpPr>
        <p:spPr>
          <a:xfrm rot="0">
            <a:off x="3453587" y="3734162"/>
            <a:ext cx="11380825" cy="461010"/>
          </a:xfrm>
          <a:prstGeom prst="rect">
            <a:avLst/>
          </a:prstGeom>
        </p:spPr>
        <p:txBody>
          <a:bodyPr anchor="t" rtlCol="false" tIns="0" lIns="0" bIns="0" rIns="0">
            <a:spAutoFit/>
          </a:bodyPr>
          <a:lstStyle/>
          <a:p>
            <a:pPr algn="just">
              <a:lnSpc>
                <a:spcPts val="3510"/>
              </a:lnSpc>
            </a:pPr>
            <a:r>
              <a:rPr lang="en-US" sz="2700">
                <a:solidFill>
                  <a:srgbClr val="FFFFFF"/>
                </a:solidFill>
                <a:latin typeface="Poppins Bold"/>
              </a:rPr>
              <a:t>Os recursos devem ser alocados obedecendo à seguinte ordem:</a:t>
            </a:r>
          </a:p>
        </p:txBody>
      </p:sp>
      <p:grpSp>
        <p:nvGrpSpPr>
          <p:cNvPr name="Group 4" id="4"/>
          <p:cNvGrpSpPr/>
          <p:nvPr/>
        </p:nvGrpSpPr>
        <p:grpSpPr>
          <a:xfrm rot="0">
            <a:off x="4262216" y="1330776"/>
            <a:ext cx="9763568" cy="1774976"/>
            <a:chOff x="0" y="0"/>
            <a:chExt cx="13018090" cy="2366635"/>
          </a:xfrm>
        </p:grpSpPr>
        <p:sp>
          <p:nvSpPr>
            <p:cNvPr name="TextBox 5" id="5"/>
            <p:cNvSpPr txBox="true"/>
            <p:nvPr/>
          </p:nvSpPr>
          <p:spPr>
            <a:xfrm rot="0">
              <a:off x="0" y="66675"/>
              <a:ext cx="12749563" cy="1674119"/>
            </a:xfrm>
            <a:prstGeom prst="rect">
              <a:avLst/>
            </a:prstGeom>
          </p:spPr>
          <p:txBody>
            <a:bodyPr anchor="t" rtlCol="false" tIns="0" lIns="0" bIns="0" rIns="0">
              <a:spAutoFit/>
            </a:bodyPr>
            <a:lstStyle/>
            <a:p>
              <a:pPr>
                <a:lnSpc>
                  <a:spcPts val="8851"/>
                </a:lnSpc>
              </a:pPr>
              <a:r>
                <a:rPr lang="en-US" sz="8594">
                  <a:solidFill>
                    <a:srgbClr val="FFFFFF"/>
                  </a:solidFill>
                  <a:latin typeface="Poppins Ultra-Bold"/>
                </a:rPr>
                <a:t>PRECEDÊNCIA NA</a:t>
              </a:r>
            </a:p>
          </p:txBody>
        </p:sp>
        <p:sp>
          <p:nvSpPr>
            <p:cNvPr name="TextBox 6" id="6"/>
            <p:cNvSpPr txBox="true"/>
            <p:nvPr/>
          </p:nvSpPr>
          <p:spPr>
            <a:xfrm rot="0">
              <a:off x="0" y="1293615"/>
              <a:ext cx="13018090" cy="1073020"/>
            </a:xfrm>
            <a:prstGeom prst="rect">
              <a:avLst/>
            </a:prstGeom>
          </p:spPr>
          <p:txBody>
            <a:bodyPr anchor="t" rtlCol="false" tIns="0" lIns="0" bIns="0" rIns="0">
              <a:spAutoFit/>
            </a:bodyPr>
            <a:lstStyle/>
            <a:p>
              <a:pPr>
                <a:lnSpc>
                  <a:spcPts val="5675"/>
                </a:lnSpc>
              </a:pPr>
              <a:r>
                <a:rPr lang="en-US" sz="5510">
                  <a:solidFill>
                    <a:srgbClr val="F8D00C"/>
                  </a:solidFill>
                  <a:latin typeface="Poppins Bold"/>
                </a:rPr>
                <a:t>ALOCAÇÃO DOS RECURSOS</a:t>
              </a:r>
            </a:p>
          </p:txBody>
        </p:sp>
      </p:grpSp>
      <p:sp>
        <p:nvSpPr>
          <p:cNvPr name="Freeform 7" id="7"/>
          <p:cNvSpPr/>
          <p:nvPr/>
        </p:nvSpPr>
        <p:spPr>
          <a:xfrm flipH="false" flipV="false" rot="0">
            <a:off x="-3890174" y="-602368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stretch>
              <a:fillRect l="0" t="0" r="0" b="0"/>
            </a:stretch>
          </a:blipFill>
        </p:spPr>
      </p:sp>
      <p:sp>
        <p:nvSpPr>
          <p:cNvPr name="Freeform 8" id="8"/>
          <p:cNvSpPr/>
          <p:nvPr/>
        </p:nvSpPr>
        <p:spPr>
          <a:xfrm flipH="false" flipV="false" rot="0">
            <a:off x="15215182" y="9120138"/>
            <a:ext cx="2708862" cy="940201"/>
          </a:xfrm>
          <a:custGeom>
            <a:avLst/>
            <a:gdLst/>
            <a:ahLst/>
            <a:cxnLst/>
            <a:rect r="r" b="b" t="t" l="l"/>
            <a:pathLst>
              <a:path h="940201" w="2708862">
                <a:moveTo>
                  <a:pt x="0" y="0"/>
                </a:moveTo>
                <a:lnTo>
                  <a:pt x="2708862" y="0"/>
                </a:lnTo>
                <a:lnTo>
                  <a:pt x="2708862" y="940201"/>
                </a:lnTo>
                <a:lnTo>
                  <a:pt x="0" y="940201"/>
                </a:lnTo>
                <a:lnTo>
                  <a:pt x="0" y="0"/>
                </a:lnTo>
                <a:close/>
              </a:path>
            </a:pathLst>
          </a:custGeom>
          <a:blipFill>
            <a:blip r:embed="rId3"/>
            <a:stretch>
              <a:fillRect l="0" t="0" r="0" b="0"/>
            </a:stretch>
          </a:blipFill>
        </p:spPr>
      </p:sp>
      <p:grpSp>
        <p:nvGrpSpPr>
          <p:cNvPr name="Group 9" id="9"/>
          <p:cNvGrpSpPr/>
          <p:nvPr/>
        </p:nvGrpSpPr>
        <p:grpSpPr>
          <a:xfrm rot="0">
            <a:off x="224626" y="214010"/>
            <a:ext cx="2091664" cy="1362679"/>
            <a:chOff x="0" y="0"/>
            <a:chExt cx="2788886" cy="1816906"/>
          </a:xfrm>
        </p:grpSpPr>
        <p:sp>
          <p:nvSpPr>
            <p:cNvPr name="Freeform 10" id="10"/>
            <p:cNvSpPr/>
            <p:nvPr/>
          </p:nvSpPr>
          <p:spPr>
            <a:xfrm flipH="false" flipV="false" rot="0">
              <a:off x="695284" y="0"/>
              <a:ext cx="1179335" cy="1179335"/>
            </a:xfrm>
            <a:custGeom>
              <a:avLst/>
              <a:gdLst/>
              <a:ahLst/>
              <a:cxnLst/>
              <a:rect r="r" b="b" t="t" l="l"/>
              <a:pathLst>
                <a:path h="1179335" w="1179335">
                  <a:moveTo>
                    <a:pt x="0" y="0"/>
                  </a:moveTo>
                  <a:lnTo>
                    <a:pt x="1179335" y="0"/>
                  </a:lnTo>
                  <a:lnTo>
                    <a:pt x="1179335" y="1179335"/>
                  </a:lnTo>
                  <a:lnTo>
                    <a:pt x="0" y="1179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0" y="1231206"/>
              <a:ext cx="2788886" cy="585700"/>
            </a:xfrm>
            <a:prstGeom prst="rect">
              <a:avLst/>
            </a:prstGeom>
          </p:spPr>
          <p:txBody>
            <a:bodyPr anchor="t" rtlCol="false" tIns="0" lIns="0" bIns="0" rIns="0">
              <a:spAutoFit/>
            </a:bodyPr>
            <a:lstStyle/>
            <a:p>
              <a:pPr algn="ctr">
                <a:lnSpc>
                  <a:spcPts val="3064"/>
                </a:lnSpc>
                <a:spcBef>
                  <a:spcPct val="0"/>
                </a:spcBef>
              </a:pPr>
              <a:r>
                <a:rPr lang="en-US" sz="3404">
                  <a:solidFill>
                    <a:srgbClr val="1D2142"/>
                  </a:solidFill>
                  <a:latin typeface="Monument"/>
                </a:rPr>
                <a:t>2024</a:t>
              </a:r>
            </a:p>
          </p:txBody>
        </p:sp>
        <p:sp>
          <p:nvSpPr>
            <p:cNvPr name="TextBox 12" id="12"/>
            <p:cNvSpPr txBox="true"/>
            <p:nvPr/>
          </p:nvSpPr>
          <p:spPr>
            <a:xfrm rot="0">
              <a:off x="0" y="630689"/>
              <a:ext cx="2788886" cy="733108"/>
            </a:xfrm>
            <a:prstGeom prst="rect">
              <a:avLst/>
            </a:prstGeom>
          </p:spPr>
          <p:txBody>
            <a:bodyPr anchor="t" rtlCol="false" tIns="0" lIns="0" bIns="0" rIns="0">
              <a:spAutoFit/>
            </a:bodyPr>
            <a:lstStyle/>
            <a:p>
              <a:pPr algn="ctr">
                <a:lnSpc>
                  <a:spcPts val="3761"/>
                </a:lnSpc>
                <a:spcBef>
                  <a:spcPct val="0"/>
                </a:spcBef>
              </a:pPr>
              <a:r>
                <a:rPr lang="en-US" sz="4179">
                  <a:solidFill>
                    <a:srgbClr val="1D2142"/>
                  </a:solidFill>
                  <a:latin typeface="Monument"/>
                </a:rPr>
                <a:t>L  A</a:t>
              </a:r>
            </a:p>
          </p:txBody>
        </p:sp>
      </p:grpSp>
      <p:sp>
        <p:nvSpPr>
          <p:cNvPr name="Freeform 13" id="13"/>
          <p:cNvSpPr/>
          <p:nvPr/>
        </p:nvSpPr>
        <p:spPr>
          <a:xfrm flipH="false" flipV="false" rot="0">
            <a:off x="3775266" y="9351840"/>
            <a:ext cx="1743996" cy="1416997"/>
          </a:xfrm>
          <a:custGeom>
            <a:avLst/>
            <a:gdLst/>
            <a:ahLst/>
            <a:cxnLst/>
            <a:rect r="r" b="b" t="t" l="l"/>
            <a:pathLst>
              <a:path h="1416997" w="1743996">
                <a:moveTo>
                  <a:pt x="0" y="0"/>
                </a:moveTo>
                <a:lnTo>
                  <a:pt x="1743996" y="0"/>
                </a:lnTo>
                <a:lnTo>
                  <a:pt x="1743996" y="1416997"/>
                </a:lnTo>
                <a:lnTo>
                  <a:pt x="0" y="14169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4" id="14"/>
          <p:cNvSpPr/>
          <p:nvPr/>
        </p:nvSpPr>
        <p:spPr>
          <a:xfrm flipH="true">
            <a:off x="4262320" y="3181952"/>
            <a:ext cx="3482218" cy="19050"/>
          </a:xfrm>
          <a:prstGeom prst="line">
            <a:avLst/>
          </a:prstGeom>
          <a:ln cap="flat" w="38100">
            <a:solidFill>
              <a:srgbClr val="FFFFFF"/>
            </a:solidFill>
            <a:prstDash val="solid"/>
            <a:headEnd type="none" len="sm" w="sm"/>
            <a:tailEnd type="none" len="sm" w="sm"/>
          </a:ln>
        </p:spPr>
      </p:sp>
      <p:sp>
        <p:nvSpPr>
          <p:cNvPr name="TextBox 15" id="15"/>
          <p:cNvSpPr txBox="true"/>
          <p:nvPr/>
        </p:nvSpPr>
        <p:spPr>
          <a:xfrm rot="0">
            <a:off x="3283439" y="4680707"/>
            <a:ext cx="12915113" cy="3252292"/>
          </a:xfrm>
          <a:prstGeom prst="rect">
            <a:avLst/>
          </a:prstGeom>
        </p:spPr>
        <p:txBody>
          <a:bodyPr anchor="t" rtlCol="false" tIns="0" lIns="0" bIns="0" rIns="0">
            <a:spAutoFit/>
          </a:bodyPr>
          <a:lstStyle/>
          <a:p>
            <a:pPr marL="602361" indent="-301180" lvl="1">
              <a:lnSpc>
                <a:spcPts val="5189"/>
              </a:lnSpc>
              <a:buFont typeface="Arial"/>
              <a:buChar char="•"/>
            </a:pPr>
            <a:r>
              <a:rPr lang="en-US" sz="2790">
                <a:solidFill>
                  <a:srgbClr val="FFFFFF"/>
                </a:solidFill>
                <a:latin typeface="Poppins"/>
              </a:rPr>
              <a:t> </a:t>
            </a:r>
            <a:r>
              <a:rPr lang="en-US" sz="2790">
                <a:solidFill>
                  <a:srgbClr val="FFFFFF"/>
                </a:solidFill>
                <a:latin typeface="Poppins"/>
              </a:rPr>
              <a:t>Despesas Obrigatórias;</a:t>
            </a:r>
          </a:p>
          <a:p>
            <a:pPr marL="602361" indent="-301180" lvl="1">
              <a:lnSpc>
                <a:spcPts val="5189"/>
              </a:lnSpc>
              <a:buFont typeface="Arial"/>
              <a:buChar char="•"/>
            </a:pPr>
            <a:r>
              <a:rPr lang="en-US" sz="2790">
                <a:solidFill>
                  <a:srgbClr val="FFFFFF"/>
                </a:solidFill>
                <a:latin typeface="Poppins"/>
              </a:rPr>
              <a:t> Metas e Prioridades;</a:t>
            </a:r>
          </a:p>
          <a:p>
            <a:pPr marL="602361" indent="-301180" lvl="1">
              <a:lnSpc>
                <a:spcPts val="5189"/>
              </a:lnSpc>
              <a:buFont typeface="Arial"/>
              <a:buChar char="•"/>
            </a:pPr>
            <a:r>
              <a:rPr lang="en-US" sz="2790">
                <a:solidFill>
                  <a:srgbClr val="FFFFFF"/>
                </a:solidFill>
                <a:latin typeface="Poppins"/>
              </a:rPr>
              <a:t> Despesas Necessárias ao Funcionamento da Unidade Orçamentária;</a:t>
            </a:r>
          </a:p>
          <a:p>
            <a:pPr marL="602361" indent="-301180" lvl="1">
              <a:lnSpc>
                <a:spcPts val="5189"/>
              </a:lnSpc>
              <a:buFont typeface="Arial"/>
              <a:buChar char="•"/>
            </a:pPr>
            <a:r>
              <a:rPr lang="en-US" sz="2790">
                <a:solidFill>
                  <a:srgbClr val="FFFFFF"/>
                </a:solidFill>
                <a:latin typeface="Poppins"/>
              </a:rPr>
              <a:t> Despesas de Conservação do Patrimônio Público;</a:t>
            </a:r>
          </a:p>
          <a:p>
            <a:pPr marL="602361" indent="-301180" lvl="1">
              <a:lnSpc>
                <a:spcPts val="5189"/>
              </a:lnSpc>
              <a:buFont typeface="Arial"/>
              <a:buChar char="•"/>
            </a:pPr>
            <a:r>
              <a:rPr lang="en-US" sz="2790">
                <a:solidFill>
                  <a:srgbClr val="FFFFFF"/>
                </a:solidFill>
                <a:latin typeface="Poppins"/>
              </a:rPr>
              <a:t> Despesas Discricionárias.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DAFvxq7h0g0</dc:identifier>
  <dcterms:modified xsi:type="dcterms:W3CDTF">2011-08-01T06:04:30Z</dcterms:modified>
  <cp:revision>1</cp:revision>
  <dc:title>Apresentação - LOA 2024</dc:title>
</cp:coreProperties>
</file>