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handoutMasterIdLst>
    <p:handoutMasterId r:id="rId54"/>
  </p:handoutMasterIdLst>
  <p:sldIdLst>
    <p:sldId id="256" r:id="rId2"/>
    <p:sldId id="257" r:id="rId3"/>
    <p:sldId id="258" r:id="rId4"/>
    <p:sldId id="259" r:id="rId5"/>
    <p:sldId id="261" r:id="rId6"/>
    <p:sldId id="262" r:id="rId7"/>
    <p:sldId id="263" r:id="rId8"/>
    <p:sldId id="264" r:id="rId9"/>
    <p:sldId id="265" r:id="rId10"/>
    <p:sldId id="305" r:id="rId11"/>
    <p:sldId id="297" r:id="rId12"/>
    <p:sldId id="298" r:id="rId13"/>
    <p:sldId id="269" r:id="rId14"/>
    <p:sldId id="272" r:id="rId15"/>
    <p:sldId id="270" r:id="rId16"/>
    <p:sldId id="277" r:id="rId17"/>
    <p:sldId id="279" r:id="rId18"/>
    <p:sldId id="342" r:id="rId19"/>
    <p:sldId id="283" r:id="rId20"/>
    <p:sldId id="307" r:id="rId21"/>
    <p:sldId id="326" r:id="rId22"/>
    <p:sldId id="325" r:id="rId23"/>
    <p:sldId id="328" r:id="rId24"/>
    <p:sldId id="327" r:id="rId25"/>
    <p:sldId id="320" r:id="rId26"/>
    <p:sldId id="319" r:id="rId27"/>
    <p:sldId id="321" r:id="rId28"/>
    <p:sldId id="322" r:id="rId29"/>
    <p:sldId id="323" r:id="rId30"/>
    <p:sldId id="324" r:id="rId31"/>
    <p:sldId id="343" r:id="rId32"/>
    <p:sldId id="288" r:id="rId33"/>
    <p:sldId id="337" r:id="rId34"/>
    <p:sldId id="338" r:id="rId35"/>
    <p:sldId id="339" r:id="rId36"/>
    <p:sldId id="340" r:id="rId37"/>
    <p:sldId id="341" r:id="rId38"/>
    <p:sldId id="286" r:id="rId39"/>
    <p:sldId id="308" r:id="rId40"/>
    <p:sldId id="309" r:id="rId41"/>
    <p:sldId id="310" r:id="rId42"/>
    <p:sldId id="293" r:id="rId43"/>
    <p:sldId id="329" r:id="rId44"/>
    <p:sldId id="330" r:id="rId45"/>
    <p:sldId id="331" r:id="rId46"/>
    <p:sldId id="333" r:id="rId47"/>
    <p:sldId id="334" r:id="rId48"/>
    <p:sldId id="332" r:id="rId49"/>
    <p:sldId id="294" r:id="rId50"/>
    <p:sldId id="335" r:id="rId51"/>
    <p:sldId id="295" r:id="rId52"/>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uário" initials="u"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19" autoAdjust="0"/>
  </p:normalViewPr>
  <p:slideViewPr>
    <p:cSldViewPr>
      <p:cViewPr>
        <p:scale>
          <a:sx n="113" d="100"/>
          <a:sy n="113" d="100"/>
        </p:scale>
        <p:origin x="-474"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50530" y="1"/>
            <a:ext cx="2946058" cy="496100"/>
          </a:xfrm>
          <a:prstGeom prst="rect">
            <a:avLst/>
          </a:prstGeom>
        </p:spPr>
        <p:txBody>
          <a:bodyPr vert="horz" lIns="91440" tIns="45720" rIns="91440" bIns="45720" rtlCol="0"/>
          <a:lstStyle>
            <a:lvl1pPr algn="r">
              <a:defRPr sz="1200"/>
            </a:lvl1pPr>
          </a:lstStyle>
          <a:p>
            <a:fld id="{A6632906-85E8-467E-8298-34E7071C3E07}" type="datetimeFigureOut">
              <a:rPr lang="pt-BR" smtClean="0"/>
              <a:t>13/09/2023</a:t>
            </a:fld>
            <a:endParaRPr lang="pt-BR"/>
          </a:p>
        </p:txBody>
      </p:sp>
      <p:sp>
        <p:nvSpPr>
          <p:cNvPr id="4" name="Espaço Reservado para Rodapé 3"/>
          <p:cNvSpPr>
            <a:spLocks noGrp="1"/>
          </p:cNvSpPr>
          <p:nvPr>
            <p:ph type="ftr" sz="quarter" idx="2"/>
          </p:nvPr>
        </p:nvSpPr>
        <p:spPr>
          <a:xfrm>
            <a:off x="0" y="9428221"/>
            <a:ext cx="2946058" cy="4961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530" y="9428221"/>
            <a:ext cx="2946058" cy="496100"/>
          </a:xfrm>
          <a:prstGeom prst="rect">
            <a:avLst/>
          </a:prstGeom>
        </p:spPr>
        <p:txBody>
          <a:bodyPr vert="horz" lIns="91440" tIns="45720" rIns="91440" bIns="45720" rtlCol="0" anchor="b"/>
          <a:lstStyle>
            <a:lvl1pPr algn="r">
              <a:defRPr sz="1200"/>
            </a:lvl1pPr>
          </a:lstStyle>
          <a:p>
            <a:fld id="{FFD6C38B-6A4C-4B25-9EFA-09250CD3DC0A}" type="slidenum">
              <a:rPr lang="pt-BR" smtClean="0"/>
              <a:t>‹nº›</a:t>
            </a:fld>
            <a:endParaRPr lang="pt-BR"/>
          </a:p>
        </p:txBody>
      </p:sp>
    </p:spTree>
    <p:extLst>
      <p:ext uri="{BB962C8B-B14F-4D97-AF65-F5344CB8AC3E}">
        <p14:creationId xmlns:p14="http://schemas.microsoft.com/office/powerpoint/2010/main" val="241274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6A27968-9E4D-4CBD-BC7F-8DD62AE1F7B2}" type="datetimeFigureOut">
              <a:rPr lang="pt-BR" smtClean="0"/>
              <a:t>13/09/2023</a:t>
            </a:fld>
            <a:endParaRPr lang="pt-BR"/>
          </a:p>
        </p:txBody>
      </p:sp>
      <p:sp>
        <p:nvSpPr>
          <p:cNvPr id="4" name="Espaço Reservado para Imagem de Sli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4777793-5BDF-4DA2-B593-1361BFD73177}" type="slidenum">
              <a:rPr lang="pt-BR" smtClean="0"/>
              <a:t>‹nº›</a:t>
            </a:fld>
            <a:endParaRPr lang="pt-BR"/>
          </a:p>
        </p:txBody>
      </p:sp>
    </p:spTree>
    <p:extLst>
      <p:ext uri="{BB962C8B-B14F-4D97-AF65-F5344CB8AC3E}">
        <p14:creationId xmlns:p14="http://schemas.microsoft.com/office/powerpoint/2010/main" val="4023261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14777793-5BDF-4DA2-B593-1361BFD73177}" type="slidenum">
              <a:rPr lang="pt-BR" smtClean="0"/>
              <a:t>48</a:t>
            </a:fld>
            <a:endParaRPr lang="pt-BR"/>
          </a:p>
        </p:txBody>
      </p:sp>
    </p:spTree>
    <p:extLst>
      <p:ext uri="{BB962C8B-B14F-4D97-AF65-F5344CB8AC3E}">
        <p14:creationId xmlns:p14="http://schemas.microsoft.com/office/powerpoint/2010/main" val="145283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0E6EC5"/>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9339773" y="0"/>
            <a:ext cx="1281804" cy="6857999"/>
          </a:xfrm>
          <a:prstGeom prst="rect">
            <a:avLst/>
          </a:prstGeom>
        </p:spPr>
      </p:pic>
      <p:sp>
        <p:nvSpPr>
          <p:cNvPr id="17" name="bg object 17"/>
          <p:cNvSpPr/>
          <p:nvPr/>
        </p:nvSpPr>
        <p:spPr>
          <a:xfrm>
            <a:off x="9371075" y="1524"/>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pic>
        <p:nvPicPr>
          <p:cNvPr id="18" name="bg object 18"/>
          <p:cNvPicPr/>
          <p:nvPr/>
        </p:nvPicPr>
        <p:blipFill>
          <a:blip r:embed="rId8" cstate="print"/>
          <a:stretch>
            <a:fillRect/>
          </a:stretch>
        </p:blipFill>
        <p:spPr>
          <a:xfrm>
            <a:off x="7376159" y="3654552"/>
            <a:ext cx="4815840" cy="3203447"/>
          </a:xfrm>
          <a:prstGeom prst="rect">
            <a:avLst/>
          </a:prstGeom>
        </p:spPr>
      </p:pic>
      <p:sp>
        <p:nvSpPr>
          <p:cNvPr id="19" name="bg object 19"/>
          <p:cNvSpPr/>
          <p:nvPr/>
        </p:nvSpPr>
        <p:spPr>
          <a:xfrm>
            <a:off x="7426451" y="3683507"/>
            <a:ext cx="4763770" cy="3176905"/>
          </a:xfrm>
          <a:custGeom>
            <a:avLst/>
            <a:gdLst/>
            <a:ahLst/>
            <a:cxnLst/>
            <a:rect l="l" t="t" r="r" b="b"/>
            <a:pathLst>
              <a:path w="4763770" h="3176904">
                <a:moveTo>
                  <a:pt x="4763516" y="0"/>
                </a:moveTo>
                <a:lnTo>
                  <a:pt x="0" y="3176586"/>
                </a:lnTo>
              </a:path>
            </a:pathLst>
          </a:custGeom>
          <a:ln w="9143">
            <a:solidFill>
              <a:srgbClr val="D9D9D9"/>
            </a:solidFill>
          </a:ln>
        </p:spPr>
        <p:txBody>
          <a:bodyPr wrap="square" lIns="0" tIns="0" rIns="0" bIns="0" rtlCol="0"/>
          <a:lstStyle/>
          <a:p>
            <a:endParaRPr/>
          </a:p>
        </p:txBody>
      </p:sp>
      <p:sp>
        <p:nvSpPr>
          <p:cNvPr id="20" name="bg object 20"/>
          <p:cNvSpPr/>
          <p:nvPr/>
        </p:nvSpPr>
        <p:spPr>
          <a:xfrm>
            <a:off x="9180577" y="0"/>
            <a:ext cx="3008630" cy="6858000"/>
          </a:xfrm>
          <a:custGeom>
            <a:avLst/>
            <a:gdLst/>
            <a:ahLst/>
            <a:cxnLst/>
            <a:rect l="l" t="t" r="r" b="b"/>
            <a:pathLst>
              <a:path w="3008629" h="6858000">
                <a:moveTo>
                  <a:pt x="3008374" y="0"/>
                </a:moveTo>
                <a:lnTo>
                  <a:pt x="2043498" y="0"/>
                </a:lnTo>
                <a:lnTo>
                  <a:pt x="0" y="6857996"/>
                </a:lnTo>
                <a:lnTo>
                  <a:pt x="3008374" y="6857996"/>
                </a:lnTo>
                <a:lnTo>
                  <a:pt x="3008374" y="0"/>
                </a:lnTo>
                <a:close/>
              </a:path>
            </a:pathLst>
          </a:custGeom>
          <a:solidFill>
            <a:srgbClr val="0E6EC5">
              <a:alpha val="30195"/>
            </a:srgbClr>
          </a:solidFill>
        </p:spPr>
        <p:txBody>
          <a:bodyPr wrap="square" lIns="0" tIns="0" rIns="0" bIns="0" rtlCol="0"/>
          <a:lstStyle/>
          <a:p>
            <a:endParaRPr/>
          </a:p>
        </p:txBody>
      </p:sp>
      <p:sp>
        <p:nvSpPr>
          <p:cNvPr id="21" name="bg object 21"/>
          <p:cNvSpPr/>
          <p:nvPr/>
        </p:nvSpPr>
        <p:spPr>
          <a:xfrm>
            <a:off x="9605857" y="0"/>
            <a:ext cx="2586355" cy="6858000"/>
          </a:xfrm>
          <a:custGeom>
            <a:avLst/>
            <a:gdLst/>
            <a:ahLst/>
            <a:cxnLst/>
            <a:rect l="l" t="t" r="r" b="b"/>
            <a:pathLst>
              <a:path w="2586354" h="6858000">
                <a:moveTo>
                  <a:pt x="2586141" y="0"/>
                </a:moveTo>
                <a:lnTo>
                  <a:pt x="0" y="0"/>
                </a:lnTo>
                <a:lnTo>
                  <a:pt x="1207429" y="6857996"/>
                </a:lnTo>
                <a:lnTo>
                  <a:pt x="2586141" y="6857996"/>
                </a:lnTo>
                <a:lnTo>
                  <a:pt x="2586141" y="0"/>
                </a:lnTo>
                <a:close/>
              </a:path>
            </a:pathLst>
          </a:custGeom>
          <a:solidFill>
            <a:srgbClr val="0E6EC5">
              <a:alpha val="19999"/>
            </a:srgbClr>
          </a:solidFill>
        </p:spPr>
        <p:txBody>
          <a:bodyPr wrap="square" lIns="0" tIns="0" rIns="0" bIns="0" rtlCol="0"/>
          <a:lstStyle/>
          <a:p>
            <a:endParaRPr/>
          </a:p>
        </p:txBody>
      </p:sp>
      <p:sp>
        <p:nvSpPr>
          <p:cNvPr id="22" name="bg object 22"/>
          <p:cNvSpPr/>
          <p:nvPr/>
        </p:nvSpPr>
        <p:spPr>
          <a:xfrm>
            <a:off x="8933687" y="3048000"/>
            <a:ext cx="3258820" cy="3810000"/>
          </a:xfrm>
          <a:custGeom>
            <a:avLst/>
            <a:gdLst/>
            <a:ahLst/>
            <a:cxnLst/>
            <a:rect l="l" t="t" r="r" b="b"/>
            <a:pathLst>
              <a:path w="3258820" h="3810000">
                <a:moveTo>
                  <a:pt x="3258311" y="0"/>
                </a:moveTo>
                <a:lnTo>
                  <a:pt x="0" y="3809999"/>
                </a:lnTo>
                <a:lnTo>
                  <a:pt x="3258311" y="3809999"/>
                </a:lnTo>
                <a:lnTo>
                  <a:pt x="3258311" y="0"/>
                </a:lnTo>
                <a:close/>
              </a:path>
            </a:pathLst>
          </a:custGeom>
          <a:solidFill>
            <a:srgbClr val="009DD9">
              <a:alpha val="72155"/>
            </a:srgbClr>
          </a:solidFill>
        </p:spPr>
        <p:txBody>
          <a:bodyPr wrap="square" lIns="0" tIns="0" rIns="0" bIns="0" rtlCol="0"/>
          <a:lstStyle/>
          <a:p>
            <a:endParaRPr/>
          </a:p>
        </p:txBody>
      </p:sp>
      <p:sp>
        <p:nvSpPr>
          <p:cNvPr id="23" name="bg object 23"/>
          <p:cNvSpPr/>
          <p:nvPr/>
        </p:nvSpPr>
        <p:spPr>
          <a:xfrm>
            <a:off x="9339312" y="0"/>
            <a:ext cx="2849880" cy="6858000"/>
          </a:xfrm>
          <a:custGeom>
            <a:avLst/>
            <a:gdLst/>
            <a:ahLst/>
            <a:cxnLst/>
            <a:rect l="l" t="t" r="r" b="b"/>
            <a:pathLst>
              <a:path w="2849879" h="6858000">
                <a:moveTo>
                  <a:pt x="2849639" y="0"/>
                </a:moveTo>
                <a:lnTo>
                  <a:pt x="0" y="0"/>
                </a:lnTo>
                <a:lnTo>
                  <a:pt x="2466225" y="6857996"/>
                </a:lnTo>
                <a:lnTo>
                  <a:pt x="2849639" y="6857996"/>
                </a:lnTo>
                <a:lnTo>
                  <a:pt x="2849639" y="0"/>
                </a:lnTo>
                <a:close/>
              </a:path>
            </a:pathLst>
          </a:custGeom>
          <a:solidFill>
            <a:srgbClr val="0076A2">
              <a:alpha val="70195"/>
            </a:srgbClr>
          </a:solidFill>
        </p:spPr>
        <p:txBody>
          <a:bodyPr wrap="square" lIns="0" tIns="0" rIns="0" bIns="0" rtlCol="0"/>
          <a:lstStyle/>
          <a:p>
            <a:endParaRPr/>
          </a:p>
        </p:txBody>
      </p:sp>
      <p:sp>
        <p:nvSpPr>
          <p:cNvPr id="24" name="bg object 24"/>
          <p:cNvSpPr/>
          <p:nvPr/>
        </p:nvSpPr>
        <p:spPr>
          <a:xfrm>
            <a:off x="10899648" y="0"/>
            <a:ext cx="1289685" cy="6858000"/>
          </a:xfrm>
          <a:custGeom>
            <a:avLst/>
            <a:gdLst/>
            <a:ahLst/>
            <a:cxnLst/>
            <a:rect l="l" t="t" r="r" b="b"/>
            <a:pathLst>
              <a:path w="1289684" h="6858000">
                <a:moveTo>
                  <a:pt x="1289303" y="0"/>
                </a:moveTo>
                <a:lnTo>
                  <a:pt x="1017690" y="0"/>
                </a:lnTo>
                <a:lnTo>
                  <a:pt x="0" y="6857996"/>
                </a:lnTo>
                <a:lnTo>
                  <a:pt x="1289303" y="6857996"/>
                </a:lnTo>
                <a:lnTo>
                  <a:pt x="1289303" y="0"/>
                </a:lnTo>
                <a:close/>
              </a:path>
            </a:pathLst>
          </a:custGeom>
          <a:solidFill>
            <a:srgbClr val="58AAF1">
              <a:alpha val="70195"/>
            </a:srgbClr>
          </a:solidFill>
        </p:spPr>
        <p:txBody>
          <a:bodyPr wrap="square" lIns="0" tIns="0" rIns="0" bIns="0" rtlCol="0"/>
          <a:lstStyle/>
          <a:p>
            <a:endParaRPr/>
          </a:p>
        </p:txBody>
      </p:sp>
      <p:sp>
        <p:nvSpPr>
          <p:cNvPr id="25" name="bg object 25"/>
          <p:cNvSpPr/>
          <p:nvPr/>
        </p:nvSpPr>
        <p:spPr>
          <a:xfrm>
            <a:off x="10940748"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0E6EC5">
              <a:alpha val="65097"/>
            </a:srgbClr>
          </a:solidFill>
        </p:spPr>
        <p:txBody>
          <a:bodyPr wrap="square" lIns="0" tIns="0" rIns="0" bIns="0" rtlCol="0"/>
          <a:lstStyle/>
          <a:p>
            <a:endParaRPr/>
          </a:p>
        </p:txBody>
      </p:sp>
      <p:sp>
        <p:nvSpPr>
          <p:cNvPr id="26" name="bg object 26"/>
          <p:cNvSpPr/>
          <p:nvPr/>
        </p:nvSpPr>
        <p:spPr>
          <a:xfrm>
            <a:off x="10372343" y="3590543"/>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0E6EC5">
              <a:alpha val="79998"/>
            </a:srgbClr>
          </a:solidFill>
        </p:spPr>
        <p:txBody>
          <a:bodyPr wrap="square" lIns="0" tIns="0" rIns="0" bIns="0" rtlCol="0"/>
          <a:lstStyle/>
          <a:p>
            <a:endParaRPr/>
          </a:p>
        </p:txBody>
      </p:sp>
      <p:sp>
        <p:nvSpPr>
          <p:cNvPr id="27" name="bg object 27"/>
          <p:cNvSpPr/>
          <p:nvPr/>
        </p:nvSpPr>
        <p:spPr>
          <a:xfrm>
            <a:off x="0" y="4014215"/>
            <a:ext cx="448309" cy="2844165"/>
          </a:xfrm>
          <a:custGeom>
            <a:avLst/>
            <a:gdLst/>
            <a:ahLst/>
            <a:cxnLst/>
            <a:rect l="l" t="t" r="r" b="b"/>
            <a:pathLst>
              <a:path w="448309" h="2844165">
                <a:moveTo>
                  <a:pt x="0" y="0"/>
                </a:moveTo>
                <a:lnTo>
                  <a:pt x="0" y="2843783"/>
                </a:lnTo>
                <a:lnTo>
                  <a:pt x="448056" y="2843783"/>
                </a:lnTo>
                <a:lnTo>
                  <a:pt x="0" y="0"/>
                </a:lnTo>
                <a:close/>
              </a:path>
            </a:pathLst>
          </a:custGeom>
          <a:solidFill>
            <a:srgbClr val="0E6EC5">
              <a:alpha val="85096"/>
            </a:srgbClr>
          </a:solidFill>
        </p:spPr>
        <p:txBody>
          <a:bodyPr wrap="square" lIns="0" tIns="0" rIns="0" bIns="0" rtlCol="0"/>
          <a:lstStyle/>
          <a:p>
            <a:endParaRPr/>
          </a:p>
        </p:txBody>
      </p:sp>
      <p:sp>
        <p:nvSpPr>
          <p:cNvPr id="2" name="Holder 2"/>
          <p:cNvSpPr>
            <a:spLocks noGrp="1"/>
          </p:cNvSpPr>
          <p:nvPr>
            <p:ph type="title"/>
          </p:nvPr>
        </p:nvSpPr>
        <p:spPr>
          <a:xfrm>
            <a:off x="1759457" y="951687"/>
            <a:ext cx="8673084" cy="1489075"/>
          </a:xfrm>
          <a:prstGeom prst="rect">
            <a:avLst/>
          </a:prstGeom>
        </p:spPr>
        <p:txBody>
          <a:bodyPr wrap="square" lIns="0" tIns="0" rIns="0" bIns="0">
            <a:spAutoFit/>
          </a:bodyPr>
          <a:lstStyle>
            <a:lvl1pPr>
              <a:defRPr sz="4800" b="1" i="0">
                <a:solidFill>
                  <a:srgbClr val="0E6EC5"/>
                </a:solidFill>
                <a:latin typeface="Trebuchet MS"/>
                <a:cs typeface="Trebuchet MS"/>
              </a:defRPr>
            </a:lvl1pPr>
          </a:lstStyle>
          <a:p>
            <a:endParaRPr/>
          </a:p>
        </p:txBody>
      </p:sp>
      <p:sp>
        <p:nvSpPr>
          <p:cNvPr id="3" name="Holder 3"/>
          <p:cNvSpPr>
            <a:spLocks noGrp="1"/>
          </p:cNvSpPr>
          <p:nvPr>
            <p:ph type="body" idx="1"/>
          </p:nvPr>
        </p:nvSpPr>
        <p:spPr>
          <a:xfrm>
            <a:off x="595833" y="2924953"/>
            <a:ext cx="8787765" cy="16954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9/13/2023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mailto:contabilidade@capivaridebaixo.sc.gov.b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376159" y="0"/>
            <a:ext cx="4818380" cy="6868159"/>
            <a:chOff x="7376159" y="0"/>
            <a:chExt cx="4818380" cy="6868159"/>
          </a:xfrm>
        </p:grpSpPr>
        <p:pic>
          <p:nvPicPr>
            <p:cNvPr id="3" name="object 3"/>
            <p:cNvPicPr/>
            <p:nvPr/>
          </p:nvPicPr>
          <p:blipFill>
            <a:blip r:embed="rId2" cstate="print"/>
            <a:stretch>
              <a:fillRect/>
            </a:stretch>
          </p:blipFill>
          <p:spPr>
            <a:xfrm>
              <a:off x="9339773" y="0"/>
              <a:ext cx="1281804" cy="6857999"/>
            </a:xfrm>
            <a:prstGeom prst="rect">
              <a:avLst/>
            </a:prstGeom>
          </p:spPr>
        </p:pic>
        <p:sp>
          <p:nvSpPr>
            <p:cNvPr id="4" name="object 4"/>
            <p:cNvSpPr/>
            <p:nvPr/>
          </p:nvSpPr>
          <p:spPr>
            <a:xfrm>
              <a:off x="9371075" y="1524"/>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pic>
          <p:nvPicPr>
            <p:cNvPr id="5" name="object 5"/>
            <p:cNvPicPr/>
            <p:nvPr/>
          </p:nvPicPr>
          <p:blipFill>
            <a:blip r:embed="rId3" cstate="print"/>
            <a:stretch>
              <a:fillRect/>
            </a:stretch>
          </p:blipFill>
          <p:spPr>
            <a:xfrm>
              <a:off x="7376159" y="3654552"/>
              <a:ext cx="4815840" cy="3203447"/>
            </a:xfrm>
            <a:prstGeom prst="rect">
              <a:avLst/>
            </a:prstGeom>
          </p:spPr>
        </p:pic>
        <p:sp>
          <p:nvSpPr>
            <p:cNvPr id="6" name="object 6"/>
            <p:cNvSpPr/>
            <p:nvPr/>
          </p:nvSpPr>
          <p:spPr>
            <a:xfrm>
              <a:off x="7426451" y="3683507"/>
              <a:ext cx="4763770" cy="3176905"/>
            </a:xfrm>
            <a:custGeom>
              <a:avLst/>
              <a:gdLst/>
              <a:ahLst/>
              <a:cxnLst/>
              <a:rect l="l" t="t" r="r" b="b"/>
              <a:pathLst>
                <a:path w="4763770" h="3176904">
                  <a:moveTo>
                    <a:pt x="4763516" y="0"/>
                  </a:moveTo>
                  <a:lnTo>
                    <a:pt x="0" y="3176586"/>
                  </a:lnTo>
                </a:path>
              </a:pathLst>
            </a:custGeom>
            <a:ln w="9143">
              <a:solidFill>
                <a:srgbClr val="D9D9D9"/>
              </a:solidFill>
            </a:ln>
          </p:spPr>
          <p:txBody>
            <a:bodyPr wrap="square" lIns="0" tIns="0" rIns="0" bIns="0" rtlCol="0"/>
            <a:lstStyle/>
            <a:p>
              <a:endParaRPr/>
            </a:p>
          </p:txBody>
        </p:sp>
        <p:sp>
          <p:nvSpPr>
            <p:cNvPr id="7" name="object 7"/>
            <p:cNvSpPr/>
            <p:nvPr/>
          </p:nvSpPr>
          <p:spPr>
            <a:xfrm>
              <a:off x="9180577" y="0"/>
              <a:ext cx="3008630" cy="6858000"/>
            </a:xfrm>
            <a:custGeom>
              <a:avLst/>
              <a:gdLst/>
              <a:ahLst/>
              <a:cxnLst/>
              <a:rect l="l" t="t" r="r" b="b"/>
              <a:pathLst>
                <a:path w="3008629" h="6858000">
                  <a:moveTo>
                    <a:pt x="3008374" y="0"/>
                  </a:moveTo>
                  <a:lnTo>
                    <a:pt x="2043498" y="0"/>
                  </a:lnTo>
                  <a:lnTo>
                    <a:pt x="0" y="6857996"/>
                  </a:lnTo>
                  <a:lnTo>
                    <a:pt x="3008374" y="6857996"/>
                  </a:lnTo>
                  <a:lnTo>
                    <a:pt x="3008374" y="0"/>
                  </a:lnTo>
                  <a:close/>
                </a:path>
              </a:pathLst>
            </a:custGeom>
            <a:solidFill>
              <a:srgbClr val="0E6EC5">
                <a:alpha val="30195"/>
              </a:srgbClr>
            </a:solidFill>
          </p:spPr>
          <p:txBody>
            <a:bodyPr wrap="square" lIns="0" tIns="0" rIns="0" bIns="0" rtlCol="0"/>
            <a:lstStyle/>
            <a:p>
              <a:endParaRPr/>
            </a:p>
          </p:txBody>
        </p:sp>
        <p:sp>
          <p:nvSpPr>
            <p:cNvPr id="8" name="object 8"/>
            <p:cNvSpPr/>
            <p:nvPr/>
          </p:nvSpPr>
          <p:spPr>
            <a:xfrm>
              <a:off x="9605857" y="0"/>
              <a:ext cx="2586355" cy="6858000"/>
            </a:xfrm>
            <a:custGeom>
              <a:avLst/>
              <a:gdLst/>
              <a:ahLst/>
              <a:cxnLst/>
              <a:rect l="l" t="t" r="r" b="b"/>
              <a:pathLst>
                <a:path w="2586354" h="6858000">
                  <a:moveTo>
                    <a:pt x="2586141" y="0"/>
                  </a:moveTo>
                  <a:lnTo>
                    <a:pt x="0" y="0"/>
                  </a:lnTo>
                  <a:lnTo>
                    <a:pt x="1207429" y="6857996"/>
                  </a:lnTo>
                  <a:lnTo>
                    <a:pt x="2586141" y="6857996"/>
                  </a:lnTo>
                  <a:lnTo>
                    <a:pt x="2586141" y="0"/>
                  </a:lnTo>
                  <a:close/>
                </a:path>
              </a:pathLst>
            </a:custGeom>
            <a:solidFill>
              <a:srgbClr val="0E6EC5">
                <a:alpha val="19999"/>
              </a:srgbClr>
            </a:solidFill>
          </p:spPr>
          <p:txBody>
            <a:bodyPr wrap="square" lIns="0" tIns="0" rIns="0" bIns="0" rtlCol="0"/>
            <a:lstStyle/>
            <a:p>
              <a:endParaRPr/>
            </a:p>
          </p:txBody>
        </p:sp>
        <p:sp>
          <p:nvSpPr>
            <p:cNvPr id="9" name="object 9"/>
            <p:cNvSpPr/>
            <p:nvPr/>
          </p:nvSpPr>
          <p:spPr>
            <a:xfrm>
              <a:off x="8933687" y="3048000"/>
              <a:ext cx="3258820" cy="3810000"/>
            </a:xfrm>
            <a:custGeom>
              <a:avLst/>
              <a:gdLst/>
              <a:ahLst/>
              <a:cxnLst/>
              <a:rect l="l" t="t" r="r" b="b"/>
              <a:pathLst>
                <a:path w="3258820" h="3810000">
                  <a:moveTo>
                    <a:pt x="3258311" y="0"/>
                  </a:moveTo>
                  <a:lnTo>
                    <a:pt x="0" y="3809999"/>
                  </a:lnTo>
                  <a:lnTo>
                    <a:pt x="3258311" y="3809999"/>
                  </a:lnTo>
                  <a:lnTo>
                    <a:pt x="3258311" y="0"/>
                  </a:lnTo>
                  <a:close/>
                </a:path>
              </a:pathLst>
            </a:custGeom>
            <a:solidFill>
              <a:srgbClr val="009DD9">
                <a:alpha val="72155"/>
              </a:srgbClr>
            </a:solidFill>
          </p:spPr>
          <p:txBody>
            <a:bodyPr wrap="square" lIns="0" tIns="0" rIns="0" bIns="0" rtlCol="0"/>
            <a:lstStyle/>
            <a:p>
              <a:endParaRPr/>
            </a:p>
          </p:txBody>
        </p:sp>
        <p:sp>
          <p:nvSpPr>
            <p:cNvPr id="10" name="object 10"/>
            <p:cNvSpPr/>
            <p:nvPr/>
          </p:nvSpPr>
          <p:spPr>
            <a:xfrm>
              <a:off x="9339312" y="0"/>
              <a:ext cx="2849880" cy="6858000"/>
            </a:xfrm>
            <a:custGeom>
              <a:avLst/>
              <a:gdLst/>
              <a:ahLst/>
              <a:cxnLst/>
              <a:rect l="l" t="t" r="r" b="b"/>
              <a:pathLst>
                <a:path w="2849879" h="6858000">
                  <a:moveTo>
                    <a:pt x="2849639" y="0"/>
                  </a:moveTo>
                  <a:lnTo>
                    <a:pt x="0" y="0"/>
                  </a:lnTo>
                  <a:lnTo>
                    <a:pt x="2466225" y="6857996"/>
                  </a:lnTo>
                  <a:lnTo>
                    <a:pt x="2849639" y="6857996"/>
                  </a:lnTo>
                  <a:lnTo>
                    <a:pt x="2849639" y="0"/>
                  </a:lnTo>
                  <a:close/>
                </a:path>
              </a:pathLst>
            </a:custGeom>
            <a:solidFill>
              <a:srgbClr val="0076A2">
                <a:alpha val="70195"/>
              </a:srgbClr>
            </a:solidFill>
          </p:spPr>
          <p:txBody>
            <a:bodyPr wrap="square" lIns="0" tIns="0" rIns="0" bIns="0" rtlCol="0"/>
            <a:lstStyle/>
            <a:p>
              <a:endParaRPr/>
            </a:p>
          </p:txBody>
        </p:sp>
        <p:sp>
          <p:nvSpPr>
            <p:cNvPr id="11" name="object 11"/>
            <p:cNvSpPr/>
            <p:nvPr/>
          </p:nvSpPr>
          <p:spPr>
            <a:xfrm>
              <a:off x="10899648" y="0"/>
              <a:ext cx="1289685" cy="6858000"/>
            </a:xfrm>
            <a:custGeom>
              <a:avLst/>
              <a:gdLst/>
              <a:ahLst/>
              <a:cxnLst/>
              <a:rect l="l" t="t" r="r" b="b"/>
              <a:pathLst>
                <a:path w="1289684" h="6858000">
                  <a:moveTo>
                    <a:pt x="1289303" y="0"/>
                  </a:moveTo>
                  <a:lnTo>
                    <a:pt x="1017690" y="0"/>
                  </a:lnTo>
                  <a:lnTo>
                    <a:pt x="0" y="6857996"/>
                  </a:lnTo>
                  <a:lnTo>
                    <a:pt x="1289303" y="6857996"/>
                  </a:lnTo>
                  <a:lnTo>
                    <a:pt x="1289303" y="0"/>
                  </a:lnTo>
                  <a:close/>
                </a:path>
              </a:pathLst>
            </a:custGeom>
            <a:solidFill>
              <a:srgbClr val="58AAF1">
                <a:alpha val="70195"/>
              </a:srgbClr>
            </a:solidFill>
          </p:spPr>
          <p:txBody>
            <a:bodyPr wrap="square" lIns="0" tIns="0" rIns="0" bIns="0" rtlCol="0"/>
            <a:lstStyle/>
            <a:p>
              <a:endParaRPr/>
            </a:p>
          </p:txBody>
        </p:sp>
        <p:sp>
          <p:nvSpPr>
            <p:cNvPr id="12" name="object 12"/>
            <p:cNvSpPr/>
            <p:nvPr/>
          </p:nvSpPr>
          <p:spPr>
            <a:xfrm>
              <a:off x="10940748"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0E6EC5">
                <a:alpha val="65097"/>
              </a:srgbClr>
            </a:solidFill>
          </p:spPr>
          <p:txBody>
            <a:bodyPr wrap="square" lIns="0" tIns="0" rIns="0" bIns="0" rtlCol="0"/>
            <a:lstStyle/>
            <a:p>
              <a:endParaRPr/>
            </a:p>
          </p:txBody>
        </p:sp>
        <p:sp>
          <p:nvSpPr>
            <p:cNvPr id="13" name="object 13"/>
            <p:cNvSpPr/>
            <p:nvPr/>
          </p:nvSpPr>
          <p:spPr>
            <a:xfrm>
              <a:off x="10372343" y="3590543"/>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0E6EC5">
                <a:alpha val="79998"/>
              </a:srgbClr>
            </a:solidFill>
          </p:spPr>
          <p:txBody>
            <a:bodyPr wrap="square" lIns="0" tIns="0" rIns="0" bIns="0" rtlCol="0"/>
            <a:lstStyle/>
            <a:p>
              <a:endParaRPr/>
            </a:p>
          </p:txBody>
        </p:sp>
      </p:grpSp>
      <p:sp>
        <p:nvSpPr>
          <p:cNvPr id="14" name="object 14"/>
          <p:cNvSpPr/>
          <p:nvPr/>
        </p:nvSpPr>
        <p:spPr>
          <a:xfrm>
            <a:off x="0" y="0"/>
            <a:ext cx="841375" cy="5666740"/>
          </a:xfrm>
          <a:custGeom>
            <a:avLst/>
            <a:gdLst/>
            <a:ahLst/>
            <a:cxnLst/>
            <a:rect l="l" t="t" r="r" b="b"/>
            <a:pathLst>
              <a:path w="841375" h="5666740">
                <a:moveTo>
                  <a:pt x="841247" y="0"/>
                </a:moveTo>
                <a:lnTo>
                  <a:pt x="0" y="0"/>
                </a:lnTo>
                <a:lnTo>
                  <a:pt x="0" y="5666232"/>
                </a:lnTo>
                <a:lnTo>
                  <a:pt x="841247" y="0"/>
                </a:lnTo>
                <a:close/>
              </a:path>
            </a:pathLst>
          </a:custGeom>
          <a:solidFill>
            <a:srgbClr val="0E6EC5">
              <a:alpha val="85096"/>
            </a:srgbClr>
          </a:solidFill>
        </p:spPr>
        <p:txBody>
          <a:bodyPr wrap="square" lIns="0" tIns="0" rIns="0" bIns="0" rtlCol="0"/>
          <a:lstStyle/>
          <a:p>
            <a:endParaRPr/>
          </a:p>
        </p:txBody>
      </p:sp>
      <p:sp>
        <p:nvSpPr>
          <p:cNvPr id="15" name="object 15"/>
          <p:cNvSpPr txBox="1">
            <a:spLocks noGrp="1"/>
          </p:cNvSpPr>
          <p:nvPr>
            <p:ph type="title"/>
          </p:nvPr>
        </p:nvSpPr>
        <p:spPr>
          <a:xfrm>
            <a:off x="2208022" y="1878533"/>
            <a:ext cx="6990080" cy="2038350"/>
          </a:xfrm>
          <a:prstGeom prst="rect">
            <a:avLst/>
          </a:prstGeom>
        </p:spPr>
        <p:txBody>
          <a:bodyPr vert="horz" wrap="square" lIns="0" tIns="12700" rIns="0" bIns="0" rtlCol="0">
            <a:spAutoFit/>
          </a:bodyPr>
          <a:lstStyle/>
          <a:p>
            <a:pPr marL="12700">
              <a:lnSpc>
                <a:spcPct val="100000"/>
              </a:lnSpc>
              <a:spcBef>
                <a:spcPts val="100"/>
              </a:spcBef>
            </a:pPr>
            <a:r>
              <a:rPr sz="6600" spc="-5" dirty="0"/>
              <a:t>Audiência</a:t>
            </a:r>
            <a:r>
              <a:rPr sz="6600" spc="-85" dirty="0"/>
              <a:t> </a:t>
            </a:r>
            <a:r>
              <a:rPr sz="6600" dirty="0"/>
              <a:t>Pública</a:t>
            </a:r>
          </a:p>
          <a:p>
            <a:pPr marL="3168015">
              <a:lnSpc>
                <a:spcPct val="100000"/>
              </a:lnSpc>
              <a:spcBef>
                <a:spcPts val="5"/>
              </a:spcBef>
            </a:pPr>
            <a:r>
              <a:rPr sz="6600" dirty="0"/>
              <a:t>LDO</a:t>
            </a:r>
            <a:r>
              <a:rPr sz="6600" spc="-90" dirty="0"/>
              <a:t> </a:t>
            </a:r>
            <a:r>
              <a:rPr sz="6600" spc="-5" dirty="0"/>
              <a:t>20</a:t>
            </a:r>
            <a:r>
              <a:rPr lang="pt-BR" sz="6600" spc="-5" dirty="0"/>
              <a:t>24</a:t>
            </a:r>
            <a:endParaRPr sz="6600" dirty="0"/>
          </a:p>
        </p:txBody>
      </p:sp>
      <p:sp>
        <p:nvSpPr>
          <p:cNvPr id="16" name="object 16"/>
          <p:cNvSpPr txBox="1"/>
          <p:nvPr/>
        </p:nvSpPr>
        <p:spPr>
          <a:xfrm>
            <a:off x="2083435" y="4298205"/>
            <a:ext cx="6612890" cy="1078230"/>
          </a:xfrm>
          <a:prstGeom prst="rect">
            <a:avLst/>
          </a:prstGeom>
        </p:spPr>
        <p:txBody>
          <a:bodyPr vert="horz" wrap="square" lIns="0" tIns="201295" rIns="0" bIns="0" rtlCol="0">
            <a:spAutoFit/>
          </a:bodyPr>
          <a:lstStyle/>
          <a:p>
            <a:pPr marL="12700">
              <a:lnSpc>
                <a:spcPct val="100000"/>
              </a:lnSpc>
              <a:spcBef>
                <a:spcPts val="1585"/>
              </a:spcBef>
            </a:pPr>
            <a:r>
              <a:rPr sz="2800" spc="-20" dirty="0">
                <a:solidFill>
                  <a:schemeClr val="tx2"/>
                </a:solidFill>
                <a:latin typeface="Trebuchet MS"/>
                <a:cs typeface="Trebuchet MS"/>
              </a:rPr>
              <a:t>Prefeitura</a:t>
            </a:r>
            <a:r>
              <a:rPr sz="2800" spc="-15" dirty="0">
                <a:solidFill>
                  <a:schemeClr val="tx2"/>
                </a:solidFill>
                <a:latin typeface="Trebuchet MS"/>
                <a:cs typeface="Trebuchet MS"/>
              </a:rPr>
              <a:t> </a:t>
            </a:r>
            <a:r>
              <a:rPr sz="2800" spc="-5" dirty="0">
                <a:solidFill>
                  <a:schemeClr val="tx2"/>
                </a:solidFill>
                <a:latin typeface="Trebuchet MS"/>
                <a:cs typeface="Trebuchet MS"/>
              </a:rPr>
              <a:t>Municipal</a:t>
            </a:r>
            <a:r>
              <a:rPr sz="2800" spc="-20" dirty="0">
                <a:solidFill>
                  <a:schemeClr val="tx2"/>
                </a:solidFill>
                <a:latin typeface="Trebuchet MS"/>
                <a:cs typeface="Trebuchet MS"/>
              </a:rPr>
              <a:t> </a:t>
            </a:r>
            <a:r>
              <a:rPr sz="2800" dirty="0">
                <a:solidFill>
                  <a:schemeClr val="tx2"/>
                </a:solidFill>
                <a:latin typeface="Trebuchet MS"/>
                <a:cs typeface="Trebuchet MS"/>
              </a:rPr>
              <a:t>de</a:t>
            </a:r>
            <a:r>
              <a:rPr sz="2800" spc="15" dirty="0">
                <a:solidFill>
                  <a:schemeClr val="tx2"/>
                </a:solidFill>
                <a:latin typeface="Trebuchet MS"/>
                <a:cs typeface="Trebuchet MS"/>
              </a:rPr>
              <a:t> </a:t>
            </a:r>
            <a:r>
              <a:rPr sz="2800" spc="-10" dirty="0">
                <a:solidFill>
                  <a:schemeClr val="tx2"/>
                </a:solidFill>
                <a:latin typeface="Trebuchet MS"/>
                <a:cs typeface="Trebuchet MS"/>
              </a:rPr>
              <a:t>Capivari</a:t>
            </a:r>
            <a:r>
              <a:rPr sz="2800" spc="30" dirty="0">
                <a:solidFill>
                  <a:schemeClr val="tx2"/>
                </a:solidFill>
                <a:latin typeface="Trebuchet MS"/>
                <a:cs typeface="Trebuchet MS"/>
              </a:rPr>
              <a:t> </a:t>
            </a:r>
            <a:r>
              <a:rPr sz="2800" dirty="0">
                <a:solidFill>
                  <a:schemeClr val="tx2"/>
                </a:solidFill>
                <a:latin typeface="Trebuchet MS"/>
                <a:cs typeface="Trebuchet MS"/>
              </a:rPr>
              <a:t>de</a:t>
            </a:r>
            <a:r>
              <a:rPr sz="2800" spc="-25" dirty="0">
                <a:solidFill>
                  <a:schemeClr val="tx2"/>
                </a:solidFill>
                <a:latin typeface="Trebuchet MS"/>
                <a:cs typeface="Trebuchet MS"/>
              </a:rPr>
              <a:t> </a:t>
            </a:r>
            <a:r>
              <a:rPr sz="2800" spc="-5" dirty="0">
                <a:solidFill>
                  <a:schemeClr val="tx2"/>
                </a:solidFill>
                <a:latin typeface="Trebuchet MS"/>
                <a:cs typeface="Trebuchet MS"/>
              </a:rPr>
              <a:t>Baixo</a:t>
            </a:r>
            <a:endParaRPr sz="2800" dirty="0">
              <a:solidFill>
                <a:schemeClr val="tx2"/>
              </a:solidFill>
              <a:latin typeface="Trebuchet MS"/>
              <a:cs typeface="Trebuchet MS"/>
            </a:endParaRPr>
          </a:p>
          <a:p>
            <a:pPr marL="76200">
              <a:lnSpc>
                <a:spcPct val="100000"/>
              </a:lnSpc>
              <a:spcBef>
                <a:spcPts val="1040"/>
              </a:spcBef>
            </a:pPr>
            <a:r>
              <a:rPr sz="2000" b="1" spc="-15" dirty="0" err="1">
                <a:solidFill>
                  <a:schemeClr val="tx2"/>
                </a:solidFill>
                <a:latin typeface="Trebuchet MS"/>
                <a:cs typeface="Trebuchet MS"/>
              </a:rPr>
              <a:t>Secretaria</a:t>
            </a:r>
            <a:r>
              <a:rPr sz="2000" b="1" spc="40" dirty="0">
                <a:solidFill>
                  <a:schemeClr val="tx2"/>
                </a:solidFill>
                <a:latin typeface="Trebuchet MS"/>
                <a:cs typeface="Trebuchet MS"/>
              </a:rPr>
              <a:t> </a:t>
            </a:r>
            <a:r>
              <a:rPr lang="pt-BR" sz="2000" b="1" spc="-5" dirty="0">
                <a:solidFill>
                  <a:schemeClr val="tx2"/>
                </a:solidFill>
                <a:latin typeface="Trebuchet MS"/>
                <a:cs typeface="Trebuchet MS"/>
              </a:rPr>
              <a:t>Municipal de Gestão e da Fazenda</a:t>
            </a:r>
            <a:endParaRPr sz="2000" dirty="0">
              <a:solidFill>
                <a:schemeClr val="tx2"/>
              </a:solidFill>
              <a:latin typeface="Trebuchet MS"/>
              <a:cs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31"/>
          <p:cNvGraphicFramePr>
            <a:graphicFrameLocks noGrp="1"/>
          </p:cNvGraphicFramePr>
          <p:nvPr>
            <p:extLst>
              <p:ext uri="{D42A27DB-BD31-4B8C-83A1-F6EECF244321}">
                <p14:modId xmlns:p14="http://schemas.microsoft.com/office/powerpoint/2010/main" val="2874373426"/>
              </p:ext>
            </p:extLst>
          </p:nvPr>
        </p:nvGraphicFramePr>
        <p:xfrm>
          <a:off x="990600" y="2667000"/>
          <a:ext cx="7535543" cy="1321992"/>
        </p:xfrm>
        <a:graphic>
          <a:graphicData uri="http://schemas.openxmlformats.org/drawingml/2006/table">
            <a:tbl>
              <a:tblPr firstRow="1" bandRow="1">
                <a:tableStyleId>{2D5ABB26-0587-4C30-8999-92F81FD0307C}</a:tableStyleId>
              </a:tblPr>
              <a:tblGrid>
                <a:gridCol w="1552575">
                  <a:extLst>
                    <a:ext uri="{9D8B030D-6E8A-4147-A177-3AD203B41FA5}">
                      <a16:colId xmlns="" xmlns:a16="http://schemas.microsoft.com/office/drawing/2014/main" val="20000"/>
                    </a:ext>
                  </a:extLst>
                </a:gridCol>
                <a:gridCol w="1092835">
                  <a:extLst>
                    <a:ext uri="{9D8B030D-6E8A-4147-A177-3AD203B41FA5}">
                      <a16:colId xmlns="" xmlns:a16="http://schemas.microsoft.com/office/drawing/2014/main" val="20001"/>
                    </a:ext>
                  </a:extLst>
                </a:gridCol>
                <a:gridCol w="1268730">
                  <a:extLst>
                    <a:ext uri="{9D8B030D-6E8A-4147-A177-3AD203B41FA5}">
                      <a16:colId xmlns="" xmlns:a16="http://schemas.microsoft.com/office/drawing/2014/main" val="20002"/>
                    </a:ext>
                  </a:extLst>
                </a:gridCol>
                <a:gridCol w="1054100">
                  <a:extLst>
                    <a:ext uri="{9D8B030D-6E8A-4147-A177-3AD203B41FA5}">
                      <a16:colId xmlns="" xmlns:a16="http://schemas.microsoft.com/office/drawing/2014/main" val="20003"/>
                    </a:ext>
                  </a:extLst>
                </a:gridCol>
                <a:gridCol w="1151889">
                  <a:extLst>
                    <a:ext uri="{9D8B030D-6E8A-4147-A177-3AD203B41FA5}">
                      <a16:colId xmlns="" xmlns:a16="http://schemas.microsoft.com/office/drawing/2014/main" val="20004"/>
                    </a:ext>
                  </a:extLst>
                </a:gridCol>
                <a:gridCol w="1415414">
                  <a:extLst>
                    <a:ext uri="{9D8B030D-6E8A-4147-A177-3AD203B41FA5}">
                      <a16:colId xmlns="" xmlns:a16="http://schemas.microsoft.com/office/drawing/2014/main" val="20005"/>
                    </a:ext>
                  </a:extLst>
                </a:gridCol>
              </a:tblGrid>
              <a:tr h="220967">
                <a:tc gridSpan="5">
                  <a:txBody>
                    <a:bodyPr/>
                    <a:lstStyle/>
                    <a:p>
                      <a:pPr algn="ctr" fontAlgn="ctr"/>
                      <a:r>
                        <a:rPr lang="pt-BR" sz="1200" b="0" i="0" u="none" strike="noStrike" dirty="0">
                          <a:solidFill>
                            <a:schemeClr val="tx2"/>
                          </a:solidFill>
                          <a:effectLst/>
                          <a:latin typeface="Trebuchet MS"/>
                        </a:rPr>
                        <a:t>ME TA - EVOLUÇÃO DA RECEITA 2020-2023</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ctr"/>
                      <a:r>
                        <a:rPr lang="pt-BR" sz="1200" b="0" i="0" u="none" strike="noStrike" dirty="0">
                          <a:solidFill>
                            <a:schemeClr val="tx2"/>
                          </a:solidFill>
                          <a:effectLst/>
                          <a:latin typeface="Trebuchet MS"/>
                        </a:rPr>
                        <a:t> </a:t>
                      </a:r>
                    </a:p>
                  </a:txBody>
                  <a:tcPr marL="9525" marR="9525" marT="9525" marB="0" anchor="ctr">
                    <a:lnL w="12700" cap="flat" cmpd="sng" algn="ctr">
                      <a:solidFill>
                        <a:srgbClr val="FFFFFF"/>
                      </a:solidFill>
                      <a:prstDash val="solid"/>
                      <a:round/>
                      <a:headEnd type="none" w="med" len="med"/>
                      <a:tailEnd type="none" w="med" len="med"/>
                    </a:lnL>
                  </a:tcPr>
                </a:tc>
                <a:extLst>
                  <a:ext uri="{0D108BD9-81ED-4DB2-BD59-A6C34878D82A}">
                    <a16:rowId xmlns="" xmlns:a16="http://schemas.microsoft.com/office/drawing/2014/main" val="10000"/>
                  </a:ext>
                </a:extLst>
              </a:tr>
              <a:tr h="220954">
                <a:tc>
                  <a:txBody>
                    <a:bodyPr/>
                    <a:lstStyle/>
                    <a:p>
                      <a:pPr algn="l" fontAlgn="t"/>
                      <a:r>
                        <a:rPr lang="pt-BR" sz="1800" b="0" i="0" u="none" strike="noStrike" dirty="0">
                          <a:solidFill>
                            <a:schemeClr val="tx2"/>
                          </a:solidFill>
                          <a:effectLst/>
                          <a:latin typeface="Arial"/>
                        </a:rPr>
                        <a:t> </a:t>
                      </a:r>
                    </a:p>
                  </a:txBody>
                  <a:tcPr marL="9525" marR="9525" marT="952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2021</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2022</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2023</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2024</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TOTAL</a:t>
                      </a:r>
                    </a:p>
                  </a:txBody>
                  <a:tcPr marL="9525" marR="9525" marT="9525" marB="0" anchor="ctr">
                    <a:lnL w="12700">
                      <a:solidFill>
                        <a:srgbClr val="FFFFFF"/>
                      </a:solidFill>
                      <a:prstDash val="solid"/>
                    </a:lnL>
                    <a:lnR w="12700">
                      <a:solidFill>
                        <a:srgbClr val="FFFFFF"/>
                      </a:solidFill>
                      <a:prstDash val="solid"/>
                    </a:lnR>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1"/>
                  </a:ext>
                </a:extLst>
              </a:tr>
              <a:tr h="220941">
                <a:tc>
                  <a:txBody>
                    <a:bodyPr/>
                    <a:lstStyle/>
                    <a:p>
                      <a:pPr algn="l" fontAlgn="ctr"/>
                      <a:r>
                        <a:rPr lang="pt-BR" sz="1200" b="0" i="0" u="none" strike="noStrike" dirty="0">
                          <a:solidFill>
                            <a:schemeClr val="tx2"/>
                          </a:solidFill>
                          <a:effectLst/>
                          <a:latin typeface="Trebuchet MS"/>
                        </a:rPr>
                        <a:t>RECEITA BRUTA</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108.665.722,83</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119.348.045,54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200" b="0" i="0" u="none" strike="noStrike" dirty="0">
                          <a:solidFill>
                            <a:schemeClr val="accent1"/>
                          </a:solidFill>
                          <a:effectLst/>
                          <a:latin typeface="Trebuchet MS" panose="020B0603020202020204" pitchFamily="34" charset="0"/>
                        </a:rPr>
                        <a:t>98.565.410,00</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accent1"/>
                          </a:solidFill>
                          <a:effectLst/>
                          <a:latin typeface="Trebuchet MS" panose="020B0603020202020204" pitchFamily="34" charset="0"/>
                        </a:rPr>
                        <a:t>121.102.200,00</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a:solidFill>
                            <a:schemeClr val="accent1"/>
                          </a:solidFill>
                          <a:effectLst/>
                          <a:latin typeface="Trebuchet MS" panose="020B0603020202020204" pitchFamily="34" charset="0"/>
                        </a:rPr>
                        <a:t>447.681.378,37</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2"/>
                  </a:ext>
                </a:extLst>
              </a:tr>
              <a:tr h="220954">
                <a:tc>
                  <a:txBody>
                    <a:bodyPr/>
                    <a:lstStyle/>
                    <a:p>
                      <a:pPr algn="l" fontAlgn="ctr"/>
                      <a:r>
                        <a:rPr lang="pt-BR" sz="1200" b="0" i="0" u="none" strike="noStrike" dirty="0">
                          <a:solidFill>
                            <a:schemeClr val="tx2"/>
                          </a:solidFill>
                          <a:effectLst/>
                          <a:latin typeface="Trebuchet MS"/>
                        </a:rPr>
                        <a:t>DEDUÇÕES</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-9.923.008,98</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0,00</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200" b="0" i="0" u="none" strike="noStrike" dirty="0">
                          <a:solidFill>
                            <a:schemeClr val="accent1"/>
                          </a:solidFill>
                          <a:effectLst/>
                          <a:latin typeface="Trebuchet MS" panose="020B0603020202020204" pitchFamily="34" charset="0"/>
                        </a:rPr>
                        <a:t>0,00</a:t>
                      </a:r>
                    </a:p>
                  </a:txBody>
                  <a:tcPr marL="9525" marR="9525" marT="9525" marB="0" anchor="b">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accent1"/>
                          </a:solidFill>
                          <a:effectLst/>
                          <a:latin typeface="Trebuchet MS" panose="020B0603020202020204" pitchFamily="34" charset="0"/>
                        </a:rPr>
                        <a:t>0,00</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-9.923.008,98</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3"/>
                  </a:ext>
                </a:extLst>
              </a:tr>
              <a:tr h="365761">
                <a:tc>
                  <a:txBody>
                    <a:bodyPr/>
                    <a:lstStyle/>
                    <a:p>
                      <a:pPr algn="l" fontAlgn="ctr"/>
                      <a:r>
                        <a:rPr lang="pt-BR" sz="1200" b="0" i="0" u="none" strike="noStrike" dirty="0">
                          <a:solidFill>
                            <a:schemeClr val="tx2"/>
                          </a:solidFill>
                          <a:effectLst/>
                          <a:latin typeface="Trebuchet MS"/>
                        </a:rPr>
                        <a:t>RECEITA TOTAL  LÍQUIDA</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98.742.713,85</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119.348.045,54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98.565.410,00</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121.102.200,00</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ctr"/>
                      <a:r>
                        <a:rPr lang="pt-BR" sz="1200" b="0" i="0" u="none" strike="noStrike" dirty="0">
                          <a:solidFill>
                            <a:schemeClr val="accent1"/>
                          </a:solidFill>
                          <a:effectLst/>
                          <a:latin typeface="Trebuchet MS" panose="020B0603020202020204" pitchFamily="34" charset="0"/>
                        </a:rPr>
                        <a:t>437.758.369,39</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4"/>
                  </a:ext>
                </a:extLst>
              </a:tr>
            </a:tbl>
          </a:graphicData>
        </a:graphic>
      </p:graphicFrame>
      <p:sp>
        <p:nvSpPr>
          <p:cNvPr id="8" name="Retângulo 7"/>
          <p:cNvSpPr/>
          <p:nvPr/>
        </p:nvSpPr>
        <p:spPr>
          <a:xfrm>
            <a:off x="1676400" y="609600"/>
            <a:ext cx="7851829" cy="769441"/>
          </a:xfrm>
          <a:prstGeom prst="rect">
            <a:avLst/>
          </a:prstGeom>
        </p:spPr>
        <p:txBody>
          <a:bodyPr wrap="none">
            <a:spAutoFit/>
          </a:bodyPr>
          <a:lstStyle/>
          <a:p>
            <a:r>
              <a:rPr lang="pt-BR" sz="4400" b="1" kern="0" spc="-5" dirty="0">
                <a:solidFill>
                  <a:srgbClr val="0E6EC5"/>
                </a:solidFill>
                <a:latin typeface="Trebuchet MS"/>
              </a:rPr>
              <a:t>ME</a:t>
            </a:r>
            <a:r>
              <a:rPr lang="pt-BR" sz="4400" b="1" kern="0" spc="-470" dirty="0">
                <a:solidFill>
                  <a:srgbClr val="0E6EC5"/>
                </a:solidFill>
                <a:latin typeface="Trebuchet MS"/>
              </a:rPr>
              <a:t>T</a:t>
            </a:r>
            <a:r>
              <a:rPr lang="pt-BR" sz="4400" b="1" kern="0" dirty="0">
                <a:solidFill>
                  <a:srgbClr val="0E6EC5"/>
                </a:solidFill>
                <a:latin typeface="Trebuchet MS"/>
              </a:rPr>
              <a:t>A</a:t>
            </a:r>
            <a:r>
              <a:rPr lang="pt-BR" sz="4400" b="1" kern="0" spc="-260" dirty="0">
                <a:solidFill>
                  <a:srgbClr val="0E6EC5"/>
                </a:solidFill>
                <a:latin typeface="Trebuchet MS"/>
              </a:rPr>
              <a:t> </a:t>
            </a:r>
            <a:r>
              <a:rPr lang="pt-BR" sz="4400" b="1" kern="0" dirty="0">
                <a:solidFill>
                  <a:srgbClr val="0E6EC5"/>
                </a:solidFill>
                <a:latin typeface="Trebuchet MS"/>
              </a:rPr>
              <a:t>-</a:t>
            </a:r>
            <a:r>
              <a:rPr lang="pt-BR" sz="4400" b="1" kern="0" spc="5" dirty="0">
                <a:solidFill>
                  <a:srgbClr val="0E6EC5"/>
                </a:solidFill>
                <a:latin typeface="Trebuchet MS"/>
              </a:rPr>
              <a:t> </a:t>
            </a:r>
            <a:r>
              <a:rPr lang="pt-BR" sz="4400" b="1" kern="0" dirty="0">
                <a:solidFill>
                  <a:srgbClr val="0E6EC5"/>
                </a:solidFill>
                <a:latin typeface="Trebuchet MS"/>
              </a:rPr>
              <a:t>Evol</a:t>
            </a:r>
            <a:r>
              <a:rPr lang="pt-BR" sz="4400" b="1" kern="0" spc="-20" dirty="0">
                <a:solidFill>
                  <a:srgbClr val="0E6EC5"/>
                </a:solidFill>
                <a:latin typeface="Trebuchet MS"/>
              </a:rPr>
              <a:t>u</a:t>
            </a:r>
            <a:r>
              <a:rPr lang="pt-BR" sz="4400" b="1" kern="0" dirty="0">
                <a:solidFill>
                  <a:srgbClr val="0E6EC5"/>
                </a:solidFill>
                <a:latin typeface="Trebuchet MS"/>
              </a:rPr>
              <a:t>ção das Re</a:t>
            </a:r>
            <a:r>
              <a:rPr lang="pt-BR" sz="4400" b="1" kern="0" spc="-20" dirty="0">
                <a:solidFill>
                  <a:srgbClr val="0E6EC5"/>
                </a:solidFill>
                <a:latin typeface="Trebuchet MS"/>
              </a:rPr>
              <a:t>c</a:t>
            </a:r>
            <a:r>
              <a:rPr lang="pt-BR" sz="4400" b="1" kern="0" dirty="0">
                <a:solidFill>
                  <a:srgbClr val="0E6EC5"/>
                </a:solidFill>
                <a:latin typeface="Trebuchet MS"/>
              </a:rPr>
              <a:t>eitas</a:t>
            </a:r>
            <a:endParaRPr lang="pt-BR" sz="4400" dirty="0"/>
          </a:p>
        </p:txBody>
      </p:sp>
      <p:sp>
        <p:nvSpPr>
          <p:cNvPr id="5" name="Retângulo 4">
            <a:extLst>
              <a:ext uri="{FF2B5EF4-FFF2-40B4-BE49-F238E27FC236}">
                <a16:creationId xmlns="" xmlns:a16="http://schemas.microsoft.com/office/drawing/2014/main" id="{16C90E51-D97C-4657-8880-30D206784459}"/>
              </a:ext>
            </a:extLst>
          </p:cNvPr>
          <p:cNvSpPr/>
          <p:nvPr/>
        </p:nvSpPr>
        <p:spPr>
          <a:xfrm>
            <a:off x="685800" y="6248400"/>
            <a:ext cx="6264696" cy="265454"/>
          </a:xfrm>
          <a:prstGeom prst="rect">
            <a:avLst/>
          </a:prstGeom>
        </p:spPr>
        <p:txBody>
          <a:bodyPr wrap="square" lIns="91438" tIns="45719" rIns="91438" bIns="45719">
            <a:spAutoFit/>
          </a:bodyPr>
          <a:lstStyle/>
          <a:p>
            <a:pPr lvl="0" fontAlgn="b"/>
            <a:r>
              <a:rPr lang="pt-BR" sz="1100" dirty="0">
                <a:solidFill>
                  <a:srgbClr val="000000"/>
                </a:solidFill>
              </a:rPr>
              <a:t>Fonte: Balanço Orçamentário (RREO-Anexo </a:t>
            </a:r>
            <a:r>
              <a:rPr lang="pt-BR" sz="1100" b="1" dirty="0">
                <a:solidFill>
                  <a:srgbClr val="000000"/>
                </a:solidFill>
              </a:rPr>
              <a:t>1)</a:t>
            </a:r>
            <a:endParaRPr lang="pt-BR" b="1" dirty="0">
              <a:solidFill>
                <a:srgbClr val="000000"/>
              </a:solidFill>
            </a:endParaRPr>
          </a:p>
        </p:txBody>
      </p:sp>
    </p:spTree>
    <p:extLst>
      <p:ext uri="{BB962C8B-B14F-4D97-AF65-F5344CB8AC3E}">
        <p14:creationId xmlns:p14="http://schemas.microsoft.com/office/powerpoint/2010/main" val="43708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228600"/>
            <a:ext cx="8328025" cy="505267"/>
          </a:xfrm>
          <a:prstGeom prst="rect">
            <a:avLst/>
          </a:prstGeom>
        </p:spPr>
        <p:txBody>
          <a:bodyPr vert="horz" wrap="square" lIns="0" tIns="12700" rIns="0" bIns="0" rtlCol="0">
            <a:spAutoFit/>
          </a:bodyPr>
          <a:lstStyle/>
          <a:p>
            <a:pPr marL="12700" algn="ctr">
              <a:lnSpc>
                <a:spcPct val="100000"/>
              </a:lnSpc>
              <a:spcBef>
                <a:spcPts val="100"/>
              </a:spcBef>
            </a:pPr>
            <a:r>
              <a:rPr sz="3200" spc="-5" dirty="0"/>
              <a:t>ME</a:t>
            </a:r>
            <a:r>
              <a:rPr sz="3200" spc="-470" dirty="0"/>
              <a:t>T</a:t>
            </a:r>
            <a:r>
              <a:rPr sz="3200" dirty="0"/>
              <a:t>A</a:t>
            </a:r>
            <a:r>
              <a:rPr sz="3200" spc="-260" dirty="0"/>
              <a:t> </a:t>
            </a:r>
            <a:r>
              <a:rPr sz="3200" dirty="0"/>
              <a:t>-</a:t>
            </a:r>
            <a:r>
              <a:rPr sz="3200" spc="5" dirty="0"/>
              <a:t> </a:t>
            </a:r>
            <a:r>
              <a:rPr sz="3200" dirty="0"/>
              <a:t>Evol</a:t>
            </a:r>
            <a:r>
              <a:rPr sz="3200" spc="-20" dirty="0"/>
              <a:t>u</a:t>
            </a:r>
            <a:r>
              <a:rPr sz="3200" dirty="0"/>
              <a:t>ção das Re</a:t>
            </a:r>
            <a:r>
              <a:rPr sz="3200" spc="-20" dirty="0"/>
              <a:t>c</a:t>
            </a:r>
            <a:r>
              <a:rPr sz="3200" dirty="0"/>
              <a:t>eitas</a:t>
            </a:r>
          </a:p>
        </p:txBody>
      </p:sp>
      <p:graphicFrame>
        <p:nvGraphicFramePr>
          <p:cNvPr id="32" name="Tabela 31"/>
          <p:cNvGraphicFramePr>
            <a:graphicFrameLocks noGrp="1"/>
          </p:cNvGraphicFramePr>
          <p:nvPr>
            <p:extLst>
              <p:ext uri="{D42A27DB-BD31-4B8C-83A1-F6EECF244321}">
                <p14:modId xmlns:p14="http://schemas.microsoft.com/office/powerpoint/2010/main" val="1898069193"/>
              </p:ext>
            </p:extLst>
          </p:nvPr>
        </p:nvGraphicFramePr>
        <p:xfrm>
          <a:off x="762000" y="838200"/>
          <a:ext cx="9067797" cy="5799891"/>
        </p:xfrm>
        <a:graphic>
          <a:graphicData uri="http://schemas.openxmlformats.org/drawingml/2006/table">
            <a:tbl>
              <a:tblPr>
                <a:tableStyleId>{5C22544A-7EE6-4342-B048-85BDC9FD1C3A}</a:tableStyleId>
              </a:tblPr>
              <a:tblGrid>
                <a:gridCol w="2051401">
                  <a:extLst>
                    <a:ext uri="{9D8B030D-6E8A-4147-A177-3AD203B41FA5}">
                      <a16:colId xmlns="" xmlns:a16="http://schemas.microsoft.com/office/drawing/2014/main" val="20000"/>
                    </a:ext>
                  </a:extLst>
                </a:gridCol>
                <a:gridCol w="1754099">
                  <a:extLst>
                    <a:ext uri="{9D8B030D-6E8A-4147-A177-3AD203B41FA5}">
                      <a16:colId xmlns="" xmlns:a16="http://schemas.microsoft.com/office/drawing/2014/main" val="20001"/>
                    </a:ext>
                  </a:extLst>
                </a:gridCol>
                <a:gridCol w="1754099">
                  <a:extLst>
                    <a:ext uri="{9D8B030D-6E8A-4147-A177-3AD203B41FA5}">
                      <a16:colId xmlns="" xmlns:a16="http://schemas.microsoft.com/office/drawing/2014/main" val="20002"/>
                    </a:ext>
                  </a:extLst>
                </a:gridCol>
                <a:gridCol w="1754099">
                  <a:extLst>
                    <a:ext uri="{9D8B030D-6E8A-4147-A177-3AD203B41FA5}">
                      <a16:colId xmlns="" xmlns:a16="http://schemas.microsoft.com/office/drawing/2014/main" val="20003"/>
                    </a:ext>
                  </a:extLst>
                </a:gridCol>
                <a:gridCol w="1754099">
                  <a:extLst>
                    <a:ext uri="{9D8B030D-6E8A-4147-A177-3AD203B41FA5}">
                      <a16:colId xmlns="" xmlns:a16="http://schemas.microsoft.com/office/drawing/2014/main" val="20004"/>
                    </a:ext>
                  </a:extLst>
                </a:gridCol>
              </a:tblGrid>
              <a:tr h="153976">
                <a:tc rowSpan="2">
                  <a:txBody>
                    <a:bodyPr/>
                    <a:lstStyle/>
                    <a:p>
                      <a:pPr algn="ctr" rtl="0" fontAlgn="ctr"/>
                      <a:r>
                        <a:rPr lang="pt-BR" sz="1400" u="none" strike="noStrike" dirty="0">
                          <a:solidFill>
                            <a:schemeClr val="tx2"/>
                          </a:solidFill>
                          <a:effectLst/>
                        </a:rPr>
                        <a:t>ESPECIFICAÇÃO</a:t>
                      </a:r>
                      <a:endParaRPr lang="pt-BR" sz="1400" b="1" i="0" u="none" strike="noStrike" dirty="0">
                        <a:solidFill>
                          <a:schemeClr val="tx2"/>
                        </a:solidFill>
                        <a:effectLst/>
                        <a:latin typeface="Arial"/>
                      </a:endParaRPr>
                    </a:p>
                  </a:txBody>
                  <a:tcPr marL="2415" marR="2415" marT="2415" marB="0" anchor="ctr"/>
                </a:tc>
                <a:tc gridSpan="2">
                  <a:txBody>
                    <a:bodyPr/>
                    <a:lstStyle/>
                    <a:p>
                      <a:pPr algn="ctr" fontAlgn="b"/>
                      <a:r>
                        <a:rPr lang="pt-BR" sz="1400" u="none" strike="noStrike" dirty="0">
                          <a:solidFill>
                            <a:schemeClr val="tx2"/>
                          </a:solidFill>
                          <a:effectLst/>
                        </a:rPr>
                        <a:t>REALIZADO</a:t>
                      </a:r>
                      <a:endParaRPr lang="pt-BR" sz="1400" b="1" i="0" u="none" strike="noStrike" dirty="0">
                        <a:solidFill>
                          <a:schemeClr val="tx2"/>
                        </a:solidFill>
                        <a:effectLst/>
                        <a:latin typeface="Arial"/>
                      </a:endParaRPr>
                    </a:p>
                  </a:txBody>
                  <a:tcPr marL="2415" marR="2415" marT="2415" marB="0" anchor="b"/>
                </a:tc>
                <a:tc hMerge="1">
                  <a:txBody>
                    <a:bodyPr/>
                    <a:lstStyle/>
                    <a:p>
                      <a:endParaRPr lang="pt-BR"/>
                    </a:p>
                  </a:txBody>
                  <a:tcPr/>
                </a:tc>
                <a:tc>
                  <a:txBody>
                    <a:bodyPr/>
                    <a:lstStyle/>
                    <a:p>
                      <a:pPr algn="ctr" rtl="0" fontAlgn="b"/>
                      <a:r>
                        <a:rPr lang="pt-BR" sz="1400" u="none" strike="noStrike">
                          <a:solidFill>
                            <a:schemeClr val="tx2"/>
                          </a:solidFill>
                          <a:effectLst/>
                        </a:rPr>
                        <a:t>ORÇADO</a:t>
                      </a:r>
                      <a:endParaRPr lang="pt-BR" sz="1400" b="1" i="0" u="none" strike="noStrike">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PROJETADA</a:t>
                      </a:r>
                      <a:endParaRPr lang="pt-BR" sz="1400" b="1" i="0" u="none" strike="noStrike" dirty="0">
                        <a:solidFill>
                          <a:schemeClr val="tx2"/>
                        </a:solidFill>
                        <a:effectLst/>
                        <a:latin typeface="Arial"/>
                      </a:endParaRPr>
                    </a:p>
                  </a:txBody>
                  <a:tcPr marL="2415" marR="2415" marT="2415" marB="0" anchor="b"/>
                </a:tc>
                <a:extLst>
                  <a:ext uri="{0D108BD9-81ED-4DB2-BD59-A6C34878D82A}">
                    <a16:rowId xmlns="" xmlns:a16="http://schemas.microsoft.com/office/drawing/2014/main" val="10000"/>
                  </a:ext>
                </a:extLst>
              </a:tr>
              <a:tr h="224567">
                <a:tc vMerge="1">
                  <a:txBody>
                    <a:bodyPr/>
                    <a:lstStyle/>
                    <a:p>
                      <a:endParaRPr lang="pt-BR"/>
                    </a:p>
                  </a:txBody>
                  <a:tcPr/>
                </a:tc>
                <a:tc>
                  <a:txBody>
                    <a:bodyPr/>
                    <a:lstStyle/>
                    <a:p>
                      <a:pPr algn="ctr" rtl="0" fontAlgn="b"/>
                      <a:r>
                        <a:rPr lang="pt-BR" sz="1400" u="none" strike="noStrike" dirty="0">
                          <a:solidFill>
                            <a:schemeClr val="tx2"/>
                          </a:solidFill>
                          <a:effectLst/>
                        </a:rPr>
                        <a:t>2021</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2022</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2023</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u="none" strike="noStrike" dirty="0">
                          <a:solidFill>
                            <a:schemeClr val="tx2"/>
                          </a:solidFill>
                          <a:effectLst/>
                        </a:rPr>
                        <a:t>2024</a:t>
                      </a:r>
                      <a:endParaRPr lang="pt-BR" sz="1400" b="1" i="0" u="none" strike="noStrike" dirty="0">
                        <a:solidFill>
                          <a:schemeClr val="tx2"/>
                        </a:solidFill>
                        <a:effectLst/>
                        <a:latin typeface="Arial"/>
                      </a:endParaRPr>
                    </a:p>
                  </a:txBody>
                  <a:tcPr marL="2415" marR="2415" marT="2415" marB="0" anchor="b"/>
                </a:tc>
                <a:extLst>
                  <a:ext uri="{0D108BD9-81ED-4DB2-BD59-A6C34878D82A}">
                    <a16:rowId xmlns="" xmlns:a16="http://schemas.microsoft.com/office/drawing/2014/main" val="10001"/>
                  </a:ext>
                </a:extLst>
              </a:tr>
              <a:tr h="224567">
                <a:tc>
                  <a:txBody>
                    <a:bodyPr/>
                    <a:lstStyle/>
                    <a:p>
                      <a:pPr algn="ctr" rtl="0" fontAlgn="b"/>
                      <a:r>
                        <a:rPr lang="pt-BR" sz="1400" u="none" strike="noStrike" dirty="0">
                          <a:solidFill>
                            <a:schemeClr val="tx2"/>
                          </a:solidFill>
                          <a:effectLst/>
                        </a:rPr>
                        <a:t>RECEITA TOTAL</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108.665.722,83</a:t>
                      </a:r>
                    </a:p>
                  </a:txBody>
                  <a:tcPr marL="9525" marR="9525" marT="9525" marB="0" anchor="b"/>
                </a:tc>
                <a:tc>
                  <a:txBody>
                    <a:bodyPr/>
                    <a:lstStyle/>
                    <a:p>
                      <a:pPr algn="ctr" rtl="0" fontAlgn="b"/>
                      <a:r>
                        <a:rPr lang="pt-BR" sz="1400" b="1" i="0" u="none" strike="noStrike" dirty="0">
                          <a:solidFill>
                            <a:schemeClr val="tx2"/>
                          </a:solidFill>
                          <a:effectLst/>
                          <a:latin typeface="Arial"/>
                        </a:rPr>
                        <a:t>119.348.045,54</a:t>
                      </a:r>
                    </a:p>
                  </a:txBody>
                  <a:tcPr marL="9525" marR="9525" marT="9525" marB="0" anchor="b"/>
                </a:tc>
                <a:tc>
                  <a:txBody>
                    <a:bodyPr/>
                    <a:lstStyle/>
                    <a:p>
                      <a:pPr algn="ctr" rtl="0" fontAlgn="b"/>
                      <a:r>
                        <a:rPr lang="pt-BR" sz="1400" b="1" i="0" u="none" strike="noStrike">
                          <a:solidFill>
                            <a:schemeClr val="tx2"/>
                          </a:solidFill>
                          <a:effectLst/>
                          <a:latin typeface="Arial"/>
                        </a:rPr>
                        <a:t>98.565.410,00</a:t>
                      </a:r>
                    </a:p>
                  </a:txBody>
                  <a:tcPr marL="9525" marR="9525" marT="9525" marB="0" anchor="b"/>
                </a:tc>
                <a:tc>
                  <a:txBody>
                    <a:bodyPr/>
                    <a:lstStyle/>
                    <a:p>
                      <a:pPr algn="ctr" rtl="0" fontAlgn="b"/>
                      <a:r>
                        <a:rPr lang="pt-BR" sz="1400" b="1" i="0" u="none" strike="noStrike">
                          <a:solidFill>
                            <a:schemeClr val="tx2"/>
                          </a:solidFill>
                          <a:effectLst/>
                          <a:latin typeface="Arial"/>
                        </a:rPr>
                        <a:t>121.102.200,00</a:t>
                      </a:r>
                    </a:p>
                  </a:txBody>
                  <a:tcPr marL="9525" marR="9525" marT="9525" marB="0" anchor="b"/>
                </a:tc>
                <a:extLst>
                  <a:ext uri="{0D108BD9-81ED-4DB2-BD59-A6C34878D82A}">
                    <a16:rowId xmlns="" xmlns:a16="http://schemas.microsoft.com/office/drawing/2014/main" val="10002"/>
                  </a:ext>
                </a:extLst>
              </a:tr>
              <a:tr h="224567">
                <a:tc>
                  <a:txBody>
                    <a:bodyPr/>
                    <a:lstStyle/>
                    <a:p>
                      <a:pPr algn="ctr" rtl="0" fontAlgn="b"/>
                      <a:r>
                        <a:rPr lang="pt-BR" sz="1400" u="none" strike="noStrike" dirty="0">
                          <a:solidFill>
                            <a:schemeClr val="tx2"/>
                          </a:solidFill>
                          <a:effectLst/>
                        </a:rPr>
                        <a:t> </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tc>
                  <a:txBody>
                    <a:bodyPr/>
                    <a:lstStyle/>
                    <a:p>
                      <a:pPr algn="ctr" rtl="0" fontAlgn="b"/>
                      <a:r>
                        <a:rPr lang="pt-BR" sz="1400" b="1" i="0" u="none" strike="noStrike" dirty="0">
                          <a:solidFill>
                            <a:schemeClr val="tx2"/>
                          </a:solidFill>
                          <a:effectLst/>
                          <a:latin typeface="Arial"/>
                        </a:rPr>
                        <a:t> </a:t>
                      </a:r>
                    </a:p>
                  </a:txBody>
                  <a:tcPr marL="9525" marR="9525" marT="952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tc>
                  <a:txBody>
                    <a:bodyPr/>
                    <a:lstStyle/>
                    <a:p>
                      <a:pPr algn="ctr" rtl="0" fontAlgn="b"/>
                      <a:r>
                        <a:rPr lang="pt-BR" sz="1400" b="1" i="0" u="none" strike="noStrike">
                          <a:solidFill>
                            <a:schemeClr val="tx2"/>
                          </a:solidFill>
                          <a:effectLst/>
                          <a:latin typeface="Arial"/>
                        </a:rPr>
                        <a:t> </a:t>
                      </a:r>
                    </a:p>
                  </a:txBody>
                  <a:tcPr marL="9525" marR="9525" marT="9525" marB="0" anchor="b"/>
                </a:tc>
                <a:extLst>
                  <a:ext uri="{0D108BD9-81ED-4DB2-BD59-A6C34878D82A}">
                    <a16:rowId xmlns="" xmlns:a16="http://schemas.microsoft.com/office/drawing/2014/main" val="10003"/>
                  </a:ext>
                </a:extLst>
              </a:tr>
              <a:tr h="302084">
                <a:tc>
                  <a:txBody>
                    <a:bodyPr/>
                    <a:lstStyle/>
                    <a:p>
                      <a:pPr algn="ctr" rtl="0" fontAlgn="b"/>
                      <a:r>
                        <a:rPr lang="pt-BR" sz="1400" u="none" strike="noStrike" dirty="0">
                          <a:solidFill>
                            <a:schemeClr val="tx2"/>
                          </a:solidFill>
                          <a:effectLst/>
                        </a:rPr>
                        <a:t>RECEITAS CORRENTES</a:t>
                      </a:r>
                      <a:endParaRPr lang="pt-BR" sz="1400" b="1" i="0" u="none" strike="noStrike" dirty="0">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105.956.043,02</a:t>
                      </a:r>
                    </a:p>
                  </a:txBody>
                  <a:tcPr marL="9525" marR="9525" marT="9525" marB="0" anchor="b"/>
                </a:tc>
                <a:tc>
                  <a:txBody>
                    <a:bodyPr/>
                    <a:lstStyle/>
                    <a:p>
                      <a:pPr algn="ctr" rtl="0" fontAlgn="b"/>
                      <a:r>
                        <a:rPr lang="pt-BR" sz="1400" b="1" i="0" u="none" strike="noStrike" dirty="0">
                          <a:solidFill>
                            <a:schemeClr val="tx2"/>
                          </a:solidFill>
                          <a:effectLst/>
                          <a:latin typeface="Arial"/>
                        </a:rPr>
                        <a:t>113.577.395,45</a:t>
                      </a:r>
                    </a:p>
                  </a:txBody>
                  <a:tcPr marL="9525" marR="9525" marT="9525" marB="0" anchor="b"/>
                </a:tc>
                <a:tc>
                  <a:txBody>
                    <a:bodyPr/>
                    <a:lstStyle/>
                    <a:p>
                      <a:pPr algn="ctr" rtl="0" fontAlgn="b"/>
                      <a:r>
                        <a:rPr lang="pt-BR" sz="1400" b="1" i="0" u="none" strike="noStrike" dirty="0">
                          <a:solidFill>
                            <a:schemeClr val="tx2"/>
                          </a:solidFill>
                          <a:effectLst/>
                          <a:latin typeface="Arial"/>
                        </a:rPr>
                        <a:t>98.540.821,00</a:t>
                      </a:r>
                    </a:p>
                  </a:txBody>
                  <a:tcPr marL="9525" marR="9525" marT="9525" marB="0" anchor="b"/>
                </a:tc>
                <a:tc>
                  <a:txBody>
                    <a:bodyPr/>
                    <a:lstStyle/>
                    <a:p>
                      <a:pPr algn="ctr" rtl="0" fontAlgn="b"/>
                      <a:r>
                        <a:rPr lang="pt-BR" sz="1400" b="1" i="0" u="none" strike="noStrike">
                          <a:solidFill>
                            <a:schemeClr val="tx2"/>
                          </a:solidFill>
                          <a:effectLst/>
                          <a:latin typeface="Arial"/>
                        </a:rPr>
                        <a:t>120.102.200,00</a:t>
                      </a:r>
                    </a:p>
                  </a:txBody>
                  <a:tcPr marL="9525" marR="9525" marT="9525" marB="0" anchor="b"/>
                </a:tc>
                <a:extLst>
                  <a:ext uri="{0D108BD9-81ED-4DB2-BD59-A6C34878D82A}">
                    <a16:rowId xmlns="" xmlns:a16="http://schemas.microsoft.com/office/drawing/2014/main" val="10004"/>
                  </a:ext>
                </a:extLst>
              </a:tr>
              <a:tr h="224567">
                <a:tc>
                  <a:txBody>
                    <a:bodyPr/>
                    <a:lstStyle/>
                    <a:p>
                      <a:pPr algn="ctr" rtl="0" fontAlgn="ctr"/>
                      <a:r>
                        <a:rPr lang="pt-BR" sz="1400" u="none" strike="noStrike">
                          <a:solidFill>
                            <a:schemeClr val="tx2"/>
                          </a:solidFill>
                          <a:effectLst/>
                        </a:rPr>
                        <a:t>Receita Tributária</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15.269.102,81</a:t>
                      </a:r>
                    </a:p>
                  </a:txBody>
                  <a:tcPr marL="9525" marR="9525" marT="9525" marB="0" anchor="ctr"/>
                </a:tc>
                <a:tc>
                  <a:txBody>
                    <a:bodyPr/>
                    <a:lstStyle/>
                    <a:p>
                      <a:pPr algn="r" rtl="0" fontAlgn="ctr"/>
                      <a:r>
                        <a:rPr lang="pt-BR" sz="1400" b="0" i="0" u="none" strike="noStrike">
                          <a:solidFill>
                            <a:schemeClr val="tx2"/>
                          </a:solidFill>
                          <a:effectLst/>
                          <a:latin typeface="Arial"/>
                        </a:rPr>
                        <a:t>18.993.667,42</a:t>
                      </a:r>
                    </a:p>
                  </a:txBody>
                  <a:tcPr marL="9525" marR="9525" marT="9525" marB="0" anchor="ctr"/>
                </a:tc>
                <a:tc>
                  <a:txBody>
                    <a:bodyPr/>
                    <a:lstStyle/>
                    <a:p>
                      <a:pPr algn="r" rtl="0" fontAlgn="ctr"/>
                      <a:r>
                        <a:rPr lang="pt-BR" sz="1400" b="0" i="0" u="none" strike="noStrike" dirty="0">
                          <a:solidFill>
                            <a:schemeClr val="tx2"/>
                          </a:solidFill>
                          <a:effectLst/>
                          <a:latin typeface="Arial"/>
                        </a:rPr>
                        <a:t>22.332.737,31</a:t>
                      </a:r>
                    </a:p>
                  </a:txBody>
                  <a:tcPr marL="9525" marR="9525" marT="9525" marB="0" anchor="ctr"/>
                </a:tc>
                <a:tc>
                  <a:txBody>
                    <a:bodyPr/>
                    <a:lstStyle/>
                    <a:p>
                      <a:pPr algn="r" rtl="0" fontAlgn="ctr"/>
                      <a:r>
                        <a:rPr lang="pt-BR" sz="1400" b="0" i="0" u="none" strike="noStrike">
                          <a:solidFill>
                            <a:schemeClr val="tx2"/>
                          </a:solidFill>
                          <a:effectLst/>
                          <a:latin typeface="Arial"/>
                        </a:rPr>
                        <a:t>22.800.000,00</a:t>
                      </a:r>
                    </a:p>
                  </a:txBody>
                  <a:tcPr marL="9525" marR="9525" marT="9525" marB="0" anchor="ctr"/>
                </a:tc>
                <a:extLst>
                  <a:ext uri="{0D108BD9-81ED-4DB2-BD59-A6C34878D82A}">
                    <a16:rowId xmlns="" xmlns:a16="http://schemas.microsoft.com/office/drawing/2014/main" val="10005"/>
                  </a:ext>
                </a:extLst>
              </a:tr>
              <a:tr h="446932">
                <a:tc>
                  <a:txBody>
                    <a:bodyPr/>
                    <a:lstStyle/>
                    <a:p>
                      <a:pPr algn="ctr" rtl="0" fontAlgn="ctr"/>
                      <a:r>
                        <a:rPr lang="pt-BR" sz="1400" u="none" strike="noStrike">
                          <a:solidFill>
                            <a:schemeClr val="tx2"/>
                          </a:solidFill>
                          <a:effectLst/>
                        </a:rPr>
                        <a:t>Receitas de Contribuições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dirty="0">
                          <a:solidFill>
                            <a:schemeClr val="tx2"/>
                          </a:solidFill>
                          <a:effectLst/>
                          <a:latin typeface="Arial"/>
                        </a:rPr>
                        <a:t>1.938.221,42</a:t>
                      </a:r>
                    </a:p>
                  </a:txBody>
                  <a:tcPr marL="9525" marR="9525" marT="9525" marB="0" anchor="ctr"/>
                </a:tc>
                <a:tc>
                  <a:txBody>
                    <a:bodyPr/>
                    <a:lstStyle/>
                    <a:p>
                      <a:pPr algn="r" rtl="0" fontAlgn="ctr"/>
                      <a:r>
                        <a:rPr lang="pt-BR" sz="1400" b="0" i="0" u="none" strike="noStrike" dirty="0">
                          <a:solidFill>
                            <a:schemeClr val="tx2"/>
                          </a:solidFill>
                          <a:effectLst/>
                          <a:latin typeface="Arial"/>
                        </a:rPr>
                        <a:t>2.237.608,53</a:t>
                      </a:r>
                    </a:p>
                  </a:txBody>
                  <a:tcPr marL="9525" marR="9525" marT="9525" marB="0" anchor="ctr"/>
                </a:tc>
                <a:tc>
                  <a:txBody>
                    <a:bodyPr/>
                    <a:lstStyle/>
                    <a:p>
                      <a:pPr algn="r" rtl="0" fontAlgn="ctr"/>
                      <a:r>
                        <a:rPr lang="pt-BR" sz="1400" b="0" i="0" u="none" strike="noStrike" dirty="0">
                          <a:solidFill>
                            <a:schemeClr val="tx2"/>
                          </a:solidFill>
                          <a:effectLst/>
                          <a:latin typeface="Arial"/>
                        </a:rPr>
                        <a:t>1.748.400,00</a:t>
                      </a:r>
                    </a:p>
                  </a:txBody>
                  <a:tcPr marL="9525" marR="9525" marT="9525" marB="0" anchor="ctr"/>
                </a:tc>
                <a:tc>
                  <a:txBody>
                    <a:bodyPr/>
                    <a:lstStyle/>
                    <a:p>
                      <a:pPr algn="r" rtl="0" fontAlgn="ctr"/>
                      <a:r>
                        <a:rPr lang="pt-BR" sz="1400" b="0" i="0" u="none" strike="noStrike">
                          <a:solidFill>
                            <a:schemeClr val="tx2"/>
                          </a:solidFill>
                          <a:effectLst/>
                          <a:latin typeface="Arial"/>
                        </a:rPr>
                        <a:t>1.950.000,00</a:t>
                      </a:r>
                    </a:p>
                  </a:txBody>
                  <a:tcPr marL="9525" marR="9525" marT="9525" marB="0" anchor="ctr"/>
                </a:tc>
                <a:extLst>
                  <a:ext uri="{0D108BD9-81ED-4DB2-BD59-A6C34878D82A}">
                    <a16:rowId xmlns="" xmlns:a16="http://schemas.microsoft.com/office/drawing/2014/main" val="10006"/>
                  </a:ext>
                </a:extLst>
              </a:tr>
              <a:tr h="224567">
                <a:tc>
                  <a:txBody>
                    <a:bodyPr/>
                    <a:lstStyle/>
                    <a:p>
                      <a:pPr algn="ctr" rtl="0" fontAlgn="ctr"/>
                      <a:r>
                        <a:rPr lang="pt-BR" sz="1400" u="none" strike="noStrike">
                          <a:solidFill>
                            <a:schemeClr val="tx2"/>
                          </a:solidFill>
                          <a:effectLst/>
                        </a:rPr>
                        <a:t>Receita Patrimonial</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823.014,03</a:t>
                      </a:r>
                    </a:p>
                  </a:txBody>
                  <a:tcPr marL="9525" marR="9525" marT="9525" marB="0" anchor="ctr"/>
                </a:tc>
                <a:tc>
                  <a:txBody>
                    <a:bodyPr/>
                    <a:lstStyle/>
                    <a:p>
                      <a:pPr algn="r" rtl="0" fontAlgn="ctr"/>
                      <a:r>
                        <a:rPr lang="pt-BR" sz="1400" b="0" i="0" u="none" strike="noStrike">
                          <a:solidFill>
                            <a:schemeClr val="tx2"/>
                          </a:solidFill>
                          <a:effectLst/>
                          <a:latin typeface="Arial"/>
                        </a:rPr>
                        <a:t>4.756.824,92</a:t>
                      </a:r>
                    </a:p>
                  </a:txBody>
                  <a:tcPr marL="9525" marR="9525" marT="9525" marB="0" anchor="ctr"/>
                </a:tc>
                <a:tc>
                  <a:txBody>
                    <a:bodyPr/>
                    <a:lstStyle/>
                    <a:p>
                      <a:pPr algn="r" rtl="0" fontAlgn="ctr"/>
                      <a:r>
                        <a:rPr lang="pt-BR" sz="1400" b="0" i="0" u="none" strike="noStrike" dirty="0">
                          <a:solidFill>
                            <a:schemeClr val="tx2"/>
                          </a:solidFill>
                          <a:effectLst/>
                          <a:latin typeface="Arial"/>
                        </a:rPr>
                        <a:t>91.120,00</a:t>
                      </a:r>
                    </a:p>
                  </a:txBody>
                  <a:tcPr marL="9525" marR="9525" marT="9525" marB="0" anchor="ctr"/>
                </a:tc>
                <a:tc>
                  <a:txBody>
                    <a:bodyPr/>
                    <a:lstStyle/>
                    <a:p>
                      <a:pPr algn="r" rtl="0" fontAlgn="ctr"/>
                      <a:r>
                        <a:rPr lang="pt-BR" sz="1400" b="0" i="0" u="none" strike="noStrike" dirty="0">
                          <a:solidFill>
                            <a:schemeClr val="tx2"/>
                          </a:solidFill>
                          <a:effectLst/>
                          <a:latin typeface="Arial"/>
                        </a:rPr>
                        <a:t>4.900.000,00</a:t>
                      </a:r>
                    </a:p>
                  </a:txBody>
                  <a:tcPr marL="9525" marR="9525" marT="9525" marB="0" anchor="ctr"/>
                </a:tc>
                <a:extLst>
                  <a:ext uri="{0D108BD9-81ED-4DB2-BD59-A6C34878D82A}">
                    <a16:rowId xmlns="" xmlns:a16="http://schemas.microsoft.com/office/drawing/2014/main" val="10007"/>
                  </a:ext>
                </a:extLst>
              </a:tr>
              <a:tr h="302084">
                <a:tc>
                  <a:txBody>
                    <a:bodyPr/>
                    <a:lstStyle/>
                    <a:p>
                      <a:pPr algn="ctr" rtl="0" fontAlgn="ctr"/>
                      <a:r>
                        <a:rPr lang="pt-BR" sz="1400" u="none" strike="noStrike">
                          <a:solidFill>
                            <a:schemeClr val="tx2"/>
                          </a:solidFill>
                          <a:effectLst/>
                        </a:rPr>
                        <a:t>Receita Agropecuária</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6.420,99</a:t>
                      </a:r>
                    </a:p>
                  </a:txBody>
                  <a:tcPr marL="9525" marR="9525" marT="9525" marB="0" anchor="ctr"/>
                </a:tc>
                <a:tc>
                  <a:txBody>
                    <a:bodyPr/>
                    <a:lstStyle/>
                    <a:p>
                      <a:pPr algn="r" rtl="0" fontAlgn="ctr"/>
                      <a:r>
                        <a:rPr lang="pt-BR" sz="1400" b="0" i="0" u="none" strike="noStrike">
                          <a:solidFill>
                            <a:schemeClr val="tx2"/>
                          </a:solidFill>
                          <a:effectLst/>
                          <a:latin typeface="Arial"/>
                        </a:rPr>
                        <a:t>3.504,38</a:t>
                      </a:r>
                    </a:p>
                  </a:txBody>
                  <a:tcPr marL="9525" marR="9525" marT="9525" marB="0" anchor="ctr"/>
                </a:tc>
                <a:tc>
                  <a:txBody>
                    <a:bodyPr/>
                    <a:lstStyle/>
                    <a:p>
                      <a:pPr algn="r" rtl="0" fontAlgn="ctr"/>
                      <a:r>
                        <a:rPr lang="pt-BR" sz="1400" b="0" i="0" u="none" strike="noStrike" dirty="0">
                          <a:solidFill>
                            <a:schemeClr val="tx2"/>
                          </a:solidFill>
                          <a:effectLst/>
                          <a:latin typeface="Arial"/>
                        </a:rPr>
                        <a:t>97.655,00</a:t>
                      </a:r>
                    </a:p>
                  </a:txBody>
                  <a:tcPr marL="9525" marR="9525" marT="9525" marB="0" anchor="ctr"/>
                </a:tc>
                <a:tc>
                  <a:txBody>
                    <a:bodyPr/>
                    <a:lstStyle/>
                    <a:p>
                      <a:pPr algn="r" rtl="0" fontAlgn="ctr"/>
                      <a:r>
                        <a:rPr lang="pt-BR" sz="1400" b="0" i="0" u="none" strike="noStrike" dirty="0">
                          <a:solidFill>
                            <a:schemeClr val="tx2"/>
                          </a:solidFill>
                          <a:effectLst/>
                          <a:latin typeface="Arial"/>
                        </a:rPr>
                        <a:t>10.000,00</a:t>
                      </a:r>
                    </a:p>
                  </a:txBody>
                  <a:tcPr marL="9525" marR="9525" marT="9525" marB="0" anchor="ctr"/>
                </a:tc>
                <a:extLst>
                  <a:ext uri="{0D108BD9-81ED-4DB2-BD59-A6C34878D82A}">
                    <a16:rowId xmlns="" xmlns:a16="http://schemas.microsoft.com/office/drawing/2014/main" val="10008"/>
                  </a:ext>
                </a:extLst>
              </a:tr>
              <a:tr h="224567">
                <a:tc>
                  <a:txBody>
                    <a:bodyPr/>
                    <a:lstStyle/>
                    <a:p>
                      <a:pPr algn="ctr" rtl="0" fontAlgn="ctr"/>
                      <a:r>
                        <a:rPr lang="pt-BR" sz="1400" u="none" strike="noStrike">
                          <a:solidFill>
                            <a:schemeClr val="tx2"/>
                          </a:solidFill>
                          <a:effectLst/>
                        </a:rPr>
                        <a:t>Receita de Serviços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6.264.305,67</a:t>
                      </a:r>
                    </a:p>
                  </a:txBody>
                  <a:tcPr marL="9525" marR="9525" marT="9525" marB="0" anchor="ctr"/>
                </a:tc>
                <a:tc>
                  <a:txBody>
                    <a:bodyPr/>
                    <a:lstStyle/>
                    <a:p>
                      <a:pPr algn="r" rtl="0" fontAlgn="ctr"/>
                      <a:r>
                        <a:rPr lang="pt-BR" sz="1400" b="0" i="0" u="none" strike="noStrike">
                          <a:solidFill>
                            <a:schemeClr val="tx2"/>
                          </a:solidFill>
                          <a:effectLst/>
                          <a:latin typeface="Arial"/>
                        </a:rPr>
                        <a:t>6.979.043,74</a:t>
                      </a:r>
                    </a:p>
                  </a:txBody>
                  <a:tcPr marL="9525" marR="9525" marT="9525" marB="0" anchor="ctr"/>
                </a:tc>
                <a:tc>
                  <a:txBody>
                    <a:bodyPr/>
                    <a:lstStyle/>
                    <a:p>
                      <a:pPr algn="r" rtl="0" fontAlgn="ctr"/>
                      <a:r>
                        <a:rPr lang="pt-BR" sz="1400" b="0" i="0" u="none" strike="noStrike" dirty="0">
                          <a:solidFill>
                            <a:schemeClr val="tx2"/>
                          </a:solidFill>
                          <a:effectLst/>
                          <a:latin typeface="Arial"/>
                        </a:rPr>
                        <a:t>7.248.500,00</a:t>
                      </a:r>
                    </a:p>
                  </a:txBody>
                  <a:tcPr marL="9525" marR="9525" marT="9525" marB="0" anchor="ctr"/>
                </a:tc>
                <a:tc>
                  <a:txBody>
                    <a:bodyPr/>
                    <a:lstStyle/>
                    <a:p>
                      <a:pPr algn="r" rtl="0" fontAlgn="ctr"/>
                      <a:r>
                        <a:rPr lang="pt-BR" sz="1400" b="0" i="0" u="none" strike="noStrike" dirty="0">
                          <a:solidFill>
                            <a:schemeClr val="tx2"/>
                          </a:solidFill>
                          <a:effectLst/>
                          <a:latin typeface="Arial"/>
                        </a:rPr>
                        <a:t>7.455.000,00</a:t>
                      </a:r>
                    </a:p>
                  </a:txBody>
                  <a:tcPr marL="9525" marR="9525" marT="9525" marB="0" anchor="ctr"/>
                </a:tc>
                <a:extLst>
                  <a:ext uri="{0D108BD9-81ED-4DB2-BD59-A6C34878D82A}">
                    <a16:rowId xmlns="" xmlns:a16="http://schemas.microsoft.com/office/drawing/2014/main" val="10009"/>
                  </a:ext>
                </a:extLst>
              </a:tr>
              <a:tr h="446932">
                <a:tc>
                  <a:txBody>
                    <a:bodyPr/>
                    <a:lstStyle/>
                    <a:p>
                      <a:pPr algn="ctr" rtl="0" fontAlgn="ctr"/>
                      <a:r>
                        <a:rPr lang="pt-BR" sz="1400" u="none" strike="noStrike">
                          <a:solidFill>
                            <a:schemeClr val="tx2"/>
                          </a:solidFill>
                          <a:effectLst/>
                        </a:rPr>
                        <a:t>Transferências Correntes</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79.358.162,02</a:t>
                      </a:r>
                    </a:p>
                  </a:txBody>
                  <a:tcPr marL="9525" marR="9525" marT="9525" marB="0" anchor="ctr"/>
                </a:tc>
                <a:tc>
                  <a:txBody>
                    <a:bodyPr/>
                    <a:lstStyle/>
                    <a:p>
                      <a:pPr algn="r" rtl="0" fontAlgn="ctr"/>
                      <a:r>
                        <a:rPr lang="pt-BR" sz="1400" b="0" i="0" u="none" strike="noStrike">
                          <a:solidFill>
                            <a:schemeClr val="tx2"/>
                          </a:solidFill>
                          <a:effectLst/>
                          <a:latin typeface="Arial"/>
                        </a:rPr>
                        <a:t>78.954.546,06</a:t>
                      </a:r>
                    </a:p>
                  </a:txBody>
                  <a:tcPr marL="9525" marR="9525" marT="9525" marB="0" anchor="ctr"/>
                </a:tc>
                <a:tc>
                  <a:txBody>
                    <a:bodyPr/>
                    <a:lstStyle/>
                    <a:p>
                      <a:pPr algn="r" rtl="0" fontAlgn="ctr"/>
                      <a:r>
                        <a:rPr lang="pt-BR" sz="1400" b="0" i="0" u="none" strike="noStrike" dirty="0">
                          <a:solidFill>
                            <a:schemeClr val="tx2"/>
                          </a:solidFill>
                          <a:effectLst/>
                          <a:latin typeface="Arial"/>
                        </a:rPr>
                        <a:t>66.189.146,69</a:t>
                      </a:r>
                    </a:p>
                  </a:txBody>
                  <a:tcPr marL="9525" marR="9525" marT="9525" marB="0" anchor="ctr"/>
                </a:tc>
                <a:tc>
                  <a:txBody>
                    <a:bodyPr/>
                    <a:lstStyle/>
                    <a:p>
                      <a:pPr algn="r" rtl="0" fontAlgn="ctr"/>
                      <a:r>
                        <a:rPr lang="pt-BR" sz="1400" b="0" i="0" u="none" strike="noStrike" dirty="0">
                          <a:solidFill>
                            <a:schemeClr val="tx2"/>
                          </a:solidFill>
                          <a:effectLst/>
                          <a:latin typeface="Arial"/>
                        </a:rPr>
                        <a:t>82.000.000,00</a:t>
                      </a:r>
                    </a:p>
                  </a:txBody>
                  <a:tcPr marL="9525" marR="9525" marT="9525" marB="0" anchor="ctr"/>
                </a:tc>
                <a:extLst>
                  <a:ext uri="{0D108BD9-81ED-4DB2-BD59-A6C34878D82A}">
                    <a16:rowId xmlns="" xmlns:a16="http://schemas.microsoft.com/office/drawing/2014/main" val="10010"/>
                  </a:ext>
                </a:extLst>
              </a:tr>
              <a:tr h="446932">
                <a:tc>
                  <a:txBody>
                    <a:bodyPr/>
                    <a:lstStyle/>
                    <a:p>
                      <a:pPr algn="ctr" rtl="0" fontAlgn="ctr"/>
                      <a:r>
                        <a:rPr lang="pt-BR" sz="1400" u="none" strike="noStrike">
                          <a:solidFill>
                            <a:schemeClr val="tx2"/>
                          </a:solidFill>
                          <a:effectLst/>
                        </a:rPr>
                        <a:t>Outras receitas Correntes</a:t>
                      </a:r>
                      <a:endParaRPr lang="pt-BR" sz="1400" b="1"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2.296.816,08</a:t>
                      </a:r>
                    </a:p>
                  </a:txBody>
                  <a:tcPr marL="9525" marR="9525" marT="9525" marB="0" anchor="ctr"/>
                </a:tc>
                <a:tc>
                  <a:txBody>
                    <a:bodyPr/>
                    <a:lstStyle/>
                    <a:p>
                      <a:pPr algn="r" rtl="0" fontAlgn="ctr"/>
                      <a:r>
                        <a:rPr lang="pt-BR" sz="1400" b="0" i="0" u="none" strike="noStrike">
                          <a:solidFill>
                            <a:schemeClr val="tx2"/>
                          </a:solidFill>
                          <a:effectLst/>
                          <a:latin typeface="Arial"/>
                        </a:rPr>
                        <a:t>1.652.200,40</a:t>
                      </a:r>
                    </a:p>
                  </a:txBody>
                  <a:tcPr marL="9525" marR="9525" marT="9525" marB="0" anchor="ctr"/>
                </a:tc>
                <a:tc>
                  <a:txBody>
                    <a:bodyPr/>
                    <a:lstStyle/>
                    <a:p>
                      <a:pPr algn="r" rtl="0" fontAlgn="ctr"/>
                      <a:r>
                        <a:rPr lang="pt-BR" sz="1400" b="0" i="0" u="none" strike="noStrike">
                          <a:solidFill>
                            <a:schemeClr val="tx2"/>
                          </a:solidFill>
                          <a:effectLst/>
                          <a:latin typeface="Arial"/>
                        </a:rPr>
                        <a:t>833.262,00</a:t>
                      </a:r>
                    </a:p>
                  </a:txBody>
                  <a:tcPr marL="9525" marR="9525" marT="9525" marB="0" anchor="ctr"/>
                </a:tc>
                <a:tc>
                  <a:txBody>
                    <a:bodyPr/>
                    <a:lstStyle/>
                    <a:p>
                      <a:pPr algn="r" rtl="0" fontAlgn="ctr"/>
                      <a:r>
                        <a:rPr lang="pt-BR" sz="1400" b="0" i="0" u="none" strike="noStrike" dirty="0">
                          <a:solidFill>
                            <a:schemeClr val="tx2"/>
                          </a:solidFill>
                          <a:effectLst/>
                          <a:latin typeface="Arial"/>
                        </a:rPr>
                        <a:t>987.200,00</a:t>
                      </a:r>
                    </a:p>
                  </a:txBody>
                  <a:tcPr marL="9525" marR="9525" marT="9525" marB="0" anchor="ctr"/>
                </a:tc>
                <a:extLst>
                  <a:ext uri="{0D108BD9-81ED-4DB2-BD59-A6C34878D82A}">
                    <a16:rowId xmlns="" xmlns:a16="http://schemas.microsoft.com/office/drawing/2014/main" val="10011"/>
                  </a:ext>
                </a:extLst>
              </a:tr>
              <a:tr h="281657">
                <a:tc>
                  <a:txBody>
                    <a:bodyPr/>
                    <a:lstStyle/>
                    <a:p>
                      <a:pPr algn="ctr" rtl="0" fontAlgn="b"/>
                      <a:r>
                        <a:rPr lang="pt-BR" sz="1400" u="none" strike="noStrike">
                          <a:solidFill>
                            <a:schemeClr val="tx2"/>
                          </a:solidFill>
                          <a:effectLst/>
                        </a:rPr>
                        <a:t>RECEITA DE CAPITAL</a:t>
                      </a:r>
                      <a:endParaRPr lang="pt-BR" sz="1400" b="1" i="0" u="none" strike="noStrike">
                        <a:solidFill>
                          <a:schemeClr val="tx2"/>
                        </a:solidFill>
                        <a:effectLst/>
                        <a:latin typeface="Arial"/>
                      </a:endParaRPr>
                    </a:p>
                  </a:txBody>
                  <a:tcPr marL="2415" marR="2415" marT="2415" marB="0" anchor="b"/>
                </a:tc>
                <a:tc>
                  <a:txBody>
                    <a:bodyPr/>
                    <a:lstStyle/>
                    <a:p>
                      <a:pPr algn="ctr" rtl="0" fontAlgn="b"/>
                      <a:r>
                        <a:rPr lang="pt-BR" sz="1400" b="1" i="0" u="none" strike="noStrike">
                          <a:solidFill>
                            <a:schemeClr val="tx2"/>
                          </a:solidFill>
                          <a:effectLst/>
                          <a:latin typeface="Arial"/>
                        </a:rPr>
                        <a:t>2.709.679,81</a:t>
                      </a:r>
                    </a:p>
                  </a:txBody>
                  <a:tcPr marL="9525" marR="9525" marT="9525" marB="0" anchor="b"/>
                </a:tc>
                <a:tc>
                  <a:txBody>
                    <a:bodyPr/>
                    <a:lstStyle/>
                    <a:p>
                      <a:pPr algn="ctr" rtl="0" fontAlgn="b"/>
                      <a:r>
                        <a:rPr lang="pt-BR" sz="1400" b="1" i="0" u="none" strike="noStrike">
                          <a:solidFill>
                            <a:schemeClr val="tx2"/>
                          </a:solidFill>
                          <a:effectLst/>
                          <a:latin typeface="Arial"/>
                        </a:rPr>
                        <a:t>5.770.650,09</a:t>
                      </a:r>
                    </a:p>
                  </a:txBody>
                  <a:tcPr marL="9525" marR="9525" marT="9525" marB="0" anchor="b"/>
                </a:tc>
                <a:tc>
                  <a:txBody>
                    <a:bodyPr/>
                    <a:lstStyle/>
                    <a:p>
                      <a:pPr algn="ctr" rtl="0" fontAlgn="b"/>
                      <a:r>
                        <a:rPr lang="pt-BR" sz="1400" b="1" i="0" u="none" strike="noStrike">
                          <a:solidFill>
                            <a:schemeClr val="tx2"/>
                          </a:solidFill>
                          <a:effectLst/>
                          <a:latin typeface="Arial"/>
                        </a:rPr>
                        <a:t>24.589,00</a:t>
                      </a:r>
                    </a:p>
                  </a:txBody>
                  <a:tcPr marL="9525" marR="9525" marT="9525" marB="0" anchor="b"/>
                </a:tc>
                <a:tc>
                  <a:txBody>
                    <a:bodyPr/>
                    <a:lstStyle/>
                    <a:p>
                      <a:pPr algn="ctr" rtl="0" fontAlgn="b"/>
                      <a:r>
                        <a:rPr lang="pt-BR" sz="1400" b="1" i="0" u="none" strike="noStrike" dirty="0">
                          <a:solidFill>
                            <a:schemeClr val="tx2"/>
                          </a:solidFill>
                          <a:effectLst/>
                          <a:latin typeface="Arial"/>
                        </a:rPr>
                        <a:t>1.000.000,00</a:t>
                      </a:r>
                    </a:p>
                  </a:txBody>
                  <a:tcPr marL="9525" marR="9525" marT="9525" marB="0" anchor="b"/>
                </a:tc>
                <a:extLst>
                  <a:ext uri="{0D108BD9-81ED-4DB2-BD59-A6C34878D82A}">
                    <a16:rowId xmlns="" xmlns:a16="http://schemas.microsoft.com/office/drawing/2014/main" val="10012"/>
                  </a:ext>
                </a:extLst>
              </a:tr>
              <a:tr h="446932">
                <a:tc>
                  <a:txBody>
                    <a:bodyPr/>
                    <a:lstStyle/>
                    <a:p>
                      <a:pPr algn="ctr" rtl="0" fontAlgn="ctr"/>
                      <a:r>
                        <a:rPr lang="pt-BR" sz="1400" u="none" strike="noStrike">
                          <a:solidFill>
                            <a:schemeClr val="tx2"/>
                          </a:solidFill>
                          <a:effectLst/>
                        </a:rPr>
                        <a:t>Transferências de Capital</a:t>
                      </a:r>
                      <a:endParaRPr lang="pt-BR" sz="1400" b="0" i="0" u="none" strike="noStrike">
                        <a:solidFill>
                          <a:schemeClr val="tx2"/>
                        </a:solidFill>
                        <a:effectLst/>
                        <a:latin typeface="Tahoma"/>
                      </a:endParaRPr>
                    </a:p>
                  </a:txBody>
                  <a:tcPr marL="2415" marR="2415" marT="2415" marB="0" anchor="ctr"/>
                </a:tc>
                <a:tc>
                  <a:txBody>
                    <a:bodyPr/>
                    <a:lstStyle/>
                    <a:p>
                      <a:pPr algn="r" rtl="0" fontAlgn="ctr"/>
                      <a:r>
                        <a:rPr lang="pt-BR" sz="1400" b="0" i="0" u="none" strike="noStrike">
                          <a:solidFill>
                            <a:schemeClr val="tx2"/>
                          </a:solidFill>
                          <a:effectLst/>
                          <a:latin typeface="Arial"/>
                        </a:rPr>
                        <a:t>2.709.679,81</a:t>
                      </a:r>
                    </a:p>
                  </a:txBody>
                  <a:tcPr marL="9525" marR="9525" marT="9525" marB="0" anchor="ctr"/>
                </a:tc>
                <a:tc>
                  <a:txBody>
                    <a:bodyPr/>
                    <a:lstStyle/>
                    <a:p>
                      <a:pPr algn="r" rtl="0" fontAlgn="ctr"/>
                      <a:r>
                        <a:rPr lang="pt-BR" sz="1400" b="0" i="0" u="none" strike="noStrike">
                          <a:solidFill>
                            <a:schemeClr val="tx2"/>
                          </a:solidFill>
                          <a:effectLst/>
                          <a:latin typeface="Arial"/>
                        </a:rPr>
                        <a:t>5.770.650,09</a:t>
                      </a:r>
                    </a:p>
                  </a:txBody>
                  <a:tcPr marL="9525" marR="9525" marT="9525" marB="0" anchor="ctr"/>
                </a:tc>
                <a:tc>
                  <a:txBody>
                    <a:bodyPr/>
                    <a:lstStyle/>
                    <a:p>
                      <a:pPr algn="r" rtl="0" fontAlgn="ctr"/>
                      <a:r>
                        <a:rPr lang="pt-BR" sz="1400" b="0" i="0" u="none" strike="noStrike">
                          <a:solidFill>
                            <a:schemeClr val="tx2"/>
                          </a:solidFill>
                          <a:effectLst/>
                          <a:latin typeface="Arial"/>
                        </a:rPr>
                        <a:t>24.589,00</a:t>
                      </a:r>
                    </a:p>
                  </a:txBody>
                  <a:tcPr marL="9525" marR="9525" marT="9525" marB="0" anchor="ctr"/>
                </a:tc>
                <a:tc>
                  <a:txBody>
                    <a:bodyPr/>
                    <a:lstStyle/>
                    <a:p>
                      <a:pPr algn="r" rtl="0" fontAlgn="ctr"/>
                      <a:r>
                        <a:rPr lang="pt-BR" sz="1400" b="0" i="0" u="none" strike="noStrike" dirty="0">
                          <a:solidFill>
                            <a:schemeClr val="tx2"/>
                          </a:solidFill>
                          <a:effectLst/>
                          <a:latin typeface="Arial"/>
                        </a:rPr>
                        <a:t>1.000.000,00</a:t>
                      </a:r>
                    </a:p>
                  </a:txBody>
                  <a:tcPr marL="9525" marR="9525" marT="9525" marB="0" anchor="ctr"/>
                </a:tc>
                <a:extLst>
                  <a:ext uri="{0D108BD9-81ED-4DB2-BD59-A6C34878D82A}">
                    <a16:rowId xmlns="" xmlns:a16="http://schemas.microsoft.com/office/drawing/2014/main" val="10013"/>
                  </a:ext>
                </a:extLst>
              </a:tr>
              <a:tr h="446932">
                <a:tc>
                  <a:txBody>
                    <a:bodyPr/>
                    <a:lstStyle/>
                    <a:p>
                      <a:pPr algn="ctr" rtl="0" fontAlgn="b"/>
                      <a:r>
                        <a:rPr lang="pt-BR" sz="1400" u="none" strike="noStrike">
                          <a:solidFill>
                            <a:schemeClr val="tx2"/>
                          </a:solidFill>
                          <a:effectLst/>
                        </a:rPr>
                        <a:t>TOTAL RECEITA BRUTA ESTIMADA</a:t>
                      </a:r>
                      <a:endParaRPr lang="pt-BR" sz="1400" b="0" i="0" u="none" strike="noStrike">
                        <a:solidFill>
                          <a:schemeClr val="tx2"/>
                        </a:solidFill>
                        <a:effectLst/>
                        <a:latin typeface="Tahoma"/>
                      </a:endParaRPr>
                    </a:p>
                  </a:txBody>
                  <a:tcPr marL="2415" marR="2415" marT="2415" marB="0" anchor="b"/>
                </a:tc>
                <a:tc>
                  <a:txBody>
                    <a:bodyPr/>
                    <a:lstStyle/>
                    <a:p>
                      <a:pPr algn="r" rtl="0" fontAlgn="b"/>
                      <a:r>
                        <a:rPr lang="pt-BR" sz="1400" b="0" i="0" u="none" strike="noStrike">
                          <a:solidFill>
                            <a:schemeClr val="tx2"/>
                          </a:solidFill>
                          <a:effectLst/>
                          <a:latin typeface="Calibri"/>
                        </a:rPr>
                        <a:t>108.665.722,83</a:t>
                      </a:r>
                    </a:p>
                  </a:txBody>
                  <a:tcPr marL="9525" marR="9525" marT="9525" marB="0" anchor="b"/>
                </a:tc>
                <a:tc>
                  <a:txBody>
                    <a:bodyPr/>
                    <a:lstStyle/>
                    <a:p>
                      <a:pPr algn="r" rtl="0" fontAlgn="b"/>
                      <a:r>
                        <a:rPr lang="pt-BR" sz="1400" b="0" i="0" u="none" strike="noStrike">
                          <a:solidFill>
                            <a:schemeClr val="tx2"/>
                          </a:solidFill>
                          <a:effectLst/>
                          <a:latin typeface="Calibri"/>
                        </a:rPr>
                        <a:t>119.348.045,54</a:t>
                      </a:r>
                    </a:p>
                  </a:txBody>
                  <a:tcPr marL="9525" marR="9525" marT="9525" marB="0" anchor="b"/>
                </a:tc>
                <a:tc>
                  <a:txBody>
                    <a:bodyPr/>
                    <a:lstStyle/>
                    <a:p>
                      <a:pPr algn="r" rtl="0" fontAlgn="b"/>
                      <a:r>
                        <a:rPr lang="pt-BR" sz="1400" b="0" i="0" u="none" strike="noStrike">
                          <a:solidFill>
                            <a:schemeClr val="tx2"/>
                          </a:solidFill>
                          <a:effectLst/>
                          <a:latin typeface="Calibri"/>
                        </a:rPr>
                        <a:t>98.565.410,00</a:t>
                      </a:r>
                    </a:p>
                  </a:txBody>
                  <a:tcPr marL="9525" marR="9525" marT="9525" marB="0" anchor="b"/>
                </a:tc>
                <a:tc>
                  <a:txBody>
                    <a:bodyPr/>
                    <a:lstStyle/>
                    <a:p>
                      <a:pPr algn="r" rtl="0" fontAlgn="b"/>
                      <a:r>
                        <a:rPr lang="pt-BR" sz="1400" b="0" i="0" u="none" strike="noStrike" dirty="0">
                          <a:solidFill>
                            <a:schemeClr val="tx2"/>
                          </a:solidFill>
                          <a:effectLst/>
                          <a:latin typeface="Calibri"/>
                        </a:rPr>
                        <a:t>121.102.200,00</a:t>
                      </a:r>
                    </a:p>
                  </a:txBody>
                  <a:tcPr marL="9525" marR="9525" marT="9525" marB="0" anchor="b"/>
                </a:tc>
                <a:extLst>
                  <a:ext uri="{0D108BD9-81ED-4DB2-BD59-A6C34878D82A}">
                    <a16:rowId xmlns="" xmlns:a16="http://schemas.microsoft.com/office/drawing/2014/main" val="10014"/>
                  </a:ext>
                </a:extLst>
              </a:tr>
              <a:tr h="669297">
                <a:tc>
                  <a:txBody>
                    <a:bodyPr/>
                    <a:lstStyle/>
                    <a:p>
                      <a:pPr algn="ctr" rtl="0" fontAlgn="b"/>
                      <a:r>
                        <a:rPr lang="pt-BR" sz="1400" u="none" strike="noStrike">
                          <a:solidFill>
                            <a:schemeClr val="tx2"/>
                          </a:solidFill>
                          <a:effectLst/>
                        </a:rPr>
                        <a:t>DEDUÇÕES DE TRANSFERENCIAS CORRENTES</a:t>
                      </a:r>
                      <a:endParaRPr lang="pt-BR" sz="1400" b="0" i="0" u="none" strike="noStrike">
                        <a:solidFill>
                          <a:schemeClr val="tx2"/>
                        </a:solidFill>
                        <a:effectLst/>
                        <a:latin typeface="Arial"/>
                      </a:endParaRPr>
                    </a:p>
                  </a:txBody>
                  <a:tcPr marL="2415" marR="2415" marT="2415" marB="0" anchor="b"/>
                </a:tc>
                <a:tc>
                  <a:txBody>
                    <a:bodyPr/>
                    <a:lstStyle/>
                    <a:p>
                      <a:pPr algn="r" rtl="0" fontAlgn="ctr"/>
                      <a:r>
                        <a:rPr lang="pt-BR" sz="1400" b="0" i="0" u="none" strike="noStrike">
                          <a:solidFill>
                            <a:schemeClr val="tx2"/>
                          </a:solidFill>
                          <a:effectLst/>
                          <a:latin typeface="Arial"/>
                        </a:rPr>
                        <a:t>-9.923.008,98</a:t>
                      </a:r>
                    </a:p>
                  </a:txBody>
                  <a:tcPr marL="9525" marR="9525" marT="9525" marB="0" anchor="ctr"/>
                </a:tc>
                <a:tc>
                  <a:txBody>
                    <a:bodyPr/>
                    <a:lstStyle/>
                    <a:p>
                      <a:pPr algn="r" rtl="0" fontAlgn="ctr"/>
                      <a:r>
                        <a:rPr lang="pt-BR" sz="1400" b="0" i="0" u="none" strike="noStrike">
                          <a:solidFill>
                            <a:schemeClr val="tx2"/>
                          </a:solidFill>
                          <a:effectLst/>
                          <a:latin typeface="Arial"/>
                        </a:rPr>
                        <a:t> </a:t>
                      </a:r>
                    </a:p>
                  </a:txBody>
                  <a:tcPr marL="9525" marR="9525" marT="9525" marB="0" anchor="ctr"/>
                </a:tc>
                <a:tc>
                  <a:txBody>
                    <a:bodyPr/>
                    <a:lstStyle/>
                    <a:p>
                      <a:pPr algn="r" rtl="0" fontAlgn="ctr"/>
                      <a:r>
                        <a:rPr lang="pt-BR" sz="1400" b="0" i="0" u="none" strike="noStrike">
                          <a:solidFill>
                            <a:schemeClr val="tx2"/>
                          </a:solidFill>
                          <a:effectLst/>
                          <a:latin typeface="Arial"/>
                        </a:rPr>
                        <a:t> </a:t>
                      </a:r>
                    </a:p>
                  </a:txBody>
                  <a:tcPr marL="9525" marR="9525" marT="9525" marB="0" anchor="ctr"/>
                </a:tc>
                <a:tc>
                  <a:txBody>
                    <a:bodyPr/>
                    <a:lstStyle/>
                    <a:p>
                      <a:pPr algn="r" rtl="0" fontAlgn="ctr"/>
                      <a:r>
                        <a:rPr lang="pt-BR" sz="1400" b="0" i="0" u="none" strike="noStrike" dirty="0">
                          <a:solidFill>
                            <a:schemeClr val="tx2"/>
                          </a:solidFill>
                          <a:effectLst/>
                          <a:latin typeface="Arial"/>
                        </a:rPr>
                        <a:t> </a:t>
                      </a:r>
                    </a:p>
                  </a:txBody>
                  <a:tcPr marL="9525" marR="9525" marT="9525" marB="0" anchor="ctr"/>
                </a:tc>
                <a:extLst>
                  <a:ext uri="{0D108BD9-81ED-4DB2-BD59-A6C34878D82A}">
                    <a16:rowId xmlns="" xmlns:a16="http://schemas.microsoft.com/office/drawing/2014/main" val="10015"/>
                  </a:ext>
                </a:extLst>
              </a:tr>
              <a:tr h="446932">
                <a:tc>
                  <a:txBody>
                    <a:bodyPr/>
                    <a:lstStyle/>
                    <a:p>
                      <a:pPr algn="ctr" rtl="0" fontAlgn="b"/>
                      <a:r>
                        <a:rPr lang="pt-BR" sz="1400" u="none" strike="noStrike">
                          <a:solidFill>
                            <a:schemeClr val="tx2"/>
                          </a:solidFill>
                          <a:effectLst/>
                        </a:rPr>
                        <a:t>TOTAL RECEITA LÍQUIDA ESTIMADA</a:t>
                      </a:r>
                      <a:endParaRPr lang="pt-BR" sz="1400" b="1" i="0" u="none" strike="noStrike">
                        <a:solidFill>
                          <a:schemeClr val="tx2"/>
                        </a:solidFill>
                        <a:effectLst/>
                        <a:latin typeface="Tahoma"/>
                      </a:endParaRPr>
                    </a:p>
                  </a:txBody>
                  <a:tcPr marL="2415" marR="2415" marT="2415" marB="0" anchor="b"/>
                </a:tc>
                <a:tc>
                  <a:txBody>
                    <a:bodyPr/>
                    <a:lstStyle/>
                    <a:p>
                      <a:pPr algn="r" rtl="0" fontAlgn="b"/>
                      <a:r>
                        <a:rPr lang="pt-BR" sz="1400" b="1" i="0" u="none" strike="noStrike">
                          <a:solidFill>
                            <a:schemeClr val="tx2"/>
                          </a:solidFill>
                          <a:effectLst/>
                          <a:latin typeface="Tahoma"/>
                        </a:rPr>
                        <a:t>98.742.713,85</a:t>
                      </a:r>
                    </a:p>
                  </a:txBody>
                  <a:tcPr marL="9525" marR="9525" marT="9525" marB="0" anchor="b"/>
                </a:tc>
                <a:tc>
                  <a:txBody>
                    <a:bodyPr/>
                    <a:lstStyle/>
                    <a:p>
                      <a:pPr algn="r" rtl="0" fontAlgn="b"/>
                      <a:r>
                        <a:rPr lang="pt-BR" sz="1400" b="1" i="0" u="none" strike="noStrike">
                          <a:solidFill>
                            <a:schemeClr val="tx2"/>
                          </a:solidFill>
                          <a:effectLst/>
                          <a:latin typeface="Tahoma"/>
                        </a:rPr>
                        <a:t>119.348.045,54</a:t>
                      </a:r>
                    </a:p>
                  </a:txBody>
                  <a:tcPr marL="9525" marR="9525" marT="9525" marB="0" anchor="b"/>
                </a:tc>
                <a:tc>
                  <a:txBody>
                    <a:bodyPr/>
                    <a:lstStyle/>
                    <a:p>
                      <a:pPr algn="r" rtl="0" fontAlgn="b"/>
                      <a:r>
                        <a:rPr lang="pt-BR" sz="1400" b="1" i="0" u="none" strike="noStrike" dirty="0">
                          <a:solidFill>
                            <a:schemeClr val="tx2"/>
                          </a:solidFill>
                          <a:effectLst/>
                          <a:latin typeface="Tahoma"/>
                        </a:rPr>
                        <a:t>98.565.410,00</a:t>
                      </a:r>
                    </a:p>
                  </a:txBody>
                  <a:tcPr marL="9525" marR="9525" marT="9525" marB="0" anchor="b"/>
                </a:tc>
                <a:tc>
                  <a:txBody>
                    <a:bodyPr/>
                    <a:lstStyle/>
                    <a:p>
                      <a:pPr algn="r" rtl="0" fontAlgn="b"/>
                      <a:r>
                        <a:rPr lang="pt-BR" sz="1400" b="1" i="0" u="none" strike="noStrike" dirty="0">
                          <a:solidFill>
                            <a:schemeClr val="tx2"/>
                          </a:solidFill>
                          <a:effectLst/>
                          <a:latin typeface="Tahoma"/>
                        </a:rPr>
                        <a:t>121.102.200,00</a:t>
                      </a:r>
                    </a:p>
                  </a:txBody>
                  <a:tcPr marL="9525" marR="9525" marT="9525" marB="0" anchor="b"/>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39453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2"/>
          <p:cNvSpPr txBox="1">
            <a:spLocks noGrp="1"/>
          </p:cNvSpPr>
          <p:nvPr>
            <p:ph type="title"/>
          </p:nvPr>
        </p:nvSpPr>
        <p:spPr>
          <a:xfrm>
            <a:off x="1524000" y="685800"/>
            <a:ext cx="8328025" cy="874598"/>
          </a:xfrm>
          <a:prstGeom prst="rect">
            <a:avLst/>
          </a:prstGeom>
        </p:spPr>
        <p:txBody>
          <a:bodyPr vert="horz" wrap="square" lIns="0" tIns="12700" rIns="0" bIns="0" rtlCol="0">
            <a:spAutoFit/>
          </a:bodyPr>
          <a:lstStyle/>
          <a:p>
            <a:pPr marL="12700" algn="ctr">
              <a:lnSpc>
                <a:spcPct val="100000"/>
              </a:lnSpc>
              <a:spcBef>
                <a:spcPts val="100"/>
              </a:spcBef>
            </a:pPr>
            <a:r>
              <a:rPr lang="pt-BR" sz="2800" spc="-5" dirty="0"/>
              <a:t>DEMONSTRATIVOS DE RISCOS FISCAIS E PROVIDÊNCIAS</a:t>
            </a:r>
            <a:endParaRPr sz="2800" dirty="0"/>
          </a:p>
        </p:txBody>
      </p:sp>
      <p:graphicFrame>
        <p:nvGraphicFramePr>
          <p:cNvPr id="2" name="Objeto 1"/>
          <p:cNvGraphicFramePr>
            <a:graphicFrameLocks noChangeAspect="1"/>
          </p:cNvGraphicFramePr>
          <p:nvPr>
            <p:extLst>
              <p:ext uri="{D42A27DB-BD31-4B8C-83A1-F6EECF244321}">
                <p14:modId xmlns:p14="http://schemas.microsoft.com/office/powerpoint/2010/main" val="2299329531"/>
              </p:ext>
            </p:extLst>
          </p:nvPr>
        </p:nvGraphicFramePr>
        <p:xfrm>
          <a:off x="2057400" y="2133600"/>
          <a:ext cx="7870825" cy="3687763"/>
        </p:xfrm>
        <a:graphic>
          <a:graphicData uri="http://schemas.openxmlformats.org/presentationml/2006/ole">
            <mc:AlternateContent xmlns:mc="http://schemas.openxmlformats.org/markup-compatibility/2006">
              <mc:Choice xmlns:v="urn:schemas-microsoft-com:vml" Requires="v">
                <p:oleObj spid="_x0000_s1029" name="Planilha" r:id="rId3" imgW="5800677" imgH="2038521" progId="Excel.Sheet.8">
                  <p:embed/>
                </p:oleObj>
              </mc:Choice>
              <mc:Fallback>
                <p:oleObj name="Planilha" r:id="rId3" imgW="5800677" imgH="2038521" progId="Excel.Sheet.8">
                  <p:embed/>
                  <p:pic>
                    <p:nvPicPr>
                      <p:cNvPr id="0" name="Objeto 11"/>
                      <p:cNvPicPr>
                        <a:picLocks noChangeAspect="1" noChangeArrowheads="1"/>
                      </p:cNvPicPr>
                      <p:nvPr/>
                    </p:nvPicPr>
                    <p:blipFill>
                      <a:blip r:embed="rId4"/>
                      <a:srcRect/>
                      <a:stretch>
                        <a:fillRect/>
                      </a:stretch>
                    </p:blipFill>
                    <p:spPr bwMode="auto">
                      <a:xfrm>
                        <a:off x="2057400" y="2133600"/>
                        <a:ext cx="7870825" cy="3687763"/>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5413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3886" y="418541"/>
            <a:ext cx="7602220" cy="680720"/>
          </a:xfrm>
          <a:prstGeom prst="rect">
            <a:avLst/>
          </a:prstGeom>
        </p:spPr>
        <p:txBody>
          <a:bodyPr vert="horz" wrap="square" lIns="0" tIns="12065" rIns="0" bIns="0" rtlCol="0">
            <a:spAutoFit/>
          </a:bodyPr>
          <a:lstStyle/>
          <a:p>
            <a:pPr marL="12700">
              <a:lnSpc>
                <a:spcPct val="100000"/>
              </a:lnSpc>
              <a:spcBef>
                <a:spcPts val="95"/>
              </a:spcBef>
            </a:pPr>
            <a:r>
              <a:rPr sz="4300" spc="-10" dirty="0">
                <a:solidFill>
                  <a:schemeClr val="tx2"/>
                </a:solidFill>
              </a:rPr>
              <a:t>ME</a:t>
            </a:r>
            <a:r>
              <a:rPr sz="4300" spc="-409" dirty="0">
                <a:solidFill>
                  <a:schemeClr val="tx2"/>
                </a:solidFill>
              </a:rPr>
              <a:t>T</a:t>
            </a:r>
            <a:r>
              <a:rPr sz="4300" spc="-5" dirty="0">
                <a:solidFill>
                  <a:schemeClr val="tx2"/>
                </a:solidFill>
              </a:rPr>
              <a:t>A</a:t>
            </a:r>
            <a:r>
              <a:rPr sz="4300" spc="-229" dirty="0">
                <a:solidFill>
                  <a:schemeClr val="tx2"/>
                </a:solidFill>
              </a:rPr>
              <a:t> </a:t>
            </a:r>
            <a:r>
              <a:rPr sz="4300" spc="-5" dirty="0">
                <a:solidFill>
                  <a:schemeClr val="tx2"/>
                </a:solidFill>
              </a:rPr>
              <a:t>-</a:t>
            </a:r>
            <a:r>
              <a:rPr sz="4300" spc="-20" dirty="0">
                <a:solidFill>
                  <a:schemeClr val="tx2"/>
                </a:solidFill>
              </a:rPr>
              <a:t> </a:t>
            </a:r>
            <a:r>
              <a:rPr sz="4300" spc="-5" dirty="0">
                <a:solidFill>
                  <a:schemeClr val="tx2"/>
                </a:solidFill>
              </a:rPr>
              <a:t>Ev</a:t>
            </a:r>
            <a:r>
              <a:rPr sz="4300" spc="-25" dirty="0">
                <a:solidFill>
                  <a:schemeClr val="tx2"/>
                </a:solidFill>
              </a:rPr>
              <a:t>o</a:t>
            </a:r>
            <a:r>
              <a:rPr sz="4300" spc="-5" dirty="0">
                <a:solidFill>
                  <a:schemeClr val="tx2"/>
                </a:solidFill>
              </a:rPr>
              <a:t>lu</a:t>
            </a:r>
            <a:r>
              <a:rPr sz="4300" dirty="0">
                <a:solidFill>
                  <a:schemeClr val="tx2"/>
                </a:solidFill>
              </a:rPr>
              <a:t>ç</a:t>
            </a:r>
            <a:r>
              <a:rPr sz="4300" spc="-5" dirty="0">
                <a:solidFill>
                  <a:schemeClr val="tx2"/>
                </a:solidFill>
              </a:rPr>
              <a:t>ão das</a:t>
            </a:r>
            <a:r>
              <a:rPr sz="4300" dirty="0">
                <a:solidFill>
                  <a:schemeClr val="tx2"/>
                </a:solidFill>
              </a:rPr>
              <a:t> </a:t>
            </a:r>
            <a:r>
              <a:rPr sz="4300" spc="-5" dirty="0">
                <a:solidFill>
                  <a:schemeClr val="tx2"/>
                </a:solidFill>
              </a:rPr>
              <a:t>Des</a:t>
            </a:r>
            <a:r>
              <a:rPr sz="4300" spc="-25" dirty="0">
                <a:solidFill>
                  <a:schemeClr val="tx2"/>
                </a:solidFill>
              </a:rPr>
              <a:t>p</a:t>
            </a:r>
            <a:r>
              <a:rPr sz="4300" spc="-5" dirty="0">
                <a:solidFill>
                  <a:schemeClr val="tx2"/>
                </a:solidFill>
              </a:rPr>
              <a:t>es</a:t>
            </a:r>
            <a:r>
              <a:rPr sz="4300" spc="-25" dirty="0">
                <a:solidFill>
                  <a:schemeClr val="tx2"/>
                </a:solidFill>
              </a:rPr>
              <a:t>a</a:t>
            </a:r>
            <a:r>
              <a:rPr sz="4300" spc="-5" dirty="0">
                <a:solidFill>
                  <a:schemeClr val="tx2"/>
                </a:solidFill>
              </a:rPr>
              <a:t>s</a:t>
            </a:r>
            <a:endParaRPr sz="4300" dirty="0">
              <a:solidFill>
                <a:schemeClr val="tx2"/>
              </a:solidFill>
            </a:endParaRPr>
          </a:p>
        </p:txBody>
      </p:sp>
      <p:sp>
        <p:nvSpPr>
          <p:cNvPr id="3" name="object 3"/>
          <p:cNvSpPr/>
          <p:nvPr/>
        </p:nvSpPr>
        <p:spPr>
          <a:xfrm>
            <a:off x="8273795" y="1650492"/>
            <a:ext cx="0" cy="2947670"/>
          </a:xfrm>
          <a:custGeom>
            <a:avLst/>
            <a:gdLst/>
            <a:ahLst/>
            <a:cxnLst/>
            <a:rect l="l" t="t" r="r" b="b"/>
            <a:pathLst>
              <a:path h="2947670">
                <a:moveTo>
                  <a:pt x="0" y="0"/>
                </a:moveTo>
                <a:lnTo>
                  <a:pt x="0" y="2947416"/>
                </a:lnTo>
              </a:path>
            </a:pathLst>
          </a:custGeom>
          <a:ln w="9144">
            <a:solidFill>
              <a:srgbClr val="858585"/>
            </a:solidFill>
          </a:ln>
        </p:spPr>
        <p:txBody>
          <a:bodyPr wrap="square" lIns="0" tIns="0" rIns="0" bIns="0" rtlCol="0"/>
          <a:lstStyle/>
          <a:p>
            <a:endParaRPr>
              <a:solidFill>
                <a:schemeClr val="tx2"/>
              </a:solidFill>
            </a:endParaRPr>
          </a:p>
        </p:txBody>
      </p:sp>
      <p:sp>
        <p:nvSpPr>
          <p:cNvPr id="19" name="object 19"/>
          <p:cNvSpPr txBox="1"/>
          <p:nvPr/>
        </p:nvSpPr>
        <p:spPr>
          <a:xfrm>
            <a:off x="1592325" y="4099382"/>
            <a:ext cx="398780" cy="227626"/>
          </a:xfrm>
          <a:prstGeom prst="rect">
            <a:avLst/>
          </a:prstGeom>
        </p:spPr>
        <p:txBody>
          <a:bodyPr vert="horz" wrap="square" lIns="0" tIns="12065" rIns="0" bIns="0" rtlCol="0">
            <a:spAutoFit/>
          </a:bodyPr>
          <a:lstStyle/>
          <a:p>
            <a:pPr marL="12700">
              <a:lnSpc>
                <a:spcPct val="100000"/>
              </a:lnSpc>
              <a:spcBef>
                <a:spcPts val="95"/>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lang="pt-BR" sz="1400" spc="5" dirty="0">
                <a:solidFill>
                  <a:schemeClr val="tx2"/>
                </a:solidFill>
                <a:latin typeface="Trebuchet MS"/>
                <a:cs typeface="Trebuchet MS"/>
              </a:rPr>
              <a:t>21</a:t>
            </a:r>
            <a:endParaRPr sz="1400" dirty="0">
              <a:solidFill>
                <a:schemeClr val="tx2"/>
              </a:solidFill>
              <a:latin typeface="Trebuchet MS"/>
              <a:cs typeface="Trebuchet MS"/>
            </a:endParaRPr>
          </a:p>
        </p:txBody>
      </p:sp>
      <p:sp>
        <p:nvSpPr>
          <p:cNvPr id="20" name="object 20"/>
          <p:cNvSpPr txBox="1"/>
          <p:nvPr/>
        </p:nvSpPr>
        <p:spPr>
          <a:xfrm>
            <a:off x="1592325" y="3362401"/>
            <a:ext cx="398780" cy="227626"/>
          </a:xfrm>
          <a:prstGeom prst="rect">
            <a:avLst/>
          </a:prstGeom>
        </p:spPr>
        <p:txBody>
          <a:bodyPr vert="horz" wrap="square" lIns="0" tIns="12065" rIns="0" bIns="0" rtlCol="0">
            <a:spAutoFit/>
          </a:bodyPr>
          <a:lstStyle/>
          <a:p>
            <a:pPr marL="12700">
              <a:lnSpc>
                <a:spcPct val="100000"/>
              </a:lnSpc>
              <a:spcBef>
                <a:spcPts val="95"/>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lang="pt-BR" sz="1400" spc="5" dirty="0">
                <a:solidFill>
                  <a:schemeClr val="tx2"/>
                </a:solidFill>
                <a:latin typeface="Trebuchet MS"/>
                <a:cs typeface="Trebuchet MS"/>
              </a:rPr>
              <a:t>22</a:t>
            </a:r>
            <a:endParaRPr sz="1400" dirty="0">
              <a:solidFill>
                <a:schemeClr val="tx2"/>
              </a:solidFill>
              <a:latin typeface="Trebuchet MS"/>
              <a:cs typeface="Trebuchet MS"/>
            </a:endParaRPr>
          </a:p>
        </p:txBody>
      </p:sp>
      <p:sp>
        <p:nvSpPr>
          <p:cNvPr id="21" name="object 21"/>
          <p:cNvSpPr txBox="1"/>
          <p:nvPr/>
        </p:nvSpPr>
        <p:spPr>
          <a:xfrm>
            <a:off x="1592325" y="2625598"/>
            <a:ext cx="398145" cy="226985"/>
          </a:xfrm>
          <a:prstGeom prst="rect">
            <a:avLst/>
          </a:prstGeom>
        </p:spPr>
        <p:txBody>
          <a:bodyPr vert="horz" wrap="square" lIns="0" tIns="11430" rIns="0" bIns="0" rtlCol="0">
            <a:spAutoFit/>
          </a:bodyPr>
          <a:lstStyle/>
          <a:p>
            <a:pPr marL="12700">
              <a:lnSpc>
                <a:spcPct val="100000"/>
              </a:lnSpc>
              <a:spcBef>
                <a:spcPts val="90"/>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sz="1400" spc="5" dirty="0">
                <a:solidFill>
                  <a:schemeClr val="tx2"/>
                </a:solidFill>
                <a:latin typeface="Trebuchet MS"/>
                <a:cs typeface="Trebuchet MS"/>
              </a:rPr>
              <a:t>2</a:t>
            </a:r>
            <a:r>
              <a:rPr lang="pt-BR" sz="1400" spc="5" dirty="0">
                <a:solidFill>
                  <a:schemeClr val="tx2"/>
                </a:solidFill>
                <a:latin typeface="Trebuchet MS"/>
                <a:cs typeface="Trebuchet MS"/>
              </a:rPr>
              <a:t>3</a:t>
            </a:r>
            <a:endParaRPr sz="1400" dirty="0">
              <a:solidFill>
                <a:schemeClr val="tx2"/>
              </a:solidFill>
              <a:latin typeface="Trebuchet MS"/>
              <a:cs typeface="Trebuchet MS"/>
            </a:endParaRPr>
          </a:p>
        </p:txBody>
      </p:sp>
      <p:sp>
        <p:nvSpPr>
          <p:cNvPr id="22" name="object 22"/>
          <p:cNvSpPr txBox="1"/>
          <p:nvPr/>
        </p:nvSpPr>
        <p:spPr>
          <a:xfrm>
            <a:off x="1592325" y="1888617"/>
            <a:ext cx="398145" cy="226985"/>
          </a:xfrm>
          <a:prstGeom prst="rect">
            <a:avLst/>
          </a:prstGeom>
        </p:spPr>
        <p:txBody>
          <a:bodyPr vert="horz" wrap="square" lIns="0" tIns="11430" rIns="0" bIns="0" rtlCol="0">
            <a:spAutoFit/>
          </a:bodyPr>
          <a:lstStyle/>
          <a:p>
            <a:pPr marL="12700">
              <a:lnSpc>
                <a:spcPct val="100000"/>
              </a:lnSpc>
              <a:spcBef>
                <a:spcPts val="90"/>
              </a:spcBef>
            </a:pPr>
            <a:r>
              <a:rPr sz="1400" spc="5" dirty="0">
                <a:solidFill>
                  <a:schemeClr val="tx2"/>
                </a:solidFill>
                <a:latin typeface="Trebuchet MS"/>
                <a:cs typeface="Trebuchet MS"/>
              </a:rPr>
              <a:t>2</a:t>
            </a:r>
            <a:r>
              <a:rPr sz="1400" spc="-20" dirty="0">
                <a:solidFill>
                  <a:schemeClr val="tx2"/>
                </a:solidFill>
                <a:latin typeface="Trebuchet MS"/>
                <a:cs typeface="Trebuchet MS"/>
              </a:rPr>
              <a:t>0</a:t>
            </a:r>
            <a:r>
              <a:rPr sz="1400" spc="5" dirty="0">
                <a:solidFill>
                  <a:schemeClr val="tx2"/>
                </a:solidFill>
                <a:latin typeface="Trebuchet MS"/>
                <a:cs typeface="Trebuchet MS"/>
              </a:rPr>
              <a:t>2</a:t>
            </a:r>
            <a:r>
              <a:rPr lang="pt-BR" sz="1400" spc="5" dirty="0">
                <a:solidFill>
                  <a:schemeClr val="tx2"/>
                </a:solidFill>
                <a:latin typeface="Trebuchet MS"/>
                <a:cs typeface="Trebuchet MS"/>
              </a:rPr>
              <a:t>4</a:t>
            </a:r>
            <a:endParaRPr sz="1400" dirty="0">
              <a:solidFill>
                <a:schemeClr val="tx2"/>
              </a:solidFill>
              <a:latin typeface="Trebuchet MS"/>
              <a:cs typeface="Trebuchet MS"/>
            </a:endParaRPr>
          </a:p>
        </p:txBody>
      </p:sp>
      <p:sp>
        <p:nvSpPr>
          <p:cNvPr id="23" name="object 23"/>
          <p:cNvSpPr txBox="1"/>
          <p:nvPr/>
        </p:nvSpPr>
        <p:spPr>
          <a:xfrm>
            <a:off x="6094730" y="2693178"/>
            <a:ext cx="1144270" cy="198131"/>
          </a:xfrm>
          <a:prstGeom prst="rect">
            <a:avLst/>
          </a:prstGeom>
        </p:spPr>
        <p:txBody>
          <a:bodyPr vert="horz" wrap="square" lIns="0" tIns="13335" rIns="0" bIns="0" rtlCol="0">
            <a:spAutoFit/>
          </a:bodyPr>
          <a:lstStyle/>
          <a:p>
            <a:pPr marL="12700">
              <a:lnSpc>
                <a:spcPct val="100000"/>
              </a:lnSpc>
              <a:spcBef>
                <a:spcPts val="105"/>
              </a:spcBef>
            </a:pPr>
            <a:r>
              <a:rPr lang="pt-BR" sz="1200" dirty="0">
                <a:solidFill>
                  <a:schemeClr val="tx2"/>
                </a:solidFill>
                <a:latin typeface="Tahoma"/>
              </a:rPr>
              <a:t>98.565.410,0</a:t>
            </a:r>
            <a:r>
              <a:rPr lang="pt-BR" sz="1100" dirty="0">
                <a:solidFill>
                  <a:schemeClr val="tx2"/>
                </a:solidFill>
                <a:latin typeface="Tahoma"/>
              </a:rPr>
              <a:t>0</a:t>
            </a:r>
            <a:endParaRPr sz="1100" dirty="0">
              <a:solidFill>
                <a:schemeClr val="tx2"/>
              </a:solidFill>
              <a:latin typeface="Trebuchet MS"/>
              <a:cs typeface="Trebuchet MS"/>
            </a:endParaRPr>
          </a:p>
        </p:txBody>
      </p:sp>
      <p:sp>
        <p:nvSpPr>
          <p:cNvPr id="24" name="object 24"/>
          <p:cNvSpPr txBox="1"/>
          <p:nvPr/>
        </p:nvSpPr>
        <p:spPr>
          <a:xfrm>
            <a:off x="5638164" y="3407285"/>
            <a:ext cx="1067435" cy="198131"/>
          </a:xfrm>
          <a:prstGeom prst="rect">
            <a:avLst/>
          </a:prstGeom>
        </p:spPr>
        <p:txBody>
          <a:bodyPr vert="horz" wrap="square" lIns="0" tIns="13335" rIns="0" bIns="0" rtlCol="0">
            <a:spAutoFit/>
          </a:bodyPr>
          <a:lstStyle/>
          <a:p>
            <a:pPr fontAlgn="ctr"/>
            <a:r>
              <a:rPr lang="pt-BR" sz="1200" dirty="0">
                <a:solidFill>
                  <a:schemeClr val="tx2"/>
                </a:solidFill>
                <a:latin typeface="Trebuchet MS"/>
              </a:rPr>
              <a:t>120.551.950,09</a:t>
            </a:r>
          </a:p>
        </p:txBody>
      </p:sp>
      <p:sp>
        <p:nvSpPr>
          <p:cNvPr id="25" name="object 25"/>
          <p:cNvSpPr txBox="1"/>
          <p:nvPr/>
        </p:nvSpPr>
        <p:spPr>
          <a:xfrm>
            <a:off x="5181600" y="4073882"/>
            <a:ext cx="1295400" cy="198131"/>
          </a:xfrm>
          <a:prstGeom prst="rect">
            <a:avLst/>
          </a:prstGeom>
        </p:spPr>
        <p:txBody>
          <a:bodyPr vert="horz" wrap="square" lIns="0" tIns="13335" rIns="0" bIns="0" rtlCol="0">
            <a:spAutoFit/>
          </a:bodyPr>
          <a:lstStyle/>
          <a:p>
            <a:pPr marL="12700">
              <a:lnSpc>
                <a:spcPct val="100000"/>
              </a:lnSpc>
              <a:spcBef>
                <a:spcPts val="105"/>
              </a:spcBef>
            </a:pPr>
            <a:r>
              <a:rPr lang="pt-BR" sz="1200" spc="-5" dirty="0">
                <a:solidFill>
                  <a:schemeClr val="tx2"/>
                </a:solidFill>
                <a:latin typeface="Trebuchet MS"/>
                <a:cs typeface="Trebuchet MS"/>
              </a:rPr>
              <a:t>90.154.286,59</a:t>
            </a:r>
            <a:endParaRPr sz="1200" dirty="0">
              <a:solidFill>
                <a:schemeClr val="tx2"/>
              </a:solidFill>
              <a:latin typeface="Trebuchet MS"/>
              <a:cs typeface="Trebuchet MS"/>
            </a:endParaRPr>
          </a:p>
        </p:txBody>
      </p:sp>
      <p:graphicFrame>
        <p:nvGraphicFramePr>
          <p:cNvPr id="27" name="object 27"/>
          <p:cNvGraphicFramePr>
            <a:graphicFrameLocks noGrp="1"/>
          </p:cNvGraphicFramePr>
          <p:nvPr>
            <p:extLst>
              <p:ext uri="{D42A27DB-BD31-4B8C-83A1-F6EECF244321}">
                <p14:modId xmlns:p14="http://schemas.microsoft.com/office/powerpoint/2010/main" val="1549842677"/>
              </p:ext>
            </p:extLst>
          </p:nvPr>
        </p:nvGraphicFramePr>
        <p:xfrm>
          <a:off x="624546" y="5257800"/>
          <a:ext cx="10576853" cy="878205"/>
        </p:xfrm>
        <a:graphic>
          <a:graphicData uri="http://schemas.openxmlformats.org/drawingml/2006/table">
            <a:tbl>
              <a:tblPr firstRow="1" bandRow="1">
                <a:tableStyleId>{2D5ABB26-0587-4C30-8999-92F81FD0307C}</a:tableStyleId>
              </a:tblPr>
              <a:tblGrid>
                <a:gridCol w="2500361">
                  <a:extLst>
                    <a:ext uri="{9D8B030D-6E8A-4147-A177-3AD203B41FA5}">
                      <a16:colId xmlns="" xmlns:a16="http://schemas.microsoft.com/office/drawing/2014/main" val="20000"/>
                    </a:ext>
                  </a:extLst>
                </a:gridCol>
                <a:gridCol w="1599337">
                  <a:extLst>
                    <a:ext uri="{9D8B030D-6E8A-4147-A177-3AD203B41FA5}">
                      <a16:colId xmlns="" xmlns:a16="http://schemas.microsoft.com/office/drawing/2014/main" val="20001"/>
                    </a:ext>
                  </a:extLst>
                </a:gridCol>
                <a:gridCol w="1883451">
                  <a:extLst>
                    <a:ext uri="{9D8B030D-6E8A-4147-A177-3AD203B41FA5}">
                      <a16:colId xmlns="" xmlns:a16="http://schemas.microsoft.com/office/drawing/2014/main" val="20002"/>
                    </a:ext>
                  </a:extLst>
                </a:gridCol>
                <a:gridCol w="1590557">
                  <a:extLst>
                    <a:ext uri="{9D8B030D-6E8A-4147-A177-3AD203B41FA5}">
                      <a16:colId xmlns="" xmlns:a16="http://schemas.microsoft.com/office/drawing/2014/main" val="20003"/>
                    </a:ext>
                  </a:extLst>
                </a:gridCol>
                <a:gridCol w="1351935">
                  <a:extLst>
                    <a:ext uri="{9D8B030D-6E8A-4147-A177-3AD203B41FA5}">
                      <a16:colId xmlns="" xmlns:a16="http://schemas.microsoft.com/office/drawing/2014/main" val="20004"/>
                    </a:ext>
                  </a:extLst>
                </a:gridCol>
                <a:gridCol w="1651212">
                  <a:extLst>
                    <a:ext uri="{9D8B030D-6E8A-4147-A177-3AD203B41FA5}">
                      <a16:colId xmlns="" xmlns:a16="http://schemas.microsoft.com/office/drawing/2014/main" val="20005"/>
                    </a:ext>
                  </a:extLst>
                </a:gridCol>
              </a:tblGrid>
              <a:tr h="348423">
                <a:tc gridSpan="5">
                  <a:txBody>
                    <a:bodyPr/>
                    <a:lstStyle/>
                    <a:p>
                      <a:pPr algn="ctr" fontAlgn="ctr"/>
                      <a:r>
                        <a:rPr lang="pt-BR" sz="1200" b="1" i="0" u="none" strike="noStrike" dirty="0">
                          <a:solidFill>
                            <a:srgbClr val="0070C0"/>
                          </a:solidFill>
                          <a:effectLst/>
                          <a:latin typeface="Trebuchet MS"/>
                        </a:rPr>
                        <a:t>DESPESA TOTAL PARA OS EXERCÍCIOS DE 2021 - 2024</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b"/>
                      <a:endParaRPr lang="pt-BR" sz="1100" b="0" i="0" u="none" strike="noStrike">
                        <a:solidFill>
                          <a:srgbClr val="000000"/>
                        </a:solidFill>
                        <a:effectLst/>
                        <a:latin typeface="Calibri"/>
                      </a:endParaRPr>
                    </a:p>
                  </a:txBody>
                  <a:tcPr marL="9525" marR="9525" marT="9525" marB="0" anchor="b">
                    <a:lnL w="12700" cap="flat" cmpd="sng" algn="ctr">
                      <a:solidFill>
                        <a:srgbClr val="FFFFFF"/>
                      </a:solidFill>
                      <a:prstDash val="solid"/>
                      <a:round/>
                      <a:headEnd type="none" w="med" len="med"/>
                      <a:tailEnd type="none" w="med" len="med"/>
                    </a:lnL>
                    <a:lnB w="12700" cap="flat" cmpd="sng" algn="ctr">
                      <a:solidFill>
                        <a:srgbClr val="FFFFFF"/>
                      </a:solidFill>
                      <a:prstDash val="solid"/>
                      <a:round/>
                      <a:headEnd type="none" w="med" len="med"/>
                      <a:tailEnd type="none" w="med" len="med"/>
                    </a:lnB>
                  </a:tcPr>
                </a:tc>
                <a:extLst>
                  <a:ext uri="{0D108BD9-81ED-4DB2-BD59-A6C34878D82A}">
                    <a16:rowId xmlns="" xmlns:a16="http://schemas.microsoft.com/office/drawing/2014/main" val="10000"/>
                  </a:ext>
                </a:extLst>
              </a:tr>
              <a:tr h="337377">
                <a:tc>
                  <a:txBody>
                    <a:bodyPr/>
                    <a:lstStyle/>
                    <a:p>
                      <a:pPr algn="l" fontAlgn="t"/>
                      <a:r>
                        <a:rPr lang="pt-BR" sz="1800" b="0" i="0" u="none" strike="noStrike" dirty="0">
                          <a:solidFill>
                            <a:schemeClr val="tx2"/>
                          </a:solidFill>
                          <a:effectLst/>
                          <a:latin typeface="Arial"/>
                        </a:rPr>
                        <a:t> </a:t>
                      </a:r>
                    </a:p>
                  </a:txBody>
                  <a:tcPr marL="9525" marR="9525" marT="952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ctr" fontAlgn="ctr"/>
                      <a:r>
                        <a:rPr lang="pt-BR" sz="1200" b="0" i="0" u="none" strike="noStrike" dirty="0">
                          <a:solidFill>
                            <a:schemeClr val="tx2"/>
                          </a:solidFill>
                          <a:effectLst/>
                          <a:latin typeface="Trebuchet MS"/>
                        </a:rPr>
                        <a:t>2021</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2022</a:t>
                      </a:r>
                    </a:p>
                  </a:txBody>
                  <a:tcPr marL="9525" marR="9525" marT="9525"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2023</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2024</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tc>
                  <a:txBody>
                    <a:bodyPr/>
                    <a:lstStyle/>
                    <a:p>
                      <a:pPr algn="ctr" fontAlgn="ctr"/>
                      <a:r>
                        <a:rPr lang="pt-BR" sz="1200" b="0" i="0" u="none" strike="noStrike" dirty="0">
                          <a:solidFill>
                            <a:schemeClr val="tx2"/>
                          </a:solidFill>
                          <a:effectLst/>
                          <a:latin typeface="Trebuchet MS"/>
                        </a:rPr>
                        <a:t>TOTAL</a:t>
                      </a:r>
                    </a:p>
                  </a:txBody>
                  <a:tcPr marL="952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1"/>
                  </a:ext>
                </a:extLst>
              </a:tr>
              <a:tr h="182880">
                <a:tc>
                  <a:txBody>
                    <a:bodyPr/>
                    <a:lstStyle/>
                    <a:p>
                      <a:pPr algn="l" fontAlgn="ctr"/>
                      <a:r>
                        <a:rPr lang="pt-BR" sz="1200" b="0" i="0" u="none" strike="noStrike" dirty="0">
                          <a:solidFill>
                            <a:schemeClr val="tx2"/>
                          </a:solidFill>
                          <a:effectLst/>
                          <a:latin typeface="Trebuchet MS"/>
                        </a:rPr>
                        <a:t>DESPESA TOTAL</a:t>
                      </a:r>
                    </a:p>
                  </a:txBody>
                  <a:tcPr marL="95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90.154.286,59</a:t>
                      </a:r>
                    </a:p>
                  </a:txBody>
                  <a:tcPr marL="514350"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120.551.950,09</a:t>
                      </a:r>
                    </a:p>
                  </a:txBody>
                  <a:tcPr marL="257175" marR="9525" marT="952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98.565.410,00</a:t>
                      </a:r>
                    </a:p>
                  </a:txBody>
                  <a:tcPr marL="85725" marR="9525" marT="9525" marB="0" anchor="ctr">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7EBF5"/>
                    </a:solidFill>
                  </a:tcPr>
                </a:tc>
                <a:tc>
                  <a:txBody>
                    <a:bodyPr/>
                    <a:lstStyle/>
                    <a:p>
                      <a:pPr algn="l" fontAlgn="ctr"/>
                      <a:r>
                        <a:rPr lang="pt-BR" sz="1200" b="0" i="0" u="none" strike="noStrike" dirty="0">
                          <a:solidFill>
                            <a:schemeClr val="tx2"/>
                          </a:solidFill>
                          <a:effectLst/>
                          <a:latin typeface="Trebuchet MS"/>
                        </a:rPr>
                        <a:t>121.102.200,00</a:t>
                      </a:r>
                    </a:p>
                  </a:txBody>
                  <a:tcPr marL="257175" marR="9525" marT="9525"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tc>
                  <a:txBody>
                    <a:bodyPr/>
                    <a:lstStyle/>
                    <a:p>
                      <a:pPr algn="r" fontAlgn="b"/>
                      <a:r>
                        <a:rPr lang="pt-BR" sz="1100" b="0" i="0" u="none" strike="noStrike" dirty="0">
                          <a:solidFill>
                            <a:schemeClr val="tx2"/>
                          </a:solidFill>
                          <a:effectLst/>
                          <a:latin typeface="Trebuchet MS" panose="020B0603020202020204" pitchFamily="34" charset="0"/>
                          <a:cs typeface="Times New Roman" panose="02020603050405020304" pitchFamily="18" charset="0"/>
                        </a:rPr>
                        <a:t>430.373.846,68</a:t>
                      </a:r>
                    </a:p>
                  </a:txBody>
                  <a:tcPr marL="9525" marR="9525" marT="9525" marB="0" anchor="b">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2"/>
                  </a:ext>
                </a:extLst>
              </a:tr>
            </a:tbl>
          </a:graphicData>
        </a:graphic>
      </p:graphicFrame>
      <p:sp>
        <p:nvSpPr>
          <p:cNvPr id="12" name="object 24"/>
          <p:cNvSpPr txBox="1"/>
          <p:nvPr/>
        </p:nvSpPr>
        <p:spPr>
          <a:xfrm>
            <a:off x="6814284" y="1944125"/>
            <a:ext cx="1067435" cy="182742"/>
          </a:xfrm>
          <a:prstGeom prst="rect">
            <a:avLst/>
          </a:prstGeom>
        </p:spPr>
        <p:txBody>
          <a:bodyPr vert="horz" wrap="square" lIns="0" tIns="13335" rIns="0" bIns="0" rtlCol="0">
            <a:spAutoFit/>
          </a:bodyPr>
          <a:lstStyle/>
          <a:p>
            <a:pPr fontAlgn="ctr"/>
            <a:r>
              <a:rPr lang="pt-BR" sz="1100" dirty="0">
                <a:solidFill>
                  <a:schemeClr val="tx2"/>
                </a:solidFill>
                <a:latin typeface="Trebuchet MS"/>
              </a:rPr>
              <a:t>121.102.200,00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27582" y="421894"/>
            <a:ext cx="7894955" cy="596317"/>
          </a:xfrm>
          <a:prstGeom prst="rect">
            <a:avLst/>
          </a:prstGeom>
        </p:spPr>
        <p:txBody>
          <a:bodyPr vert="horz" wrap="square" lIns="0" tIns="11430" rIns="0" bIns="0" rtlCol="0">
            <a:spAutoFit/>
          </a:bodyPr>
          <a:lstStyle/>
          <a:p>
            <a:pPr marL="12700">
              <a:lnSpc>
                <a:spcPct val="100000"/>
              </a:lnSpc>
              <a:spcBef>
                <a:spcPts val="90"/>
              </a:spcBef>
            </a:pPr>
            <a:r>
              <a:rPr lang="pt-BR" sz="3800" spc="-5" dirty="0"/>
              <a:t>Despesas</a:t>
            </a:r>
            <a:r>
              <a:rPr lang="pt-BR" sz="3800" spc="15" dirty="0"/>
              <a:t> </a:t>
            </a:r>
            <a:r>
              <a:rPr lang="pt-BR" sz="3800" spc="-5" dirty="0"/>
              <a:t>por</a:t>
            </a:r>
            <a:r>
              <a:rPr lang="pt-BR" sz="3800" spc="10" dirty="0"/>
              <a:t> </a:t>
            </a:r>
            <a:r>
              <a:rPr lang="pt-BR" sz="3800" spc="-10" dirty="0"/>
              <a:t>ÓRGÃO</a:t>
            </a:r>
            <a:r>
              <a:rPr lang="pt-BR" sz="3800" spc="30" dirty="0"/>
              <a:t> </a:t>
            </a:r>
            <a:r>
              <a:rPr lang="pt-BR" sz="3800" spc="-5" dirty="0"/>
              <a:t>–</a:t>
            </a:r>
            <a:r>
              <a:rPr lang="pt-BR" sz="3800" dirty="0"/>
              <a:t> </a:t>
            </a:r>
            <a:r>
              <a:rPr lang="pt-BR" sz="3800" spc="-10" dirty="0">
                <a:solidFill>
                  <a:srgbClr val="009DD9"/>
                </a:solidFill>
              </a:rPr>
              <a:t>LDO</a:t>
            </a:r>
            <a:r>
              <a:rPr lang="pt-BR" sz="3800" spc="20" dirty="0">
                <a:solidFill>
                  <a:srgbClr val="009DD9"/>
                </a:solidFill>
              </a:rPr>
              <a:t> </a:t>
            </a:r>
            <a:r>
              <a:rPr lang="pt-BR" sz="3800" spc="-5" dirty="0">
                <a:solidFill>
                  <a:srgbClr val="009DD9"/>
                </a:solidFill>
              </a:rPr>
              <a:t>2024</a:t>
            </a:r>
            <a:endParaRPr sz="3800" dirty="0"/>
          </a:p>
        </p:txBody>
      </p:sp>
      <p:graphicFrame>
        <p:nvGraphicFramePr>
          <p:cNvPr id="3" name="Tabela 2"/>
          <p:cNvGraphicFramePr>
            <a:graphicFrameLocks noGrp="1"/>
          </p:cNvGraphicFramePr>
          <p:nvPr>
            <p:extLst>
              <p:ext uri="{D42A27DB-BD31-4B8C-83A1-F6EECF244321}">
                <p14:modId xmlns:p14="http://schemas.microsoft.com/office/powerpoint/2010/main" val="3354353233"/>
              </p:ext>
            </p:extLst>
          </p:nvPr>
        </p:nvGraphicFramePr>
        <p:xfrm>
          <a:off x="457200" y="1066796"/>
          <a:ext cx="9592744" cy="5572562"/>
        </p:xfrm>
        <a:graphic>
          <a:graphicData uri="http://schemas.openxmlformats.org/drawingml/2006/table">
            <a:tbl>
              <a:tblPr>
                <a:tableStyleId>{5C22544A-7EE6-4342-B048-85BDC9FD1C3A}</a:tableStyleId>
              </a:tblPr>
              <a:tblGrid>
                <a:gridCol w="5100797">
                  <a:extLst>
                    <a:ext uri="{9D8B030D-6E8A-4147-A177-3AD203B41FA5}">
                      <a16:colId xmlns="" xmlns:a16="http://schemas.microsoft.com/office/drawing/2014/main" val="20000"/>
                    </a:ext>
                  </a:extLst>
                </a:gridCol>
                <a:gridCol w="1650654">
                  <a:extLst>
                    <a:ext uri="{9D8B030D-6E8A-4147-A177-3AD203B41FA5}">
                      <a16:colId xmlns="" xmlns:a16="http://schemas.microsoft.com/office/drawing/2014/main" val="20001"/>
                    </a:ext>
                  </a:extLst>
                </a:gridCol>
                <a:gridCol w="1461236">
                  <a:extLst>
                    <a:ext uri="{9D8B030D-6E8A-4147-A177-3AD203B41FA5}">
                      <a16:colId xmlns="" xmlns:a16="http://schemas.microsoft.com/office/drawing/2014/main" val="20002"/>
                    </a:ext>
                  </a:extLst>
                </a:gridCol>
                <a:gridCol w="1380057">
                  <a:extLst>
                    <a:ext uri="{9D8B030D-6E8A-4147-A177-3AD203B41FA5}">
                      <a16:colId xmlns="" xmlns:a16="http://schemas.microsoft.com/office/drawing/2014/main" val="20003"/>
                    </a:ext>
                  </a:extLst>
                </a:gridCol>
              </a:tblGrid>
              <a:tr h="460187">
                <a:tc>
                  <a:txBody>
                    <a:bodyPr/>
                    <a:lstStyle/>
                    <a:p>
                      <a:pPr algn="l" fontAlgn="b"/>
                      <a:endParaRPr lang="pt-BR" sz="1600" b="1" i="0" u="none" strike="noStrike" dirty="0">
                        <a:solidFill>
                          <a:schemeClr val="tx2"/>
                        </a:solidFill>
                        <a:effectLst/>
                        <a:latin typeface="Calibri"/>
                      </a:endParaRPr>
                    </a:p>
                  </a:txBody>
                  <a:tcPr marL="6147" marR="6147" marT="6147" marB="0" anchor="b"/>
                </a:tc>
                <a:tc gridSpan="2">
                  <a:txBody>
                    <a:bodyPr/>
                    <a:lstStyle/>
                    <a:p>
                      <a:pPr algn="ctr" fontAlgn="b"/>
                      <a:r>
                        <a:rPr lang="pt-BR" sz="1600" b="1" u="none" strike="noStrike" dirty="0">
                          <a:solidFill>
                            <a:schemeClr val="tx2"/>
                          </a:solidFill>
                          <a:effectLst/>
                        </a:rPr>
                        <a:t>REALIZADO</a:t>
                      </a:r>
                      <a:endParaRPr lang="pt-BR" sz="1600" b="1" i="0" u="none" strike="noStrike" dirty="0">
                        <a:solidFill>
                          <a:schemeClr val="tx2"/>
                        </a:solidFill>
                        <a:effectLst/>
                        <a:latin typeface="Arial"/>
                      </a:endParaRPr>
                    </a:p>
                  </a:txBody>
                  <a:tcPr marL="6147" marR="6147" marT="6147" marB="0" anchor="ctr"/>
                </a:tc>
                <a:tc hMerge="1">
                  <a:txBody>
                    <a:bodyPr/>
                    <a:lstStyle/>
                    <a:p>
                      <a:pPr algn="l" fontAlgn="b"/>
                      <a:endParaRPr lang="pt-BR" sz="1600" b="1" i="0" u="none" strike="noStrike" dirty="0">
                        <a:solidFill>
                          <a:srgbClr val="000000"/>
                        </a:solidFill>
                        <a:effectLst/>
                        <a:latin typeface="Arial"/>
                      </a:endParaRPr>
                    </a:p>
                  </a:txBody>
                  <a:tcPr marL="6147" marR="6147" marT="6147" marB="0" anchor="b"/>
                </a:tc>
                <a:tc>
                  <a:txBody>
                    <a:bodyPr/>
                    <a:lstStyle/>
                    <a:p>
                      <a:pPr algn="ctr" fontAlgn="b"/>
                      <a:r>
                        <a:rPr lang="pt-BR" sz="1600" b="1" u="none" strike="noStrike" dirty="0">
                          <a:solidFill>
                            <a:schemeClr val="tx2"/>
                          </a:solidFill>
                          <a:effectLst/>
                        </a:rPr>
                        <a:t> ORÇADO</a:t>
                      </a:r>
                      <a:endParaRPr lang="pt-BR" sz="1600" b="1" i="0" u="none" strike="noStrike" dirty="0">
                        <a:solidFill>
                          <a:schemeClr val="tx2"/>
                        </a:solidFill>
                        <a:effectLst/>
                        <a:latin typeface="Arial"/>
                      </a:endParaRPr>
                    </a:p>
                  </a:txBody>
                  <a:tcPr marL="6147" marR="6147" marT="6147" marB="0" anchor="ctr"/>
                </a:tc>
                <a:extLst>
                  <a:ext uri="{0D108BD9-81ED-4DB2-BD59-A6C34878D82A}">
                    <a16:rowId xmlns="" xmlns:a16="http://schemas.microsoft.com/office/drawing/2014/main" val="10000"/>
                  </a:ext>
                </a:extLst>
              </a:tr>
              <a:tr h="441778">
                <a:tc>
                  <a:txBody>
                    <a:bodyPr/>
                    <a:lstStyle/>
                    <a:p>
                      <a:pPr algn="l" fontAlgn="ctr"/>
                      <a:r>
                        <a:rPr lang="pt-BR" sz="1600" b="1" u="none" strike="noStrike" dirty="0">
                          <a:solidFill>
                            <a:schemeClr val="tx2"/>
                          </a:solidFill>
                          <a:effectLst/>
                        </a:rPr>
                        <a:t>ÓRGÃO</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2021</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2022</a:t>
                      </a:r>
                      <a:endParaRPr lang="pt-BR" sz="1600" b="1" i="0" u="none" strike="noStrike" dirty="0">
                        <a:solidFill>
                          <a:schemeClr val="tx2"/>
                        </a:solidFill>
                        <a:effectLst/>
                        <a:latin typeface="Arial"/>
                      </a:endParaRPr>
                    </a:p>
                  </a:txBody>
                  <a:tcPr marL="6147" marR="6147" marT="6147" marB="0" anchor="ctr"/>
                </a:tc>
                <a:tc>
                  <a:txBody>
                    <a:bodyPr/>
                    <a:lstStyle/>
                    <a:p>
                      <a:pPr algn="ctr" rtl="0" fontAlgn="b"/>
                      <a:r>
                        <a:rPr lang="pt-BR" sz="1600" b="1" u="none" strike="noStrike" dirty="0">
                          <a:solidFill>
                            <a:schemeClr val="tx2"/>
                          </a:solidFill>
                          <a:effectLst/>
                        </a:rPr>
                        <a:t>2023</a:t>
                      </a:r>
                      <a:endParaRPr lang="pt-BR" sz="1600" b="1" i="0" u="none" strike="noStrike" dirty="0">
                        <a:solidFill>
                          <a:schemeClr val="tx2"/>
                        </a:solidFill>
                        <a:effectLst/>
                        <a:latin typeface="Arial"/>
                      </a:endParaRPr>
                    </a:p>
                  </a:txBody>
                  <a:tcPr marL="6147" marR="6147" marT="6147" marB="0" anchor="ctr"/>
                </a:tc>
                <a:extLst>
                  <a:ext uri="{0D108BD9-81ED-4DB2-BD59-A6C34878D82A}">
                    <a16:rowId xmlns="" xmlns:a16="http://schemas.microsoft.com/office/drawing/2014/main" val="10001"/>
                  </a:ext>
                </a:extLst>
              </a:tr>
              <a:tr h="383478">
                <a:tc>
                  <a:txBody>
                    <a:bodyPr/>
                    <a:lstStyle/>
                    <a:p>
                      <a:pPr algn="l" fontAlgn="ctr"/>
                      <a:r>
                        <a:rPr lang="pt-BR" sz="1600" b="1" u="none" strike="noStrike" dirty="0" err="1">
                          <a:solidFill>
                            <a:schemeClr val="tx2"/>
                          </a:solidFill>
                          <a:effectLst/>
                        </a:rPr>
                        <a:t>Adm.Geral</a:t>
                      </a:r>
                      <a:r>
                        <a:rPr lang="pt-BR" sz="1600" b="1" u="none" strike="noStrike" dirty="0">
                          <a:solidFill>
                            <a:schemeClr val="tx2"/>
                          </a:solidFill>
                          <a:effectLst/>
                        </a:rPr>
                        <a:t> Legislativo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3.609.939,00</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4.067.851,89</a:t>
                      </a:r>
                    </a:p>
                  </a:txBody>
                  <a:tcPr marL="9525" marR="9525" marT="9525" marB="0" anchor="ctr"/>
                </a:tc>
                <a:tc>
                  <a:txBody>
                    <a:bodyPr/>
                    <a:lstStyle/>
                    <a:p>
                      <a:pPr algn="r" fontAlgn="ctr"/>
                      <a:r>
                        <a:rPr lang="pt-BR" sz="1600" b="0" i="0" u="none" strike="noStrike">
                          <a:solidFill>
                            <a:schemeClr val="accent1"/>
                          </a:solidFill>
                          <a:effectLst/>
                          <a:latin typeface="+mn-lt"/>
                        </a:rPr>
                        <a:t>4.603.500,00</a:t>
                      </a:r>
                    </a:p>
                  </a:txBody>
                  <a:tcPr marL="9525" marR="9525" marT="9525" marB="0" anchor="ctr"/>
                </a:tc>
                <a:extLst>
                  <a:ext uri="{0D108BD9-81ED-4DB2-BD59-A6C34878D82A}">
                    <a16:rowId xmlns="" xmlns:a16="http://schemas.microsoft.com/office/drawing/2014/main" val="10002"/>
                  </a:ext>
                </a:extLst>
              </a:tr>
              <a:tr h="390961">
                <a:tc>
                  <a:txBody>
                    <a:bodyPr/>
                    <a:lstStyle/>
                    <a:p>
                      <a:pPr algn="l" fontAlgn="ctr"/>
                      <a:r>
                        <a:rPr lang="pt-BR" sz="1600" b="1" u="none" strike="noStrike" dirty="0" err="1">
                          <a:solidFill>
                            <a:schemeClr val="tx2"/>
                          </a:solidFill>
                          <a:effectLst/>
                        </a:rPr>
                        <a:t>Adm.Geral</a:t>
                      </a:r>
                      <a:r>
                        <a:rPr lang="pt-BR" sz="1600" b="1" u="none" strike="noStrike" dirty="0">
                          <a:solidFill>
                            <a:schemeClr val="tx2"/>
                          </a:solidFill>
                          <a:effectLst/>
                        </a:rPr>
                        <a:t> Executivo </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1.972.085,68</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2.831.554,90</a:t>
                      </a:r>
                    </a:p>
                  </a:txBody>
                  <a:tcPr marL="9525" marR="9525" marT="9525" marB="0" anchor="ctr"/>
                </a:tc>
                <a:tc>
                  <a:txBody>
                    <a:bodyPr/>
                    <a:lstStyle/>
                    <a:p>
                      <a:pPr algn="r" fontAlgn="ctr"/>
                      <a:r>
                        <a:rPr lang="pt-BR" sz="1600" b="0" i="0" u="none" strike="noStrike" dirty="0">
                          <a:solidFill>
                            <a:schemeClr val="accent1"/>
                          </a:solidFill>
                          <a:effectLst/>
                          <a:latin typeface="+mn-lt"/>
                        </a:rPr>
                        <a:t>6.227.050,00</a:t>
                      </a:r>
                    </a:p>
                  </a:txBody>
                  <a:tcPr marL="9525" marR="9525" marT="9525" marB="0" anchor="ctr"/>
                </a:tc>
                <a:extLst>
                  <a:ext uri="{0D108BD9-81ED-4DB2-BD59-A6C34878D82A}">
                    <a16:rowId xmlns="" xmlns:a16="http://schemas.microsoft.com/office/drawing/2014/main" val="10003"/>
                  </a:ext>
                </a:extLst>
              </a:tr>
              <a:tr h="441778">
                <a:tc>
                  <a:txBody>
                    <a:bodyPr/>
                    <a:lstStyle/>
                    <a:p>
                      <a:pPr algn="l" fontAlgn="ctr"/>
                      <a:r>
                        <a:rPr lang="pt-BR" sz="1600" b="1" u="none" strike="noStrike" dirty="0">
                          <a:solidFill>
                            <a:schemeClr val="tx2"/>
                          </a:solidFill>
                          <a:effectLst/>
                        </a:rPr>
                        <a:t>Secr. </a:t>
                      </a:r>
                      <a:r>
                        <a:rPr lang="pt-BR" sz="1600" b="1" u="none" strike="noStrike" dirty="0" err="1">
                          <a:solidFill>
                            <a:schemeClr val="tx2"/>
                          </a:solidFill>
                          <a:effectLst/>
                        </a:rPr>
                        <a:t>Administ</a:t>
                      </a:r>
                      <a:r>
                        <a:rPr lang="pt-BR" sz="1600" b="1" u="none" strike="noStrike" dirty="0">
                          <a:solidFill>
                            <a:schemeClr val="tx2"/>
                          </a:solidFill>
                          <a:effectLst/>
                        </a:rPr>
                        <a:t>. Finanças e Planej. Urbano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10.331.637,26</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13.958.185,72</a:t>
                      </a:r>
                    </a:p>
                  </a:txBody>
                  <a:tcPr marL="9525" marR="9525" marT="9525" marB="0" anchor="ctr"/>
                </a:tc>
                <a:tc>
                  <a:txBody>
                    <a:bodyPr/>
                    <a:lstStyle/>
                    <a:p>
                      <a:pPr algn="r" fontAlgn="ctr"/>
                      <a:r>
                        <a:rPr lang="pt-BR" sz="1600" b="0" i="0" u="none" strike="noStrike" dirty="0">
                          <a:solidFill>
                            <a:schemeClr val="accent1"/>
                          </a:solidFill>
                          <a:effectLst/>
                          <a:latin typeface="+mn-lt"/>
                        </a:rPr>
                        <a:t>12.480.176,00</a:t>
                      </a:r>
                    </a:p>
                  </a:txBody>
                  <a:tcPr marL="9525" marR="9525" marT="9525" marB="0" anchor="ctr"/>
                </a:tc>
                <a:extLst>
                  <a:ext uri="{0D108BD9-81ED-4DB2-BD59-A6C34878D82A}">
                    <a16:rowId xmlns="" xmlns:a16="http://schemas.microsoft.com/office/drawing/2014/main" val="10004"/>
                  </a:ext>
                </a:extLst>
              </a:tr>
              <a:tr h="383478">
                <a:tc>
                  <a:txBody>
                    <a:bodyPr/>
                    <a:lstStyle/>
                    <a:p>
                      <a:pPr algn="l" fontAlgn="ctr"/>
                      <a:r>
                        <a:rPr lang="pt-BR" sz="1600" b="1" u="none" strike="noStrike" dirty="0">
                          <a:solidFill>
                            <a:schemeClr val="tx2"/>
                          </a:solidFill>
                          <a:effectLst/>
                        </a:rPr>
                        <a:t>Secr. Educação, Cultura, esporte e Turismo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29.487.402,90</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39.205.350,06</a:t>
                      </a:r>
                    </a:p>
                  </a:txBody>
                  <a:tcPr marL="9525" marR="9525" marT="9525" marB="0" anchor="ctr"/>
                </a:tc>
                <a:tc>
                  <a:txBody>
                    <a:bodyPr/>
                    <a:lstStyle/>
                    <a:p>
                      <a:pPr algn="r" fontAlgn="ctr"/>
                      <a:r>
                        <a:rPr lang="pt-BR" sz="1600" b="0" i="0" u="none" strike="noStrike" dirty="0">
                          <a:solidFill>
                            <a:schemeClr val="accent1"/>
                          </a:solidFill>
                          <a:effectLst/>
                          <a:latin typeface="+mn-lt"/>
                        </a:rPr>
                        <a:t>28.088.657,00</a:t>
                      </a:r>
                    </a:p>
                  </a:txBody>
                  <a:tcPr marL="9525" marR="9525" marT="9525" marB="0" anchor="ctr"/>
                </a:tc>
                <a:extLst>
                  <a:ext uri="{0D108BD9-81ED-4DB2-BD59-A6C34878D82A}">
                    <a16:rowId xmlns="" xmlns:a16="http://schemas.microsoft.com/office/drawing/2014/main" val="10005"/>
                  </a:ext>
                </a:extLst>
              </a:tr>
              <a:tr h="383478">
                <a:tc>
                  <a:txBody>
                    <a:bodyPr/>
                    <a:lstStyle/>
                    <a:p>
                      <a:pPr algn="l" fontAlgn="ctr"/>
                      <a:r>
                        <a:rPr lang="pt-BR" sz="1600" b="1" u="none" strike="noStrike" dirty="0">
                          <a:solidFill>
                            <a:schemeClr val="tx2"/>
                          </a:solidFill>
                          <a:effectLst/>
                        </a:rPr>
                        <a:t>Secr. Assis. Social e da Família</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3.576.253,27</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4.890.540,92</a:t>
                      </a:r>
                    </a:p>
                  </a:txBody>
                  <a:tcPr marL="9525" marR="9525" marT="9525" marB="0" anchor="ctr"/>
                </a:tc>
                <a:tc>
                  <a:txBody>
                    <a:bodyPr/>
                    <a:lstStyle/>
                    <a:p>
                      <a:pPr algn="r" fontAlgn="ctr"/>
                      <a:r>
                        <a:rPr lang="pt-BR" sz="1600" b="0" i="0" u="none" strike="noStrike" dirty="0">
                          <a:solidFill>
                            <a:schemeClr val="accent1"/>
                          </a:solidFill>
                          <a:effectLst/>
                          <a:latin typeface="+mn-lt"/>
                        </a:rPr>
                        <a:t>5.450.298,00</a:t>
                      </a:r>
                    </a:p>
                  </a:txBody>
                  <a:tcPr marL="9525" marR="9525" marT="9525" marB="0" anchor="ctr"/>
                </a:tc>
                <a:extLst>
                  <a:ext uri="{0D108BD9-81ED-4DB2-BD59-A6C34878D82A}">
                    <a16:rowId xmlns="" xmlns:a16="http://schemas.microsoft.com/office/drawing/2014/main" val="10006"/>
                  </a:ext>
                </a:extLst>
              </a:tr>
              <a:tr h="383478">
                <a:tc>
                  <a:txBody>
                    <a:bodyPr/>
                    <a:lstStyle/>
                    <a:p>
                      <a:pPr algn="l" fontAlgn="ctr"/>
                      <a:r>
                        <a:rPr lang="pt-BR" sz="1600" b="1" u="none" strike="noStrike" dirty="0">
                          <a:solidFill>
                            <a:schemeClr val="tx2"/>
                          </a:solidFill>
                          <a:effectLst/>
                        </a:rPr>
                        <a:t>Fundo Mun. </a:t>
                      </a:r>
                      <a:r>
                        <a:rPr lang="pt-BR" sz="1600" b="1" u="none" strike="noStrike" dirty="0" err="1">
                          <a:solidFill>
                            <a:schemeClr val="tx2"/>
                          </a:solidFill>
                          <a:effectLst/>
                        </a:rPr>
                        <a:t>Ass.Crian</a:t>
                      </a:r>
                      <a:r>
                        <a:rPr lang="pt-BR" sz="1600" b="1" u="none" strike="noStrike" dirty="0">
                          <a:solidFill>
                            <a:schemeClr val="tx2"/>
                          </a:solidFill>
                          <a:effectLst/>
                        </a:rPr>
                        <a:t> </a:t>
                      </a:r>
                      <a:r>
                        <a:rPr lang="pt-BR" sz="1600" b="1" u="none" strike="noStrike" dirty="0" err="1">
                          <a:solidFill>
                            <a:schemeClr val="tx2"/>
                          </a:solidFill>
                          <a:effectLst/>
                        </a:rPr>
                        <a:t>Adol</a:t>
                      </a:r>
                      <a:r>
                        <a:rPr lang="pt-BR" sz="1600" b="1" u="none" strike="noStrike" dirty="0">
                          <a:solidFill>
                            <a:schemeClr val="tx2"/>
                          </a:solidFill>
                          <a:effectLst/>
                        </a:rPr>
                        <a:t> - FIA</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194.973,16</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92.243,45</a:t>
                      </a:r>
                    </a:p>
                  </a:txBody>
                  <a:tcPr marL="9525" marR="9525" marT="9525" marB="0" anchor="ctr"/>
                </a:tc>
                <a:tc>
                  <a:txBody>
                    <a:bodyPr/>
                    <a:lstStyle/>
                    <a:p>
                      <a:pPr algn="r" fontAlgn="ctr"/>
                      <a:r>
                        <a:rPr lang="pt-BR" sz="1600" b="0" i="0" u="none" strike="noStrike" dirty="0">
                          <a:solidFill>
                            <a:schemeClr val="accent1"/>
                          </a:solidFill>
                          <a:effectLst/>
                          <a:latin typeface="+mn-lt"/>
                        </a:rPr>
                        <a:t>145.762,00</a:t>
                      </a:r>
                    </a:p>
                  </a:txBody>
                  <a:tcPr marL="9525" marR="9525" marT="9525" marB="0" anchor="ctr"/>
                </a:tc>
                <a:extLst>
                  <a:ext uri="{0D108BD9-81ED-4DB2-BD59-A6C34878D82A}">
                    <a16:rowId xmlns="" xmlns:a16="http://schemas.microsoft.com/office/drawing/2014/main" val="10007"/>
                  </a:ext>
                </a:extLst>
              </a:tr>
              <a:tr h="383478">
                <a:tc>
                  <a:txBody>
                    <a:bodyPr/>
                    <a:lstStyle/>
                    <a:p>
                      <a:pPr algn="l" fontAlgn="ctr"/>
                      <a:r>
                        <a:rPr lang="pt-BR" sz="1600" b="1" u="none" strike="noStrike" dirty="0">
                          <a:solidFill>
                            <a:schemeClr val="tx2"/>
                          </a:solidFill>
                          <a:effectLst/>
                        </a:rPr>
                        <a:t>Secr. Industria e Comercio e </a:t>
                      </a:r>
                      <a:r>
                        <a:rPr lang="pt-BR" sz="1600" b="1" u="none" strike="noStrike" dirty="0" err="1">
                          <a:solidFill>
                            <a:schemeClr val="tx2"/>
                          </a:solidFill>
                          <a:effectLst/>
                        </a:rPr>
                        <a:t>Desenv</a:t>
                      </a:r>
                      <a:r>
                        <a:rPr lang="pt-BR" sz="1600" b="1" u="none" strike="noStrike" dirty="0">
                          <a:solidFill>
                            <a:schemeClr val="tx2"/>
                          </a:solidFill>
                          <a:effectLst/>
                        </a:rPr>
                        <a:t>. Rural</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1.697.864,79</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2.003.999,52</a:t>
                      </a:r>
                    </a:p>
                  </a:txBody>
                  <a:tcPr marL="9525" marR="9525" marT="9525" marB="0" anchor="ctr"/>
                </a:tc>
                <a:tc>
                  <a:txBody>
                    <a:bodyPr/>
                    <a:lstStyle/>
                    <a:p>
                      <a:pPr algn="r" fontAlgn="ctr"/>
                      <a:r>
                        <a:rPr lang="pt-BR" sz="1600" b="0" i="0" u="none" strike="noStrike" dirty="0">
                          <a:solidFill>
                            <a:schemeClr val="accent1"/>
                          </a:solidFill>
                          <a:effectLst/>
                          <a:latin typeface="+mn-lt"/>
                        </a:rPr>
                        <a:t>1.256.088,00</a:t>
                      </a:r>
                    </a:p>
                  </a:txBody>
                  <a:tcPr marL="9525" marR="9525" marT="9525" marB="0" anchor="ctr"/>
                </a:tc>
                <a:extLst>
                  <a:ext uri="{0D108BD9-81ED-4DB2-BD59-A6C34878D82A}">
                    <a16:rowId xmlns="" xmlns:a16="http://schemas.microsoft.com/office/drawing/2014/main" val="10008"/>
                  </a:ext>
                </a:extLst>
              </a:tr>
              <a:tr h="383478">
                <a:tc>
                  <a:txBody>
                    <a:bodyPr/>
                    <a:lstStyle/>
                    <a:p>
                      <a:pPr algn="l" fontAlgn="ctr"/>
                      <a:r>
                        <a:rPr lang="pt-BR" sz="1600" b="1" u="none" strike="noStrike" dirty="0">
                          <a:solidFill>
                            <a:schemeClr val="tx2"/>
                          </a:solidFill>
                          <a:effectLst/>
                        </a:rPr>
                        <a:t>Secr. Munic. Obras, Viação, Trânsito e Meio Ambiente</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19.105.048,42</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28.575.410,73</a:t>
                      </a:r>
                    </a:p>
                  </a:txBody>
                  <a:tcPr marL="9525" marR="9525" marT="9525" marB="0" anchor="ctr"/>
                </a:tc>
                <a:tc>
                  <a:txBody>
                    <a:bodyPr/>
                    <a:lstStyle/>
                    <a:p>
                      <a:pPr algn="r" fontAlgn="ctr"/>
                      <a:r>
                        <a:rPr lang="pt-BR" sz="1600" b="0" i="0" u="none" strike="noStrike" dirty="0">
                          <a:solidFill>
                            <a:schemeClr val="accent1"/>
                          </a:solidFill>
                          <a:effectLst/>
                          <a:latin typeface="+mn-lt"/>
                        </a:rPr>
                        <a:t>18.761.835,00</a:t>
                      </a:r>
                    </a:p>
                  </a:txBody>
                  <a:tcPr marL="9525" marR="9525" marT="9525" marB="0" anchor="ctr"/>
                </a:tc>
                <a:extLst>
                  <a:ext uri="{0D108BD9-81ED-4DB2-BD59-A6C34878D82A}">
                    <a16:rowId xmlns="" xmlns:a16="http://schemas.microsoft.com/office/drawing/2014/main" val="10009"/>
                  </a:ext>
                </a:extLst>
              </a:tr>
              <a:tr h="383478">
                <a:tc>
                  <a:txBody>
                    <a:bodyPr/>
                    <a:lstStyle/>
                    <a:p>
                      <a:pPr algn="l" fontAlgn="ctr"/>
                      <a:r>
                        <a:rPr lang="pt-BR" sz="1600" b="1" u="none" strike="noStrike" dirty="0">
                          <a:solidFill>
                            <a:schemeClr val="tx2"/>
                          </a:solidFill>
                          <a:effectLst/>
                        </a:rPr>
                        <a:t>Secr. Municipal de Saúde</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20.179.082,11</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24.897.292,40</a:t>
                      </a:r>
                    </a:p>
                  </a:txBody>
                  <a:tcPr marL="9525" marR="9525" marT="9525" marB="0" anchor="ctr"/>
                </a:tc>
                <a:tc>
                  <a:txBody>
                    <a:bodyPr/>
                    <a:lstStyle/>
                    <a:p>
                      <a:pPr algn="r" fontAlgn="ctr"/>
                      <a:r>
                        <a:rPr lang="pt-BR" sz="1600" b="0" i="0" u="none" strike="noStrike" dirty="0">
                          <a:solidFill>
                            <a:schemeClr val="accent1"/>
                          </a:solidFill>
                          <a:effectLst/>
                          <a:latin typeface="+mn-lt"/>
                        </a:rPr>
                        <a:t>21.225.790,00</a:t>
                      </a:r>
                    </a:p>
                  </a:txBody>
                  <a:tcPr marL="9525" marR="9525" marT="9525" marB="0" anchor="ctr"/>
                </a:tc>
                <a:extLst>
                  <a:ext uri="{0D108BD9-81ED-4DB2-BD59-A6C34878D82A}">
                    <a16:rowId xmlns="" xmlns:a16="http://schemas.microsoft.com/office/drawing/2014/main" val="10010"/>
                  </a:ext>
                </a:extLst>
              </a:tr>
              <a:tr h="383478">
                <a:tc>
                  <a:txBody>
                    <a:bodyPr/>
                    <a:lstStyle/>
                    <a:p>
                      <a:pPr algn="l" fontAlgn="ctr"/>
                      <a:r>
                        <a:rPr lang="pt-BR" sz="1600" b="1" u="none" strike="noStrike" dirty="0">
                          <a:solidFill>
                            <a:schemeClr val="tx2"/>
                          </a:solidFill>
                          <a:effectLst/>
                        </a:rPr>
                        <a:t>Fundo Municipal do Idoso</a:t>
                      </a:r>
                      <a:endParaRPr lang="pt-BR" sz="1600" b="1" i="0" u="none" strike="noStrike" dirty="0">
                        <a:solidFill>
                          <a:schemeClr val="tx2"/>
                        </a:solidFill>
                        <a:effectLst/>
                        <a:latin typeface="Tahoma"/>
                      </a:endParaRPr>
                    </a:p>
                  </a:txBody>
                  <a:tcPr marL="6147" marR="6147" marT="6147" marB="0" anchor="ctr"/>
                </a:tc>
                <a:tc>
                  <a:txBody>
                    <a:bodyPr/>
                    <a:lstStyle/>
                    <a:p>
                      <a:pPr algn="r" fontAlgn="ctr"/>
                      <a:r>
                        <a:rPr lang="pt-BR" sz="1600" u="none" strike="noStrike" dirty="0">
                          <a:solidFill>
                            <a:schemeClr val="accent1"/>
                          </a:solidFill>
                          <a:effectLst/>
                        </a:rPr>
                        <a:t> </a:t>
                      </a: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29.520,50</a:t>
                      </a:r>
                    </a:p>
                  </a:txBody>
                  <a:tcPr marL="9525" marR="9525" marT="9525" marB="0" anchor="ctr"/>
                </a:tc>
                <a:tc>
                  <a:txBody>
                    <a:bodyPr/>
                    <a:lstStyle/>
                    <a:p>
                      <a:pPr algn="r" fontAlgn="ctr"/>
                      <a:r>
                        <a:rPr lang="pt-BR" sz="1600" b="0" i="0" u="none" strike="noStrike" dirty="0">
                          <a:solidFill>
                            <a:schemeClr val="accent1"/>
                          </a:solidFill>
                          <a:effectLst/>
                          <a:latin typeface="+mn-lt"/>
                        </a:rPr>
                        <a:t>286.054,00</a:t>
                      </a:r>
                    </a:p>
                  </a:txBody>
                  <a:tcPr marL="9525" marR="9525" marT="9525" marB="0" anchor="ctr"/>
                </a:tc>
                <a:extLst>
                  <a:ext uri="{0D108BD9-81ED-4DB2-BD59-A6C34878D82A}">
                    <a16:rowId xmlns="" xmlns:a16="http://schemas.microsoft.com/office/drawing/2014/main" val="10011"/>
                  </a:ext>
                </a:extLst>
              </a:tr>
              <a:tr h="383478">
                <a:tc>
                  <a:txBody>
                    <a:bodyPr/>
                    <a:lstStyle/>
                    <a:p>
                      <a:pPr algn="l" fontAlgn="ctr"/>
                      <a:r>
                        <a:rPr lang="pt-BR" sz="1600" b="1" i="0" u="none" strike="noStrike" dirty="0">
                          <a:solidFill>
                            <a:schemeClr val="tx2"/>
                          </a:solidFill>
                          <a:effectLst/>
                          <a:latin typeface="+mn-lt"/>
                        </a:rPr>
                        <a:t>Reserva de Contingência</a:t>
                      </a:r>
                    </a:p>
                  </a:txBody>
                  <a:tcPr marL="6147" marR="6147" marT="6147" marB="0" anchor="ctr"/>
                </a:tc>
                <a:tc>
                  <a:txBody>
                    <a:bodyPr/>
                    <a:lstStyle/>
                    <a:p>
                      <a:pPr algn="r" fontAlgn="ctr"/>
                      <a:endParaRPr lang="pt-BR" sz="1600" b="0" i="0" u="none" strike="noStrike" dirty="0">
                        <a:solidFill>
                          <a:schemeClr val="accent1"/>
                        </a:solidFill>
                        <a:effectLst/>
                        <a:latin typeface="Tahoma"/>
                      </a:endParaRPr>
                    </a:p>
                  </a:txBody>
                  <a:tcPr marL="6147" marR="6147" marT="6147" marB="0" anchor="ctr"/>
                </a:tc>
                <a:tc>
                  <a:txBody>
                    <a:bodyPr/>
                    <a:lstStyle/>
                    <a:p>
                      <a:pPr algn="r" fontAlgn="ctr"/>
                      <a:r>
                        <a:rPr lang="pt-BR" sz="1600" b="0" i="0" u="none" strike="noStrike" dirty="0">
                          <a:solidFill>
                            <a:schemeClr val="accent1"/>
                          </a:solidFill>
                          <a:effectLst/>
                          <a:latin typeface="+mn-lt"/>
                        </a:rPr>
                        <a:t> </a:t>
                      </a:r>
                    </a:p>
                  </a:txBody>
                  <a:tcPr marL="9525" marR="9525" marT="9525" marB="0" anchor="ctr"/>
                </a:tc>
                <a:tc>
                  <a:txBody>
                    <a:bodyPr/>
                    <a:lstStyle/>
                    <a:p>
                      <a:pPr algn="r" fontAlgn="ctr"/>
                      <a:r>
                        <a:rPr lang="pt-BR" sz="1600" b="0" i="0" u="none" strike="noStrike" dirty="0">
                          <a:solidFill>
                            <a:schemeClr val="accent1"/>
                          </a:solidFill>
                          <a:effectLst/>
                          <a:latin typeface="+mn-lt"/>
                        </a:rPr>
                        <a:t>40.200,00</a:t>
                      </a:r>
                    </a:p>
                  </a:txBody>
                  <a:tcPr marL="9525" marR="9525" marT="9525" marB="0" anchor="ctr"/>
                </a:tc>
                <a:extLst>
                  <a:ext uri="{0D108BD9-81ED-4DB2-BD59-A6C34878D82A}">
                    <a16:rowId xmlns="" xmlns:a16="http://schemas.microsoft.com/office/drawing/2014/main" val="10012"/>
                  </a:ext>
                </a:extLst>
              </a:tr>
              <a:tr h="386556">
                <a:tc>
                  <a:txBody>
                    <a:bodyPr/>
                    <a:lstStyle/>
                    <a:p>
                      <a:pPr algn="l" fontAlgn="ctr"/>
                      <a:r>
                        <a:rPr lang="pt-BR" sz="1600" b="1" u="none" strike="noStrike" dirty="0">
                          <a:solidFill>
                            <a:schemeClr val="tx2"/>
                          </a:solidFill>
                          <a:effectLst/>
                        </a:rPr>
                        <a:t>TOTAL DESPESAS POR ÓRGÃO</a:t>
                      </a:r>
                      <a:endParaRPr lang="pt-BR" sz="1600" b="1" i="0" u="none" strike="noStrike" dirty="0">
                        <a:solidFill>
                          <a:schemeClr val="tx2"/>
                        </a:solidFill>
                        <a:effectLst/>
                        <a:latin typeface="Arial"/>
                      </a:endParaRPr>
                    </a:p>
                  </a:txBody>
                  <a:tcPr marL="6147" marR="6147" marT="6147" marB="0" anchor="ctr"/>
                </a:tc>
                <a:tc>
                  <a:txBody>
                    <a:bodyPr/>
                    <a:lstStyle/>
                    <a:p>
                      <a:pPr algn="r" fontAlgn="ctr"/>
                      <a:r>
                        <a:rPr lang="pt-BR" sz="1600" b="1" u="none" strike="noStrike" dirty="0">
                          <a:solidFill>
                            <a:schemeClr val="accent1"/>
                          </a:solidFill>
                          <a:effectLst/>
                        </a:rPr>
                        <a:t>90.154.286,59</a:t>
                      </a:r>
                      <a:endParaRPr lang="pt-BR" sz="1600" b="1" i="0" u="none" strike="noStrike" dirty="0">
                        <a:solidFill>
                          <a:schemeClr val="accent1"/>
                        </a:solidFill>
                        <a:effectLst/>
                        <a:latin typeface="Arial"/>
                      </a:endParaRPr>
                    </a:p>
                  </a:txBody>
                  <a:tcPr marL="6147" marR="6147" marT="6147" marB="0" anchor="ctr"/>
                </a:tc>
                <a:tc>
                  <a:txBody>
                    <a:bodyPr/>
                    <a:lstStyle/>
                    <a:p>
                      <a:pPr algn="r" fontAlgn="ctr"/>
                      <a:r>
                        <a:rPr lang="pt-BR" sz="1600" b="1" i="0" u="none" strike="noStrike" dirty="0">
                          <a:solidFill>
                            <a:schemeClr val="accent1"/>
                          </a:solidFill>
                          <a:effectLst/>
                          <a:latin typeface="+mn-lt"/>
                        </a:rPr>
                        <a:t>120.551.950,09</a:t>
                      </a:r>
                    </a:p>
                  </a:txBody>
                  <a:tcPr marL="9525" marR="9525" marT="9525" marB="0" anchor="ctr"/>
                </a:tc>
                <a:tc>
                  <a:txBody>
                    <a:bodyPr/>
                    <a:lstStyle/>
                    <a:p>
                      <a:pPr algn="r" fontAlgn="ctr"/>
                      <a:r>
                        <a:rPr lang="pt-BR" sz="1600" b="1" i="0" u="none" strike="noStrike" dirty="0">
                          <a:solidFill>
                            <a:schemeClr val="accent1"/>
                          </a:solidFill>
                          <a:effectLst/>
                          <a:latin typeface="+mn-lt"/>
                        </a:rPr>
                        <a:t>98.565.410,00</a:t>
                      </a:r>
                    </a:p>
                  </a:txBody>
                  <a:tcPr marL="9525" marR="9525" marT="9525" marB="0" anchor="ctr"/>
                </a:tc>
                <a:extLst>
                  <a:ext uri="{0D108BD9-81ED-4DB2-BD59-A6C34878D82A}">
                    <a16:rowId xmlns="" xmlns:a16="http://schemas.microsoft.com/office/drawing/2014/main" val="1001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6636" y="631062"/>
            <a:ext cx="7376159" cy="603885"/>
          </a:xfrm>
          <a:prstGeom prst="rect">
            <a:avLst/>
          </a:prstGeom>
        </p:spPr>
        <p:txBody>
          <a:bodyPr vert="horz" wrap="square" lIns="0" tIns="11430" rIns="0" bIns="0" rtlCol="0">
            <a:spAutoFit/>
          </a:bodyPr>
          <a:lstStyle/>
          <a:p>
            <a:pPr marL="12700">
              <a:lnSpc>
                <a:spcPct val="100000"/>
              </a:lnSpc>
              <a:spcBef>
                <a:spcPts val="90"/>
              </a:spcBef>
            </a:pPr>
            <a:r>
              <a:rPr sz="3800" spc="-5" dirty="0"/>
              <a:t>Despesas</a:t>
            </a:r>
            <a:r>
              <a:rPr sz="3800" spc="15" dirty="0"/>
              <a:t> </a:t>
            </a:r>
            <a:r>
              <a:rPr sz="3800" spc="-5" dirty="0"/>
              <a:t>por</a:t>
            </a:r>
            <a:r>
              <a:rPr sz="3800" spc="10" dirty="0"/>
              <a:t> </a:t>
            </a:r>
            <a:r>
              <a:rPr sz="3800" spc="-10" dirty="0"/>
              <a:t>ÓRGÃO</a:t>
            </a:r>
            <a:r>
              <a:rPr sz="3800" spc="30" dirty="0"/>
              <a:t> </a:t>
            </a:r>
            <a:r>
              <a:rPr sz="3800" spc="-5" dirty="0"/>
              <a:t>–</a:t>
            </a:r>
            <a:r>
              <a:rPr sz="3800" dirty="0"/>
              <a:t> </a:t>
            </a:r>
            <a:r>
              <a:rPr sz="3800" spc="-10" dirty="0">
                <a:solidFill>
                  <a:srgbClr val="009DD9"/>
                </a:solidFill>
              </a:rPr>
              <a:t>LDO</a:t>
            </a:r>
            <a:r>
              <a:rPr sz="3800" spc="20" dirty="0">
                <a:solidFill>
                  <a:srgbClr val="009DD9"/>
                </a:solidFill>
              </a:rPr>
              <a:t> </a:t>
            </a:r>
            <a:r>
              <a:rPr sz="3800" spc="-5" dirty="0">
                <a:solidFill>
                  <a:srgbClr val="009DD9"/>
                </a:solidFill>
              </a:rPr>
              <a:t>20</a:t>
            </a:r>
            <a:r>
              <a:rPr lang="pt-BR" sz="3800" spc="-5" dirty="0">
                <a:solidFill>
                  <a:srgbClr val="009DD9"/>
                </a:solidFill>
              </a:rPr>
              <a:t>24</a:t>
            </a:r>
            <a:endParaRPr sz="3800" dirty="0"/>
          </a:p>
        </p:txBody>
      </p:sp>
      <p:graphicFrame>
        <p:nvGraphicFramePr>
          <p:cNvPr id="4" name="Tabela 3"/>
          <p:cNvGraphicFramePr>
            <a:graphicFrameLocks noGrp="1"/>
          </p:cNvGraphicFramePr>
          <p:nvPr>
            <p:extLst>
              <p:ext uri="{D42A27DB-BD31-4B8C-83A1-F6EECF244321}">
                <p14:modId xmlns:p14="http://schemas.microsoft.com/office/powerpoint/2010/main" val="362491692"/>
              </p:ext>
            </p:extLst>
          </p:nvPr>
        </p:nvGraphicFramePr>
        <p:xfrm>
          <a:off x="228600" y="1371600"/>
          <a:ext cx="10287000" cy="5335438"/>
        </p:xfrm>
        <a:graphic>
          <a:graphicData uri="http://schemas.openxmlformats.org/drawingml/2006/table">
            <a:tbl>
              <a:tblPr>
                <a:tableStyleId>{5C22544A-7EE6-4342-B048-85BDC9FD1C3A}</a:tableStyleId>
              </a:tblPr>
              <a:tblGrid>
                <a:gridCol w="7947131">
                  <a:extLst>
                    <a:ext uri="{9D8B030D-6E8A-4147-A177-3AD203B41FA5}">
                      <a16:colId xmlns="" xmlns:a16="http://schemas.microsoft.com/office/drawing/2014/main" val="20000"/>
                    </a:ext>
                  </a:extLst>
                </a:gridCol>
                <a:gridCol w="2339869">
                  <a:extLst>
                    <a:ext uri="{9D8B030D-6E8A-4147-A177-3AD203B41FA5}">
                      <a16:colId xmlns="" xmlns:a16="http://schemas.microsoft.com/office/drawing/2014/main" val="20001"/>
                    </a:ext>
                  </a:extLst>
                </a:gridCol>
              </a:tblGrid>
              <a:tr h="382444">
                <a:tc>
                  <a:txBody>
                    <a:bodyPr/>
                    <a:lstStyle/>
                    <a:p>
                      <a:pPr algn="l" fontAlgn="t"/>
                      <a:r>
                        <a:rPr lang="pt-BR" sz="1600" b="0" i="0" u="none" strike="noStrike" dirty="0">
                          <a:solidFill>
                            <a:srgbClr val="000000"/>
                          </a:solidFill>
                          <a:effectLst/>
                          <a:latin typeface="Arial"/>
                        </a:rPr>
                        <a:t>Gestão do Processo Legislativo</a:t>
                      </a:r>
                    </a:p>
                  </a:txBody>
                  <a:tcPr marL="9525" marR="9525" marT="9525" marB="0"/>
                </a:tc>
                <a:tc>
                  <a:txBody>
                    <a:bodyPr/>
                    <a:lstStyle/>
                    <a:p>
                      <a:pPr algn="r" fontAlgn="t"/>
                      <a:r>
                        <a:rPr lang="pt-BR" sz="1800" b="0" i="0" u="none" strike="noStrike" dirty="0">
                          <a:solidFill>
                            <a:schemeClr val="tx2"/>
                          </a:solidFill>
                          <a:effectLst/>
                          <a:latin typeface="Arial"/>
                        </a:rPr>
                        <a:t>5.110.000,00</a:t>
                      </a:r>
                    </a:p>
                  </a:txBody>
                  <a:tcPr marL="9525" marR="9525" marT="9525" marB="0"/>
                </a:tc>
                <a:extLst>
                  <a:ext uri="{0D108BD9-81ED-4DB2-BD59-A6C34878D82A}">
                    <a16:rowId xmlns="" xmlns:a16="http://schemas.microsoft.com/office/drawing/2014/main" val="10000"/>
                  </a:ext>
                </a:extLst>
              </a:tr>
              <a:tr h="382444">
                <a:tc>
                  <a:txBody>
                    <a:bodyPr/>
                    <a:lstStyle/>
                    <a:p>
                      <a:pPr algn="l" fontAlgn="t"/>
                      <a:r>
                        <a:rPr lang="pt-BR" sz="1600" b="0" i="0" u="none" strike="noStrike" dirty="0">
                          <a:solidFill>
                            <a:srgbClr val="000000"/>
                          </a:solidFill>
                          <a:effectLst/>
                          <a:latin typeface="Arial"/>
                        </a:rPr>
                        <a:t>Gestão do Processo Executivo</a:t>
                      </a:r>
                    </a:p>
                  </a:txBody>
                  <a:tcPr marL="9525" marR="9525" marT="9525" marB="0"/>
                </a:tc>
                <a:tc>
                  <a:txBody>
                    <a:bodyPr/>
                    <a:lstStyle/>
                    <a:p>
                      <a:pPr algn="r" fontAlgn="t"/>
                      <a:r>
                        <a:rPr lang="pt-BR" sz="1800" b="0" i="0" u="none" strike="noStrike" dirty="0">
                          <a:solidFill>
                            <a:schemeClr val="tx2"/>
                          </a:solidFill>
                          <a:effectLst/>
                          <a:latin typeface="Arial"/>
                        </a:rPr>
                        <a:t>6.800.000,00</a:t>
                      </a:r>
                    </a:p>
                  </a:txBody>
                  <a:tcPr marL="9525" marR="9525" marT="9525" marB="0"/>
                </a:tc>
                <a:extLst>
                  <a:ext uri="{0D108BD9-81ED-4DB2-BD59-A6C34878D82A}">
                    <a16:rowId xmlns="" xmlns:a16="http://schemas.microsoft.com/office/drawing/2014/main" val="10001"/>
                  </a:ext>
                </a:extLst>
              </a:tr>
              <a:tr h="382444">
                <a:tc>
                  <a:txBody>
                    <a:bodyPr/>
                    <a:lstStyle/>
                    <a:p>
                      <a:pPr algn="l" fontAlgn="t"/>
                      <a:r>
                        <a:rPr lang="pt-BR" sz="1600" b="0" i="0" u="none" strike="noStrike" dirty="0">
                          <a:solidFill>
                            <a:srgbClr val="000000"/>
                          </a:solidFill>
                          <a:effectLst/>
                          <a:latin typeface="Arial"/>
                        </a:rPr>
                        <a:t>Secretaria Municipal da Gestão e da Fazenda</a:t>
                      </a:r>
                    </a:p>
                  </a:txBody>
                  <a:tcPr marL="9525" marR="9525" marT="9525" marB="0"/>
                </a:tc>
                <a:tc>
                  <a:txBody>
                    <a:bodyPr/>
                    <a:lstStyle/>
                    <a:p>
                      <a:pPr algn="r" fontAlgn="t"/>
                      <a:r>
                        <a:rPr lang="pt-BR" sz="1800" b="0" i="0" u="none" strike="noStrike" dirty="0">
                          <a:solidFill>
                            <a:schemeClr val="tx2"/>
                          </a:solidFill>
                          <a:effectLst/>
                          <a:latin typeface="Arial"/>
                        </a:rPr>
                        <a:t>12.800.000,00</a:t>
                      </a:r>
                    </a:p>
                  </a:txBody>
                  <a:tcPr marL="9525" marR="9525" marT="9525" marB="0"/>
                </a:tc>
                <a:extLst>
                  <a:ext uri="{0D108BD9-81ED-4DB2-BD59-A6C34878D82A}">
                    <a16:rowId xmlns="" xmlns:a16="http://schemas.microsoft.com/office/drawing/2014/main" val="10002"/>
                  </a:ext>
                </a:extLst>
              </a:tr>
              <a:tr h="755499">
                <a:tc>
                  <a:txBody>
                    <a:bodyPr/>
                    <a:lstStyle/>
                    <a:p>
                      <a:pPr algn="l" fontAlgn="t"/>
                      <a:r>
                        <a:rPr lang="pt-BR" sz="1600" b="0" i="0" u="none" strike="noStrike" dirty="0">
                          <a:solidFill>
                            <a:srgbClr val="000000"/>
                          </a:solidFill>
                          <a:effectLst/>
                          <a:latin typeface="Arial"/>
                        </a:rPr>
                        <a:t>Secretaria Municipal de Infraestrutura, Mobilidade Urbana e Segurança Publica</a:t>
                      </a:r>
                    </a:p>
                  </a:txBody>
                  <a:tcPr marL="9525" marR="9525" marT="9525" marB="0"/>
                </a:tc>
                <a:tc>
                  <a:txBody>
                    <a:bodyPr/>
                    <a:lstStyle/>
                    <a:p>
                      <a:pPr algn="r" fontAlgn="t"/>
                      <a:r>
                        <a:rPr lang="pt-BR" sz="1800" b="0" i="0" u="none" strike="noStrike" dirty="0">
                          <a:solidFill>
                            <a:schemeClr val="tx2"/>
                          </a:solidFill>
                          <a:effectLst/>
                          <a:latin typeface="Arial"/>
                        </a:rPr>
                        <a:t>21.757.200,00</a:t>
                      </a:r>
                    </a:p>
                  </a:txBody>
                  <a:tcPr marL="9525" marR="9525" marT="9525" marB="0"/>
                </a:tc>
                <a:extLst>
                  <a:ext uri="{0D108BD9-81ED-4DB2-BD59-A6C34878D82A}">
                    <a16:rowId xmlns="" xmlns:a16="http://schemas.microsoft.com/office/drawing/2014/main" val="10003"/>
                  </a:ext>
                </a:extLst>
              </a:tr>
              <a:tr h="755499">
                <a:tc>
                  <a:txBody>
                    <a:bodyPr/>
                    <a:lstStyle/>
                    <a:p>
                      <a:pPr algn="l" fontAlgn="t"/>
                      <a:r>
                        <a:rPr lang="pt-BR" sz="1600" b="0" i="0" u="none" strike="noStrike" dirty="0">
                          <a:solidFill>
                            <a:srgbClr val="000000"/>
                          </a:solidFill>
                          <a:effectLst/>
                          <a:latin typeface="Arial"/>
                        </a:rPr>
                        <a:t>Secretaria Municipal de Desenvolvimento Econômico, Esporte, Cultura, Turismo e Tecnologia </a:t>
                      </a:r>
                    </a:p>
                  </a:txBody>
                  <a:tcPr marL="9525" marR="9525" marT="9525" marB="0"/>
                </a:tc>
                <a:tc>
                  <a:txBody>
                    <a:bodyPr/>
                    <a:lstStyle/>
                    <a:p>
                      <a:pPr algn="r" fontAlgn="t"/>
                      <a:r>
                        <a:rPr lang="pt-BR" sz="1800" b="0" i="0" u="none" strike="noStrike" dirty="0">
                          <a:solidFill>
                            <a:schemeClr val="tx2"/>
                          </a:solidFill>
                          <a:effectLst/>
                          <a:latin typeface="Arial"/>
                        </a:rPr>
                        <a:t>2.190.000,00</a:t>
                      </a:r>
                    </a:p>
                  </a:txBody>
                  <a:tcPr marL="9525" marR="9525" marT="9525" marB="0"/>
                </a:tc>
                <a:extLst>
                  <a:ext uri="{0D108BD9-81ED-4DB2-BD59-A6C34878D82A}">
                    <a16:rowId xmlns="" xmlns:a16="http://schemas.microsoft.com/office/drawing/2014/main" val="10004"/>
                  </a:ext>
                </a:extLst>
              </a:tr>
              <a:tr h="382444">
                <a:tc>
                  <a:txBody>
                    <a:bodyPr/>
                    <a:lstStyle/>
                    <a:p>
                      <a:pPr algn="l" fontAlgn="t"/>
                      <a:r>
                        <a:rPr lang="pt-BR" sz="1600" b="0" i="0" u="none" strike="noStrike" dirty="0">
                          <a:solidFill>
                            <a:srgbClr val="000000"/>
                          </a:solidFill>
                          <a:effectLst/>
                          <a:latin typeface="Arial"/>
                        </a:rPr>
                        <a:t>Secretaria Municipal de Educação</a:t>
                      </a:r>
                    </a:p>
                  </a:txBody>
                  <a:tcPr marL="9525" marR="9525" marT="9525" marB="0"/>
                </a:tc>
                <a:tc>
                  <a:txBody>
                    <a:bodyPr/>
                    <a:lstStyle/>
                    <a:p>
                      <a:pPr algn="r" fontAlgn="t"/>
                      <a:r>
                        <a:rPr lang="pt-BR" sz="1800" b="0" i="0" u="none" strike="noStrike" dirty="0">
                          <a:solidFill>
                            <a:schemeClr val="tx2"/>
                          </a:solidFill>
                          <a:effectLst/>
                          <a:latin typeface="Arial"/>
                        </a:rPr>
                        <a:t>41.235.000,00</a:t>
                      </a:r>
                    </a:p>
                  </a:txBody>
                  <a:tcPr marL="9525" marR="9525" marT="9525" marB="0"/>
                </a:tc>
                <a:extLst>
                  <a:ext uri="{0D108BD9-81ED-4DB2-BD59-A6C34878D82A}">
                    <a16:rowId xmlns="" xmlns:a16="http://schemas.microsoft.com/office/drawing/2014/main" val="10005"/>
                  </a:ext>
                </a:extLst>
              </a:tr>
              <a:tr h="382444">
                <a:tc>
                  <a:txBody>
                    <a:bodyPr/>
                    <a:lstStyle/>
                    <a:p>
                      <a:pPr algn="l" fontAlgn="t"/>
                      <a:r>
                        <a:rPr lang="pt-BR" sz="1600" b="0" i="0" u="none" strike="noStrike" dirty="0">
                          <a:solidFill>
                            <a:srgbClr val="000000"/>
                          </a:solidFill>
                          <a:effectLst/>
                          <a:latin typeface="Arial"/>
                        </a:rPr>
                        <a:t>Secretaria Municipal de Desenvolvimento Social</a:t>
                      </a:r>
                    </a:p>
                  </a:txBody>
                  <a:tcPr marL="9525" marR="9525" marT="9525" marB="0"/>
                </a:tc>
                <a:tc>
                  <a:txBody>
                    <a:bodyPr/>
                    <a:lstStyle/>
                    <a:p>
                      <a:pPr algn="r" fontAlgn="t"/>
                      <a:r>
                        <a:rPr lang="pt-BR" sz="1800" b="0" i="0" u="none" strike="noStrike" dirty="0">
                          <a:solidFill>
                            <a:schemeClr val="tx2"/>
                          </a:solidFill>
                          <a:effectLst/>
                          <a:latin typeface="Arial"/>
                        </a:rPr>
                        <a:t>6.870.000,00</a:t>
                      </a:r>
                    </a:p>
                  </a:txBody>
                  <a:tcPr marL="9525" marR="9525" marT="9525" marB="0"/>
                </a:tc>
                <a:extLst>
                  <a:ext uri="{0D108BD9-81ED-4DB2-BD59-A6C34878D82A}">
                    <a16:rowId xmlns="" xmlns:a16="http://schemas.microsoft.com/office/drawing/2014/main" val="10006"/>
                  </a:ext>
                </a:extLst>
              </a:tr>
              <a:tr h="382444">
                <a:tc>
                  <a:txBody>
                    <a:bodyPr/>
                    <a:lstStyle/>
                    <a:p>
                      <a:pPr algn="l" fontAlgn="t"/>
                      <a:r>
                        <a:rPr lang="pt-BR" sz="1600" b="0" i="0" u="none" strike="noStrike" dirty="0">
                          <a:solidFill>
                            <a:srgbClr val="000000"/>
                          </a:solidFill>
                          <a:effectLst/>
                          <a:latin typeface="Arial"/>
                        </a:rPr>
                        <a:t>Secretaria Municipal de Saúde</a:t>
                      </a:r>
                    </a:p>
                  </a:txBody>
                  <a:tcPr marL="9525" marR="9525" marT="9525" marB="0"/>
                </a:tc>
                <a:tc>
                  <a:txBody>
                    <a:bodyPr/>
                    <a:lstStyle/>
                    <a:p>
                      <a:pPr algn="r" fontAlgn="t"/>
                      <a:r>
                        <a:rPr lang="pt-BR" sz="1800" b="0" i="0" u="none" strike="noStrike" dirty="0">
                          <a:solidFill>
                            <a:schemeClr val="tx2"/>
                          </a:solidFill>
                          <a:effectLst/>
                          <a:latin typeface="Arial"/>
                        </a:rPr>
                        <a:t>23.000.000,00</a:t>
                      </a:r>
                    </a:p>
                  </a:txBody>
                  <a:tcPr marL="9525" marR="9525" marT="9525" marB="0"/>
                </a:tc>
                <a:extLst>
                  <a:ext uri="{0D108BD9-81ED-4DB2-BD59-A6C34878D82A}">
                    <a16:rowId xmlns="" xmlns:a16="http://schemas.microsoft.com/office/drawing/2014/main" val="10007"/>
                  </a:ext>
                </a:extLst>
              </a:tr>
              <a:tr h="382444">
                <a:tc>
                  <a:txBody>
                    <a:bodyPr/>
                    <a:lstStyle/>
                    <a:p>
                      <a:pPr algn="l" fontAlgn="t"/>
                      <a:r>
                        <a:rPr lang="pt-BR" sz="1600" b="0" i="0" u="none" strike="noStrike" dirty="0">
                          <a:solidFill>
                            <a:srgbClr val="000000"/>
                          </a:solidFill>
                          <a:effectLst/>
                          <a:latin typeface="Arial"/>
                        </a:rPr>
                        <a:t>Fundo da Infância e Adolescência</a:t>
                      </a:r>
                    </a:p>
                  </a:txBody>
                  <a:tcPr marL="9525" marR="9525" marT="9525" marB="0"/>
                </a:tc>
                <a:tc>
                  <a:txBody>
                    <a:bodyPr/>
                    <a:lstStyle/>
                    <a:p>
                      <a:pPr algn="r" fontAlgn="t"/>
                      <a:r>
                        <a:rPr lang="pt-BR" sz="1800" b="0" i="0" u="none" strike="noStrike" dirty="0">
                          <a:solidFill>
                            <a:schemeClr val="tx2"/>
                          </a:solidFill>
                          <a:effectLst/>
                          <a:latin typeface="Arial"/>
                        </a:rPr>
                        <a:t>610.000,00</a:t>
                      </a:r>
                    </a:p>
                  </a:txBody>
                  <a:tcPr marL="9525" marR="9525" marT="9525" marB="0"/>
                </a:tc>
                <a:extLst>
                  <a:ext uri="{0D108BD9-81ED-4DB2-BD59-A6C34878D82A}">
                    <a16:rowId xmlns="" xmlns:a16="http://schemas.microsoft.com/office/drawing/2014/main" val="10008"/>
                  </a:ext>
                </a:extLst>
              </a:tr>
              <a:tr h="382444">
                <a:tc>
                  <a:txBody>
                    <a:bodyPr/>
                    <a:lstStyle/>
                    <a:p>
                      <a:pPr algn="l" fontAlgn="t"/>
                      <a:r>
                        <a:rPr lang="pt-BR" sz="1600" b="0" i="0" u="none" strike="noStrike" dirty="0">
                          <a:solidFill>
                            <a:srgbClr val="000000"/>
                          </a:solidFill>
                          <a:effectLst/>
                          <a:latin typeface="Arial"/>
                        </a:rPr>
                        <a:t>Fundo Municipal do Idoso</a:t>
                      </a:r>
                    </a:p>
                  </a:txBody>
                  <a:tcPr marL="9525" marR="9525" marT="9525" marB="0"/>
                </a:tc>
                <a:tc>
                  <a:txBody>
                    <a:bodyPr/>
                    <a:lstStyle/>
                    <a:p>
                      <a:pPr algn="r" fontAlgn="t"/>
                      <a:r>
                        <a:rPr lang="pt-BR" sz="1800" b="0" i="0" u="none" strike="noStrike" dirty="0">
                          <a:solidFill>
                            <a:schemeClr val="tx2"/>
                          </a:solidFill>
                          <a:effectLst/>
                          <a:latin typeface="Arial"/>
                        </a:rPr>
                        <a:t>680.000,00</a:t>
                      </a:r>
                    </a:p>
                  </a:txBody>
                  <a:tcPr marL="9525" marR="9525" marT="9525" marB="0"/>
                </a:tc>
                <a:extLst>
                  <a:ext uri="{0D108BD9-81ED-4DB2-BD59-A6C34878D82A}">
                    <a16:rowId xmlns="" xmlns:a16="http://schemas.microsoft.com/office/drawing/2014/main" val="10009"/>
                  </a:ext>
                </a:extLst>
              </a:tr>
              <a:tr h="382444">
                <a:tc>
                  <a:txBody>
                    <a:bodyPr/>
                    <a:lstStyle/>
                    <a:p>
                      <a:pPr algn="l" fontAlgn="t"/>
                      <a:r>
                        <a:rPr lang="pt-BR" sz="1600" b="0" i="0" u="none" strike="noStrike" dirty="0">
                          <a:solidFill>
                            <a:srgbClr val="000000"/>
                          </a:solidFill>
                          <a:effectLst/>
                          <a:latin typeface="Arial"/>
                        </a:rPr>
                        <a:t>Reserva de Contingência</a:t>
                      </a:r>
                    </a:p>
                  </a:txBody>
                  <a:tcPr marL="9525" marR="9525" marT="9525" marB="0"/>
                </a:tc>
                <a:tc>
                  <a:txBody>
                    <a:bodyPr/>
                    <a:lstStyle/>
                    <a:p>
                      <a:pPr algn="r" fontAlgn="t"/>
                      <a:r>
                        <a:rPr lang="pt-BR" sz="1800" b="0" i="0" u="none" strike="noStrike" dirty="0">
                          <a:solidFill>
                            <a:schemeClr val="tx2"/>
                          </a:solidFill>
                          <a:effectLst/>
                          <a:latin typeface="Arial"/>
                        </a:rPr>
                        <a:t>50.000,00</a:t>
                      </a:r>
                    </a:p>
                  </a:txBody>
                  <a:tcPr marL="9525" marR="9525" marT="9525" marB="0"/>
                </a:tc>
                <a:extLst>
                  <a:ext uri="{0D108BD9-81ED-4DB2-BD59-A6C34878D82A}">
                    <a16:rowId xmlns="" xmlns:a16="http://schemas.microsoft.com/office/drawing/2014/main" val="10010"/>
                  </a:ext>
                </a:extLst>
              </a:tr>
              <a:tr h="382444">
                <a:tc>
                  <a:txBody>
                    <a:bodyPr/>
                    <a:lstStyle/>
                    <a:p>
                      <a:pPr algn="l" fontAlgn="b"/>
                      <a:r>
                        <a:rPr lang="pt-BR" sz="1600" b="0" i="0" u="none" strike="noStrike" dirty="0">
                          <a:solidFill>
                            <a:srgbClr val="000000"/>
                          </a:solidFill>
                          <a:effectLst/>
                          <a:latin typeface="Calibri"/>
                        </a:rPr>
                        <a:t>total</a:t>
                      </a:r>
                    </a:p>
                  </a:txBody>
                  <a:tcPr marL="9525" marR="9525" marT="9525" marB="0" anchor="b"/>
                </a:tc>
                <a:tc>
                  <a:txBody>
                    <a:bodyPr/>
                    <a:lstStyle/>
                    <a:p>
                      <a:pPr algn="r" fontAlgn="t"/>
                      <a:r>
                        <a:rPr lang="pt-BR" sz="1800" b="0" i="0" u="none" strike="noStrike" dirty="0">
                          <a:solidFill>
                            <a:schemeClr val="tx2"/>
                          </a:solidFill>
                          <a:effectLst/>
                          <a:latin typeface="Arial"/>
                        </a:rPr>
                        <a:t>121.102.200,00</a:t>
                      </a:r>
                    </a:p>
                  </a:txBody>
                  <a:tcPr marL="9525" marR="9525" marT="9525" marB="0"/>
                </a:tc>
                <a:extLst>
                  <a:ext uri="{0D108BD9-81ED-4DB2-BD59-A6C34878D82A}">
                    <a16:rowId xmlns="" xmlns:a16="http://schemas.microsoft.com/office/drawing/2014/main" val="1001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312025" cy="936154"/>
          </a:xfrm>
          <a:prstGeom prst="rect">
            <a:avLst/>
          </a:prstGeom>
        </p:spPr>
        <p:txBody>
          <a:bodyPr vert="horz" wrap="square" lIns="0" tIns="12700" rIns="0" bIns="0" rtlCol="0">
            <a:spAutoFit/>
          </a:bodyPr>
          <a:lstStyle/>
          <a:p>
            <a:pPr marL="12700">
              <a:spcBef>
                <a:spcPts val="100"/>
              </a:spcBef>
            </a:pPr>
            <a:r>
              <a:rPr sz="2400" b="0" spc="-5" dirty="0"/>
              <a:t>PROGRAMA</a:t>
            </a:r>
            <a:r>
              <a:rPr sz="2400" b="0" spc="-175" dirty="0"/>
              <a:t> </a:t>
            </a:r>
            <a:r>
              <a:rPr sz="2400" b="0" dirty="0"/>
              <a:t>001</a:t>
            </a:r>
            <a:r>
              <a:rPr sz="2400" b="0" spc="-25" dirty="0"/>
              <a:t> </a:t>
            </a:r>
            <a:r>
              <a:rPr sz="2400" b="0" dirty="0"/>
              <a:t>–</a:t>
            </a:r>
            <a:r>
              <a:rPr sz="2400" b="0" spc="-5" dirty="0"/>
              <a:t> </a:t>
            </a:r>
            <a:r>
              <a:rPr lang="pt-BR" sz="2400" b="0" dirty="0">
                <a:solidFill>
                  <a:schemeClr val="accent1"/>
                </a:solidFill>
              </a:rPr>
              <a:t>Gestão do Processo Executivo</a:t>
            </a:r>
            <a:r>
              <a:rPr lang="pt-BR" sz="3600" b="0" dirty="0">
                <a:solidFill>
                  <a:schemeClr val="tx2">
                    <a:lumMod val="75000"/>
                  </a:schemeClr>
                </a:solidFill>
                <a:latin typeface="Arial"/>
              </a:rPr>
              <a:t/>
            </a:r>
            <a:br>
              <a:rPr lang="pt-BR" sz="3600" b="0" dirty="0">
                <a:solidFill>
                  <a:schemeClr val="tx2">
                    <a:lumMod val="75000"/>
                  </a:schemeClr>
                </a:solidFill>
                <a:latin typeface="Arial"/>
              </a:rPr>
            </a:br>
            <a:endParaRPr sz="3600" dirty="0">
              <a:latin typeface="Trebuchet MS"/>
              <a:cs typeface="Trebuchet MS"/>
            </a:endParaRPr>
          </a:p>
        </p:txBody>
      </p:sp>
      <p:sp>
        <p:nvSpPr>
          <p:cNvPr id="3" name="object 3"/>
          <p:cNvSpPr txBox="1"/>
          <p:nvPr/>
        </p:nvSpPr>
        <p:spPr>
          <a:xfrm>
            <a:off x="457200" y="1447800"/>
            <a:ext cx="10597490" cy="4401205"/>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r>
              <a:rPr sz="1450" spc="-150" dirty="0">
                <a:solidFill>
                  <a:schemeClr val="tx2"/>
                </a:solidFill>
                <a:latin typeface="Lucida Sans Unicode"/>
                <a:cs typeface="Lucida Sans Unicode"/>
              </a:rPr>
              <a:t>▶	</a:t>
            </a:r>
            <a:r>
              <a:rPr sz="1800" spc="-5" dirty="0">
                <a:solidFill>
                  <a:schemeClr val="tx2"/>
                </a:solidFill>
                <a:latin typeface="Trebuchet MS"/>
                <a:cs typeface="Trebuchet MS"/>
              </a:rPr>
              <a:t>Objetivo:</a:t>
            </a:r>
            <a:r>
              <a:rPr sz="1800" spc="-30" dirty="0">
                <a:solidFill>
                  <a:schemeClr val="tx2"/>
                </a:solidFill>
                <a:latin typeface="Trebuchet MS"/>
                <a:cs typeface="Trebuchet MS"/>
              </a:rPr>
              <a:t> </a:t>
            </a:r>
            <a:r>
              <a:rPr sz="1800" spc="-35" dirty="0">
                <a:solidFill>
                  <a:schemeClr val="tx2"/>
                </a:solidFill>
                <a:latin typeface="Trebuchet MS"/>
                <a:cs typeface="Trebuchet MS"/>
              </a:rPr>
              <a:t>Garantir,</a:t>
            </a:r>
            <a:r>
              <a:rPr sz="1800" spc="45" dirty="0">
                <a:solidFill>
                  <a:schemeClr val="tx2"/>
                </a:solidFill>
                <a:latin typeface="Trebuchet MS"/>
                <a:cs typeface="Trebuchet MS"/>
              </a:rPr>
              <a:t> </a:t>
            </a:r>
            <a:r>
              <a:rPr sz="1800" spc="-5" dirty="0">
                <a:solidFill>
                  <a:schemeClr val="tx2"/>
                </a:solidFill>
                <a:latin typeface="Trebuchet MS"/>
                <a:cs typeface="Trebuchet MS"/>
              </a:rPr>
              <a:t>coordenar</a:t>
            </a:r>
            <a:r>
              <a:rPr sz="1800" spc="5" dirty="0">
                <a:solidFill>
                  <a:schemeClr val="tx2"/>
                </a:solidFill>
                <a:latin typeface="Trebuchet MS"/>
                <a:cs typeface="Trebuchet MS"/>
              </a:rPr>
              <a:t> </a:t>
            </a:r>
            <a:r>
              <a:rPr sz="1800" dirty="0">
                <a:solidFill>
                  <a:schemeClr val="tx2"/>
                </a:solidFill>
                <a:latin typeface="Trebuchet MS"/>
                <a:cs typeface="Trebuchet MS"/>
              </a:rPr>
              <a:t>e</a:t>
            </a:r>
            <a:r>
              <a:rPr sz="1800" spc="5" dirty="0">
                <a:solidFill>
                  <a:schemeClr val="tx2"/>
                </a:solidFill>
                <a:latin typeface="Trebuchet MS"/>
                <a:cs typeface="Trebuchet MS"/>
              </a:rPr>
              <a:t> </a:t>
            </a:r>
            <a:r>
              <a:rPr sz="1800" spc="-5" dirty="0">
                <a:solidFill>
                  <a:schemeClr val="tx2"/>
                </a:solidFill>
                <a:latin typeface="Trebuchet MS"/>
                <a:cs typeface="Trebuchet MS"/>
              </a:rPr>
              <a:t>articular</a:t>
            </a:r>
            <a:r>
              <a:rPr sz="1800" spc="30" dirty="0">
                <a:solidFill>
                  <a:schemeClr val="tx2"/>
                </a:solidFill>
                <a:latin typeface="Trebuchet MS"/>
                <a:cs typeface="Trebuchet MS"/>
              </a:rPr>
              <a:t> </a:t>
            </a:r>
            <a:r>
              <a:rPr sz="1800" spc="-5" dirty="0">
                <a:solidFill>
                  <a:schemeClr val="tx2"/>
                </a:solidFill>
                <a:latin typeface="Trebuchet MS"/>
                <a:cs typeface="Trebuchet MS"/>
              </a:rPr>
              <a:t>as</a:t>
            </a:r>
            <a:r>
              <a:rPr sz="1800" dirty="0">
                <a:solidFill>
                  <a:schemeClr val="tx2"/>
                </a:solidFill>
                <a:latin typeface="Trebuchet MS"/>
                <a:cs typeface="Trebuchet MS"/>
              </a:rPr>
              <a:t> </a:t>
            </a:r>
            <a:r>
              <a:rPr sz="1800" spc="-10" dirty="0">
                <a:solidFill>
                  <a:schemeClr val="tx2"/>
                </a:solidFill>
                <a:latin typeface="Trebuchet MS"/>
                <a:cs typeface="Trebuchet MS"/>
              </a:rPr>
              <a:t>políticas</a:t>
            </a:r>
            <a:r>
              <a:rPr sz="1800" dirty="0">
                <a:solidFill>
                  <a:schemeClr val="tx2"/>
                </a:solidFill>
                <a:latin typeface="Trebuchet MS"/>
                <a:cs typeface="Trebuchet MS"/>
              </a:rPr>
              <a:t> </a:t>
            </a:r>
            <a:r>
              <a:rPr sz="1800" spc="-10" dirty="0">
                <a:solidFill>
                  <a:schemeClr val="tx2"/>
                </a:solidFill>
                <a:latin typeface="Trebuchet MS"/>
                <a:cs typeface="Trebuchet MS"/>
              </a:rPr>
              <a:t>públicas, </a:t>
            </a:r>
            <a:r>
              <a:rPr sz="1800" spc="-5" dirty="0">
                <a:solidFill>
                  <a:schemeClr val="tx2"/>
                </a:solidFill>
                <a:latin typeface="Trebuchet MS"/>
                <a:cs typeface="Trebuchet MS"/>
              </a:rPr>
              <a:t>primando</a:t>
            </a:r>
            <a:r>
              <a:rPr sz="1800" spc="30" dirty="0">
                <a:solidFill>
                  <a:schemeClr val="tx2"/>
                </a:solidFill>
                <a:latin typeface="Trebuchet MS"/>
                <a:cs typeface="Trebuchet MS"/>
              </a:rPr>
              <a:t> </a:t>
            </a:r>
            <a:r>
              <a:rPr sz="1800" spc="-5" dirty="0" err="1">
                <a:solidFill>
                  <a:schemeClr val="tx2"/>
                </a:solidFill>
                <a:latin typeface="Trebuchet MS"/>
                <a:cs typeface="Trebuchet MS"/>
              </a:rPr>
              <a:t>pelo</a:t>
            </a:r>
            <a:r>
              <a:rPr sz="1800" spc="-5" dirty="0">
                <a:solidFill>
                  <a:schemeClr val="tx2"/>
                </a:solidFill>
                <a:latin typeface="Trebuchet MS"/>
                <a:cs typeface="Trebuchet MS"/>
              </a:rPr>
              <a:t> </a:t>
            </a:r>
            <a:endParaRPr lang="pt-BR" sz="1800" spc="-5" dirty="0">
              <a:solidFill>
                <a:schemeClr val="tx2"/>
              </a:solidFill>
              <a:latin typeface="Trebuchet MS"/>
              <a:cs typeface="Trebuchet MS"/>
            </a:endParaRPr>
          </a:p>
          <a:p>
            <a:pPr marL="356870" marR="5080" indent="-344805">
              <a:lnSpc>
                <a:spcPct val="100000"/>
              </a:lnSpc>
              <a:spcBef>
                <a:spcPts val="100"/>
              </a:spcBef>
              <a:tabLst>
                <a:tab pos="356870" algn="l"/>
              </a:tabLst>
            </a:pPr>
            <a:r>
              <a:rPr sz="1800" spc="-525" dirty="0">
                <a:solidFill>
                  <a:schemeClr val="tx2"/>
                </a:solidFill>
                <a:latin typeface="Trebuchet MS"/>
                <a:cs typeface="Trebuchet MS"/>
              </a:rPr>
              <a:t> </a:t>
            </a:r>
            <a:r>
              <a:rPr sz="1800" spc="-5" dirty="0">
                <a:solidFill>
                  <a:schemeClr val="tx2"/>
                </a:solidFill>
                <a:latin typeface="Trebuchet MS"/>
                <a:cs typeface="Trebuchet MS"/>
              </a:rPr>
              <a:t>garantindo</a:t>
            </a:r>
            <a:r>
              <a:rPr sz="1800" dirty="0">
                <a:solidFill>
                  <a:schemeClr val="tx2"/>
                </a:solidFill>
                <a:latin typeface="Trebuchet MS"/>
                <a:cs typeface="Trebuchet MS"/>
              </a:rPr>
              <a:t> </a:t>
            </a:r>
            <a:r>
              <a:rPr sz="1800" spc="-5" dirty="0">
                <a:solidFill>
                  <a:schemeClr val="tx2"/>
                </a:solidFill>
                <a:latin typeface="Trebuchet MS"/>
                <a:cs typeface="Trebuchet MS"/>
              </a:rPr>
              <a:t>que</a:t>
            </a:r>
            <a:r>
              <a:rPr sz="1800" spc="10" dirty="0">
                <a:solidFill>
                  <a:schemeClr val="tx2"/>
                </a:solidFill>
                <a:latin typeface="Trebuchet MS"/>
                <a:cs typeface="Trebuchet MS"/>
              </a:rPr>
              <a:t> </a:t>
            </a:r>
            <a:r>
              <a:rPr sz="1800" spc="-5" dirty="0">
                <a:solidFill>
                  <a:schemeClr val="tx2"/>
                </a:solidFill>
                <a:latin typeface="Trebuchet MS"/>
                <a:cs typeface="Trebuchet MS"/>
              </a:rPr>
              <a:t>os</a:t>
            </a:r>
            <a:r>
              <a:rPr sz="1800" spc="-25" dirty="0">
                <a:solidFill>
                  <a:schemeClr val="tx2"/>
                </a:solidFill>
                <a:latin typeface="Trebuchet MS"/>
                <a:cs typeface="Trebuchet MS"/>
              </a:rPr>
              <a:t> </a:t>
            </a:r>
            <a:r>
              <a:rPr sz="1800" spc="-10" dirty="0">
                <a:solidFill>
                  <a:schemeClr val="tx2"/>
                </a:solidFill>
                <a:latin typeface="Trebuchet MS"/>
                <a:cs typeface="Trebuchet MS"/>
              </a:rPr>
              <a:t>serviços</a:t>
            </a:r>
            <a:r>
              <a:rPr sz="1800" spc="25" dirty="0">
                <a:solidFill>
                  <a:schemeClr val="tx2"/>
                </a:solidFill>
                <a:latin typeface="Trebuchet MS"/>
                <a:cs typeface="Trebuchet MS"/>
              </a:rPr>
              <a:t> </a:t>
            </a:r>
            <a:r>
              <a:rPr sz="1800" spc="-5" dirty="0">
                <a:solidFill>
                  <a:schemeClr val="tx2"/>
                </a:solidFill>
                <a:latin typeface="Trebuchet MS"/>
                <a:cs typeface="Trebuchet MS"/>
              </a:rPr>
              <a:t>sejam</a:t>
            </a:r>
            <a:r>
              <a:rPr sz="1800" dirty="0">
                <a:solidFill>
                  <a:schemeClr val="tx2"/>
                </a:solidFill>
                <a:latin typeface="Trebuchet MS"/>
                <a:cs typeface="Trebuchet MS"/>
              </a:rPr>
              <a:t> </a:t>
            </a:r>
            <a:r>
              <a:rPr sz="1800" spc="-5" dirty="0">
                <a:solidFill>
                  <a:schemeClr val="tx2"/>
                </a:solidFill>
                <a:latin typeface="Trebuchet MS"/>
                <a:cs typeface="Trebuchet MS"/>
              </a:rPr>
              <a:t>prestados</a:t>
            </a:r>
            <a:r>
              <a:rPr sz="1800" spc="-10" dirty="0">
                <a:solidFill>
                  <a:schemeClr val="tx2"/>
                </a:solidFill>
                <a:latin typeface="Trebuchet MS"/>
                <a:cs typeface="Trebuchet MS"/>
              </a:rPr>
              <a:t> aos</a:t>
            </a:r>
            <a:r>
              <a:rPr sz="1800" spc="25" dirty="0">
                <a:solidFill>
                  <a:schemeClr val="tx2"/>
                </a:solidFill>
                <a:latin typeface="Trebuchet MS"/>
                <a:cs typeface="Trebuchet MS"/>
              </a:rPr>
              <a:t> </a:t>
            </a:r>
            <a:r>
              <a:rPr sz="1800" spc="-10" dirty="0">
                <a:solidFill>
                  <a:schemeClr val="tx2"/>
                </a:solidFill>
                <a:latin typeface="Trebuchet MS"/>
                <a:cs typeface="Trebuchet MS"/>
              </a:rPr>
              <a:t>Cidadãos</a:t>
            </a:r>
            <a:r>
              <a:rPr sz="1800" spc="-5" dirty="0">
                <a:solidFill>
                  <a:schemeClr val="tx2"/>
                </a:solidFill>
                <a:latin typeface="Trebuchet MS"/>
                <a:cs typeface="Trebuchet MS"/>
              </a:rPr>
              <a:t> </a:t>
            </a:r>
            <a:r>
              <a:rPr sz="1800" dirty="0">
                <a:solidFill>
                  <a:schemeClr val="tx2"/>
                </a:solidFill>
                <a:latin typeface="Trebuchet MS"/>
                <a:cs typeface="Trebuchet MS"/>
              </a:rPr>
              <a:t>e</a:t>
            </a:r>
            <a:r>
              <a:rPr sz="1800" spc="-15" dirty="0">
                <a:solidFill>
                  <a:schemeClr val="tx2"/>
                </a:solidFill>
                <a:latin typeface="Trebuchet MS"/>
                <a:cs typeface="Trebuchet MS"/>
              </a:rPr>
              <a:t> </a:t>
            </a:r>
            <a:r>
              <a:rPr sz="1800" spc="-5" dirty="0">
                <a:solidFill>
                  <a:schemeClr val="tx2"/>
                </a:solidFill>
                <a:latin typeface="Trebuchet MS"/>
                <a:cs typeface="Trebuchet MS"/>
              </a:rPr>
              <a:t>gerindo</a:t>
            </a:r>
            <a:r>
              <a:rPr sz="1800" spc="5" dirty="0">
                <a:solidFill>
                  <a:schemeClr val="tx2"/>
                </a:solidFill>
                <a:latin typeface="Trebuchet MS"/>
                <a:cs typeface="Trebuchet MS"/>
              </a:rPr>
              <a:t> </a:t>
            </a:r>
            <a:r>
              <a:rPr sz="1800" spc="-10" dirty="0">
                <a:solidFill>
                  <a:schemeClr val="tx2"/>
                </a:solidFill>
                <a:latin typeface="Trebuchet MS"/>
                <a:cs typeface="Trebuchet MS"/>
              </a:rPr>
              <a:t>com </a:t>
            </a:r>
            <a:r>
              <a:rPr sz="1800" spc="-5" dirty="0">
                <a:solidFill>
                  <a:schemeClr val="tx2"/>
                </a:solidFill>
                <a:latin typeface="Trebuchet MS"/>
                <a:cs typeface="Trebuchet MS"/>
              </a:rPr>
              <a:t> </a:t>
            </a:r>
            <a:r>
              <a:rPr sz="1800" spc="-10" dirty="0" err="1">
                <a:solidFill>
                  <a:schemeClr val="tx2"/>
                </a:solidFill>
                <a:latin typeface="Trebuchet MS"/>
                <a:cs typeface="Trebuchet MS"/>
              </a:rPr>
              <a:t>responsabilidade</a:t>
            </a:r>
            <a:r>
              <a:rPr sz="1800" spc="30" dirty="0">
                <a:solidFill>
                  <a:schemeClr val="tx2"/>
                </a:solidFill>
                <a:latin typeface="Trebuchet MS"/>
                <a:cs typeface="Trebuchet MS"/>
              </a:rPr>
              <a:t> </a:t>
            </a:r>
            <a:endParaRPr lang="pt-BR" sz="1800" spc="30" dirty="0">
              <a:solidFill>
                <a:schemeClr val="tx2"/>
              </a:solidFill>
              <a:latin typeface="Trebuchet MS"/>
              <a:cs typeface="Trebuchet MS"/>
            </a:endParaRPr>
          </a:p>
          <a:p>
            <a:pPr marL="356870" marR="5080" indent="-344805">
              <a:lnSpc>
                <a:spcPct val="100000"/>
              </a:lnSpc>
              <a:spcBef>
                <a:spcPts val="100"/>
              </a:spcBef>
              <a:tabLst>
                <a:tab pos="356870" algn="l"/>
              </a:tabLst>
            </a:pPr>
            <a:r>
              <a:rPr sz="1800" dirty="0">
                <a:solidFill>
                  <a:schemeClr val="tx2"/>
                </a:solidFill>
                <a:latin typeface="Trebuchet MS"/>
                <a:cs typeface="Trebuchet MS"/>
              </a:rPr>
              <a:t>o</a:t>
            </a:r>
            <a:r>
              <a:rPr sz="1800" spc="-25" dirty="0">
                <a:solidFill>
                  <a:schemeClr val="tx2"/>
                </a:solidFill>
                <a:latin typeface="Trebuchet MS"/>
                <a:cs typeface="Trebuchet MS"/>
              </a:rPr>
              <a:t> </a:t>
            </a:r>
            <a:r>
              <a:rPr sz="1800" spc="-20" dirty="0">
                <a:solidFill>
                  <a:schemeClr val="tx2"/>
                </a:solidFill>
                <a:latin typeface="Trebuchet MS"/>
                <a:cs typeface="Trebuchet MS"/>
              </a:rPr>
              <a:t>Patrimônio</a:t>
            </a:r>
            <a:r>
              <a:rPr sz="1800" spc="45" dirty="0">
                <a:solidFill>
                  <a:schemeClr val="tx2"/>
                </a:solidFill>
                <a:latin typeface="Trebuchet MS"/>
                <a:cs typeface="Trebuchet MS"/>
              </a:rPr>
              <a:t> </a:t>
            </a:r>
            <a:r>
              <a:rPr sz="1800" spc="-5" dirty="0">
                <a:solidFill>
                  <a:schemeClr val="tx2"/>
                </a:solidFill>
                <a:latin typeface="Trebuchet MS"/>
                <a:cs typeface="Trebuchet MS"/>
              </a:rPr>
              <a:t>Público.</a:t>
            </a:r>
            <a:endParaRPr lang="pt-BR" sz="1800" spc="-5" dirty="0">
              <a:solidFill>
                <a:schemeClr val="tx2"/>
              </a:solidFill>
              <a:latin typeface="Trebuchet MS"/>
              <a:cs typeface="Trebuchet MS"/>
            </a:endParaRPr>
          </a:p>
          <a:p>
            <a:pPr marL="356870" marR="5080" indent="-344805">
              <a:lnSpc>
                <a:spcPct val="100000"/>
              </a:lnSpc>
              <a:spcBef>
                <a:spcPts val="100"/>
              </a:spcBef>
              <a:tabLst>
                <a:tab pos="356870" algn="l"/>
              </a:tabLst>
            </a:pPr>
            <a:endParaRPr sz="1800" dirty="0">
              <a:solidFill>
                <a:schemeClr val="tx2"/>
              </a:solidFill>
              <a:latin typeface="Trebuchet MS"/>
              <a:cs typeface="Trebuchet MS"/>
            </a:endParaRPr>
          </a:p>
          <a:p>
            <a:pPr marL="12700">
              <a:lnSpc>
                <a:spcPct val="100000"/>
              </a:lnSpc>
              <a:spcBef>
                <a:spcPts val="985"/>
              </a:spcBef>
              <a:tabLst>
                <a:tab pos="356870" algn="l"/>
              </a:tabLst>
            </a:pPr>
            <a:r>
              <a:rPr sz="1450" spc="-150" dirty="0">
                <a:solidFill>
                  <a:schemeClr val="tx2"/>
                </a:solidFill>
                <a:latin typeface="Lucida Sans Unicode"/>
                <a:cs typeface="Lucida Sans Unicode"/>
              </a:rPr>
              <a:t>▶	</a:t>
            </a:r>
            <a:r>
              <a:rPr sz="1800" dirty="0">
                <a:solidFill>
                  <a:schemeClr val="tx2"/>
                </a:solidFill>
                <a:latin typeface="Trebuchet MS"/>
                <a:cs typeface="Trebuchet MS"/>
              </a:rPr>
              <a:t>ÓRGÃO</a:t>
            </a:r>
            <a:r>
              <a:rPr sz="1800" spc="-40" dirty="0">
                <a:solidFill>
                  <a:schemeClr val="tx2"/>
                </a:solidFill>
                <a:latin typeface="Trebuchet MS"/>
                <a:cs typeface="Trebuchet MS"/>
              </a:rPr>
              <a:t> </a:t>
            </a:r>
            <a:r>
              <a:rPr sz="1800" spc="-5" dirty="0">
                <a:solidFill>
                  <a:schemeClr val="tx2"/>
                </a:solidFill>
                <a:latin typeface="Trebuchet MS"/>
                <a:cs typeface="Trebuchet MS"/>
              </a:rPr>
              <a:t>RESPONSÁVEL:</a:t>
            </a:r>
            <a:r>
              <a:rPr sz="1800" spc="-30" dirty="0">
                <a:solidFill>
                  <a:schemeClr val="tx2"/>
                </a:solidFill>
                <a:latin typeface="Trebuchet MS"/>
                <a:cs typeface="Trebuchet MS"/>
              </a:rPr>
              <a:t> </a:t>
            </a:r>
            <a:r>
              <a:rPr sz="1800" spc="-5" dirty="0">
                <a:solidFill>
                  <a:schemeClr val="tx2"/>
                </a:solidFill>
                <a:latin typeface="Trebuchet MS"/>
                <a:cs typeface="Trebuchet MS"/>
              </a:rPr>
              <a:t>GABINETE DO</a:t>
            </a:r>
            <a:r>
              <a:rPr sz="1800" spc="-35" dirty="0">
                <a:solidFill>
                  <a:schemeClr val="tx2"/>
                </a:solidFill>
                <a:latin typeface="Trebuchet MS"/>
                <a:cs typeface="Trebuchet MS"/>
              </a:rPr>
              <a:t> </a:t>
            </a:r>
            <a:r>
              <a:rPr sz="1800" spc="-15" dirty="0">
                <a:solidFill>
                  <a:schemeClr val="tx2"/>
                </a:solidFill>
                <a:latin typeface="Trebuchet MS"/>
                <a:cs typeface="Trebuchet MS"/>
              </a:rPr>
              <a:t>PREFEITO</a:t>
            </a:r>
            <a:r>
              <a:rPr sz="1800" spc="-10" dirty="0">
                <a:solidFill>
                  <a:schemeClr val="tx2"/>
                </a:solidFill>
                <a:latin typeface="Trebuchet MS"/>
                <a:cs typeface="Trebuchet MS"/>
              </a:rPr>
              <a:t> </a:t>
            </a:r>
            <a:r>
              <a:rPr sz="1800" dirty="0">
                <a:solidFill>
                  <a:schemeClr val="tx2"/>
                </a:solidFill>
                <a:latin typeface="Trebuchet MS"/>
                <a:cs typeface="Trebuchet MS"/>
              </a:rPr>
              <a:t>E</a:t>
            </a:r>
            <a:r>
              <a:rPr sz="1800" spc="-25" dirty="0">
                <a:solidFill>
                  <a:schemeClr val="tx2"/>
                </a:solidFill>
                <a:latin typeface="Trebuchet MS"/>
                <a:cs typeface="Trebuchet MS"/>
              </a:rPr>
              <a:t> </a:t>
            </a:r>
            <a:r>
              <a:rPr sz="1800" spc="-5" dirty="0">
                <a:solidFill>
                  <a:schemeClr val="tx2"/>
                </a:solidFill>
                <a:latin typeface="Trebuchet MS"/>
                <a:cs typeface="Trebuchet MS"/>
              </a:rPr>
              <a:t>VICE</a:t>
            </a:r>
            <a:endParaRPr lang="pt-BR" sz="1800" spc="-5" dirty="0">
              <a:solidFill>
                <a:schemeClr val="tx2"/>
              </a:solidFill>
              <a:latin typeface="Trebuchet MS"/>
              <a:cs typeface="Trebuchet MS"/>
            </a:endParaRPr>
          </a:p>
          <a:p>
            <a:pPr marL="12700">
              <a:lnSpc>
                <a:spcPct val="100000"/>
              </a:lnSpc>
              <a:spcBef>
                <a:spcPts val="985"/>
              </a:spcBef>
              <a:tabLst>
                <a:tab pos="356870" algn="l"/>
              </a:tabLst>
            </a:pPr>
            <a:endParaRPr lang="pt-BR"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M</a:t>
            </a:r>
            <a:r>
              <a:rPr lang="pt-BR" spc="-10" dirty="0">
                <a:solidFill>
                  <a:schemeClr val="tx2"/>
                </a:solidFill>
                <a:latin typeface="Trebuchet MS"/>
                <a:cs typeface="Trebuchet MS"/>
              </a:rPr>
              <a:t>E</a:t>
            </a:r>
            <a:r>
              <a:rPr lang="pt-BR" spc="-160" dirty="0">
                <a:solidFill>
                  <a:schemeClr val="tx2"/>
                </a:solidFill>
                <a:latin typeface="Trebuchet MS"/>
                <a:cs typeface="Trebuchet MS"/>
              </a:rPr>
              <a:t>T</a:t>
            </a:r>
            <a:r>
              <a:rPr lang="pt-BR" dirty="0">
                <a:solidFill>
                  <a:schemeClr val="tx2"/>
                </a:solidFill>
                <a:latin typeface="Trebuchet MS"/>
                <a:cs typeface="Trebuchet MS"/>
              </a:rPr>
              <a:t>A</a:t>
            </a:r>
            <a:r>
              <a:rPr lang="pt-BR" spc="-120" dirty="0">
                <a:solidFill>
                  <a:schemeClr val="tx2"/>
                </a:solidFill>
                <a:latin typeface="Trebuchet MS"/>
                <a:cs typeface="Trebuchet MS"/>
              </a:rPr>
              <a:t> </a:t>
            </a:r>
            <a:r>
              <a:rPr lang="pt-BR" spc="-5" dirty="0">
                <a:solidFill>
                  <a:schemeClr val="tx2"/>
                </a:solidFill>
                <a:latin typeface="Trebuchet MS"/>
                <a:cs typeface="Trebuchet MS"/>
              </a:rPr>
              <a:t>DE</a:t>
            </a:r>
            <a:r>
              <a:rPr lang="pt-BR" spc="-10" dirty="0">
                <a:solidFill>
                  <a:schemeClr val="tx2"/>
                </a:solidFill>
                <a:latin typeface="Trebuchet MS"/>
                <a:cs typeface="Trebuchet MS"/>
              </a:rPr>
              <a:t>S</a:t>
            </a:r>
            <a:r>
              <a:rPr lang="pt-BR" spc="-160" dirty="0">
                <a:solidFill>
                  <a:schemeClr val="tx2"/>
                </a:solidFill>
                <a:latin typeface="Trebuchet MS"/>
                <a:cs typeface="Trebuchet MS"/>
              </a:rPr>
              <a:t>T</a:t>
            </a:r>
            <a:r>
              <a:rPr lang="pt-BR" spc="-10" dirty="0">
                <a:solidFill>
                  <a:schemeClr val="tx2"/>
                </a:solidFill>
                <a:latin typeface="Trebuchet MS"/>
                <a:cs typeface="Trebuchet MS"/>
              </a:rPr>
              <a:t>A</a:t>
            </a:r>
            <a:r>
              <a:rPr lang="pt-BR" spc="5" dirty="0">
                <a:solidFill>
                  <a:schemeClr val="tx2"/>
                </a:solidFill>
                <a:latin typeface="Trebuchet MS"/>
                <a:cs typeface="Trebuchet MS"/>
              </a:rPr>
              <a:t>QU</a:t>
            </a:r>
            <a:r>
              <a:rPr lang="pt-BR" dirty="0">
                <a:solidFill>
                  <a:schemeClr val="tx2"/>
                </a:solidFill>
                <a:latin typeface="Trebuchet MS"/>
                <a:cs typeface="Trebuchet MS"/>
              </a:rPr>
              <a:t>E</a:t>
            </a:r>
            <a:r>
              <a:rPr lang="pt-BR" spc="-5" dirty="0">
                <a:solidFill>
                  <a:schemeClr val="tx2"/>
                </a:solidFill>
                <a:latin typeface="Trebuchet MS"/>
                <a:cs typeface="Trebuchet MS"/>
              </a:rPr>
              <a:t>:</a:t>
            </a:r>
          </a:p>
          <a:p>
            <a:pPr marL="12700">
              <a:lnSpc>
                <a:spcPct val="100000"/>
              </a:lnSpc>
              <a:spcBef>
                <a:spcPts val="985"/>
              </a:spcBef>
              <a:tabLst>
                <a:tab pos="356870" algn="l"/>
              </a:tabLst>
            </a:pPr>
            <a:r>
              <a:rPr lang="pt-BR" sz="1800" spc="-5" dirty="0">
                <a:solidFill>
                  <a:schemeClr val="tx2"/>
                </a:solidFill>
                <a:latin typeface="Trebuchet MS"/>
                <a:cs typeface="Trebuchet MS"/>
              </a:rPr>
              <a:t>	Desapropriação de áreas do Município para reorganização de estrutura física;</a:t>
            </a:r>
          </a:p>
          <a:p>
            <a:pPr marL="12700">
              <a:lnSpc>
                <a:spcPct val="100000"/>
              </a:lnSpc>
              <a:spcBef>
                <a:spcPts val="985"/>
              </a:spcBef>
              <a:tabLst>
                <a:tab pos="356870" algn="l"/>
              </a:tabLst>
            </a:pPr>
            <a:r>
              <a:rPr lang="pt-BR" spc="-5" dirty="0">
                <a:solidFill>
                  <a:schemeClr val="tx2"/>
                </a:solidFill>
                <a:latin typeface="Trebuchet MS"/>
                <a:cs typeface="Trebuchet MS"/>
              </a:rPr>
              <a:t>	Aquisição de Veículo;</a:t>
            </a:r>
            <a:endParaRPr lang="pt-BR" sz="1800"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	Implementar ações junto a Procuradoria, Ouvidoria e Controladoria Interna;</a:t>
            </a:r>
            <a:endParaRPr lang="pt-BR" sz="1800" spc="-5" dirty="0">
              <a:solidFill>
                <a:schemeClr val="tx2"/>
              </a:solidFill>
              <a:latin typeface="Trebuchet MS"/>
              <a:cs typeface="Trebuchet MS"/>
            </a:endParaRPr>
          </a:p>
          <a:p>
            <a:pPr marL="12700">
              <a:lnSpc>
                <a:spcPct val="100000"/>
              </a:lnSpc>
              <a:spcBef>
                <a:spcPts val="985"/>
              </a:spcBef>
              <a:tabLst>
                <a:tab pos="356870" algn="l"/>
              </a:tabLst>
            </a:pPr>
            <a:r>
              <a:rPr lang="pt-BR" spc="-5" dirty="0">
                <a:solidFill>
                  <a:schemeClr val="tx2"/>
                </a:solidFill>
                <a:latin typeface="Trebuchet MS"/>
                <a:cs typeface="Trebuchet MS"/>
              </a:rPr>
              <a:t> 	Fortalecer e fomentar a participação dos Conselhos.</a:t>
            </a:r>
            <a:endParaRPr lang="pt-BR" sz="1800" spc="-5" dirty="0">
              <a:solidFill>
                <a:schemeClr val="tx2"/>
              </a:solidFill>
              <a:latin typeface="Trebuchet MS"/>
              <a:cs typeface="Trebuchet MS"/>
            </a:endParaRPr>
          </a:p>
          <a:p>
            <a:pPr marL="12700">
              <a:lnSpc>
                <a:spcPct val="100000"/>
              </a:lnSpc>
              <a:spcBef>
                <a:spcPts val="985"/>
              </a:spcBef>
              <a:tabLst>
                <a:tab pos="356870" algn="l"/>
              </a:tabLst>
            </a:pPr>
            <a:endParaRPr sz="1800" dirty="0">
              <a:latin typeface="Trebuchet MS"/>
              <a:cs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9302090"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002</a:t>
            </a:r>
            <a:r>
              <a:rPr sz="2400" b="0" spc="-20" dirty="0">
                <a:latin typeface="Trebuchet MS"/>
                <a:cs typeface="Trebuchet MS"/>
              </a:rPr>
              <a:t> </a:t>
            </a:r>
            <a:r>
              <a:rPr sz="2400" b="0" dirty="0">
                <a:latin typeface="Trebuchet MS"/>
                <a:cs typeface="Trebuchet MS"/>
              </a:rPr>
              <a:t>–</a:t>
            </a:r>
            <a:r>
              <a:rPr sz="2400" b="0" spc="-204" dirty="0">
                <a:latin typeface="Trebuchet MS"/>
                <a:cs typeface="Trebuchet MS"/>
              </a:rPr>
              <a:t> </a:t>
            </a:r>
            <a:r>
              <a:rPr lang="pt-BR" sz="2400" b="0" dirty="0">
                <a:solidFill>
                  <a:schemeClr val="accent1"/>
                </a:solidFill>
              </a:rPr>
              <a:t>Secretaria Municipal da Gestão e da Fazenda</a:t>
            </a:r>
            <a:endParaRPr sz="2400" dirty="0">
              <a:latin typeface="Trebuchet MS"/>
              <a:cs typeface="Trebuchet MS"/>
            </a:endParaRPr>
          </a:p>
        </p:txBody>
      </p:sp>
      <p:sp>
        <p:nvSpPr>
          <p:cNvPr id="3" name="object 3"/>
          <p:cNvSpPr txBox="1"/>
          <p:nvPr/>
        </p:nvSpPr>
        <p:spPr>
          <a:xfrm>
            <a:off x="609600" y="1143000"/>
            <a:ext cx="8413115" cy="5578450"/>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450" spc="-150" dirty="0">
                <a:solidFill>
                  <a:srgbClr val="0E6EC5"/>
                </a:solidFill>
                <a:latin typeface="Lucida Sans Unicode"/>
                <a:cs typeface="Lucida Sans Unicode"/>
              </a:rPr>
              <a:t>▶	</a:t>
            </a:r>
            <a:r>
              <a:rPr sz="1800" spc="-5" dirty="0">
                <a:solidFill>
                  <a:schemeClr val="tx2"/>
                </a:solidFill>
                <a:latin typeface="Trebuchet MS"/>
                <a:cs typeface="Trebuchet MS"/>
              </a:rPr>
              <a:t>Objetivo:</a:t>
            </a:r>
            <a:r>
              <a:rPr sz="1800" spc="-30" dirty="0">
                <a:solidFill>
                  <a:schemeClr val="tx2"/>
                </a:solidFill>
                <a:latin typeface="Trebuchet MS"/>
                <a:cs typeface="Trebuchet MS"/>
              </a:rPr>
              <a:t> </a:t>
            </a:r>
            <a:r>
              <a:rPr sz="1800" spc="-5" dirty="0">
                <a:solidFill>
                  <a:schemeClr val="tx2"/>
                </a:solidFill>
                <a:latin typeface="Trebuchet MS"/>
                <a:cs typeface="Trebuchet MS"/>
              </a:rPr>
              <a:t>Garantir</a:t>
            </a:r>
            <a:r>
              <a:rPr sz="1800" spc="30" dirty="0">
                <a:solidFill>
                  <a:schemeClr val="tx2"/>
                </a:solidFill>
                <a:latin typeface="Trebuchet MS"/>
                <a:cs typeface="Trebuchet MS"/>
              </a:rPr>
              <a:t> </a:t>
            </a:r>
            <a:r>
              <a:rPr sz="1800" dirty="0">
                <a:solidFill>
                  <a:schemeClr val="tx2"/>
                </a:solidFill>
                <a:latin typeface="Trebuchet MS"/>
                <a:cs typeface="Trebuchet MS"/>
              </a:rPr>
              <a:t>o</a:t>
            </a:r>
            <a:r>
              <a:rPr sz="1800" spc="-25" dirty="0">
                <a:solidFill>
                  <a:schemeClr val="tx2"/>
                </a:solidFill>
                <a:latin typeface="Trebuchet MS"/>
                <a:cs typeface="Trebuchet MS"/>
              </a:rPr>
              <a:t> </a:t>
            </a:r>
            <a:r>
              <a:rPr sz="1800" spc="-5" dirty="0">
                <a:solidFill>
                  <a:schemeClr val="tx2"/>
                </a:solidFill>
                <a:latin typeface="Trebuchet MS"/>
                <a:cs typeface="Trebuchet MS"/>
              </a:rPr>
              <a:t>funcionamento</a:t>
            </a:r>
            <a:r>
              <a:rPr sz="1800" spc="30" dirty="0">
                <a:solidFill>
                  <a:schemeClr val="tx2"/>
                </a:solidFill>
                <a:latin typeface="Trebuchet MS"/>
                <a:cs typeface="Trebuchet MS"/>
              </a:rPr>
              <a:t> </a:t>
            </a:r>
            <a:r>
              <a:rPr sz="1800" spc="-5" dirty="0">
                <a:solidFill>
                  <a:schemeClr val="tx2"/>
                </a:solidFill>
                <a:latin typeface="Trebuchet MS"/>
                <a:cs typeface="Trebuchet MS"/>
              </a:rPr>
              <a:t>das</a:t>
            </a:r>
            <a:r>
              <a:rPr sz="1800" dirty="0">
                <a:solidFill>
                  <a:schemeClr val="tx2"/>
                </a:solidFill>
                <a:latin typeface="Trebuchet MS"/>
                <a:cs typeface="Trebuchet MS"/>
              </a:rPr>
              <a:t> </a:t>
            </a:r>
            <a:r>
              <a:rPr sz="1800" spc="-5" dirty="0">
                <a:solidFill>
                  <a:schemeClr val="tx2"/>
                </a:solidFill>
                <a:latin typeface="Trebuchet MS"/>
                <a:cs typeface="Trebuchet MS"/>
              </a:rPr>
              <a:t>atividades</a:t>
            </a:r>
            <a:r>
              <a:rPr sz="1800" spc="25" dirty="0">
                <a:solidFill>
                  <a:schemeClr val="tx2"/>
                </a:solidFill>
                <a:latin typeface="Trebuchet MS"/>
                <a:cs typeface="Trebuchet MS"/>
              </a:rPr>
              <a:t> </a:t>
            </a:r>
            <a:r>
              <a:rPr sz="1800" dirty="0">
                <a:solidFill>
                  <a:schemeClr val="tx2"/>
                </a:solidFill>
                <a:latin typeface="Trebuchet MS"/>
                <a:cs typeface="Trebuchet MS"/>
              </a:rPr>
              <a:t>de</a:t>
            </a:r>
            <a:r>
              <a:rPr sz="1800" spc="-10" dirty="0">
                <a:solidFill>
                  <a:schemeClr val="tx2"/>
                </a:solidFill>
                <a:latin typeface="Trebuchet MS"/>
                <a:cs typeface="Trebuchet MS"/>
              </a:rPr>
              <a:t> apoio</a:t>
            </a:r>
            <a:r>
              <a:rPr sz="1800" dirty="0">
                <a:solidFill>
                  <a:schemeClr val="tx2"/>
                </a:solidFill>
                <a:latin typeface="Trebuchet MS"/>
                <a:cs typeface="Trebuchet MS"/>
              </a:rPr>
              <a:t> </a:t>
            </a:r>
            <a:r>
              <a:rPr sz="1800" spc="-10" dirty="0">
                <a:solidFill>
                  <a:schemeClr val="tx2"/>
                </a:solidFill>
                <a:latin typeface="Trebuchet MS"/>
                <a:cs typeface="Trebuchet MS"/>
              </a:rPr>
              <a:t>administrativo</a:t>
            </a:r>
            <a:r>
              <a:rPr sz="1800" spc="50" dirty="0">
                <a:solidFill>
                  <a:schemeClr val="tx2"/>
                </a:solidFill>
                <a:latin typeface="Trebuchet MS"/>
                <a:cs typeface="Trebuchet MS"/>
              </a:rPr>
              <a:t> </a:t>
            </a:r>
            <a:r>
              <a:rPr sz="1800" dirty="0">
                <a:solidFill>
                  <a:schemeClr val="tx2"/>
                </a:solidFill>
                <a:latin typeface="Trebuchet MS"/>
                <a:cs typeface="Trebuchet MS"/>
              </a:rPr>
              <a:t>a</a:t>
            </a:r>
          </a:p>
          <a:p>
            <a:pPr marL="356870">
              <a:lnSpc>
                <a:spcPct val="100000"/>
              </a:lnSpc>
            </a:pPr>
            <a:r>
              <a:rPr sz="1800" spc="-5" dirty="0">
                <a:solidFill>
                  <a:schemeClr val="tx2"/>
                </a:solidFill>
                <a:latin typeface="Trebuchet MS"/>
                <a:cs typeface="Trebuchet MS"/>
              </a:rPr>
              <a:t>todos</a:t>
            </a:r>
            <a:r>
              <a:rPr sz="1800" spc="-30" dirty="0">
                <a:solidFill>
                  <a:schemeClr val="tx2"/>
                </a:solidFill>
                <a:latin typeface="Trebuchet MS"/>
                <a:cs typeface="Trebuchet MS"/>
              </a:rPr>
              <a:t> </a:t>
            </a:r>
            <a:r>
              <a:rPr sz="1800" spc="-5" dirty="0">
                <a:solidFill>
                  <a:schemeClr val="tx2"/>
                </a:solidFill>
                <a:latin typeface="Trebuchet MS"/>
                <a:cs typeface="Trebuchet MS"/>
              </a:rPr>
              <a:t>os</a:t>
            </a:r>
            <a:r>
              <a:rPr sz="1800" dirty="0">
                <a:solidFill>
                  <a:schemeClr val="tx2"/>
                </a:solidFill>
                <a:latin typeface="Trebuchet MS"/>
                <a:cs typeface="Trebuchet MS"/>
              </a:rPr>
              <a:t> </a:t>
            </a:r>
            <a:r>
              <a:rPr sz="1800" spc="-5" dirty="0">
                <a:solidFill>
                  <a:schemeClr val="tx2"/>
                </a:solidFill>
                <a:latin typeface="Trebuchet MS"/>
                <a:cs typeface="Trebuchet MS"/>
              </a:rPr>
              <a:t>órgãos</a:t>
            </a:r>
            <a:r>
              <a:rPr sz="1800" dirty="0">
                <a:solidFill>
                  <a:schemeClr val="tx2"/>
                </a:solidFill>
                <a:latin typeface="Trebuchet MS"/>
                <a:cs typeface="Trebuchet MS"/>
              </a:rPr>
              <a:t> </a:t>
            </a:r>
            <a:r>
              <a:rPr sz="1800" spc="-5" dirty="0">
                <a:solidFill>
                  <a:schemeClr val="tx2"/>
                </a:solidFill>
                <a:latin typeface="Trebuchet MS"/>
                <a:cs typeface="Trebuchet MS"/>
              </a:rPr>
              <a:t>do</a:t>
            </a:r>
            <a:r>
              <a:rPr sz="1800" spc="-20" dirty="0">
                <a:solidFill>
                  <a:schemeClr val="tx2"/>
                </a:solidFill>
                <a:latin typeface="Trebuchet MS"/>
                <a:cs typeface="Trebuchet MS"/>
              </a:rPr>
              <a:t> </a:t>
            </a:r>
            <a:r>
              <a:rPr sz="1800" spc="-25" dirty="0">
                <a:solidFill>
                  <a:schemeClr val="tx2"/>
                </a:solidFill>
                <a:latin typeface="Trebuchet MS"/>
                <a:cs typeface="Trebuchet MS"/>
              </a:rPr>
              <a:t>Poder</a:t>
            </a:r>
            <a:r>
              <a:rPr sz="1800" spc="5" dirty="0">
                <a:solidFill>
                  <a:schemeClr val="tx2"/>
                </a:solidFill>
                <a:latin typeface="Trebuchet MS"/>
                <a:cs typeface="Trebuchet MS"/>
              </a:rPr>
              <a:t> </a:t>
            </a:r>
            <a:r>
              <a:rPr sz="1800" spc="-5" dirty="0">
                <a:solidFill>
                  <a:schemeClr val="tx2"/>
                </a:solidFill>
                <a:latin typeface="Trebuchet MS"/>
                <a:cs typeface="Trebuchet MS"/>
              </a:rPr>
              <a:t>Executivo</a:t>
            </a:r>
            <a:r>
              <a:rPr sz="1800" spc="-15" dirty="0">
                <a:solidFill>
                  <a:schemeClr val="tx2"/>
                </a:solidFill>
                <a:latin typeface="Trebuchet MS"/>
                <a:cs typeface="Trebuchet MS"/>
              </a:rPr>
              <a:t> </a:t>
            </a:r>
            <a:r>
              <a:rPr sz="1800" spc="-10" dirty="0">
                <a:solidFill>
                  <a:schemeClr val="tx2"/>
                </a:solidFill>
                <a:latin typeface="Trebuchet MS"/>
                <a:cs typeface="Trebuchet MS"/>
              </a:rPr>
              <a:t>Municipal.</a:t>
            </a:r>
            <a:endParaRPr sz="1800" dirty="0">
              <a:solidFill>
                <a:schemeClr val="tx2"/>
              </a:solidFill>
              <a:latin typeface="Trebuchet MS"/>
              <a:cs typeface="Trebuchet MS"/>
            </a:endParaRPr>
          </a:p>
          <a:p>
            <a:pPr>
              <a:lnSpc>
                <a:spcPct val="100000"/>
              </a:lnSpc>
            </a:pPr>
            <a:endParaRPr sz="2100" dirty="0">
              <a:solidFill>
                <a:schemeClr val="tx2"/>
              </a:solidFill>
              <a:latin typeface="Trebuchet MS"/>
              <a:cs typeface="Trebuchet MS"/>
            </a:endParaRPr>
          </a:p>
          <a:p>
            <a:pPr marL="12700">
              <a:lnSpc>
                <a:spcPct val="100000"/>
              </a:lnSpc>
              <a:spcBef>
                <a:spcPts val="1714"/>
              </a:spcBef>
              <a:tabLst>
                <a:tab pos="356870" algn="l"/>
              </a:tabLst>
            </a:pPr>
            <a:r>
              <a:rPr sz="1450" spc="-145" dirty="0">
                <a:solidFill>
                  <a:schemeClr val="tx2"/>
                </a:solidFill>
                <a:latin typeface="Lucida Sans Unicode"/>
                <a:cs typeface="Lucida Sans Unicode"/>
              </a:rPr>
              <a:t>▶	</a:t>
            </a:r>
            <a:r>
              <a:rPr sz="1800" dirty="0">
                <a:solidFill>
                  <a:schemeClr val="tx2"/>
                </a:solidFill>
                <a:latin typeface="Trebuchet MS"/>
                <a:cs typeface="Trebuchet MS"/>
              </a:rPr>
              <a:t>ÓRGÃO</a:t>
            </a:r>
            <a:r>
              <a:rPr sz="1800" spc="-35" dirty="0">
                <a:solidFill>
                  <a:schemeClr val="tx2"/>
                </a:solidFill>
                <a:latin typeface="Trebuchet MS"/>
                <a:cs typeface="Trebuchet MS"/>
              </a:rPr>
              <a:t> </a:t>
            </a:r>
            <a:r>
              <a:rPr sz="1800" spc="-5" dirty="0">
                <a:solidFill>
                  <a:schemeClr val="tx2"/>
                </a:solidFill>
                <a:latin typeface="Trebuchet MS"/>
                <a:cs typeface="Trebuchet MS"/>
              </a:rPr>
              <a:t>RESPONSÁVEL:</a:t>
            </a:r>
            <a:r>
              <a:rPr sz="1800" spc="-25" dirty="0">
                <a:solidFill>
                  <a:schemeClr val="tx2"/>
                </a:solidFill>
                <a:latin typeface="Trebuchet MS"/>
                <a:cs typeface="Trebuchet MS"/>
              </a:rPr>
              <a:t> </a:t>
            </a:r>
            <a:r>
              <a:rPr sz="1800" spc="-20" dirty="0">
                <a:solidFill>
                  <a:schemeClr val="tx2"/>
                </a:solidFill>
                <a:latin typeface="Trebuchet MS"/>
                <a:cs typeface="Trebuchet MS"/>
              </a:rPr>
              <a:t>SECRETARIA</a:t>
            </a:r>
            <a:r>
              <a:rPr sz="1800" spc="-114" dirty="0">
                <a:solidFill>
                  <a:schemeClr val="tx2"/>
                </a:solidFill>
                <a:latin typeface="Trebuchet MS"/>
                <a:cs typeface="Trebuchet MS"/>
              </a:rPr>
              <a:t> </a:t>
            </a:r>
            <a:r>
              <a:rPr sz="1800" spc="-25" dirty="0">
                <a:solidFill>
                  <a:schemeClr val="tx2"/>
                </a:solidFill>
                <a:latin typeface="Trebuchet MS"/>
                <a:cs typeface="Trebuchet MS"/>
              </a:rPr>
              <a:t>MUNICIPAL</a:t>
            </a:r>
            <a:r>
              <a:rPr sz="1800" spc="-110" dirty="0">
                <a:solidFill>
                  <a:schemeClr val="tx2"/>
                </a:solidFill>
                <a:latin typeface="Trebuchet MS"/>
                <a:cs typeface="Trebuchet MS"/>
              </a:rPr>
              <a:t> </a:t>
            </a:r>
            <a:r>
              <a:rPr sz="1800" spc="-5" dirty="0">
                <a:solidFill>
                  <a:schemeClr val="tx2"/>
                </a:solidFill>
                <a:latin typeface="Trebuchet MS"/>
                <a:cs typeface="Trebuchet MS"/>
              </a:rPr>
              <a:t>DE</a:t>
            </a:r>
            <a:r>
              <a:rPr sz="1800" spc="-114" dirty="0">
                <a:solidFill>
                  <a:schemeClr val="tx2"/>
                </a:solidFill>
                <a:latin typeface="Trebuchet MS"/>
                <a:cs typeface="Trebuchet MS"/>
              </a:rPr>
              <a:t> </a:t>
            </a:r>
            <a:r>
              <a:rPr sz="1800" spc="-5" dirty="0">
                <a:solidFill>
                  <a:schemeClr val="tx2"/>
                </a:solidFill>
                <a:latin typeface="Trebuchet MS"/>
                <a:cs typeface="Trebuchet MS"/>
              </a:rPr>
              <a:t>ADMINISTRAÇÃO,</a:t>
            </a:r>
            <a:r>
              <a:rPr sz="1800" spc="-25" dirty="0">
                <a:solidFill>
                  <a:schemeClr val="tx2"/>
                </a:solidFill>
                <a:latin typeface="Trebuchet MS"/>
                <a:cs typeface="Trebuchet MS"/>
              </a:rPr>
              <a:t> </a:t>
            </a:r>
            <a:r>
              <a:rPr sz="1800" spc="-5" dirty="0">
                <a:solidFill>
                  <a:schemeClr val="tx2"/>
                </a:solidFill>
                <a:latin typeface="Trebuchet MS"/>
                <a:cs typeface="Trebuchet MS"/>
              </a:rPr>
              <a:t>FINANÇAS</a:t>
            </a:r>
            <a:r>
              <a:rPr sz="1800" spc="10" dirty="0">
                <a:solidFill>
                  <a:schemeClr val="tx2"/>
                </a:solidFill>
                <a:latin typeface="Trebuchet MS"/>
                <a:cs typeface="Trebuchet MS"/>
              </a:rPr>
              <a:t> </a:t>
            </a:r>
            <a:r>
              <a:rPr sz="1800" dirty="0">
                <a:solidFill>
                  <a:schemeClr val="tx2"/>
                </a:solidFill>
                <a:latin typeface="Trebuchet MS"/>
                <a:cs typeface="Trebuchet MS"/>
              </a:rPr>
              <a:t>E</a:t>
            </a:r>
          </a:p>
          <a:p>
            <a:pPr marL="356870">
              <a:lnSpc>
                <a:spcPct val="100000"/>
              </a:lnSpc>
            </a:pPr>
            <a:r>
              <a:rPr sz="1800" spc="-10" dirty="0">
                <a:solidFill>
                  <a:schemeClr val="tx2"/>
                </a:solidFill>
                <a:latin typeface="Trebuchet MS"/>
                <a:cs typeface="Trebuchet MS"/>
              </a:rPr>
              <a:t>PLANEJAMENTO</a:t>
            </a:r>
            <a:r>
              <a:rPr sz="1800" spc="-20" dirty="0">
                <a:solidFill>
                  <a:schemeClr val="tx2"/>
                </a:solidFill>
                <a:latin typeface="Trebuchet MS"/>
                <a:cs typeface="Trebuchet MS"/>
              </a:rPr>
              <a:t> </a:t>
            </a:r>
            <a:r>
              <a:rPr sz="1800" spc="-5" dirty="0">
                <a:solidFill>
                  <a:schemeClr val="tx2"/>
                </a:solidFill>
                <a:latin typeface="Trebuchet MS"/>
                <a:cs typeface="Trebuchet MS"/>
              </a:rPr>
              <a:t>URBANO</a:t>
            </a:r>
            <a:r>
              <a:rPr sz="1800" spc="-35" dirty="0">
                <a:solidFill>
                  <a:schemeClr val="tx2"/>
                </a:solidFill>
                <a:latin typeface="Trebuchet MS"/>
                <a:cs typeface="Trebuchet MS"/>
              </a:rPr>
              <a:t> </a:t>
            </a:r>
            <a:r>
              <a:rPr sz="1800" spc="-5" dirty="0">
                <a:solidFill>
                  <a:schemeClr val="tx2"/>
                </a:solidFill>
                <a:latin typeface="Trebuchet MS"/>
                <a:cs typeface="Trebuchet MS"/>
              </a:rPr>
              <a:t>(órgão</a:t>
            </a:r>
            <a:r>
              <a:rPr sz="1800" spc="-15" dirty="0">
                <a:solidFill>
                  <a:schemeClr val="tx2"/>
                </a:solidFill>
                <a:latin typeface="Trebuchet MS"/>
                <a:cs typeface="Trebuchet MS"/>
              </a:rPr>
              <a:t> </a:t>
            </a:r>
            <a:r>
              <a:rPr sz="1800" spc="-5" dirty="0">
                <a:solidFill>
                  <a:schemeClr val="tx2"/>
                </a:solidFill>
                <a:latin typeface="Trebuchet MS"/>
                <a:cs typeface="Trebuchet MS"/>
              </a:rPr>
              <a:t>Setorial)</a:t>
            </a:r>
            <a:endParaRPr sz="1800" dirty="0">
              <a:solidFill>
                <a:schemeClr val="tx2"/>
              </a:solidFill>
              <a:latin typeface="Trebuchet MS"/>
              <a:cs typeface="Trebuchet MS"/>
            </a:endParaRPr>
          </a:p>
          <a:p>
            <a:pPr marL="12700">
              <a:lnSpc>
                <a:spcPct val="100000"/>
              </a:lnSpc>
              <a:spcBef>
                <a:spcPts val="1720"/>
              </a:spcBef>
              <a:tabLst>
                <a:tab pos="1861185" algn="l"/>
              </a:tabLst>
            </a:pPr>
            <a:endParaRPr lang="pt-BR" sz="1800" spc="-5" dirty="0">
              <a:solidFill>
                <a:schemeClr val="tx2"/>
              </a:solidFill>
              <a:latin typeface="Trebuchet MS"/>
              <a:cs typeface="Trebuchet MS"/>
            </a:endParaRPr>
          </a:p>
          <a:p>
            <a:pPr marL="12700">
              <a:lnSpc>
                <a:spcPct val="100000"/>
              </a:lnSpc>
              <a:spcBef>
                <a:spcPts val="1720"/>
              </a:spcBef>
              <a:tabLst>
                <a:tab pos="1861185" algn="l"/>
              </a:tabLst>
            </a:pPr>
            <a:r>
              <a:rPr sz="1800" spc="-5" dirty="0">
                <a:solidFill>
                  <a:schemeClr val="tx2"/>
                </a:solidFill>
                <a:latin typeface="Trebuchet MS"/>
                <a:cs typeface="Trebuchet MS"/>
              </a:rPr>
              <a:t>M</a:t>
            </a:r>
            <a:r>
              <a:rPr sz="1800" spc="-10" dirty="0">
                <a:solidFill>
                  <a:schemeClr val="tx2"/>
                </a:solidFill>
                <a:latin typeface="Trebuchet MS"/>
                <a:cs typeface="Trebuchet MS"/>
              </a:rPr>
              <a:t>E</a:t>
            </a:r>
            <a:r>
              <a:rPr sz="1800" spc="-160" dirty="0">
                <a:solidFill>
                  <a:schemeClr val="tx2"/>
                </a:solidFill>
                <a:latin typeface="Trebuchet MS"/>
                <a:cs typeface="Trebuchet MS"/>
              </a:rPr>
              <a:t>T</a:t>
            </a:r>
            <a:r>
              <a:rPr sz="1800" dirty="0">
                <a:solidFill>
                  <a:schemeClr val="tx2"/>
                </a:solidFill>
                <a:latin typeface="Trebuchet MS"/>
                <a:cs typeface="Trebuchet MS"/>
              </a:rPr>
              <a:t>A</a:t>
            </a:r>
            <a:r>
              <a:rPr sz="1800" spc="-120" dirty="0">
                <a:solidFill>
                  <a:schemeClr val="tx2"/>
                </a:solidFill>
                <a:latin typeface="Trebuchet MS"/>
                <a:cs typeface="Trebuchet MS"/>
              </a:rPr>
              <a:t> </a:t>
            </a:r>
            <a:r>
              <a:rPr sz="1800" spc="-5" dirty="0">
                <a:solidFill>
                  <a:schemeClr val="tx2"/>
                </a:solidFill>
                <a:latin typeface="Trebuchet MS"/>
                <a:cs typeface="Trebuchet MS"/>
              </a:rPr>
              <a:t>DE</a:t>
            </a:r>
            <a:r>
              <a:rPr sz="1800" spc="-10" dirty="0">
                <a:solidFill>
                  <a:schemeClr val="tx2"/>
                </a:solidFill>
                <a:latin typeface="Trebuchet MS"/>
                <a:cs typeface="Trebuchet MS"/>
              </a:rPr>
              <a:t>S</a:t>
            </a:r>
            <a:r>
              <a:rPr sz="1800" spc="-160" dirty="0">
                <a:solidFill>
                  <a:schemeClr val="tx2"/>
                </a:solidFill>
                <a:latin typeface="Trebuchet MS"/>
                <a:cs typeface="Trebuchet MS"/>
              </a:rPr>
              <a:t>T</a:t>
            </a:r>
            <a:r>
              <a:rPr sz="1800" spc="-10" dirty="0">
                <a:solidFill>
                  <a:schemeClr val="tx2"/>
                </a:solidFill>
                <a:latin typeface="Trebuchet MS"/>
                <a:cs typeface="Trebuchet MS"/>
              </a:rPr>
              <a:t>A</a:t>
            </a:r>
            <a:r>
              <a:rPr sz="1800" spc="5" dirty="0">
                <a:solidFill>
                  <a:schemeClr val="tx2"/>
                </a:solidFill>
                <a:latin typeface="Trebuchet MS"/>
                <a:cs typeface="Trebuchet MS"/>
              </a:rPr>
              <a:t>QU</a:t>
            </a:r>
            <a:r>
              <a:rPr sz="1800" dirty="0">
                <a:solidFill>
                  <a:schemeClr val="tx2"/>
                </a:solidFill>
                <a:latin typeface="Trebuchet MS"/>
                <a:cs typeface="Trebuchet MS"/>
              </a:rPr>
              <a:t>E:</a:t>
            </a:r>
            <a:endParaRPr lang="pt-BR" sz="1800" dirty="0">
              <a:solidFill>
                <a:schemeClr val="tx2"/>
              </a:solidFill>
              <a:latin typeface="Trebuchet MS"/>
              <a:cs typeface="Trebuchet MS"/>
            </a:endParaRPr>
          </a:p>
          <a:p>
            <a:pPr marL="12700">
              <a:lnSpc>
                <a:spcPct val="100000"/>
              </a:lnSpc>
              <a:spcBef>
                <a:spcPts val="985"/>
              </a:spcBef>
              <a:tabLst>
                <a:tab pos="356870" algn="l"/>
              </a:tabLst>
            </a:pPr>
            <a:r>
              <a:rPr lang="pt-BR" sz="1800" spc="-5" dirty="0">
                <a:solidFill>
                  <a:schemeClr val="tx2"/>
                </a:solidFill>
                <a:latin typeface="Trebuchet MS"/>
                <a:cs typeface="Trebuchet MS"/>
              </a:rPr>
              <a:t>Aquisição de um veículo para os Fiscais de Postura, tributário e ambiental;</a:t>
            </a:r>
          </a:p>
          <a:p>
            <a:pPr marL="12700">
              <a:lnSpc>
                <a:spcPct val="100000"/>
              </a:lnSpc>
              <a:spcBef>
                <a:spcPts val="985"/>
              </a:spcBef>
              <a:tabLst>
                <a:tab pos="356870" algn="l"/>
              </a:tabLst>
            </a:pPr>
            <a:r>
              <a:rPr lang="pt-BR" spc="-5" dirty="0">
                <a:solidFill>
                  <a:schemeClr val="tx2"/>
                </a:solidFill>
                <a:latin typeface="Trebuchet MS"/>
                <a:cs typeface="Trebuchet MS"/>
              </a:rPr>
              <a:t>Aquisição de um veículo para a administração;</a:t>
            </a:r>
          </a:p>
          <a:p>
            <a:pPr marL="12700">
              <a:lnSpc>
                <a:spcPct val="100000"/>
              </a:lnSpc>
              <a:spcBef>
                <a:spcPts val="985"/>
              </a:spcBef>
              <a:tabLst>
                <a:tab pos="356870" algn="l"/>
              </a:tabLst>
            </a:pPr>
            <a:r>
              <a:rPr lang="pt-BR" sz="1800" spc="-5" dirty="0">
                <a:solidFill>
                  <a:schemeClr val="tx2"/>
                </a:solidFill>
                <a:latin typeface="Trebuchet MS"/>
                <a:cs typeface="Trebuchet MS"/>
              </a:rPr>
              <a:t>Reestrutura a rede de Tecnologia da Informação;</a:t>
            </a:r>
          </a:p>
          <a:p>
            <a:pPr marL="12700">
              <a:lnSpc>
                <a:spcPct val="100000"/>
              </a:lnSpc>
              <a:spcBef>
                <a:spcPts val="985"/>
              </a:spcBef>
              <a:tabLst>
                <a:tab pos="356870" algn="l"/>
              </a:tabLst>
            </a:pPr>
            <a:r>
              <a:rPr lang="pt-BR" spc="-5" dirty="0">
                <a:solidFill>
                  <a:schemeClr val="tx2"/>
                </a:solidFill>
                <a:latin typeface="Trebuchet MS"/>
                <a:cs typeface="Trebuchet MS"/>
              </a:rPr>
              <a:t>Reforma do Paço Municipal sede – estrutura acessível;</a:t>
            </a:r>
          </a:p>
          <a:p>
            <a:pPr marL="12700">
              <a:lnSpc>
                <a:spcPct val="100000"/>
              </a:lnSpc>
              <a:spcBef>
                <a:spcPts val="985"/>
              </a:spcBef>
              <a:tabLst>
                <a:tab pos="356870" algn="l"/>
              </a:tabLst>
            </a:pPr>
            <a:r>
              <a:rPr lang="pt-BR" sz="1800" spc="-5" dirty="0">
                <a:solidFill>
                  <a:schemeClr val="tx2"/>
                </a:solidFill>
                <a:latin typeface="Trebuchet MS"/>
                <a:cs typeface="Trebuchet MS"/>
              </a:rPr>
              <a:t>Reestrutura do pátio para ofertar estacionamento ao munícipes e funcionários;</a:t>
            </a:r>
          </a:p>
          <a:p>
            <a:pPr marL="12700">
              <a:lnSpc>
                <a:spcPct val="100000"/>
              </a:lnSpc>
              <a:spcBef>
                <a:spcPts val="985"/>
              </a:spcBef>
              <a:tabLst>
                <a:tab pos="356870" algn="l"/>
              </a:tabLst>
            </a:pPr>
            <a:endParaRPr lang="pt-BR" sz="1800" spc="-5" dirty="0">
              <a:solidFill>
                <a:schemeClr val="tx2"/>
              </a:solidFill>
              <a:latin typeface="Trebuchet MS"/>
              <a:cs typeface="Trebuchet MS"/>
            </a:endParaRPr>
          </a:p>
          <a:p>
            <a:pPr marL="12700">
              <a:lnSpc>
                <a:spcPct val="100000"/>
              </a:lnSpc>
              <a:spcBef>
                <a:spcPts val="1720"/>
              </a:spcBef>
              <a:tabLst>
                <a:tab pos="1861185" algn="l"/>
              </a:tabLst>
            </a:pPr>
            <a:r>
              <a:rPr sz="1800" dirty="0">
                <a:solidFill>
                  <a:schemeClr val="tx2"/>
                </a:solidFill>
                <a:latin typeface="Trebuchet MS"/>
                <a:cs typeface="Trebuchet MS"/>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9302090"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002</a:t>
            </a:r>
            <a:r>
              <a:rPr sz="2400" b="0" spc="-20" dirty="0">
                <a:latin typeface="Trebuchet MS"/>
                <a:cs typeface="Trebuchet MS"/>
              </a:rPr>
              <a:t> </a:t>
            </a:r>
            <a:r>
              <a:rPr sz="2400" b="0" dirty="0">
                <a:latin typeface="Trebuchet MS"/>
                <a:cs typeface="Trebuchet MS"/>
              </a:rPr>
              <a:t>–</a:t>
            </a:r>
            <a:r>
              <a:rPr sz="2400" b="0" spc="-204" dirty="0">
                <a:latin typeface="Trebuchet MS"/>
                <a:cs typeface="Trebuchet MS"/>
              </a:rPr>
              <a:t> </a:t>
            </a:r>
            <a:r>
              <a:rPr lang="pt-BR" sz="2400" b="0" dirty="0">
                <a:solidFill>
                  <a:schemeClr val="accent1"/>
                </a:solidFill>
              </a:rPr>
              <a:t>Secretaria Municipal da Gestão e da Fazenda</a:t>
            </a:r>
            <a:endParaRPr sz="2400" dirty="0">
              <a:latin typeface="Trebuchet MS"/>
              <a:cs typeface="Trebuchet MS"/>
            </a:endParaRPr>
          </a:p>
        </p:txBody>
      </p:sp>
      <p:sp>
        <p:nvSpPr>
          <p:cNvPr id="3" name="object 3"/>
          <p:cNvSpPr txBox="1"/>
          <p:nvPr/>
        </p:nvSpPr>
        <p:spPr>
          <a:xfrm>
            <a:off x="741656" y="1981200"/>
            <a:ext cx="8413115" cy="3100849"/>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sz="1450" spc="-150" dirty="0">
                <a:solidFill>
                  <a:srgbClr val="0E6EC5"/>
                </a:solidFill>
                <a:latin typeface="Lucida Sans Unicode"/>
                <a:cs typeface="Lucida Sans Unicode"/>
              </a:rPr>
              <a:t>▶	</a:t>
            </a:r>
            <a:r>
              <a:rPr sz="1800" spc="-5" dirty="0">
                <a:solidFill>
                  <a:schemeClr val="tx2"/>
                </a:solidFill>
                <a:latin typeface="Trebuchet MS"/>
                <a:cs typeface="Trebuchet MS"/>
              </a:rPr>
              <a:t>M</a:t>
            </a:r>
            <a:r>
              <a:rPr sz="1800" spc="-10" dirty="0">
                <a:solidFill>
                  <a:schemeClr val="tx2"/>
                </a:solidFill>
                <a:latin typeface="Trebuchet MS"/>
                <a:cs typeface="Trebuchet MS"/>
              </a:rPr>
              <a:t>E</a:t>
            </a:r>
            <a:r>
              <a:rPr sz="1800" spc="-160" dirty="0">
                <a:solidFill>
                  <a:schemeClr val="tx2"/>
                </a:solidFill>
                <a:latin typeface="Trebuchet MS"/>
                <a:cs typeface="Trebuchet MS"/>
              </a:rPr>
              <a:t>T</a:t>
            </a:r>
            <a:r>
              <a:rPr sz="1800" dirty="0">
                <a:solidFill>
                  <a:schemeClr val="tx2"/>
                </a:solidFill>
                <a:latin typeface="Trebuchet MS"/>
                <a:cs typeface="Trebuchet MS"/>
              </a:rPr>
              <a:t>A</a:t>
            </a:r>
            <a:r>
              <a:rPr sz="1800" spc="-120" dirty="0">
                <a:solidFill>
                  <a:schemeClr val="tx2"/>
                </a:solidFill>
                <a:latin typeface="Trebuchet MS"/>
                <a:cs typeface="Trebuchet MS"/>
              </a:rPr>
              <a:t> </a:t>
            </a:r>
            <a:r>
              <a:rPr sz="1800" spc="-5" dirty="0">
                <a:solidFill>
                  <a:schemeClr val="tx2"/>
                </a:solidFill>
                <a:latin typeface="Trebuchet MS"/>
                <a:cs typeface="Trebuchet MS"/>
              </a:rPr>
              <a:t>DE</a:t>
            </a:r>
            <a:r>
              <a:rPr sz="1800" spc="-10" dirty="0">
                <a:solidFill>
                  <a:schemeClr val="tx2"/>
                </a:solidFill>
                <a:latin typeface="Trebuchet MS"/>
                <a:cs typeface="Trebuchet MS"/>
              </a:rPr>
              <a:t>S</a:t>
            </a:r>
            <a:r>
              <a:rPr sz="1800" spc="-160" dirty="0">
                <a:solidFill>
                  <a:schemeClr val="tx2"/>
                </a:solidFill>
                <a:latin typeface="Trebuchet MS"/>
                <a:cs typeface="Trebuchet MS"/>
              </a:rPr>
              <a:t>T</a:t>
            </a:r>
            <a:r>
              <a:rPr sz="1800" spc="-10" dirty="0">
                <a:solidFill>
                  <a:schemeClr val="tx2"/>
                </a:solidFill>
                <a:latin typeface="Trebuchet MS"/>
                <a:cs typeface="Trebuchet MS"/>
              </a:rPr>
              <a:t>A</a:t>
            </a:r>
            <a:r>
              <a:rPr sz="1800" spc="5" dirty="0">
                <a:solidFill>
                  <a:schemeClr val="tx2"/>
                </a:solidFill>
                <a:latin typeface="Trebuchet MS"/>
                <a:cs typeface="Trebuchet MS"/>
              </a:rPr>
              <a:t>QU</a:t>
            </a:r>
            <a:r>
              <a:rPr sz="1800" dirty="0">
                <a:solidFill>
                  <a:schemeClr val="tx2"/>
                </a:solidFill>
                <a:latin typeface="Trebuchet MS"/>
                <a:cs typeface="Trebuchet MS"/>
              </a:rPr>
              <a:t>E:</a:t>
            </a:r>
            <a:endParaRPr lang="pt-BR" sz="1800" dirty="0">
              <a:solidFill>
                <a:schemeClr val="tx2"/>
              </a:solidFill>
              <a:latin typeface="Trebuchet MS"/>
              <a:cs typeface="Trebuchet MS"/>
            </a:endParaRPr>
          </a:p>
          <a:p>
            <a:pPr marL="12700">
              <a:lnSpc>
                <a:spcPct val="100000"/>
              </a:lnSpc>
              <a:spcBef>
                <a:spcPts val="100"/>
              </a:spcBef>
              <a:tabLst>
                <a:tab pos="356870" algn="l"/>
              </a:tabLst>
            </a:pPr>
            <a:endParaRPr lang="pt-BR" sz="1800" dirty="0">
              <a:solidFill>
                <a:schemeClr val="tx2"/>
              </a:solidFill>
              <a:latin typeface="Trebuchet MS"/>
              <a:cs typeface="Trebuchet MS"/>
            </a:endParaRPr>
          </a:p>
          <a:p>
            <a:pPr marL="12700">
              <a:lnSpc>
                <a:spcPct val="100000"/>
              </a:lnSpc>
              <a:spcBef>
                <a:spcPts val="985"/>
              </a:spcBef>
              <a:tabLst>
                <a:tab pos="356870" algn="l"/>
              </a:tabLst>
            </a:pPr>
            <a:r>
              <a:rPr lang="pt-BR" sz="1800" spc="-5" dirty="0">
                <a:solidFill>
                  <a:schemeClr val="tx2"/>
                </a:solidFill>
                <a:latin typeface="Trebuchet MS"/>
                <a:cs typeface="Trebuchet MS"/>
              </a:rPr>
              <a:t>Levantamento </a:t>
            </a:r>
            <a:r>
              <a:rPr lang="pt-BR" sz="1800" spc="-5" dirty="0" err="1">
                <a:solidFill>
                  <a:schemeClr val="tx2"/>
                </a:solidFill>
                <a:latin typeface="Trebuchet MS"/>
                <a:cs typeface="Trebuchet MS"/>
              </a:rPr>
              <a:t>sócio-econômico</a:t>
            </a:r>
            <a:r>
              <a:rPr lang="pt-BR" sz="1800" spc="-5" dirty="0">
                <a:solidFill>
                  <a:schemeClr val="tx2"/>
                </a:solidFill>
                <a:latin typeface="Trebuchet MS"/>
                <a:cs typeface="Trebuchet MS"/>
              </a:rPr>
              <a:t> ambiental no Município;</a:t>
            </a:r>
          </a:p>
          <a:p>
            <a:pPr marL="12700">
              <a:lnSpc>
                <a:spcPct val="100000"/>
              </a:lnSpc>
              <a:spcBef>
                <a:spcPts val="985"/>
              </a:spcBef>
              <a:tabLst>
                <a:tab pos="356870" algn="l"/>
              </a:tabLst>
            </a:pPr>
            <a:r>
              <a:rPr lang="pt-BR" spc="-5" dirty="0">
                <a:solidFill>
                  <a:schemeClr val="tx2"/>
                </a:solidFill>
                <a:latin typeface="Trebuchet MS"/>
                <a:cs typeface="Trebuchet MS"/>
              </a:rPr>
              <a:t>Potencializar e ampliar os serviços de atendimento ao cidadão;</a:t>
            </a:r>
          </a:p>
          <a:p>
            <a:pPr marL="12700">
              <a:lnSpc>
                <a:spcPct val="100000"/>
              </a:lnSpc>
              <a:spcBef>
                <a:spcPts val="985"/>
              </a:spcBef>
              <a:tabLst>
                <a:tab pos="356870" algn="l"/>
              </a:tabLst>
            </a:pPr>
            <a:r>
              <a:rPr lang="pt-BR" sz="1800" spc="-5" dirty="0">
                <a:solidFill>
                  <a:schemeClr val="tx2"/>
                </a:solidFill>
                <a:latin typeface="Trebuchet MS"/>
                <a:cs typeface="Trebuchet MS"/>
              </a:rPr>
              <a:t>Implementação </a:t>
            </a:r>
            <a:r>
              <a:rPr lang="pt-BR" spc="-5" dirty="0">
                <a:solidFill>
                  <a:schemeClr val="tx2"/>
                </a:solidFill>
                <a:latin typeface="Trebuchet MS"/>
                <a:cs typeface="Trebuchet MS"/>
              </a:rPr>
              <a:t>de ações para d</a:t>
            </a:r>
            <a:r>
              <a:rPr lang="pt-BR" sz="1800" spc="-5" dirty="0">
                <a:solidFill>
                  <a:schemeClr val="tx2"/>
                </a:solidFill>
                <a:latin typeface="Trebuchet MS"/>
                <a:cs typeface="Trebuchet MS"/>
              </a:rPr>
              <a:t>esburocratização – Governo Digital;</a:t>
            </a:r>
          </a:p>
          <a:p>
            <a:pPr marL="12700">
              <a:lnSpc>
                <a:spcPct val="100000"/>
              </a:lnSpc>
              <a:spcBef>
                <a:spcPts val="985"/>
              </a:spcBef>
              <a:tabLst>
                <a:tab pos="356870" algn="l"/>
              </a:tabLst>
            </a:pPr>
            <a:r>
              <a:rPr lang="pt-BR" spc="-5" dirty="0">
                <a:solidFill>
                  <a:schemeClr val="tx2"/>
                </a:solidFill>
                <a:latin typeface="Trebuchet MS"/>
                <a:cs typeface="Trebuchet MS"/>
              </a:rPr>
              <a:t>Revisão salarial servidores;</a:t>
            </a:r>
          </a:p>
          <a:p>
            <a:pPr marL="12700">
              <a:lnSpc>
                <a:spcPct val="100000"/>
              </a:lnSpc>
              <a:spcBef>
                <a:spcPts val="985"/>
              </a:spcBef>
              <a:tabLst>
                <a:tab pos="356870" algn="l"/>
              </a:tabLst>
            </a:pPr>
            <a:r>
              <a:rPr lang="pt-BR" sz="1800" spc="-5" dirty="0">
                <a:solidFill>
                  <a:schemeClr val="tx2"/>
                </a:solidFill>
                <a:latin typeface="Trebuchet MS"/>
                <a:cs typeface="Trebuchet MS"/>
              </a:rPr>
              <a:t>Implementação em ações do Movimento Econômico para potencializar a receita.</a:t>
            </a:r>
          </a:p>
          <a:p>
            <a:pPr marL="12700">
              <a:lnSpc>
                <a:spcPct val="100000"/>
              </a:lnSpc>
              <a:spcBef>
                <a:spcPts val="1720"/>
              </a:spcBef>
              <a:tabLst>
                <a:tab pos="1861185" algn="l"/>
              </a:tabLst>
            </a:pPr>
            <a:r>
              <a:rPr sz="1800" dirty="0">
                <a:solidFill>
                  <a:schemeClr val="tx2"/>
                </a:solidFill>
                <a:latin typeface="Trebuchet MS"/>
                <a:cs typeface="Trebuchet MS"/>
              </a:rPr>
              <a:t>	</a:t>
            </a:r>
          </a:p>
        </p:txBody>
      </p:sp>
    </p:spTree>
    <p:extLst>
      <p:ext uri="{BB962C8B-B14F-4D97-AF65-F5344CB8AC3E}">
        <p14:creationId xmlns:p14="http://schemas.microsoft.com/office/powerpoint/2010/main" val="3897324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a:t>
            </a:r>
            <a:br>
              <a:rPr lang="pt-BR" sz="2400" b="0" dirty="0">
                <a:solidFill>
                  <a:schemeClr val="accent1"/>
                </a:solidFill>
              </a:rPr>
            </a:br>
            <a:r>
              <a:rPr lang="pt-BR" sz="2400" b="0" dirty="0">
                <a:solidFill>
                  <a:schemeClr val="accent1"/>
                </a:solidFill>
              </a:rPr>
              <a:t>Cultura, 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119350"/>
          </a:xfrm>
          <a:prstGeom prst="rect">
            <a:avLst/>
          </a:prstGeom>
        </p:spPr>
        <p:txBody>
          <a:bodyPr vert="horz" wrap="square" lIns="0" tIns="12700" rIns="0" bIns="0" rtlCol="0">
            <a:spAutoFit/>
          </a:bodyPr>
          <a:lstStyle/>
          <a:p>
            <a:endParaRPr lang="pt-BR" b="1" dirty="0">
              <a:solidFill>
                <a:schemeClr val="tx2"/>
              </a:solidFill>
            </a:endParaRPr>
          </a:p>
          <a:p>
            <a:r>
              <a:rPr lang="pt-BR" b="1" dirty="0">
                <a:solidFill>
                  <a:schemeClr val="tx2"/>
                </a:solidFill>
              </a:rPr>
              <a:t>OBJETIVO DO PROGRAMA:</a:t>
            </a:r>
            <a:r>
              <a:rPr lang="pt-BR" dirty="0">
                <a:solidFill>
                  <a:schemeClr val="tx2"/>
                </a:solidFill>
              </a:rPr>
              <a:t> Oferecer o Ensino com garantia de acesso, permanência e sucesso do aluno. Garantir aos profissionais da educação, oportunidade para o desenvolvimento de seu trabalho e valorização profissional. Garantir o ace4sso e a permanência de todas as crianças e jovens com necessidades educacionais especiais no sistema regular de ensino.</a:t>
            </a:r>
          </a:p>
          <a:p>
            <a:endParaRPr lang="pt-BR" dirty="0">
              <a:solidFill>
                <a:schemeClr val="tx2"/>
              </a:solidFill>
            </a:endParaRPr>
          </a:p>
          <a:p>
            <a:r>
              <a:rPr lang="pt-BR" b="1" dirty="0">
                <a:solidFill>
                  <a:schemeClr val="tx2"/>
                </a:solidFill>
              </a:rPr>
              <a:t>DIRETRIZES:</a:t>
            </a:r>
            <a:r>
              <a:rPr lang="pt-BR" dirty="0">
                <a:solidFill>
                  <a:schemeClr val="tx2"/>
                </a:solidFill>
              </a:rPr>
              <a:t> Garantir acesso e permanência ao sistema escolar a crianças, jovens e adultos. Ampliar a oferta de vagas, de forma inclusiva e acessível, promovendo a qualificação continuada e a valorização dos profissionais. Manter e garantir o transporte aos alunos e garantir a manutenção das Escolas Públicas e atender o Plano Municipal de Educação corroborado com o Plano Nacional de Educação.</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62502" y="358851"/>
            <a:ext cx="2425700" cy="757555"/>
          </a:xfrm>
          <a:prstGeom prst="rect">
            <a:avLst/>
          </a:prstGeom>
        </p:spPr>
        <p:txBody>
          <a:bodyPr vert="horz" wrap="square" lIns="0" tIns="12700" rIns="0" bIns="0" rtlCol="0">
            <a:spAutoFit/>
          </a:bodyPr>
          <a:lstStyle/>
          <a:p>
            <a:pPr marL="12700">
              <a:lnSpc>
                <a:spcPct val="100000"/>
              </a:lnSpc>
              <a:spcBef>
                <a:spcPts val="100"/>
              </a:spcBef>
            </a:pPr>
            <a:r>
              <a:rPr b="0" spc="-10" dirty="0">
                <a:latin typeface="Trebuchet MS"/>
                <a:cs typeface="Trebuchet MS"/>
              </a:rPr>
              <a:t>Conceito</a:t>
            </a:r>
          </a:p>
        </p:txBody>
      </p:sp>
      <p:sp>
        <p:nvSpPr>
          <p:cNvPr id="3" name="object 3"/>
          <p:cNvSpPr txBox="1"/>
          <p:nvPr/>
        </p:nvSpPr>
        <p:spPr>
          <a:xfrm>
            <a:off x="756310" y="1372361"/>
            <a:ext cx="8303259" cy="3756660"/>
          </a:xfrm>
          <a:prstGeom prst="rect">
            <a:avLst/>
          </a:prstGeom>
        </p:spPr>
        <p:txBody>
          <a:bodyPr vert="horz" wrap="square" lIns="0" tIns="12700" rIns="0" bIns="0" rtlCol="0">
            <a:spAutoFit/>
          </a:bodyPr>
          <a:lstStyle/>
          <a:p>
            <a:pPr marL="12700">
              <a:lnSpc>
                <a:spcPct val="100000"/>
              </a:lnSpc>
              <a:spcBef>
                <a:spcPts val="100"/>
              </a:spcBef>
            </a:pPr>
            <a:r>
              <a:rPr sz="2400" b="1" spc="5" dirty="0">
                <a:latin typeface="Trebuchet MS"/>
                <a:cs typeface="Trebuchet MS"/>
              </a:rPr>
              <a:t>P</a:t>
            </a:r>
            <a:r>
              <a:rPr sz="2400" b="1" spc="-165" dirty="0">
                <a:latin typeface="Trebuchet MS"/>
                <a:cs typeface="Trebuchet MS"/>
              </a:rPr>
              <a:t>P</a:t>
            </a:r>
            <a:r>
              <a:rPr sz="2400" b="1" dirty="0">
                <a:latin typeface="Trebuchet MS"/>
                <a:cs typeface="Trebuchet MS"/>
              </a:rPr>
              <a:t>A</a:t>
            </a:r>
            <a:r>
              <a:rPr sz="2400" b="1" spc="-130" dirty="0">
                <a:latin typeface="Trebuchet MS"/>
                <a:cs typeface="Trebuchet MS"/>
              </a:rPr>
              <a:t> </a:t>
            </a:r>
            <a:r>
              <a:rPr sz="2400" b="1" dirty="0">
                <a:latin typeface="Trebuchet MS"/>
                <a:cs typeface="Trebuchet MS"/>
              </a:rPr>
              <a:t>-</a:t>
            </a:r>
            <a:r>
              <a:rPr sz="2400" b="1" spc="5" dirty="0">
                <a:latin typeface="Trebuchet MS"/>
                <a:cs typeface="Trebuchet MS"/>
              </a:rPr>
              <a:t> </a:t>
            </a:r>
            <a:r>
              <a:rPr sz="2400" b="1" spc="-5" dirty="0">
                <a:latin typeface="Trebuchet MS"/>
                <a:cs typeface="Trebuchet MS"/>
              </a:rPr>
              <a:t>(</a:t>
            </a:r>
            <a:r>
              <a:rPr sz="2400" b="1" spc="10" dirty="0">
                <a:latin typeface="Trebuchet MS"/>
                <a:cs typeface="Trebuchet MS"/>
              </a:rPr>
              <a:t>P</a:t>
            </a:r>
            <a:r>
              <a:rPr sz="2400" b="1" spc="-15" dirty="0">
                <a:latin typeface="Trebuchet MS"/>
                <a:cs typeface="Trebuchet MS"/>
              </a:rPr>
              <a:t>l</a:t>
            </a:r>
            <a:r>
              <a:rPr sz="2400" b="1" spc="-10" dirty="0">
                <a:latin typeface="Trebuchet MS"/>
                <a:cs typeface="Trebuchet MS"/>
              </a:rPr>
              <a:t>a</a:t>
            </a:r>
            <a:r>
              <a:rPr sz="2400" b="1" spc="-5" dirty="0">
                <a:latin typeface="Trebuchet MS"/>
                <a:cs typeface="Trebuchet MS"/>
              </a:rPr>
              <a:t>n</a:t>
            </a:r>
            <a:r>
              <a:rPr sz="2400" b="1" dirty="0">
                <a:latin typeface="Trebuchet MS"/>
                <a:cs typeface="Trebuchet MS"/>
              </a:rPr>
              <a:t>o</a:t>
            </a:r>
            <a:r>
              <a:rPr sz="2400" b="1" spc="5" dirty="0">
                <a:latin typeface="Trebuchet MS"/>
                <a:cs typeface="Trebuchet MS"/>
              </a:rPr>
              <a:t> </a:t>
            </a:r>
            <a:r>
              <a:rPr sz="2400" b="1" dirty="0">
                <a:latin typeface="Trebuchet MS"/>
                <a:cs typeface="Trebuchet MS"/>
              </a:rPr>
              <a:t>Pl</a:t>
            </a:r>
            <a:r>
              <a:rPr sz="2400" b="1" spc="-10" dirty="0">
                <a:latin typeface="Trebuchet MS"/>
                <a:cs typeface="Trebuchet MS"/>
              </a:rPr>
              <a:t>u</a:t>
            </a:r>
            <a:r>
              <a:rPr sz="2400" b="1" spc="-5" dirty="0">
                <a:latin typeface="Trebuchet MS"/>
                <a:cs typeface="Trebuchet MS"/>
              </a:rPr>
              <a:t>r</a:t>
            </a:r>
            <a:r>
              <a:rPr sz="2400" b="1" spc="5" dirty="0">
                <a:latin typeface="Trebuchet MS"/>
                <a:cs typeface="Trebuchet MS"/>
              </a:rPr>
              <a:t>i</a:t>
            </a:r>
            <a:r>
              <a:rPr sz="2400" b="1" spc="-10" dirty="0">
                <a:latin typeface="Trebuchet MS"/>
                <a:cs typeface="Trebuchet MS"/>
              </a:rPr>
              <a:t>a</a:t>
            </a:r>
            <a:r>
              <a:rPr sz="2400" b="1" spc="-5" dirty="0">
                <a:latin typeface="Trebuchet MS"/>
                <a:cs typeface="Trebuchet MS"/>
              </a:rPr>
              <a:t>nu</a:t>
            </a:r>
            <a:r>
              <a:rPr sz="2400" b="1" spc="-15" dirty="0">
                <a:latin typeface="Trebuchet MS"/>
                <a:cs typeface="Trebuchet MS"/>
              </a:rPr>
              <a:t>al</a:t>
            </a:r>
            <a:r>
              <a:rPr sz="2400" b="1" dirty="0">
                <a:latin typeface="Trebuchet MS"/>
                <a:cs typeface="Trebuchet MS"/>
              </a:rPr>
              <a:t>)</a:t>
            </a:r>
            <a:endParaRPr sz="2400">
              <a:latin typeface="Trebuchet MS"/>
              <a:cs typeface="Trebuchet MS"/>
            </a:endParaRPr>
          </a:p>
          <a:p>
            <a:pPr marL="12700">
              <a:lnSpc>
                <a:spcPct val="100000"/>
              </a:lnSpc>
              <a:spcBef>
                <a:spcPts val="15"/>
              </a:spcBef>
            </a:pPr>
            <a:r>
              <a:rPr sz="2000" spc="-10" dirty="0">
                <a:solidFill>
                  <a:srgbClr val="0A5294"/>
                </a:solidFill>
                <a:latin typeface="Trebuchet MS"/>
                <a:cs typeface="Trebuchet MS"/>
              </a:rPr>
              <a:t>Plano</a:t>
            </a:r>
            <a:r>
              <a:rPr sz="2000" spc="30" dirty="0">
                <a:solidFill>
                  <a:srgbClr val="0A5294"/>
                </a:solidFill>
                <a:latin typeface="Trebuchet MS"/>
                <a:cs typeface="Trebuchet MS"/>
              </a:rPr>
              <a:t> </a:t>
            </a:r>
            <a:r>
              <a:rPr sz="2000" spc="-10" dirty="0">
                <a:solidFill>
                  <a:srgbClr val="0A5294"/>
                </a:solidFill>
                <a:latin typeface="Trebuchet MS"/>
                <a:cs typeface="Trebuchet MS"/>
              </a:rPr>
              <a:t>geral elaborado</a:t>
            </a:r>
            <a:r>
              <a:rPr sz="2000" spc="30" dirty="0">
                <a:solidFill>
                  <a:srgbClr val="0A5294"/>
                </a:solidFill>
                <a:latin typeface="Trebuchet MS"/>
                <a:cs typeface="Trebuchet MS"/>
              </a:rPr>
              <a:t> </a:t>
            </a:r>
            <a:r>
              <a:rPr sz="2000" spc="-15" dirty="0">
                <a:solidFill>
                  <a:srgbClr val="0A5294"/>
                </a:solidFill>
                <a:latin typeface="Trebuchet MS"/>
                <a:cs typeface="Trebuchet MS"/>
              </a:rPr>
              <a:t>pelo</a:t>
            </a:r>
            <a:r>
              <a:rPr sz="2000" spc="30" dirty="0">
                <a:solidFill>
                  <a:srgbClr val="0A5294"/>
                </a:solidFill>
                <a:latin typeface="Trebuchet MS"/>
                <a:cs typeface="Trebuchet MS"/>
              </a:rPr>
              <a:t> </a:t>
            </a:r>
            <a:r>
              <a:rPr sz="2000" spc="-10" dirty="0">
                <a:solidFill>
                  <a:srgbClr val="0A5294"/>
                </a:solidFill>
                <a:latin typeface="Trebuchet MS"/>
                <a:cs typeface="Trebuchet MS"/>
              </a:rPr>
              <a:t>Executivo</a:t>
            </a:r>
            <a:r>
              <a:rPr sz="2000" spc="15" dirty="0">
                <a:solidFill>
                  <a:srgbClr val="0A5294"/>
                </a:solidFill>
                <a:latin typeface="Trebuchet MS"/>
                <a:cs typeface="Trebuchet MS"/>
              </a:rPr>
              <a:t> </a:t>
            </a:r>
            <a:r>
              <a:rPr sz="2000" spc="-15"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orientará</a:t>
            </a:r>
            <a:r>
              <a:rPr sz="2000" spc="35" dirty="0">
                <a:solidFill>
                  <a:srgbClr val="0A5294"/>
                </a:solidFill>
                <a:latin typeface="Trebuchet MS"/>
                <a:cs typeface="Trebuchet MS"/>
              </a:rPr>
              <a:t> </a:t>
            </a:r>
            <a:r>
              <a:rPr sz="2000" spc="-5" dirty="0">
                <a:solidFill>
                  <a:srgbClr val="0A5294"/>
                </a:solidFill>
                <a:latin typeface="Trebuchet MS"/>
                <a:cs typeface="Trebuchet MS"/>
              </a:rPr>
              <a:t>as</a:t>
            </a:r>
            <a:r>
              <a:rPr sz="2000" spc="-15" dirty="0">
                <a:solidFill>
                  <a:srgbClr val="0A5294"/>
                </a:solidFill>
                <a:latin typeface="Trebuchet MS"/>
                <a:cs typeface="Trebuchet MS"/>
              </a:rPr>
              <a:t> </a:t>
            </a:r>
            <a:r>
              <a:rPr sz="2000" spc="-5" dirty="0">
                <a:solidFill>
                  <a:srgbClr val="0A5294"/>
                </a:solidFill>
                <a:latin typeface="Trebuchet MS"/>
                <a:cs typeface="Trebuchet MS"/>
              </a:rPr>
              <a:t>ações</a:t>
            </a:r>
            <a:r>
              <a:rPr sz="2000" spc="5" dirty="0">
                <a:solidFill>
                  <a:srgbClr val="0A5294"/>
                </a:solidFill>
                <a:latin typeface="Trebuchet MS"/>
                <a:cs typeface="Trebuchet MS"/>
              </a:rPr>
              <a:t> </a:t>
            </a:r>
            <a:r>
              <a:rPr sz="2000" spc="-10" dirty="0">
                <a:solidFill>
                  <a:srgbClr val="0A5294"/>
                </a:solidFill>
                <a:latin typeface="Trebuchet MS"/>
                <a:cs typeface="Trebuchet MS"/>
              </a:rPr>
              <a:t>no</a:t>
            </a:r>
            <a:r>
              <a:rPr sz="2000" spc="5" dirty="0">
                <a:solidFill>
                  <a:srgbClr val="0A5294"/>
                </a:solidFill>
                <a:latin typeface="Trebuchet MS"/>
                <a:cs typeface="Trebuchet MS"/>
              </a:rPr>
              <a:t> </a:t>
            </a:r>
            <a:r>
              <a:rPr sz="2000" spc="-15" dirty="0">
                <a:solidFill>
                  <a:srgbClr val="0A5294"/>
                </a:solidFill>
                <a:latin typeface="Trebuchet MS"/>
                <a:cs typeface="Trebuchet MS"/>
              </a:rPr>
              <a:t>decorrer</a:t>
            </a:r>
            <a:endParaRPr sz="2000">
              <a:latin typeface="Trebuchet MS"/>
              <a:cs typeface="Trebuchet MS"/>
            </a:endParaRPr>
          </a:p>
          <a:p>
            <a:pPr marL="12700">
              <a:lnSpc>
                <a:spcPct val="100000"/>
              </a:lnSpc>
            </a:pPr>
            <a:r>
              <a:rPr sz="2000" spc="-5" dirty="0">
                <a:solidFill>
                  <a:srgbClr val="0A5294"/>
                </a:solidFill>
                <a:latin typeface="Trebuchet MS"/>
                <a:cs typeface="Trebuchet MS"/>
              </a:rPr>
              <a:t>dos</a:t>
            </a:r>
            <a:r>
              <a:rPr sz="2000" spc="-20" dirty="0">
                <a:solidFill>
                  <a:srgbClr val="0A5294"/>
                </a:solidFill>
                <a:latin typeface="Trebuchet MS"/>
                <a:cs typeface="Trebuchet MS"/>
              </a:rPr>
              <a:t> </a:t>
            </a:r>
            <a:r>
              <a:rPr sz="2000" spc="-5" dirty="0">
                <a:solidFill>
                  <a:srgbClr val="0A5294"/>
                </a:solidFill>
                <a:latin typeface="Trebuchet MS"/>
                <a:cs typeface="Trebuchet MS"/>
              </a:rPr>
              <a:t>próximos</a:t>
            </a:r>
            <a:r>
              <a:rPr sz="2000" spc="-15" dirty="0">
                <a:solidFill>
                  <a:srgbClr val="0A5294"/>
                </a:solidFill>
                <a:latin typeface="Trebuchet MS"/>
                <a:cs typeface="Trebuchet MS"/>
              </a:rPr>
              <a:t> </a:t>
            </a:r>
            <a:r>
              <a:rPr sz="2000" spc="-5" dirty="0">
                <a:solidFill>
                  <a:srgbClr val="0A5294"/>
                </a:solidFill>
                <a:latin typeface="Trebuchet MS"/>
                <a:cs typeface="Trebuchet MS"/>
              </a:rPr>
              <a:t>4</a:t>
            </a:r>
            <a:r>
              <a:rPr sz="2000" spc="-15" dirty="0">
                <a:solidFill>
                  <a:srgbClr val="0A5294"/>
                </a:solidFill>
                <a:latin typeface="Trebuchet MS"/>
                <a:cs typeface="Trebuchet MS"/>
              </a:rPr>
              <a:t> </a:t>
            </a:r>
            <a:r>
              <a:rPr sz="2000" spc="-5" dirty="0">
                <a:solidFill>
                  <a:srgbClr val="0A5294"/>
                </a:solidFill>
                <a:latin typeface="Trebuchet MS"/>
                <a:cs typeface="Trebuchet MS"/>
              </a:rPr>
              <a:t>anos;</a:t>
            </a:r>
            <a:endParaRPr sz="2000">
              <a:latin typeface="Trebuchet MS"/>
              <a:cs typeface="Trebuchet MS"/>
            </a:endParaRPr>
          </a:p>
          <a:p>
            <a:pPr>
              <a:lnSpc>
                <a:spcPct val="100000"/>
              </a:lnSpc>
              <a:spcBef>
                <a:spcPts val="45"/>
              </a:spcBef>
            </a:pPr>
            <a:endParaRPr sz="2650">
              <a:latin typeface="Trebuchet MS"/>
              <a:cs typeface="Trebuchet MS"/>
            </a:endParaRPr>
          </a:p>
          <a:p>
            <a:pPr marL="12700">
              <a:lnSpc>
                <a:spcPct val="100000"/>
              </a:lnSpc>
            </a:pPr>
            <a:r>
              <a:rPr sz="2400" b="1" spc="-10" dirty="0">
                <a:latin typeface="Trebuchet MS"/>
                <a:cs typeface="Trebuchet MS"/>
              </a:rPr>
              <a:t>LDO</a:t>
            </a:r>
            <a:r>
              <a:rPr sz="2400" b="1" dirty="0">
                <a:latin typeface="Trebuchet MS"/>
                <a:cs typeface="Trebuchet MS"/>
              </a:rPr>
              <a:t> - </a:t>
            </a:r>
            <a:r>
              <a:rPr sz="2400" b="1" spc="-10" dirty="0">
                <a:latin typeface="Trebuchet MS"/>
                <a:cs typeface="Trebuchet MS"/>
              </a:rPr>
              <a:t>(Lei </a:t>
            </a:r>
            <a:r>
              <a:rPr sz="2400" b="1" dirty="0">
                <a:latin typeface="Trebuchet MS"/>
                <a:cs typeface="Trebuchet MS"/>
              </a:rPr>
              <a:t>de</a:t>
            </a:r>
            <a:r>
              <a:rPr sz="2400" b="1" spc="-5" dirty="0">
                <a:latin typeface="Trebuchet MS"/>
                <a:cs typeface="Trebuchet MS"/>
              </a:rPr>
              <a:t> Diretrizes</a:t>
            </a:r>
            <a:r>
              <a:rPr sz="2400" b="1" spc="-35" dirty="0">
                <a:latin typeface="Trebuchet MS"/>
                <a:cs typeface="Trebuchet MS"/>
              </a:rPr>
              <a:t> </a:t>
            </a:r>
            <a:r>
              <a:rPr sz="2400" b="1" spc="-5" dirty="0">
                <a:latin typeface="Trebuchet MS"/>
                <a:cs typeface="Trebuchet MS"/>
              </a:rPr>
              <a:t>Orçamentárias)</a:t>
            </a:r>
            <a:endParaRPr sz="2400">
              <a:latin typeface="Trebuchet MS"/>
              <a:cs typeface="Trebuchet MS"/>
            </a:endParaRPr>
          </a:p>
          <a:p>
            <a:pPr marL="12700">
              <a:lnSpc>
                <a:spcPct val="100000"/>
              </a:lnSpc>
              <a:spcBef>
                <a:spcPts val="20"/>
              </a:spcBef>
            </a:pPr>
            <a:r>
              <a:rPr sz="2000" spc="-10" dirty="0">
                <a:solidFill>
                  <a:srgbClr val="0A5294"/>
                </a:solidFill>
                <a:latin typeface="Trebuchet MS"/>
                <a:cs typeface="Trebuchet MS"/>
              </a:rPr>
              <a:t>Lei</a:t>
            </a:r>
            <a:r>
              <a:rPr sz="2000" spc="-5" dirty="0">
                <a:solidFill>
                  <a:srgbClr val="0A5294"/>
                </a:solidFill>
                <a:latin typeface="Trebuchet MS"/>
                <a:cs typeface="Trebuchet MS"/>
              </a:rPr>
              <a:t> </a:t>
            </a:r>
            <a:r>
              <a:rPr sz="2000" spc="-10" dirty="0">
                <a:solidFill>
                  <a:srgbClr val="0A5294"/>
                </a:solidFill>
                <a:latin typeface="Trebuchet MS"/>
                <a:cs typeface="Trebuchet MS"/>
              </a:rPr>
              <a:t>elaborada</a:t>
            </a:r>
            <a:r>
              <a:rPr sz="2000" spc="20" dirty="0">
                <a:solidFill>
                  <a:srgbClr val="0A5294"/>
                </a:solidFill>
                <a:latin typeface="Trebuchet MS"/>
                <a:cs typeface="Trebuchet MS"/>
              </a:rPr>
              <a:t> </a:t>
            </a:r>
            <a:r>
              <a:rPr sz="2000" spc="-15" dirty="0">
                <a:solidFill>
                  <a:srgbClr val="0A5294"/>
                </a:solidFill>
                <a:latin typeface="Trebuchet MS"/>
                <a:cs typeface="Trebuchet MS"/>
              </a:rPr>
              <a:t>pelo</a:t>
            </a:r>
            <a:r>
              <a:rPr sz="2000" spc="25" dirty="0">
                <a:solidFill>
                  <a:srgbClr val="0A5294"/>
                </a:solidFill>
                <a:latin typeface="Trebuchet MS"/>
                <a:cs typeface="Trebuchet MS"/>
              </a:rPr>
              <a:t> </a:t>
            </a:r>
            <a:r>
              <a:rPr sz="2000" spc="-10" dirty="0">
                <a:solidFill>
                  <a:srgbClr val="0A5294"/>
                </a:solidFill>
                <a:latin typeface="Trebuchet MS"/>
                <a:cs typeface="Trebuchet MS"/>
              </a:rPr>
              <a:t>Executivo</a:t>
            </a:r>
            <a:r>
              <a:rPr sz="2000" spc="25" dirty="0">
                <a:solidFill>
                  <a:srgbClr val="0A5294"/>
                </a:solidFill>
                <a:latin typeface="Trebuchet MS"/>
                <a:cs typeface="Trebuchet MS"/>
              </a:rPr>
              <a:t> </a:t>
            </a:r>
            <a:r>
              <a:rPr sz="2000" spc="-15"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delimita</a:t>
            </a:r>
            <a:r>
              <a:rPr sz="2000" spc="30" dirty="0">
                <a:solidFill>
                  <a:srgbClr val="0A5294"/>
                </a:solidFill>
                <a:latin typeface="Trebuchet MS"/>
                <a:cs typeface="Trebuchet MS"/>
              </a:rPr>
              <a:t> </a:t>
            </a:r>
            <a:r>
              <a:rPr sz="2000" spc="-5" dirty="0">
                <a:solidFill>
                  <a:srgbClr val="0A5294"/>
                </a:solidFill>
                <a:latin typeface="Trebuchet MS"/>
                <a:cs typeface="Trebuchet MS"/>
              </a:rPr>
              <a:t>e </a:t>
            </a:r>
            <a:r>
              <a:rPr sz="2000" spc="-10" dirty="0">
                <a:solidFill>
                  <a:srgbClr val="0A5294"/>
                </a:solidFill>
                <a:latin typeface="Trebuchet MS"/>
                <a:cs typeface="Trebuchet MS"/>
              </a:rPr>
              <a:t>estabelece</a:t>
            </a:r>
            <a:r>
              <a:rPr sz="2000" spc="10" dirty="0">
                <a:solidFill>
                  <a:srgbClr val="0A5294"/>
                </a:solidFill>
                <a:latin typeface="Trebuchet MS"/>
                <a:cs typeface="Trebuchet MS"/>
              </a:rPr>
              <a:t> </a:t>
            </a:r>
            <a:r>
              <a:rPr sz="2000" spc="-5" dirty="0">
                <a:solidFill>
                  <a:srgbClr val="0A5294"/>
                </a:solidFill>
                <a:latin typeface="Trebuchet MS"/>
                <a:cs typeface="Trebuchet MS"/>
              </a:rPr>
              <a:t>as</a:t>
            </a:r>
            <a:r>
              <a:rPr sz="2000" spc="5" dirty="0">
                <a:solidFill>
                  <a:srgbClr val="0A5294"/>
                </a:solidFill>
                <a:latin typeface="Trebuchet MS"/>
                <a:cs typeface="Trebuchet MS"/>
              </a:rPr>
              <a:t> </a:t>
            </a:r>
            <a:r>
              <a:rPr sz="2000" spc="-10" dirty="0">
                <a:solidFill>
                  <a:srgbClr val="0A5294"/>
                </a:solidFill>
                <a:latin typeface="Trebuchet MS"/>
                <a:cs typeface="Trebuchet MS"/>
              </a:rPr>
              <a:t>diretrizes</a:t>
            </a:r>
            <a:r>
              <a:rPr sz="2000" spc="55" dirty="0">
                <a:solidFill>
                  <a:srgbClr val="0A5294"/>
                </a:solidFill>
                <a:latin typeface="Trebuchet MS"/>
                <a:cs typeface="Trebuchet MS"/>
              </a:rPr>
              <a:t> </a:t>
            </a:r>
            <a:r>
              <a:rPr sz="2000" spc="-10" dirty="0">
                <a:solidFill>
                  <a:srgbClr val="0A5294"/>
                </a:solidFill>
                <a:latin typeface="Trebuchet MS"/>
                <a:cs typeface="Trebuchet MS"/>
              </a:rPr>
              <a:t>de</a:t>
            </a:r>
            <a:endParaRPr sz="2000">
              <a:latin typeface="Trebuchet MS"/>
              <a:cs typeface="Trebuchet MS"/>
            </a:endParaRPr>
          </a:p>
          <a:p>
            <a:pPr marL="12700">
              <a:lnSpc>
                <a:spcPct val="100000"/>
              </a:lnSpc>
            </a:pPr>
            <a:r>
              <a:rPr sz="2000" spc="-5" dirty="0">
                <a:solidFill>
                  <a:srgbClr val="0A5294"/>
                </a:solidFill>
                <a:latin typeface="Trebuchet MS"/>
                <a:cs typeface="Trebuchet MS"/>
              </a:rPr>
              <a:t>ações</a:t>
            </a:r>
            <a:r>
              <a:rPr sz="2000" spc="-10" dirty="0">
                <a:solidFill>
                  <a:srgbClr val="0A5294"/>
                </a:solidFill>
                <a:latin typeface="Trebuchet MS"/>
                <a:cs typeface="Trebuchet MS"/>
              </a:rPr>
              <a:t> para </a:t>
            </a:r>
            <a:r>
              <a:rPr sz="2000" spc="-5" dirty="0">
                <a:solidFill>
                  <a:srgbClr val="0A5294"/>
                </a:solidFill>
                <a:latin typeface="Trebuchet MS"/>
                <a:cs typeface="Trebuchet MS"/>
              </a:rPr>
              <a:t>o</a:t>
            </a:r>
            <a:r>
              <a:rPr sz="2000" spc="-10" dirty="0">
                <a:solidFill>
                  <a:srgbClr val="0A5294"/>
                </a:solidFill>
                <a:latin typeface="Trebuchet MS"/>
                <a:cs typeface="Trebuchet MS"/>
              </a:rPr>
              <a:t> </a:t>
            </a:r>
            <a:r>
              <a:rPr sz="2000" spc="-5" dirty="0">
                <a:solidFill>
                  <a:srgbClr val="0A5294"/>
                </a:solidFill>
                <a:latin typeface="Trebuchet MS"/>
                <a:cs typeface="Trebuchet MS"/>
              </a:rPr>
              <a:t>ano </a:t>
            </a:r>
            <a:r>
              <a:rPr sz="2000" spc="-10" dirty="0">
                <a:solidFill>
                  <a:srgbClr val="0A5294"/>
                </a:solidFill>
                <a:latin typeface="Trebuchet MS"/>
                <a:cs typeface="Trebuchet MS"/>
              </a:rPr>
              <a:t>seguinte;</a:t>
            </a:r>
            <a:endParaRPr sz="2000">
              <a:latin typeface="Trebuchet MS"/>
              <a:cs typeface="Trebuchet MS"/>
            </a:endParaRPr>
          </a:p>
          <a:p>
            <a:pPr>
              <a:lnSpc>
                <a:spcPct val="100000"/>
              </a:lnSpc>
              <a:spcBef>
                <a:spcPts val="25"/>
              </a:spcBef>
            </a:pPr>
            <a:endParaRPr sz="2700">
              <a:latin typeface="Trebuchet MS"/>
              <a:cs typeface="Trebuchet MS"/>
            </a:endParaRPr>
          </a:p>
          <a:p>
            <a:pPr marL="12700">
              <a:lnSpc>
                <a:spcPct val="100000"/>
              </a:lnSpc>
            </a:pPr>
            <a:r>
              <a:rPr sz="2400" b="1" spc="-5" dirty="0">
                <a:latin typeface="Trebuchet MS"/>
                <a:cs typeface="Trebuchet MS"/>
              </a:rPr>
              <a:t>LOA</a:t>
            </a:r>
            <a:r>
              <a:rPr sz="2400" b="1" spc="-125" dirty="0">
                <a:latin typeface="Trebuchet MS"/>
                <a:cs typeface="Trebuchet MS"/>
              </a:rPr>
              <a:t> </a:t>
            </a:r>
            <a:r>
              <a:rPr sz="2400" b="1" dirty="0">
                <a:latin typeface="Trebuchet MS"/>
                <a:cs typeface="Trebuchet MS"/>
              </a:rPr>
              <a:t>-</a:t>
            </a:r>
            <a:r>
              <a:rPr sz="2400" b="1" spc="-10" dirty="0">
                <a:latin typeface="Trebuchet MS"/>
                <a:cs typeface="Trebuchet MS"/>
              </a:rPr>
              <a:t> (Lei</a:t>
            </a:r>
            <a:r>
              <a:rPr sz="2400" b="1" spc="-20" dirty="0">
                <a:latin typeface="Trebuchet MS"/>
                <a:cs typeface="Trebuchet MS"/>
              </a:rPr>
              <a:t> </a:t>
            </a:r>
            <a:r>
              <a:rPr sz="2400" b="1" spc="-5" dirty="0">
                <a:latin typeface="Trebuchet MS"/>
                <a:cs typeface="Trebuchet MS"/>
              </a:rPr>
              <a:t>Orçamentária</a:t>
            </a:r>
            <a:r>
              <a:rPr sz="2400" b="1" spc="-140" dirty="0">
                <a:latin typeface="Trebuchet MS"/>
                <a:cs typeface="Trebuchet MS"/>
              </a:rPr>
              <a:t> </a:t>
            </a:r>
            <a:r>
              <a:rPr sz="2400" b="1" spc="-10" dirty="0">
                <a:latin typeface="Trebuchet MS"/>
                <a:cs typeface="Trebuchet MS"/>
              </a:rPr>
              <a:t>Anual)</a:t>
            </a:r>
            <a:endParaRPr sz="2400">
              <a:latin typeface="Trebuchet MS"/>
              <a:cs typeface="Trebuchet MS"/>
            </a:endParaRPr>
          </a:p>
          <a:p>
            <a:pPr marL="12700">
              <a:lnSpc>
                <a:spcPct val="100000"/>
              </a:lnSpc>
              <a:spcBef>
                <a:spcPts val="15"/>
              </a:spcBef>
            </a:pPr>
            <a:r>
              <a:rPr sz="2000" spc="-10" dirty="0">
                <a:solidFill>
                  <a:srgbClr val="0A5294"/>
                </a:solidFill>
                <a:latin typeface="Trebuchet MS"/>
                <a:cs typeface="Trebuchet MS"/>
              </a:rPr>
              <a:t>Lei</a:t>
            </a:r>
            <a:r>
              <a:rPr sz="2000" dirty="0">
                <a:solidFill>
                  <a:srgbClr val="0A5294"/>
                </a:solidFill>
                <a:latin typeface="Trebuchet MS"/>
                <a:cs typeface="Trebuchet MS"/>
              </a:rPr>
              <a:t> </a:t>
            </a:r>
            <a:r>
              <a:rPr sz="2000" spc="-10" dirty="0">
                <a:solidFill>
                  <a:srgbClr val="0A5294"/>
                </a:solidFill>
                <a:latin typeface="Trebuchet MS"/>
                <a:cs typeface="Trebuchet MS"/>
              </a:rPr>
              <a:t>elaborada</a:t>
            </a:r>
            <a:r>
              <a:rPr sz="2000" spc="25" dirty="0">
                <a:solidFill>
                  <a:srgbClr val="0A5294"/>
                </a:solidFill>
                <a:latin typeface="Trebuchet MS"/>
                <a:cs typeface="Trebuchet MS"/>
              </a:rPr>
              <a:t> </a:t>
            </a:r>
            <a:r>
              <a:rPr sz="2000" spc="-15" dirty="0">
                <a:solidFill>
                  <a:srgbClr val="0A5294"/>
                </a:solidFill>
                <a:latin typeface="Trebuchet MS"/>
                <a:cs typeface="Trebuchet MS"/>
              </a:rPr>
              <a:t>pelo</a:t>
            </a:r>
            <a:r>
              <a:rPr sz="2000" spc="30" dirty="0">
                <a:solidFill>
                  <a:srgbClr val="0A5294"/>
                </a:solidFill>
                <a:latin typeface="Trebuchet MS"/>
                <a:cs typeface="Trebuchet MS"/>
              </a:rPr>
              <a:t> </a:t>
            </a:r>
            <a:r>
              <a:rPr sz="2000" spc="-10" dirty="0">
                <a:solidFill>
                  <a:srgbClr val="0A5294"/>
                </a:solidFill>
                <a:latin typeface="Trebuchet MS"/>
                <a:cs typeface="Trebuchet MS"/>
              </a:rPr>
              <a:t>Executivo</a:t>
            </a:r>
            <a:r>
              <a:rPr sz="2000" spc="30" dirty="0">
                <a:solidFill>
                  <a:srgbClr val="0A5294"/>
                </a:solidFill>
                <a:latin typeface="Trebuchet MS"/>
                <a:cs typeface="Trebuchet MS"/>
              </a:rPr>
              <a:t> </a:t>
            </a:r>
            <a:r>
              <a:rPr sz="2000" spc="-10" dirty="0">
                <a:solidFill>
                  <a:srgbClr val="0A5294"/>
                </a:solidFill>
                <a:latin typeface="Trebuchet MS"/>
                <a:cs typeface="Trebuchet MS"/>
              </a:rPr>
              <a:t>que</a:t>
            </a:r>
            <a:r>
              <a:rPr sz="2000" spc="15" dirty="0">
                <a:solidFill>
                  <a:srgbClr val="0A5294"/>
                </a:solidFill>
                <a:latin typeface="Trebuchet MS"/>
                <a:cs typeface="Trebuchet MS"/>
              </a:rPr>
              <a:t> </a:t>
            </a:r>
            <a:r>
              <a:rPr sz="2000" spc="-10" dirty="0">
                <a:solidFill>
                  <a:srgbClr val="0A5294"/>
                </a:solidFill>
                <a:latin typeface="Trebuchet MS"/>
                <a:cs typeface="Trebuchet MS"/>
              </a:rPr>
              <a:t>define</a:t>
            </a:r>
            <a:r>
              <a:rPr sz="2000" spc="15" dirty="0">
                <a:solidFill>
                  <a:srgbClr val="0A5294"/>
                </a:solidFill>
                <a:latin typeface="Trebuchet MS"/>
                <a:cs typeface="Trebuchet MS"/>
              </a:rPr>
              <a:t> </a:t>
            </a:r>
            <a:r>
              <a:rPr sz="2000" spc="-5" dirty="0">
                <a:solidFill>
                  <a:srgbClr val="0A5294"/>
                </a:solidFill>
                <a:latin typeface="Trebuchet MS"/>
                <a:cs typeface="Trebuchet MS"/>
              </a:rPr>
              <a:t>as</a:t>
            </a:r>
            <a:r>
              <a:rPr sz="2000" spc="-15" dirty="0">
                <a:solidFill>
                  <a:srgbClr val="0A5294"/>
                </a:solidFill>
                <a:latin typeface="Trebuchet MS"/>
                <a:cs typeface="Trebuchet MS"/>
              </a:rPr>
              <a:t> </a:t>
            </a:r>
            <a:r>
              <a:rPr sz="2000" spc="-5" dirty="0">
                <a:solidFill>
                  <a:srgbClr val="0A5294"/>
                </a:solidFill>
                <a:latin typeface="Trebuchet MS"/>
                <a:cs typeface="Trebuchet MS"/>
              </a:rPr>
              <a:t>ações</a:t>
            </a:r>
            <a:r>
              <a:rPr sz="2000" spc="5" dirty="0">
                <a:solidFill>
                  <a:srgbClr val="0A5294"/>
                </a:solidFill>
                <a:latin typeface="Trebuchet MS"/>
                <a:cs typeface="Trebuchet MS"/>
              </a:rPr>
              <a:t> </a:t>
            </a:r>
            <a:r>
              <a:rPr sz="2000" spc="-5" dirty="0">
                <a:solidFill>
                  <a:srgbClr val="0A5294"/>
                </a:solidFill>
                <a:latin typeface="Trebuchet MS"/>
                <a:cs typeface="Trebuchet MS"/>
              </a:rPr>
              <a:t>a</a:t>
            </a:r>
            <a:r>
              <a:rPr sz="2000" spc="5" dirty="0">
                <a:solidFill>
                  <a:srgbClr val="0A5294"/>
                </a:solidFill>
                <a:latin typeface="Trebuchet MS"/>
                <a:cs typeface="Trebuchet MS"/>
              </a:rPr>
              <a:t> </a:t>
            </a:r>
            <a:r>
              <a:rPr sz="2000" spc="-10" dirty="0">
                <a:solidFill>
                  <a:srgbClr val="0A5294"/>
                </a:solidFill>
                <a:latin typeface="Trebuchet MS"/>
                <a:cs typeface="Trebuchet MS"/>
              </a:rPr>
              <a:t>serem</a:t>
            </a:r>
            <a:r>
              <a:rPr sz="2000" spc="20" dirty="0">
                <a:solidFill>
                  <a:srgbClr val="0A5294"/>
                </a:solidFill>
                <a:latin typeface="Trebuchet MS"/>
                <a:cs typeface="Trebuchet MS"/>
              </a:rPr>
              <a:t> </a:t>
            </a:r>
            <a:r>
              <a:rPr sz="2000" spc="-10" dirty="0">
                <a:solidFill>
                  <a:srgbClr val="0A5294"/>
                </a:solidFill>
                <a:latin typeface="Trebuchet MS"/>
                <a:cs typeface="Trebuchet MS"/>
              </a:rPr>
              <a:t>executadas</a:t>
            </a:r>
            <a:r>
              <a:rPr sz="2000" spc="5" dirty="0">
                <a:solidFill>
                  <a:srgbClr val="0A5294"/>
                </a:solidFill>
                <a:latin typeface="Trebuchet MS"/>
                <a:cs typeface="Trebuchet MS"/>
              </a:rPr>
              <a:t> </a:t>
            </a:r>
            <a:r>
              <a:rPr sz="2000" spc="-15" dirty="0">
                <a:solidFill>
                  <a:srgbClr val="0A5294"/>
                </a:solidFill>
                <a:latin typeface="Trebuchet MS"/>
                <a:cs typeface="Trebuchet MS"/>
              </a:rPr>
              <a:t>no</a:t>
            </a:r>
            <a:endParaRPr sz="2000">
              <a:latin typeface="Trebuchet MS"/>
              <a:cs typeface="Trebuchet MS"/>
            </a:endParaRPr>
          </a:p>
          <a:p>
            <a:pPr marL="12700">
              <a:lnSpc>
                <a:spcPct val="100000"/>
              </a:lnSpc>
              <a:spcBef>
                <a:spcPts val="5"/>
              </a:spcBef>
            </a:pPr>
            <a:r>
              <a:rPr sz="2000" spc="-10" dirty="0">
                <a:solidFill>
                  <a:srgbClr val="0A5294"/>
                </a:solidFill>
                <a:latin typeface="Trebuchet MS"/>
                <a:cs typeface="Trebuchet MS"/>
              </a:rPr>
              <a:t>ano</a:t>
            </a:r>
            <a:r>
              <a:rPr sz="2000" spc="-30" dirty="0">
                <a:solidFill>
                  <a:srgbClr val="0A5294"/>
                </a:solidFill>
                <a:latin typeface="Trebuchet MS"/>
                <a:cs typeface="Trebuchet MS"/>
              </a:rPr>
              <a:t> </a:t>
            </a:r>
            <a:r>
              <a:rPr sz="2000" spc="-10" dirty="0">
                <a:solidFill>
                  <a:srgbClr val="0A5294"/>
                </a:solidFill>
                <a:latin typeface="Trebuchet MS"/>
                <a:cs typeface="Trebuchet MS"/>
              </a:rPr>
              <a:t>seguinte.</a:t>
            </a:r>
            <a:endParaRPr sz="2000">
              <a:latin typeface="Trebuchet MS"/>
              <a:cs typeface="Trebuchet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9911690" cy="1120820"/>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3</a:t>
            </a:r>
            <a:r>
              <a:rPr sz="2400" b="0" spc="-25" dirty="0"/>
              <a:t> </a:t>
            </a:r>
            <a:r>
              <a:rPr sz="2400" b="0" dirty="0"/>
              <a:t>–</a:t>
            </a:r>
            <a:r>
              <a:rP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6504345"/>
          </a:xfrm>
          <a:prstGeom prst="rect">
            <a:avLst/>
          </a:prstGeom>
        </p:spPr>
        <p:txBody>
          <a:bodyPr vert="horz" wrap="square" lIns="0" tIns="12700" rIns="0" bIns="0" rtlCol="0">
            <a:spAutoFit/>
          </a:bodyPr>
          <a:lstStyle/>
          <a:p>
            <a:r>
              <a:rPr lang="pt-BR" b="1" dirty="0">
                <a:solidFill>
                  <a:schemeClr val="tx2"/>
                </a:solidFill>
              </a:rPr>
              <a:t>METAS PRIORITÁRIAS:</a:t>
            </a:r>
            <a:endParaRPr lang="pt-BR" dirty="0">
              <a:solidFill>
                <a:schemeClr val="tx2"/>
              </a:solidFill>
            </a:endParaRPr>
          </a:p>
          <a:p>
            <a:pPr lvl="0"/>
            <a:r>
              <a:rPr lang="pt-BR" dirty="0">
                <a:solidFill>
                  <a:schemeClr val="tx2"/>
                </a:solidFill>
              </a:rPr>
              <a:t>Reforma e revitalização das unidades escolares,</a:t>
            </a:r>
          </a:p>
          <a:p>
            <a:pPr lvl="0"/>
            <a:r>
              <a:rPr lang="pt-BR" dirty="0">
                <a:solidFill>
                  <a:schemeClr val="tx2"/>
                </a:solidFill>
              </a:rPr>
              <a:t>Dar continuidade ao projeto de reforço escolar,</a:t>
            </a:r>
          </a:p>
          <a:p>
            <a:pPr lvl="0"/>
            <a:r>
              <a:rPr lang="pt-BR" dirty="0">
                <a:solidFill>
                  <a:schemeClr val="tx2"/>
                </a:solidFill>
              </a:rPr>
              <a:t>Ofertar merenda de qualidade,</a:t>
            </a:r>
          </a:p>
          <a:p>
            <a:pPr lvl="0"/>
            <a:r>
              <a:rPr lang="pt-BR" dirty="0">
                <a:solidFill>
                  <a:schemeClr val="tx2"/>
                </a:solidFill>
              </a:rPr>
              <a:t>Adquirir uniformes escolares,</a:t>
            </a:r>
          </a:p>
          <a:p>
            <a:pPr lvl="0"/>
            <a:r>
              <a:rPr lang="pt-BR" dirty="0">
                <a:solidFill>
                  <a:schemeClr val="tx2"/>
                </a:solidFill>
              </a:rPr>
              <a:t>Estruturar parques infantis,</a:t>
            </a:r>
          </a:p>
          <a:p>
            <a:pPr lvl="0"/>
            <a:r>
              <a:rPr lang="pt-BR" dirty="0">
                <a:solidFill>
                  <a:schemeClr val="tx2"/>
                </a:solidFill>
              </a:rPr>
              <a:t>Aumentar e estruturar a frota do transporte escolar,</a:t>
            </a:r>
          </a:p>
          <a:p>
            <a:pPr lvl="0"/>
            <a:r>
              <a:rPr lang="pt-BR" dirty="0">
                <a:solidFill>
                  <a:schemeClr val="tx2"/>
                </a:solidFill>
              </a:rPr>
              <a:t>Aquisição de mobílias, eletrodomésticos, eletrônicos e utensílios em geral,</a:t>
            </a:r>
          </a:p>
          <a:p>
            <a:pPr lvl="0"/>
            <a:r>
              <a:rPr lang="pt-BR" dirty="0">
                <a:solidFill>
                  <a:schemeClr val="tx2"/>
                </a:solidFill>
              </a:rPr>
              <a:t>Equipar as salas de aula com Lousas Digitais,</a:t>
            </a:r>
          </a:p>
          <a:p>
            <a:pPr lvl="0"/>
            <a:r>
              <a:rPr lang="pt-BR" dirty="0">
                <a:solidFill>
                  <a:schemeClr val="tx2"/>
                </a:solidFill>
              </a:rPr>
              <a:t>Reforma do nosso espaço já adquirido para a Educação (antigo fórum),</a:t>
            </a:r>
          </a:p>
          <a:p>
            <a:pPr lvl="0"/>
            <a:r>
              <a:rPr lang="pt-BR" dirty="0">
                <a:solidFill>
                  <a:schemeClr val="tx2"/>
                </a:solidFill>
              </a:rPr>
              <a:t>Equipar as unidades escolares com sistema de monitoramento de segurança (câmeras nos CEI’S)</a:t>
            </a:r>
          </a:p>
          <a:p>
            <a:pPr lvl="0"/>
            <a:r>
              <a:rPr lang="pt-BR" dirty="0">
                <a:solidFill>
                  <a:schemeClr val="tx2"/>
                </a:solidFill>
              </a:rPr>
              <a:t>Investir em cursos de capacitação docente,</a:t>
            </a:r>
          </a:p>
          <a:p>
            <a:pPr lvl="0"/>
            <a:r>
              <a:rPr lang="pt-BR" dirty="0">
                <a:solidFill>
                  <a:schemeClr val="tx2"/>
                </a:solidFill>
              </a:rPr>
              <a:t>Reforma geral do CEI </a:t>
            </a:r>
            <a:r>
              <a:rPr lang="pt-BR" dirty="0" err="1">
                <a:solidFill>
                  <a:schemeClr val="tx2"/>
                </a:solidFill>
              </a:rPr>
              <a:t>Osmarina</a:t>
            </a:r>
            <a:r>
              <a:rPr lang="pt-BR" dirty="0">
                <a:solidFill>
                  <a:schemeClr val="tx2"/>
                </a:solidFill>
              </a:rPr>
              <a:t> Rodrigues de Souza,</a:t>
            </a:r>
          </a:p>
          <a:p>
            <a:pPr lvl="0"/>
            <a:r>
              <a:rPr lang="pt-BR" dirty="0">
                <a:solidFill>
                  <a:schemeClr val="tx2"/>
                </a:solidFill>
              </a:rPr>
              <a:t>Demolição da quadra da antiga E.E.B. Vitório </a:t>
            </a:r>
            <a:r>
              <a:rPr lang="pt-BR" dirty="0" err="1">
                <a:solidFill>
                  <a:schemeClr val="tx2"/>
                </a:solidFill>
              </a:rPr>
              <a:t>Marcon</a:t>
            </a:r>
            <a:r>
              <a:rPr lang="pt-BR" dirty="0">
                <a:solidFill>
                  <a:schemeClr val="tx2"/>
                </a:solidFill>
              </a:rPr>
              <a:t>,</a:t>
            </a:r>
          </a:p>
          <a:p>
            <a:pPr lvl="0"/>
            <a:r>
              <a:rPr lang="pt-BR" dirty="0">
                <a:solidFill>
                  <a:schemeClr val="tx2"/>
                </a:solidFill>
              </a:rPr>
              <a:t>Investimentos em processamento de dados para a Educação,</a:t>
            </a:r>
          </a:p>
          <a:p>
            <a:pPr lvl="0"/>
            <a:r>
              <a:rPr lang="pt-BR" dirty="0">
                <a:solidFill>
                  <a:schemeClr val="tx2"/>
                </a:solidFill>
              </a:rPr>
              <a:t>Manter parcerias com entidades privadas.</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317352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1782539"/>
          </a:xfrm>
          <a:prstGeom prst="rect">
            <a:avLst/>
          </a:prstGeom>
        </p:spPr>
        <p:txBody>
          <a:bodyPr vert="horz" wrap="square" lIns="0" tIns="12700" rIns="0" bIns="0" rtlCol="0">
            <a:spAutoFit/>
          </a:bodyPr>
          <a:lstStyle/>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
        <p:nvSpPr>
          <p:cNvPr id="4" name="Retângulo 3"/>
          <p:cNvSpPr/>
          <p:nvPr/>
        </p:nvSpPr>
        <p:spPr>
          <a:xfrm>
            <a:off x="762000" y="1524000"/>
            <a:ext cx="8382000" cy="5078313"/>
          </a:xfrm>
          <a:prstGeom prst="rect">
            <a:avLst/>
          </a:prstGeom>
        </p:spPr>
        <p:txBody>
          <a:bodyPr wrap="square">
            <a:spAutoFit/>
          </a:bodyPr>
          <a:lstStyle/>
          <a:p>
            <a:endParaRPr lang="pt-BR" b="1" dirty="0">
              <a:solidFill>
                <a:schemeClr val="tx2"/>
              </a:solidFill>
            </a:endParaRPr>
          </a:p>
          <a:p>
            <a:r>
              <a:rPr lang="pt-BR" b="1" dirty="0">
                <a:solidFill>
                  <a:schemeClr val="tx2"/>
                </a:solidFill>
              </a:rPr>
              <a:t>METAS PARA ESPORTE:</a:t>
            </a:r>
          </a:p>
          <a:p>
            <a:endParaRPr lang="pt-BR" b="1" dirty="0">
              <a:solidFill>
                <a:schemeClr val="tx2"/>
              </a:solidFill>
            </a:endParaRPr>
          </a:p>
          <a:p>
            <a:r>
              <a:rPr lang="pt-BR" b="1" dirty="0">
                <a:solidFill>
                  <a:schemeClr val="tx2"/>
                </a:solidFill>
              </a:rPr>
              <a:t>Campeonato Citadino de Futsal Masculino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1°,2° e 3° </a:t>
            </a:r>
          </a:p>
          <a:p>
            <a:r>
              <a:rPr lang="pt-BR" dirty="0">
                <a:solidFill>
                  <a:schemeClr val="tx2"/>
                </a:solidFill>
              </a:rPr>
              <a:t>-Premiação goleiro menos vazado, artilheiro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 </a:t>
            </a:r>
          </a:p>
          <a:p>
            <a:r>
              <a:rPr lang="pt-BR" b="1" dirty="0">
                <a:solidFill>
                  <a:schemeClr val="tx2"/>
                </a:solidFill>
              </a:rPr>
              <a:t> Torneio Citadino de Futsal Feminino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 2° e 3°</a:t>
            </a:r>
          </a:p>
          <a:p>
            <a:r>
              <a:rPr lang="pt-BR" dirty="0">
                <a:solidFill>
                  <a:schemeClr val="tx2"/>
                </a:solidFill>
              </a:rPr>
              <a:t>-Premiação goleira menos vazada, artilheira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-(evento previsto em 3 dias consecutivos) </a:t>
            </a:r>
          </a:p>
          <a:p>
            <a:r>
              <a:rPr lang="pt-BR" dirty="0">
                <a:solidFill>
                  <a:schemeClr val="tx2"/>
                </a:solidFill>
              </a:rPr>
              <a:t> </a:t>
            </a:r>
          </a:p>
        </p:txBody>
      </p:sp>
    </p:spTree>
    <p:extLst>
      <p:ext uri="{BB962C8B-B14F-4D97-AF65-F5344CB8AC3E}">
        <p14:creationId xmlns:p14="http://schemas.microsoft.com/office/powerpoint/2010/main" val="369294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4" name="Retângulo 3"/>
          <p:cNvSpPr/>
          <p:nvPr/>
        </p:nvSpPr>
        <p:spPr>
          <a:xfrm>
            <a:off x="733004" y="1752600"/>
            <a:ext cx="8382000" cy="3693319"/>
          </a:xfrm>
          <a:prstGeom prst="rect">
            <a:avLst/>
          </a:prstGeom>
        </p:spPr>
        <p:txBody>
          <a:bodyPr wrap="square">
            <a:spAutoFit/>
          </a:bodyPr>
          <a:lstStyle/>
          <a:p>
            <a:r>
              <a:rPr lang="pt-BR" b="1" dirty="0">
                <a:solidFill>
                  <a:schemeClr val="tx2"/>
                </a:solidFill>
              </a:rPr>
              <a:t>Campeonato de Futsal Categoria “Quarentão”</a:t>
            </a:r>
            <a:endParaRPr lang="pt-BR" dirty="0">
              <a:solidFill>
                <a:schemeClr val="tx2"/>
              </a:solidFill>
            </a:endParaRPr>
          </a:p>
          <a:p>
            <a:r>
              <a:rPr lang="pt-BR" dirty="0">
                <a:solidFill>
                  <a:schemeClr val="tx2"/>
                </a:solidFill>
              </a:rPr>
              <a:t>-Arbitragem</a:t>
            </a:r>
          </a:p>
          <a:p>
            <a:r>
              <a:rPr lang="pt-BR" dirty="0">
                <a:solidFill>
                  <a:schemeClr val="tx2"/>
                </a:solidFill>
              </a:rPr>
              <a:t>-Troféus e medalhas para 1°,2° e 3° </a:t>
            </a:r>
          </a:p>
          <a:p>
            <a:r>
              <a:rPr lang="pt-BR" dirty="0">
                <a:solidFill>
                  <a:schemeClr val="tx2"/>
                </a:solidFill>
              </a:rPr>
              <a:t>-Premiação goleiro menos vazado, artilheiro do campeonato e destaque da partida</a:t>
            </a:r>
          </a:p>
          <a:p>
            <a:r>
              <a:rPr lang="pt-BR" dirty="0">
                <a:solidFill>
                  <a:schemeClr val="tx2"/>
                </a:solidFill>
              </a:rPr>
              <a:t>-Transmissão dos jogos (</a:t>
            </a:r>
            <a:r>
              <a:rPr lang="pt-BR" dirty="0" err="1">
                <a:solidFill>
                  <a:schemeClr val="tx2"/>
                </a:solidFill>
              </a:rPr>
              <a:t>tv</a:t>
            </a:r>
            <a:r>
              <a:rPr lang="pt-BR" dirty="0">
                <a:solidFill>
                  <a:schemeClr val="tx2"/>
                </a:solidFill>
              </a:rPr>
              <a:t> e internet)</a:t>
            </a:r>
          </a:p>
          <a:p>
            <a:r>
              <a:rPr lang="pt-BR" dirty="0">
                <a:solidFill>
                  <a:schemeClr val="tx2"/>
                </a:solidFill>
              </a:rPr>
              <a:t>-Contratação de seguranças</a:t>
            </a:r>
          </a:p>
          <a:p>
            <a:r>
              <a:rPr lang="pt-BR" dirty="0">
                <a:solidFill>
                  <a:schemeClr val="tx2"/>
                </a:solidFill>
              </a:rPr>
              <a:t> </a:t>
            </a:r>
          </a:p>
          <a:p>
            <a:r>
              <a:rPr lang="pt-BR" b="1" dirty="0">
                <a:solidFill>
                  <a:schemeClr val="tx2"/>
                </a:solidFill>
              </a:rPr>
              <a:t> </a:t>
            </a:r>
            <a:endParaRPr lang="pt-BR" dirty="0">
              <a:solidFill>
                <a:schemeClr val="tx2"/>
              </a:solidFill>
            </a:endParaRPr>
          </a:p>
          <a:p>
            <a:r>
              <a:rPr lang="pt-BR" b="1" dirty="0">
                <a:solidFill>
                  <a:schemeClr val="tx2"/>
                </a:solidFill>
              </a:rPr>
              <a:t>Realização de Etapas Municipais de competições da FESPORTE</a:t>
            </a:r>
            <a:endParaRPr lang="pt-BR" dirty="0">
              <a:solidFill>
                <a:schemeClr val="tx2"/>
              </a:solidFill>
            </a:endParaRPr>
          </a:p>
          <a:p>
            <a:r>
              <a:rPr lang="pt-BR" dirty="0">
                <a:solidFill>
                  <a:schemeClr val="tx2"/>
                </a:solidFill>
              </a:rPr>
              <a:t>-Eventos: </a:t>
            </a:r>
            <a:r>
              <a:rPr lang="pt-BR" dirty="0" err="1">
                <a:solidFill>
                  <a:schemeClr val="tx2"/>
                </a:solidFill>
              </a:rPr>
              <a:t>Jasti</a:t>
            </a:r>
            <a:r>
              <a:rPr lang="pt-BR" dirty="0">
                <a:solidFill>
                  <a:schemeClr val="tx2"/>
                </a:solidFill>
              </a:rPr>
              <a:t>, </a:t>
            </a:r>
            <a:r>
              <a:rPr lang="pt-BR" dirty="0" err="1">
                <a:solidFill>
                  <a:schemeClr val="tx2"/>
                </a:solidFill>
              </a:rPr>
              <a:t>Jesc</a:t>
            </a:r>
            <a:r>
              <a:rPr lang="pt-BR" dirty="0">
                <a:solidFill>
                  <a:schemeClr val="tx2"/>
                </a:solidFill>
              </a:rPr>
              <a:t> e Moleque bom de bola</a:t>
            </a:r>
          </a:p>
          <a:p>
            <a:r>
              <a:rPr lang="pt-BR" dirty="0">
                <a:solidFill>
                  <a:schemeClr val="tx2"/>
                </a:solidFill>
              </a:rPr>
              <a:t>-Medalhas para 1°, 2° e 3°</a:t>
            </a:r>
          </a:p>
          <a:p>
            <a:r>
              <a:rPr lang="pt-BR" dirty="0">
                <a:solidFill>
                  <a:schemeClr val="tx2"/>
                </a:solidFill>
              </a:rPr>
              <a:t>-Diárias de arbitragem</a:t>
            </a:r>
          </a:p>
          <a:p>
            <a:r>
              <a:rPr lang="pt-BR" dirty="0">
                <a:solidFill>
                  <a:schemeClr val="tx2"/>
                </a:solidFill>
              </a:rPr>
              <a:t> </a:t>
            </a:r>
          </a:p>
        </p:txBody>
      </p:sp>
    </p:spTree>
    <p:extLst>
      <p:ext uri="{BB962C8B-B14F-4D97-AF65-F5344CB8AC3E}">
        <p14:creationId xmlns:p14="http://schemas.microsoft.com/office/powerpoint/2010/main" val="842053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1120820"/>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673348"/>
          </a:xfrm>
          <a:prstGeom prst="rect">
            <a:avLst/>
          </a:prstGeom>
        </p:spPr>
        <p:txBody>
          <a:bodyPr vert="horz" wrap="square" lIns="0" tIns="12700" rIns="0" bIns="0" rtlCol="0">
            <a:spAutoFit/>
          </a:bodyPr>
          <a:lstStyle/>
          <a:p>
            <a:r>
              <a:rPr lang="pt-BR" b="1" dirty="0">
                <a:solidFill>
                  <a:schemeClr val="tx2"/>
                </a:solidFill>
              </a:rPr>
              <a:t>Realização do JECAP (Jogos Escolares de Capivari de Baixo)</a:t>
            </a:r>
            <a:endParaRPr lang="pt-BR" dirty="0">
              <a:solidFill>
                <a:schemeClr val="tx2"/>
              </a:solidFill>
            </a:endParaRPr>
          </a:p>
          <a:p>
            <a:r>
              <a:rPr lang="pt-BR" dirty="0">
                <a:solidFill>
                  <a:schemeClr val="tx2"/>
                </a:solidFill>
              </a:rPr>
              <a:t>-Medalhas para 1°, 2° e 3° colocados</a:t>
            </a:r>
          </a:p>
          <a:p>
            <a:r>
              <a:rPr lang="pt-BR" dirty="0">
                <a:solidFill>
                  <a:schemeClr val="tx2"/>
                </a:solidFill>
              </a:rPr>
              <a:t>-Diárias para arbitragem</a:t>
            </a:r>
          </a:p>
          <a:p>
            <a:r>
              <a:rPr lang="pt-BR" dirty="0">
                <a:solidFill>
                  <a:schemeClr val="tx2"/>
                </a:solidFill>
              </a:rPr>
              <a:t>-Voleibol, Futsal, </a:t>
            </a:r>
            <a:r>
              <a:rPr lang="pt-BR" dirty="0" err="1">
                <a:solidFill>
                  <a:schemeClr val="tx2"/>
                </a:solidFill>
              </a:rPr>
              <a:t>Tenis</a:t>
            </a:r>
            <a:r>
              <a:rPr lang="pt-BR" dirty="0">
                <a:solidFill>
                  <a:schemeClr val="tx2"/>
                </a:solidFill>
              </a:rPr>
              <a:t> de Mesa, Xadrez, Jiu-Jitsu, Voleibol de Praia, Queimada, Basquete e Badminton</a:t>
            </a:r>
          </a:p>
          <a:p>
            <a:r>
              <a:rPr lang="pt-BR" dirty="0">
                <a:solidFill>
                  <a:schemeClr val="tx2"/>
                </a:solidFill>
              </a:rPr>
              <a:t>-Categorias: sub 12 e sub 16 (Masculino e Feminino)</a:t>
            </a:r>
          </a:p>
          <a:p>
            <a:r>
              <a:rPr lang="pt-BR" dirty="0">
                <a:solidFill>
                  <a:schemeClr val="tx2"/>
                </a:solidFill>
              </a:rPr>
              <a:t>-Evento de aproximadamente 10 dias de realização abrangendo alunos de todos colégios</a:t>
            </a:r>
          </a:p>
          <a:p>
            <a:endParaRPr lang="pt-BR" dirty="0">
              <a:solidFill>
                <a:schemeClr val="tx2"/>
              </a:solidFill>
            </a:endParaRPr>
          </a:p>
          <a:p>
            <a:r>
              <a:rPr lang="pt-BR" b="1" dirty="0">
                <a:solidFill>
                  <a:schemeClr val="tx2"/>
                </a:solidFill>
              </a:rPr>
              <a:t>Pagamento do salário anual dos professores credenciados</a:t>
            </a:r>
            <a:endParaRPr lang="pt-BR" dirty="0">
              <a:solidFill>
                <a:schemeClr val="tx2"/>
              </a:solidFill>
            </a:endParaRPr>
          </a:p>
          <a:p>
            <a:r>
              <a:rPr lang="pt-BR" dirty="0">
                <a:solidFill>
                  <a:schemeClr val="tx2"/>
                </a:solidFill>
              </a:rPr>
              <a:t>-Atualmente o DME contem 4 professores credenciados para as escolinhas esportivas Municipais </a:t>
            </a:r>
          </a:p>
          <a:p>
            <a:endParaRPr lang="pt-BR" dirty="0">
              <a:solidFill>
                <a:schemeClr val="tx2"/>
              </a:solidFill>
            </a:endParaRPr>
          </a:p>
          <a:p>
            <a:r>
              <a:rPr lang="pt-BR" b="1" dirty="0">
                <a:solidFill>
                  <a:schemeClr val="tx2"/>
                </a:solidFill>
              </a:rPr>
              <a:t>Compra de materiais esportivos para utilização nas escolinhas</a:t>
            </a:r>
            <a:endParaRPr lang="pt-BR" dirty="0">
              <a:solidFill>
                <a:schemeClr val="tx2"/>
              </a:solidFill>
            </a:endParaRPr>
          </a:p>
          <a:p>
            <a:r>
              <a:rPr lang="pt-BR" dirty="0">
                <a:solidFill>
                  <a:schemeClr val="tx2"/>
                </a:solidFill>
              </a:rPr>
              <a:t>-Bolas para todas modalidades oferecidas, redes e mesa para </a:t>
            </a:r>
            <a:r>
              <a:rPr lang="pt-BR" dirty="0" err="1">
                <a:solidFill>
                  <a:schemeClr val="tx2"/>
                </a:solidFill>
              </a:rPr>
              <a:t>Tenis</a:t>
            </a:r>
            <a:r>
              <a:rPr lang="pt-BR" dirty="0">
                <a:solidFill>
                  <a:schemeClr val="tx2"/>
                </a:solidFill>
              </a:rPr>
              <a:t> de Mesa</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771716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lang="pt-BR" sz="2400" b="0" spc="-5" dirty="0"/>
              <a:t>PROGRAMA</a:t>
            </a:r>
            <a:r>
              <a:rPr lang="pt-BR" sz="2400" b="0" spc="-170" dirty="0"/>
              <a:t> </a:t>
            </a:r>
            <a:r>
              <a:rPr lang="pt-BR" sz="2400" b="0" dirty="0"/>
              <a:t>003</a:t>
            </a:r>
            <a:r>
              <a:rPr lang="pt-BR" sz="2400" b="0" spc="-25" dirty="0"/>
              <a:t> </a:t>
            </a:r>
            <a:r>
              <a:rPr lang="pt-BR" sz="2400" b="0" dirty="0"/>
              <a:t>–</a:t>
            </a:r>
            <a:r>
              <a:rPr lang="pt-BR" sz="2400" b="0" spc="-5" dirty="0"/>
              <a:t> </a:t>
            </a:r>
            <a:r>
              <a:rPr lang="pt-BR" sz="2400" b="0" dirty="0">
                <a:solidFill>
                  <a:schemeClr val="accent1"/>
                </a:solidFill>
              </a:rPr>
              <a:t>Secretaria Municipal de </a:t>
            </a:r>
            <a:r>
              <a:rPr lang="pt-BR" sz="2400" b="0" dirty="0" err="1">
                <a:solidFill>
                  <a:schemeClr val="accent1"/>
                </a:solidFill>
              </a:rPr>
              <a:t>Educaçaõ</a:t>
            </a:r>
            <a:r>
              <a:rPr lang="pt-BR" sz="2400" b="0" dirty="0">
                <a:solidFill>
                  <a:schemeClr val="accent1"/>
                </a:solidFill>
              </a:rPr>
              <a:t>, Esporte, Cultura, </a:t>
            </a:r>
            <a:br>
              <a:rPr lang="pt-BR" sz="2400" b="0" dirty="0">
                <a:solidFill>
                  <a:schemeClr val="accent1"/>
                </a:solidFill>
              </a:rPr>
            </a:br>
            <a:r>
              <a:rPr lang="pt-BR" sz="2400" b="0" dirty="0">
                <a:solidFill>
                  <a:schemeClr val="accent1"/>
                </a:solidFill>
              </a:rPr>
              <a:t>Turismo.</a:t>
            </a:r>
            <a:endParaRPr sz="2400" b="0" dirty="0">
              <a:solidFill>
                <a:schemeClr val="accent1"/>
              </a:solidFill>
            </a:endParaRPr>
          </a:p>
        </p:txBody>
      </p:sp>
      <p:sp>
        <p:nvSpPr>
          <p:cNvPr id="3" name="object 3"/>
          <p:cNvSpPr txBox="1"/>
          <p:nvPr/>
        </p:nvSpPr>
        <p:spPr>
          <a:xfrm>
            <a:off x="533400" y="1524000"/>
            <a:ext cx="8428990" cy="2072362"/>
          </a:xfrm>
          <a:prstGeom prst="rect">
            <a:avLst/>
          </a:prstGeom>
        </p:spPr>
        <p:txBody>
          <a:bodyPr vert="horz" wrap="square" lIns="0" tIns="12700" rIns="0" bIns="0" rtlCol="0">
            <a:spAutoFit/>
          </a:bodyPr>
          <a:lstStyle/>
          <a:p>
            <a:endParaRPr lang="pt-BR" dirty="0">
              <a:solidFill>
                <a:schemeClr val="tx2"/>
              </a:solidFill>
            </a:endParaRP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
        <p:nvSpPr>
          <p:cNvPr id="4" name="Retângulo 3"/>
          <p:cNvSpPr/>
          <p:nvPr/>
        </p:nvSpPr>
        <p:spPr>
          <a:xfrm>
            <a:off x="662873" y="1752600"/>
            <a:ext cx="8382000" cy="3416320"/>
          </a:xfrm>
          <a:prstGeom prst="rect">
            <a:avLst/>
          </a:prstGeom>
        </p:spPr>
        <p:txBody>
          <a:bodyPr wrap="square">
            <a:spAutoFit/>
          </a:bodyPr>
          <a:lstStyle/>
          <a:p>
            <a:r>
              <a:rPr lang="pt-BR" b="1" dirty="0">
                <a:solidFill>
                  <a:schemeClr val="tx2"/>
                </a:solidFill>
              </a:rPr>
              <a:t>Compra de quimonos para alunos de Jiu-Jitsu e Karatê</a:t>
            </a:r>
            <a:endParaRPr lang="pt-BR" dirty="0">
              <a:solidFill>
                <a:schemeClr val="tx2"/>
              </a:solidFill>
            </a:endParaRPr>
          </a:p>
          <a:p>
            <a:r>
              <a:rPr lang="pt-BR" dirty="0">
                <a:solidFill>
                  <a:schemeClr val="tx2"/>
                </a:solidFill>
              </a:rPr>
              <a:t>-Aproximadamente 100 unidades</a:t>
            </a:r>
          </a:p>
          <a:p>
            <a:r>
              <a:rPr lang="pt-BR" b="1" dirty="0">
                <a:solidFill>
                  <a:schemeClr val="tx2"/>
                </a:solidFill>
              </a:rPr>
              <a:t> </a:t>
            </a:r>
            <a:endParaRPr lang="pt-BR" dirty="0">
              <a:solidFill>
                <a:schemeClr val="tx2"/>
              </a:solidFill>
            </a:endParaRPr>
          </a:p>
          <a:p>
            <a:r>
              <a:rPr lang="pt-BR" b="1" dirty="0">
                <a:solidFill>
                  <a:schemeClr val="tx2"/>
                </a:solidFill>
              </a:rPr>
              <a:t>Uniforme para escolinhas de voleibol, Futsal, Xadrez e Futebol</a:t>
            </a:r>
            <a:endParaRPr lang="pt-BR" dirty="0">
              <a:solidFill>
                <a:schemeClr val="tx2"/>
              </a:solidFill>
            </a:endParaRPr>
          </a:p>
          <a:p>
            <a:r>
              <a:rPr lang="pt-BR" dirty="0">
                <a:solidFill>
                  <a:schemeClr val="tx2"/>
                </a:solidFill>
              </a:rPr>
              <a:t>-Aproximadamente 350 alunos</a:t>
            </a:r>
          </a:p>
          <a:p>
            <a:endParaRPr lang="pt-BR" dirty="0">
              <a:solidFill>
                <a:schemeClr val="tx2"/>
              </a:solidFill>
            </a:endParaRPr>
          </a:p>
          <a:p>
            <a:r>
              <a:rPr lang="pt-BR" b="1" dirty="0">
                <a:solidFill>
                  <a:schemeClr val="tx2"/>
                </a:solidFill>
              </a:rPr>
              <a:t>Possibilidade de classificação para Etapas Estaduais em competições da FESPORTE (</a:t>
            </a:r>
            <a:r>
              <a:rPr lang="pt-BR" b="1" dirty="0" err="1">
                <a:solidFill>
                  <a:schemeClr val="tx2"/>
                </a:solidFill>
              </a:rPr>
              <a:t>Jasti</a:t>
            </a:r>
            <a:r>
              <a:rPr lang="pt-BR" b="1" dirty="0">
                <a:solidFill>
                  <a:schemeClr val="tx2"/>
                </a:solidFill>
              </a:rPr>
              <a:t>, </a:t>
            </a:r>
            <a:r>
              <a:rPr lang="pt-BR" b="1" dirty="0" err="1">
                <a:solidFill>
                  <a:schemeClr val="tx2"/>
                </a:solidFill>
              </a:rPr>
              <a:t>Olesc</a:t>
            </a:r>
            <a:r>
              <a:rPr lang="pt-BR" b="1" dirty="0">
                <a:solidFill>
                  <a:schemeClr val="tx2"/>
                </a:solidFill>
              </a:rPr>
              <a:t>, </a:t>
            </a:r>
            <a:r>
              <a:rPr lang="pt-BR" b="1" dirty="0" err="1">
                <a:solidFill>
                  <a:schemeClr val="tx2"/>
                </a:solidFill>
              </a:rPr>
              <a:t>Jesc</a:t>
            </a:r>
            <a:r>
              <a:rPr lang="pt-BR" b="1" dirty="0">
                <a:solidFill>
                  <a:schemeClr val="tx2"/>
                </a:solidFill>
              </a:rPr>
              <a:t> e </a:t>
            </a:r>
            <a:r>
              <a:rPr lang="pt-BR" b="1" dirty="0" err="1">
                <a:solidFill>
                  <a:schemeClr val="tx2"/>
                </a:solidFill>
              </a:rPr>
              <a:t>Parajasc</a:t>
            </a:r>
            <a:r>
              <a:rPr lang="pt-BR" b="1" dirty="0">
                <a:solidFill>
                  <a:schemeClr val="tx2"/>
                </a:solidFill>
              </a:rPr>
              <a:t>)</a:t>
            </a:r>
            <a:endParaRPr lang="pt-BR" dirty="0">
              <a:solidFill>
                <a:schemeClr val="tx2"/>
              </a:solidFill>
            </a:endParaRPr>
          </a:p>
          <a:p>
            <a:r>
              <a:rPr lang="pt-BR" dirty="0">
                <a:solidFill>
                  <a:schemeClr val="tx2"/>
                </a:solidFill>
              </a:rPr>
              <a:t>-Tendo em base a classificação para fase Estadual do </a:t>
            </a:r>
            <a:r>
              <a:rPr lang="pt-BR" dirty="0" err="1">
                <a:solidFill>
                  <a:schemeClr val="tx2"/>
                </a:solidFill>
              </a:rPr>
              <a:t>Jasti</a:t>
            </a:r>
            <a:r>
              <a:rPr lang="pt-BR" dirty="0">
                <a:solidFill>
                  <a:schemeClr val="tx2"/>
                </a:solidFill>
              </a:rPr>
              <a:t> em 2023 onde a delegação contou com 15 representantes e competiu por 4 dias em São Bento do Sul:</a:t>
            </a:r>
          </a:p>
          <a:p>
            <a:r>
              <a:rPr lang="pt-BR" dirty="0">
                <a:solidFill>
                  <a:schemeClr val="tx2"/>
                </a:solidFill>
              </a:rPr>
              <a:t>-Alimentação, transporte e hospedagem</a:t>
            </a:r>
          </a:p>
          <a:p>
            <a:endParaRPr lang="pt-BR" dirty="0">
              <a:solidFill>
                <a:schemeClr val="tx2"/>
              </a:solidFill>
            </a:endParaRPr>
          </a:p>
        </p:txBody>
      </p:sp>
    </p:spTree>
    <p:extLst>
      <p:ext uri="{BB962C8B-B14F-4D97-AF65-F5344CB8AC3E}">
        <p14:creationId xmlns:p14="http://schemas.microsoft.com/office/powerpoint/2010/main" val="3472938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037276"/>
          </a:xfrm>
          <a:prstGeom prst="rect">
            <a:avLst/>
          </a:prstGeom>
        </p:spPr>
        <p:txBody>
          <a:bodyPr vert="horz" wrap="square" lIns="0" tIns="12700" rIns="0" bIns="0" rtlCol="0">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t>
            </a:r>
            <a:r>
              <a:rPr lang="pt-BR" sz="1800" dirty="0">
                <a:solidFill>
                  <a:schemeClr val="tx2"/>
                </a:solidFill>
                <a:latin typeface="Trebuchet MS"/>
                <a:cs typeface="Trebuchet MS"/>
              </a:rPr>
              <a:t>o</a:t>
            </a:r>
            <a:r>
              <a:rPr lang="pt-BR" sz="1800" spc="-25" dirty="0">
                <a:solidFill>
                  <a:schemeClr val="tx2"/>
                </a:solidFill>
                <a:latin typeface="Trebuchet MS"/>
                <a:cs typeface="Trebuchet MS"/>
              </a:rPr>
              <a:t> </a:t>
            </a:r>
            <a:r>
              <a:rPr lang="pt-BR" sz="1800" spc="-5" dirty="0">
                <a:solidFill>
                  <a:schemeClr val="tx2"/>
                </a:solidFill>
                <a:latin typeface="Trebuchet MS"/>
                <a:cs typeface="Trebuchet MS"/>
              </a:rPr>
              <a:t>funcionamento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das</a:t>
            </a:r>
            <a:r>
              <a:rPr lang="pt-BR" sz="1800" dirty="0">
                <a:solidFill>
                  <a:schemeClr val="tx2"/>
                </a:solidFill>
                <a:latin typeface="Trebuchet MS"/>
                <a:cs typeface="Trebuchet MS"/>
              </a:rPr>
              <a:t> </a:t>
            </a:r>
            <a:r>
              <a:rPr lang="pt-BR" sz="1800" spc="-5" dirty="0">
                <a:solidFill>
                  <a:schemeClr val="tx2"/>
                </a:solidFill>
                <a:latin typeface="Trebuchet MS"/>
                <a:cs typeface="Trebuchet MS"/>
              </a:rPr>
              <a:t>atividades</a:t>
            </a:r>
            <a:r>
              <a:rPr lang="pt-BR" sz="1800" spc="25" dirty="0">
                <a:solidFill>
                  <a:schemeClr val="tx2"/>
                </a:solidFill>
                <a:latin typeface="Trebuchet MS"/>
                <a:cs typeface="Trebuchet MS"/>
              </a:rPr>
              <a:t> </a:t>
            </a:r>
            <a:r>
              <a:rPr lang="pt-BR" sz="1800" dirty="0">
                <a:solidFill>
                  <a:schemeClr val="tx2"/>
                </a:solidFill>
                <a:latin typeface="Trebuchet MS"/>
                <a:cs typeface="Trebuchet MS"/>
              </a:rPr>
              <a:t>de desenvolvimento Social.</a:t>
            </a:r>
          </a:p>
          <a:p>
            <a:pPr marL="12700">
              <a:lnSpc>
                <a:spcPct val="100000"/>
              </a:lnSpc>
              <a:spcBef>
                <a:spcPts val="100"/>
              </a:spcBef>
              <a:tabLst>
                <a:tab pos="356870" algn="l"/>
              </a:tabLst>
            </a:pPr>
            <a:endParaRPr lang="pt-BR" sz="1800" spc="-10" dirty="0">
              <a:solidFill>
                <a:schemeClr val="tx2"/>
              </a:solidFill>
              <a:uFill>
                <a:solidFill>
                  <a:srgbClr val="404040"/>
                </a:solidFill>
              </a:uFill>
              <a:latin typeface="Trebuchet MS"/>
              <a:cs typeface="Trebuchet MS"/>
            </a:endParaRPr>
          </a:p>
          <a:p>
            <a:pPr marL="356870" marR="5080" indent="-344805">
              <a:lnSpc>
                <a:spcPct val="100000"/>
              </a:lnSpc>
              <a:spcBef>
                <a:spcPts val="100"/>
              </a:spcBef>
              <a:tabLst>
                <a:tab pos="356870" algn="l"/>
              </a:tabLst>
            </a:pPr>
            <a:r>
              <a:rPr lang="pt-BR" sz="1800" spc="-10" dirty="0">
                <a:solidFill>
                  <a:schemeClr val="tx2"/>
                </a:solidFill>
                <a:uFill>
                  <a:solidFill>
                    <a:srgbClr val="404040"/>
                  </a:solidFill>
                </a:uFill>
                <a:latin typeface="Trebuchet MS"/>
                <a:cs typeface="Trebuchet MS"/>
              </a:rPr>
              <a:t>METAS GERAIS:</a:t>
            </a:r>
          </a:p>
          <a:p>
            <a:pPr marL="356870" marR="5080" indent="-344805">
              <a:lnSpc>
                <a:spcPct val="100000"/>
              </a:lnSpc>
              <a:spcBef>
                <a:spcPts val="100"/>
              </a:spcBef>
              <a:tabLst>
                <a:tab pos="356870" algn="l"/>
              </a:tabLst>
            </a:pPr>
            <a:endParaRPr lang="pt-BR" sz="1800" spc="-10" dirty="0">
              <a:solidFill>
                <a:schemeClr val="tx2"/>
              </a:solidFill>
              <a:uFill>
                <a:solidFill>
                  <a:srgbClr val="404040"/>
                </a:solidFill>
              </a:uFill>
              <a:latin typeface="Trebuchet MS"/>
              <a:cs typeface="Trebuchet MS"/>
            </a:endParaRPr>
          </a:p>
          <a:p>
            <a:r>
              <a:rPr lang="pt-BR" b="1" dirty="0">
                <a:solidFill>
                  <a:schemeClr val="tx2"/>
                </a:solidFill>
              </a:rPr>
              <a:t>Manutenção de funcionamento do fundo municipal de assistência social: </a:t>
            </a:r>
          </a:p>
          <a:p>
            <a:endParaRPr lang="pt-BR" dirty="0">
              <a:solidFill>
                <a:schemeClr val="tx2"/>
              </a:solidFill>
            </a:endParaRPr>
          </a:p>
          <a:p>
            <a:pPr algn="just"/>
            <a:r>
              <a:rPr lang="pt-BR" dirty="0">
                <a:solidFill>
                  <a:schemeClr val="tx2"/>
                </a:solidFill>
              </a:rPr>
              <a:t>Manutenção da gestão (água, luz, telefone, sistema de informação, materiais de limpeza, materiais de informática, materiais de expediente, diárias,  lanches, manutenção de </a:t>
            </a:r>
            <a:r>
              <a:rPr lang="pt-BR" dirty="0" err="1">
                <a:solidFill>
                  <a:schemeClr val="tx2"/>
                </a:solidFill>
              </a:rPr>
              <a:t>veiculos</a:t>
            </a:r>
            <a:r>
              <a:rPr lang="pt-BR" dirty="0">
                <a:solidFill>
                  <a:schemeClr val="tx2"/>
                </a:solidFill>
              </a:rPr>
              <a:t>; capacitações de funcionários, internet, móveis e equipamentos, vale alimentação, entre outros) recursos próprios e </a:t>
            </a:r>
            <a:r>
              <a:rPr lang="pt-BR" dirty="0" err="1">
                <a:solidFill>
                  <a:schemeClr val="tx2"/>
                </a:solidFill>
              </a:rPr>
              <a:t>cofinanciados</a:t>
            </a:r>
            <a:r>
              <a:rPr lang="pt-BR" dirty="0">
                <a:solidFill>
                  <a:schemeClr val="tx2"/>
                </a:solidFill>
              </a:rPr>
              <a:t>;</a:t>
            </a:r>
          </a:p>
          <a:p>
            <a:endParaRPr lang="pt-BR" dirty="0">
              <a:solidFill>
                <a:schemeClr val="tx2"/>
              </a:solidFill>
            </a:endParaRPr>
          </a:p>
          <a:p>
            <a:pPr algn="just"/>
            <a:r>
              <a:rPr lang="pt-BR" dirty="0">
                <a:solidFill>
                  <a:schemeClr val="tx2"/>
                </a:solidFill>
              </a:rPr>
              <a:t>Pessoal: criação de novas  vagas nos cargos de assistente social, psicólogo, agente administrativo em razão do aumento de demandas e implantação de projetos de toda a Secretaria. </a:t>
            </a:r>
          </a:p>
          <a:p>
            <a:pPr algn="just"/>
            <a:r>
              <a:rPr lang="pt-BR" dirty="0">
                <a:solidFill>
                  <a:schemeClr val="tx2"/>
                </a:solidFill>
              </a:rPr>
              <a:t>Criação plano de cargos e salários e realização de concurso público. Recursos próprios e </a:t>
            </a:r>
            <a:r>
              <a:rPr lang="pt-BR" dirty="0" err="1">
                <a:solidFill>
                  <a:schemeClr val="tx2"/>
                </a:solidFill>
              </a:rPr>
              <a:t>cofinanciados</a:t>
            </a:r>
            <a:r>
              <a:rPr lang="pt-BR" dirty="0">
                <a:solidFill>
                  <a:schemeClr val="tx2"/>
                </a:solidFill>
              </a:rPr>
              <a:t>;</a:t>
            </a:r>
          </a:p>
          <a:p>
            <a:pPr algn="just"/>
            <a:endParaRPr lang="pt-BR" dirty="0">
              <a:solidFill>
                <a:schemeClr val="tx2"/>
              </a:solidFill>
            </a:endParaRPr>
          </a:p>
          <a:p>
            <a:r>
              <a:rPr lang="pt-BR" dirty="0">
                <a:solidFill>
                  <a:schemeClr val="tx2"/>
                </a:solidFill>
              </a:rPr>
              <a:t>Social em Ação</a:t>
            </a:r>
            <a:endParaRPr sz="2800" dirty="0">
              <a:latin typeface="Trebuchet MS"/>
              <a:cs typeface="Trebuchet MS"/>
            </a:endParaRPr>
          </a:p>
        </p:txBody>
      </p:sp>
    </p:spTree>
    <p:extLst>
      <p:ext uri="{BB962C8B-B14F-4D97-AF65-F5344CB8AC3E}">
        <p14:creationId xmlns:p14="http://schemas.microsoft.com/office/powerpoint/2010/main" val="1713721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9144000" cy="3059812"/>
          </a:xfrm>
          <a:prstGeom prst="rect">
            <a:avLst/>
          </a:prstGeom>
        </p:spPr>
        <p:txBody>
          <a:bodyPr vert="horz" wrap="square" lIns="0" tIns="12700" rIns="0" bIns="0" rtlCol="0">
            <a:spAutoFit/>
          </a:bodyPr>
          <a:lstStyle/>
          <a:p>
            <a:r>
              <a:rPr lang="pt-BR" spc="-10" dirty="0">
                <a:solidFill>
                  <a:schemeClr val="tx2"/>
                </a:solidFill>
                <a:uFill>
                  <a:solidFill>
                    <a:srgbClr val="404040"/>
                  </a:solidFill>
                </a:uFill>
                <a:latin typeface="Trebuchet MS"/>
                <a:cs typeface="Trebuchet MS"/>
              </a:rPr>
              <a:t>METAS GERAIS:</a:t>
            </a:r>
            <a:endParaRPr lang="pt-BR" sz="1800" spc="-10" dirty="0">
              <a:solidFill>
                <a:schemeClr val="tx2"/>
              </a:solidFill>
              <a:uFill>
                <a:solidFill>
                  <a:srgbClr val="404040"/>
                </a:solidFill>
              </a:uFill>
              <a:latin typeface="Trebuchet MS"/>
              <a:cs typeface="Trebuchet MS"/>
            </a:endParaRPr>
          </a:p>
          <a:p>
            <a:endParaRPr lang="pt-BR" sz="2000" u="heavy" spc="-10" dirty="0">
              <a:solidFill>
                <a:schemeClr val="tx2"/>
              </a:solidFill>
              <a:uFill>
                <a:solidFill>
                  <a:srgbClr val="404040"/>
                </a:solidFill>
              </a:uFill>
              <a:latin typeface="Trebuchet MS"/>
              <a:cs typeface="Trebuchet MS"/>
            </a:endParaRPr>
          </a:p>
          <a:p>
            <a:r>
              <a:rPr lang="pt-BR" sz="2000" b="1" dirty="0">
                <a:solidFill>
                  <a:schemeClr val="tx2"/>
                </a:solidFill>
              </a:rPr>
              <a:t>Investimentos em estrutura física e equipamentos da Secretaria:</a:t>
            </a:r>
          </a:p>
          <a:p>
            <a:endParaRPr lang="pt-BR" sz="2000" dirty="0">
              <a:solidFill>
                <a:schemeClr val="tx2"/>
              </a:solidFill>
            </a:endParaRPr>
          </a:p>
          <a:p>
            <a:pPr algn="just"/>
            <a:r>
              <a:rPr lang="pt-BR" sz="2000" dirty="0">
                <a:solidFill>
                  <a:schemeClr val="tx2"/>
                </a:solidFill>
              </a:rPr>
              <a:t>Reforma da Secretaria (telhado, chão e pintura);</a:t>
            </a:r>
            <a:endParaRPr lang="pt-BR" sz="2000" b="1" dirty="0">
              <a:solidFill>
                <a:schemeClr val="tx2"/>
              </a:solidFill>
            </a:endParaRPr>
          </a:p>
          <a:p>
            <a:pPr algn="just"/>
            <a:r>
              <a:rPr lang="pt-BR" sz="2000" dirty="0">
                <a:solidFill>
                  <a:schemeClr val="tx2"/>
                </a:solidFill>
              </a:rPr>
              <a:t>Ampliação do Serviço de Convivência (ampliação de salas no terreno do </a:t>
            </a:r>
            <a:r>
              <a:rPr lang="pt-BR" sz="2000" dirty="0" err="1">
                <a:solidFill>
                  <a:schemeClr val="tx2"/>
                </a:solidFill>
              </a:rPr>
              <a:t>Cras</a:t>
            </a:r>
            <a:r>
              <a:rPr lang="pt-BR" sz="2000" dirty="0">
                <a:solidFill>
                  <a:schemeClr val="tx2"/>
                </a:solidFill>
              </a:rPr>
              <a:t>);</a:t>
            </a:r>
            <a:endParaRPr lang="pt-BR" sz="2000" b="1" dirty="0">
              <a:solidFill>
                <a:schemeClr val="tx2"/>
              </a:solidFill>
            </a:endParaRPr>
          </a:p>
          <a:p>
            <a:pPr algn="just"/>
            <a:r>
              <a:rPr lang="pt-BR" sz="2000" dirty="0">
                <a:solidFill>
                  <a:schemeClr val="tx2"/>
                </a:solidFill>
              </a:rPr>
              <a:t>Reforma do </a:t>
            </a:r>
            <a:r>
              <a:rPr lang="pt-BR" sz="2000" dirty="0" err="1">
                <a:solidFill>
                  <a:schemeClr val="tx2"/>
                </a:solidFill>
              </a:rPr>
              <a:t>Cras</a:t>
            </a:r>
            <a:r>
              <a:rPr lang="pt-BR" sz="2000" dirty="0">
                <a:solidFill>
                  <a:schemeClr val="tx2"/>
                </a:solidFill>
              </a:rPr>
              <a:t> (portas, pinturas, muros lateral e frente);</a:t>
            </a:r>
          </a:p>
          <a:p>
            <a:pPr algn="just"/>
            <a:r>
              <a:rPr lang="pt-BR" sz="2000" dirty="0">
                <a:solidFill>
                  <a:schemeClr val="tx2"/>
                </a:solidFill>
              </a:rPr>
              <a:t>Reforma </a:t>
            </a:r>
            <a:r>
              <a:rPr lang="pt-BR" sz="2000" dirty="0" err="1">
                <a:solidFill>
                  <a:schemeClr val="tx2"/>
                </a:solidFill>
              </a:rPr>
              <a:t>Creas</a:t>
            </a:r>
            <a:r>
              <a:rPr lang="pt-BR" sz="2000" dirty="0">
                <a:solidFill>
                  <a:schemeClr val="tx2"/>
                </a:solidFill>
              </a:rPr>
              <a:t> (telhado, pintura portão, troca de portas);</a:t>
            </a:r>
          </a:p>
          <a:p>
            <a:pPr algn="just"/>
            <a:r>
              <a:rPr lang="pt-BR" sz="2000" dirty="0">
                <a:solidFill>
                  <a:schemeClr val="tx2"/>
                </a:solidFill>
              </a:rPr>
              <a:t>Reforma casa onde funciona o serviço de acolhimento institucional;</a:t>
            </a:r>
          </a:p>
          <a:p>
            <a:pPr algn="just"/>
            <a:r>
              <a:rPr lang="pt-BR" sz="2000" dirty="0">
                <a:solidFill>
                  <a:schemeClr val="tx2"/>
                </a:solidFill>
              </a:rPr>
              <a:t>Reforma da casa da terceira idade: tacos e acessibilidade nos banheiros.</a:t>
            </a:r>
            <a:endParaRPr sz="2000" dirty="0">
              <a:solidFill>
                <a:schemeClr val="tx2"/>
              </a:solidFill>
              <a:latin typeface="Trebuchet MS"/>
              <a:cs typeface="Trebuchet MS"/>
            </a:endParaRPr>
          </a:p>
        </p:txBody>
      </p:sp>
    </p:spTree>
    <p:extLst>
      <p:ext uri="{BB962C8B-B14F-4D97-AF65-F5344CB8AC3E}">
        <p14:creationId xmlns:p14="http://schemas.microsoft.com/office/powerpoint/2010/main" val="1285404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689932"/>
          </a:xfrm>
          <a:prstGeom prst="rect">
            <a:avLst/>
          </a:prstGeom>
        </p:spPr>
        <p:txBody>
          <a:bodyPr vert="horz" wrap="square" lIns="0" tIns="12700" rIns="0" bIns="0" rtlCol="0">
            <a:spAutoFit/>
          </a:bodyPr>
          <a:lstStyle/>
          <a:p>
            <a:pPr marL="12700">
              <a:spcBef>
                <a:spcPts val="100"/>
              </a:spcBef>
            </a:pPr>
            <a:r>
              <a:rPr sz="2000" b="0" spc="-5" dirty="0"/>
              <a:t>PROGRAMA</a:t>
            </a:r>
            <a:r>
              <a:rPr sz="2000" b="0" spc="-170" dirty="0"/>
              <a:t> </a:t>
            </a:r>
            <a:r>
              <a:rPr sz="2000" b="0" dirty="0"/>
              <a:t>00</a:t>
            </a:r>
            <a:r>
              <a:rPr lang="pt-BR" sz="2000" b="0" dirty="0"/>
              <a:t>4</a:t>
            </a:r>
            <a:r>
              <a:rPr sz="2000" b="0" spc="-25" dirty="0"/>
              <a:t> </a:t>
            </a:r>
            <a:r>
              <a:rPr sz="2000" b="0" dirty="0"/>
              <a:t>–</a:t>
            </a:r>
            <a:r>
              <a:rPr sz="2000" b="0" spc="-5" dirty="0"/>
              <a:t> </a:t>
            </a:r>
            <a:r>
              <a:rPr lang="pt-BR" sz="20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219200"/>
            <a:ext cx="8428990" cy="5096267"/>
          </a:xfrm>
          <a:prstGeom prst="rect">
            <a:avLst/>
          </a:prstGeom>
        </p:spPr>
        <p:txBody>
          <a:bodyPr vert="horz" wrap="square" lIns="0" tIns="12700" rIns="0" bIns="0" rtlCol="0">
            <a:spAutoFit/>
          </a:bodyPr>
          <a:lstStyle/>
          <a:p>
            <a:r>
              <a:rPr lang="pt-BR" sz="1600" spc="-10" dirty="0">
                <a:solidFill>
                  <a:schemeClr val="tx2"/>
                </a:solidFill>
                <a:uFill>
                  <a:solidFill>
                    <a:srgbClr val="404040"/>
                  </a:solidFill>
                </a:uFill>
                <a:latin typeface="Trebuchet MS"/>
                <a:cs typeface="Trebuchet MS"/>
              </a:rPr>
              <a:t>METAS GERAIS:</a:t>
            </a:r>
          </a:p>
          <a:p>
            <a:endParaRPr lang="pt-BR" sz="1600" spc="-10" dirty="0">
              <a:solidFill>
                <a:schemeClr val="tx2"/>
              </a:solidFill>
              <a:uFill>
                <a:solidFill>
                  <a:srgbClr val="404040"/>
                </a:solidFill>
              </a:uFill>
              <a:latin typeface="Trebuchet MS"/>
              <a:cs typeface="Trebuchet MS"/>
            </a:endParaRPr>
          </a:p>
          <a:p>
            <a:r>
              <a:rPr lang="pt-BR" sz="1600" b="1" dirty="0">
                <a:solidFill>
                  <a:schemeClr val="tx2"/>
                </a:solidFill>
              </a:rPr>
              <a:t>Manutenção dos Serviços da Proteção Social Básica – </a:t>
            </a:r>
            <a:r>
              <a:rPr lang="pt-BR" sz="1600" b="1" dirty="0" err="1">
                <a:solidFill>
                  <a:schemeClr val="tx2"/>
                </a:solidFill>
              </a:rPr>
              <a:t>Cras</a:t>
            </a:r>
            <a:r>
              <a:rPr lang="pt-BR" sz="1600" b="1" dirty="0">
                <a:solidFill>
                  <a:schemeClr val="tx2"/>
                </a:solidFill>
              </a:rPr>
              <a:t>:</a:t>
            </a:r>
          </a:p>
          <a:p>
            <a:endParaRPr lang="pt-BR" sz="1600" dirty="0">
              <a:solidFill>
                <a:schemeClr val="tx2"/>
              </a:solidFill>
            </a:endParaRPr>
          </a:p>
          <a:p>
            <a:pPr algn="just"/>
            <a:r>
              <a:rPr lang="pt-BR" sz="1600" dirty="0">
                <a:solidFill>
                  <a:schemeClr val="tx2"/>
                </a:solidFill>
              </a:rPr>
              <a:t>Manutenção do </a:t>
            </a:r>
            <a:r>
              <a:rPr lang="pt-BR" sz="1600" dirty="0" err="1">
                <a:solidFill>
                  <a:schemeClr val="tx2"/>
                </a:solidFill>
              </a:rPr>
              <a:t>Cras</a:t>
            </a:r>
            <a:r>
              <a:rPr lang="pt-BR" sz="1600" dirty="0">
                <a:solidFill>
                  <a:schemeClr val="tx2"/>
                </a:solidFill>
              </a:rPr>
              <a:t> (água, luz, telefone, sistema de informação, materiais de limpeza, materiais de informática, materiais de expediente, diárias, manutenção de veículos; lanches, capacitações de funcionários, internet, móveis e equipamentos, vale alimentação, entre outros): Recursos próprios e </a:t>
            </a:r>
            <a:r>
              <a:rPr lang="pt-BR" sz="1600" dirty="0" err="1">
                <a:solidFill>
                  <a:schemeClr val="tx2"/>
                </a:solidFill>
              </a:rPr>
              <a:t>cofinanciados</a:t>
            </a:r>
            <a:r>
              <a:rPr lang="pt-BR" sz="1600" dirty="0">
                <a:solidFill>
                  <a:schemeClr val="tx2"/>
                </a:solidFill>
              </a:rPr>
              <a:t>;</a:t>
            </a:r>
          </a:p>
          <a:p>
            <a:endParaRPr lang="pt-BR" sz="1600" dirty="0">
              <a:solidFill>
                <a:schemeClr val="tx2"/>
              </a:solidFill>
            </a:endParaRPr>
          </a:p>
          <a:p>
            <a:r>
              <a:rPr lang="pt-BR" sz="1600" dirty="0" err="1">
                <a:solidFill>
                  <a:schemeClr val="tx2"/>
                </a:solidFill>
              </a:rPr>
              <a:t>Oficineiros</a:t>
            </a:r>
            <a:endParaRPr lang="pt-BR" sz="1600" dirty="0">
              <a:solidFill>
                <a:schemeClr val="tx2"/>
              </a:solidFill>
            </a:endParaRPr>
          </a:p>
          <a:p>
            <a:endParaRPr lang="pt-BR" sz="1600" b="1" dirty="0">
              <a:solidFill>
                <a:schemeClr val="tx2"/>
              </a:solidFill>
            </a:endParaRPr>
          </a:p>
          <a:p>
            <a:r>
              <a:rPr lang="pt-BR" sz="1600" b="1" dirty="0">
                <a:solidFill>
                  <a:schemeClr val="tx2"/>
                </a:solidFill>
              </a:rPr>
              <a:t>Manutenção dos Serviços da Proteção Social Média Complexidade – </a:t>
            </a:r>
            <a:r>
              <a:rPr lang="pt-BR" sz="1600" b="1" dirty="0" err="1">
                <a:solidFill>
                  <a:schemeClr val="tx2"/>
                </a:solidFill>
              </a:rPr>
              <a:t>Creas</a:t>
            </a:r>
            <a:endParaRPr lang="pt-BR" sz="1600" dirty="0">
              <a:solidFill>
                <a:schemeClr val="tx2"/>
              </a:solidFill>
            </a:endParaRPr>
          </a:p>
          <a:p>
            <a:pPr algn="just"/>
            <a:r>
              <a:rPr lang="pt-BR" sz="1600" dirty="0">
                <a:solidFill>
                  <a:schemeClr val="tx2"/>
                </a:solidFill>
              </a:rPr>
              <a:t>Manutenção do </a:t>
            </a:r>
            <a:r>
              <a:rPr lang="pt-BR" sz="1600" dirty="0" err="1">
                <a:solidFill>
                  <a:schemeClr val="tx2"/>
                </a:solidFill>
              </a:rPr>
              <a:t>Creas</a:t>
            </a:r>
            <a:r>
              <a:rPr lang="pt-BR" sz="1600" dirty="0">
                <a:solidFill>
                  <a:schemeClr val="tx2"/>
                </a:solidFill>
              </a:rPr>
              <a:t> (água, luz, telefone, sistema de informação, materiais de limpeza, materiais de informática, materiais de expediente, diárias, manutenção de veículos; lanches, capacitações de funcionários, internet, móveis e equipamentos, vale alimentação, entre outros): Recursos próprios e </a:t>
            </a:r>
            <a:r>
              <a:rPr lang="pt-BR" sz="1600" dirty="0" err="1">
                <a:solidFill>
                  <a:schemeClr val="tx2"/>
                </a:solidFill>
              </a:rPr>
              <a:t>cofinanciados</a:t>
            </a:r>
            <a:r>
              <a:rPr lang="pt-BR" sz="1600" dirty="0">
                <a:solidFill>
                  <a:schemeClr val="tx2"/>
                </a:solidFill>
              </a:rPr>
              <a:t>;</a:t>
            </a:r>
          </a:p>
          <a:p>
            <a:endParaRPr lang="pt-BR" sz="1600" dirty="0">
              <a:solidFill>
                <a:schemeClr val="tx2"/>
              </a:solidFill>
            </a:endParaRPr>
          </a:p>
          <a:p>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25909991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4506362"/>
          </a:xfrm>
          <a:prstGeom prst="rect">
            <a:avLst/>
          </a:prstGeom>
        </p:spPr>
        <p:txBody>
          <a:bodyPr vert="horz" wrap="square" lIns="0" tIns="12700" rIns="0" bIns="0" rtlCol="0">
            <a:spAutoFit/>
          </a:bodyPr>
          <a:lstStyle/>
          <a:p>
            <a:r>
              <a:rPr lang="pt-BR" spc="-10" dirty="0">
                <a:solidFill>
                  <a:schemeClr val="tx2"/>
                </a:solidFill>
                <a:uFill>
                  <a:solidFill>
                    <a:srgbClr val="404040"/>
                  </a:solidFill>
                </a:uFill>
                <a:latin typeface="Trebuchet MS"/>
                <a:cs typeface="Trebuchet MS"/>
              </a:rPr>
              <a:t>METAS GERAIS:</a:t>
            </a:r>
          </a:p>
          <a:p>
            <a:endParaRPr lang="pt-BR" sz="1800" spc="-10" dirty="0">
              <a:solidFill>
                <a:schemeClr val="tx2"/>
              </a:solidFill>
              <a:uFill>
                <a:solidFill>
                  <a:srgbClr val="404040"/>
                </a:solidFill>
              </a:uFill>
              <a:latin typeface="Trebuchet MS"/>
              <a:cs typeface="Trebuchet MS"/>
            </a:endParaRPr>
          </a:p>
          <a:p>
            <a:pPr algn="just"/>
            <a:r>
              <a:rPr lang="pt-BR" sz="1600" b="1" dirty="0">
                <a:solidFill>
                  <a:schemeClr val="tx2"/>
                </a:solidFill>
              </a:rPr>
              <a:t>Manutenção dos  Serviços da Proteção Especial de Alta Complexidade:</a:t>
            </a:r>
          </a:p>
          <a:p>
            <a:pPr algn="just"/>
            <a:endParaRPr lang="pt-BR" sz="1600" b="1" dirty="0">
              <a:solidFill>
                <a:schemeClr val="tx2"/>
              </a:solidFill>
            </a:endParaRPr>
          </a:p>
          <a:p>
            <a:pPr algn="just"/>
            <a:r>
              <a:rPr lang="pt-BR" sz="1600" b="1" dirty="0">
                <a:solidFill>
                  <a:schemeClr val="tx2"/>
                </a:solidFill>
              </a:rPr>
              <a:t> Serviço de Acolhimento Institucional para Crianças e Adolescentes (Abrigo)</a:t>
            </a:r>
            <a:endParaRPr lang="pt-BR" sz="1600" dirty="0">
              <a:solidFill>
                <a:schemeClr val="tx2"/>
              </a:solidFill>
            </a:endParaRPr>
          </a:p>
          <a:p>
            <a:pPr algn="just"/>
            <a:r>
              <a:rPr lang="pt-BR" sz="1600" dirty="0">
                <a:solidFill>
                  <a:schemeClr val="tx2"/>
                </a:solidFill>
              </a:rPr>
              <a:t>. Manutenção do abrigo (água, luz, telefone, sistema de informação, materiais de limpeza, materiais de informática, materiais de expediente, diárias, manutenção de veículos; lanches, capacitações de funcionários, internet, móveis e equipamentos, vale alimentação, alimentação, vestuário,  cama, mesa e banho, medicações , aluguel da casa,  entre outros): recursos próprios e </a:t>
            </a:r>
            <a:r>
              <a:rPr lang="pt-BR" sz="1600" dirty="0" err="1">
                <a:solidFill>
                  <a:schemeClr val="tx2"/>
                </a:solidFill>
              </a:rPr>
              <a:t>cofinanciados</a:t>
            </a:r>
            <a:r>
              <a:rPr lang="pt-BR" sz="1600" dirty="0">
                <a:solidFill>
                  <a:schemeClr val="tx2"/>
                </a:solidFill>
              </a:rPr>
              <a:t>;</a:t>
            </a:r>
          </a:p>
          <a:p>
            <a:pPr algn="just"/>
            <a:endParaRPr lang="pt-BR" sz="1600" dirty="0">
              <a:solidFill>
                <a:schemeClr val="tx2"/>
              </a:solidFill>
            </a:endParaRPr>
          </a:p>
          <a:p>
            <a:pPr lvl="0" algn="just"/>
            <a:r>
              <a:rPr lang="pt-BR" sz="1600" b="1" dirty="0">
                <a:solidFill>
                  <a:schemeClr val="tx2"/>
                </a:solidFill>
              </a:rPr>
              <a:t>Serviço  de Família Acolhedora para crianças e adolescentes (15 crianças)</a:t>
            </a:r>
          </a:p>
          <a:p>
            <a:pPr algn="just"/>
            <a:r>
              <a:rPr lang="pt-BR" sz="1600" dirty="0">
                <a:solidFill>
                  <a:schemeClr val="tx2"/>
                </a:solidFill>
              </a:rPr>
              <a:t>Manutenção: (água, luz, telefone, sistema de informação, materiais de limpeza, materiais de informática, materiais de expediente, diárias, manutenção de veículos, lanches,  capacitações de funcionários, capacitação para as famílias, divulgação, contratação de palestrantes, material gráfico, internet, móveis e equipamentos, vale alimentação,  aluguel de uma sede para melhor adequar   o funcionamento conforme Termo de Ajustamento de Conduta, bolsa auxílio para as famílias acolhedoras): recursos próprios e </a:t>
            </a:r>
            <a:r>
              <a:rPr lang="pt-BR" sz="1600" dirty="0" err="1">
                <a:solidFill>
                  <a:schemeClr val="tx2"/>
                </a:solidFill>
              </a:rPr>
              <a:t>cofinanciados</a:t>
            </a:r>
            <a:r>
              <a:rPr lang="pt-BR" sz="1600" dirty="0">
                <a:solidFill>
                  <a:schemeClr val="tx2"/>
                </a:solidFill>
              </a:rPr>
              <a:t>;</a:t>
            </a:r>
          </a:p>
          <a:p>
            <a:pPr algn="just"/>
            <a:endParaRPr lang="pt-BR" sz="1600" dirty="0">
              <a:solidFill>
                <a:schemeClr val="tx2"/>
              </a:solidFill>
            </a:endParaRPr>
          </a:p>
        </p:txBody>
      </p:sp>
    </p:spTree>
    <p:extLst>
      <p:ext uri="{BB962C8B-B14F-4D97-AF65-F5344CB8AC3E}">
        <p14:creationId xmlns:p14="http://schemas.microsoft.com/office/powerpoint/2010/main" val="2553633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475858"/>
          </a:xfrm>
          <a:prstGeom prst="rect">
            <a:avLst/>
          </a:prstGeom>
        </p:spPr>
        <p:txBody>
          <a:bodyPr vert="horz" wrap="square" lIns="0" tIns="12700" rIns="0" bIns="0" rtlCol="0">
            <a:spAutoFit/>
          </a:bodyPr>
          <a:lstStyle/>
          <a:p>
            <a:pPr lvl="0"/>
            <a:endParaRPr lang="pt-BR" sz="1800" spc="-10" dirty="0">
              <a:solidFill>
                <a:schemeClr val="tx2"/>
              </a:solidFill>
              <a:uFill>
                <a:solidFill>
                  <a:srgbClr val="404040"/>
                </a:solidFill>
              </a:uFill>
              <a:latin typeface="Trebuchet MS"/>
              <a:cs typeface="Trebuchet MS"/>
            </a:endParaRPr>
          </a:p>
          <a:p>
            <a:pPr lvl="0"/>
            <a:r>
              <a:rPr lang="pt-BR" sz="1600" b="1" dirty="0">
                <a:solidFill>
                  <a:schemeClr val="tx2"/>
                </a:solidFill>
              </a:rPr>
              <a:t>Família acolhedora para idosos ( 10 idosos)</a:t>
            </a:r>
          </a:p>
          <a:p>
            <a:pPr lvl="0"/>
            <a:endParaRPr lang="pt-BR" sz="1600" b="1" dirty="0">
              <a:solidFill>
                <a:schemeClr val="tx2"/>
              </a:solidFill>
            </a:endParaRPr>
          </a:p>
          <a:p>
            <a:pPr lvl="0"/>
            <a:r>
              <a:rPr lang="pt-BR" sz="1600" b="1" dirty="0">
                <a:solidFill>
                  <a:schemeClr val="tx2"/>
                </a:solidFill>
              </a:rPr>
              <a:t>Implantação do Serviço</a:t>
            </a:r>
          </a:p>
          <a:p>
            <a:pPr algn="just"/>
            <a:r>
              <a:rPr lang="pt-BR" sz="1600" dirty="0">
                <a:solidFill>
                  <a:schemeClr val="tx2"/>
                </a:solidFill>
              </a:rPr>
              <a:t>Manutenção: (água, luz, telefone, sistema de informação, materiais de limpeza, materiais de informática, materiais de expediente, diárias, manutenção de veículos; capacitações de funcionários, lanches, capacitações para as famílias, divulgação, material gráfico, internet, móveis e equipamentos, vale alimentação,  aluguel de uma sede para melhor adequar  o funcionamento, auxílio bolsa para as famílias acolhedoras) recursos próprios e </a:t>
            </a:r>
            <a:r>
              <a:rPr lang="pt-BR" sz="1600" dirty="0" err="1">
                <a:solidFill>
                  <a:schemeClr val="tx2"/>
                </a:solidFill>
              </a:rPr>
              <a:t>cofinanciados</a:t>
            </a:r>
            <a:r>
              <a:rPr lang="pt-BR" sz="1600" dirty="0">
                <a:solidFill>
                  <a:schemeClr val="tx2"/>
                </a:solidFill>
              </a:rPr>
              <a:t>;  </a:t>
            </a:r>
          </a:p>
          <a:p>
            <a:pPr lvl="0" algn="just"/>
            <a:r>
              <a:rPr lang="pt-BR" sz="1600" b="1" dirty="0">
                <a:solidFill>
                  <a:schemeClr val="tx2"/>
                </a:solidFill>
              </a:rPr>
              <a:t>Credenciamento de Instituição de longa Permanência para Idoso – ILPI </a:t>
            </a:r>
            <a:r>
              <a:rPr lang="pt-BR" sz="1600" dirty="0">
                <a:solidFill>
                  <a:schemeClr val="tx2"/>
                </a:solidFill>
              </a:rPr>
              <a:t>. </a:t>
            </a:r>
            <a:endParaRPr lang="pt-BR" sz="1600" b="1" dirty="0">
              <a:solidFill>
                <a:schemeClr val="tx2"/>
              </a:solidFill>
            </a:endParaRPr>
          </a:p>
          <a:p>
            <a:pPr lvl="0"/>
            <a:endParaRPr lang="pt-BR" sz="1600" dirty="0">
              <a:solidFill>
                <a:schemeClr val="tx2"/>
              </a:solidFill>
            </a:endParaRPr>
          </a:p>
          <a:p>
            <a:pPr lvl="0" algn="just"/>
            <a:r>
              <a:rPr lang="pt-BR" sz="1600" b="1" dirty="0">
                <a:solidFill>
                  <a:schemeClr val="tx2"/>
                </a:solidFill>
              </a:rPr>
              <a:t>Credenciamento para residência inclusiva para pessoas menor de 60 anos com deficiência. </a:t>
            </a:r>
          </a:p>
          <a:p>
            <a:pPr lvl="0" algn="just"/>
            <a:r>
              <a:rPr lang="pt-BR" sz="1600" b="1" dirty="0">
                <a:solidFill>
                  <a:schemeClr val="tx2"/>
                </a:solidFill>
              </a:rPr>
              <a:t>Credenciamento com instituição especializada em apoio a  mulheres em situação de violência doméstica.</a:t>
            </a:r>
            <a:endParaRPr lang="pt-BR" sz="1600" dirty="0">
              <a:solidFill>
                <a:schemeClr val="tx2"/>
              </a:solidFill>
            </a:endParaRPr>
          </a:p>
          <a:p>
            <a:pPr lvl="0" algn="just"/>
            <a:r>
              <a:rPr lang="pt-BR" sz="1600" b="1" dirty="0">
                <a:solidFill>
                  <a:schemeClr val="tx2"/>
                </a:solidFill>
              </a:rPr>
              <a:t>Credenciamento  para instituições  de acolhimento para per noite, alimentação, guarda de pertences, atendimento social e reintegração social à população em situação de rua.</a:t>
            </a: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260649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69640" y="528015"/>
            <a:ext cx="3011170" cy="757555"/>
          </a:xfrm>
          <a:prstGeom prst="rect">
            <a:avLst/>
          </a:prstGeom>
        </p:spPr>
        <p:txBody>
          <a:bodyPr vert="horz" wrap="square" lIns="0" tIns="12700" rIns="0" bIns="0" rtlCol="0">
            <a:spAutoFit/>
          </a:bodyPr>
          <a:lstStyle/>
          <a:p>
            <a:pPr marL="12700">
              <a:lnSpc>
                <a:spcPct val="100000"/>
              </a:lnSpc>
              <a:spcBef>
                <a:spcPts val="100"/>
              </a:spcBef>
            </a:pPr>
            <a:r>
              <a:rPr spc="-5" dirty="0"/>
              <a:t>Base</a:t>
            </a:r>
            <a:r>
              <a:rPr spc="-65" dirty="0"/>
              <a:t> </a:t>
            </a:r>
            <a:r>
              <a:rPr dirty="0"/>
              <a:t>Legal</a:t>
            </a:r>
          </a:p>
        </p:txBody>
      </p:sp>
      <p:sp>
        <p:nvSpPr>
          <p:cNvPr id="3" name="object 3"/>
          <p:cNvSpPr txBox="1"/>
          <p:nvPr/>
        </p:nvSpPr>
        <p:spPr>
          <a:xfrm>
            <a:off x="756310" y="1672738"/>
            <a:ext cx="8038465" cy="3395979"/>
          </a:xfrm>
          <a:prstGeom prst="rect">
            <a:avLst/>
          </a:prstGeom>
        </p:spPr>
        <p:txBody>
          <a:bodyPr vert="horz" wrap="square" lIns="0" tIns="88900" rIns="0" bIns="0" rtlCol="0">
            <a:spAutoFit/>
          </a:bodyPr>
          <a:lstStyle/>
          <a:p>
            <a:pPr marL="469900" indent="-457200">
              <a:lnSpc>
                <a:spcPct val="100000"/>
              </a:lnSpc>
              <a:spcBef>
                <a:spcPts val="700"/>
              </a:spcBef>
              <a:buFont typeface="Wingdings"/>
              <a:buChar char=""/>
              <a:tabLst>
                <a:tab pos="469265" algn="l"/>
                <a:tab pos="469900" algn="l"/>
              </a:tabLst>
            </a:pPr>
            <a:r>
              <a:rPr sz="2800" spc="-5" dirty="0">
                <a:latin typeface="Trebuchet MS"/>
                <a:cs typeface="Trebuchet MS"/>
              </a:rPr>
              <a:t>Constituição</a:t>
            </a:r>
            <a:r>
              <a:rPr sz="2800" spc="-20" dirty="0">
                <a:latin typeface="Trebuchet MS"/>
                <a:cs typeface="Trebuchet MS"/>
              </a:rPr>
              <a:t> </a:t>
            </a:r>
            <a:r>
              <a:rPr sz="2800" spc="-5" dirty="0">
                <a:latin typeface="Trebuchet MS"/>
                <a:cs typeface="Trebuchet MS"/>
              </a:rPr>
              <a:t>Federal;</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Lei</a:t>
            </a:r>
            <a:r>
              <a:rPr sz="2800" spc="-40" dirty="0">
                <a:latin typeface="Trebuchet MS"/>
                <a:cs typeface="Trebuchet MS"/>
              </a:rPr>
              <a:t> </a:t>
            </a:r>
            <a:r>
              <a:rPr sz="2800" spc="-5" dirty="0">
                <a:latin typeface="Trebuchet MS"/>
                <a:cs typeface="Trebuchet MS"/>
              </a:rPr>
              <a:t>Federal</a:t>
            </a:r>
            <a:r>
              <a:rPr sz="2800" spc="-45" dirty="0">
                <a:latin typeface="Trebuchet MS"/>
                <a:cs typeface="Trebuchet MS"/>
              </a:rPr>
              <a:t> </a:t>
            </a:r>
            <a:r>
              <a:rPr sz="2800" spc="-5" dirty="0">
                <a:latin typeface="Trebuchet MS"/>
                <a:cs typeface="Trebuchet MS"/>
              </a:rPr>
              <a:t>4320/64;</a:t>
            </a:r>
            <a:endParaRPr sz="2800">
              <a:latin typeface="Trebuchet MS"/>
              <a:cs typeface="Trebuchet MS"/>
            </a:endParaRPr>
          </a:p>
          <a:p>
            <a:pPr marL="469900" marR="1830705" indent="-457200">
              <a:lnSpc>
                <a:spcPct val="100000"/>
              </a:lnSpc>
              <a:spcBef>
                <a:spcPts val="600"/>
              </a:spcBef>
              <a:buFont typeface="Wingdings"/>
              <a:buChar char=""/>
              <a:tabLst>
                <a:tab pos="469265" algn="l"/>
                <a:tab pos="469900" algn="l"/>
              </a:tabLst>
            </a:pPr>
            <a:r>
              <a:rPr sz="2800" dirty="0">
                <a:latin typeface="Trebuchet MS"/>
                <a:cs typeface="Trebuchet MS"/>
              </a:rPr>
              <a:t>Lei</a:t>
            </a:r>
            <a:r>
              <a:rPr sz="2800" spc="-25" dirty="0">
                <a:latin typeface="Trebuchet MS"/>
                <a:cs typeface="Trebuchet MS"/>
              </a:rPr>
              <a:t> </a:t>
            </a:r>
            <a:r>
              <a:rPr sz="2800" dirty="0">
                <a:latin typeface="Trebuchet MS"/>
                <a:cs typeface="Trebuchet MS"/>
              </a:rPr>
              <a:t>Complementar</a:t>
            </a:r>
            <a:r>
              <a:rPr sz="2800" spc="-75" dirty="0">
                <a:latin typeface="Trebuchet MS"/>
                <a:cs typeface="Trebuchet MS"/>
              </a:rPr>
              <a:t> </a:t>
            </a:r>
            <a:r>
              <a:rPr sz="2800" spc="-10" dirty="0">
                <a:latin typeface="Trebuchet MS"/>
                <a:cs typeface="Trebuchet MS"/>
              </a:rPr>
              <a:t>101/2000</a:t>
            </a:r>
            <a:r>
              <a:rPr sz="2800" spc="-55" dirty="0">
                <a:latin typeface="Trebuchet MS"/>
                <a:cs typeface="Trebuchet MS"/>
              </a:rPr>
              <a:t> </a:t>
            </a:r>
            <a:r>
              <a:rPr sz="2800" spc="-5" dirty="0">
                <a:latin typeface="Trebuchet MS"/>
                <a:cs typeface="Trebuchet MS"/>
              </a:rPr>
              <a:t>(Lei</a:t>
            </a:r>
            <a:r>
              <a:rPr sz="2800" spc="-20" dirty="0">
                <a:latin typeface="Trebuchet MS"/>
                <a:cs typeface="Trebuchet MS"/>
              </a:rPr>
              <a:t> </a:t>
            </a:r>
            <a:r>
              <a:rPr sz="2800" spc="-5" dirty="0">
                <a:latin typeface="Trebuchet MS"/>
                <a:cs typeface="Trebuchet MS"/>
              </a:rPr>
              <a:t>de </a:t>
            </a:r>
            <a:r>
              <a:rPr sz="2800" spc="-830" dirty="0">
                <a:latin typeface="Trebuchet MS"/>
                <a:cs typeface="Trebuchet MS"/>
              </a:rPr>
              <a:t> </a:t>
            </a:r>
            <a:r>
              <a:rPr sz="2800" spc="-10" dirty="0">
                <a:latin typeface="Trebuchet MS"/>
                <a:cs typeface="Trebuchet MS"/>
              </a:rPr>
              <a:t>Responsabilidade</a:t>
            </a:r>
            <a:r>
              <a:rPr sz="2800" spc="-5" dirty="0">
                <a:latin typeface="Trebuchet MS"/>
                <a:cs typeface="Trebuchet MS"/>
              </a:rPr>
              <a:t> Fiscal);</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Lei</a:t>
            </a:r>
            <a:r>
              <a:rPr sz="2800" spc="-25" dirty="0">
                <a:latin typeface="Trebuchet MS"/>
                <a:cs typeface="Trebuchet MS"/>
              </a:rPr>
              <a:t> </a:t>
            </a:r>
            <a:r>
              <a:rPr sz="2800" dirty="0">
                <a:latin typeface="Trebuchet MS"/>
                <a:cs typeface="Trebuchet MS"/>
              </a:rPr>
              <a:t>Orgânica</a:t>
            </a:r>
            <a:r>
              <a:rPr sz="2800" spc="-50" dirty="0">
                <a:latin typeface="Trebuchet MS"/>
                <a:cs typeface="Trebuchet MS"/>
              </a:rPr>
              <a:t> </a:t>
            </a:r>
            <a:r>
              <a:rPr sz="2800" dirty="0">
                <a:latin typeface="Trebuchet MS"/>
                <a:cs typeface="Trebuchet MS"/>
              </a:rPr>
              <a:t>do</a:t>
            </a:r>
            <a:r>
              <a:rPr sz="2800" spc="-10" dirty="0">
                <a:latin typeface="Trebuchet MS"/>
                <a:cs typeface="Trebuchet MS"/>
              </a:rPr>
              <a:t> </a:t>
            </a:r>
            <a:r>
              <a:rPr sz="2800" spc="-5" dirty="0">
                <a:latin typeface="Trebuchet MS"/>
                <a:cs typeface="Trebuchet MS"/>
              </a:rPr>
              <a:t>Município;</a:t>
            </a:r>
            <a:endParaRPr sz="2800">
              <a:latin typeface="Trebuchet MS"/>
              <a:cs typeface="Trebuchet MS"/>
            </a:endParaRPr>
          </a:p>
          <a:p>
            <a:pPr marL="469900" marR="5080" indent="-457200">
              <a:lnSpc>
                <a:spcPct val="100000"/>
              </a:lnSpc>
              <a:spcBef>
                <a:spcPts val="600"/>
              </a:spcBef>
              <a:buFont typeface="Wingdings"/>
              <a:buChar char=""/>
              <a:tabLst>
                <a:tab pos="469265" algn="l"/>
                <a:tab pos="469900" algn="l"/>
              </a:tabLst>
            </a:pPr>
            <a:r>
              <a:rPr sz="2800" spc="-5" dirty="0">
                <a:latin typeface="Trebuchet MS"/>
                <a:cs typeface="Trebuchet MS"/>
              </a:rPr>
              <a:t>Instruções Normativas </a:t>
            </a:r>
            <a:r>
              <a:rPr sz="2800" dirty="0">
                <a:latin typeface="Trebuchet MS"/>
                <a:cs typeface="Trebuchet MS"/>
              </a:rPr>
              <a:t>do </a:t>
            </a:r>
            <a:r>
              <a:rPr sz="2800" spc="-45" dirty="0">
                <a:latin typeface="Trebuchet MS"/>
                <a:cs typeface="Trebuchet MS"/>
              </a:rPr>
              <a:t>Tribunal </a:t>
            </a:r>
            <a:r>
              <a:rPr sz="2800" spc="-5" dirty="0">
                <a:latin typeface="Trebuchet MS"/>
                <a:cs typeface="Trebuchet MS"/>
              </a:rPr>
              <a:t>de Contas do </a:t>
            </a:r>
            <a:r>
              <a:rPr sz="2800" spc="-830" dirty="0">
                <a:latin typeface="Trebuchet MS"/>
                <a:cs typeface="Trebuchet MS"/>
              </a:rPr>
              <a:t> </a:t>
            </a:r>
            <a:r>
              <a:rPr sz="2800" spc="-5" dirty="0">
                <a:latin typeface="Trebuchet MS"/>
                <a:cs typeface="Trebuchet MS"/>
              </a:rPr>
              <a:t>Estado</a:t>
            </a:r>
            <a:r>
              <a:rPr sz="2800" spc="-15" dirty="0">
                <a:latin typeface="Trebuchet MS"/>
                <a:cs typeface="Trebuchet MS"/>
              </a:rPr>
              <a:t> </a:t>
            </a:r>
            <a:r>
              <a:rPr sz="2800" spc="5" dirty="0">
                <a:latin typeface="Trebuchet MS"/>
                <a:cs typeface="Trebuchet MS"/>
              </a:rPr>
              <a:t>e</a:t>
            </a:r>
            <a:r>
              <a:rPr sz="2800" dirty="0">
                <a:latin typeface="Trebuchet MS"/>
                <a:cs typeface="Trebuchet MS"/>
              </a:rPr>
              <a:t> da</a:t>
            </a:r>
            <a:r>
              <a:rPr sz="2800" spc="-25" dirty="0">
                <a:latin typeface="Trebuchet MS"/>
                <a:cs typeface="Trebuchet MS"/>
              </a:rPr>
              <a:t> </a:t>
            </a:r>
            <a:r>
              <a:rPr sz="2800" spc="-5" dirty="0">
                <a:latin typeface="Trebuchet MS"/>
                <a:cs typeface="Trebuchet MS"/>
              </a:rPr>
              <a:t>Secretaria</a:t>
            </a:r>
            <a:r>
              <a:rPr sz="2800" dirty="0">
                <a:latin typeface="Trebuchet MS"/>
                <a:cs typeface="Trebuchet MS"/>
              </a:rPr>
              <a:t> do</a:t>
            </a:r>
            <a:r>
              <a:rPr sz="2800" spc="-55" dirty="0">
                <a:latin typeface="Trebuchet MS"/>
                <a:cs typeface="Trebuchet MS"/>
              </a:rPr>
              <a:t> Tesouro</a:t>
            </a:r>
            <a:r>
              <a:rPr sz="2800" spc="-30" dirty="0">
                <a:latin typeface="Trebuchet MS"/>
                <a:cs typeface="Trebuchet MS"/>
              </a:rPr>
              <a:t> </a:t>
            </a:r>
            <a:r>
              <a:rPr sz="2800" dirty="0">
                <a:latin typeface="Trebuchet MS"/>
                <a:cs typeface="Trebuchet MS"/>
              </a:rPr>
              <a:t>Nacional.</a:t>
            </a:r>
            <a:endParaRPr sz="2800">
              <a:latin typeface="Trebuchet MS"/>
              <a:cs typeface="Trebuchet M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33400" y="1524000"/>
            <a:ext cx="8428990" cy="5396349"/>
          </a:xfrm>
          <a:prstGeom prst="rect">
            <a:avLst/>
          </a:prstGeom>
        </p:spPr>
        <p:txBody>
          <a:bodyPr vert="horz" wrap="square" lIns="0" tIns="12700" rIns="0" bIns="0" rtlCol="0">
            <a:spAutoFit/>
          </a:bodyPr>
          <a:lstStyle/>
          <a:p>
            <a:endParaRPr lang="pt-BR" sz="1800" spc="-10" dirty="0">
              <a:solidFill>
                <a:schemeClr val="tx2"/>
              </a:solidFill>
              <a:uFill>
                <a:solidFill>
                  <a:srgbClr val="404040"/>
                </a:solidFill>
              </a:uFill>
              <a:latin typeface="Trebuchet MS"/>
              <a:cs typeface="Trebuchet MS"/>
            </a:endParaRPr>
          </a:p>
          <a:p>
            <a:pPr algn="just"/>
            <a:r>
              <a:rPr lang="pt-BR" b="1" dirty="0">
                <a:solidFill>
                  <a:schemeClr val="tx2"/>
                </a:solidFill>
              </a:rPr>
              <a:t>Manutenção de funcionamento do Programa Bolsa Família –IGDBF:</a:t>
            </a:r>
            <a:endParaRPr lang="pt-BR" dirty="0">
              <a:solidFill>
                <a:schemeClr val="tx2"/>
              </a:solidFill>
            </a:endParaRPr>
          </a:p>
          <a:p>
            <a:pPr algn="just"/>
            <a:r>
              <a:rPr lang="pt-BR" dirty="0">
                <a:solidFill>
                  <a:schemeClr val="tx2"/>
                </a:solidFill>
              </a:rPr>
              <a:t>Manutenção (água, luz, telefone, sistema de informação, materiais de limpeza, materiais de informática, materiais de expediente, diárias, manutenção de veículos; capacitações de funcionários, internet, móveis e equipamentos, vale alimentação, entre outros): Recursos próprios e </a:t>
            </a:r>
            <a:r>
              <a:rPr lang="pt-BR" dirty="0" err="1">
                <a:solidFill>
                  <a:schemeClr val="tx2"/>
                </a:solidFill>
              </a:rPr>
              <a:t>cofinanciados</a:t>
            </a:r>
            <a:r>
              <a:rPr lang="pt-BR" dirty="0">
                <a:solidFill>
                  <a:schemeClr val="tx2"/>
                </a:solidFill>
              </a:rPr>
              <a:t>;</a:t>
            </a:r>
          </a:p>
          <a:p>
            <a:pPr algn="just"/>
            <a:r>
              <a:rPr lang="pt-BR" dirty="0">
                <a:solidFill>
                  <a:schemeClr val="tx2"/>
                </a:solidFill>
              </a:rPr>
              <a:t> </a:t>
            </a:r>
          </a:p>
          <a:p>
            <a:pPr algn="just"/>
            <a:r>
              <a:rPr lang="pt-BR" b="1" dirty="0">
                <a:solidFill>
                  <a:schemeClr val="tx2"/>
                </a:solidFill>
              </a:rPr>
              <a:t>Manutenção de programa de benefícios eventuais:</a:t>
            </a:r>
          </a:p>
          <a:p>
            <a:pPr algn="just"/>
            <a:r>
              <a:rPr lang="pt-BR" dirty="0">
                <a:solidFill>
                  <a:schemeClr val="tx2"/>
                </a:solidFill>
              </a:rPr>
              <a:t> 24 auxílio natalidade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12 auxílio funeral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12 aluguéis social (até um salário mínimo)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1.500 cestas básicas - recursos próprios e </a:t>
            </a:r>
            <a:r>
              <a:rPr lang="pt-BR" dirty="0" err="1">
                <a:solidFill>
                  <a:schemeClr val="tx2"/>
                </a:solidFill>
              </a:rPr>
              <a:t>cofinanciados</a:t>
            </a:r>
            <a:r>
              <a:rPr lang="pt-BR" dirty="0">
                <a:solidFill>
                  <a:schemeClr val="tx2"/>
                </a:solidFill>
              </a:rPr>
              <a:t>; </a:t>
            </a:r>
          </a:p>
          <a:p>
            <a:pPr algn="just"/>
            <a:r>
              <a:rPr lang="pt-BR" dirty="0">
                <a:solidFill>
                  <a:schemeClr val="tx2"/>
                </a:solidFill>
              </a:rPr>
              <a:t>Calamidade pública - recursos próprios e </a:t>
            </a:r>
            <a:r>
              <a:rPr lang="pt-BR" dirty="0" err="1">
                <a:solidFill>
                  <a:schemeClr val="tx2"/>
                </a:solidFill>
              </a:rPr>
              <a:t>cofinanciados</a:t>
            </a:r>
            <a:r>
              <a:rPr lang="pt-BR" dirty="0">
                <a:solidFill>
                  <a:schemeClr val="tx2"/>
                </a:solidFill>
              </a:rPr>
              <a:t>; </a:t>
            </a:r>
          </a:p>
          <a:p>
            <a:pPr marL="356870" marR="5080" indent="-344805">
              <a:lnSpc>
                <a:spcPct val="100000"/>
              </a:lnSpc>
              <a:spcBef>
                <a:spcPts val="100"/>
              </a:spcBef>
              <a:tabLst>
                <a:tab pos="356870" algn="l"/>
              </a:tabLst>
            </a:pPr>
            <a:endParaRPr lang="pt-BR" sz="1800" u="heavy" spc="-10" dirty="0">
              <a:solidFill>
                <a:schemeClr val="tx2"/>
              </a:solidFill>
              <a:uFill>
                <a:solidFill>
                  <a:srgbClr val="404040"/>
                </a:solidFill>
              </a:u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lang="pt-BR" sz="2200" spc="10" dirty="0">
              <a:solidFill>
                <a:srgbClr val="0E6EC5"/>
              </a:solidFill>
              <a:latin typeface="Trebuchet MS"/>
              <a:cs typeface="Trebuchet MS"/>
            </a:endParaRPr>
          </a:p>
          <a:p>
            <a:pPr marL="12700">
              <a:lnSpc>
                <a:spcPct val="100000"/>
              </a:lnSpc>
              <a:spcBef>
                <a:spcPts val="990"/>
              </a:spcBef>
              <a:tabLst>
                <a:tab pos="356870" algn="l"/>
              </a:tabLst>
            </a:pPr>
            <a:endParaRPr sz="2800" dirty="0">
              <a:latin typeface="Trebuchet MS"/>
              <a:cs typeface="Trebuchet MS"/>
            </a:endParaRPr>
          </a:p>
        </p:txBody>
      </p:sp>
    </p:spTree>
    <p:extLst>
      <p:ext uri="{BB962C8B-B14F-4D97-AF65-F5344CB8AC3E}">
        <p14:creationId xmlns:p14="http://schemas.microsoft.com/office/powerpoint/2010/main" val="7952101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09600"/>
            <a:ext cx="9530690" cy="751488"/>
          </a:xfrm>
          <a:prstGeom prst="rect">
            <a:avLst/>
          </a:prstGeom>
        </p:spPr>
        <p:txBody>
          <a:bodyPr vert="horz" wrap="square" lIns="0" tIns="12700" rIns="0" bIns="0" rtlCol="0">
            <a:spAutoFit/>
          </a:bodyPr>
          <a:lstStyle/>
          <a:p>
            <a:pPr marL="12700">
              <a:spcBef>
                <a:spcPts val="100"/>
              </a:spcBef>
            </a:pPr>
            <a:r>
              <a:rPr sz="2400" b="0" spc="-5" dirty="0"/>
              <a:t>PROGRAMA</a:t>
            </a:r>
            <a:r>
              <a:rPr sz="2400" b="0" spc="-170" dirty="0"/>
              <a:t> </a:t>
            </a:r>
            <a:r>
              <a:rPr sz="2400" b="0" dirty="0"/>
              <a:t>00</a:t>
            </a:r>
            <a:r>
              <a:rPr lang="pt-BR" sz="2400" b="0" dirty="0"/>
              <a:t>4</a:t>
            </a:r>
            <a:r>
              <a:rPr sz="2400" b="0" spc="-25" dirty="0"/>
              <a:t> </a:t>
            </a:r>
            <a:r>
              <a:rPr sz="2400" b="0" dirty="0"/>
              <a:t>–</a:t>
            </a:r>
            <a:r>
              <a:rPr sz="2400" b="0" spc="-5" dirty="0"/>
              <a:t> </a:t>
            </a:r>
            <a:r>
              <a:rPr lang="pt-BR" sz="2400" dirty="0"/>
              <a:t>SECRETÁRIA DE DESENVOLVIMENTO SOCIAL </a:t>
            </a:r>
            <a:r>
              <a:rPr lang="pt-BR" sz="2400" b="0" dirty="0">
                <a:solidFill>
                  <a:schemeClr val="accent1"/>
                </a:solidFill>
                <a:latin typeface="Arial"/>
              </a:rPr>
              <a:t/>
            </a:r>
            <a:br>
              <a:rPr lang="pt-BR" sz="2400" b="0" dirty="0">
                <a:solidFill>
                  <a:schemeClr val="accent1"/>
                </a:solidFill>
                <a:latin typeface="Arial"/>
              </a:rPr>
            </a:br>
            <a:endParaRPr sz="2400" b="0" dirty="0">
              <a:solidFill>
                <a:schemeClr val="accent1"/>
              </a:solidFill>
            </a:endParaRPr>
          </a:p>
        </p:txBody>
      </p:sp>
      <p:sp>
        <p:nvSpPr>
          <p:cNvPr id="3" name="object 3"/>
          <p:cNvSpPr txBox="1"/>
          <p:nvPr/>
        </p:nvSpPr>
        <p:spPr>
          <a:xfrm>
            <a:off x="550333" y="1295400"/>
            <a:ext cx="8428990" cy="3613810"/>
          </a:xfrm>
          <a:prstGeom prst="rect">
            <a:avLst/>
          </a:prstGeom>
        </p:spPr>
        <p:txBody>
          <a:bodyPr vert="horz" wrap="square" lIns="0" tIns="12700" rIns="0" bIns="0" rtlCol="0">
            <a:spAutoFit/>
          </a:bodyPr>
          <a:lstStyle/>
          <a:p>
            <a:endParaRPr lang="pt-BR" sz="1800" spc="-10" dirty="0">
              <a:solidFill>
                <a:schemeClr val="tx2"/>
              </a:solidFill>
              <a:uFill>
                <a:solidFill>
                  <a:srgbClr val="404040"/>
                </a:solidFill>
              </a:uFill>
              <a:latin typeface="Trebuchet MS"/>
              <a:cs typeface="Trebuchet MS"/>
            </a:endParaRPr>
          </a:p>
          <a:p>
            <a:r>
              <a:rPr lang="pt-BR" b="1" dirty="0">
                <a:solidFill>
                  <a:schemeClr val="tx2"/>
                </a:solidFill>
              </a:rPr>
              <a:t>MANUTENÇÃO DAS ATIVIDADES DO IDOSO E GRUPO DE MULHERES</a:t>
            </a:r>
            <a:endParaRPr lang="pt-BR" dirty="0">
              <a:solidFill>
                <a:schemeClr val="tx2"/>
              </a:solidFill>
            </a:endParaRPr>
          </a:p>
          <a:p>
            <a:r>
              <a:rPr lang="pt-BR" dirty="0">
                <a:solidFill>
                  <a:schemeClr val="tx2"/>
                </a:solidFill>
              </a:rPr>
              <a:t>. </a:t>
            </a:r>
            <a:r>
              <a:rPr lang="pt-BR" dirty="0" smtClean="0">
                <a:solidFill>
                  <a:schemeClr val="tx2"/>
                </a:solidFill>
              </a:rPr>
              <a:t>Transferir essa pasta para secretaria de cultura.</a:t>
            </a:r>
          </a:p>
          <a:p>
            <a:r>
              <a:rPr lang="pt-BR" dirty="0" smtClean="0">
                <a:solidFill>
                  <a:schemeClr val="tx2"/>
                </a:solidFill>
              </a:rPr>
              <a:t>. </a:t>
            </a:r>
            <a:r>
              <a:rPr lang="pt-BR" dirty="0" err="1" smtClean="0">
                <a:solidFill>
                  <a:schemeClr val="tx2"/>
                </a:solidFill>
              </a:rPr>
              <a:t>Manutençaõ</a:t>
            </a:r>
            <a:r>
              <a:rPr lang="pt-BR" dirty="0" smtClean="0">
                <a:solidFill>
                  <a:schemeClr val="tx2"/>
                </a:solidFill>
              </a:rPr>
              <a:t> (água, luz,  materiais de limpeza, materiais de informática, lanches diários, materiais de expediente, diárias, capacitações de </a:t>
            </a:r>
            <a:r>
              <a:rPr lang="pt-BR" dirty="0" err="1" smtClean="0">
                <a:solidFill>
                  <a:schemeClr val="tx2"/>
                </a:solidFill>
              </a:rPr>
              <a:t>funcionarios</a:t>
            </a:r>
            <a:r>
              <a:rPr lang="pt-BR" dirty="0" smtClean="0">
                <a:solidFill>
                  <a:schemeClr val="tx2"/>
                </a:solidFill>
              </a:rPr>
              <a:t>, </a:t>
            </a:r>
            <a:r>
              <a:rPr lang="pt-BR" dirty="0" err="1" smtClean="0">
                <a:solidFill>
                  <a:schemeClr val="tx2"/>
                </a:solidFill>
              </a:rPr>
              <a:t>internet,moveis</a:t>
            </a:r>
            <a:r>
              <a:rPr lang="pt-BR" dirty="0" smtClean="0">
                <a:solidFill>
                  <a:schemeClr val="tx2"/>
                </a:solidFill>
              </a:rPr>
              <a:t> e equipamentos, vale alimentação, entre outros) recursos próprios.</a:t>
            </a:r>
          </a:p>
          <a:p>
            <a:r>
              <a:rPr lang="pt-BR" dirty="0" smtClean="0">
                <a:solidFill>
                  <a:schemeClr val="tx2"/>
                </a:solidFill>
              </a:rPr>
              <a:t>. </a:t>
            </a:r>
            <a:r>
              <a:rPr lang="pt-BR" dirty="0" err="1" smtClean="0">
                <a:solidFill>
                  <a:schemeClr val="tx2"/>
                </a:solidFill>
              </a:rPr>
              <a:t>Oficineiros</a:t>
            </a:r>
            <a:r>
              <a:rPr lang="pt-BR" b="1" dirty="0" smtClean="0">
                <a:solidFill>
                  <a:schemeClr val="tx2"/>
                </a:solidFill>
              </a:rPr>
              <a:t>. Lanche</a:t>
            </a:r>
            <a:r>
              <a:rPr lang="pt-BR" dirty="0" smtClean="0">
                <a:solidFill>
                  <a:schemeClr val="tx2"/>
                </a:solidFill>
              </a:rPr>
              <a:t> </a:t>
            </a:r>
          </a:p>
          <a:p>
            <a:r>
              <a:rPr lang="pt-BR" dirty="0">
                <a:solidFill>
                  <a:schemeClr val="tx2"/>
                </a:solidFill>
              </a:rPr>
              <a:t> </a:t>
            </a:r>
          </a:p>
          <a:p>
            <a:r>
              <a:rPr lang="pt-BR" b="1" dirty="0">
                <a:solidFill>
                  <a:schemeClr val="tx2"/>
                </a:solidFill>
              </a:rPr>
              <a:t>MANUTENÇÃO DOS SERVIÇOS DE HABITAÇÃO</a:t>
            </a:r>
            <a:endParaRPr lang="pt-BR" dirty="0">
              <a:solidFill>
                <a:schemeClr val="tx2"/>
              </a:solidFill>
            </a:endParaRPr>
          </a:p>
          <a:p>
            <a:r>
              <a:rPr lang="pt-BR" dirty="0">
                <a:solidFill>
                  <a:schemeClr val="tx2"/>
                </a:solidFill>
              </a:rPr>
              <a:t>. </a:t>
            </a:r>
            <a:r>
              <a:rPr lang="pt-BR" dirty="0" smtClean="0">
                <a:solidFill>
                  <a:schemeClr val="tx2"/>
                </a:solidFill>
              </a:rPr>
              <a:t>Pessoal.</a:t>
            </a:r>
          </a:p>
          <a:p>
            <a:r>
              <a:rPr lang="pt-BR" dirty="0" smtClean="0">
                <a:solidFill>
                  <a:schemeClr val="tx2"/>
                </a:solidFill>
              </a:rPr>
              <a:t>. Construção de casas: 5 casas. </a:t>
            </a:r>
          </a:p>
          <a:p>
            <a:r>
              <a:rPr lang="pt-BR" dirty="0" smtClean="0">
                <a:solidFill>
                  <a:schemeClr val="tx2"/>
                </a:solidFill>
              </a:rPr>
              <a:t>. Reformas: 12 casas  </a:t>
            </a:r>
          </a:p>
          <a:p>
            <a:r>
              <a:rPr lang="pt-BR" b="1" dirty="0" smtClean="0">
                <a:solidFill>
                  <a:schemeClr val="tx2"/>
                </a:solidFill>
              </a:rPr>
              <a:t>MANUTENÇÃO </a:t>
            </a:r>
            <a:r>
              <a:rPr lang="pt-BR" b="1" dirty="0">
                <a:solidFill>
                  <a:schemeClr val="tx2"/>
                </a:solidFill>
              </a:rPr>
              <a:t>DAS ATIVIDADES DE CONSÓRCIO E ENTIDADES PRIVADAS - </a:t>
            </a:r>
            <a:r>
              <a:rPr lang="pt-BR" b="1" dirty="0" smtClean="0">
                <a:solidFill>
                  <a:schemeClr val="tx2"/>
                </a:solidFill>
              </a:rPr>
              <a:t>SOCIAL</a:t>
            </a:r>
            <a:endParaRPr sz="2800" dirty="0">
              <a:latin typeface="Trebuchet MS"/>
              <a:cs typeface="Trebuchet MS"/>
            </a:endParaRPr>
          </a:p>
        </p:txBody>
      </p:sp>
    </p:spTree>
    <p:extLst>
      <p:ext uri="{BB962C8B-B14F-4D97-AF65-F5344CB8AC3E}">
        <p14:creationId xmlns:p14="http://schemas.microsoft.com/office/powerpoint/2010/main" val="23828989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644" y="762000"/>
            <a:ext cx="10518775" cy="382156"/>
          </a:xfrm>
          <a:prstGeom prst="rect">
            <a:avLst/>
          </a:prstGeom>
        </p:spPr>
        <p:txBody>
          <a:bodyPr vert="horz" wrap="square" lIns="0" tIns="12700" rIns="0" bIns="0" rtlCol="0">
            <a:spAutoFit/>
          </a:bodyPr>
          <a:lstStyle/>
          <a:p>
            <a:pPr marL="12700" marR="5080">
              <a:lnSpc>
                <a:spcPct val="100000"/>
              </a:lnSpc>
              <a:spcBef>
                <a:spcPts val="100"/>
              </a:spcBef>
            </a:pPr>
            <a:r>
              <a:rPr sz="2400" b="0" spc="-10" dirty="0">
                <a:latin typeface="Trebuchet MS"/>
                <a:cs typeface="Trebuchet MS"/>
              </a:rPr>
              <a:t>PROGRAMA</a:t>
            </a:r>
            <a:r>
              <a:rPr sz="2400" b="0" spc="-155" dirty="0">
                <a:latin typeface="Trebuchet MS"/>
                <a:cs typeface="Trebuchet MS"/>
              </a:rPr>
              <a:t> </a:t>
            </a:r>
            <a:r>
              <a:rPr sz="2400" b="0" dirty="0">
                <a:latin typeface="Trebuchet MS"/>
                <a:cs typeface="Trebuchet MS"/>
              </a:rPr>
              <a:t>00</a:t>
            </a:r>
            <a:r>
              <a:rPr lang="pt-BR" sz="2400" b="0" dirty="0"/>
              <a:t>5</a:t>
            </a:r>
            <a:r>
              <a:rPr sz="2400" b="0" spc="-15" dirty="0">
                <a:latin typeface="Trebuchet MS"/>
                <a:cs typeface="Trebuchet MS"/>
              </a:rPr>
              <a:t> </a:t>
            </a:r>
            <a:r>
              <a:rPr sz="2400" b="0" dirty="0">
                <a:latin typeface="Trebuchet MS"/>
                <a:cs typeface="Trebuchet MS"/>
              </a:rPr>
              <a:t>–</a:t>
            </a:r>
            <a:r>
              <a:rPr sz="2400" b="0" spc="15" dirty="0">
                <a:latin typeface="Trebuchet MS"/>
                <a:cs typeface="Trebuchet MS"/>
              </a:rPr>
              <a:t> </a:t>
            </a:r>
            <a:r>
              <a:rPr sz="2400" b="0" spc="-5" dirty="0">
                <a:latin typeface="Trebuchet MS"/>
                <a:cs typeface="Trebuchet MS"/>
              </a:rPr>
              <a:t>DEFESA</a:t>
            </a:r>
            <a:r>
              <a:rPr sz="2400" b="0" spc="-195" dirty="0">
                <a:latin typeface="Trebuchet MS"/>
                <a:cs typeface="Trebuchet MS"/>
              </a:rPr>
              <a:t> </a:t>
            </a:r>
            <a:r>
              <a:rPr sz="2400" b="0" spc="-5" dirty="0">
                <a:latin typeface="Trebuchet MS"/>
                <a:cs typeface="Trebuchet MS"/>
              </a:rPr>
              <a:t>DOS </a:t>
            </a:r>
            <a:r>
              <a:rPr sz="2400" b="0" spc="-30" dirty="0">
                <a:latin typeface="Trebuchet MS"/>
                <a:cs typeface="Trebuchet MS"/>
              </a:rPr>
              <a:t>DIREITOS</a:t>
            </a:r>
            <a:r>
              <a:rPr sz="2400" b="0" spc="-10" dirty="0">
                <a:latin typeface="Trebuchet MS"/>
                <a:cs typeface="Trebuchet MS"/>
              </a:rPr>
              <a:t> </a:t>
            </a:r>
            <a:r>
              <a:rPr sz="2400" b="0" spc="-5" dirty="0">
                <a:latin typeface="Trebuchet MS"/>
                <a:cs typeface="Trebuchet MS"/>
              </a:rPr>
              <a:t>DA</a:t>
            </a:r>
            <a:r>
              <a:rPr sz="2400" b="0" spc="-195" dirty="0">
                <a:latin typeface="Trebuchet MS"/>
                <a:cs typeface="Trebuchet MS"/>
              </a:rPr>
              <a:t> </a:t>
            </a:r>
            <a:r>
              <a:rPr sz="2400" b="0" spc="-5" dirty="0">
                <a:latin typeface="Trebuchet MS"/>
                <a:cs typeface="Trebuchet MS"/>
              </a:rPr>
              <a:t>CRIANÇA </a:t>
            </a:r>
            <a:r>
              <a:rPr sz="2400" b="0" spc="-1070" dirty="0">
                <a:latin typeface="Trebuchet MS"/>
                <a:cs typeface="Trebuchet MS"/>
              </a:rPr>
              <a:t> </a:t>
            </a:r>
            <a:r>
              <a:rPr sz="2400" b="0" dirty="0">
                <a:latin typeface="Trebuchet MS"/>
                <a:cs typeface="Trebuchet MS"/>
              </a:rPr>
              <a:t>E</a:t>
            </a:r>
            <a:r>
              <a:rPr sz="2400" b="0" spc="-5" dirty="0">
                <a:latin typeface="Trebuchet MS"/>
                <a:cs typeface="Trebuchet MS"/>
              </a:rPr>
              <a:t> DO</a:t>
            </a:r>
            <a:r>
              <a:rPr sz="2400" b="0" spc="-204" dirty="0">
                <a:latin typeface="Trebuchet MS"/>
                <a:cs typeface="Trebuchet MS"/>
              </a:rPr>
              <a:t> </a:t>
            </a:r>
            <a:r>
              <a:rPr sz="2400" b="0" spc="-5" dirty="0">
                <a:latin typeface="Trebuchet MS"/>
                <a:cs typeface="Trebuchet MS"/>
              </a:rPr>
              <a:t>ADOLESCENTE</a:t>
            </a:r>
            <a:endParaRPr sz="2400" dirty="0">
              <a:latin typeface="Trebuchet MS"/>
              <a:cs typeface="Trebuchet MS"/>
            </a:endParaRPr>
          </a:p>
        </p:txBody>
      </p:sp>
      <p:sp>
        <p:nvSpPr>
          <p:cNvPr id="3" name="object 3"/>
          <p:cNvSpPr txBox="1"/>
          <p:nvPr/>
        </p:nvSpPr>
        <p:spPr>
          <a:xfrm>
            <a:off x="688644" y="1600200"/>
            <a:ext cx="10209530" cy="4069319"/>
          </a:xfrm>
          <a:prstGeom prst="rect">
            <a:avLst/>
          </a:prstGeom>
        </p:spPr>
        <p:txBody>
          <a:bodyPr vert="horz" wrap="square" lIns="0" tIns="104140" rIns="0" bIns="0" rtlCol="0">
            <a:spAutoFit/>
          </a:bodyPr>
          <a:lstStyle/>
          <a:p>
            <a:pPr marL="356870" marR="5080" indent="-344805">
              <a:lnSpc>
                <a:spcPct val="80000"/>
              </a:lnSpc>
              <a:spcBef>
                <a:spcPts val="820"/>
              </a:spcBef>
              <a:buFont typeface="Arial MT"/>
              <a:buChar char="•"/>
              <a:tabLst>
                <a:tab pos="356870" algn="l"/>
                <a:tab pos="357505" algn="l"/>
              </a:tabLst>
            </a:pPr>
            <a:r>
              <a:rPr sz="2400" spc="-5" dirty="0">
                <a:solidFill>
                  <a:schemeClr val="tx2"/>
                </a:solidFill>
                <a:latin typeface="Trebuchet MS"/>
                <a:cs typeface="Trebuchet MS"/>
              </a:rPr>
              <a:t>Objetivo: Financiar </a:t>
            </a:r>
            <a:r>
              <a:rPr sz="2400" dirty="0">
                <a:solidFill>
                  <a:schemeClr val="tx2"/>
                </a:solidFill>
                <a:latin typeface="Trebuchet MS"/>
                <a:cs typeface="Trebuchet MS"/>
              </a:rPr>
              <a:t>projetos que </a:t>
            </a:r>
            <a:r>
              <a:rPr sz="2400" spc="-5" dirty="0">
                <a:solidFill>
                  <a:schemeClr val="tx2"/>
                </a:solidFill>
                <a:latin typeface="Trebuchet MS"/>
                <a:cs typeface="Trebuchet MS"/>
              </a:rPr>
              <a:t>atuem na </a:t>
            </a:r>
            <a:r>
              <a:rPr sz="2400" dirty="0">
                <a:solidFill>
                  <a:schemeClr val="tx2"/>
                </a:solidFill>
                <a:latin typeface="Trebuchet MS"/>
                <a:cs typeface="Trebuchet MS"/>
              </a:rPr>
              <a:t>garantia da </a:t>
            </a:r>
            <a:r>
              <a:rPr sz="2400" spc="5" dirty="0">
                <a:solidFill>
                  <a:schemeClr val="tx2"/>
                </a:solidFill>
                <a:latin typeface="Trebuchet MS"/>
                <a:cs typeface="Trebuchet MS"/>
              </a:rPr>
              <a:t> </a:t>
            </a:r>
            <a:r>
              <a:rPr sz="2400" dirty="0">
                <a:solidFill>
                  <a:schemeClr val="tx2"/>
                </a:solidFill>
                <a:latin typeface="Trebuchet MS"/>
                <a:cs typeface="Trebuchet MS"/>
              </a:rPr>
              <a:t>promoção,</a:t>
            </a:r>
            <a:r>
              <a:rPr sz="2400" spc="-35" dirty="0">
                <a:solidFill>
                  <a:schemeClr val="tx2"/>
                </a:solidFill>
                <a:latin typeface="Trebuchet MS"/>
                <a:cs typeface="Trebuchet MS"/>
              </a:rPr>
              <a:t> </a:t>
            </a:r>
            <a:r>
              <a:rPr sz="2400" dirty="0">
                <a:solidFill>
                  <a:schemeClr val="tx2"/>
                </a:solidFill>
                <a:latin typeface="Trebuchet MS"/>
                <a:cs typeface="Trebuchet MS"/>
              </a:rPr>
              <a:t>proteção</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5" dirty="0">
                <a:solidFill>
                  <a:schemeClr val="tx2"/>
                </a:solidFill>
                <a:latin typeface="Trebuchet MS"/>
                <a:cs typeface="Trebuchet MS"/>
              </a:rPr>
              <a:t> defesa</a:t>
            </a:r>
            <a:r>
              <a:rPr sz="2400" spc="-10" dirty="0">
                <a:solidFill>
                  <a:schemeClr val="tx2"/>
                </a:solidFill>
                <a:latin typeface="Trebuchet MS"/>
                <a:cs typeface="Trebuchet MS"/>
              </a:rPr>
              <a:t> </a:t>
            </a:r>
            <a:r>
              <a:rPr sz="2400" spc="-5" dirty="0">
                <a:solidFill>
                  <a:schemeClr val="tx2"/>
                </a:solidFill>
                <a:latin typeface="Trebuchet MS"/>
                <a:cs typeface="Trebuchet MS"/>
              </a:rPr>
              <a:t>dos </a:t>
            </a:r>
            <a:r>
              <a:rPr sz="2400" dirty="0">
                <a:solidFill>
                  <a:schemeClr val="tx2"/>
                </a:solidFill>
                <a:latin typeface="Trebuchet MS"/>
                <a:cs typeface="Trebuchet MS"/>
              </a:rPr>
              <a:t>direitos</a:t>
            </a:r>
            <a:r>
              <a:rPr sz="2400" spc="-60" dirty="0">
                <a:solidFill>
                  <a:schemeClr val="tx2"/>
                </a:solidFill>
                <a:latin typeface="Trebuchet MS"/>
                <a:cs typeface="Trebuchet MS"/>
              </a:rPr>
              <a:t> </a:t>
            </a:r>
            <a:r>
              <a:rPr sz="2400" spc="-5" dirty="0">
                <a:solidFill>
                  <a:schemeClr val="tx2"/>
                </a:solidFill>
                <a:latin typeface="Trebuchet MS"/>
                <a:cs typeface="Trebuchet MS"/>
              </a:rPr>
              <a:t>da </a:t>
            </a:r>
            <a:r>
              <a:rPr sz="2400" dirty="0">
                <a:solidFill>
                  <a:schemeClr val="tx2"/>
                </a:solidFill>
                <a:latin typeface="Trebuchet MS"/>
                <a:cs typeface="Trebuchet MS"/>
              </a:rPr>
              <a:t>criança</a:t>
            </a:r>
            <a:r>
              <a:rPr sz="2400" spc="-65" dirty="0">
                <a:solidFill>
                  <a:schemeClr val="tx2"/>
                </a:solidFill>
                <a:latin typeface="Trebuchet MS"/>
                <a:cs typeface="Trebuchet MS"/>
              </a:rPr>
              <a:t> </a:t>
            </a:r>
            <a:r>
              <a:rPr sz="2400" dirty="0">
                <a:solidFill>
                  <a:schemeClr val="tx2"/>
                </a:solidFill>
                <a:latin typeface="Trebuchet MS"/>
                <a:cs typeface="Trebuchet MS"/>
              </a:rPr>
              <a:t>e do </a:t>
            </a:r>
            <a:r>
              <a:rPr sz="2400" spc="-890" dirty="0">
                <a:solidFill>
                  <a:schemeClr val="tx2"/>
                </a:solidFill>
                <a:latin typeface="Trebuchet MS"/>
                <a:cs typeface="Trebuchet MS"/>
              </a:rPr>
              <a:t> </a:t>
            </a:r>
            <a:r>
              <a:rPr sz="2400" spc="-5" dirty="0">
                <a:solidFill>
                  <a:schemeClr val="tx2"/>
                </a:solidFill>
                <a:latin typeface="Trebuchet MS"/>
                <a:cs typeface="Trebuchet MS"/>
              </a:rPr>
              <a:t>adolescente, </a:t>
            </a:r>
            <a:r>
              <a:rPr sz="2400" dirty="0">
                <a:solidFill>
                  <a:schemeClr val="tx2"/>
                </a:solidFill>
                <a:latin typeface="Trebuchet MS"/>
                <a:cs typeface="Trebuchet MS"/>
              </a:rPr>
              <a:t>que zelem </a:t>
            </a:r>
            <a:r>
              <a:rPr sz="2400" spc="-5" dirty="0">
                <a:solidFill>
                  <a:schemeClr val="tx2"/>
                </a:solidFill>
                <a:latin typeface="Trebuchet MS"/>
                <a:cs typeface="Trebuchet MS"/>
              </a:rPr>
              <a:t>pelos </a:t>
            </a:r>
            <a:r>
              <a:rPr sz="2400" dirty="0">
                <a:solidFill>
                  <a:schemeClr val="tx2"/>
                </a:solidFill>
                <a:latin typeface="Trebuchet MS"/>
                <a:cs typeface="Trebuchet MS"/>
              </a:rPr>
              <a:t>direitos da Criança e </a:t>
            </a:r>
            <a:r>
              <a:rPr sz="2400" spc="5" dirty="0">
                <a:solidFill>
                  <a:schemeClr val="tx2"/>
                </a:solidFill>
                <a:latin typeface="Trebuchet MS"/>
                <a:cs typeface="Trebuchet MS"/>
              </a:rPr>
              <a:t>do </a:t>
            </a:r>
            <a:r>
              <a:rPr sz="2400" spc="10" dirty="0">
                <a:solidFill>
                  <a:schemeClr val="tx2"/>
                </a:solidFill>
                <a:latin typeface="Trebuchet MS"/>
                <a:cs typeface="Trebuchet MS"/>
              </a:rPr>
              <a:t> </a:t>
            </a:r>
            <a:r>
              <a:rPr sz="2400" dirty="0">
                <a:solidFill>
                  <a:schemeClr val="tx2"/>
                </a:solidFill>
                <a:latin typeface="Trebuchet MS"/>
                <a:cs typeface="Trebuchet MS"/>
              </a:rPr>
              <a:t>Adolescente.</a:t>
            </a:r>
          </a:p>
          <a:p>
            <a:pPr>
              <a:lnSpc>
                <a:spcPct val="100000"/>
              </a:lnSpc>
              <a:buFont typeface="Arial MT"/>
              <a:buChar char="•"/>
            </a:pPr>
            <a:endParaRPr sz="2400" dirty="0">
              <a:solidFill>
                <a:schemeClr val="tx2"/>
              </a:solidFill>
              <a:latin typeface="Trebuchet MS"/>
              <a:cs typeface="Trebuchet MS"/>
            </a:endParaRPr>
          </a:p>
          <a:p>
            <a:pPr marL="12700">
              <a:lnSpc>
                <a:spcPct val="100000"/>
              </a:lnSpc>
            </a:pPr>
            <a:r>
              <a:rPr sz="2400" dirty="0">
                <a:solidFill>
                  <a:schemeClr val="tx2"/>
                </a:solidFill>
                <a:latin typeface="Trebuchet MS"/>
                <a:cs typeface="Trebuchet MS"/>
              </a:rPr>
              <a:t>ÓRGÃO</a:t>
            </a:r>
            <a:r>
              <a:rPr sz="2400" spc="-5" dirty="0">
                <a:solidFill>
                  <a:schemeClr val="tx2"/>
                </a:solidFill>
                <a:latin typeface="Trebuchet MS"/>
                <a:cs typeface="Trebuchet MS"/>
              </a:rPr>
              <a:t> RESPONSÁVEL:</a:t>
            </a:r>
            <a:r>
              <a:rPr sz="2400" spc="-10" dirty="0">
                <a:solidFill>
                  <a:schemeClr val="tx2"/>
                </a:solidFill>
                <a:latin typeface="Trebuchet MS"/>
                <a:cs typeface="Trebuchet MS"/>
              </a:rPr>
              <a:t> </a:t>
            </a:r>
            <a:r>
              <a:rPr sz="2400" spc="-5" dirty="0">
                <a:solidFill>
                  <a:schemeClr val="tx2"/>
                </a:solidFill>
                <a:latin typeface="Trebuchet MS"/>
                <a:cs typeface="Trebuchet MS"/>
              </a:rPr>
              <a:t>Fundo</a:t>
            </a:r>
            <a:r>
              <a:rPr sz="2400" spc="-15" dirty="0">
                <a:solidFill>
                  <a:schemeClr val="tx2"/>
                </a:solidFill>
                <a:latin typeface="Trebuchet MS"/>
                <a:cs typeface="Trebuchet MS"/>
              </a:rPr>
              <a:t> </a:t>
            </a:r>
            <a:r>
              <a:rPr sz="2400" dirty="0">
                <a:solidFill>
                  <a:schemeClr val="tx2"/>
                </a:solidFill>
                <a:latin typeface="Trebuchet MS"/>
                <a:cs typeface="Trebuchet MS"/>
              </a:rPr>
              <a:t>para</a:t>
            </a:r>
            <a:r>
              <a:rPr sz="2400" spc="-35" dirty="0">
                <a:solidFill>
                  <a:schemeClr val="tx2"/>
                </a:solidFill>
                <a:latin typeface="Trebuchet MS"/>
                <a:cs typeface="Trebuchet MS"/>
              </a:rPr>
              <a:t> </a:t>
            </a:r>
            <a:r>
              <a:rPr sz="2400" spc="-5" dirty="0">
                <a:solidFill>
                  <a:schemeClr val="tx2"/>
                </a:solidFill>
                <a:latin typeface="Trebuchet MS"/>
                <a:cs typeface="Trebuchet MS"/>
              </a:rPr>
              <a:t>Infância</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170" dirty="0">
                <a:solidFill>
                  <a:schemeClr val="tx2"/>
                </a:solidFill>
                <a:latin typeface="Trebuchet MS"/>
                <a:cs typeface="Trebuchet MS"/>
              </a:rPr>
              <a:t> </a:t>
            </a:r>
            <a:r>
              <a:rPr sz="2400" dirty="0" err="1">
                <a:solidFill>
                  <a:schemeClr val="tx2"/>
                </a:solidFill>
                <a:latin typeface="Trebuchet MS"/>
                <a:cs typeface="Trebuchet MS"/>
              </a:rPr>
              <a:t>Adolescência</a:t>
            </a:r>
            <a:endParaRPr lang="pt-BR" sz="2400" dirty="0">
              <a:solidFill>
                <a:schemeClr val="tx2"/>
              </a:solidFill>
              <a:latin typeface="Trebuchet MS"/>
              <a:cs typeface="Trebuchet MS"/>
            </a:endParaRPr>
          </a:p>
          <a:p>
            <a:pPr marL="12700">
              <a:lnSpc>
                <a:spcPct val="100000"/>
              </a:lnSpc>
            </a:pPr>
            <a:endParaRPr sz="2400" dirty="0">
              <a:solidFill>
                <a:schemeClr val="tx2"/>
              </a:solidFill>
              <a:latin typeface="Trebuchet MS"/>
              <a:cs typeface="Trebuchet MS"/>
            </a:endParaRPr>
          </a:p>
          <a:p>
            <a:pPr>
              <a:spcBef>
                <a:spcPts val="5"/>
              </a:spcBef>
            </a:pPr>
            <a:r>
              <a:rPr lang="pt-BR" sz="1600" b="1" dirty="0">
                <a:solidFill>
                  <a:schemeClr val="tx2"/>
                </a:solidFill>
              </a:rPr>
              <a:t>Diretriz 1 - Conhecimento da realidade da criança e do adolescente.</a:t>
            </a:r>
            <a:endParaRPr lang="pt-BR" sz="1600" dirty="0">
              <a:solidFill>
                <a:schemeClr val="tx2"/>
              </a:solidFill>
            </a:endParaRPr>
          </a:p>
          <a:p>
            <a:pPr>
              <a:spcBef>
                <a:spcPts val="5"/>
              </a:spcBef>
            </a:pPr>
            <a:r>
              <a:rPr lang="pt-BR" sz="1600" b="1" dirty="0">
                <a:solidFill>
                  <a:schemeClr val="tx2"/>
                </a:solidFill>
              </a:rPr>
              <a:t>Diretriz 2 - Organização da base legal, regulatória e normativa.</a:t>
            </a:r>
            <a:endParaRPr lang="pt-BR" sz="1600" dirty="0">
              <a:solidFill>
                <a:schemeClr val="tx2"/>
              </a:solidFill>
            </a:endParaRPr>
          </a:p>
          <a:p>
            <a:pPr>
              <a:spcBef>
                <a:spcPts val="5"/>
              </a:spcBef>
            </a:pPr>
            <a:r>
              <a:rPr lang="pt-BR" sz="1600" b="1" dirty="0">
                <a:solidFill>
                  <a:schemeClr val="tx2"/>
                </a:solidFill>
              </a:rPr>
              <a:t>Diretriz 3 - Consonância de responsabilidades e competências do CMDCA e CT.</a:t>
            </a:r>
            <a:endParaRPr lang="pt-BR" sz="1600" dirty="0">
              <a:solidFill>
                <a:schemeClr val="tx2"/>
              </a:solidFill>
            </a:endParaRPr>
          </a:p>
          <a:p>
            <a:pPr>
              <a:spcBef>
                <a:spcPts val="5"/>
              </a:spcBef>
            </a:pPr>
            <a:r>
              <a:rPr lang="pt-BR" sz="1600" b="1" dirty="0">
                <a:solidFill>
                  <a:schemeClr val="tx2"/>
                </a:solidFill>
              </a:rPr>
              <a:t>Diretriz 4 - Gestão do FIA e financiamento de projetos sociais</a:t>
            </a:r>
            <a:endParaRPr lang="pt-BR" sz="1600" dirty="0">
              <a:solidFill>
                <a:schemeClr val="tx2"/>
              </a:solidFill>
            </a:endParaRPr>
          </a:p>
          <a:p>
            <a:pPr>
              <a:spcBef>
                <a:spcPts val="5"/>
              </a:spcBef>
            </a:pPr>
            <a:r>
              <a:rPr lang="pt-BR" sz="1600" b="1" dirty="0">
                <a:solidFill>
                  <a:schemeClr val="tx2"/>
                </a:solidFill>
              </a:rPr>
              <a:t>Diretriz 5 - Capacitação dos operadores do sistema municipal de atendimento a criança e ao adolescente</a:t>
            </a:r>
          </a:p>
          <a:p>
            <a:pPr>
              <a:spcBef>
                <a:spcPts val="5"/>
              </a:spcBef>
            </a:pPr>
            <a:r>
              <a:rPr lang="pt-BR" sz="1600" b="1" dirty="0">
                <a:solidFill>
                  <a:schemeClr val="tx2"/>
                </a:solidFill>
              </a:rPr>
              <a:t>Diretriz 6 - Mobilização e articulação</a:t>
            </a:r>
          </a:p>
          <a:p>
            <a:pPr>
              <a:spcBef>
                <a:spcPts val="5"/>
              </a:spcBef>
            </a:pPr>
            <a:r>
              <a:rPr lang="pt-BR" sz="1600" b="1" dirty="0">
                <a:solidFill>
                  <a:schemeClr val="tx2"/>
                </a:solidFill>
              </a:rPr>
              <a:t>Diretriz 7 - Implantação efetiva do Plano Municipal de Atendimento Socioeducativo.</a:t>
            </a:r>
          </a:p>
          <a:p>
            <a:pPr>
              <a:spcBef>
                <a:spcPts val="5"/>
              </a:spcBef>
            </a:pPr>
            <a:r>
              <a:rPr lang="pt-BR" sz="1600" b="1" dirty="0">
                <a:solidFill>
                  <a:schemeClr val="tx2"/>
                </a:solidFill>
              </a:rPr>
              <a:t>Diretriz 8 - Transparência e acesso à informação.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986395" cy="751488"/>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06</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lang="pt-BR" sz="2400" b="0" dirty="0">
                <a:solidFill>
                  <a:schemeClr val="accent1"/>
                </a:solidFill>
              </a:rPr>
              <a:t>Secretaria Municipal de Desenvolvimento Econômico e Tecnologia </a:t>
            </a:r>
            <a:endParaRPr sz="2400" u="sng" dirty="0">
              <a:latin typeface="Trebuchet MS"/>
              <a:cs typeface="Trebuchet MS"/>
            </a:endParaRPr>
          </a:p>
        </p:txBody>
      </p:sp>
      <p:graphicFrame>
        <p:nvGraphicFramePr>
          <p:cNvPr id="3" name="Tabela 2"/>
          <p:cNvGraphicFramePr>
            <a:graphicFrameLocks noGrp="1"/>
          </p:cNvGraphicFramePr>
          <p:nvPr>
            <p:extLst>
              <p:ext uri="{D42A27DB-BD31-4B8C-83A1-F6EECF244321}">
                <p14:modId xmlns:p14="http://schemas.microsoft.com/office/powerpoint/2010/main" val="870629464"/>
              </p:ext>
            </p:extLst>
          </p:nvPr>
        </p:nvGraphicFramePr>
        <p:xfrm>
          <a:off x="990600" y="2362200"/>
          <a:ext cx="7696200" cy="3864737"/>
        </p:xfrm>
        <a:graphic>
          <a:graphicData uri="http://schemas.openxmlformats.org/drawingml/2006/table">
            <a:tbl>
              <a:tblPr firstRow="1" firstCol="1" bandRow="1">
                <a:tableStyleId>{5C22544A-7EE6-4342-B048-85BDC9FD1C3A}</a:tableStyleId>
              </a:tblPr>
              <a:tblGrid>
                <a:gridCol w="3928593">
                  <a:extLst>
                    <a:ext uri="{9D8B030D-6E8A-4147-A177-3AD203B41FA5}">
                      <a16:colId xmlns="" xmlns:a16="http://schemas.microsoft.com/office/drawing/2014/main" val="20000"/>
                    </a:ext>
                  </a:extLst>
                </a:gridCol>
                <a:gridCol w="3767607">
                  <a:extLst>
                    <a:ext uri="{9D8B030D-6E8A-4147-A177-3AD203B41FA5}">
                      <a16:colId xmlns="" xmlns:a16="http://schemas.microsoft.com/office/drawing/2014/main" val="20001"/>
                    </a:ext>
                  </a:extLst>
                </a:gridCol>
              </a:tblGrid>
              <a:tr h="328719">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1852674">
                <a:tc>
                  <a:txBody>
                    <a:bodyPr/>
                    <a:lstStyle/>
                    <a:p>
                      <a:pPr algn="just">
                        <a:lnSpc>
                          <a:spcPct val="115000"/>
                        </a:lnSpc>
                        <a:spcAft>
                          <a:spcPts val="0"/>
                        </a:spcAft>
                      </a:pPr>
                      <a:r>
                        <a:rPr lang="pt-BR" sz="1200" b="1" dirty="0">
                          <a:effectLst/>
                          <a:latin typeface="Times New Roman"/>
                          <a:ea typeface="Calibri"/>
                          <a:cs typeface="Times New Roman"/>
                        </a:rPr>
                        <a:t>Readequação de espaço físico da secretaria</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a:effectLst/>
                          <a:latin typeface="Times New Roman"/>
                          <a:ea typeface="Calibri"/>
                          <a:cs typeface="Times New Roman"/>
                        </a:rPr>
                        <a:t>Ampliação do galpão para acomodar tratores e implementos agrícolas.</a:t>
                      </a:r>
                      <a:endParaRPr lang="pt-BR" sz="110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683344">
                <a:tc>
                  <a:txBody>
                    <a:bodyPr/>
                    <a:lstStyle/>
                    <a:p>
                      <a:pPr algn="just">
                        <a:lnSpc>
                          <a:spcPct val="115000"/>
                        </a:lnSpc>
                        <a:spcAft>
                          <a:spcPts val="0"/>
                        </a:spcAft>
                      </a:pPr>
                      <a:r>
                        <a:rPr lang="pt-BR" sz="1200" b="1">
                          <a:effectLst/>
                          <a:latin typeface="Times New Roman"/>
                          <a:ea typeface="Calibri"/>
                          <a:cs typeface="Times New Roman"/>
                        </a:rPr>
                        <a:t>Aquisição de veículos</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Aquisição de uma van com capacidade mínima de 15 lugares, destinada ao transporte dos colaboradores que atuam na limpeza pública.</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CaixaDeTexto 4">
            <a:extLst>
              <a:ext uri="{FF2B5EF4-FFF2-40B4-BE49-F238E27FC236}">
                <a16:creationId xmlns="" xmlns:a16="http://schemas.microsoft.com/office/drawing/2014/main" id="{C6FA8559-65AE-CE47-DEF8-BCA47189BC59}"/>
              </a:ext>
            </a:extLst>
          </p:cNvPr>
          <p:cNvSpPr txBox="1"/>
          <p:nvPr/>
        </p:nvSpPr>
        <p:spPr>
          <a:xfrm>
            <a:off x="838200" y="1438870"/>
            <a:ext cx="8686800" cy="646331"/>
          </a:xfrm>
          <a:prstGeom prst="rect">
            <a:avLst/>
          </a:prstGeom>
          <a:noFill/>
        </p:spPr>
        <p:txBody>
          <a:bodyPr wrap="square">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 continuidade e melhorias dos serviços prestados pela Secretaria Municipal de Desenvolvimento Econômico e Tecnologia.</a:t>
            </a:r>
            <a:endParaRPr lang="pt-BR" sz="1800" dirty="0">
              <a:solidFill>
                <a:schemeClr val="tx2"/>
              </a:solidFill>
              <a:latin typeface="Trebuchet MS"/>
              <a:cs typeface="Trebuchet MS"/>
            </a:endParaRPr>
          </a:p>
        </p:txBody>
      </p:sp>
    </p:spTree>
    <p:extLst>
      <p:ext uri="{BB962C8B-B14F-4D97-AF65-F5344CB8AC3E}">
        <p14:creationId xmlns:p14="http://schemas.microsoft.com/office/powerpoint/2010/main" val="3229957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747118927"/>
              </p:ext>
            </p:extLst>
          </p:nvPr>
        </p:nvGraphicFramePr>
        <p:xfrm>
          <a:off x="533400" y="1752600"/>
          <a:ext cx="8610600" cy="4343400"/>
        </p:xfrm>
        <a:graphic>
          <a:graphicData uri="http://schemas.openxmlformats.org/drawingml/2006/table">
            <a:tbl>
              <a:tblPr firstRow="1" firstCol="1" bandRow="1">
                <a:tableStyleId>{5C22544A-7EE6-4342-B048-85BDC9FD1C3A}</a:tableStyleId>
              </a:tblPr>
              <a:tblGrid>
                <a:gridCol w="4395356">
                  <a:extLst>
                    <a:ext uri="{9D8B030D-6E8A-4147-A177-3AD203B41FA5}">
                      <a16:colId xmlns="" xmlns:a16="http://schemas.microsoft.com/office/drawing/2014/main" val="20000"/>
                    </a:ext>
                  </a:extLst>
                </a:gridCol>
                <a:gridCol w="4215244">
                  <a:extLst>
                    <a:ext uri="{9D8B030D-6E8A-4147-A177-3AD203B41FA5}">
                      <a16:colId xmlns="" xmlns:a16="http://schemas.microsoft.com/office/drawing/2014/main" val="20001"/>
                    </a:ext>
                  </a:extLst>
                </a:gridCol>
              </a:tblGrid>
              <a:tr h="369432">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082134">
                <a:tc>
                  <a:txBody>
                    <a:bodyPr/>
                    <a:lstStyle/>
                    <a:p>
                      <a:pPr algn="just">
                        <a:lnSpc>
                          <a:spcPct val="115000"/>
                        </a:lnSpc>
                        <a:spcAft>
                          <a:spcPts val="0"/>
                        </a:spcAft>
                      </a:pPr>
                      <a:r>
                        <a:rPr lang="pt-BR" sz="1200" b="1">
                          <a:effectLst/>
                          <a:latin typeface="Times New Roman"/>
                          <a:ea typeface="Calibri"/>
                          <a:cs typeface="Times New Roman"/>
                        </a:rPr>
                        <a:t>Garantir a manutenção e o apoio ao desenvolvimento rural e incentivar o pequeno rural</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Disponibilizar o atendimento aos produtores rurais fornecendo de serviços com tratores e implementos agrícolas, assistência técnica em geral e inseminação artificial, assim como manutenção dos convênios com EPAGRI e CIDASC.  </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891834">
                <a:tc>
                  <a:txBody>
                    <a:bodyPr/>
                    <a:lstStyle/>
                    <a:p>
                      <a:pPr algn="just">
                        <a:lnSpc>
                          <a:spcPct val="115000"/>
                        </a:lnSpc>
                        <a:spcAft>
                          <a:spcPts val="0"/>
                        </a:spcAft>
                      </a:pPr>
                      <a:r>
                        <a:rPr lang="pt-BR" sz="1200" b="1">
                          <a:effectLst/>
                          <a:latin typeface="Times New Roman"/>
                          <a:ea typeface="Calibri"/>
                          <a:cs typeface="Times New Roman"/>
                        </a:rPr>
                        <a:t>Criar o serviço de inspeção municipal de produtos de origem animal - SIM</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Contratação de médico veterinário responsável pela execução deste serviço</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9235144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251631676"/>
              </p:ext>
            </p:extLst>
          </p:nvPr>
        </p:nvGraphicFramePr>
        <p:xfrm>
          <a:off x="685800" y="1676400"/>
          <a:ext cx="9144000" cy="4648200"/>
        </p:xfrm>
        <a:graphic>
          <a:graphicData uri="http://schemas.openxmlformats.org/drawingml/2006/table">
            <a:tbl>
              <a:tblPr firstRow="1" firstCol="1" bandRow="1">
                <a:tableStyleId>{5C22544A-7EE6-4342-B048-85BDC9FD1C3A}</a:tableStyleId>
              </a:tblPr>
              <a:tblGrid>
                <a:gridCol w="4667636">
                  <a:extLst>
                    <a:ext uri="{9D8B030D-6E8A-4147-A177-3AD203B41FA5}">
                      <a16:colId xmlns="" xmlns:a16="http://schemas.microsoft.com/office/drawing/2014/main" val="20000"/>
                    </a:ext>
                  </a:extLst>
                </a:gridCol>
                <a:gridCol w="4476364">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dirty="0">
                          <a:effectLst/>
                          <a:latin typeface="Times New Roman"/>
                          <a:ea typeface="Calibri"/>
                          <a:cs typeface="Times New Roman"/>
                        </a:rPr>
                        <a:t>Criação de hortas nos </a:t>
                      </a:r>
                      <a:r>
                        <a:rPr lang="pt-BR" sz="1200" b="1" dirty="0" err="1">
                          <a:effectLst/>
                          <a:latin typeface="Times New Roman"/>
                          <a:ea typeface="Calibri"/>
                          <a:cs typeface="Times New Roman"/>
                        </a:rPr>
                        <a:t>ESFs</a:t>
                      </a:r>
                      <a:r>
                        <a:rPr lang="pt-BR" sz="1200" b="1" dirty="0">
                          <a:effectLst/>
                          <a:latin typeface="Times New Roman"/>
                          <a:ea typeface="Calibri"/>
                          <a:cs typeface="Times New Roman"/>
                        </a:rPr>
                        <a:t> e nos CEIs – Integrada com Educação</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Implantação de hortas com plantas medicinais nas unidades de saúde da família com intuito de estimular utilização de tratamentos fitoterápicos e alternativos naturais no combate as doenças menos graves.</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Implantação e ampliação de hortas didáticas nos centros de educação infantil, tendo como objetivo ensinar e promover a produção e o consumo de alimentos saudáveis às crianças.</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dirty="0">
                          <a:effectLst/>
                          <a:latin typeface="Times New Roman"/>
                          <a:ea typeface="Calibri"/>
                          <a:cs typeface="Times New Roman"/>
                        </a:rPr>
                        <a:t>Reforma do sacolão municipal</a:t>
                      </a:r>
                      <a:endParaRPr lang="pt-B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Tem como objetivo melhorar a estrutura que hoje se encontra em estado precário para poder ampliar e melhorar o atendimento</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1066800" y="5334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883439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148125078"/>
              </p:ext>
            </p:extLst>
          </p:nvPr>
        </p:nvGraphicFramePr>
        <p:xfrm>
          <a:off x="533400" y="1524000"/>
          <a:ext cx="9220200" cy="4648200"/>
        </p:xfrm>
        <a:graphic>
          <a:graphicData uri="http://schemas.openxmlformats.org/drawingml/2006/table">
            <a:tbl>
              <a:tblPr firstRow="1" firstCol="1" bandRow="1">
                <a:tableStyleId>{5C22544A-7EE6-4342-B048-85BDC9FD1C3A}</a:tableStyleId>
              </a:tblPr>
              <a:tblGrid>
                <a:gridCol w="4706533">
                  <a:extLst>
                    <a:ext uri="{9D8B030D-6E8A-4147-A177-3AD203B41FA5}">
                      <a16:colId xmlns="" xmlns:a16="http://schemas.microsoft.com/office/drawing/2014/main" val="20000"/>
                    </a:ext>
                  </a:extLst>
                </a:gridCol>
                <a:gridCol w="4513667">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a:effectLst/>
                          <a:latin typeface="Times New Roman"/>
                          <a:ea typeface="Calibri"/>
                          <a:cs typeface="Times New Roman"/>
                        </a:rPr>
                        <a:t>Fortalecer o núcleo do Bem Estar Animal.</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Expandir o credenciamento contemplando o lar temporário.</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a:t>
                      </a:r>
                      <a:r>
                        <a:rPr lang="pt-BR" sz="1200" dirty="0" err="1">
                          <a:effectLst/>
                          <a:latin typeface="Times New Roman"/>
                          <a:ea typeface="Calibri"/>
                          <a:cs typeface="Times New Roman"/>
                        </a:rPr>
                        <a:t>Chipagem</a:t>
                      </a:r>
                      <a:r>
                        <a:rPr lang="pt-BR" sz="1200" dirty="0">
                          <a:effectLst/>
                          <a:latin typeface="Times New Roman"/>
                          <a:ea typeface="Calibri"/>
                          <a:cs typeface="Times New Roman"/>
                        </a:rPr>
                        <a:t> de animais de médio e grande porte.</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a:effectLst/>
                          <a:latin typeface="Times New Roman"/>
                          <a:ea typeface="Calibri"/>
                          <a:cs typeface="Times New Roman"/>
                        </a:rPr>
                        <a:t>Apoiar feiras industriais, comerciais e de artesanato. </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Tem como objetivo fomentar o desenvolvimento econômico das respectivas áreas, dando visibilidade e notoriedade aos seguimentos econômicos em expansão no município, através do apoio da secretaria de desenvolvimento econômico e tecnologia oferendo suporte técnico e assessoria a esses setores econômicos.</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1219200" y="5334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13988192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249303289"/>
              </p:ext>
            </p:extLst>
          </p:nvPr>
        </p:nvGraphicFramePr>
        <p:xfrm>
          <a:off x="685800" y="1371600"/>
          <a:ext cx="9296400" cy="5154007"/>
        </p:xfrm>
        <a:graphic>
          <a:graphicData uri="http://schemas.openxmlformats.org/drawingml/2006/table">
            <a:tbl>
              <a:tblPr firstRow="1" firstCol="1" bandRow="1">
                <a:tableStyleId>{5C22544A-7EE6-4342-B048-85BDC9FD1C3A}</a:tableStyleId>
              </a:tblPr>
              <a:tblGrid>
                <a:gridCol w="4745430">
                  <a:extLst>
                    <a:ext uri="{9D8B030D-6E8A-4147-A177-3AD203B41FA5}">
                      <a16:colId xmlns="" xmlns:a16="http://schemas.microsoft.com/office/drawing/2014/main" val="20000"/>
                    </a:ext>
                  </a:extLst>
                </a:gridCol>
                <a:gridCol w="4550970">
                  <a:extLst>
                    <a:ext uri="{9D8B030D-6E8A-4147-A177-3AD203B41FA5}">
                      <a16:colId xmlns="" xmlns:a16="http://schemas.microsoft.com/office/drawing/2014/main" val="20001"/>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gn="just">
                        <a:lnSpc>
                          <a:spcPct val="115000"/>
                        </a:lnSpc>
                        <a:spcAft>
                          <a:spcPts val="0"/>
                        </a:spcAft>
                      </a:pPr>
                      <a:r>
                        <a:rPr lang="pt-BR" sz="1200" b="1">
                          <a:effectLst/>
                          <a:latin typeface="Times New Roman"/>
                          <a:ea typeface="Calibri"/>
                          <a:cs typeface="Times New Roman"/>
                        </a:rPr>
                        <a:t>Parcerias com CDL, ACICAP, FUCAP UNIVINTE, SEBRAE, SENAI, EPAGRI e CIDASC.</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Buscar estabelecer parcerias entre a sociedade civil, escolas e redes municipais e grupos empresariais. As parcerias são de médio e longo prazo com o principal objetivo de melhorar a aprendizagem dos alunos e possibilitar ao cidadão a oportunidade de ser inserir nos meios de atuação de desenvolvimento econômico do munícipio. Após diagnóstico inicial, serão definidas e executadas ações com o compromisso de todas as partes – escolas, redes, Parceiros da Educação e parceiros empresariais.  As ações desenvolvidas em parceria com a secretaria fortalecerá a implementação e sustentabilidade de políticas públicas visando aumentar e potencializar os trabalhos realizados pelas  instituições , permitindo assim conseguir outras  parcerias, aproximando a comunidade deste serviços oferecidos.</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2024594">
                <a:tc>
                  <a:txBody>
                    <a:bodyPr/>
                    <a:lstStyle/>
                    <a:p>
                      <a:pPr algn="just">
                        <a:lnSpc>
                          <a:spcPct val="115000"/>
                        </a:lnSpc>
                        <a:spcAft>
                          <a:spcPts val="0"/>
                        </a:spcAft>
                      </a:pPr>
                      <a:r>
                        <a:rPr lang="pt-BR" sz="1200" b="1">
                          <a:effectLst/>
                          <a:latin typeface="Times New Roman"/>
                          <a:ea typeface="Calibri"/>
                          <a:cs typeface="Times New Roman"/>
                        </a:rPr>
                        <a:t>Contratação de empresas para limpeza pública</a:t>
                      </a:r>
                      <a:endParaRPr lang="pt-B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pt-BR" sz="1200" dirty="0">
                          <a:effectLst/>
                          <a:latin typeface="Times New Roman"/>
                          <a:ea typeface="Calibri"/>
                          <a:cs typeface="Times New Roman"/>
                        </a:rPr>
                        <a:t>- Contratação de empresa terceirizada destinada a gestão de pessoal para limpeza pública.</a:t>
                      </a:r>
                      <a:endParaRPr lang="pt-BR" sz="1100" dirty="0">
                        <a:effectLst/>
                        <a:latin typeface="Calibri"/>
                        <a:ea typeface="Calibri"/>
                        <a:cs typeface="Times New Roman"/>
                      </a:endParaRPr>
                    </a:p>
                    <a:p>
                      <a:pPr algn="just">
                        <a:lnSpc>
                          <a:spcPct val="115000"/>
                        </a:lnSpc>
                        <a:spcAft>
                          <a:spcPts val="0"/>
                        </a:spcAft>
                      </a:pPr>
                      <a:r>
                        <a:rPr lang="pt-BR" sz="1200" dirty="0">
                          <a:effectLst/>
                          <a:latin typeface="Times New Roman"/>
                          <a:ea typeface="Calibri"/>
                          <a:cs typeface="Times New Roman"/>
                        </a:rPr>
                        <a:t>- Manutenção e ampliação do convênio com o presídio, a fim de disponibilizar detentos para atuar nos serviços de limpeza.</a:t>
                      </a:r>
                      <a:endParaRPr lang="pt-BR" sz="11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bl>
          </a:graphicData>
        </a:graphic>
      </p:graphicFrame>
      <p:sp>
        <p:nvSpPr>
          <p:cNvPr id="3" name="object 2"/>
          <p:cNvSpPr txBox="1">
            <a:spLocks noGrp="1"/>
          </p:cNvSpPr>
          <p:nvPr>
            <p:ph type="title"/>
          </p:nvPr>
        </p:nvSpPr>
        <p:spPr>
          <a:xfrm>
            <a:off x="990600" y="381000"/>
            <a:ext cx="7986395" cy="751488"/>
          </a:xfrm>
          <a:prstGeom prst="rect">
            <a:avLst/>
          </a:prstGeom>
        </p:spPr>
        <p:txBody>
          <a:bodyPr vert="horz" wrap="square" lIns="0" tIns="12700" rIns="0" bIns="0" rtlCol="0">
            <a:spAutoFit/>
          </a:bodyPr>
          <a:lstStyle/>
          <a:p>
            <a:pPr marL="12700" marR="5080">
              <a:lnSpc>
                <a:spcPct val="100000"/>
              </a:lnSpc>
              <a:spcBef>
                <a:spcPts val="100"/>
              </a:spcBef>
            </a:pPr>
            <a:r>
              <a:rPr lang="pt-BR" sz="2400" b="0" spc="-5" dirty="0"/>
              <a:t>PROGRAMA</a:t>
            </a:r>
            <a:r>
              <a:rPr lang="pt-BR" sz="2400" b="0" spc="-165" dirty="0"/>
              <a:t> </a:t>
            </a:r>
            <a:r>
              <a:rPr lang="pt-BR" sz="2400" b="0" dirty="0"/>
              <a:t>006</a:t>
            </a:r>
            <a:r>
              <a:rPr lang="pt-BR" sz="2400" b="0" spc="-20" dirty="0"/>
              <a:t> </a:t>
            </a:r>
            <a:r>
              <a:rPr lang="pt-BR" sz="2400" b="0" dirty="0"/>
              <a:t>–</a:t>
            </a:r>
            <a:r>
              <a:rPr lang="pt-BR" sz="2400" b="0" spc="5" dirty="0"/>
              <a:t> </a:t>
            </a:r>
            <a:r>
              <a:rPr lang="pt-BR" sz="2400" b="0" dirty="0">
                <a:solidFill>
                  <a:schemeClr val="accent1"/>
                </a:solidFill>
              </a:rPr>
              <a:t>Secretaria Municipal de Desenvolvimento Econômico e Tecnologia </a:t>
            </a:r>
            <a:endParaRPr sz="2400" u="sng" dirty="0">
              <a:latin typeface="Trebuchet MS"/>
              <a:cs typeface="Trebuchet MS"/>
            </a:endParaRPr>
          </a:p>
        </p:txBody>
      </p:sp>
    </p:spTree>
    <p:extLst>
      <p:ext uri="{BB962C8B-B14F-4D97-AF65-F5344CB8AC3E}">
        <p14:creationId xmlns:p14="http://schemas.microsoft.com/office/powerpoint/2010/main" val="13250381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1490152"/>
          </a:xfrm>
          <a:prstGeom prst="rect">
            <a:avLst/>
          </a:prstGeom>
        </p:spPr>
        <p:txBody>
          <a:bodyPr vert="horz" wrap="square" lIns="0" tIns="12700" rIns="0" bIns="0" rtlCol="0">
            <a:spAutoFit/>
          </a:bodyPr>
          <a:lstStyle/>
          <a:p>
            <a:pPr rtl="0"/>
            <a:r>
              <a:rPr sz="2400" b="0" spc="-5" dirty="0">
                <a:solidFill>
                  <a:schemeClr val="accent1"/>
                </a:solidFill>
              </a:rPr>
              <a:t>PROGRAMA</a:t>
            </a:r>
            <a:r>
              <a:rPr sz="2400" b="0" spc="-170" dirty="0">
                <a:solidFill>
                  <a:schemeClr val="accent1"/>
                </a:solidFill>
              </a:rPr>
              <a:t> </a:t>
            </a:r>
            <a:r>
              <a:rPr sz="2400" b="0" dirty="0">
                <a:solidFill>
                  <a:schemeClr val="accent1"/>
                </a:solidFill>
              </a:rPr>
              <a:t>00</a:t>
            </a:r>
            <a:r>
              <a:rPr lang="pt-BR" sz="2400" b="0" dirty="0">
                <a:solidFill>
                  <a:schemeClr val="accent1"/>
                </a:solidFill>
              </a:rPr>
              <a:t>7</a:t>
            </a:r>
            <a:r>
              <a:rPr sz="2400" b="0" spc="-25" dirty="0">
                <a:solidFill>
                  <a:schemeClr val="accent1"/>
                </a:solidFill>
              </a:rPr>
              <a:t> </a:t>
            </a:r>
            <a:r>
              <a:rPr sz="2400" b="0" dirty="0"/>
              <a:t>– </a:t>
            </a:r>
            <a:r>
              <a:rPr lang="pt-BR" sz="2400" dirty="0"/>
              <a:t>SECRETARIA MUNICIPAL DE INFRAESTRUTURA, MOBILIDADE E SEGURANÇA PÚBLICA</a:t>
            </a:r>
            <a:r>
              <a:rPr lang="pt-BR" sz="2400" b="0" dirty="0"/>
              <a:t/>
            </a:r>
            <a:br>
              <a:rPr lang="pt-BR" sz="2400" b="0" dirty="0"/>
            </a:br>
            <a:r>
              <a:rPr lang="pt-BR" sz="2400" dirty="0"/>
              <a:t/>
            </a:r>
            <a:br>
              <a:rPr lang="pt-BR" sz="2400" dirty="0"/>
            </a:br>
            <a:endParaRPr lang="pt-BR" sz="2400" b="0" dirty="0">
              <a:solidFill>
                <a:schemeClr val="accent1"/>
              </a:solidFill>
              <a:latin typeface="Arial"/>
            </a:endParaRPr>
          </a:p>
        </p:txBody>
      </p:sp>
      <p:sp>
        <p:nvSpPr>
          <p:cNvPr id="3" name="object 3"/>
          <p:cNvSpPr txBox="1"/>
          <p:nvPr/>
        </p:nvSpPr>
        <p:spPr>
          <a:xfrm>
            <a:off x="533400" y="1447800"/>
            <a:ext cx="10723245" cy="5621411"/>
          </a:xfrm>
          <a:prstGeom prst="rect">
            <a:avLst/>
          </a:prstGeom>
        </p:spPr>
        <p:txBody>
          <a:bodyPr vert="horz" wrap="square" lIns="0" tIns="80645" rIns="0" bIns="0" rtlCol="0">
            <a:spAutoFit/>
          </a:bodyPr>
          <a:lstStyle/>
          <a:p>
            <a:endParaRPr lang="pt-BR" sz="2400" b="1" dirty="0">
              <a:solidFill>
                <a:schemeClr val="tx2"/>
              </a:solidFill>
            </a:endParaRPr>
          </a:p>
          <a:p>
            <a:endParaRPr lang="pt-BR" sz="2400" b="1" dirty="0">
              <a:solidFill>
                <a:schemeClr val="tx2"/>
              </a:solidFill>
            </a:endParaRPr>
          </a:p>
          <a:p>
            <a:r>
              <a:rPr lang="pt-BR" sz="2400" b="1" dirty="0">
                <a:solidFill>
                  <a:schemeClr val="tx2"/>
                </a:solidFill>
              </a:rPr>
              <a:t>METAS GERAIS:</a:t>
            </a:r>
          </a:p>
          <a:p>
            <a:endParaRPr lang="pt-BR" sz="2400" dirty="0">
              <a:solidFill>
                <a:schemeClr val="tx2"/>
              </a:solidFill>
            </a:endParaRPr>
          </a:p>
          <a:p>
            <a:pPr fontAlgn="base"/>
            <a:r>
              <a:rPr lang="pt-BR" dirty="0">
                <a:solidFill>
                  <a:schemeClr val="tx2"/>
                </a:solidFill>
              </a:rPr>
              <a:t>Garantir a manutenção da Secretaria;</a:t>
            </a:r>
          </a:p>
          <a:p>
            <a:pPr fontAlgn="base"/>
            <a:r>
              <a:rPr lang="pt-BR" dirty="0">
                <a:solidFill>
                  <a:schemeClr val="tx2"/>
                </a:solidFill>
              </a:rPr>
              <a:t>Aquisição de equipamentos para modernização do sistema de ordem de serviços;</a:t>
            </a:r>
          </a:p>
          <a:p>
            <a:pPr fontAlgn="base"/>
            <a:r>
              <a:rPr lang="pt-BR" dirty="0">
                <a:solidFill>
                  <a:schemeClr val="tx2"/>
                </a:solidFill>
              </a:rPr>
              <a:t>Garantir a manutenção dos serviços de utilidade pública;</a:t>
            </a:r>
          </a:p>
          <a:p>
            <a:pPr fontAlgn="base"/>
            <a:r>
              <a:rPr lang="pt-BR" dirty="0">
                <a:solidFill>
                  <a:schemeClr val="tx2"/>
                </a:solidFill>
              </a:rPr>
              <a:t>Construção da nova sede da Secretaria de Infraestrutura, Mobilidade e Segurança Pública;</a:t>
            </a:r>
          </a:p>
          <a:p>
            <a:pPr fontAlgn="base"/>
            <a:r>
              <a:rPr lang="pt-BR" dirty="0">
                <a:solidFill>
                  <a:schemeClr val="tx2"/>
                </a:solidFill>
              </a:rPr>
              <a:t>Construção do almoxarifado central;</a:t>
            </a:r>
          </a:p>
          <a:p>
            <a:pPr fontAlgn="base"/>
            <a:r>
              <a:rPr lang="pt-BR" dirty="0">
                <a:solidFill>
                  <a:schemeClr val="tx2"/>
                </a:solidFill>
              </a:rPr>
              <a:t>Aquisição de máquinas, veículos, equipamentos e demais material permanente ampliando a frota operacional da secretaria;</a:t>
            </a:r>
          </a:p>
          <a:p>
            <a:pPr fontAlgn="base"/>
            <a:r>
              <a:rPr lang="pt-BR" dirty="0">
                <a:solidFill>
                  <a:schemeClr val="tx2"/>
                </a:solidFill>
              </a:rPr>
              <a:t>Promover programa para controle e rastreamento de toda a frota;</a:t>
            </a:r>
          </a:p>
          <a:p>
            <a:r>
              <a:rPr lang="pt-BR" dirty="0">
                <a:solidFill>
                  <a:schemeClr val="tx2"/>
                </a:solidFill>
              </a:rPr>
              <a:t>Firmar parcerias, convênio ou outros instrumentos com o governo federal e estadual, objetivando a execução de obras e serviços de interesse municipal;</a:t>
            </a:r>
          </a:p>
          <a:p>
            <a:pPr fontAlgn="base"/>
            <a:r>
              <a:rPr lang="pt-BR" dirty="0">
                <a:solidFill>
                  <a:schemeClr val="tx2"/>
                </a:solidFill>
              </a:rPr>
              <a:t>Ampliar o número de fiscais de obras e posturas;</a:t>
            </a:r>
          </a:p>
          <a:p>
            <a:pPr fontAlgn="base"/>
            <a:r>
              <a:rPr lang="pt-BR" dirty="0">
                <a:solidFill>
                  <a:schemeClr val="tx2"/>
                </a:solidFill>
              </a:rPr>
              <a:t>Implantar uma Central de reclamações, denúncias e sugestões em questão de obras e postura municipal;</a:t>
            </a:r>
          </a:p>
          <a:p>
            <a:pPr fontAlgn="base"/>
            <a:endParaRPr lang="pt-BR" sz="2400" dirty="0"/>
          </a:p>
          <a:p>
            <a:endParaRPr lang="pt-BR" sz="2400" dirty="0">
              <a:solidFill>
                <a:schemeClr val="tx2"/>
              </a:solidFill>
            </a:endParaRPr>
          </a:p>
        </p:txBody>
      </p:sp>
      <p:sp>
        <p:nvSpPr>
          <p:cNvPr id="4" name="CaixaDeTexto 3">
            <a:extLst>
              <a:ext uri="{FF2B5EF4-FFF2-40B4-BE49-F238E27FC236}">
                <a16:creationId xmlns="" xmlns:a16="http://schemas.microsoft.com/office/drawing/2014/main" id="{AF7C3D5C-FB9D-7E73-82E7-C233CA394294}"/>
              </a:ext>
            </a:extLst>
          </p:cNvPr>
          <p:cNvSpPr txBox="1"/>
          <p:nvPr/>
        </p:nvSpPr>
        <p:spPr>
          <a:xfrm>
            <a:off x="756310" y="1438870"/>
            <a:ext cx="8768690" cy="646331"/>
          </a:xfrm>
          <a:prstGeom prst="rect">
            <a:avLst/>
          </a:prstGeom>
          <a:noFill/>
        </p:spPr>
        <p:txBody>
          <a:bodyPr wrap="square">
            <a:spAutoFit/>
          </a:bodyPr>
          <a:lstStyle/>
          <a:p>
            <a:pPr marL="12700">
              <a:lnSpc>
                <a:spcPct val="100000"/>
              </a:lnSpc>
              <a:spcBef>
                <a:spcPts val="100"/>
              </a:spcBef>
              <a:tabLst>
                <a:tab pos="356870" algn="l"/>
              </a:tabLst>
            </a:pPr>
            <a:r>
              <a:rPr lang="pt-BR" sz="1800" spc="-5" dirty="0">
                <a:solidFill>
                  <a:schemeClr val="tx2"/>
                </a:solidFill>
                <a:latin typeface="Trebuchet MS"/>
                <a:cs typeface="Trebuchet MS"/>
              </a:rPr>
              <a:t>Objetivo:</a:t>
            </a:r>
            <a:r>
              <a:rPr lang="pt-BR" sz="1800" spc="-30" dirty="0">
                <a:solidFill>
                  <a:schemeClr val="tx2"/>
                </a:solidFill>
                <a:latin typeface="Trebuchet MS"/>
                <a:cs typeface="Trebuchet MS"/>
              </a:rPr>
              <a:t> </a:t>
            </a:r>
            <a:r>
              <a:rPr lang="pt-BR" sz="1800" spc="-5" dirty="0">
                <a:solidFill>
                  <a:schemeClr val="tx2"/>
                </a:solidFill>
                <a:latin typeface="Trebuchet MS"/>
                <a:cs typeface="Trebuchet MS"/>
              </a:rPr>
              <a:t>Garantir</a:t>
            </a:r>
            <a:r>
              <a:rPr lang="pt-BR" sz="1800" spc="30" dirty="0">
                <a:solidFill>
                  <a:schemeClr val="tx2"/>
                </a:solidFill>
                <a:latin typeface="Trebuchet MS"/>
                <a:cs typeface="Trebuchet MS"/>
              </a:rPr>
              <a:t> a continuidade e melhorias dos serviços prestados pela Secretaria Municipal de Infraestrutura, Mobilidade e Segurança Pública.</a:t>
            </a:r>
            <a:endParaRPr lang="pt-BR" sz="1800" dirty="0">
              <a:solidFill>
                <a:schemeClr val="tx2"/>
              </a:solidFill>
              <a:latin typeface="Trebuchet MS"/>
              <a:cs typeface="Trebuchet M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751488"/>
          </a:xfrm>
          <a:prstGeom prst="rect">
            <a:avLst/>
          </a:prstGeom>
        </p:spPr>
        <p:txBody>
          <a:bodyPr vert="horz" wrap="square" lIns="0" tIns="12700" rIns="0" bIns="0" rtlCol="0">
            <a:spAutoFit/>
          </a:bodyPr>
          <a:lstStyle/>
          <a:p>
            <a:pPr rtl="0"/>
            <a:r>
              <a:rPr sz="2400" b="0" spc="-5" dirty="0"/>
              <a:t>PROGRAMA</a:t>
            </a:r>
            <a:r>
              <a:rP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endParaRPr lang="pt-BR" sz="2200" b="0" dirty="0">
              <a:solidFill>
                <a:schemeClr val="accent1"/>
              </a:solidFill>
              <a:latin typeface="Arial"/>
            </a:endParaRPr>
          </a:p>
        </p:txBody>
      </p:sp>
      <p:sp>
        <p:nvSpPr>
          <p:cNvPr id="3" name="object 3"/>
          <p:cNvSpPr txBox="1"/>
          <p:nvPr/>
        </p:nvSpPr>
        <p:spPr>
          <a:xfrm>
            <a:off x="533400" y="1447800"/>
            <a:ext cx="10723245" cy="4020973"/>
          </a:xfrm>
          <a:prstGeom prst="rect">
            <a:avLst/>
          </a:prstGeom>
        </p:spPr>
        <p:txBody>
          <a:bodyPr vert="horz" wrap="square" lIns="0" tIns="80645" rIns="0" bIns="0" rtlCol="0">
            <a:spAutoFit/>
          </a:bodyPr>
          <a:lstStyle/>
          <a:p>
            <a:r>
              <a:rPr lang="pt-BR" sz="2400" dirty="0">
                <a:solidFill>
                  <a:schemeClr val="tx2"/>
                </a:solidFill>
              </a:rPr>
              <a:t/>
            </a:r>
            <a:br>
              <a:rPr lang="pt-BR" sz="2400" dirty="0">
                <a:solidFill>
                  <a:schemeClr val="tx2"/>
                </a:solidFill>
              </a:rPr>
            </a:br>
            <a:r>
              <a:rPr lang="pt-BR" sz="2400" b="1" dirty="0">
                <a:solidFill>
                  <a:schemeClr val="tx2"/>
                </a:solidFill>
              </a:rPr>
              <a:t>MOBILIDADE URBANA</a:t>
            </a:r>
            <a:endParaRPr lang="pt-BR" sz="2400" dirty="0">
              <a:solidFill>
                <a:schemeClr val="tx2"/>
              </a:solidFill>
            </a:endParaRPr>
          </a:p>
          <a:p>
            <a:pPr fontAlgn="base"/>
            <a:r>
              <a:rPr lang="pt-BR" sz="2000" dirty="0">
                <a:solidFill>
                  <a:schemeClr val="tx2"/>
                </a:solidFill>
              </a:rPr>
              <a:t>Elaborar e iniciar a execução do Plano Municipal de Mobilidade Urbana;</a:t>
            </a:r>
          </a:p>
          <a:p>
            <a:pPr fontAlgn="base"/>
            <a:r>
              <a:rPr lang="pt-BR" sz="2000" dirty="0">
                <a:solidFill>
                  <a:schemeClr val="tx2"/>
                </a:solidFill>
              </a:rPr>
              <a:t>Garantir a implantação de ciclos e faixas nos principais acessos da cidade;</a:t>
            </a:r>
          </a:p>
          <a:p>
            <a:pPr fontAlgn="base"/>
            <a:r>
              <a:rPr lang="pt-BR" sz="2000" dirty="0">
                <a:solidFill>
                  <a:schemeClr val="tx2"/>
                </a:solidFill>
              </a:rPr>
              <a:t>Realizar estudos e obras de melhorias para aprimorar a acessibilidade;</a:t>
            </a:r>
          </a:p>
          <a:p>
            <a:pPr fontAlgn="base"/>
            <a:r>
              <a:rPr lang="pt-BR" sz="2000" dirty="0">
                <a:solidFill>
                  <a:schemeClr val="tx2"/>
                </a:solidFill>
              </a:rPr>
              <a:t>Implantar um anel viário de acesso a cidade entre os bairros Centro e Caçador;</a:t>
            </a:r>
          </a:p>
          <a:p>
            <a:pPr fontAlgn="base"/>
            <a:r>
              <a:rPr lang="pt-BR" sz="2000" dirty="0">
                <a:solidFill>
                  <a:schemeClr val="tx2"/>
                </a:solidFill>
              </a:rPr>
              <a:t>Realizar ações, visando a melhoria do transtorno público;</a:t>
            </a:r>
          </a:p>
          <a:p>
            <a:pPr fontAlgn="base"/>
            <a:r>
              <a:rPr lang="pt-BR" sz="2000" dirty="0">
                <a:solidFill>
                  <a:schemeClr val="tx2"/>
                </a:solidFill>
              </a:rPr>
              <a:t>Revitalizar e padronizar o passeio público (calçadas) nas principais vias públicas da cidade;</a:t>
            </a:r>
          </a:p>
          <a:p>
            <a:pPr fontAlgn="base"/>
            <a:r>
              <a:rPr lang="pt-BR" sz="2000" dirty="0">
                <a:solidFill>
                  <a:schemeClr val="tx2"/>
                </a:solidFill>
              </a:rPr>
              <a:t>Regularizar o plantio de árvores e mudas nos passeios públicos (calçadas);</a:t>
            </a:r>
          </a:p>
          <a:p>
            <a:pPr fontAlgn="base"/>
            <a:r>
              <a:rPr lang="pt-BR" sz="2000" dirty="0">
                <a:solidFill>
                  <a:schemeClr val="tx2"/>
                </a:solidFill>
              </a:rPr>
              <a:t>Promover e incentivar a arborização das vias públicas e principalmente nas vias de acesso à cidade;</a:t>
            </a:r>
          </a:p>
          <a:p>
            <a:r>
              <a:rPr lang="pt-BR" sz="2400" dirty="0"/>
              <a:t/>
            </a:r>
            <a:br>
              <a:rPr lang="pt-BR" sz="2400" dirty="0"/>
            </a:br>
            <a:endParaRPr lang="pt-BR" sz="2400" dirty="0">
              <a:solidFill>
                <a:schemeClr val="tx2"/>
              </a:solidFill>
            </a:endParaRPr>
          </a:p>
        </p:txBody>
      </p:sp>
    </p:spTree>
    <p:extLst>
      <p:ext uri="{BB962C8B-B14F-4D97-AF65-F5344CB8AC3E}">
        <p14:creationId xmlns:p14="http://schemas.microsoft.com/office/powerpoint/2010/main" val="3228808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9566" y="270764"/>
            <a:ext cx="8152130" cy="756920"/>
          </a:xfrm>
          <a:prstGeom prst="rect">
            <a:avLst/>
          </a:prstGeom>
        </p:spPr>
        <p:txBody>
          <a:bodyPr vert="horz" wrap="square" lIns="0" tIns="12700" rIns="0" bIns="0" rtlCol="0">
            <a:spAutoFit/>
          </a:bodyPr>
          <a:lstStyle/>
          <a:p>
            <a:pPr marL="12700">
              <a:lnSpc>
                <a:spcPct val="100000"/>
              </a:lnSpc>
              <a:spcBef>
                <a:spcPts val="100"/>
              </a:spcBef>
            </a:pPr>
            <a:r>
              <a:rPr b="0" spc="-5" dirty="0">
                <a:latin typeface="Trebuchet MS"/>
                <a:cs typeface="Trebuchet MS"/>
              </a:rPr>
              <a:t>Instrumento</a:t>
            </a:r>
            <a:r>
              <a:rPr b="0" spc="-40" dirty="0">
                <a:latin typeface="Trebuchet MS"/>
                <a:cs typeface="Trebuchet MS"/>
              </a:rPr>
              <a:t> </a:t>
            </a:r>
            <a:r>
              <a:rPr b="0" spc="-5" dirty="0">
                <a:latin typeface="Trebuchet MS"/>
                <a:cs typeface="Trebuchet MS"/>
              </a:rPr>
              <a:t>de</a:t>
            </a:r>
            <a:r>
              <a:rPr b="0" spc="-35" dirty="0">
                <a:latin typeface="Trebuchet MS"/>
                <a:cs typeface="Trebuchet MS"/>
              </a:rPr>
              <a:t> </a:t>
            </a:r>
            <a:r>
              <a:rPr b="0" spc="-5" dirty="0">
                <a:latin typeface="Trebuchet MS"/>
                <a:cs typeface="Trebuchet MS"/>
              </a:rPr>
              <a:t>Planejamento</a:t>
            </a:r>
          </a:p>
        </p:txBody>
      </p:sp>
      <p:sp>
        <p:nvSpPr>
          <p:cNvPr id="3" name="object 3"/>
          <p:cNvSpPr/>
          <p:nvPr/>
        </p:nvSpPr>
        <p:spPr>
          <a:xfrm>
            <a:off x="2334132" y="959611"/>
            <a:ext cx="185420" cy="469265"/>
          </a:xfrm>
          <a:custGeom>
            <a:avLst/>
            <a:gdLst/>
            <a:ahLst/>
            <a:cxnLst/>
            <a:rect l="l" t="t" r="r" b="b"/>
            <a:pathLst>
              <a:path w="185419" h="469265">
                <a:moveTo>
                  <a:pt x="9143" y="363474"/>
                </a:moveTo>
                <a:lnTo>
                  <a:pt x="5715" y="364236"/>
                </a:lnTo>
                <a:lnTo>
                  <a:pt x="2286" y="364871"/>
                </a:lnTo>
                <a:lnTo>
                  <a:pt x="0" y="368173"/>
                </a:lnTo>
                <a:lnTo>
                  <a:pt x="762" y="371601"/>
                </a:lnTo>
                <a:lnTo>
                  <a:pt x="20447" y="468757"/>
                </a:lnTo>
                <a:lnTo>
                  <a:pt x="31865" y="458850"/>
                </a:lnTo>
                <a:lnTo>
                  <a:pt x="30480" y="458850"/>
                </a:lnTo>
                <a:lnTo>
                  <a:pt x="18542" y="454787"/>
                </a:lnTo>
                <a:lnTo>
                  <a:pt x="26081" y="432621"/>
                </a:lnTo>
                <a:lnTo>
                  <a:pt x="13208" y="369188"/>
                </a:lnTo>
                <a:lnTo>
                  <a:pt x="12446" y="365760"/>
                </a:lnTo>
                <a:lnTo>
                  <a:pt x="9143" y="363474"/>
                </a:lnTo>
                <a:close/>
              </a:path>
              <a:path w="185419" h="469265">
                <a:moveTo>
                  <a:pt x="26081" y="432621"/>
                </a:moveTo>
                <a:lnTo>
                  <a:pt x="18542" y="454787"/>
                </a:lnTo>
                <a:lnTo>
                  <a:pt x="30480" y="458850"/>
                </a:lnTo>
                <a:lnTo>
                  <a:pt x="31603" y="455549"/>
                </a:lnTo>
                <a:lnTo>
                  <a:pt x="30734" y="455549"/>
                </a:lnTo>
                <a:lnTo>
                  <a:pt x="20319" y="452120"/>
                </a:lnTo>
                <a:lnTo>
                  <a:pt x="28581" y="444944"/>
                </a:lnTo>
                <a:lnTo>
                  <a:pt x="26081" y="432621"/>
                </a:lnTo>
                <a:close/>
              </a:path>
              <a:path w="185419" h="469265">
                <a:moveTo>
                  <a:pt x="89662" y="391922"/>
                </a:moveTo>
                <a:lnTo>
                  <a:pt x="86994" y="394208"/>
                </a:lnTo>
                <a:lnTo>
                  <a:pt x="37989" y="436772"/>
                </a:lnTo>
                <a:lnTo>
                  <a:pt x="30480" y="458850"/>
                </a:lnTo>
                <a:lnTo>
                  <a:pt x="31865" y="458850"/>
                </a:lnTo>
                <a:lnTo>
                  <a:pt x="95250" y="403860"/>
                </a:lnTo>
                <a:lnTo>
                  <a:pt x="97917" y="401574"/>
                </a:lnTo>
                <a:lnTo>
                  <a:pt x="98171" y="397510"/>
                </a:lnTo>
                <a:lnTo>
                  <a:pt x="93599" y="392175"/>
                </a:lnTo>
                <a:lnTo>
                  <a:pt x="89662" y="391922"/>
                </a:lnTo>
                <a:close/>
              </a:path>
              <a:path w="185419" h="469265">
                <a:moveTo>
                  <a:pt x="28581" y="444944"/>
                </a:moveTo>
                <a:lnTo>
                  <a:pt x="20319" y="452120"/>
                </a:lnTo>
                <a:lnTo>
                  <a:pt x="30734" y="455549"/>
                </a:lnTo>
                <a:lnTo>
                  <a:pt x="28581" y="444944"/>
                </a:lnTo>
                <a:close/>
              </a:path>
              <a:path w="185419" h="469265">
                <a:moveTo>
                  <a:pt x="37989" y="436772"/>
                </a:moveTo>
                <a:lnTo>
                  <a:pt x="28581" y="444944"/>
                </a:lnTo>
                <a:lnTo>
                  <a:pt x="30734" y="455549"/>
                </a:lnTo>
                <a:lnTo>
                  <a:pt x="31603" y="455549"/>
                </a:lnTo>
                <a:lnTo>
                  <a:pt x="37989" y="436772"/>
                </a:lnTo>
                <a:close/>
              </a:path>
              <a:path w="185419" h="469265">
                <a:moveTo>
                  <a:pt x="173228" y="0"/>
                </a:moveTo>
                <a:lnTo>
                  <a:pt x="26081" y="432621"/>
                </a:lnTo>
                <a:lnTo>
                  <a:pt x="28581" y="444944"/>
                </a:lnTo>
                <a:lnTo>
                  <a:pt x="37989" y="436772"/>
                </a:lnTo>
                <a:lnTo>
                  <a:pt x="185166" y="4063"/>
                </a:lnTo>
                <a:lnTo>
                  <a:pt x="173228" y="0"/>
                </a:lnTo>
                <a:close/>
              </a:path>
            </a:pathLst>
          </a:custGeom>
          <a:solidFill>
            <a:srgbClr val="096CC5"/>
          </a:solidFill>
        </p:spPr>
        <p:txBody>
          <a:bodyPr wrap="square" lIns="0" tIns="0" rIns="0" bIns="0" rtlCol="0"/>
          <a:lstStyle/>
          <a:p>
            <a:endParaRPr/>
          </a:p>
        </p:txBody>
      </p:sp>
      <p:grpSp>
        <p:nvGrpSpPr>
          <p:cNvPr id="4" name="object 4"/>
          <p:cNvGrpSpPr/>
          <p:nvPr/>
        </p:nvGrpSpPr>
        <p:grpSpPr>
          <a:xfrm>
            <a:off x="1798320" y="1597152"/>
            <a:ext cx="942340" cy="942340"/>
            <a:chOff x="1798320" y="1597152"/>
            <a:chExt cx="942340" cy="942340"/>
          </a:xfrm>
        </p:grpSpPr>
        <p:sp>
          <p:nvSpPr>
            <p:cNvPr id="5" name="object 5"/>
            <p:cNvSpPr/>
            <p:nvPr/>
          </p:nvSpPr>
          <p:spPr>
            <a:xfrm>
              <a:off x="1812036" y="1610868"/>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6" name="object 6"/>
            <p:cNvSpPr/>
            <p:nvPr/>
          </p:nvSpPr>
          <p:spPr>
            <a:xfrm>
              <a:off x="1812036" y="1610868"/>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7" name="object 7"/>
          <p:cNvSpPr txBox="1"/>
          <p:nvPr/>
        </p:nvSpPr>
        <p:spPr>
          <a:xfrm>
            <a:off x="2072132" y="1911858"/>
            <a:ext cx="392430"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latin typeface="Trebuchet MS"/>
                <a:cs typeface="Trebuchet MS"/>
              </a:rPr>
              <a:t>P</a:t>
            </a:r>
            <a:r>
              <a:rPr sz="1800" spc="-190" dirty="0">
                <a:solidFill>
                  <a:srgbClr val="FFFFFF"/>
                </a:solidFill>
                <a:latin typeface="Trebuchet MS"/>
                <a:cs typeface="Trebuchet MS"/>
              </a:rPr>
              <a:t>P</a:t>
            </a:r>
            <a:r>
              <a:rPr sz="1800" dirty="0">
                <a:solidFill>
                  <a:srgbClr val="FFFFFF"/>
                </a:solidFill>
                <a:latin typeface="Trebuchet MS"/>
                <a:cs typeface="Trebuchet MS"/>
              </a:rPr>
              <a:t>A</a:t>
            </a:r>
            <a:endParaRPr sz="1800">
              <a:latin typeface="Trebuchet MS"/>
              <a:cs typeface="Trebuchet MS"/>
            </a:endParaRPr>
          </a:p>
        </p:txBody>
      </p:sp>
      <p:grpSp>
        <p:nvGrpSpPr>
          <p:cNvPr id="8" name="object 8"/>
          <p:cNvGrpSpPr/>
          <p:nvPr/>
        </p:nvGrpSpPr>
        <p:grpSpPr>
          <a:xfrm>
            <a:off x="4736591" y="1597152"/>
            <a:ext cx="942340" cy="942340"/>
            <a:chOff x="4736591" y="1597152"/>
            <a:chExt cx="942340" cy="942340"/>
          </a:xfrm>
        </p:grpSpPr>
        <p:sp>
          <p:nvSpPr>
            <p:cNvPr id="9" name="object 9"/>
            <p:cNvSpPr/>
            <p:nvPr/>
          </p:nvSpPr>
          <p:spPr>
            <a:xfrm>
              <a:off x="4750307" y="1610868"/>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10" name="object 10"/>
            <p:cNvSpPr/>
            <p:nvPr/>
          </p:nvSpPr>
          <p:spPr>
            <a:xfrm>
              <a:off x="4750307" y="1610868"/>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11" name="object 11"/>
          <p:cNvSpPr txBox="1"/>
          <p:nvPr/>
        </p:nvSpPr>
        <p:spPr>
          <a:xfrm>
            <a:off x="4988814" y="1911858"/>
            <a:ext cx="435609" cy="299720"/>
          </a:xfrm>
          <a:prstGeom prst="rect">
            <a:avLst/>
          </a:prstGeom>
        </p:spPr>
        <p:txBody>
          <a:bodyPr vert="horz" wrap="square" lIns="0" tIns="12700" rIns="0" bIns="0" rtlCol="0">
            <a:spAutoFit/>
          </a:bodyPr>
          <a:lstStyle/>
          <a:p>
            <a:pPr marL="12700">
              <a:lnSpc>
                <a:spcPct val="100000"/>
              </a:lnSpc>
              <a:spcBef>
                <a:spcPts val="100"/>
              </a:spcBef>
            </a:pPr>
            <a:r>
              <a:rPr sz="1800" dirty="0">
                <a:solidFill>
                  <a:srgbClr val="FFFFFF"/>
                </a:solidFill>
                <a:latin typeface="Trebuchet MS"/>
                <a:cs typeface="Trebuchet MS"/>
              </a:rPr>
              <a:t>LDO</a:t>
            </a:r>
            <a:endParaRPr sz="1800">
              <a:latin typeface="Trebuchet MS"/>
              <a:cs typeface="Trebuchet MS"/>
            </a:endParaRPr>
          </a:p>
        </p:txBody>
      </p:sp>
      <p:grpSp>
        <p:nvGrpSpPr>
          <p:cNvPr id="12" name="object 12"/>
          <p:cNvGrpSpPr/>
          <p:nvPr/>
        </p:nvGrpSpPr>
        <p:grpSpPr>
          <a:xfrm>
            <a:off x="7321295" y="1621536"/>
            <a:ext cx="942340" cy="942340"/>
            <a:chOff x="7321295" y="1621536"/>
            <a:chExt cx="942340" cy="942340"/>
          </a:xfrm>
        </p:grpSpPr>
        <p:sp>
          <p:nvSpPr>
            <p:cNvPr id="13" name="object 13"/>
            <p:cNvSpPr/>
            <p:nvPr/>
          </p:nvSpPr>
          <p:spPr>
            <a:xfrm>
              <a:off x="7335011" y="1635252"/>
              <a:ext cx="914400" cy="914400"/>
            </a:xfrm>
            <a:custGeom>
              <a:avLst/>
              <a:gdLst/>
              <a:ahLst/>
              <a:cxnLst/>
              <a:rect l="l" t="t" r="r" b="b"/>
              <a:pathLst>
                <a:path w="914400" h="914400">
                  <a:moveTo>
                    <a:pt x="457200" y="0"/>
                  </a:moveTo>
                  <a:lnTo>
                    <a:pt x="410458" y="2360"/>
                  </a:lnTo>
                  <a:lnTo>
                    <a:pt x="365066" y="9289"/>
                  </a:lnTo>
                  <a:lnTo>
                    <a:pt x="321253" y="20557"/>
                  </a:lnTo>
                  <a:lnTo>
                    <a:pt x="279249" y="35933"/>
                  </a:lnTo>
                  <a:lnTo>
                    <a:pt x="239283" y="55187"/>
                  </a:lnTo>
                  <a:lnTo>
                    <a:pt x="201587" y="78090"/>
                  </a:lnTo>
                  <a:lnTo>
                    <a:pt x="166390" y="104411"/>
                  </a:lnTo>
                  <a:lnTo>
                    <a:pt x="133921" y="133921"/>
                  </a:lnTo>
                  <a:lnTo>
                    <a:pt x="104411" y="166390"/>
                  </a:lnTo>
                  <a:lnTo>
                    <a:pt x="78090" y="201587"/>
                  </a:lnTo>
                  <a:lnTo>
                    <a:pt x="55187" y="239283"/>
                  </a:lnTo>
                  <a:lnTo>
                    <a:pt x="35933" y="279249"/>
                  </a:lnTo>
                  <a:lnTo>
                    <a:pt x="20557" y="321253"/>
                  </a:lnTo>
                  <a:lnTo>
                    <a:pt x="9289" y="365066"/>
                  </a:lnTo>
                  <a:lnTo>
                    <a:pt x="2360" y="410458"/>
                  </a:lnTo>
                  <a:lnTo>
                    <a:pt x="0" y="457200"/>
                  </a:lnTo>
                  <a:lnTo>
                    <a:pt x="2360" y="503941"/>
                  </a:lnTo>
                  <a:lnTo>
                    <a:pt x="9289" y="549333"/>
                  </a:lnTo>
                  <a:lnTo>
                    <a:pt x="20557" y="593146"/>
                  </a:lnTo>
                  <a:lnTo>
                    <a:pt x="35933" y="635150"/>
                  </a:lnTo>
                  <a:lnTo>
                    <a:pt x="55187" y="675116"/>
                  </a:lnTo>
                  <a:lnTo>
                    <a:pt x="78090" y="712812"/>
                  </a:lnTo>
                  <a:lnTo>
                    <a:pt x="104411" y="748009"/>
                  </a:lnTo>
                  <a:lnTo>
                    <a:pt x="133921" y="780478"/>
                  </a:lnTo>
                  <a:lnTo>
                    <a:pt x="166390" y="809988"/>
                  </a:lnTo>
                  <a:lnTo>
                    <a:pt x="201587" y="836309"/>
                  </a:lnTo>
                  <a:lnTo>
                    <a:pt x="239283" y="859212"/>
                  </a:lnTo>
                  <a:lnTo>
                    <a:pt x="279249" y="878466"/>
                  </a:lnTo>
                  <a:lnTo>
                    <a:pt x="321253" y="893842"/>
                  </a:lnTo>
                  <a:lnTo>
                    <a:pt x="365066" y="905110"/>
                  </a:lnTo>
                  <a:lnTo>
                    <a:pt x="410458" y="912039"/>
                  </a:lnTo>
                  <a:lnTo>
                    <a:pt x="457200" y="914400"/>
                  </a:lnTo>
                  <a:lnTo>
                    <a:pt x="503941" y="912039"/>
                  </a:lnTo>
                  <a:lnTo>
                    <a:pt x="549333" y="905110"/>
                  </a:lnTo>
                  <a:lnTo>
                    <a:pt x="593146" y="893842"/>
                  </a:lnTo>
                  <a:lnTo>
                    <a:pt x="635150" y="878466"/>
                  </a:lnTo>
                  <a:lnTo>
                    <a:pt x="675116" y="859212"/>
                  </a:lnTo>
                  <a:lnTo>
                    <a:pt x="712812" y="836309"/>
                  </a:lnTo>
                  <a:lnTo>
                    <a:pt x="748009" y="809988"/>
                  </a:lnTo>
                  <a:lnTo>
                    <a:pt x="780478" y="780478"/>
                  </a:lnTo>
                  <a:lnTo>
                    <a:pt x="809988" y="748009"/>
                  </a:lnTo>
                  <a:lnTo>
                    <a:pt x="836309" y="712812"/>
                  </a:lnTo>
                  <a:lnTo>
                    <a:pt x="859212" y="675116"/>
                  </a:lnTo>
                  <a:lnTo>
                    <a:pt x="878466" y="635150"/>
                  </a:lnTo>
                  <a:lnTo>
                    <a:pt x="893842" y="593146"/>
                  </a:lnTo>
                  <a:lnTo>
                    <a:pt x="905110" y="549333"/>
                  </a:lnTo>
                  <a:lnTo>
                    <a:pt x="912039" y="503941"/>
                  </a:lnTo>
                  <a:lnTo>
                    <a:pt x="914400" y="457200"/>
                  </a:lnTo>
                  <a:lnTo>
                    <a:pt x="912039" y="410458"/>
                  </a:lnTo>
                  <a:lnTo>
                    <a:pt x="905110" y="365066"/>
                  </a:lnTo>
                  <a:lnTo>
                    <a:pt x="893842" y="321253"/>
                  </a:lnTo>
                  <a:lnTo>
                    <a:pt x="878466" y="279249"/>
                  </a:lnTo>
                  <a:lnTo>
                    <a:pt x="859212" y="239283"/>
                  </a:lnTo>
                  <a:lnTo>
                    <a:pt x="836309" y="201587"/>
                  </a:lnTo>
                  <a:lnTo>
                    <a:pt x="809988" y="166390"/>
                  </a:lnTo>
                  <a:lnTo>
                    <a:pt x="780478" y="133921"/>
                  </a:lnTo>
                  <a:lnTo>
                    <a:pt x="748009" y="104411"/>
                  </a:lnTo>
                  <a:lnTo>
                    <a:pt x="712812" y="78090"/>
                  </a:lnTo>
                  <a:lnTo>
                    <a:pt x="675116" y="55187"/>
                  </a:lnTo>
                  <a:lnTo>
                    <a:pt x="635150" y="35933"/>
                  </a:lnTo>
                  <a:lnTo>
                    <a:pt x="593146" y="20557"/>
                  </a:lnTo>
                  <a:lnTo>
                    <a:pt x="549333" y="9289"/>
                  </a:lnTo>
                  <a:lnTo>
                    <a:pt x="503941" y="2360"/>
                  </a:lnTo>
                  <a:lnTo>
                    <a:pt x="457200" y="0"/>
                  </a:lnTo>
                  <a:close/>
                </a:path>
              </a:pathLst>
            </a:custGeom>
            <a:solidFill>
              <a:srgbClr val="0E6EC5"/>
            </a:solidFill>
          </p:spPr>
          <p:txBody>
            <a:bodyPr wrap="square" lIns="0" tIns="0" rIns="0" bIns="0" rtlCol="0"/>
            <a:lstStyle/>
            <a:p>
              <a:endParaRPr/>
            </a:p>
          </p:txBody>
        </p:sp>
        <p:sp>
          <p:nvSpPr>
            <p:cNvPr id="14" name="object 14"/>
            <p:cNvSpPr/>
            <p:nvPr/>
          </p:nvSpPr>
          <p:spPr>
            <a:xfrm>
              <a:off x="7335011" y="1635252"/>
              <a:ext cx="914400" cy="914400"/>
            </a:xfrm>
            <a:custGeom>
              <a:avLst/>
              <a:gdLst/>
              <a:ahLst/>
              <a:cxnLst/>
              <a:rect l="l" t="t" r="r" b="b"/>
              <a:pathLst>
                <a:path w="914400" h="914400">
                  <a:moveTo>
                    <a:pt x="0" y="457200"/>
                  </a:moveTo>
                  <a:lnTo>
                    <a:pt x="2360" y="410458"/>
                  </a:lnTo>
                  <a:lnTo>
                    <a:pt x="9289" y="365066"/>
                  </a:lnTo>
                  <a:lnTo>
                    <a:pt x="20557" y="321253"/>
                  </a:lnTo>
                  <a:lnTo>
                    <a:pt x="35933" y="279249"/>
                  </a:lnTo>
                  <a:lnTo>
                    <a:pt x="55187" y="239283"/>
                  </a:lnTo>
                  <a:lnTo>
                    <a:pt x="78090" y="201587"/>
                  </a:lnTo>
                  <a:lnTo>
                    <a:pt x="104411" y="166390"/>
                  </a:lnTo>
                  <a:lnTo>
                    <a:pt x="133921" y="133921"/>
                  </a:lnTo>
                  <a:lnTo>
                    <a:pt x="166390" y="104411"/>
                  </a:lnTo>
                  <a:lnTo>
                    <a:pt x="201587" y="78090"/>
                  </a:lnTo>
                  <a:lnTo>
                    <a:pt x="239283" y="55187"/>
                  </a:lnTo>
                  <a:lnTo>
                    <a:pt x="279249" y="35933"/>
                  </a:lnTo>
                  <a:lnTo>
                    <a:pt x="321253" y="20557"/>
                  </a:lnTo>
                  <a:lnTo>
                    <a:pt x="365066" y="9289"/>
                  </a:lnTo>
                  <a:lnTo>
                    <a:pt x="410458" y="2360"/>
                  </a:lnTo>
                  <a:lnTo>
                    <a:pt x="457200" y="0"/>
                  </a:lnTo>
                  <a:lnTo>
                    <a:pt x="503941" y="2360"/>
                  </a:lnTo>
                  <a:lnTo>
                    <a:pt x="549333" y="9289"/>
                  </a:lnTo>
                  <a:lnTo>
                    <a:pt x="593146" y="20557"/>
                  </a:lnTo>
                  <a:lnTo>
                    <a:pt x="635150" y="35933"/>
                  </a:lnTo>
                  <a:lnTo>
                    <a:pt x="675116" y="55187"/>
                  </a:lnTo>
                  <a:lnTo>
                    <a:pt x="712812" y="78090"/>
                  </a:lnTo>
                  <a:lnTo>
                    <a:pt x="748009" y="104411"/>
                  </a:lnTo>
                  <a:lnTo>
                    <a:pt x="780478" y="133921"/>
                  </a:lnTo>
                  <a:lnTo>
                    <a:pt x="809988" y="166390"/>
                  </a:lnTo>
                  <a:lnTo>
                    <a:pt x="836309" y="201587"/>
                  </a:lnTo>
                  <a:lnTo>
                    <a:pt x="859212" y="239283"/>
                  </a:lnTo>
                  <a:lnTo>
                    <a:pt x="878466" y="279249"/>
                  </a:lnTo>
                  <a:lnTo>
                    <a:pt x="893842" y="321253"/>
                  </a:lnTo>
                  <a:lnTo>
                    <a:pt x="905110" y="365066"/>
                  </a:lnTo>
                  <a:lnTo>
                    <a:pt x="912039" y="410458"/>
                  </a:lnTo>
                  <a:lnTo>
                    <a:pt x="914400" y="457200"/>
                  </a:lnTo>
                  <a:lnTo>
                    <a:pt x="912039" y="503941"/>
                  </a:lnTo>
                  <a:lnTo>
                    <a:pt x="905110" y="549333"/>
                  </a:lnTo>
                  <a:lnTo>
                    <a:pt x="893842" y="593146"/>
                  </a:lnTo>
                  <a:lnTo>
                    <a:pt x="878466" y="635150"/>
                  </a:lnTo>
                  <a:lnTo>
                    <a:pt x="859212" y="675116"/>
                  </a:lnTo>
                  <a:lnTo>
                    <a:pt x="836309" y="712812"/>
                  </a:lnTo>
                  <a:lnTo>
                    <a:pt x="809988" y="748009"/>
                  </a:lnTo>
                  <a:lnTo>
                    <a:pt x="780478" y="780478"/>
                  </a:lnTo>
                  <a:lnTo>
                    <a:pt x="748009" y="809988"/>
                  </a:lnTo>
                  <a:lnTo>
                    <a:pt x="712812" y="836309"/>
                  </a:lnTo>
                  <a:lnTo>
                    <a:pt x="675116" y="859212"/>
                  </a:lnTo>
                  <a:lnTo>
                    <a:pt x="635150" y="878466"/>
                  </a:lnTo>
                  <a:lnTo>
                    <a:pt x="593146" y="893842"/>
                  </a:lnTo>
                  <a:lnTo>
                    <a:pt x="549333" y="905110"/>
                  </a:lnTo>
                  <a:lnTo>
                    <a:pt x="503941" y="912039"/>
                  </a:lnTo>
                  <a:lnTo>
                    <a:pt x="457200" y="914400"/>
                  </a:lnTo>
                  <a:lnTo>
                    <a:pt x="410458" y="912039"/>
                  </a:lnTo>
                  <a:lnTo>
                    <a:pt x="365066" y="905110"/>
                  </a:lnTo>
                  <a:lnTo>
                    <a:pt x="321253" y="893842"/>
                  </a:lnTo>
                  <a:lnTo>
                    <a:pt x="279249" y="878466"/>
                  </a:lnTo>
                  <a:lnTo>
                    <a:pt x="239283" y="859212"/>
                  </a:lnTo>
                  <a:lnTo>
                    <a:pt x="201587" y="836309"/>
                  </a:lnTo>
                  <a:lnTo>
                    <a:pt x="166390" y="809988"/>
                  </a:lnTo>
                  <a:lnTo>
                    <a:pt x="133921" y="780478"/>
                  </a:lnTo>
                  <a:lnTo>
                    <a:pt x="104411" y="748009"/>
                  </a:lnTo>
                  <a:lnTo>
                    <a:pt x="78090" y="712812"/>
                  </a:lnTo>
                  <a:lnTo>
                    <a:pt x="55187" y="675116"/>
                  </a:lnTo>
                  <a:lnTo>
                    <a:pt x="35933" y="635150"/>
                  </a:lnTo>
                  <a:lnTo>
                    <a:pt x="20557" y="593146"/>
                  </a:lnTo>
                  <a:lnTo>
                    <a:pt x="9289" y="549333"/>
                  </a:lnTo>
                  <a:lnTo>
                    <a:pt x="2360" y="503941"/>
                  </a:lnTo>
                  <a:lnTo>
                    <a:pt x="0" y="457200"/>
                  </a:lnTo>
                  <a:close/>
                </a:path>
              </a:pathLst>
            </a:custGeom>
            <a:ln w="27432">
              <a:solidFill>
                <a:srgbClr val="085091"/>
              </a:solidFill>
            </a:ln>
          </p:spPr>
          <p:txBody>
            <a:bodyPr wrap="square" lIns="0" tIns="0" rIns="0" bIns="0" rtlCol="0"/>
            <a:lstStyle/>
            <a:p>
              <a:endParaRPr/>
            </a:p>
          </p:txBody>
        </p:sp>
      </p:grpSp>
      <p:sp>
        <p:nvSpPr>
          <p:cNvPr id="15" name="object 15"/>
          <p:cNvSpPr txBox="1"/>
          <p:nvPr/>
        </p:nvSpPr>
        <p:spPr>
          <a:xfrm>
            <a:off x="7575295" y="1936826"/>
            <a:ext cx="431800" cy="300355"/>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Trebuchet MS"/>
                <a:cs typeface="Trebuchet MS"/>
              </a:rPr>
              <a:t>L</a:t>
            </a:r>
            <a:r>
              <a:rPr sz="1800" spc="5" dirty="0">
                <a:solidFill>
                  <a:srgbClr val="FFFFFF"/>
                </a:solidFill>
                <a:latin typeface="Trebuchet MS"/>
                <a:cs typeface="Trebuchet MS"/>
              </a:rPr>
              <a:t>O</a:t>
            </a:r>
            <a:r>
              <a:rPr sz="1800" dirty="0">
                <a:solidFill>
                  <a:srgbClr val="FFFFFF"/>
                </a:solidFill>
                <a:latin typeface="Trebuchet MS"/>
                <a:cs typeface="Trebuchet MS"/>
              </a:rPr>
              <a:t>A</a:t>
            </a:r>
            <a:endParaRPr sz="1800">
              <a:latin typeface="Trebuchet MS"/>
              <a:cs typeface="Trebuchet MS"/>
            </a:endParaRPr>
          </a:p>
        </p:txBody>
      </p:sp>
      <p:sp>
        <p:nvSpPr>
          <p:cNvPr id="16" name="object 16"/>
          <p:cNvSpPr/>
          <p:nvPr/>
        </p:nvSpPr>
        <p:spPr>
          <a:xfrm>
            <a:off x="5123560" y="997711"/>
            <a:ext cx="103505" cy="554990"/>
          </a:xfrm>
          <a:custGeom>
            <a:avLst/>
            <a:gdLst/>
            <a:ahLst/>
            <a:cxnLst/>
            <a:rect l="l" t="t" r="r" b="b"/>
            <a:pathLst>
              <a:path w="103504" h="554990">
                <a:moveTo>
                  <a:pt x="6476" y="462152"/>
                </a:moveTo>
                <a:lnTo>
                  <a:pt x="3683" y="464058"/>
                </a:lnTo>
                <a:lnTo>
                  <a:pt x="762" y="466089"/>
                </a:lnTo>
                <a:lnTo>
                  <a:pt x="0" y="470026"/>
                </a:lnTo>
                <a:lnTo>
                  <a:pt x="2031" y="472948"/>
                </a:lnTo>
                <a:lnTo>
                  <a:pt x="58165" y="554609"/>
                </a:lnTo>
                <a:lnTo>
                  <a:pt x="64105" y="542416"/>
                </a:lnTo>
                <a:lnTo>
                  <a:pt x="50926" y="542416"/>
                </a:lnTo>
                <a:lnTo>
                  <a:pt x="49183" y="519043"/>
                </a:lnTo>
                <a:lnTo>
                  <a:pt x="12446" y="465709"/>
                </a:lnTo>
                <a:lnTo>
                  <a:pt x="10540" y="462788"/>
                </a:lnTo>
                <a:lnTo>
                  <a:pt x="6476" y="462152"/>
                </a:lnTo>
                <a:close/>
              </a:path>
              <a:path w="103504" h="554990">
                <a:moveTo>
                  <a:pt x="49183" y="519043"/>
                </a:moveTo>
                <a:lnTo>
                  <a:pt x="50926" y="542416"/>
                </a:lnTo>
                <a:lnTo>
                  <a:pt x="63626" y="541527"/>
                </a:lnTo>
                <a:lnTo>
                  <a:pt x="63456" y="539241"/>
                </a:lnTo>
                <a:lnTo>
                  <a:pt x="51562" y="539241"/>
                </a:lnTo>
                <a:lnTo>
                  <a:pt x="56340" y="529433"/>
                </a:lnTo>
                <a:lnTo>
                  <a:pt x="49183" y="519043"/>
                </a:lnTo>
                <a:close/>
              </a:path>
              <a:path w="103504" h="554990">
                <a:moveTo>
                  <a:pt x="95503" y="455422"/>
                </a:moveTo>
                <a:lnTo>
                  <a:pt x="91693" y="456818"/>
                </a:lnTo>
                <a:lnTo>
                  <a:pt x="87385" y="465709"/>
                </a:lnTo>
                <a:lnTo>
                  <a:pt x="61877" y="518068"/>
                </a:lnTo>
                <a:lnTo>
                  <a:pt x="63626" y="541527"/>
                </a:lnTo>
                <a:lnTo>
                  <a:pt x="50926" y="542416"/>
                </a:lnTo>
                <a:lnTo>
                  <a:pt x="64105" y="542416"/>
                </a:lnTo>
                <a:lnTo>
                  <a:pt x="101600" y="465454"/>
                </a:lnTo>
                <a:lnTo>
                  <a:pt x="103124" y="462407"/>
                </a:lnTo>
                <a:lnTo>
                  <a:pt x="101853" y="458597"/>
                </a:lnTo>
                <a:lnTo>
                  <a:pt x="98678" y="456946"/>
                </a:lnTo>
                <a:lnTo>
                  <a:pt x="95503" y="455422"/>
                </a:lnTo>
                <a:close/>
              </a:path>
              <a:path w="103504" h="554990">
                <a:moveTo>
                  <a:pt x="56340" y="529433"/>
                </a:moveTo>
                <a:lnTo>
                  <a:pt x="51562" y="539241"/>
                </a:lnTo>
                <a:lnTo>
                  <a:pt x="62484" y="538352"/>
                </a:lnTo>
                <a:lnTo>
                  <a:pt x="56340" y="529433"/>
                </a:lnTo>
                <a:close/>
              </a:path>
              <a:path w="103504" h="554990">
                <a:moveTo>
                  <a:pt x="61877" y="518068"/>
                </a:moveTo>
                <a:lnTo>
                  <a:pt x="56340" y="529433"/>
                </a:lnTo>
                <a:lnTo>
                  <a:pt x="62484" y="538352"/>
                </a:lnTo>
                <a:lnTo>
                  <a:pt x="51562" y="539241"/>
                </a:lnTo>
                <a:lnTo>
                  <a:pt x="63456" y="539241"/>
                </a:lnTo>
                <a:lnTo>
                  <a:pt x="61877" y="518068"/>
                </a:lnTo>
                <a:close/>
              </a:path>
              <a:path w="103504" h="554990">
                <a:moveTo>
                  <a:pt x="23240" y="0"/>
                </a:moveTo>
                <a:lnTo>
                  <a:pt x="10540" y="1015"/>
                </a:lnTo>
                <a:lnTo>
                  <a:pt x="49183" y="519043"/>
                </a:lnTo>
                <a:lnTo>
                  <a:pt x="56340" y="529433"/>
                </a:lnTo>
                <a:lnTo>
                  <a:pt x="61877" y="518068"/>
                </a:lnTo>
                <a:lnTo>
                  <a:pt x="23240" y="0"/>
                </a:lnTo>
                <a:close/>
              </a:path>
            </a:pathLst>
          </a:custGeom>
          <a:solidFill>
            <a:srgbClr val="096CC5"/>
          </a:solidFill>
        </p:spPr>
        <p:txBody>
          <a:bodyPr wrap="square" lIns="0" tIns="0" rIns="0" bIns="0" rtlCol="0"/>
          <a:lstStyle/>
          <a:p>
            <a:endParaRPr/>
          </a:p>
        </p:txBody>
      </p:sp>
      <p:sp>
        <p:nvSpPr>
          <p:cNvPr id="17" name="object 17"/>
          <p:cNvSpPr/>
          <p:nvPr/>
        </p:nvSpPr>
        <p:spPr>
          <a:xfrm>
            <a:off x="7253605" y="967232"/>
            <a:ext cx="339090" cy="489584"/>
          </a:xfrm>
          <a:custGeom>
            <a:avLst/>
            <a:gdLst/>
            <a:ahLst/>
            <a:cxnLst/>
            <a:rect l="l" t="t" r="r" b="b"/>
            <a:pathLst>
              <a:path w="339090" h="489584">
                <a:moveTo>
                  <a:pt x="251205" y="434085"/>
                </a:moveTo>
                <a:lnTo>
                  <a:pt x="247396" y="435355"/>
                </a:lnTo>
                <a:lnTo>
                  <a:pt x="245999" y="438530"/>
                </a:lnTo>
                <a:lnTo>
                  <a:pt x="244475" y="441705"/>
                </a:lnTo>
                <a:lnTo>
                  <a:pt x="245872" y="445515"/>
                </a:lnTo>
                <a:lnTo>
                  <a:pt x="338581" y="489330"/>
                </a:lnTo>
                <a:lnTo>
                  <a:pt x="338088" y="482600"/>
                </a:lnTo>
                <a:lnTo>
                  <a:pt x="326263" y="482600"/>
                </a:lnTo>
                <a:lnTo>
                  <a:pt x="312933" y="463174"/>
                </a:lnTo>
                <a:lnTo>
                  <a:pt x="254380" y="435482"/>
                </a:lnTo>
                <a:lnTo>
                  <a:pt x="251205" y="434085"/>
                </a:lnTo>
                <a:close/>
              </a:path>
              <a:path w="339090" h="489584">
                <a:moveTo>
                  <a:pt x="312933" y="463174"/>
                </a:moveTo>
                <a:lnTo>
                  <a:pt x="326263" y="482600"/>
                </a:lnTo>
                <a:lnTo>
                  <a:pt x="330830" y="479425"/>
                </a:lnTo>
                <a:lnTo>
                  <a:pt x="325120" y="479425"/>
                </a:lnTo>
                <a:lnTo>
                  <a:pt x="324320" y="468559"/>
                </a:lnTo>
                <a:lnTo>
                  <a:pt x="312933" y="463174"/>
                </a:lnTo>
                <a:close/>
              </a:path>
              <a:path w="339090" h="489584">
                <a:moveTo>
                  <a:pt x="328041" y="384428"/>
                </a:moveTo>
                <a:lnTo>
                  <a:pt x="321055" y="384937"/>
                </a:lnTo>
                <a:lnTo>
                  <a:pt x="318389" y="387984"/>
                </a:lnTo>
                <a:lnTo>
                  <a:pt x="323396" y="456011"/>
                </a:lnTo>
                <a:lnTo>
                  <a:pt x="336676" y="475360"/>
                </a:lnTo>
                <a:lnTo>
                  <a:pt x="326263" y="482600"/>
                </a:lnTo>
                <a:lnTo>
                  <a:pt x="338088" y="482600"/>
                </a:lnTo>
                <a:lnTo>
                  <a:pt x="331089" y="386968"/>
                </a:lnTo>
                <a:lnTo>
                  <a:pt x="328041" y="384428"/>
                </a:lnTo>
                <a:close/>
              </a:path>
              <a:path w="339090" h="489584">
                <a:moveTo>
                  <a:pt x="324320" y="468559"/>
                </a:moveTo>
                <a:lnTo>
                  <a:pt x="325120" y="479425"/>
                </a:lnTo>
                <a:lnTo>
                  <a:pt x="334137" y="473201"/>
                </a:lnTo>
                <a:lnTo>
                  <a:pt x="324320" y="468559"/>
                </a:lnTo>
                <a:close/>
              </a:path>
              <a:path w="339090" h="489584">
                <a:moveTo>
                  <a:pt x="323396" y="456011"/>
                </a:moveTo>
                <a:lnTo>
                  <a:pt x="324320" y="468559"/>
                </a:lnTo>
                <a:lnTo>
                  <a:pt x="334137" y="473201"/>
                </a:lnTo>
                <a:lnTo>
                  <a:pt x="325120" y="479425"/>
                </a:lnTo>
                <a:lnTo>
                  <a:pt x="330830" y="479425"/>
                </a:lnTo>
                <a:lnTo>
                  <a:pt x="336676" y="475360"/>
                </a:lnTo>
                <a:lnTo>
                  <a:pt x="323396" y="456011"/>
                </a:lnTo>
                <a:close/>
              </a:path>
              <a:path w="339090" h="489584">
                <a:moveTo>
                  <a:pt x="10414" y="0"/>
                </a:moveTo>
                <a:lnTo>
                  <a:pt x="0" y="7112"/>
                </a:lnTo>
                <a:lnTo>
                  <a:pt x="312933" y="463174"/>
                </a:lnTo>
                <a:lnTo>
                  <a:pt x="324320" y="468559"/>
                </a:lnTo>
                <a:lnTo>
                  <a:pt x="323396" y="456011"/>
                </a:lnTo>
                <a:lnTo>
                  <a:pt x="10414" y="0"/>
                </a:lnTo>
                <a:close/>
              </a:path>
            </a:pathLst>
          </a:custGeom>
          <a:solidFill>
            <a:srgbClr val="096CC5"/>
          </a:solidFill>
        </p:spPr>
        <p:txBody>
          <a:bodyPr wrap="square" lIns="0" tIns="0" rIns="0" bIns="0" rtlCol="0"/>
          <a:lstStyle/>
          <a:p>
            <a:endParaRPr/>
          </a:p>
        </p:txBody>
      </p:sp>
      <p:grpSp>
        <p:nvGrpSpPr>
          <p:cNvPr id="18" name="object 18"/>
          <p:cNvGrpSpPr/>
          <p:nvPr/>
        </p:nvGrpSpPr>
        <p:grpSpPr>
          <a:xfrm>
            <a:off x="1895601" y="2855722"/>
            <a:ext cx="6428740" cy="454659"/>
            <a:chOff x="1895601" y="2855722"/>
            <a:chExt cx="6428740" cy="454659"/>
          </a:xfrm>
        </p:grpSpPr>
        <p:sp>
          <p:nvSpPr>
            <p:cNvPr id="19" name="object 19"/>
            <p:cNvSpPr/>
            <p:nvPr/>
          </p:nvSpPr>
          <p:spPr>
            <a:xfrm>
              <a:off x="1909571" y="2869692"/>
              <a:ext cx="6400800" cy="426720"/>
            </a:xfrm>
            <a:custGeom>
              <a:avLst/>
              <a:gdLst/>
              <a:ahLst/>
              <a:cxnLst/>
              <a:rect l="l" t="t" r="r" b="b"/>
              <a:pathLst>
                <a:path w="6400800" h="426720">
                  <a:moveTo>
                    <a:pt x="6400800" y="0"/>
                  </a:moveTo>
                  <a:lnTo>
                    <a:pt x="0" y="0"/>
                  </a:lnTo>
                  <a:lnTo>
                    <a:pt x="0" y="426720"/>
                  </a:lnTo>
                  <a:lnTo>
                    <a:pt x="6400800" y="426720"/>
                  </a:lnTo>
                  <a:lnTo>
                    <a:pt x="6400800" y="0"/>
                  </a:lnTo>
                  <a:close/>
                </a:path>
              </a:pathLst>
            </a:custGeom>
            <a:solidFill>
              <a:srgbClr val="0E6EC5"/>
            </a:solidFill>
          </p:spPr>
          <p:txBody>
            <a:bodyPr wrap="square" lIns="0" tIns="0" rIns="0" bIns="0" rtlCol="0"/>
            <a:lstStyle/>
            <a:p>
              <a:endParaRPr/>
            </a:p>
          </p:txBody>
        </p:sp>
        <p:sp>
          <p:nvSpPr>
            <p:cNvPr id="20" name="object 20"/>
            <p:cNvSpPr/>
            <p:nvPr/>
          </p:nvSpPr>
          <p:spPr>
            <a:xfrm>
              <a:off x="1909571" y="2869692"/>
              <a:ext cx="6400800" cy="426720"/>
            </a:xfrm>
            <a:custGeom>
              <a:avLst/>
              <a:gdLst/>
              <a:ahLst/>
              <a:cxnLst/>
              <a:rect l="l" t="t" r="r" b="b"/>
              <a:pathLst>
                <a:path w="6400800" h="426720">
                  <a:moveTo>
                    <a:pt x="0" y="426720"/>
                  </a:moveTo>
                  <a:lnTo>
                    <a:pt x="6400800" y="426720"/>
                  </a:lnTo>
                  <a:lnTo>
                    <a:pt x="6400800" y="0"/>
                  </a:lnTo>
                  <a:lnTo>
                    <a:pt x="0" y="0"/>
                  </a:lnTo>
                  <a:lnTo>
                    <a:pt x="0" y="426720"/>
                  </a:lnTo>
                  <a:close/>
                </a:path>
              </a:pathLst>
            </a:custGeom>
            <a:ln w="27432">
              <a:solidFill>
                <a:srgbClr val="085091"/>
              </a:solidFill>
            </a:ln>
          </p:spPr>
          <p:txBody>
            <a:bodyPr wrap="square" lIns="0" tIns="0" rIns="0" bIns="0" rtlCol="0"/>
            <a:lstStyle/>
            <a:p>
              <a:endParaRPr/>
            </a:p>
          </p:txBody>
        </p:sp>
      </p:grpSp>
      <p:sp>
        <p:nvSpPr>
          <p:cNvPr id="21" name="object 21"/>
          <p:cNvSpPr txBox="1"/>
          <p:nvPr/>
        </p:nvSpPr>
        <p:spPr>
          <a:xfrm>
            <a:off x="4816221" y="2926841"/>
            <a:ext cx="58547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Trebuchet MS"/>
                <a:cs typeface="Trebuchet MS"/>
              </a:rPr>
              <a:t>A</a:t>
            </a:r>
            <a:r>
              <a:rPr sz="1800" spc="-5" dirty="0">
                <a:solidFill>
                  <a:srgbClr val="FFFFFF"/>
                </a:solidFill>
                <a:latin typeface="Trebuchet MS"/>
                <a:cs typeface="Trebuchet MS"/>
              </a:rPr>
              <a:t>ÇÃO</a:t>
            </a:r>
            <a:endParaRPr sz="1800">
              <a:latin typeface="Trebuchet MS"/>
              <a:cs typeface="Trebuchet MS"/>
            </a:endParaRPr>
          </a:p>
        </p:txBody>
      </p:sp>
      <p:sp>
        <p:nvSpPr>
          <p:cNvPr id="22" name="object 22"/>
          <p:cNvSpPr txBox="1"/>
          <p:nvPr/>
        </p:nvSpPr>
        <p:spPr>
          <a:xfrm>
            <a:off x="1714500" y="3878579"/>
            <a:ext cx="1234440" cy="914400"/>
          </a:xfrm>
          <a:prstGeom prst="rect">
            <a:avLst/>
          </a:prstGeom>
          <a:solidFill>
            <a:srgbClr val="0E6EC5"/>
          </a:solidFill>
          <a:ln w="27432">
            <a:solidFill>
              <a:srgbClr val="085091"/>
            </a:solidFill>
          </a:ln>
        </p:spPr>
        <p:txBody>
          <a:bodyPr vert="horz" wrap="square" lIns="0" tIns="1270" rIns="0" bIns="0" rtlCol="0">
            <a:spAutoFit/>
          </a:bodyPr>
          <a:lstStyle/>
          <a:p>
            <a:pPr>
              <a:lnSpc>
                <a:spcPct val="100000"/>
              </a:lnSpc>
              <a:spcBef>
                <a:spcPts val="10"/>
              </a:spcBef>
            </a:pPr>
            <a:endParaRPr sz="2150">
              <a:latin typeface="Times New Roman"/>
              <a:cs typeface="Times New Roman"/>
            </a:endParaRPr>
          </a:p>
          <a:p>
            <a:pPr marL="103505">
              <a:lnSpc>
                <a:spcPct val="100000"/>
              </a:lnSpc>
            </a:pPr>
            <a:r>
              <a:rPr sz="1800" dirty="0">
                <a:solidFill>
                  <a:srgbClr val="FFFFFF"/>
                </a:solidFill>
                <a:latin typeface="Trebuchet MS"/>
                <a:cs typeface="Trebuchet MS"/>
              </a:rPr>
              <a:t>PLANEJAR</a:t>
            </a:r>
            <a:endParaRPr sz="1800">
              <a:latin typeface="Trebuchet MS"/>
              <a:cs typeface="Trebuchet MS"/>
            </a:endParaRPr>
          </a:p>
        </p:txBody>
      </p:sp>
      <p:sp>
        <p:nvSpPr>
          <p:cNvPr id="23" name="object 23"/>
          <p:cNvSpPr txBox="1"/>
          <p:nvPr/>
        </p:nvSpPr>
        <p:spPr>
          <a:xfrm>
            <a:off x="4582667" y="3921252"/>
            <a:ext cx="1332230" cy="914400"/>
          </a:xfrm>
          <a:prstGeom prst="rect">
            <a:avLst/>
          </a:prstGeom>
          <a:solidFill>
            <a:srgbClr val="0E6EC5"/>
          </a:solidFill>
          <a:ln w="27431">
            <a:solidFill>
              <a:srgbClr val="085091"/>
            </a:solidFill>
          </a:ln>
        </p:spPr>
        <p:txBody>
          <a:bodyPr vert="horz" wrap="square" lIns="0" tIns="6985" rIns="0" bIns="0" rtlCol="0">
            <a:spAutoFit/>
          </a:bodyPr>
          <a:lstStyle/>
          <a:p>
            <a:pPr>
              <a:lnSpc>
                <a:spcPct val="100000"/>
              </a:lnSpc>
              <a:spcBef>
                <a:spcPts val="55"/>
              </a:spcBef>
            </a:pPr>
            <a:endParaRPr sz="2100">
              <a:latin typeface="Times New Roman"/>
              <a:cs typeface="Times New Roman"/>
            </a:endParaRPr>
          </a:p>
          <a:p>
            <a:pPr marL="162560">
              <a:lnSpc>
                <a:spcPct val="100000"/>
              </a:lnSpc>
            </a:pPr>
            <a:r>
              <a:rPr sz="1800" spc="-25" dirty="0">
                <a:solidFill>
                  <a:srgbClr val="FFFFFF"/>
                </a:solidFill>
                <a:latin typeface="Trebuchet MS"/>
                <a:cs typeface="Trebuchet MS"/>
              </a:rPr>
              <a:t>ORIENTAR</a:t>
            </a:r>
            <a:endParaRPr sz="1800">
              <a:latin typeface="Trebuchet MS"/>
              <a:cs typeface="Trebuchet MS"/>
            </a:endParaRPr>
          </a:p>
        </p:txBody>
      </p:sp>
      <p:sp>
        <p:nvSpPr>
          <p:cNvPr id="24" name="object 24"/>
          <p:cNvSpPr txBox="1"/>
          <p:nvPr/>
        </p:nvSpPr>
        <p:spPr>
          <a:xfrm>
            <a:off x="7216140" y="3936491"/>
            <a:ext cx="1329055" cy="914400"/>
          </a:xfrm>
          <a:prstGeom prst="rect">
            <a:avLst/>
          </a:prstGeom>
          <a:solidFill>
            <a:srgbClr val="0E6EC5"/>
          </a:solidFill>
          <a:ln w="27432">
            <a:solidFill>
              <a:srgbClr val="085091"/>
            </a:solidFill>
          </a:ln>
        </p:spPr>
        <p:txBody>
          <a:bodyPr vert="horz" wrap="square" lIns="0" tIns="6350" rIns="0" bIns="0" rtlCol="0">
            <a:spAutoFit/>
          </a:bodyPr>
          <a:lstStyle/>
          <a:p>
            <a:pPr>
              <a:lnSpc>
                <a:spcPct val="100000"/>
              </a:lnSpc>
              <a:spcBef>
                <a:spcPts val="50"/>
              </a:spcBef>
            </a:pPr>
            <a:endParaRPr sz="2100">
              <a:latin typeface="Times New Roman"/>
              <a:cs typeface="Times New Roman"/>
            </a:endParaRPr>
          </a:p>
          <a:p>
            <a:pPr marL="142875">
              <a:lnSpc>
                <a:spcPct val="100000"/>
              </a:lnSpc>
            </a:pPr>
            <a:r>
              <a:rPr sz="1800" spc="-20" dirty="0">
                <a:solidFill>
                  <a:srgbClr val="FFFFFF"/>
                </a:solidFill>
                <a:latin typeface="Trebuchet MS"/>
                <a:cs typeface="Trebuchet MS"/>
              </a:rPr>
              <a:t>EXECUTAR</a:t>
            </a:r>
            <a:endParaRPr sz="1800">
              <a:latin typeface="Trebuchet MS"/>
              <a:cs typeface="Trebuchet MS"/>
            </a:endParaRPr>
          </a:p>
        </p:txBody>
      </p:sp>
      <p:sp>
        <p:nvSpPr>
          <p:cNvPr id="25" name="object 25"/>
          <p:cNvSpPr txBox="1"/>
          <p:nvPr/>
        </p:nvSpPr>
        <p:spPr>
          <a:xfrm>
            <a:off x="1866900" y="5234940"/>
            <a:ext cx="6373495" cy="485140"/>
          </a:xfrm>
          <a:prstGeom prst="rect">
            <a:avLst/>
          </a:prstGeom>
          <a:solidFill>
            <a:srgbClr val="0E6EC5"/>
          </a:solidFill>
          <a:ln w="27432">
            <a:solidFill>
              <a:srgbClr val="085091"/>
            </a:solidFill>
          </a:ln>
        </p:spPr>
        <p:txBody>
          <a:bodyPr vert="horz" wrap="square" lIns="0" tIns="99695" rIns="0" bIns="0" rtlCol="0">
            <a:spAutoFit/>
          </a:bodyPr>
          <a:lstStyle/>
          <a:p>
            <a:pPr marL="698500">
              <a:lnSpc>
                <a:spcPct val="100000"/>
              </a:lnSpc>
              <a:spcBef>
                <a:spcPts val="785"/>
              </a:spcBef>
            </a:pPr>
            <a:r>
              <a:rPr sz="1800" dirty="0">
                <a:solidFill>
                  <a:srgbClr val="FFFFFF"/>
                </a:solidFill>
                <a:latin typeface="Trebuchet MS"/>
                <a:cs typeface="Trebuchet MS"/>
              </a:rPr>
              <a:t>POLÍTICAS</a:t>
            </a:r>
            <a:r>
              <a:rPr sz="1800" spc="-45" dirty="0">
                <a:solidFill>
                  <a:srgbClr val="FFFFFF"/>
                </a:solidFill>
                <a:latin typeface="Trebuchet MS"/>
                <a:cs typeface="Trebuchet MS"/>
              </a:rPr>
              <a:t> </a:t>
            </a:r>
            <a:r>
              <a:rPr sz="1800" spc="-5" dirty="0">
                <a:solidFill>
                  <a:srgbClr val="FFFFFF"/>
                </a:solidFill>
                <a:latin typeface="Trebuchet MS"/>
                <a:cs typeface="Trebuchet MS"/>
              </a:rPr>
              <a:t>PÚBLICAS</a:t>
            </a:r>
            <a:r>
              <a:rPr sz="1800" spc="-25" dirty="0">
                <a:solidFill>
                  <a:srgbClr val="FFFFFF"/>
                </a:solidFill>
                <a:latin typeface="Trebuchet MS"/>
                <a:cs typeface="Trebuchet MS"/>
              </a:rPr>
              <a:t> </a:t>
            </a:r>
            <a:r>
              <a:rPr sz="1800" dirty="0">
                <a:solidFill>
                  <a:srgbClr val="FFFFFF"/>
                </a:solidFill>
                <a:latin typeface="Trebuchet MS"/>
                <a:cs typeface="Trebuchet MS"/>
              </a:rPr>
              <a:t>E</a:t>
            </a:r>
            <a:r>
              <a:rPr sz="1800" spc="-20" dirty="0">
                <a:solidFill>
                  <a:srgbClr val="FFFFFF"/>
                </a:solidFill>
                <a:latin typeface="Trebuchet MS"/>
                <a:cs typeface="Trebuchet MS"/>
              </a:rPr>
              <a:t> </a:t>
            </a:r>
            <a:r>
              <a:rPr sz="1800" spc="-5" dirty="0">
                <a:solidFill>
                  <a:srgbClr val="FFFFFF"/>
                </a:solidFill>
                <a:latin typeface="Trebuchet MS"/>
                <a:cs typeface="Trebuchet MS"/>
              </a:rPr>
              <a:t>PROGRAMAS</a:t>
            </a:r>
            <a:r>
              <a:rPr sz="1800" spc="-45" dirty="0">
                <a:solidFill>
                  <a:srgbClr val="FFFFFF"/>
                </a:solidFill>
                <a:latin typeface="Trebuchet MS"/>
                <a:cs typeface="Trebuchet MS"/>
              </a:rPr>
              <a:t> </a:t>
            </a:r>
            <a:r>
              <a:rPr sz="1800" spc="-5" dirty="0">
                <a:solidFill>
                  <a:srgbClr val="FFFFFF"/>
                </a:solidFill>
                <a:latin typeface="Trebuchet MS"/>
                <a:cs typeface="Trebuchet MS"/>
              </a:rPr>
              <a:t>DE GOVERNO</a:t>
            </a:r>
            <a:endParaRPr sz="1800">
              <a:latin typeface="Trebuchet MS"/>
              <a:cs typeface="Trebuchet MS"/>
            </a:endParaRPr>
          </a:p>
        </p:txBody>
      </p:sp>
      <p:sp>
        <p:nvSpPr>
          <p:cNvPr id="26" name="object 26"/>
          <p:cNvSpPr/>
          <p:nvPr/>
        </p:nvSpPr>
        <p:spPr>
          <a:xfrm>
            <a:off x="5213350" y="2619501"/>
            <a:ext cx="109855" cy="1205230"/>
          </a:xfrm>
          <a:custGeom>
            <a:avLst/>
            <a:gdLst/>
            <a:ahLst/>
            <a:cxnLst/>
            <a:rect l="l" t="t" r="r" b="b"/>
            <a:pathLst>
              <a:path w="109854" h="1205229">
                <a:moveTo>
                  <a:pt x="12953" y="1111250"/>
                </a:moveTo>
                <a:lnTo>
                  <a:pt x="10033" y="1113155"/>
                </a:lnTo>
                <a:lnTo>
                  <a:pt x="6985" y="1115060"/>
                </a:lnTo>
                <a:lnTo>
                  <a:pt x="6223" y="1118997"/>
                </a:lnTo>
                <a:lnTo>
                  <a:pt x="8127" y="1122045"/>
                </a:lnTo>
                <a:lnTo>
                  <a:pt x="61975" y="1205230"/>
                </a:lnTo>
                <a:lnTo>
                  <a:pt x="68402" y="1192911"/>
                </a:lnTo>
                <a:lnTo>
                  <a:pt x="54990" y="1192911"/>
                </a:lnTo>
                <a:lnTo>
                  <a:pt x="53904" y="1169352"/>
                </a:lnTo>
                <a:lnTo>
                  <a:pt x="18796" y="1115060"/>
                </a:lnTo>
                <a:lnTo>
                  <a:pt x="16890" y="1112139"/>
                </a:lnTo>
                <a:lnTo>
                  <a:pt x="12953" y="1111250"/>
                </a:lnTo>
                <a:close/>
              </a:path>
              <a:path w="109854" h="1205229">
                <a:moveTo>
                  <a:pt x="53904" y="1169352"/>
                </a:moveTo>
                <a:lnTo>
                  <a:pt x="54990" y="1192911"/>
                </a:lnTo>
                <a:lnTo>
                  <a:pt x="67690" y="1192276"/>
                </a:lnTo>
                <a:lnTo>
                  <a:pt x="67567" y="1189609"/>
                </a:lnTo>
                <a:lnTo>
                  <a:pt x="55752" y="1189609"/>
                </a:lnTo>
                <a:lnTo>
                  <a:pt x="60786" y="1179995"/>
                </a:lnTo>
                <a:lnTo>
                  <a:pt x="53904" y="1169352"/>
                </a:lnTo>
                <a:close/>
              </a:path>
              <a:path w="109854" h="1205229">
                <a:moveTo>
                  <a:pt x="102108" y="1107186"/>
                </a:moveTo>
                <a:lnTo>
                  <a:pt x="98171" y="1108329"/>
                </a:lnTo>
                <a:lnTo>
                  <a:pt x="96647" y="1111504"/>
                </a:lnTo>
                <a:lnTo>
                  <a:pt x="66611" y="1168870"/>
                </a:lnTo>
                <a:lnTo>
                  <a:pt x="67690" y="1192276"/>
                </a:lnTo>
                <a:lnTo>
                  <a:pt x="54990" y="1192911"/>
                </a:lnTo>
                <a:lnTo>
                  <a:pt x="68402" y="1192911"/>
                </a:lnTo>
                <a:lnTo>
                  <a:pt x="107823" y="1117346"/>
                </a:lnTo>
                <a:lnTo>
                  <a:pt x="109474" y="1114298"/>
                </a:lnTo>
                <a:lnTo>
                  <a:pt x="108330" y="1110488"/>
                </a:lnTo>
                <a:lnTo>
                  <a:pt x="105155" y="1108837"/>
                </a:lnTo>
                <a:lnTo>
                  <a:pt x="102108" y="1107186"/>
                </a:lnTo>
                <a:close/>
              </a:path>
              <a:path w="109854" h="1205229">
                <a:moveTo>
                  <a:pt x="60786" y="1179995"/>
                </a:moveTo>
                <a:lnTo>
                  <a:pt x="55752" y="1189609"/>
                </a:lnTo>
                <a:lnTo>
                  <a:pt x="66675" y="1189101"/>
                </a:lnTo>
                <a:lnTo>
                  <a:pt x="60786" y="1179995"/>
                </a:lnTo>
                <a:close/>
              </a:path>
              <a:path w="109854" h="1205229">
                <a:moveTo>
                  <a:pt x="66611" y="1168870"/>
                </a:moveTo>
                <a:lnTo>
                  <a:pt x="60786" y="1179995"/>
                </a:lnTo>
                <a:lnTo>
                  <a:pt x="66675" y="1189101"/>
                </a:lnTo>
                <a:lnTo>
                  <a:pt x="55752" y="1189609"/>
                </a:lnTo>
                <a:lnTo>
                  <a:pt x="67567" y="1189609"/>
                </a:lnTo>
                <a:lnTo>
                  <a:pt x="66611" y="1168870"/>
                </a:lnTo>
                <a:close/>
              </a:path>
              <a:path w="109854" h="1205229">
                <a:moveTo>
                  <a:pt x="12700" y="0"/>
                </a:moveTo>
                <a:lnTo>
                  <a:pt x="0" y="508"/>
                </a:lnTo>
                <a:lnTo>
                  <a:pt x="53904" y="1169352"/>
                </a:lnTo>
                <a:lnTo>
                  <a:pt x="60786" y="1179995"/>
                </a:lnTo>
                <a:lnTo>
                  <a:pt x="66611" y="1168870"/>
                </a:lnTo>
                <a:lnTo>
                  <a:pt x="12700" y="0"/>
                </a:lnTo>
                <a:close/>
              </a:path>
            </a:pathLst>
          </a:custGeom>
          <a:solidFill>
            <a:srgbClr val="096CC5"/>
          </a:solidFill>
        </p:spPr>
        <p:txBody>
          <a:bodyPr wrap="square" lIns="0" tIns="0" rIns="0" bIns="0" rtlCol="0"/>
          <a:lstStyle/>
          <a:p>
            <a:endParaRPr/>
          </a:p>
        </p:txBody>
      </p:sp>
      <p:sp>
        <p:nvSpPr>
          <p:cNvPr id="27" name="object 27"/>
          <p:cNvSpPr/>
          <p:nvPr/>
        </p:nvSpPr>
        <p:spPr>
          <a:xfrm>
            <a:off x="2325878" y="2589021"/>
            <a:ext cx="5642610" cy="1271270"/>
          </a:xfrm>
          <a:custGeom>
            <a:avLst/>
            <a:gdLst/>
            <a:ahLst/>
            <a:cxnLst/>
            <a:rect l="l" t="t" r="r" b="b"/>
            <a:pathLst>
              <a:path w="5642609" h="1271270">
                <a:moveTo>
                  <a:pt x="103378" y="1114806"/>
                </a:moveTo>
                <a:lnTo>
                  <a:pt x="102235" y="1110996"/>
                </a:lnTo>
                <a:lnTo>
                  <a:pt x="99187" y="1109345"/>
                </a:lnTo>
                <a:lnTo>
                  <a:pt x="96012" y="1107694"/>
                </a:lnTo>
                <a:lnTo>
                  <a:pt x="92202" y="1108837"/>
                </a:lnTo>
                <a:lnTo>
                  <a:pt x="59893" y="1168908"/>
                </a:lnTo>
                <a:lnTo>
                  <a:pt x="19812" y="0"/>
                </a:lnTo>
                <a:lnTo>
                  <a:pt x="7112" y="508"/>
                </a:lnTo>
                <a:lnTo>
                  <a:pt x="47193" y="1169390"/>
                </a:lnTo>
                <a:lnTo>
                  <a:pt x="12611" y="1114425"/>
                </a:lnTo>
                <a:lnTo>
                  <a:pt x="10795" y="1111631"/>
                </a:lnTo>
                <a:lnTo>
                  <a:pt x="6858" y="1110742"/>
                </a:lnTo>
                <a:lnTo>
                  <a:pt x="3937" y="1112647"/>
                </a:lnTo>
                <a:lnTo>
                  <a:pt x="889" y="1114425"/>
                </a:lnTo>
                <a:lnTo>
                  <a:pt x="0" y="1118362"/>
                </a:lnTo>
                <a:lnTo>
                  <a:pt x="1905" y="1121410"/>
                </a:lnTo>
                <a:lnTo>
                  <a:pt x="54737" y="1205230"/>
                </a:lnTo>
                <a:lnTo>
                  <a:pt x="61429" y="1192784"/>
                </a:lnTo>
                <a:lnTo>
                  <a:pt x="101727" y="1117981"/>
                </a:lnTo>
                <a:lnTo>
                  <a:pt x="103378" y="1114806"/>
                </a:lnTo>
                <a:close/>
              </a:path>
              <a:path w="5642609" h="1271270">
                <a:moveTo>
                  <a:pt x="5642483" y="1180084"/>
                </a:moveTo>
                <a:lnTo>
                  <a:pt x="5641340" y="1176274"/>
                </a:lnTo>
                <a:lnTo>
                  <a:pt x="5638165" y="1174623"/>
                </a:lnTo>
                <a:lnTo>
                  <a:pt x="5635117" y="1173099"/>
                </a:lnTo>
                <a:lnTo>
                  <a:pt x="5631180" y="1174242"/>
                </a:lnTo>
                <a:lnTo>
                  <a:pt x="5629656" y="1177290"/>
                </a:lnTo>
                <a:lnTo>
                  <a:pt x="5599608" y="1234757"/>
                </a:lnTo>
                <a:lnTo>
                  <a:pt x="5548884" y="134112"/>
                </a:lnTo>
                <a:lnTo>
                  <a:pt x="5536184" y="134620"/>
                </a:lnTo>
                <a:lnTo>
                  <a:pt x="5586908" y="1235278"/>
                </a:lnTo>
                <a:lnTo>
                  <a:pt x="5551805" y="1180973"/>
                </a:lnTo>
                <a:lnTo>
                  <a:pt x="5549900" y="1178052"/>
                </a:lnTo>
                <a:lnTo>
                  <a:pt x="5545963" y="1177163"/>
                </a:lnTo>
                <a:lnTo>
                  <a:pt x="5543042" y="1179068"/>
                </a:lnTo>
                <a:lnTo>
                  <a:pt x="5539994" y="1180973"/>
                </a:lnTo>
                <a:lnTo>
                  <a:pt x="5539232" y="1184910"/>
                </a:lnTo>
                <a:lnTo>
                  <a:pt x="5541137" y="1187831"/>
                </a:lnTo>
                <a:lnTo>
                  <a:pt x="5594858" y="1271016"/>
                </a:lnTo>
                <a:lnTo>
                  <a:pt x="5601309" y="1258697"/>
                </a:lnTo>
                <a:lnTo>
                  <a:pt x="5642483" y="1180084"/>
                </a:lnTo>
                <a:close/>
              </a:path>
            </a:pathLst>
          </a:custGeom>
          <a:solidFill>
            <a:srgbClr val="096CC5"/>
          </a:solidFill>
        </p:spPr>
        <p:txBody>
          <a:bodyPr wrap="square" lIns="0" tIns="0" rIns="0" bIns="0" rtlCol="0"/>
          <a:lstStyle/>
          <a:p>
            <a:endParaRPr/>
          </a:p>
        </p:txBody>
      </p:sp>
      <p:pic>
        <p:nvPicPr>
          <p:cNvPr id="28" name="object 28"/>
          <p:cNvPicPr/>
          <p:nvPr/>
        </p:nvPicPr>
        <p:blipFill>
          <a:blip r:embed="rId2" cstate="print"/>
          <a:stretch>
            <a:fillRect/>
          </a:stretch>
        </p:blipFill>
        <p:spPr>
          <a:xfrm>
            <a:off x="2471547" y="4889627"/>
            <a:ext cx="200278" cy="251587"/>
          </a:xfrm>
          <a:prstGeom prst="rect">
            <a:avLst/>
          </a:prstGeom>
        </p:spPr>
      </p:pic>
      <p:sp>
        <p:nvSpPr>
          <p:cNvPr id="29" name="object 29"/>
          <p:cNvSpPr/>
          <p:nvPr/>
        </p:nvSpPr>
        <p:spPr>
          <a:xfrm>
            <a:off x="5265292" y="4917694"/>
            <a:ext cx="103505" cy="290830"/>
          </a:xfrm>
          <a:custGeom>
            <a:avLst/>
            <a:gdLst/>
            <a:ahLst/>
            <a:cxnLst/>
            <a:rect l="l" t="t" r="r" b="b"/>
            <a:pathLst>
              <a:path w="103504" h="290829">
                <a:moveTo>
                  <a:pt x="6731" y="196722"/>
                </a:moveTo>
                <a:lnTo>
                  <a:pt x="889" y="200532"/>
                </a:lnTo>
                <a:lnTo>
                  <a:pt x="0" y="204469"/>
                </a:lnTo>
                <a:lnTo>
                  <a:pt x="1905" y="207517"/>
                </a:lnTo>
                <a:lnTo>
                  <a:pt x="55499" y="290829"/>
                </a:lnTo>
                <a:lnTo>
                  <a:pt x="61970" y="278510"/>
                </a:lnTo>
                <a:lnTo>
                  <a:pt x="48641" y="278510"/>
                </a:lnTo>
                <a:lnTo>
                  <a:pt x="47612" y="255048"/>
                </a:lnTo>
                <a:lnTo>
                  <a:pt x="12573" y="200532"/>
                </a:lnTo>
                <a:lnTo>
                  <a:pt x="10668" y="197611"/>
                </a:lnTo>
                <a:lnTo>
                  <a:pt x="6731" y="196722"/>
                </a:lnTo>
                <a:close/>
              </a:path>
              <a:path w="103504" h="290829">
                <a:moveTo>
                  <a:pt x="47612" y="255048"/>
                </a:moveTo>
                <a:lnTo>
                  <a:pt x="48641" y="278510"/>
                </a:lnTo>
                <a:lnTo>
                  <a:pt x="61341" y="277875"/>
                </a:lnTo>
                <a:lnTo>
                  <a:pt x="61223" y="275208"/>
                </a:lnTo>
                <a:lnTo>
                  <a:pt x="49276" y="275208"/>
                </a:lnTo>
                <a:lnTo>
                  <a:pt x="54367" y="265559"/>
                </a:lnTo>
                <a:lnTo>
                  <a:pt x="47612" y="255048"/>
                </a:lnTo>
                <a:close/>
              </a:path>
              <a:path w="103504" h="290829">
                <a:moveTo>
                  <a:pt x="95885" y="192912"/>
                </a:moveTo>
                <a:lnTo>
                  <a:pt x="92075" y="194055"/>
                </a:lnTo>
                <a:lnTo>
                  <a:pt x="90424" y="197230"/>
                </a:lnTo>
                <a:lnTo>
                  <a:pt x="60306" y="254304"/>
                </a:lnTo>
                <a:lnTo>
                  <a:pt x="61341" y="277875"/>
                </a:lnTo>
                <a:lnTo>
                  <a:pt x="48641" y="278510"/>
                </a:lnTo>
                <a:lnTo>
                  <a:pt x="61970" y="278510"/>
                </a:lnTo>
                <a:lnTo>
                  <a:pt x="101600" y="203072"/>
                </a:lnTo>
                <a:lnTo>
                  <a:pt x="103251" y="200024"/>
                </a:lnTo>
                <a:lnTo>
                  <a:pt x="102108" y="196087"/>
                </a:lnTo>
                <a:lnTo>
                  <a:pt x="98933" y="194563"/>
                </a:lnTo>
                <a:lnTo>
                  <a:pt x="95885" y="192912"/>
                </a:lnTo>
                <a:close/>
              </a:path>
              <a:path w="103504" h="290829">
                <a:moveTo>
                  <a:pt x="54367" y="265559"/>
                </a:moveTo>
                <a:lnTo>
                  <a:pt x="49276" y="275208"/>
                </a:lnTo>
                <a:lnTo>
                  <a:pt x="60325" y="274827"/>
                </a:lnTo>
                <a:lnTo>
                  <a:pt x="54367" y="265559"/>
                </a:lnTo>
                <a:close/>
              </a:path>
              <a:path w="103504" h="290829">
                <a:moveTo>
                  <a:pt x="60306" y="254304"/>
                </a:moveTo>
                <a:lnTo>
                  <a:pt x="54367" y="265559"/>
                </a:lnTo>
                <a:lnTo>
                  <a:pt x="60325" y="274827"/>
                </a:lnTo>
                <a:lnTo>
                  <a:pt x="49276" y="275208"/>
                </a:lnTo>
                <a:lnTo>
                  <a:pt x="61223" y="275208"/>
                </a:lnTo>
                <a:lnTo>
                  <a:pt x="60306" y="254304"/>
                </a:lnTo>
                <a:close/>
              </a:path>
              <a:path w="103504" h="290829">
                <a:moveTo>
                  <a:pt x="49149" y="0"/>
                </a:moveTo>
                <a:lnTo>
                  <a:pt x="36449" y="507"/>
                </a:lnTo>
                <a:lnTo>
                  <a:pt x="47612" y="255048"/>
                </a:lnTo>
                <a:lnTo>
                  <a:pt x="54367" y="265559"/>
                </a:lnTo>
                <a:lnTo>
                  <a:pt x="60306" y="254304"/>
                </a:lnTo>
                <a:lnTo>
                  <a:pt x="49149" y="0"/>
                </a:lnTo>
                <a:close/>
              </a:path>
            </a:pathLst>
          </a:custGeom>
          <a:solidFill>
            <a:srgbClr val="096CC5"/>
          </a:solidFill>
        </p:spPr>
        <p:txBody>
          <a:bodyPr wrap="square" lIns="0" tIns="0" rIns="0" bIns="0" rtlCol="0"/>
          <a:lstStyle/>
          <a:p>
            <a:endParaRPr/>
          </a:p>
        </p:txBody>
      </p:sp>
      <p:pic>
        <p:nvPicPr>
          <p:cNvPr id="30" name="object 30"/>
          <p:cNvPicPr/>
          <p:nvPr/>
        </p:nvPicPr>
        <p:blipFill>
          <a:blip r:embed="rId3" cstate="print"/>
          <a:stretch>
            <a:fillRect/>
          </a:stretch>
        </p:blipFill>
        <p:spPr>
          <a:xfrm>
            <a:off x="7612506" y="4863465"/>
            <a:ext cx="132207" cy="251968"/>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1090042"/>
          </a:xfrm>
          <a:prstGeom prst="rect">
            <a:avLst/>
          </a:prstGeom>
        </p:spPr>
        <p:txBody>
          <a:bodyPr vert="horz" wrap="square" lIns="0" tIns="12700" rIns="0" bIns="0" rtlCol="0">
            <a:spAutoFit/>
          </a:bodyPr>
          <a:lstStyle/>
          <a:p>
            <a:pPr rtl="0"/>
            <a:r>
              <a:rPr lang="pt-BR" sz="2400" b="0" spc="-5" dirty="0"/>
              <a:t>PROGRAMA</a:t>
            </a:r>
            <a:r>
              <a:rPr lang="pt-B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br>
              <a:rPr lang="pt-BR" sz="2400" dirty="0"/>
            </a:br>
            <a:endParaRPr lang="pt-BR" sz="2200" b="0" dirty="0">
              <a:solidFill>
                <a:schemeClr val="accent1"/>
              </a:solidFill>
              <a:latin typeface="Arial"/>
            </a:endParaRPr>
          </a:p>
        </p:txBody>
      </p:sp>
      <p:sp>
        <p:nvSpPr>
          <p:cNvPr id="3" name="object 3"/>
          <p:cNvSpPr txBox="1"/>
          <p:nvPr/>
        </p:nvSpPr>
        <p:spPr>
          <a:xfrm>
            <a:off x="533400" y="1447800"/>
            <a:ext cx="10723245" cy="14762375"/>
          </a:xfrm>
          <a:prstGeom prst="rect">
            <a:avLst/>
          </a:prstGeom>
        </p:spPr>
        <p:txBody>
          <a:bodyPr vert="horz" wrap="square" lIns="0" tIns="80645" rIns="0" bIns="0" rtlCol="0">
            <a:spAutoFit/>
          </a:bodyPr>
          <a:lstStyle/>
          <a:p>
            <a:r>
              <a:rPr lang="pt-BR" sz="2400" dirty="0"/>
              <a:t/>
            </a:r>
            <a:br>
              <a:rPr lang="pt-BR" sz="2400" dirty="0"/>
            </a:br>
            <a:r>
              <a:rPr lang="pt-BR" b="1" dirty="0">
                <a:solidFill>
                  <a:schemeClr val="tx2"/>
                </a:solidFill>
              </a:rPr>
              <a:t>SANEAMENTO</a:t>
            </a:r>
            <a:endParaRPr lang="pt-BR" dirty="0">
              <a:solidFill>
                <a:schemeClr val="tx2"/>
              </a:solidFill>
            </a:endParaRPr>
          </a:p>
          <a:p>
            <a:pPr fontAlgn="base"/>
            <a:r>
              <a:rPr lang="pt-BR" dirty="0">
                <a:solidFill>
                  <a:schemeClr val="tx2"/>
                </a:solidFill>
              </a:rPr>
              <a:t/>
            </a:r>
            <a:br>
              <a:rPr lang="pt-BR" dirty="0">
                <a:solidFill>
                  <a:schemeClr val="tx2"/>
                </a:solidFill>
              </a:rPr>
            </a:br>
            <a:r>
              <a:rPr lang="pt-BR" dirty="0">
                <a:solidFill>
                  <a:schemeClr val="tx2"/>
                </a:solidFill>
              </a:rPr>
              <a:t>Implantar os mecanismos e estruturas visando atender o Marco Legal do Saneamento - Lei Federal;</a:t>
            </a:r>
          </a:p>
          <a:p>
            <a:pPr fontAlgn="base"/>
            <a:r>
              <a:rPr lang="pt-BR" dirty="0">
                <a:solidFill>
                  <a:schemeClr val="tx2"/>
                </a:solidFill>
              </a:rPr>
              <a:t>Buscar mecanismos para implantação de sistemas inteligentes de coleta da rede de drenagem pluvial;</a:t>
            </a:r>
          </a:p>
          <a:p>
            <a:pPr fontAlgn="base"/>
            <a:r>
              <a:rPr lang="pt-BR" dirty="0">
                <a:solidFill>
                  <a:schemeClr val="tx2"/>
                </a:solidFill>
              </a:rPr>
              <a:t>Adquirir novos coletores de resíduos para as principais vias públicas da cidade ampliando a coleta de resíduos;</a:t>
            </a:r>
          </a:p>
          <a:p>
            <a:pPr fontAlgn="base"/>
            <a:r>
              <a:rPr lang="pt-BR" dirty="0">
                <a:solidFill>
                  <a:schemeClr val="tx2"/>
                </a:solidFill>
              </a:rPr>
              <a:t>Realizar ações para implementar o projeto de coleta seletiva de lixo, incentivando a atuação de catadores;</a:t>
            </a:r>
          </a:p>
          <a:p>
            <a:pPr fontAlgn="base"/>
            <a:r>
              <a:rPr lang="pt-BR" dirty="0">
                <a:solidFill>
                  <a:schemeClr val="tx2"/>
                </a:solidFill>
              </a:rPr>
              <a:t>Ampliar as redes de distribuição de água em bairros;</a:t>
            </a:r>
          </a:p>
          <a:p>
            <a:pPr fontAlgn="base"/>
            <a:r>
              <a:rPr lang="pt-BR" dirty="0">
                <a:solidFill>
                  <a:schemeClr val="tx2"/>
                </a:solidFill>
              </a:rPr>
              <a:t>Manter e aprimorar os serviços de abastecimento de água, coleta e deposição final de esgotos sanitários;</a:t>
            </a:r>
          </a:p>
          <a:p>
            <a:pPr fontAlgn="base"/>
            <a:r>
              <a:rPr lang="pt-BR" dirty="0">
                <a:solidFill>
                  <a:schemeClr val="tx2"/>
                </a:solidFill>
              </a:rPr>
              <a:t>Garantir a manutenção e execução continuada do programa cidade limpa;</a:t>
            </a:r>
          </a:p>
          <a:p>
            <a:pPr fontAlgn="base"/>
            <a:r>
              <a:rPr lang="pt-BR" dirty="0">
                <a:solidFill>
                  <a:schemeClr val="tx2"/>
                </a:solidFill>
              </a:rPr>
              <a:t>Buscar mecanismos e parcerias para ampliar a equipe de limpeza urbana municipal;</a:t>
            </a:r>
          </a:p>
          <a:p>
            <a:pPr fontAlgn="base"/>
            <a:r>
              <a:rPr lang="pt-BR" dirty="0">
                <a:solidFill>
                  <a:schemeClr val="tx2"/>
                </a:solidFill>
              </a:rPr>
              <a:t>Adquirir equipamentos e utensílios modernizados para as ações diárias de limpeza urbana;</a:t>
            </a:r>
          </a:p>
          <a:p>
            <a:pPr fontAlgn="base"/>
            <a:r>
              <a:rPr lang="pt-BR" dirty="0">
                <a:solidFill>
                  <a:schemeClr val="tx2"/>
                </a:solidFill>
              </a:rPr>
              <a:t>Manter a disposição final de resíduos da limpeza urbana de forma adequada e conforme a lei vigente, zerando o envio ao aterro sanitário.</a:t>
            </a:r>
          </a:p>
          <a:p>
            <a:r>
              <a:rPr lang="pt-BR" sz="2400" dirty="0"/>
              <a:t/>
            </a:r>
            <a:br>
              <a:rPr lang="pt-BR" sz="2400" dirty="0"/>
            </a:br>
            <a:r>
              <a:rPr lang="pt-BR" sz="2400" dirty="0"/>
              <a:t/>
            </a:r>
            <a:br>
              <a:rPr lang="pt-BR" sz="2400" dirty="0"/>
            </a:br>
            <a:r>
              <a:rPr lang="pt-BR" sz="2400" dirty="0"/>
              <a:t/>
            </a:r>
            <a:br>
              <a:rPr lang="pt-BR" sz="2400" dirty="0"/>
            </a:br>
            <a:r>
              <a:rPr lang="pt-BR" sz="2400" dirty="0"/>
              <a:t/>
            </a:r>
            <a:br>
              <a:rPr lang="pt-BR" sz="2400" dirty="0"/>
            </a:br>
            <a:r>
              <a:rPr lang="pt-BR" sz="2400" dirty="0"/>
              <a:t/>
            </a:r>
            <a:br>
              <a:rPr lang="pt-BR" sz="2400" dirty="0"/>
            </a:br>
            <a:r>
              <a:rPr lang="pt-BR" sz="2400" b="1" dirty="0"/>
              <a:t>INFRAESTRUTURA MUNICIPAL</a:t>
            </a:r>
            <a:endParaRPr lang="pt-BR" sz="2400" dirty="0"/>
          </a:p>
          <a:p>
            <a:pPr fontAlgn="base"/>
            <a:r>
              <a:rPr lang="pt-BR" sz="2400" dirty="0"/>
              <a:t/>
            </a:r>
            <a:br>
              <a:rPr lang="pt-BR" sz="2400" dirty="0"/>
            </a:br>
            <a:r>
              <a:rPr lang="pt-BR" sz="2400" dirty="0"/>
              <a:t/>
            </a:r>
            <a:br>
              <a:rPr lang="pt-BR" sz="2400" dirty="0"/>
            </a:br>
            <a:r>
              <a:rPr lang="pt-BR" sz="2400" dirty="0"/>
              <a:t>Realizar reformas, ampliações e manutenção dos prédios utilizados pelo município;</a:t>
            </a:r>
          </a:p>
          <a:p>
            <a:pPr fontAlgn="base"/>
            <a:r>
              <a:rPr lang="pt-BR" sz="2400" dirty="0"/>
              <a:t>Realizar parcerias para construção, ampliação e reforma de casas populares;</a:t>
            </a:r>
          </a:p>
          <a:p>
            <a:pPr fontAlgn="base"/>
            <a:r>
              <a:rPr lang="pt-BR" sz="2400" dirty="0"/>
              <a:t>Adquirir terreno para atender necessidades do </a:t>
            </a:r>
            <a:r>
              <a:rPr lang="pt-BR" sz="2400" dirty="0" err="1"/>
              <a:t>municipio</a:t>
            </a:r>
            <a:r>
              <a:rPr lang="pt-BR" sz="2400" dirty="0"/>
              <a:t>;</a:t>
            </a:r>
          </a:p>
          <a:p>
            <a:pPr fontAlgn="base"/>
            <a:r>
              <a:rPr lang="pt-BR" sz="2400" dirty="0"/>
              <a:t>Garantir a realização das obras para implantação do acesso norte pelo Três de Maio e Loteamento Camila;</a:t>
            </a:r>
          </a:p>
          <a:p>
            <a:pPr fontAlgn="base"/>
            <a:r>
              <a:rPr lang="pt-BR" sz="2400" dirty="0"/>
              <a:t>Construção do novo acesso sul pela BR 101 passando pelos fundos da PMCB e ligando á rua João Ernesto Ramos;</a:t>
            </a:r>
          </a:p>
          <a:p>
            <a:pPr fontAlgn="base"/>
            <a:r>
              <a:rPr lang="pt-BR" sz="2400" dirty="0"/>
              <a:t>Revitalizar as vias publicas do novo acesso sul com a cidade de Tubarão pela ponte Doutor </a:t>
            </a:r>
            <a:r>
              <a:rPr lang="pt-BR" sz="2400" dirty="0" err="1"/>
              <a:t>Stélio</a:t>
            </a:r>
            <a:r>
              <a:rPr lang="pt-BR" sz="2400" dirty="0"/>
              <a:t> </a:t>
            </a:r>
            <a:r>
              <a:rPr lang="pt-BR" sz="2400" dirty="0" err="1"/>
              <a:t>Boabaid</a:t>
            </a:r>
            <a:r>
              <a:rPr lang="pt-BR" sz="2400" dirty="0"/>
              <a:t>;</a:t>
            </a:r>
          </a:p>
          <a:p>
            <a:pPr fontAlgn="base"/>
            <a:r>
              <a:rPr lang="pt-BR" sz="2400" dirty="0"/>
              <a:t>Revitalização das praças Maximiliano Pessoa e Jacó </a:t>
            </a:r>
            <a:r>
              <a:rPr lang="pt-BR" sz="2400" dirty="0" err="1"/>
              <a:t>Locks</a:t>
            </a:r>
            <a:r>
              <a:rPr lang="pt-BR" sz="2400" dirty="0"/>
              <a:t>, respectivamente no bairro Centro e Alvorada;</a:t>
            </a:r>
          </a:p>
          <a:p>
            <a:pPr fontAlgn="base"/>
            <a:r>
              <a:rPr lang="pt-BR" sz="2400" dirty="0"/>
              <a:t>Pavimentar e revitalizar as vias urbanas em todos os bairros;</a:t>
            </a:r>
          </a:p>
          <a:p>
            <a:pPr fontAlgn="base"/>
            <a:r>
              <a:rPr lang="pt-BR" sz="2400" dirty="0"/>
              <a:t>Reforma do Sacolão Municipal;</a:t>
            </a:r>
          </a:p>
          <a:p>
            <a:pPr fontAlgn="base"/>
            <a:r>
              <a:rPr lang="pt-BR" sz="2400" dirty="0"/>
              <a:t>Garantir manutenção das atividades de operação tapa buracos;</a:t>
            </a:r>
          </a:p>
          <a:p>
            <a:pPr fontAlgn="base"/>
            <a:r>
              <a:rPr lang="pt-BR" sz="2400" dirty="0"/>
              <a:t>Aprimorar e garantir a manutenção da Ação mais estrada;</a:t>
            </a:r>
          </a:p>
          <a:p>
            <a:pPr fontAlgn="base"/>
            <a:r>
              <a:rPr lang="pt-BR" sz="2400" dirty="0"/>
              <a:t>Ampliar o trecho de estradas vicinais a ser pavimentado em bairro da zona rural;</a:t>
            </a:r>
          </a:p>
          <a:p>
            <a:pPr fontAlgn="base"/>
            <a:r>
              <a:rPr lang="pt-BR" sz="2400" dirty="0"/>
              <a:t>Destinar recursos a fim de ampliar a ação revitaliza mais em ruas de calçamento com lajotas e </a:t>
            </a:r>
            <a:r>
              <a:rPr lang="pt-BR" sz="2400" dirty="0" err="1"/>
              <a:t>paralelepipedo</a:t>
            </a:r>
            <a:r>
              <a:rPr lang="pt-BR" sz="2400" dirty="0"/>
              <a:t>;</a:t>
            </a:r>
          </a:p>
          <a:p>
            <a:pPr fontAlgn="base"/>
            <a:r>
              <a:rPr lang="pt-BR" sz="2400" dirty="0"/>
              <a:t>Promover a revitalização das vias publicas e passeios na Vila Mendonça Lima;</a:t>
            </a:r>
          </a:p>
          <a:p>
            <a:endParaRPr lang="pt-BR" sz="2400" dirty="0">
              <a:solidFill>
                <a:schemeClr val="tx2"/>
              </a:solidFill>
            </a:endParaRPr>
          </a:p>
        </p:txBody>
      </p:sp>
    </p:spTree>
    <p:extLst>
      <p:ext uri="{BB962C8B-B14F-4D97-AF65-F5344CB8AC3E}">
        <p14:creationId xmlns:p14="http://schemas.microsoft.com/office/powerpoint/2010/main" val="2183212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87690" cy="751488"/>
          </a:xfrm>
          <a:prstGeom prst="rect">
            <a:avLst/>
          </a:prstGeom>
        </p:spPr>
        <p:txBody>
          <a:bodyPr vert="horz" wrap="square" lIns="0" tIns="12700" rIns="0" bIns="0" rtlCol="0">
            <a:spAutoFit/>
          </a:bodyPr>
          <a:lstStyle/>
          <a:p>
            <a:pPr rtl="0"/>
            <a:r>
              <a:rPr lang="pt-BR" sz="2400" b="0" spc="-5" dirty="0"/>
              <a:t>PROGRAMA</a:t>
            </a:r>
            <a:r>
              <a:rPr lang="pt-BR" sz="2400" b="0" spc="-170" dirty="0"/>
              <a:t> </a:t>
            </a:r>
            <a:r>
              <a:rPr lang="pt-BR" sz="2400" b="0" dirty="0">
                <a:solidFill>
                  <a:schemeClr val="accent1"/>
                </a:solidFill>
              </a:rPr>
              <a:t>007</a:t>
            </a:r>
            <a:r>
              <a:rPr lang="pt-BR" sz="2400" b="0" spc="-25" dirty="0">
                <a:solidFill>
                  <a:schemeClr val="accent1"/>
                </a:solidFill>
              </a:rPr>
              <a:t> </a:t>
            </a:r>
            <a:r>
              <a:rPr lang="pt-BR" sz="2400" b="0" dirty="0"/>
              <a:t>– </a:t>
            </a:r>
            <a:r>
              <a:rPr lang="pt-BR" sz="2400" dirty="0"/>
              <a:t>SECRETARIA MUNICIPAL DE INFRAESTRUTURA, MOBILIDADE E SEGURANÇA PÚBLICA</a:t>
            </a:r>
            <a:endParaRPr lang="pt-BR" sz="2200" b="0" dirty="0">
              <a:solidFill>
                <a:schemeClr val="accent1"/>
              </a:solidFill>
              <a:latin typeface="Arial"/>
            </a:endParaRPr>
          </a:p>
        </p:txBody>
      </p:sp>
      <p:sp>
        <p:nvSpPr>
          <p:cNvPr id="3" name="object 3"/>
          <p:cNvSpPr txBox="1"/>
          <p:nvPr/>
        </p:nvSpPr>
        <p:spPr>
          <a:xfrm>
            <a:off x="533400" y="1447800"/>
            <a:ext cx="10723245" cy="5005858"/>
          </a:xfrm>
          <a:prstGeom prst="rect">
            <a:avLst/>
          </a:prstGeom>
        </p:spPr>
        <p:txBody>
          <a:bodyPr vert="horz" wrap="square" lIns="0" tIns="80645" rIns="0" bIns="0" rtlCol="0">
            <a:spAutoFit/>
          </a:bodyPr>
          <a:lstStyle/>
          <a:p>
            <a:r>
              <a:rPr lang="pt-BR" sz="2400" dirty="0">
                <a:solidFill>
                  <a:schemeClr val="tx2"/>
                </a:solidFill>
              </a:rPr>
              <a:t/>
            </a:r>
            <a:br>
              <a:rPr lang="pt-BR" sz="2400" dirty="0">
                <a:solidFill>
                  <a:schemeClr val="tx2"/>
                </a:solidFill>
              </a:rPr>
            </a:br>
            <a:r>
              <a:rPr lang="pt-BR" sz="2400" b="1" dirty="0">
                <a:solidFill>
                  <a:schemeClr val="tx2"/>
                </a:solidFill>
              </a:rPr>
              <a:t>INFRAESTRUTURA MUNICIPAL</a:t>
            </a:r>
            <a:endParaRPr lang="pt-BR" sz="2400" dirty="0">
              <a:solidFill>
                <a:schemeClr val="tx2"/>
              </a:solidFill>
            </a:endParaRPr>
          </a:p>
          <a:p>
            <a:pPr fontAlgn="base"/>
            <a:r>
              <a:rPr lang="pt-BR" sz="2400" dirty="0">
                <a:solidFill>
                  <a:schemeClr val="tx2"/>
                </a:solidFill>
              </a:rPr>
              <a:t/>
            </a:r>
            <a:br>
              <a:rPr lang="pt-BR" sz="2400" dirty="0">
                <a:solidFill>
                  <a:schemeClr val="tx2"/>
                </a:solidFill>
              </a:rPr>
            </a:br>
            <a:r>
              <a:rPr lang="pt-BR" sz="1600" dirty="0">
                <a:solidFill>
                  <a:schemeClr val="tx2"/>
                </a:solidFill>
              </a:rPr>
              <a:t>Realizar reformas, ampliações e manutenção dos prédios utilizados pelo município;</a:t>
            </a:r>
          </a:p>
          <a:p>
            <a:pPr fontAlgn="base"/>
            <a:r>
              <a:rPr lang="pt-BR" sz="1600" dirty="0">
                <a:solidFill>
                  <a:schemeClr val="tx2"/>
                </a:solidFill>
              </a:rPr>
              <a:t>Realizar parcerias para construção, ampliação e reforma de casas populares;</a:t>
            </a:r>
          </a:p>
          <a:p>
            <a:pPr fontAlgn="base"/>
            <a:r>
              <a:rPr lang="pt-BR" sz="1600" dirty="0">
                <a:solidFill>
                  <a:schemeClr val="tx2"/>
                </a:solidFill>
              </a:rPr>
              <a:t>Adquirir terreno para atender necessidades do Município;</a:t>
            </a:r>
          </a:p>
          <a:p>
            <a:pPr fontAlgn="base"/>
            <a:r>
              <a:rPr lang="pt-BR" sz="1600" dirty="0">
                <a:solidFill>
                  <a:schemeClr val="tx2"/>
                </a:solidFill>
              </a:rPr>
              <a:t>Garantir a realização das obras para implantação do acesso norte pelo Três de Maio e Loteamento Camila;</a:t>
            </a:r>
          </a:p>
          <a:p>
            <a:pPr fontAlgn="base"/>
            <a:r>
              <a:rPr lang="pt-BR" sz="1600" dirty="0">
                <a:solidFill>
                  <a:schemeClr val="tx2"/>
                </a:solidFill>
              </a:rPr>
              <a:t>Construção do novo acesso sul pela BR 101 passando pelos fundos da PMCB e ligando á rua João Ernesto Ramos;</a:t>
            </a:r>
          </a:p>
          <a:p>
            <a:pPr fontAlgn="base"/>
            <a:r>
              <a:rPr lang="pt-BR" sz="1600" dirty="0">
                <a:solidFill>
                  <a:schemeClr val="tx2"/>
                </a:solidFill>
              </a:rPr>
              <a:t>Revitalizar as vias publicas do novo acesso sul com a cidade de Tubarão pela ponte Doutor </a:t>
            </a:r>
            <a:r>
              <a:rPr lang="pt-BR" sz="1600" dirty="0" err="1">
                <a:solidFill>
                  <a:schemeClr val="tx2"/>
                </a:solidFill>
              </a:rPr>
              <a:t>Stélio</a:t>
            </a:r>
            <a:r>
              <a:rPr lang="pt-BR" sz="1600" dirty="0">
                <a:solidFill>
                  <a:schemeClr val="tx2"/>
                </a:solidFill>
              </a:rPr>
              <a:t> </a:t>
            </a:r>
            <a:r>
              <a:rPr lang="pt-BR" sz="1600" dirty="0" err="1">
                <a:solidFill>
                  <a:schemeClr val="tx2"/>
                </a:solidFill>
              </a:rPr>
              <a:t>Boabaid</a:t>
            </a:r>
            <a:r>
              <a:rPr lang="pt-BR" sz="1600" dirty="0">
                <a:solidFill>
                  <a:schemeClr val="tx2"/>
                </a:solidFill>
              </a:rPr>
              <a:t>;</a:t>
            </a:r>
          </a:p>
          <a:p>
            <a:pPr fontAlgn="base"/>
            <a:r>
              <a:rPr lang="pt-BR" sz="1600" dirty="0">
                <a:solidFill>
                  <a:schemeClr val="tx2"/>
                </a:solidFill>
              </a:rPr>
              <a:t>Revitalização das praças Maximiliano Pessoa e Jacó </a:t>
            </a:r>
            <a:r>
              <a:rPr lang="pt-BR" sz="1600" dirty="0" err="1">
                <a:solidFill>
                  <a:schemeClr val="tx2"/>
                </a:solidFill>
              </a:rPr>
              <a:t>Locks</a:t>
            </a:r>
            <a:r>
              <a:rPr lang="pt-BR" sz="1600" dirty="0">
                <a:solidFill>
                  <a:schemeClr val="tx2"/>
                </a:solidFill>
              </a:rPr>
              <a:t>, respectivamente no bairro Centro e Alvorada;</a:t>
            </a:r>
          </a:p>
          <a:p>
            <a:pPr fontAlgn="base"/>
            <a:r>
              <a:rPr lang="pt-BR" sz="1600" dirty="0">
                <a:solidFill>
                  <a:schemeClr val="tx2"/>
                </a:solidFill>
              </a:rPr>
              <a:t>Pavimentar e revitalizar as vias urbanas em todos os bairros;</a:t>
            </a:r>
          </a:p>
          <a:p>
            <a:pPr fontAlgn="base"/>
            <a:r>
              <a:rPr lang="pt-BR" sz="1600" dirty="0">
                <a:solidFill>
                  <a:schemeClr val="tx2"/>
                </a:solidFill>
              </a:rPr>
              <a:t>Reforma do Sacolão Municipal;</a:t>
            </a:r>
          </a:p>
          <a:p>
            <a:pPr fontAlgn="base"/>
            <a:r>
              <a:rPr lang="pt-BR" sz="1600" dirty="0">
                <a:solidFill>
                  <a:schemeClr val="tx2"/>
                </a:solidFill>
              </a:rPr>
              <a:t>Garantir manutenção das atividades de operação tapa buracos;</a:t>
            </a:r>
          </a:p>
          <a:p>
            <a:pPr fontAlgn="base"/>
            <a:r>
              <a:rPr lang="pt-BR" sz="1600" dirty="0">
                <a:solidFill>
                  <a:schemeClr val="tx2"/>
                </a:solidFill>
              </a:rPr>
              <a:t>Aprimorar e garantir a manutenção da Ação mais estrada;</a:t>
            </a:r>
          </a:p>
          <a:p>
            <a:pPr fontAlgn="base"/>
            <a:r>
              <a:rPr lang="pt-BR" sz="1600" dirty="0">
                <a:solidFill>
                  <a:schemeClr val="tx2"/>
                </a:solidFill>
              </a:rPr>
              <a:t>Ampliar o trecho de estradas vicinais a ser pavimentado em bairro da zona rural;</a:t>
            </a:r>
          </a:p>
          <a:p>
            <a:pPr fontAlgn="base"/>
            <a:r>
              <a:rPr lang="pt-BR" sz="1600" dirty="0">
                <a:solidFill>
                  <a:schemeClr val="tx2"/>
                </a:solidFill>
              </a:rPr>
              <a:t>Destinar recursos a fim de ampliar a ação revitaliza mais em ruas de calçamento com lajotas e </a:t>
            </a:r>
            <a:r>
              <a:rPr lang="pt-BR" sz="1600" dirty="0" err="1">
                <a:solidFill>
                  <a:schemeClr val="tx2"/>
                </a:solidFill>
              </a:rPr>
              <a:t>paralelepipedo</a:t>
            </a:r>
            <a:r>
              <a:rPr lang="pt-BR" sz="1600" dirty="0">
                <a:solidFill>
                  <a:schemeClr val="tx2"/>
                </a:solidFill>
              </a:rPr>
              <a:t>;</a:t>
            </a:r>
          </a:p>
          <a:p>
            <a:pPr fontAlgn="base"/>
            <a:r>
              <a:rPr lang="pt-BR" sz="1600" dirty="0">
                <a:solidFill>
                  <a:schemeClr val="tx2"/>
                </a:solidFill>
              </a:rPr>
              <a:t>Promover a revitalização das vias públicas e passeios na Vila Mendonça Lima;</a:t>
            </a:r>
          </a:p>
          <a:p>
            <a:endParaRPr lang="pt-BR" sz="2400" dirty="0">
              <a:solidFill>
                <a:schemeClr val="tx2"/>
              </a:solidFill>
            </a:endParaRPr>
          </a:p>
        </p:txBody>
      </p:sp>
    </p:spTree>
    <p:extLst>
      <p:ext uri="{BB962C8B-B14F-4D97-AF65-F5344CB8AC3E}">
        <p14:creationId xmlns:p14="http://schemas.microsoft.com/office/powerpoint/2010/main" val="38840161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graphicFrame>
        <p:nvGraphicFramePr>
          <p:cNvPr id="3" name="Tabela 2"/>
          <p:cNvGraphicFramePr>
            <a:graphicFrameLocks noGrp="1"/>
          </p:cNvGraphicFramePr>
          <p:nvPr>
            <p:extLst>
              <p:ext uri="{D42A27DB-BD31-4B8C-83A1-F6EECF244321}">
                <p14:modId xmlns:p14="http://schemas.microsoft.com/office/powerpoint/2010/main" val="567005839"/>
              </p:ext>
            </p:extLst>
          </p:nvPr>
        </p:nvGraphicFramePr>
        <p:xfrm>
          <a:off x="685800" y="1371600"/>
          <a:ext cx="9677400" cy="4648200"/>
        </p:xfrm>
        <a:graphic>
          <a:graphicData uri="http://schemas.openxmlformats.org/drawingml/2006/table">
            <a:tbl>
              <a:tblPr firstRow="1" firstCol="1" bandRow="1">
                <a:tableStyleId>{5C22544A-7EE6-4342-B048-85BDC9FD1C3A}</a:tableStyleId>
              </a:tblPr>
              <a:tblGrid>
                <a:gridCol w="3577251">
                  <a:extLst>
                    <a:ext uri="{9D8B030D-6E8A-4147-A177-3AD203B41FA5}">
                      <a16:colId xmlns="" xmlns:a16="http://schemas.microsoft.com/office/drawing/2014/main" val="20000"/>
                    </a:ext>
                  </a:extLst>
                </a:gridCol>
                <a:gridCol w="3430661">
                  <a:extLst>
                    <a:ext uri="{9D8B030D-6E8A-4147-A177-3AD203B41FA5}">
                      <a16:colId xmlns="" xmlns:a16="http://schemas.microsoft.com/office/drawing/2014/main" val="20001"/>
                    </a:ext>
                  </a:extLst>
                </a:gridCol>
                <a:gridCol w="2669488">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rPr>
                        <a:t>Manutenção da AB</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 Folha de pagamento;</a:t>
                      </a:r>
                    </a:p>
                    <a:p>
                      <a:pPr>
                        <a:lnSpc>
                          <a:spcPct val="115000"/>
                        </a:lnSpc>
                        <a:spcAft>
                          <a:spcPts val="0"/>
                        </a:spcAft>
                      </a:pPr>
                      <a:r>
                        <a:rPr lang="pt-BR" sz="1400" dirty="0">
                          <a:effectLst/>
                        </a:rPr>
                        <a:t>- Contas fixas (água, luz, telefone, internet, aluguel, terceirizadas, sistemas); </a:t>
                      </a:r>
                    </a:p>
                    <a:p>
                      <a:pPr>
                        <a:lnSpc>
                          <a:spcPct val="115000"/>
                        </a:lnSpc>
                        <a:spcAft>
                          <a:spcPts val="0"/>
                        </a:spcAft>
                      </a:pPr>
                      <a:r>
                        <a:rPr lang="pt-BR" sz="1400" dirty="0">
                          <a:effectLst/>
                        </a:rPr>
                        <a:t>- Manutenção de equipamentos; </a:t>
                      </a:r>
                    </a:p>
                    <a:p>
                      <a:pPr>
                        <a:lnSpc>
                          <a:spcPct val="115000"/>
                        </a:lnSpc>
                        <a:spcAft>
                          <a:spcPts val="0"/>
                        </a:spcAft>
                      </a:pPr>
                      <a:r>
                        <a:rPr lang="pt-BR" sz="1400" dirty="0">
                          <a:effectLst/>
                        </a:rPr>
                        <a:t>- Medicamentos e</a:t>
                      </a:r>
                    </a:p>
                    <a:p>
                      <a:pPr>
                        <a:lnSpc>
                          <a:spcPct val="115000"/>
                        </a:lnSpc>
                        <a:spcAft>
                          <a:spcPts val="0"/>
                        </a:spcAft>
                      </a:pPr>
                      <a:r>
                        <a:rPr lang="pt-BR" sz="1400" dirty="0">
                          <a:effectLst/>
                        </a:rPr>
                        <a:t>- Materiais permanentes e de consumo.</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Continuidade do serviço realizados nas Unidades Básicas de Saúde</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rPr>
                        <a:t>Manutenção do PA</a:t>
                      </a:r>
                      <a:endParaRPr lang="pt-BR" sz="140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 Folha de pagamento;</a:t>
                      </a:r>
                    </a:p>
                    <a:p>
                      <a:pPr>
                        <a:lnSpc>
                          <a:spcPct val="115000"/>
                        </a:lnSpc>
                        <a:spcAft>
                          <a:spcPts val="0"/>
                        </a:spcAft>
                      </a:pPr>
                      <a:r>
                        <a:rPr lang="pt-BR" sz="1400" dirty="0">
                          <a:effectLst/>
                        </a:rPr>
                        <a:t>- Contas fixas (água, luz, telefone, internet, terceirizadas, sistemas); </a:t>
                      </a:r>
                    </a:p>
                    <a:p>
                      <a:pPr>
                        <a:lnSpc>
                          <a:spcPct val="115000"/>
                        </a:lnSpc>
                        <a:spcAft>
                          <a:spcPts val="0"/>
                        </a:spcAft>
                      </a:pPr>
                      <a:r>
                        <a:rPr lang="pt-BR" sz="1400" dirty="0">
                          <a:effectLst/>
                        </a:rPr>
                        <a:t>- Manutenção de equipamentos; </a:t>
                      </a:r>
                    </a:p>
                    <a:p>
                      <a:pPr>
                        <a:lnSpc>
                          <a:spcPct val="115000"/>
                        </a:lnSpc>
                        <a:spcAft>
                          <a:spcPts val="0"/>
                        </a:spcAft>
                      </a:pPr>
                      <a:r>
                        <a:rPr lang="pt-BR" sz="1400" dirty="0">
                          <a:effectLst/>
                        </a:rPr>
                        <a:t>- Medicamentos e</a:t>
                      </a:r>
                    </a:p>
                    <a:p>
                      <a:pPr>
                        <a:lnSpc>
                          <a:spcPct val="115000"/>
                        </a:lnSpc>
                        <a:spcAft>
                          <a:spcPts val="0"/>
                        </a:spcAft>
                      </a:pPr>
                      <a:r>
                        <a:rPr lang="pt-BR" sz="1400" dirty="0">
                          <a:effectLst/>
                        </a:rPr>
                        <a:t>- Materiais permanentes e de consumo.</a:t>
                      </a:r>
                      <a:endParaRPr lang="pt-BR" sz="1400" dirty="0">
                        <a:effectLst/>
                        <a:latin typeface="Calibri"/>
                        <a:ea typeface="Calibri"/>
                        <a:cs typeface="Times New Roman"/>
                      </a:endParaRPr>
                    </a:p>
                  </a:txBody>
                  <a:tcPr marL="28720" marR="28720" marT="0" marB="0"/>
                </a:tc>
                <a:tc>
                  <a:txBody>
                    <a:bodyPr/>
                    <a:lstStyle/>
                    <a:p>
                      <a:pPr>
                        <a:lnSpc>
                          <a:spcPct val="115000"/>
                        </a:lnSpc>
                        <a:spcAft>
                          <a:spcPts val="0"/>
                        </a:spcAft>
                      </a:pPr>
                      <a:r>
                        <a:rPr lang="pt-BR" sz="1400" dirty="0">
                          <a:effectLst/>
                        </a:rPr>
                        <a:t>Continuidade do serviço realizado no Pronto Atendimento Municipal</a:t>
                      </a:r>
                      <a:endParaRPr lang="pt-BR" sz="1400" dirty="0">
                        <a:effectLst/>
                        <a:latin typeface="Calibri"/>
                        <a:ea typeface="Calibri"/>
                        <a:cs typeface="Times New Roman"/>
                      </a:endParaRPr>
                    </a:p>
                  </a:txBody>
                  <a:tcPr marL="28720" marR="28720" marT="0" marB="0"/>
                </a:tc>
                <a:extLst>
                  <a:ext uri="{0D108BD9-81ED-4DB2-BD59-A6C34878D82A}">
                    <a16:rowId xmlns=""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998308732"/>
              </p:ext>
            </p:extLst>
          </p:nvPr>
        </p:nvGraphicFramePr>
        <p:xfrm>
          <a:off x="381000" y="1295400"/>
          <a:ext cx="9829800" cy="4648200"/>
        </p:xfrm>
        <a:graphic>
          <a:graphicData uri="http://schemas.openxmlformats.org/drawingml/2006/table">
            <a:tbl>
              <a:tblPr firstRow="1" firstCol="1" bandRow="1">
                <a:tableStyleId>{5C22544A-7EE6-4342-B048-85BDC9FD1C3A}</a:tableStyleId>
              </a:tblPr>
              <a:tblGrid>
                <a:gridCol w="3633585">
                  <a:extLst>
                    <a:ext uri="{9D8B030D-6E8A-4147-A177-3AD203B41FA5}">
                      <a16:colId xmlns="" xmlns:a16="http://schemas.microsoft.com/office/drawing/2014/main" val="20000"/>
                    </a:ext>
                  </a:extLst>
                </a:gridCol>
                <a:gridCol w="3484688">
                  <a:extLst>
                    <a:ext uri="{9D8B030D-6E8A-4147-A177-3AD203B41FA5}">
                      <a16:colId xmlns="" xmlns:a16="http://schemas.microsoft.com/office/drawing/2014/main" val="20001"/>
                    </a:ext>
                  </a:extLst>
                </a:gridCol>
                <a:gridCol w="2711527">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Manutenção da Gestão do SUS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Folha de pagamento;</a:t>
                      </a:r>
                    </a:p>
                    <a:p>
                      <a:pPr>
                        <a:lnSpc>
                          <a:spcPct val="115000"/>
                        </a:lnSpc>
                        <a:spcAft>
                          <a:spcPts val="0"/>
                        </a:spcAft>
                      </a:pPr>
                      <a:r>
                        <a:rPr lang="pt-BR" sz="1400" dirty="0">
                          <a:effectLst/>
                          <a:latin typeface="Calibri"/>
                          <a:ea typeface="Calibri"/>
                          <a:cs typeface="Times New Roman"/>
                        </a:rPr>
                        <a:t>- Contas fixas (água, luz, telefone, internet, terceirizadas, sistemas, assessoria);</a:t>
                      </a:r>
                    </a:p>
                    <a:p>
                      <a:pPr>
                        <a:lnSpc>
                          <a:spcPct val="115000"/>
                        </a:lnSpc>
                        <a:spcAft>
                          <a:spcPts val="0"/>
                        </a:spcAft>
                      </a:pPr>
                      <a:r>
                        <a:rPr lang="pt-BR" sz="1400" dirty="0">
                          <a:effectLst/>
                          <a:latin typeface="Calibri"/>
                          <a:ea typeface="Calibri"/>
                          <a:cs typeface="Times New Roman"/>
                        </a:rPr>
                        <a:t>- Credenciamentos (especialistas, laboratórios, exames de imagens); e</a:t>
                      </a:r>
                    </a:p>
                    <a:p>
                      <a:pPr>
                        <a:lnSpc>
                          <a:spcPct val="115000"/>
                        </a:lnSpc>
                        <a:spcAft>
                          <a:spcPts val="0"/>
                        </a:spcAft>
                      </a:pPr>
                      <a:r>
                        <a:rPr lang="pt-BR" sz="1400" dirty="0">
                          <a:effectLst/>
                          <a:latin typeface="Calibri"/>
                          <a:ea typeface="Calibri"/>
                          <a:cs typeface="Times New Roman"/>
                        </a:rPr>
                        <a:t>- Convênios (</a:t>
                      </a:r>
                      <a:r>
                        <a:rPr lang="pt-BR" sz="1400" dirty="0" err="1">
                          <a:effectLst/>
                          <a:latin typeface="Calibri"/>
                          <a:ea typeface="Calibri"/>
                          <a:cs typeface="Times New Roman"/>
                        </a:rPr>
                        <a:t>CisAmurel</a:t>
                      </a:r>
                      <a:r>
                        <a:rPr lang="pt-BR" sz="1400" dirty="0">
                          <a:effectLst/>
                          <a:latin typeface="Calibri"/>
                          <a:ea typeface="Calibri"/>
                          <a:cs typeface="Times New Roman"/>
                        </a:rPr>
                        <a:t>);</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dos serviços realizados pela SMS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Manutenção da Assistência Farmacêutica </a:t>
                      </a:r>
                    </a:p>
                  </a:txBody>
                  <a:tcPr marL="68580" marR="68580" marT="0" marB="0"/>
                </a:tc>
                <a:tc>
                  <a:txBody>
                    <a:bodyPr/>
                    <a:lstStyle/>
                    <a:p>
                      <a:pPr>
                        <a:lnSpc>
                          <a:spcPct val="115000"/>
                        </a:lnSpc>
                        <a:spcAft>
                          <a:spcPts val="0"/>
                        </a:spcAft>
                      </a:pPr>
                      <a:r>
                        <a:rPr lang="pt-BR" sz="1400">
                          <a:effectLst/>
                          <a:latin typeface="Calibri"/>
                          <a:ea typeface="Calibri"/>
                          <a:cs typeface="Times New Roman"/>
                        </a:rPr>
                        <a:t>- Folha de pagamento;</a:t>
                      </a:r>
                    </a:p>
                    <a:p>
                      <a:pPr>
                        <a:lnSpc>
                          <a:spcPct val="115000"/>
                        </a:lnSpc>
                        <a:spcAft>
                          <a:spcPts val="0"/>
                        </a:spcAft>
                      </a:pPr>
                      <a:r>
                        <a:rPr lang="pt-BR" sz="1400">
                          <a:effectLst/>
                          <a:latin typeface="Calibri"/>
                          <a:ea typeface="Calibri"/>
                          <a:cs typeface="Times New Roman"/>
                        </a:rPr>
                        <a:t>- Contas fixas (água, luz, telefone, internet, terceirizadas, sistemas, aluguel);</a:t>
                      </a:r>
                    </a:p>
                    <a:p>
                      <a:pPr>
                        <a:lnSpc>
                          <a:spcPct val="115000"/>
                        </a:lnSpc>
                        <a:spcAft>
                          <a:spcPts val="0"/>
                        </a:spcAft>
                      </a:pPr>
                      <a:r>
                        <a:rPr lang="pt-BR" sz="1400">
                          <a:effectLst/>
                          <a:latin typeface="Calibri"/>
                          <a:ea typeface="Calibri"/>
                          <a:cs typeface="Times New Roman"/>
                        </a:rPr>
                        <a:t>- Manutenção de equipamentos; </a:t>
                      </a:r>
                    </a:p>
                    <a:p>
                      <a:pPr>
                        <a:lnSpc>
                          <a:spcPct val="115000"/>
                        </a:lnSpc>
                        <a:spcAft>
                          <a:spcPts val="0"/>
                        </a:spcAft>
                      </a:pPr>
                      <a:r>
                        <a:rPr lang="pt-BR" sz="1400">
                          <a:effectLst/>
                          <a:latin typeface="Calibri"/>
                          <a:ea typeface="Calibri"/>
                          <a:cs typeface="Times New Roman"/>
                        </a:rPr>
                        <a:t>- Medicamentos e</a:t>
                      </a:r>
                    </a:p>
                    <a:p>
                      <a:pPr>
                        <a:lnSpc>
                          <a:spcPct val="115000"/>
                        </a:lnSpc>
                        <a:spcAft>
                          <a:spcPts val="0"/>
                        </a:spcAft>
                      </a:pPr>
                      <a:r>
                        <a:rPr lang="pt-BR" sz="1400">
                          <a:effectLst/>
                          <a:latin typeface="Calibri"/>
                          <a:ea typeface="Calibri"/>
                          <a:cs typeface="Times New Roman"/>
                        </a:rPr>
                        <a:t>- Materiais permanentes e de consumo.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 serviço</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7169021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269350060"/>
              </p:ext>
            </p:extLst>
          </p:nvPr>
        </p:nvGraphicFramePr>
        <p:xfrm>
          <a:off x="533400" y="1371600"/>
          <a:ext cx="9448800" cy="4648200"/>
        </p:xfrm>
        <a:graphic>
          <a:graphicData uri="http://schemas.openxmlformats.org/drawingml/2006/table">
            <a:tbl>
              <a:tblPr firstRow="1" firstCol="1" bandRow="1">
                <a:tableStyleId>{5C22544A-7EE6-4342-B048-85BDC9FD1C3A}</a:tableStyleId>
              </a:tblPr>
              <a:tblGrid>
                <a:gridCol w="3492749">
                  <a:extLst>
                    <a:ext uri="{9D8B030D-6E8A-4147-A177-3AD203B41FA5}">
                      <a16:colId xmlns="" xmlns:a16="http://schemas.microsoft.com/office/drawing/2014/main" val="20000"/>
                    </a:ext>
                  </a:extLst>
                </a:gridCol>
                <a:gridCol w="3349622">
                  <a:extLst>
                    <a:ext uri="{9D8B030D-6E8A-4147-A177-3AD203B41FA5}">
                      <a16:colId xmlns="" xmlns:a16="http://schemas.microsoft.com/office/drawing/2014/main" val="20001"/>
                    </a:ext>
                  </a:extLst>
                </a:gridCol>
                <a:gridCol w="260642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a:effectLst/>
                          <a:latin typeface="Calibri"/>
                          <a:ea typeface="Calibri"/>
                          <a:cs typeface="Times New Roman"/>
                        </a:rPr>
                        <a:t>Manutenção da Vigilância em Saúde</a:t>
                      </a:r>
                    </a:p>
                  </a:txBody>
                  <a:tcPr marL="68580" marR="68580" marT="0" marB="0"/>
                </a:tc>
                <a:tc>
                  <a:txBody>
                    <a:bodyPr/>
                    <a:lstStyle/>
                    <a:p>
                      <a:pPr>
                        <a:lnSpc>
                          <a:spcPct val="115000"/>
                        </a:lnSpc>
                        <a:spcAft>
                          <a:spcPts val="0"/>
                        </a:spcAft>
                      </a:pPr>
                      <a:r>
                        <a:rPr lang="pt-BR" sz="1400">
                          <a:effectLst/>
                          <a:latin typeface="Calibri"/>
                          <a:ea typeface="Calibri"/>
                          <a:cs typeface="Times New Roman"/>
                        </a:rPr>
                        <a:t>- Folha de pagamento;</a:t>
                      </a:r>
                    </a:p>
                    <a:p>
                      <a:pPr>
                        <a:lnSpc>
                          <a:spcPct val="115000"/>
                        </a:lnSpc>
                        <a:spcAft>
                          <a:spcPts val="0"/>
                        </a:spcAft>
                      </a:pPr>
                      <a:r>
                        <a:rPr lang="pt-BR" sz="1400">
                          <a:effectLst/>
                          <a:latin typeface="Calibri"/>
                          <a:ea typeface="Calibri"/>
                          <a:cs typeface="Times New Roman"/>
                        </a:rPr>
                        <a:t>- Contas fixas (água, luz, telefone, internet, terceirizadas, sistemas);</a:t>
                      </a:r>
                    </a:p>
                    <a:p>
                      <a:pPr>
                        <a:lnSpc>
                          <a:spcPct val="115000"/>
                        </a:lnSpc>
                        <a:spcAft>
                          <a:spcPts val="0"/>
                        </a:spcAft>
                      </a:pPr>
                      <a:r>
                        <a:rPr lang="pt-BR" sz="1400">
                          <a:effectLst/>
                          <a:latin typeface="Calibri"/>
                          <a:ea typeface="Calibri"/>
                          <a:cs typeface="Times New Roman"/>
                        </a:rPr>
                        <a:t>- Manutenção de equipamentos; </a:t>
                      </a:r>
                    </a:p>
                    <a:p>
                      <a:pPr>
                        <a:lnSpc>
                          <a:spcPct val="115000"/>
                        </a:lnSpc>
                        <a:spcAft>
                          <a:spcPts val="0"/>
                        </a:spcAft>
                      </a:pPr>
                      <a:r>
                        <a:rPr lang="pt-BR" sz="1400">
                          <a:effectLst/>
                          <a:latin typeface="Calibri"/>
                          <a:ea typeface="Calibri"/>
                          <a:cs typeface="Times New Roman"/>
                        </a:rPr>
                        <a:t>- Fórmula infantil e</a:t>
                      </a:r>
                    </a:p>
                    <a:p>
                      <a:pPr>
                        <a:lnSpc>
                          <a:spcPct val="115000"/>
                        </a:lnSpc>
                        <a:spcAft>
                          <a:spcPts val="0"/>
                        </a:spcAft>
                      </a:pPr>
                      <a:r>
                        <a:rPr lang="pt-BR" sz="1400">
                          <a:effectLst/>
                          <a:latin typeface="Calibri"/>
                          <a:ea typeface="Calibri"/>
                          <a:cs typeface="Times New Roman"/>
                        </a:rPr>
                        <a:t>- Materiais permanentes e de consumo.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Continuidade dos serviços realizados pela Vigilância Epidemiológica, Sanitária, Programa de Combate as Endemias e Programa Especializado IST/HIV/AIDS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Manutenção da estrutura física e apresentação visual das unidades de saúde</a:t>
                      </a:r>
                    </a:p>
                  </a:txBody>
                  <a:tcPr marL="68580" marR="68580" marT="0" marB="0"/>
                </a:tc>
                <a:tc>
                  <a:txBody>
                    <a:bodyPr/>
                    <a:lstStyle/>
                    <a:p>
                      <a:pPr>
                        <a:lnSpc>
                          <a:spcPct val="115000"/>
                        </a:lnSpc>
                        <a:spcAft>
                          <a:spcPts val="0"/>
                        </a:spcAft>
                      </a:pPr>
                      <a:r>
                        <a:rPr lang="pt-BR" sz="1400">
                          <a:effectLst/>
                          <a:latin typeface="Calibri"/>
                          <a:ea typeface="Calibri"/>
                          <a:cs typeface="Times New Roman"/>
                        </a:rPr>
                        <a:t>- Conservação e adequação interna e externa de todas as unidades de saúde; e </a:t>
                      </a:r>
                    </a:p>
                    <a:p>
                      <a:pPr>
                        <a:lnSpc>
                          <a:spcPct val="115000"/>
                        </a:lnSpc>
                        <a:spcAft>
                          <a:spcPts val="0"/>
                        </a:spcAft>
                      </a:pPr>
                      <a:r>
                        <a:rPr lang="pt-BR" sz="1400">
                          <a:effectLst/>
                          <a:latin typeface="Calibri"/>
                          <a:ea typeface="Calibri"/>
                          <a:cs typeface="Times New Roman"/>
                        </a:rPr>
                        <a:t>-Identificação visual interna e externa das unidades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Atendimento humanizado e acolhedor à população e melhor acesso aos serviços de saúde</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26665605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3205458880"/>
              </p:ext>
            </p:extLst>
          </p:nvPr>
        </p:nvGraphicFramePr>
        <p:xfrm>
          <a:off x="533400" y="1143000"/>
          <a:ext cx="9220200" cy="4648200"/>
        </p:xfrm>
        <a:graphic>
          <a:graphicData uri="http://schemas.openxmlformats.org/drawingml/2006/table">
            <a:tbl>
              <a:tblPr firstRow="1" firstCol="1" bandRow="1">
                <a:tableStyleId>{5C22544A-7EE6-4342-B048-85BDC9FD1C3A}</a:tableStyleId>
              </a:tblPr>
              <a:tblGrid>
                <a:gridCol w="3408247">
                  <a:extLst>
                    <a:ext uri="{9D8B030D-6E8A-4147-A177-3AD203B41FA5}">
                      <a16:colId xmlns="" xmlns:a16="http://schemas.microsoft.com/office/drawing/2014/main" val="20000"/>
                    </a:ext>
                  </a:extLst>
                </a:gridCol>
                <a:gridCol w="3268583">
                  <a:extLst>
                    <a:ext uri="{9D8B030D-6E8A-4147-A177-3AD203B41FA5}">
                      <a16:colId xmlns="" xmlns:a16="http://schemas.microsoft.com/office/drawing/2014/main" val="20001"/>
                    </a:ext>
                  </a:extLst>
                </a:gridCol>
                <a:gridCol w="2543370">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dirty="0">
                          <a:effectLst/>
                        </a:rPr>
                        <a:t>DESCRIÇÃO</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Aquisição de câmara fria </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Implantação da sala de vacina ESF Caçador; e</a:t>
                      </a:r>
                    </a:p>
                    <a:p>
                      <a:pPr>
                        <a:lnSpc>
                          <a:spcPct val="115000"/>
                        </a:lnSpc>
                        <a:spcAft>
                          <a:spcPts val="0"/>
                        </a:spcAft>
                      </a:pPr>
                      <a:r>
                        <a:rPr lang="pt-BR" sz="1400" dirty="0">
                          <a:effectLst/>
                          <a:latin typeface="Calibri"/>
                          <a:ea typeface="Calibri"/>
                          <a:cs typeface="Times New Roman"/>
                        </a:rPr>
                        <a:t>- Aquisição para substituição</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Ampliação do serviço à população</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Educação permanente</a:t>
                      </a:r>
                    </a:p>
                  </a:txBody>
                  <a:tcPr marL="68580" marR="68580" marT="0" marB="0"/>
                </a:tc>
                <a:tc>
                  <a:txBody>
                    <a:bodyPr/>
                    <a:lstStyle/>
                    <a:p>
                      <a:pPr>
                        <a:lnSpc>
                          <a:spcPct val="115000"/>
                        </a:lnSpc>
                        <a:spcAft>
                          <a:spcPts val="0"/>
                        </a:spcAft>
                      </a:pPr>
                      <a:r>
                        <a:rPr lang="pt-BR" sz="1400">
                          <a:effectLst/>
                          <a:latin typeface="Calibri"/>
                          <a:ea typeface="Calibri"/>
                          <a:cs typeface="Times New Roman"/>
                        </a:rPr>
                        <a:t>- Capacitar profissionais da rede conforme o surgimento das necessidades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Profissionais qualificados </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20306270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234751565"/>
              </p:ext>
            </p:extLst>
          </p:nvPr>
        </p:nvGraphicFramePr>
        <p:xfrm>
          <a:off x="457200" y="1295400"/>
          <a:ext cx="9525000" cy="4648200"/>
        </p:xfrm>
        <a:graphic>
          <a:graphicData uri="http://schemas.openxmlformats.org/drawingml/2006/table">
            <a:tbl>
              <a:tblPr firstRow="1" firstCol="1" bandRow="1">
                <a:tableStyleId>{5C22544A-7EE6-4342-B048-85BDC9FD1C3A}</a:tableStyleId>
              </a:tblPr>
              <a:tblGrid>
                <a:gridCol w="3520916">
                  <a:extLst>
                    <a:ext uri="{9D8B030D-6E8A-4147-A177-3AD203B41FA5}">
                      <a16:colId xmlns="" xmlns:a16="http://schemas.microsoft.com/office/drawing/2014/main" val="20000"/>
                    </a:ext>
                  </a:extLst>
                </a:gridCol>
                <a:gridCol w="3376635">
                  <a:extLst>
                    <a:ext uri="{9D8B030D-6E8A-4147-A177-3AD203B41FA5}">
                      <a16:colId xmlns="" xmlns:a16="http://schemas.microsoft.com/office/drawing/2014/main" val="20001"/>
                    </a:ext>
                  </a:extLst>
                </a:gridCol>
                <a:gridCol w="262744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Renovação da frota de TFD</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 Aquisição de 06 veículos com capacidade de 7 passageiros.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Atualização e ampliação do serviço de TFD</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Aquisição de veículo para VISA</a:t>
                      </a:r>
                    </a:p>
                  </a:txBody>
                  <a:tcPr marL="68580" marR="68580" marT="0" marB="0"/>
                </a:tc>
                <a:tc>
                  <a:txBody>
                    <a:bodyPr/>
                    <a:lstStyle/>
                    <a:p>
                      <a:pPr>
                        <a:lnSpc>
                          <a:spcPct val="115000"/>
                        </a:lnSpc>
                        <a:spcAft>
                          <a:spcPts val="0"/>
                        </a:spcAft>
                      </a:pPr>
                      <a:r>
                        <a:rPr lang="pt-BR" sz="1400">
                          <a:effectLst/>
                          <a:latin typeface="Calibri"/>
                          <a:ea typeface="Calibri"/>
                          <a:cs typeface="Times New Roman"/>
                        </a:rPr>
                        <a:t>- Aquisição de caminhonete para as atividades de rotina e situações de vigidesatres.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Facilitar o acesso aos locais de risco </a:t>
                      </a:r>
                    </a:p>
                  </a:txBody>
                  <a:tcPr marL="68580" marR="68580" marT="0" marB="0"/>
                </a:tc>
                <a:extLst>
                  <a:ext uri="{0D108BD9-81ED-4DB2-BD59-A6C34878D82A}">
                    <a16:rowId xmlns="" xmlns:a16="http://schemas.microsoft.com/office/drawing/2014/main" val="10002"/>
                  </a:ext>
                </a:extLst>
              </a:tr>
            </a:tbl>
          </a:graphicData>
        </a:graphic>
      </p:graphicFrame>
      <p:sp>
        <p:nvSpPr>
          <p:cNvPr id="3"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237815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031414091"/>
              </p:ext>
            </p:extLst>
          </p:nvPr>
        </p:nvGraphicFramePr>
        <p:xfrm>
          <a:off x="457200" y="1295400"/>
          <a:ext cx="9525000" cy="4648200"/>
        </p:xfrm>
        <a:graphic>
          <a:graphicData uri="http://schemas.openxmlformats.org/drawingml/2006/table">
            <a:tbl>
              <a:tblPr firstRow="1" firstCol="1" bandRow="1">
                <a:tableStyleId>{5C22544A-7EE6-4342-B048-85BDC9FD1C3A}</a:tableStyleId>
              </a:tblPr>
              <a:tblGrid>
                <a:gridCol w="3520916">
                  <a:extLst>
                    <a:ext uri="{9D8B030D-6E8A-4147-A177-3AD203B41FA5}">
                      <a16:colId xmlns="" xmlns:a16="http://schemas.microsoft.com/office/drawing/2014/main" val="20000"/>
                    </a:ext>
                  </a:extLst>
                </a:gridCol>
                <a:gridCol w="3376635">
                  <a:extLst>
                    <a:ext uri="{9D8B030D-6E8A-4147-A177-3AD203B41FA5}">
                      <a16:colId xmlns="" xmlns:a16="http://schemas.microsoft.com/office/drawing/2014/main" val="20001"/>
                    </a:ext>
                  </a:extLst>
                </a:gridCol>
                <a:gridCol w="2627449">
                  <a:extLst>
                    <a:ext uri="{9D8B030D-6E8A-4147-A177-3AD203B41FA5}">
                      <a16:colId xmlns="" xmlns:a16="http://schemas.microsoft.com/office/drawing/2014/main" val="20002"/>
                    </a:ext>
                  </a:extLst>
                </a:gridCol>
              </a:tblGrid>
              <a:tr h="395357">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2228249">
                <a:tc>
                  <a:txBody>
                    <a:bodyPr/>
                    <a:lstStyle/>
                    <a:p>
                      <a:pPr>
                        <a:lnSpc>
                          <a:spcPct val="115000"/>
                        </a:lnSpc>
                        <a:spcAft>
                          <a:spcPts val="0"/>
                        </a:spcAft>
                      </a:pPr>
                      <a:r>
                        <a:rPr lang="pt-BR" sz="1400" dirty="0">
                          <a:effectLst/>
                          <a:latin typeface="Calibri"/>
                          <a:ea typeface="Calibri"/>
                          <a:cs typeface="Times New Roman"/>
                        </a:rPr>
                        <a:t>Aquisição de veiculo para distribuição de materiais e medicamentos </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Aquisição de veiculo tipo furgão para distribuição de materiais e medicamentos para as unidades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Agilizar a logística de entrega de materiais e medicamentos</a:t>
                      </a:r>
                    </a:p>
                  </a:txBody>
                  <a:tcPr marL="68580" marR="68580" marT="0" marB="0"/>
                </a:tc>
                <a:extLst>
                  <a:ext uri="{0D108BD9-81ED-4DB2-BD59-A6C34878D82A}">
                    <a16:rowId xmlns="" xmlns:a16="http://schemas.microsoft.com/office/drawing/2014/main" val="10001"/>
                  </a:ext>
                </a:extLst>
              </a:tr>
              <a:tr h="2024594">
                <a:tc>
                  <a:txBody>
                    <a:bodyPr/>
                    <a:lstStyle/>
                    <a:p>
                      <a:pPr>
                        <a:lnSpc>
                          <a:spcPct val="115000"/>
                        </a:lnSpc>
                        <a:spcAft>
                          <a:spcPts val="0"/>
                        </a:spcAft>
                      </a:pPr>
                      <a:r>
                        <a:rPr lang="pt-BR" sz="1400">
                          <a:effectLst/>
                          <a:latin typeface="Calibri"/>
                          <a:ea typeface="Calibri"/>
                          <a:cs typeface="Times New Roman"/>
                        </a:rPr>
                        <a:t>Aquisição de equipamentos de informática para os serviços de saúde</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 Renovação dos equipamentos de informáticas que estão desatualizados e/ou sucateados.</a:t>
                      </a:r>
                    </a:p>
                  </a:txBody>
                  <a:tcPr marL="68580" marR="68580" marT="0" marB="0"/>
                </a:tc>
                <a:tc>
                  <a:txBody>
                    <a:bodyPr/>
                    <a:lstStyle/>
                    <a:p>
                      <a:pPr>
                        <a:lnSpc>
                          <a:spcPct val="115000"/>
                        </a:lnSpc>
                        <a:spcAft>
                          <a:spcPts val="0"/>
                        </a:spcAft>
                      </a:pPr>
                      <a:r>
                        <a:rPr lang="pt-BR" sz="1400" dirty="0">
                          <a:effectLst/>
                          <a:latin typeface="Calibri"/>
                          <a:ea typeface="Calibri"/>
                          <a:cs typeface="Times New Roman"/>
                        </a:rPr>
                        <a:t>Registro dos atendimentos nos serviços de saúde 100% informatizados</a:t>
                      </a:r>
                    </a:p>
                  </a:txBody>
                  <a:tcPr marL="68580" marR="68580" marT="0" marB="0"/>
                </a:tc>
                <a:extLst>
                  <a:ext uri="{0D108BD9-81ED-4DB2-BD59-A6C34878D82A}">
                    <a16:rowId xmlns="" xmlns:a16="http://schemas.microsoft.com/office/drawing/2014/main" val="10002"/>
                  </a:ext>
                </a:extLst>
              </a:tr>
            </a:tbl>
          </a:graphicData>
        </a:graphic>
      </p:graphicFrame>
      <p:sp>
        <p:nvSpPr>
          <p:cNvPr id="5"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0302054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547912469"/>
              </p:ext>
            </p:extLst>
          </p:nvPr>
        </p:nvGraphicFramePr>
        <p:xfrm>
          <a:off x="381000" y="1828800"/>
          <a:ext cx="9753600" cy="4049643"/>
        </p:xfrm>
        <a:graphic>
          <a:graphicData uri="http://schemas.openxmlformats.org/drawingml/2006/table">
            <a:tbl>
              <a:tblPr firstRow="1" firstCol="1" bandRow="1">
                <a:tableStyleId>{5C22544A-7EE6-4342-B048-85BDC9FD1C3A}</a:tableStyleId>
              </a:tblPr>
              <a:tblGrid>
                <a:gridCol w="3605418">
                  <a:extLst>
                    <a:ext uri="{9D8B030D-6E8A-4147-A177-3AD203B41FA5}">
                      <a16:colId xmlns="" xmlns:a16="http://schemas.microsoft.com/office/drawing/2014/main" val="20000"/>
                    </a:ext>
                  </a:extLst>
                </a:gridCol>
                <a:gridCol w="3457674">
                  <a:extLst>
                    <a:ext uri="{9D8B030D-6E8A-4147-A177-3AD203B41FA5}">
                      <a16:colId xmlns="" xmlns:a16="http://schemas.microsoft.com/office/drawing/2014/main" val="20001"/>
                    </a:ext>
                  </a:extLst>
                </a:gridCol>
                <a:gridCol w="2690508">
                  <a:extLst>
                    <a:ext uri="{9D8B030D-6E8A-4147-A177-3AD203B41FA5}">
                      <a16:colId xmlns="" xmlns:a16="http://schemas.microsoft.com/office/drawing/2014/main" val="20002"/>
                    </a:ext>
                  </a:extLst>
                </a:gridCol>
              </a:tblGrid>
              <a:tr h="468243">
                <a:tc>
                  <a:txBody>
                    <a:bodyPr/>
                    <a:lstStyle/>
                    <a:p>
                      <a:pPr algn="ctr">
                        <a:lnSpc>
                          <a:spcPct val="115000"/>
                        </a:lnSpc>
                        <a:spcAft>
                          <a:spcPts val="0"/>
                        </a:spcAft>
                      </a:pPr>
                      <a:r>
                        <a:rPr lang="pt-BR" sz="1400" dirty="0">
                          <a:effectLst/>
                        </a:rPr>
                        <a:t>AÇÕES</a:t>
                      </a:r>
                      <a:endParaRPr lang="pt-BR" sz="1400" dirty="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DESCRIÇÃO</a:t>
                      </a:r>
                      <a:endParaRPr lang="pt-BR" sz="1400">
                        <a:effectLst/>
                        <a:latin typeface="Calibri"/>
                        <a:ea typeface="Calibri"/>
                        <a:cs typeface="Times New Roman"/>
                      </a:endParaRPr>
                    </a:p>
                  </a:txBody>
                  <a:tcPr marL="28720" marR="28720" marT="0" marB="0"/>
                </a:tc>
                <a:tc>
                  <a:txBody>
                    <a:bodyPr/>
                    <a:lstStyle/>
                    <a:p>
                      <a:pPr algn="ctr">
                        <a:lnSpc>
                          <a:spcPct val="115000"/>
                        </a:lnSpc>
                        <a:spcAft>
                          <a:spcPts val="0"/>
                        </a:spcAft>
                      </a:pPr>
                      <a:r>
                        <a:rPr lang="pt-BR" sz="1400">
                          <a:effectLst/>
                        </a:rPr>
                        <a:t>JUSTIFICATIVA</a:t>
                      </a:r>
                      <a:endParaRPr lang="pt-BR" sz="1400">
                        <a:effectLst/>
                        <a:latin typeface="Calibri"/>
                        <a:ea typeface="Calibri"/>
                        <a:cs typeface="Times New Roman"/>
                      </a:endParaRPr>
                    </a:p>
                  </a:txBody>
                  <a:tcPr marL="28720" marR="28720" marT="0" marB="0"/>
                </a:tc>
                <a:extLst>
                  <a:ext uri="{0D108BD9-81ED-4DB2-BD59-A6C34878D82A}">
                    <a16:rowId xmlns="" xmlns:a16="http://schemas.microsoft.com/office/drawing/2014/main" val="10000"/>
                  </a:ext>
                </a:extLst>
              </a:tr>
              <a:tr h="1295400">
                <a:tc>
                  <a:txBody>
                    <a:bodyPr/>
                    <a:lstStyle/>
                    <a:p>
                      <a:pPr>
                        <a:lnSpc>
                          <a:spcPct val="115000"/>
                        </a:lnSpc>
                        <a:spcAft>
                          <a:spcPts val="0"/>
                        </a:spcAft>
                      </a:pPr>
                      <a:r>
                        <a:rPr lang="pt-BR" sz="1100" dirty="0">
                          <a:effectLst/>
                          <a:latin typeface="Calibri"/>
                          <a:ea typeface="Calibri"/>
                          <a:cs typeface="Times New Roman"/>
                        </a:rPr>
                        <a:t>Aquisição de equipamentos de saúde para os serviços de saúde</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 Renovação dos equipamentos que estão sucateados.</a:t>
                      </a:r>
                    </a:p>
                  </a:txBody>
                  <a:tcPr marL="68580" marR="68580" marT="0" marB="0"/>
                </a:tc>
                <a:tc>
                  <a:txBody>
                    <a:bodyPr/>
                    <a:lstStyle/>
                    <a:p>
                      <a:pPr>
                        <a:lnSpc>
                          <a:spcPct val="115000"/>
                        </a:lnSpc>
                        <a:spcAft>
                          <a:spcPts val="0"/>
                        </a:spcAft>
                      </a:pPr>
                      <a:r>
                        <a:rPr lang="pt-BR" sz="1100">
                          <a:effectLst/>
                          <a:latin typeface="Calibri"/>
                          <a:ea typeface="Calibri"/>
                          <a:cs typeface="Times New Roman"/>
                        </a:rPr>
                        <a:t>Melhor atendimento a população e adequação dos serviços conforme exigência sanitária</a:t>
                      </a:r>
                    </a:p>
                  </a:txBody>
                  <a:tcPr marL="68580" marR="68580" marT="0" marB="0"/>
                </a:tc>
                <a:extLst>
                  <a:ext uri="{0D108BD9-81ED-4DB2-BD59-A6C34878D82A}">
                    <a16:rowId xmlns="" xmlns:a16="http://schemas.microsoft.com/office/drawing/2014/main" val="10001"/>
                  </a:ext>
                </a:extLst>
              </a:tr>
              <a:tr h="1066800">
                <a:tc>
                  <a:txBody>
                    <a:bodyPr/>
                    <a:lstStyle/>
                    <a:p>
                      <a:pPr>
                        <a:lnSpc>
                          <a:spcPct val="115000"/>
                        </a:lnSpc>
                        <a:spcAft>
                          <a:spcPts val="0"/>
                        </a:spcAft>
                      </a:pPr>
                      <a:r>
                        <a:rPr lang="pt-BR" sz="1100">
                          <a:effectLst/>
                          <a:latin typeface="Calibri"/>
                          <a:ea typeface="Calibri"/>
                          <a:cs typeface="Times New Roman"/>
                        </a:rPr>
                        <a:t>Ampliação na distribuição das fraldas geriátricas </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 Aquisição de fralda geriátrica para os pacientes cadastros no Programa.</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Atualização do Protocolo de distribuição das fraldas no município.</a:t>
                      </a:r>
                    </a:p>
                  </a:txBody>
                  <a:tcPr marL="68580" marR="68580" marT="0" marB="0"/>
                </a:tc>
                <a:extLst>
                  <a:ext uri="{0D108BD9-81ED-4DB2-BD59-A6C34878D82A}">
                    <a16:rowId xmlns="" xmlns:a16="http://schemas.microsoft.com/office/drawing/2014/main" val="10002"/>
                  </a:ext>
                </a:extLst>
              </a:tr>
              <a:tr h="1219200">
                <a:tc>
                  <a:txBody>
                    <a:bodyPr/>
                    <a:lstStyle/>
                    <a:p>
                      <a:pPr>
                        <a:lnSpc>
                          <a:spcPct val="115000"/>
                        </a:lnSpc>
                        <a:spcAft>
                          <a:spcPts val="0"/>
                        </a:spcAft>
                      </a:pPr>
                      <a:r>
                        <a:rPr lang="pt-BR" sz="1100">
                          <a:effectLst/>
                          <a:latin typeface="Calibri"/>
                          <a:ea typeface="Calibri"/>
                          <a:cs typeface="Times New Roman"/>
                        </a:rPr>
                        <a:t>Aquisição de mobiliário para as unidades de saúde</a:t>
                      </a:r>
                    </a:p>
                  </a:txBody>
                  <a:tcPr marL="68580" marR="68580" marT="0" marB="0"/>
                </a:tc>
                <a:tc>
                  <a:txBody>
                    <a:bodyPr/>
                    <a:lstStyle/>
                    <a:p>
                      <a:pPr>
                        <a:lnSpc>
                          <a:spcPct val="115000"/>
                        </a:lnSpc>
                        <a:spcAft>
                          <a:spcPts val="0"/>
                        </a:spcAft>
                      </a:pPr>
                      <a:r>
                        <a:rPr lang="pt-BR" sz="1100">
                          <a:effectLst/>
                          <a:latin typeface="Calibri"/>
                          <a:ea typeface="Calibri"/>
                          <a:cs typeface="Times New Roman"/>
                        </a:rPr>
                        <a:t>- Renovação dos mobiliários sucateados.</a:t>
                      </a:r>
                    </a:p>
                  </a:txBody>
                  <a:tcPr marL="68580" marR="68580" marT="0" marB="0"/>
                </a:tc>
                <a:tc>
                  <a:txBody>
                    <a:bodyPr/>
                    <a:lstStyle/>
                    <a:p>
                      <a:pPr>
                        <a:lnSpc>
                          <a:spcPct val="115000"/>
                        </a:lnSpc>
                        <a:spcAft>
                          <a:spcPts val="0"/>
                        </a:spcAft>
                      </a:pPr>
                      <a:r>
                        <a:rPr lang="pt-BR" sz="1100" dirty="0">
                          <a:effectLst/>
                          <a:latin typeface="Calibri"/>
                          <a:ea typeface="Calibri"/>
                          <a:cs typeface="Times New Roman"/>
                        </a:rPr>
                        <a:t>Melhor atendimento a população e adequação dos serviços conforme exigência sanitária</a:t>
                      </a:r>
                    </a:p>
                  </a:txBody>
                  <a:tcPr marL="68580" marR="68580" marT="0" marB="0"/>
                </a:tc>
                <a:extLst>
                  <a:ext uri="{0D108BD9-81ED-4DB2-BD59-A6C34878D82A}">
                    <a16:rowId xmlns="" xmlns:a16="http://schemas.microsoft.com/office/drawing/2014/main" val="10003"/>
                  </a:ext>
                </a:extLst>
              </a:tr>
            </a:tbl>
          </a:graphicData>
        </a:graphic>
      </p:graphicFrame>
      <p:sp>
        <p:nvSpPr>
          <p:cNvPr id="3" name="object 2"/>
          <p:cNvSpPr txBox="1">
            <a:spLocks noGrp="1"/>
          </p:cNvSpPr>
          <p:nvPr>
            <p:ph type="title"/>
          </p:nvPr>
        </p:nvSpPr>
        <p:spPr>
          <a:xfrm>
            <a:off x="756310" y="631063"/>
            <a:ext cx="7986395" cy="382156"/>
          </a:xfrm>
          <a:prstGeom prst="rect">
            <a:avLst/>
          </a:prstGeom>
        </p:spPr>
        <p:txBody>
          <a:bodyPr vert="horz" wrap="square" lIns="0" tIns="12700" rIns="0" bIns="0" rtlCol="0">
            <a:spAutoFit/>
          </a:bodyPr>
          <a:lstStyle/>
          <a:p>
            <a:pPr marL="12700" marR="508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08</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SAÚDE</a:t>
            </a:r>
            <a:r>
              <a:rPr sz="2400" b="0" spc="5" dirty="0">
                <a:latin typeface="Trebuchet MS"/>
                <a:cs typeface="Trebuchet MS"/>
              </a:rPr>
              <a:t> </a:t>
            </a:r>
            <a:r>
              <a:rPr sz="2400" b="0" spc="-10" dirty="0">
                <a:latin typeface="Trebuchet MS"/>
                <a:cs typeface="Trebuchet MS"/>
              </a:rPr>
              <a:t>HUMANIZADA</a:t>
            </a:r>
            <a:endParaRPr sz="2400" u="sng" dirty="0">
              <a:latin typeface="Trebuchet MS"/>
              <a:cs typeface="Trebuchet MS"/>
            </a:endParaRPr>
          </a:p>
        </p:txBody>
      </p:sp>
    </p:spTree>
    <p:extLst>
      <p:ext uri="{BB962C8B-B14F-4D97-AF65-F5344CB8AC3E}">
        <p14:creationId xmlns:p14="http://schemas.microsoft.com/office/powerpoint/2010/main" val="32378151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31063"/>
            <a:ext cx="8363584" cy="382156"/>
          </a:xfrm>
          <a:prstGeom prst="rect">
            <a:avLst/>
          </a:prstGeom>
        </p:spPr>
        <p:txBody>
          <a:bodyPr vert="horz" wrap="square" lIns="0" tIns="12700" rIns="0" bIns="0" rtlCol="0">
            <a:spAutoFit/>
          </a:bodyPr>
          <a:lstStyle/>
          <a:p>
            <a:pPr marL="12700">
              <a:lnSpc>
                <a:spcPct val="100000"/>
              </a:lnSpc>
              <a:spcBef>
                <a:spcPts val="100"/>
              </a:spcBef>
            </a:pPr>
            <a:r>
              <a:rPr sz="2400" b="0" spc="-5" dirty="0">
                <a:latin typeface="Trebuchet MS"/>
                <a:cs typeface="Trebuchet MS"/>
              </a:rPr>
              <a:t>PROGRAMA</a:t>
            </a:r>
            <a:r>
              <a:rPr sz="2400" b="0" spc="-165" dirty="0">
                <a:latin typeface="Trebuchet MS"/>
                <a:cs typeface="Trebuchet MS"/>
              </a:rPr>
              <a:t> </a:t>
            </a:r>
            <a:r>
              <a:rPr sz="2400" b="0" dirty="0">
                <a:latin typeface="Trebuchet MS"/>
                <a:cs typeface="Trebuchet MS"/>
              </a:rPr>
              <a:t>0</a:t>
            </a:r>
            <a:r>
              <a:rPr lang="pt-BR" sz="2400" b="0" dirty="0">
                <a:latin typeface="Trebuchet MS"/>
                <a:cs typeface="Trebuchet MS"/>
              </a:rPr>
              <a:t>09</a:t>
            </a:r>
            <a:r>
              <a:rPr sz="2400" b="0" spc="-20" dirty="0">
                <a:latin typeface="Trebuchet MS"/>
                <a:cs typeface="Trebuchet MS"/>
              </a:rPr>
              <a:t> </a:t>
            </a:r>
            <a:r>
              <a:rPr sz="2400" b="0" dirty="0">
                <a:latin typeface="Trebuchet MS"/>
                <a:cs typeface="Trebuchet MS"/>
              </a:rPr>
              <a:t>–</a:t>
            </a:r>
            <a:r>
              <a:rPr sz="2400" b="0" spc="5" dirty="0">
                <a:latin typeface="Trebuchet MS"/>
                <a:cs typeface="Trebuchet MS"/>
              </a:rPr>
              <a:t> </a:t>
            </a:r>
            <a:r>
              <a:rPr sz="2400" b="0" spc="-5" dirty="0">
                <a:latin typeface="Trebuchet MS"/>
                <a:cs typeface="Trebuchet MS"/>
              </a:rPr>
              <a:t>PROCESSO</a:t>
            </a:r>
            <a:r>
              <a:rPr sz="2400" b="0" dirty="0">
                <a:latin typeface="Trebuchet MS"/>
                <a:cs typeface="Trebuchet MS"/>
              </a:rPr>
              <a:t> </a:t>
            </a:r>
            <a:r>
              <a:rPr sz="2400" b="0" spc="-40" dirty="0">
                <a:latin typeface="Trebuchet MS"/>
                <a:cs typeface="Trebuchet MS"/>
              </a:rPr>
              <a:t>LEGISLATIVO</a:t>
            </a:r>
            <a:endParaRPr sz="2400" dirty="0">
              <a:latin typeface="Trebuchet MS"/>
              <a:cs typeface="Trebuchet MS"/>
            </a:endParaRPr>
          </a:p>
        </p:txBody>
      </p:sp>
      <p:sp>
        <p:nvSpPr>
          <p:cNvPr id="3" name="object 3"/>
          <p:cNvSpPr txBox="1"/>
          <p:nvPr/>
        </p:nvSpPr>
        <p:spPr>
          <a:xfrm>
            <a:off x="688644" y="1621917"/>
            <a:ext cx="10782300" cy="3157916"/>
          </a:xfrm>
          <a:prstGeom prst="rect">
            <a:avLst/>
          </a:prstGeom>
        </p:spPr>
        <p:txBody>
          <a:bodyPr vert="horz" wrap="square" lIns="0" tIns="13335" rIns="0" bIns="0" rtlCol="0">
            <a:spAutoFit/>
          </a:bodyPr>
          <a:lstStyle/>
          <a:p>
            <a:pPr marL="356870" marR="5080" indent="-344805">
              <a:lnSpc>
                <a:spcPct val="100000"/>
              </a:lnSpc>
              <a:spcBef>
                <a:spcPts val="105"/>
              </a:spcBef>
              <a:tabLst>
                <a:tab pos="2071370" algn="l"/>
              </a:tabLst>
            </a:pPr>
            <a:r>
              <a:rPr sz="2200" spc="-190" dirty="0">
                <a:solidFill>
                  <a:srgbClr val="0E6EC5"/>
                </a:solidFill>
                <a:latin typeface="Lucida Sans Unicode"/>
                <a:cs typeface="Lucida Sans Unicode"/>
              </a:rPr>
              <a:t>▶</a:t>
            </a:r>
            <a:r>
              <a:rPr sz="2200" spc="55" dirty="0">
                <a:solidFill>
                  <a:srgbClr val="0E6EC5"/>
                </a:solidFill>
                <a:latin typeface="Lucida Sans Unicode"/>
                <a:cs typeface="Lucida Sans Unicode"/>
              </a:rPr>
              <a:t> </a:t>
            </a:r>
            <a:r>
              <a:rPr sz="2800" dirty="0">
                <a:solidFill>
                  <a:schemeClr val="tx2"/>
                </a:solidFill>
                <a:latin typeface="Trebuchet MS"/>
                <a:cs typeface="Trebuchet MS"/>
              </a:rPr>
              <a:t>Objetivo:	</a:t>
            </a:r>
            <a:r>
              <a:rPr lang="pt-BR" sz="2800" dirty="0">
                <a:solidFill>
                  <a:schemeClr val="tx2"/>
                </a:solidFill>
                <a:latin typeface="Trebuchet MS"/>
                <a:cs typeface="Trebuchet MS"/>
              </a:rPr>
              <a:t>Proporcionar a manutenção e funcionamento do Poder Legislativo, o qual compete as funções de legislar e fiscalizar os atos e fatos do Poder Executivo que visem as ações prioritárias almejadas pela sociedade, foi elaborada a Lei de Diretrizes Orçamentária para o exercício de 2024.</a:t>
            </a:r>
          </a:p>
          <a:p>
            <a:pPr marL="356870" marR="5080" indent="-344805">
              <a:lnSpc>
                <a:spcPct val="100000"/>
              </a:lnSpc>
              <a:spcBef>
                <a:spcPts val="105"/>
              </a:spcBef>
              <a:tabLst>
                <a:tab pos="2071370" algn="l"/>
              </a:tabLst>
            </a:pPr>
            <a:r>
              <a:rPr sz="2800" spc="5" dirty="0">
                <a:solidFill>
                  <a:schemeClr val="tx2"/>
                </a:solidFill>
                <a:latin typeface="Trebuchet MS"/>
                <a:cs typeface="Trebuchet MS"/>
              </a:rPr>
              <a:t>ÓRGÃO</a:t>
            </a:r>
            <a:r>
              <a:rPr sz="2800" spc="-70" dirty="0">
                <a:solidFill>
                  <a:schemeClr val="tx2"/>
                </a:solidFill>
                <a:latin typeface="Trebuchet MS"/>
                <a:cs typeface="Trebuchet MS"/>
              </a:rPr>
              <a:t> </a:t>
            </a:r>
            <a:r>
              <a:rPr sz="2800" dirty="0">
                <a:solidFill>
                  <a:schemeClr val="tx2"/>
                </a:solidFill>
                <a:latin typeface="Trebuchet MS"/>
                <a:cs typeface="Trebuchet MS"/>
              </a:rPr>
              <a:t>RESPONSÁVEL:</a:t>
            </a:r>
            <a:r>
              <a:rPr sz="2800" spc="-65" dirty="0">
                <a:solidFill>
                  <a:schemeClr val="tx2"/>
                </a:solidFill>
                <a:latin typeface="Trebuchet MS"/>
                <a:cs typeface="Trebuchet MS"/>
              </a:rPr>
              <a:t> </a:t>
            </a:r>
            <a:r>
              <a:rPr sz="2800" spc="-5" dirty="0">
                <a:solidFill>
                  <a:schemeClr val="tx2"/>
                </a:solidFill>
                <a:latin typeface="Trebuchet MS"/>
                <a:cs typeface="Trebuchet MS"/>
              </a:rPr>
              <a:t>Câmara </a:t>
            </a:r>
            <a:r>
              <a:rPr sz="2800" dirty="0">
                <a:solidFill>
                  <a:schemeClr val="tx2"/>
                </a:solidFill>
                <a:latin typeface="Trebuchet MS"/>
                <a:cs typeface="Trebuchet MS"/>
              </a:rPr>
              <a:t>de</a:t>
            </a:r>
            <a:r>
              <a:rPr sz="2800" spc="-35" dirty="0">
                <a:solidFill>
                  <a:schemeClr val="tx2"/>
                </a:solidFill>
                <a:latin typeface="Trebuchet MS"/>
                <a:cs typeface="Trebuchet MS"/>
              </a:rPr>
              <a:t> </a:t>
            </a:r>
            <a:r>
              <a:rPr sz="2800" spc="-20" dirty="0">
                <a:solidFill>
                  <a:schemeClr val="tx2"/>
                </a:solidFill>
                <a:latin typeface="Trebuchet MS"/>
                <a:cs typeface="Trebuchet MS"/>
              </a:rPr>
              <a:t>Vereadores </a:t>
            </a:r>
            <a:r>
              <a:rPr sz="2800" spc="-5" dirty="0">
                <a:solidFill>
                  <a:schemeClr val="tx2"/>
                </a:solidFill>
                <a:latin typeface="Trebuchet MS"/>
                <a:cs typeface="Trebuchet MS"/>
              </a:rPr>
              <a:t>Municipais</a:t>
            </a:r>
            <a:endParaRPr sz="2800" dirty="0">
              <a:solidFill>
                <a:schemeClr val="tx2"/>
              </a:solidFill>
              <a:latin typeface="Trebuchet MS"/>
              <a:cs typeface="Trebuchet MS"/>
            </a:endParaRPr>
          </a:p>
          <a:p>
            <a:pPr marL="12700">
              <a:lnSpc>
                <a:spcPct val="100000"/>
              </a:lnSpc>
              <a:spcBef>
                <a:spcPts val="1010"/>
              </a:spcBef>
            </a:pPr>
            <a:r>
              <a:rPr sz="2200" spc="-190" dirty="0">
                <a:solidFill>
                  <a:schemeClr val="tx2"/>
                </a:solidFill>
                <a:latin typeface="Lucida Sans Unicode"/>
                <a:cs typeface="Lucida Sans Unicode"/>
              </a:rPr>
              <a:t>▶</a:t>
            </a:r>
            <a:r>
              <a:rPr sz="2200" spc="15" dirty="0">
                <a:solidFill>
                  <a:schemeClr val="tx2"/>
                </a:solidFill>
                <a:latin typeface="Lucida Sans Unicode"/>
                <a:cs typeface="Lucida Sans Unicode"/>
              </a:rPr>
              <a:t> </a:t>
            </a:r>
            <a:r>
              <a:rPr sz="2800" spc="-15" dirty="0">
                <a:solidFill>
                  <a:schemeClr val="tx2"/>
                </a:solidFill>
                <a:uFill>
                  <a:solidFill>
                    <a:srgbClr val="404040"/>
                  </a:solidFill>
                </a:uFill>
                <a:latin typeface="Trebuchet MS"/>
                <a:cs typeface="Trebuchet MS"/>
              </a:rPr>
              <a:t>PROJETOS:</a:t>
            </a:r>
            <a:endParaRPr sz="2800" dirty="0">
              <a:solidFill>
                <a:schemeClr val="tx2"/>
              </a:solidFill>
              <a:latin typeface="Trebuchet MS"/>
              <a:cs typeface="Trebuchet MS"/>
            </a:endParaRPr>
          </a:p>
        </p:txBody>
      </p:sp>
      <p:graphicFrame>
        <p:nvGraphicFramePr>
          <p:cNvPr id="4" name="object 4"/>
          <p:cNvGraphicFramePr>
            <a:graphicFrameLocks noGrp="1"/>
          </p:cNvGraphicFramePr>
          <p:nvPr>
            <p:extLst>
              <p:ext uri="{D42A27DB-BD31-4B8C-83A1-F6EECF244321}">
                <p14:modId xmlns:p14="http://schemas.microsoft.com/office/powerpoint/2010/main" val="304522028"/>
              </p:ext>
            </p:extLst>
          </p:nvPr>
        </p:nvGraphicFramePr>
        <p:xfrm>
          <a:off x="867371" y="4804664"/>
          <a:ext cx="7591425" cy="1620200"/>
        </p:xfrm>
        <a:graphic>
          <a:graphicData uri="http://schemas.openxmlformats.org/drawingml/2006/table">
            <a:tbl>
              <a:tblPr firstRow="1" bandRow="1">
                <a:tableStyleId>{2D5ABB26-0587-4C30-8999-92F81FD0307C}</a:tableStyleId>
              </a:tblPr>
              <a:tblGrid>
                <a:gridCol w="7591425">
                  <a:extLst>
                    <a:ext uri="{9D8B030D-6E8A-4147-A177-3AD203B41FA5}">
                      <a16:colId xmlns="" xmlns:a16="http://schemas.microsoft.com/office/drawing/2014/main" val="20000"/>
                    </a:ext>
                  </a:extLst>
                </a:gridCol>
              </a:tblGrid>
              <a:tr h="323977">
                <a:tc>
                  <a:txBody>
                    <a:bodyPr/>
                    <a:lstStyle/>
                    <a:p>
                      <a:pPr marL="12700">
                        <a:lnSpc>
                          <a:spcPts val="1470"/>
                        </a:lnSpc>
                        <a:spcBef>
                          <a:spcPts val="980"/>
                        </a:spcBef>
                      </a:pPr>
                      <a:r>
                        <a:rPr sz="1300" spc="-10" dirty="0" err="1">
                          <a:solidFill>
                            <a:schemeClr val="tx2"/>
                          </a:solidFill>
                          <a:latin typeface="Trebuchet MS"/>
                          <a:cs typeface="Trebuchet MS"/>
                        </a:rPr>
                        <a:t>Manutenção</a:t>
                      </a:r>
                      <a:r>
                        <a:rPr sz="1300" spc="40" dirty="0">
                          <a:solidFill>
                            <a:schemeClr val="tx2"/>
                          </a:solidFill>
                          <a:latin typeface="Trebuchet MS"/>
                          <a:cs typeface="Trebuchet MS"/>
                        </a:rPr>
                        <a:t> </a:t>
                      </a:r>
                      <a:r>
                        <a:rPr sz="1300" spc="-5" dirty="0">
                          <a:solidFill>
                            <a:schemeClr val="tx2"/>
                          </a:solidFill>
                          <a:latin typeface="Trebuchet MS"/>
                          <a:cs typeface="Trebuchet MS"/>
                        </a:rPr>
                        <a:t>d</a:t>
                      </a:r>
                      <a:r>
                        <a:rPr lang="pt-BR" sz="1300" spc="-5" dirty="0">
                          <a:solidFill>
                            <a:schemeClr val="tx2"/>
                          </a:solidFill>
                          <a:latin typeface="Trebuchet MS"/>
                          <a:cs typeface="Trebuchet MS"/>
                        </a:rPr>
                        <a:t>as</a:t>
                      </a:r>
                      <a:r>
                        <a:rPr lang="pt-BR" sz="1300" spc="-5" baseline="0" dirty="0">
                          <a:solidFill>
                            <a:schemeClr val="tx2"/>
                          </a:solidFill>
                          <a:latin typeface="Trebuchet MS"/>
                          <a:cs typeface="Trebuchet MS"/>
                        </a:rPr>
                        <a:t> atividades </a:t>
                      </a:r>
                      <a:r>
                        <a:rPr sz="1300" spc="-5" dirty="0">
                          <a:solidFill>
                            <a:schemeClr val="tx2"/>
                          </a:solidFill>
                          <a:latin typeface="Trebuchet MS"/>
                          <a:cs typeface="Trebuchet MS"/>
                        </a:rPr>
                        <a:t>da</a:t>
                      </a:r>
                      <a:r>
                        <a:rPr sz="1300" spc="5" dirty="0">
                          <a:solidFill>
                            <a:schemeClr val="tx2"/>
                          </a:solidFill>
                          <a:latin typeface="Trebuchet MS"/>
                          <a:cs typeface="Trebuchet MS"/>
                        </a:rPr>
                        <a:t> </a:t>
                      </a:r>
                      <a:r>
                        <a:rPr sz="1300" spc="-10" dirty="0" err="1">
                          <a:solidFill>
                            <a:schemeClr val="tx2"/>
                          </a:solidFill>
                          <a:latin typeface="Trebuchet MS"/>
                          <a:cs typeface="Trebuchet MS"/>
                        </a:rPr>
                        <a:t>Câmara</a:t>
                      </a:r>
                      <a:r>
                        <a:rPr sz="1300" spc="30" dirty="0">
                          <a:solidFill>
                            <a:schemeClr val="tx2"/>
                          </a:solidFill>
                          <a:latin typeface="Trebuchet MS"/>
                          <a:cs typeface="Trebuchet MS"/>
                        </a:rPr>
                        <a:t> </a:t>
                      </a:r>
                      <a:r>
                        <a:rPr sz="1300" spc="-10" dirty="0">
                          <a:solidFill>
                            <a:schemeClr val="tx2"/>
                          </a:solidFill>
                          <a:latin typeface="Trebuchet MS"/>
                          <a:cs typeface="Trebuchet MS"/>
                        </a:rPr>
                        <a:t>Municipal</a:t>
                      </a:r>
                      <a:r>
                        <a:rPr lang="pt-BR" sz="1300" spc="-10" dirty="0">
                          <a:solidFill>
                            <a:schemeClr val="tx2"/>
                          </a:solidFill>
                          <a:latin typeface="Trebuchet MS"/>
                          <a:cs typeface="Trebuchet MS"/>
                        </a:rPr>
                        <a:t>                                                           R$4.910.000,00                    </a:t>
                      </a:r>
                      <a:endParaRP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0"/>
                  </a:ext>
                </a:extLst>
              </a:tr>
              <a:tr h="324103">
                <a:tc>
                  <a:txBody>
                    <a:bodyPr/>
                    <a:lstStyle/>
                    <a:p>
                      <a:pPr marL="12700">
                        <a:lnSpc>
                          <a:spcPts val="1470"/>
                        </a:lnSpc>
                        <a:spcBef>
                          <a:spcPts val="980"/>
                        </a:spcBef>
                      </a:pPr>
                      <a:r>
                        <a:rPr lang="pt-BR" sz="1300" dirty="0">
                          <a:solidFill>
                            <a:schemeClr val="tx2"/>
                          </a:solidFill>
                          <a:latin typeface="Trebuchet MS"/>
                          <a:cs typeface="Trebuchet MS"/>
                        </a:rPr>
                        <a:t>Manutenção da procuradoria da mulher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BF5"/>
                    </a:solidFill>
                  </a:tcPr>
                </a:tc>
                <a:extLst>
                  <a:ext uri="{0D108BD9-81ED-4DB2-BD59-A6C34878D82A}">
                    <a16:rowId xmlns="" xmlns:a16="http://schemas.microsoft.com/office/drawing/2014/main" val="10001"/>
                  </a:ext>
                </a:extLst>
              </a:tr>
              <a:tr h="324040">
                <a:tc>
                  <a:txBody>
                    <a:bodyPr/>
                    <a:lstStyle/>
                    <a:p>
                      <a:pPr marL="12700">
                        <a:lnSpc>
                          <a:spcPts val="1470"/>
                        </a:lnSpc>
                        <a:spcBef>
                          <a:spcPts val="980"/>
                        </a:spcBef>
                      </a:pPr>
                      <a:r>
                        <a:rPr lang="pt-BR" sz="1300" dirty="0">
                          <a:solidFill>
                            <a:schemeClr val="tx2"/>
                          </a:solidFill>
                          <a:latin typeface="Trebuchet MS"/>
                          <a:cs typeface="Trebuchet MS"/>
                        </a:rPr>
                        <a:t>Implantação e manutenção da escola do legislativo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2"/>
                  </a:ext>
                </a:extLst>
              </a:tr>
              <a:tr h="324040">
                <a:tc>
                  <a:txBody>
                    <a:bodyPr/>
                    <a:lstStyle/>
                    <a:p>
                      <a:pPr marL="12700">
                        <a:lnSpc>
                          <a:spcPts val="1470"/>
                        </a:lnSpc>
                        <a:spcBef>
                          <a:spcPts val="980"/>
                        </a:spcBef>
                      </a:pPr>
                      <a:r>
                        <a:rPr lang="pt-BR" sz="1300" dirty="0">
                          <a:solidFill>
                            <a:schemeClr val="tx2"/>
                          </a:solidFill>
                          <a:latin typeface="Trebuchet MS"/>
                          <a:cs typeface="Trebuchet MS"/>
                        </a:rPr>
                        <a:t>Implantação e manutenção do programa câmara jovem                                                   </a:t>
                      </a:r>
                      <a:r>
                        <a:rPr lang="pt-BR" sz="1300" spc="-10" dirty="0">
                          <a:solidFill>
                            <a:schemeClr val="tx2"/>
                          </a:solidFill>
                          <a:latin typeface="Trebuchet MS"/>
                          <a:cs typeface="Trebuchet MS"/>
                        </a:rPr>
                        <a:t>R$20.000,00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3"/>
                  </a:ext>
                </a:extLst>
              </a:tr>
              <a:tr h="324040">
                <a:tc>
                  <a:txBody>
                    <a:bodyPr/>
                    <a:lstStyle/>
                    <a:p>
                      <a:pPr marL="12700">
                        <a:lnSpc>
                          <a:spcPts val="1470"/>
                        </a:lnSpc>
                        <a:spcBef>
                          <a:spcPts val="980"/>
                        </a:spcBef>
                      </a:pPr>
                      <a:r>
                        <a:rPr lang="pt-BR" sz="1300" dirty="0">
                          <a:solidFill>
                            <a:schemeClr val="tx2"/>
                          </a:solidFill>
                          <a:latin typeface="Trebuchet MS"/>
                          <a:cs typeface="Trebuchet MS"/>
                        </a:rPr>
                        <a:t>Adequação e ampliação da sede do poder legislativo                                                      </a:t>
                      </a:r>
                      <a:r>
                        <a:rPr lang="pt-BR" sz="1300" spc="-10" dirty="0">
                          <a:solidFill>
                            <a:schemeClr val="tx2"/>
                          </a:solidFill>
                          <a:latin typeface="Trebuchet MS"/>
                          <a:cs typeface="Trebuchet MS"/>
                        </a:rPr>
                        <a:t>R$140.000,00</a:t>
                      </a:r>
                      <a:endParaRPr lang="pt-BR" sz="1300" dirty="0">
                        <a:solidFill>
                          <a:schemeClr val="tx2"/>
                        </a:solidFill>
                        <a:latin typeface="Trebuchet MS"/>
                        <a:cs typeface="Trebuchet MS"/>
                      </a:endParaRPr>
                    </a:p>
                  </a:txBody>
                  <a:tcPr marL="0" marR="0" marT="12446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BF5"/>
                    </a:solid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15945" y="358851"/>
            <a:ext cx="4723765" cy="757555"/>
          </a:xfrm>
          <a:prstGeom prst="rect">
            <a:avLst/>
          </a:prstGeom>
        </p:spPr>
        <p:txBody>
          <a:bodyPr vert="horz" wrap="square" lIns="0" tIns="12700" rIns="0" bIns="0" rtlCol="0">
            <a:spAutoFit/>
          </a:bodyPr>
          <a:lstStyle/>
          <a:p>
            <a:pPr marL="12700">
              <a:lnSpc>
                <a:spcPct val="100000"/>
              </a:lnSpc>
              <a:spcBef>
                <a:spcPts val="100"/>
              </a:spcBef>
            </a:pPr>
            <a:r>
              <a:rPr b="0" spc="-5" dirty="0">
                <a:latin typeface="Trebuchet MS"/>
                <a:cs typeface="Trebuchet MS"/>
              </a:rPr>
              <a:t>Compatibilização</a:t>
            </a:r>
          </a:p>
        </p:txBody>
      </p:sp>
      <p:sp>
        <p:nvSpPr>
          <p:cNvPr id="3" name="object 3"/>
          <p:cNvSpPr/>
          <p:nvPr/>
        </p:nvSpPr>
        <p:spPr>
          <a:xfrm>
            <a:off x="1577339" y="3177539"/>
            <a:ext cx="1286510" cy="634365"/>
          </a:xfrm>
          <a:custGeom>
            <a:avLst/>
            <a:gdLst/>
            <a:ahLst/>
            <a:cxnLst/>
            <a:rect l="l" t="t" r="r" b="b"/>
            <a:pathLst>
              <a:path w="1286510" h="634364">
                <a:moveTo>
                  <a:pt x="1286256" y="0"/>
                </a:moveTo>
                <a:lnTo>
                  <a:pt x="0" y="0"/>
                </a:lnTo>
                <a:lnTo>
                  <a:pt x="0" y="633984"/>
                </a:lnTo>
                <a:lnTo>
                  <a:pt x="1286256" y="633984"/>
                </a:lnTo>
                <a:lnTo>
                  <a:pt x="1286256" y="0"/>
                </a:lnTo>
                <a:close/>
              </a:path>
            </a:pathLst>
          </a:custGeom>
          <a:solidFill>
            <a:srgbClr val="083762"/>
          </a:solidFill>
        </p:spPr>
        <p:txBody>
          <a:bodyPr wrap="square" lIns="0" tIns="0" rIns="0" bIns="0" rtlCol="0"/>
          <a:lstStyle/>
          <a:p>
            <a:endParaRPr/>
          </a:p>
        </p:txBody>
      </p:sp>
      <p:sp>
        <p:nvSpPr>
          <p:cNvPr id="4" name="object 4"/>
          <p:cNvSpPr txBox="1"/>
          <p:nvPr/>
        </p:nvSpPr>
        <p:spPr>
          <a:xfrm>
            <a:off x="1577339" y="3177539"/>
            <a:ext cx="1286510" cy="591187"/>
          </a:xfrm>
          <a:prstGeom prst="rect">
            <a:avLst/>
          </a:prstGeom>
          <a:ln w="27432">
            <a:solidFill>
              <a:srgbClr val="085091"/>
            </a:solidFill>
          </a:ln>
        </p:spPr>
        <p:txBody>
          <a:bodyPr vert="horz" wrap="square" lIns="0" tIns="36830" rIns="0" bIns="0" rtlCol="0">
            <a:spAutoFit/>
          </a:bodyPr>
          <a:lstStyle/>
          <a:p>
            <a:pPr algn="ctr">
              <a:lnSpc>
                <a:spcPct val="100000"/>
              </a:lnSpc>
              <a:spcBef>
                <a:spcPts val="290"/>
              </a:spcBef>
            </a:pPr>
            <a:r>
              <a:rPr sz="1800" spc="-65" dirty="0">
                <a:solidFill>
                  <a:srgbClr val="FFFFFF"/>
                </a:solidFill>
                <a:latin typeface="Trebuchet MS"/>
                <a:cs typeface="Trebuchet MS"/>
              </a:rPr>
              <a:t>PPA</a:t>
            </a:r>
            <a:endParaRPr sz="1800" dirty="0">
              <a:latin typeface="Trebuchet MS"/>
              <a:cs typeface="Trebuchet MS"/>
            </a:endParaRPr>
          </a:p>
          <a:p>
            <a:pPr algn="ctr">
              <a:lnSpc>
                <a:spcPct val="100000"/>
              </a:lnSpc>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5" name="object 5"/>
          <p:cNvSpPr txBox="1"/>
          <p:nvPr/>
        </p:nvSpPr>
        <p:spPr>
          <a:xfrm>
            <a:off x="3436620" y="1616963"/>
            <a:ext cx="1143000" cy="622606"/>
          </a:xfrm>
          <a:prstGeom prst="rect">
            <a:avLst/>
          </a:prstGeom>
          <a:solidFill>
            <a:srgbClr val="083762"/>
          </a:solidFill>
          <a:ln w="27431">
            <a:solidFill>
              <a:srgbClr val="085091"/>
            </a:solidFill>
          </a:ln>
        </p:spPr>
        <p:txBody>
          <a:bodyPr vert="horz" wrap="square" lIns="0" tIns="67945" rIns="0" bIns="0" rtlCol="0">
            <a:spAutoFit/>
          </a:bodyPr>
          <a:lstStyle/>
          <a:p>
            <a:pPr marL="330835" marR="317500" indent="-9525">
              <a:lnSpc>
                <a:spcPct val="100000"/>
              </a:lnSpc>
              <a:spcBef>
                <a:spcPts val="535"/>
              </a:spcBef>
            </a:pPr>
            <a:r>
              <a:rPr sz="1800" dirty="0">
                <a:solidFill>
                  <a:srgbClr val="FFFFFF"/>
                </a:solidFill>
                <a:latin typeface="Trebuchet MS"/>
                <a:cs typeface="Trebuchet MS"/>
              </a:rPr>
              <a:t>LD</a:t>
            </a:r>
            <a:r>
              <a:rPr sz="1800" spc="10" dirty="0">
                <a:solidFill>
                  <a:srgbClr val="FFFFFF"/>
                </a:solidFill>
                <a:latin typeface="Trebuchet MS"/>
                <a:cs typeface="Trebuchet MS"/>
              </a:rPr>
              <a:t>O</a:t>
            </a:r>
            <a:r>
              <a:rPr sz="1800" dirty="0">
                <a:solidFill>
                  <a:srgbClr val="FFFFFF"/>
                </a:solidFill>
                <a:latin typeface="Trebuchet MS"/>
                <a:cs typeface="Trebuchet MS"/>
              </a:rPr>
              <a:t>-  </a:t>
            </a: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endParaRPr sz="1800" dirty="0">
              <a:latin typeface="Trebuchet MS"/>
              <a:cs typeface="Trebuchet MS"/>
            </a:endParaRPr>
          </a:p>
        </p:txBody>
      </p:sp>
      <p:sp>
        <p:nvSpPr>
          <p:cNvPr id="6" name="object 6"/>
          <p:cNvSpPr txBox="1"/>
          <p:nvPr/>
        </p:nvSpPr>
        <p:spPr>
          <a:xfrm>
            <a:off x="3436620" y="3616452"/>
            <a:ext cx="1143000" cy="624530"/>
          </a:xfrm>
          <a:prstGeom prst="rect">
            <a:avLst/>
          </a:prstGeom>
          <a:solidFill>
            <a:schemeClr val="accent1">
              <a:lumMod val="50000"/>
            </a:schemeClr>
          </a:solidFill>
          <a:ln w="27431">
            <a:solidFill>
              <a:srgbClr val="085091"/>
            </a:solidFill>
          </a:ln>
        </p:spPr>
        <p:txBody>
          <a:bodyPr vert="horz" wrap="square" lIns="0" tIns="69850" rIns="0" bIns="0" rtlCol="0">
            <a:spAutoFit/>
          </a:bodyPr>
          <a:lstStyle/>
          <a:p>
            <a:pPr marL="321310">
              <a:lnSpc>
                <a:spcPct val="100000"/>
              </a:lnSpc>
              <a:spcBef>
                <a:spcPts val="550"/>
              </a:spcBef>
            </a:pPr>
            <a:r>
              <a:rPr sz="1800" dirty="0">
                <a:solidFill>
                  <a:srgbClr val="FFFFFF"/>
                </a:solidFill>
                <a:latin typeface="Trebuchet MS"/>
                <a:cs typeface="Trebuchet MS"/>
              </a:rPr>
              <a:t>LDO-</a:t>
            </a:r>
            <a:endParaRPr sz="1800" dirty="0">
              <a:latin typeface="Trebuchet MS"/>
              <a:cs typeface="Trebuchet MS"/>
            </a:endParaRPr>
          </a:p>
          <a:p>
            <a:pPr marL="330835">
              <a:lnSpc>
                <a:spcPct val="100000"/>
              </a:lnSpc>
            </a:pPr>
            <a:r>
              <a:rPr sz="1800" spc="-10" dirty="0">
                <a:solidFill>
                  <a:srgbClr val="FFFFFF"/>
                </a:solidFill>
                <a:latin typeface="Trebuchet MS"/>
                <a:cs typeface="Trebuchet MS"/>
              </a:rPr>
              <a:t>202</a:t>
            </a:r>
            <a:r>
              <a:rPr lang="pt-BR" sz="1800" spc="-10" dirty="0">
                <a:solidFill>
                  <a:srgbClr val="FFFFFF"/>
                </a:solidFill>
                <a:latin typeface="Trebuchet MS"/>
                <a:cs typeface="Trebuchet MS"/>
              </a:rPr>
              <a:t>4</a:t>
            </a:r>
            <a:endParaRPr sz="1800" dirty="0">
              <a:latin typeface="Trebuchet MS"/>
              <a:cs typeface="Trebuchet MS"/>
            </a:endParaRPr>
          </a:p>
        </p:txBody>
      </p:sp>
      <p:sp>
        <p:nvSpPr>
          <p:cNvPr id="7" name="object 7"/>
          <p:cNvSpPr txBox="1"/>
          <p:nvPr/>
        </p:nvSpPr>
        <p:spPr>
          <a:xfrm>
            <a:off x="3436620" y="4619244"/>
            <a:ext cx="1143000" cy="621965"/>
          </a:xfrm>
          <a:prstGeom prst="rect">
            <a:avLst/>
          </a:prstGeom>
          <a:solidFill>
            <a:srgbClr val="0E6EC5"/>
          </a:solidFill>
          <a:ln w="27431">
            <a:solidFill>
              <a:srgbClr val="085091"/>
            </a:solidFill>
          </a:ln>
        </p:spPr>
        <p:txBody>
          <a:bodyPr vert="horz" wrap="square" lIns="0" tIns="67310" rIns="0" bIns="0" rtlCol="0">
            <a:spAutoFit/>
          </a:bodyPr>
          <a:lstStyle/>
          <a:p>
            <a:pPr marL="330835" marR="317500" indent="-9525">
              <a:lnSpc>
                <a:spcPct val="100000"/>
              </a:lnSpc>
              <a:spcBef>
                <a:spcPts val="530"/>
              </a:spcBef>
            </a:pPr>
            <a:r>
              <a:rPr sz="1800" dirty="0">
                <a:solidFill>
                  <a:srgbClr val="FFFFFF"/>
                </a:solidFill>
                <a:latin typeface="Trebuchet MS"/>
                <a:cs typeface="Trebuchet MS"/>
              </a:rPr>
              <a:t>LD</a:t>
            </a:r>
            <a:r>
              <a:rPr sz="1800" spc="10" dirty="0">
                <a:solidFill>
                  <a:srgbClr val="FFFFFF"/>
                </a:solidFill>
                <a:latin typeface="Trebuchet MS"/>
                <a:cs typeface="Trebuchet MS"/>
              </a:rPr>
              <a:t>O</a:t>
            </a:r>
            <a:r>
              <a:rPr sz="1800" dirty="0">
                <a:solidFill>
                  <a:srgbClr val="FFFFFF"/>
                </a:solidFill>
                <a:latin typeface="Trebuchet MS"/>
                <a:cs typeface="Trebuchet MS"/>
              </a:rPr>
              <a:t>-  </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8" name="object 8"/>
          <p:cNvSpPr txBox="1"/>
          <p:nvPr/>
        </p:nvSpPr>
        <p:spPr>
          <a:xfrm>
            <a:off x="5792723" y="1616963"/>
            <a:ext cx="1143000" cy="622606"/>
          </a:xfrm>
          <a:prstGeom prst="rect">
            <a:avLst/>
          </a:prstGeom>
          <a:solidFill>
            <a:srgbClr val="0E6EC5"/>
          </a:solidFill>
          <a:ln w="27432">
            <a:solidFill>
              <a:srgbClr val="085091"/>
            </a:solidFill>
          </a:ln>
        </p:spPr>
        <p:txBody>
          <a:bodyPr vert="horz" wrap="square" lIns="0" tIns="67945" rIns="0" bIns="0" rtlCol="0">
            <a:spAutoFit/>
          </a:bodyPr>
          <a:lstStyle/>
          <a:p>
            <a:pPr marL="332740" marR="318770" indent="-6350">
              <a:lnSpc>
                <a:spcPct val="100000"/>
              </a:lnSpc>
              <a:spcBef>
                <a:spcPts val="535"/>
              </a:spcBef>
            </a:pPr>
            <a:r>
              <a:rPr sz="1800" spc="-5" dirty="0">
                <a:solidFill>
                  <a:srgbClr val="FFFFFF"/>
                </a:solidFill>
                <a:latin typeface="Trebuchet MS"/>
                <a:cs typeface="Trebuchet MS"/>
              </a:rPr>
              <a:t>L</a:t>
            </a:r>
            <a:r>
              <a:rPr sz="1800" spc="10" dirty="0">
                <a:solidFill>
                  <a:srgbClr val="FFFFFF"/>
                </a:solidFill>
                <a:latin typeface="Trebuchet MS"/>
                <a:cs typeface="Trebuchet MS"/>
              </a:rPr>
              <a:t>O</a:t>
            </a:r>
            <a:r>
              <a:rPr sz="1800" spc="-10" dirty="0">
                <a:solidFill>
                  <a:srgbClr val="FFFFFF"/>
                </a:solidFill>
                <a:latin typeface="Trebuchet MS"/>
                <a:cs typeface="Trebuchet MS"/>
              </a:rPr>
              <a:t>A</a:t>
            </a:r>
            <a:r>
              <a:rPr sz="1800" dirty="0">
                <a:solidFill>
                  <a:srgbClr val="FFFFFF"/>
                </a:solidFill>
                <a:latin typeface="Trebuchet MS"/>
                <a:cs typeface="Trebuchet MS"/>
              </a:rPr>
              <a:t>-  </a:t>
            </a:r>
            <a:r>
              <a:rPr sz="1800" spc="-10" dirty="0">
                <a:solidFill>
                  <a:srgbClr val="FFFFFF"/>
                </a:solidFill>
                <a:latin typeface="Trebuchet MS"/>
                <a:cs typeface="Trebuchet MS"/>
              </a:rPr>
              <a:t>20</a:t>
            </a:r>
            <a:r>
              <a:rPr lang="pt-BR" sz="1800" spc="-10" dirty="0">
                <a:solidFill>
                  <a:srgbClr val="FFFFFF"/>
                </a:solidFill>
                <a:latin typeface="Trebuchet MS"/>
                <a:cs typeface="Trebuchet MS"/>
              </a:rPr>
              <a:t>22</a:t>
            </a:r>
            <a:endParaRPr sz="1800" dirty="0">
              <a:latin typeface="Trebuchet MS"/>
              <a:cs typeface="Trebuchet MS"/>
            </a:endParaRPr>
          </a:p>
        </p:txBody>
      </p:sp>
      <p:sp>
        <p:nvSpPr>
          <p:cNvPr id="9" name="object 9"/>
          <p:cNvSpPr txBox="1"/>
          <p:nvPr/>
        </p:nvSpPr>
        <p:spPr>
          <a:xfrm>
            <a:off x="5792723" y="2616707"/>
            <a:ext cx="1143000" cy="623248"/>
          </a:xfrm>
          <a:prstGeom prst="rect">
            <a:avLst/>
          </a:prstGeom>
          <a:solidFill>
            <a:srgbClr val="0E6EC5"/>
          </a:solidFill>
          <a:ln w="27432">
            <a:solidFill>
              <a:srgbClr val="085091"/>
            </a:solidFill>
          </a:ln>
        </p:spPr>
        <p:txBody>
          <a:bodyPr vert="horz" wrap="square" lIns="0" tIns="68580" rIns="0" bIns="0" rtlCol="0">
            <a:spAutoFit/>
          </a:bodyPr>
          <a:lstStyle/>
          <a:p>
            <a:pPr marL="326390">
              <a:lnSpc>
                <a:spcPct val="100000"/>
              </a:lnSpc>
              <a:spcBef>
                <a:spcPts val="540"/>
              </a:spcBef>
            </a:pPr>
            <a:r>
              <a:rPr sz="1800" dirty="0">
                <a:solidFill>
                  <a:srgbClr val="FFFFFF"/>
                </a:solidFill>
                <a:latin typeface="Trebuchet MS"/>
                <a:cs typeface="Trebuchet MS"/>
              </a:rPr>
              <a:t>LOA-</a:t>
            </a:r>
            <a:endParaRPr sz="1800" dirty="0">
              <a:latin typeface="Trebuchet MS"/>
              <a:cs typeface="Trebuchet MS"/>
            </a:endParaRPr>
          </a:p>
          <a:p>
            <a:pPr marL="332740">
              <a:lnSpc>
                <a:spcPct val="100000"/>
              </a:lnSpc>
              <a:spcBef>
                <a:spcPts val="5"/>
              </a:spcBef>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23</a:t>
            </a:r>
            <a:endParaRPr sz="1800" dirty="0">
              <a:latin typeface="Trebuchet MS"/>
              <a:cs typeface="Trebuchet MS"/>
            </a:endParaRPr>
          </a:p>
        </p:txBody>
      </p:sp>
      <p:sp>
        <p:nvSpPr>
          <p:cNvPr id="10" name="object 10"/>
          <p:cNvSpPr txBox="1"/>
          <p:nvPr/>
        </p:nvSpPr>
        <p:spPr>
          <a:xfrm>
            <a:off x="5792723" y="3616452"/>
            <a:ext cx="1143000" cy="624530"/>
          </a:xfrm>
          <a:prstGeom prst="rect">
            <a:avLst/>
          </a:prstGeom>
          <a:solidFill>
            <a:srgbClr val="0E6EC5"/>
          </a:solidFill>
          <a:ln w="27432">
            <a:solidFill>
              <a:srgbClr val="085091"/>
            </a:solidFill>
          </a:ln>
        </p:spPr>
        <p:txBody>
          <a:bodyPr vert="horz" wrap="square" lIns="0" tIns="69850" rIns="0" bIns="0" rtlCol="0">
            <a:spAutoFit/>
          </a:bodyPr>
          <a:lstStyle/>
          <a:p>
            <a:pPr marL="326390">
              <a:lnSpc>
                <a:spcPct val="100000"/>
              </a:lnSpc>
              <a:spcBef>
                <a:spcPts val="550"/>
              </a:spcBef>
            </a:pPr>
            <a:r>
              <a:rPr sz="1800" spc="-5" dirty="0">
                <a:solidFill>
                  <a:srgbClr val="FFFFFF"/>
                </a:solidFill>
                <a:latin typeface="Trebuchet MS"/>
                <a:cs typeface="Trebuchet MS"/>
              </a:rPr>
              <a:t>LOA-</a:t>
            </a:r>
            <a:endParaRPr sz="1800" dirty="0">
              <a:latin typeface="Trebuchet MS"/>
              <a:cs typeface="Trebuchet MS"/>
            </a:endParaRPr>
          </a:p>
          <a:p>
            <a:pPr marL="332740">
              <a:lnSpc>
                <a:spcPct val="100000"/>
              </a:lnSpc>
            </a:pPr>
            <a:r>
              <a:rPr sz="1800" spc="-10" dirty="0">
                <a:solidFill>
                  <a:srgbClr val="FFFFFF"/>
                </a:solidFill>
                <a:latin typeface="Trebuchet MS"/>
                <a:cs typeface="Trebuchet MS"/>
              </a:rPr>
              <a:t>202</a:t>
            </a:r>
            <a:r>
              <a:rPr lang="pt-BR" sz="1800" spc="-10" dirty="0">
                <a:solidFill>
                  <a:srgbClr val="FFFFFF"/>
                </a:solidFill>
                <a:latin typeface="Trebuchet MS"/>
                <a:cs typeface="Trebuchet MS"/>
              </a:rPr>
              <a:t>4</a:t>
            </a:r>
            <a:endParaRPr sz="1800" dirty="0">
              <a:latin typeface="Trebuchet MS"/>
              <a:cs typeface="Trebuchet MS"/>
            </a:endParaRPr>
          </a:p>
        </p:txBody>
      </p:sp>
      <p:sp>
        <p:nvSpPr>
          <p:cNvPr id="11" name="object 11"/>
          <p:cNvSpPr txBox="1"/>
          <p:nvPr/>
        </p:nvSpPr>
        <p:spPr>
          <a:xfrm>
            <a:off x="5792723" y="4619244"/>
            <a:ext cx="1143000" cy="621965"/>
          </a:xfrm>
          <a:prstGeom prst="rect">
            <a:avLst/>
          </a:prstGeom>
          <a:solidFill>
            <a:srgbClr val="0E6EC5"/>
          </a:solidFill>
          <a:ln w="27432">
            <a:solidFill>
              <a:srgbClr val="085091"/>
            </a:solidFill>
          </a:ln>
        </p:spPr>
        <p:txBody>
          <a:bodyPr vert="horz" wrap="square" lIns="0" tIns="67310" rIns="0" bIns="0" rtlCol="0">
            <a:spAutoFit/>
          </a:bodyPr>
          <a:lstStyle/>
          <a:p>
            <a:pPr marL="332740" marR="318770" indent="-6350">
              <a:lnSpc>
                <a:spcPct val="100000"/>
              </a:lnSpc>
              <a:spcBef>
                <a:spcPts val="530"/>
              </a:spcBef>
            </a:pPr>
            <a:r>
              <a:rPr sz="1800" spc="-5" dirty="0">
                <a:solidFill>
                  <a:srgbClr val="FFFFFF"/>
                </a:solidFill>
                <a:latin typeface="Trebuchet MS"/>
                <a:cs typeface="Trebuchet MS"/>
              </a:rPr>
              <a:t>L</a:t>
            </a:r>
            <a:r>
              <a:rPr sz="1800" spc="10" dirty="0">
                <a:solidFill>
                  <a:srgbClr val="FFFFFF"/>
                </a:solidFill>
                <a:latin typeface="Trebuchet MS"/>
                <a:cs typeface="Trebuchet MS"/>
              </a:rPr>
              <a:t>O</a:t>
            </a:r>
            <a:r>
              <a:rPr sz="1800" spc="-10" dirty="0">
                <a:solidFill>
                  <a:srgbClr val="FFFFFF"/>
                </a:solidFill>
                <a:latin typeface="Trebuchet MS"/>
                <a:cs typeface="Trebuchet MS"/>
              </a:rPr>
              <a:t>A</a:t>
            </a:r>
            <a:r>
              <a:rPr sz="1800" dirty="0">
                <a:solidFill>
                  <a:srgbClr val="FFFFFF"/>
                </a:solidFill>
                <a:latin typeface="Trebuchet MS"/>
                <a:cs typeface="Trebuchet MS"/>
              </a:rPr>
              <a:t>-  </a:t>
            </a:r>
            <a:r>
              <a:rPr sz="1800" spc="-10" dirty="0">
                <a:solidFill>
                  <a:srgbClr val="FFFFFF"/>
                </a:solidFill>
                <a:latin typeface="Trebuchet MS"/>
                <a:cs typeface="Trebuchet MS"/>
              </a:rPr>
              <a:t>202</a:t>
            </a:r>
            <a:r>
              <a:rPr lang="pt-BR" sz="1800" spc="-10" dirty="0">
                <a:solidFill>
                  <a:srgbClr val="FFFFFF"/>
                </a:solidFill>
                <a:latin typeface="Trebuchet MS"/>
                <a:cs typeface="Trebuchet MS"/>
              </a:rPr>
              <a:t>5</a:t>
            </a:r>
            <a:endParaRPr sz="1800" dirty="0">
              <a:latin typeface="Trebuchet MS"/>
              <a:cs typeface="Trebuchet MS"/>
            </a:endParaRPr>
          </a:p>
        </p:txBody>
      </p:sp>
      <p:sp>
        <p:nvSpPr>
          <p:cNvPr id="12" name="object 12"/>
          <p:cNvSpPr/>
          <p:nvPr/>
        </p:nvSpPr>
        <p:spPr>
          <a:xfrm>
            <a:off x="2535047" y="2074163"/>
            <a:ext cx="758825" cy="2786380"/>
          </a:xfrm>
          <a:custGeom>
            <a:avLst/>
            <a:gdLst/>
            <a:ahLst/>
            <a:cxnLst/>
            <a:rect l="l" t="t" r="r" b="b"/>
            <a:pathLst>
              <a:path w="758825" h="2786379">
                <a:moveTo>
                  <a:pt x="649478" y="0"/>
                </a:moveTo>
                <a:lnTo>
                  <a:pt x="559562" y="49276"/>
                </a:lnTo>
                <a:lnTo>
                  <a:pt x="558419" y="53213"/>
                </a:lnTo>
                <a:lnTo>
                  <a:pt x="560070" y="56261"/>
                </a:lnTo>
                <a:lnTo>
                  <a:pt x="561848" y="59309"/>
                </a:lnTo>
                <a:lnTo>
                  <a:pt x="565658" y="60452"/>
                </a:lnTo>
                <a:lnTo>
                  <a:pt x="625563" y="27622"/>
                </a:lnTo>
                <a:lnTo>
                  <a:pt x="0" y="1068324"/>
                </a:lnTo>
                <a:lnTo>
                  <a:pt x="10922" y="1074801"/>
                </a:lnTo>
                <a:lnTo>
                  <a:pt x="636333" y="34264"/>
                </a:lnTo>
                <a:lnTo>
                  <a:pt x="635508" y="98933"/>
                </a:lnTo>
                <a:lnTo>
                  <a:pt x="635508" y="102362"/>
                </a:lnTo>
                <a:lnTo>
                  <a:pt x="638302" y="105283"/>
                </a:lnTo>
                <a:lnTo>
                  <a:pt x="641858" y="105283"/>
                </a:lnTo>
                <a:lnTo>
                  <a:pt x="645287" y="105410"/>
                </a:lnTo>
                <a:lnTo>
                  <a:pt x="648208" y="102616"/>
                </a:lnTo>
                <a:lnTo>
                  <a:pt x="648208" y="98933"/>
                </a:lnTo>
                <a:lnTo>
                  <a:pt x="649376" y="7493"/>
                </a:lnTo>
                <a:lnTo>
                  <a:pt x="649478" y="0"/>
                </a:lnTo>
                <a:close/>
              </a:path>
              <a:path w="758825" h="2786379">
                <a:moveTo>
                  <a:pt x="712343" y="2786253"/>
                </a:moveTo>
                <a:lnTo>
                  <a:pt x="711796" y="2779522"/>
                </a:lnTo>
                <a:lnTo>
                  <a:pt x="704342" y="2687447"/>
                </a:lnTo>
                <a:lnTo>
                  <a:pt x="704088" y="2684018"/>
                </a:lnTo>
                <a:lnTo>
                  <a:pt x="701040" y="2681351"/>
                </a:lnTo>
                <a:lnTo>
                  <a:pt x="697484" y="2681732"/>
                </a:lnTo>
                <a:lnTo>
                  <a:pt x="694055" y="2681986"/>
                </a:lnTo>
                <a:lnTo>
                  <a:pt x="691388" y="2685034"/>
                </a:lnTo>
                <a:lnTo>
                  <a:pt x="691642" y="2688590"/>
                </a:lnTo>
                <a:lnTo>
                  <a:pt x="696950" y="2753144"/>
                </a:lnTo>
                <a:lnTo>
                  <a:pt x="19812" y="1782445"/>
                </a:lnTo>
                <a:lnTo>
                  <a:pt x="9398" y="1789811"/>
                </a:lnTo>
                <a:lnTo>
                  <a:pt x="686473" y="2760294"/>
                </a:lnTo>
                <a:lnTo>
                  <a:pt x="627761" y="2733167"/>
                </a:lnTo>
                <a:lnTo>
                  <a:pt x="624586" y="2731643"/>
                </a:lnTo>
                <a:lnTo>
                  <a:pt x="620776" y="2733040"/>
                </a:lnTo>
                <a:lnTo>
                  <a:pt x="619379" y="2736215"/>
                </a:lnTo>
                <a:lnTo>
                  <a:pt x="617855" y="2739390"/>
                </a:lnTo>
                <a:lnTo>
                  <a:pt x="619252" y="2743200"/>
                </a:lnTo>
                <a:lnTo>
                  <a:pt x="622427" y="2744597"/>
                </a:lnTo>
                <a:lnTo>
                  <a:pt x="712343" y="2786253"/>
                </a:lnTo>
                <a:close/>
              </a:path>
              <a:path w="758825" h="2786379">
                <a:moveTo>
                  <a:pt x="757174" y="972312"/>
                </a:moveTo>
                <a:lnTo>
                  <a:pt x="654685" y="975487"/>
                </a:lnTo>
                <a:lnTo>
                  <a:pt x="651891" y="978408"/>
                </a:lnTo>
                <a:lnTo>
                  <a:pt x="652145" y="985393"/>
                </a:lnTo>
                <a:lnTo>
                  <a:pt x="655066" y="988187"/>
                </a:lnTo>
                <a:lnTo>
                  <a:pt x="723188" y="986116"/>
                </a:lnTo>
                <a:lnTo>
                  <a:pt x="325120" y="1235329"/>
                </a:lnTo>
                <a:lnTo>
                  <a:pt x="331978" y="1245997"/>
                </a:lnTo>
                <a:lnTo>
                  <a:pt x="729932" y="996899"/>
                </a:lnTo>
                <a:lnTo>
                  <a:pt x="699897" y="1054100"/>
                </a:lnTo>
                <a:lnTo>
                  <a:pt x="698246" y="1057275"/>
                </a:lnTo>
                <a:lnTo>
                  <a:pt x="699516" y="1061085"/>
                </a:lnTo>
                <a:lnTo>
                  <a:pt x="705612" y="1064387"/>
                </a:lnTo>
                <a:lnTo>
                  <a:pt x="709549" y="1063117"/>
                </a:lnTo>
                <a:lnTo>
                  <a:pt x="711200" y="1060069"/>
                </a:lnTo>
                <a:lnTo>
                  <a:pt x="756500" y="973582"/>
                </a:lnTo>
                <a:lnTo>
                  <a:pt x="757174" y="972312"/>
                </a:lnTo>
                <a:close/>
              </a:path>
              <a:path w="758825" h="2786379">
                <a:moveTo>
                  <a:pt x="758558" y="1821053"/>
                </a:moveTo>
                <a:lnTo>
                  <a:pt x="699516" y="1741297"/>
                </a:lnTo>
                <a:lnTo>
                  <a:pt x="697484" y="1738503"/>
                </a:lnTo>
                <a:lnTo>
                  <a:pt x="693547" y="1737868"/>
                </a:lnTo>
                <a:lnTo>
                  <a:pt x="690753" y="1740027"/>
                </a:lnTo>
                <a:lnTo>
                  <a:pt x="687832" y="1742059"/>
                </a:lnTo>
                <a:lnTo>
                  <a:pt x="687324" y="1746123"/>
                </a:lnTo>
                <a:lnTo>
                  <a:pt x="689356" y="1748917"/>
                </a:lnTo>
                <a:lnTo>
                  <a:pt x="727786" y="1800847"/>
                </a:lnTo>
                <a:lnTo>
                  <a:pt x="260985" y="1600454"/>
                </a:lnTo>
                <a:lnTo>
                  <a:pt x="255905" y="1612138"/>
                </a:lnTo>
                <a:lnTo>
                  <a:pt x="722998" y="1812607"/>
                </a:lnTo>
                <a:lnTo>
                  <a:pt x="658622" y="1820545"/>
                </a:lnTo>
                <a:lnTo>
                  <a:pt x="655193" y="1820926"/>
                </a:lnTo>
                <a:lnTo>
                  <a:pt x="652653" y="1824101"/>
                </a:lnTo>
                <a:lnTo>
                  <a:pt x="653034" y="1827530"/>
                </a:lnTo>
                <a:lnTo>
                  <a:pt x="653542" y="1831086"/>
                </a:lnTo>
                <a:lnTo>
                  <a:pt x="656717" y="1833499"/>
                </a:lnTo>
                <a:lnTo>
                  <a:pt x="660146" y="1833118"/>
                </a:lnTo>
                <a:lnTo>
                  <a:pt x="752348" y="1821815"/>
                </a:lnTo>
                <a:lnTo>
                  <a:pt x="758558" y="1821053"/>
                </a:lnTo>
                <a:close/>
              </a:path>
            </a:pathLst>
          </a:custGeom>
          <a:solidFill>
            <a:srgbClr val="096CC5"/>
          </a:solidFill>
        </p:spPr>
        <p:txBody>
          <a:bodyPr wrap="square" lIns="0" tIns="0" rIns="0" bIns="0" rtlCol="0"/>
          <a:lstStyle/>
          <a:p>
            <a:endParaRPr/>
          </a:p>
        </p:txBody>
      </p:sp>
      <p:sp>
        <p:nvSpPr>
          <p:cNvPr id="13" name="object 13"/>
          <p:cNvSpPr/>
          <p:nvPr/>
        </p:nvSpPr>
        <p:spPr>
          <a:xfrm>
            <a:off x="4579620" y="1880361"/>
            <a:ext cx="1143000" cy="103505"/>
          </a:xfrm>
          <a:custGeom>
            <a:avLst/>
            <a:gdLst/>
            <a:ahLst/>
            <a:cxnLst/>
            <a:rect l="l" t="t" r="r" b="b"/>
            <a:pathLst>
              <a:path w="1143000" h="103505">
                <a:moveTo>
                  <a:pt x="1054480" y="0"/>
                </a:moveTo>
                <a:lnTo>
                  <a:pt x="1050543" y="1015"/>
                </a:lnTo>
                <a:lnTo>
                  <a:pt x="1048765" y="3937"/>
                </a:lnTo>
                <a:lnTo>
                  <a:pt x="1046988" y="6985"/>
                </a:lnTo>
                <a:lnTo>
                  <a:pt x="1048003" y="10922"/>
                </a:lnTo>
                <a:lnTo>
                  <a:pt x="1106963" y="45315"/>
                </a:lnTo>
                <a:lnTo>
                  <a:pt x="1130427" y="45338"/>
                </a:lnTo>
                <a:lnTo>
                  <a:pt x="1130427" y="58038"/>
                </a:lnTo>
                <a:lnTo>
                  <a:pt x="1106912" y="58038"/>
                </a:lnTo>
                <a:lnTo>
                  <a:pt x="1050925" y="90550"/>
                </a:lnTo>
                <a:lnTo>
                  <a:pt x="1048003" y="92328"/>
                </a:lnTo>
                <a:lnTo>
                  <a:pt x="1046988" y="96265"/>
                </a:lnTo>
                <a:lnTo>
                  <a:pt x="1048639" y="99313"/>
                </a:lnTo>
                <a:lnTo>
                  <a:pt x="1050416" y="102362"/>
                </a:lnTo>
                <a:lnTo>
                  <a:pt x="1054353" y="103377"/>
                </a:lnTo>
                <a:lnTo>
                  <a:pt x="1132109" y="58038"/>
                </a:lnTo>
                <a:lnTo>
                  <a:pt x="1130427" y="58038"/>
                </a:lnTo>
                <a:lnTo>
                  <a:pt x="1132150" y="58015"/>
                </a:lnTo>
                <a:lnTo>
                  <a:pt x="1143000" y="51688"/>
                </a:lnTo>
                <a:lnTo>
                  <a:pt x="1054480" y="0"/>
                </a:lnTo>
                <a:close/>
              </a:path>
              <a:path w="1143000" h="103505">
                <a:moveTo>
                  <a:pt x="1117869" y="51676"/>
                </a:moveTo>
                <a:lnTo>
                  <a:pt x="1106953" y="58015"/>
                </a:lnTo>
                <a:lnTo>
                  <a:pt x="1130427" y="58038"/>
                </a:lnTo>
                <a:lnTo>
                  <a:pt x="1130427" y="57150"/>
                </a:lnTo>
                <a:lnTo>
                  <a:pt x="1127252" y="57150"/>
                </a:lnTo>
                <a:lnTo>
                  <a:pt x="1117869" y="51676"/>
                </a:lnTo>
                <a:close/>
              </a:path>
              <a:path w="1143000" h="103505">
                <a:moveTo>
                  <a:pt x="0" y="44196"/>
                </a:moveTo>
                <a:lnTo>
                  <a:pt x="0" y="56896"/>
                </a:lnTo>
                <a:lnTo>
                  <a:pt x="1106953" y="58015"/>
                </a:lnTo>
                <a:lnTo>
                  <a:pt x="1117869" y="51676"/>
                </a:lnTo>
                <a:lnTo>
                  <a:pt x="1106963" y="45315"/>
                </a:lnTo>
                <a:lnTo>
                  <a:pt x="0" y="44196"/>
                </a:lnTo>
                <a:close/>
              </a:path>
              <a:path w="1143000" h="103505">
                <a:moveTo>
                  <a:pt x="1127252" y="46227"/>
                </a:moveTo>
                <a:lnTo>
                  <a:pt x="1117869" y="51676"/>
                </a:lnTo>
                <a:lnTo>
                  <a:pt x="1127252" y="57150"/>
                </a:lnTo>
                <a:lnTo>
                  <a:pt x="1127252" y="46227"/>
                </a:lnTo>
                <a:close/>
              </a:path>
              <a:path w="1143000" h="103505">
                <a:moveTo>
                  <a:pt x="1130427" y="46227"/>
                </a:moveTo>
                <a:lnTo>
                  <a:pt x="1127252" y="46227"/>
                </a:lnTo>
                <a:lnTo>
                  <a:pt x="1127252" y="57150"/>
                </a:lnTo>
                <a:lnTo>
                  <a:pt x="1130427" y="57150"/>
                </a:lnTo>
                <a:lnTo>
                  <a:pt x="1130427" y="46227"/>
                </a:lnTo>
                <a:close/>
              </a:path>
              <a:path w="1143000" h="103505">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4" name="object 14"/>
          <p:cNvSpPr/>
          <p:nvPr/>
        </p:nvSpPr>
        <p:spPr>
          <a:xfrm>
            <a:off x="4506467" y="2953257"/>
            <a:ext cx="1214755" cy="103505"/>
          </a:xfrm>
          <a:custGeom>
            <a:avLst/>
            <a:gdLst/>
            <a:ahLst/>
            <a:cxnLst/>
            <a:rect l="l" t="t" r="r" b="b"/>
            <a:pathLst>
              <a:path w="1214754" h="103505">
                <a:moveTo>
                  <a:pt x="1125855" y="0"/>
                </a:moveTo>
                <a:lnTo>
                  <a:pt x="1122045" y="1015"/>
                </a:lnTo>
                <a:lnTo>
                  <a:pt x="1120267" y="3937"/>
                </a:lnTo>
                <a:lnTo>
                  <a:pt x="1118489" y="6984"/>
                </a:lnTo>
                <a:lnTo>
                  <a:pt x="1119505" y="10921"/>
                </a:lnTo>
                <a:lnTo>
                  <a:pt x="1178372" y="45316"/>
                </a:lnTo>
                <a:lnTo>
                  <a:pt x="1201928" y="45338"/>
                </a:lnTo>
                <a:lnTo>
                  <a:pt x="1201801" y="58038"/>
                </a:lnTo>
                <a:lnTo>
                  <a:pt x="1178322" y="58038"/>
                </a:lnTo>
                <a:lnTo>
                  <a:pt x="1119378" y="92328"/>
                </a:lnTo>
                <a:lnTo>
                  <a:pt x="1118362" y="96265"/>
                </a:lnTo>
                <a:lnTo>
                  <a:pt x="1121918" y="102362"/>
                </a:lnTo>
                <a:lnTo>
                  <a:pt x="1125728" y="103377"/>
                </a:lnTo>
                <a:lnTo>
                  <a:pt x="1203595" y="58038"/>
                </a:lnTo>
                <a:lnTo>
                  <a:pt x="1201801" y="58038"/>
                </a:lnTo>
                <a:lnTo>
                  <a:pt x="1203633" y="58016"/>
                </a:lnTo>
                <a:lnTo>
                  <a:pt x="1214501" y="51688"/>
                </a:lnTo>
                <a:lnTo>
                  <a:pt x="1125855" y="0"/>
                </a:lnTo>
                <a:close/>
              </a:path>
              <a:path w="1214754" h="103505">
                <a:moveTo>
                  <a:pt x="1189258" y="51677"/>
                </a:moveTo>
                <a:lnTo>
                  <a:pt x="1178361" y="58016"/>
                </a:lnTo>
                <a:lnTo>
                  <a:pt x="1201801" y="58038"/>
                </a:lnTo>
                <a:lnTo>
                  <a:pt x="1201809" y="57150"/>
                </a:lnTo>
                <a:lnTo>
                  <a:pt x="1198626" y="57150"/>
                </a:lnTo>
                <a:lnTo>
                  <a:pt x="1189258" y="51677"/>
                </a:lnTo>
                <a:close/>
              </a:path>
              <a:path w="1214754" h="103505">
                <a:moveTo>
                  <a:pt x="0" y="44195"/>
                </a:moveTo>
                <a:lnTo>
                  <a:pt x="0" y="56895"/>
                </a:lnTo>
                <a:lnTo>
                  <a:pt x="1178361" y="58016"/>
                </a:lnTo>
                <a:lnTo>
                  <a:pt x="1189258" y="51677"/>
                </a:lnTo>
                <a:lnTo>
                  <a:pt x="1178372" y="45316"/>
                </a:lnTo>
                <a:lnTo>
                  <a:pt x="0" y="44195"/>
                </a:lnTo>
                <a:close/>
              </a:path>
              <a:path w="1214754" h="103505">
                <a:moveTo>
                  <a:pt x="1198626" y="46227"/>
                </a:moveTo>
                <a:lnTo>
                  <a:pt x="1189258" y="51677"/>
                </a:lnTo>
                <a:lnTo>
                  <a:pt x="1198626" y="57150"/>
                </a:lnTo>
                <a:lnTo>
                  <a:pt x="1198626" y="46227"/>
                </a:lnTo>
                <a:close/>
              </a:path>
              <a:path w="1214754" h="103505">
                <a:moveTo>
                  <a:pt x="1201919" y="46227"/>
                </a:moveTo>
                <a:lnTo>
                  <a:pt x="1198626" y="46227"/>
                </a:lnTo>
                <a:lnTo>
                  <a:pt x="1198626" y="57150"/>
                </a:lnTo>
                <a:lnTo>
                  <a:pt x="1201809" y="57150"/>
                </a:lnTo>
                <a:lnTo>
                  <a:pt x="1201919" y="46227"/>
                </a:lnTo>
                <a:close/>
              </a:path>
              <a:path w="1214754" h="103505">
                <a:moveTo>
                  <a:pt x="1178372" y="45316"/>
                </a:moveTo>
                <a:lnTo>
                  <a:pt x="1189258" y="51677"/>
                </a:lnTo>
                <a:lnTo>
                  <a:pt x="1198626" y="46227"/>
                </a:lnTo>
                <a:lnTo>
                  <a:pt x="1201919" y="46227"/>
                </a:lnTo>
                <a:lnTo>
                  <a:pt x="1201928" y="45338"/>
                </a:lnTo>
                <a:lnTo>
                  <a:pt x="1178372" y="45316"/>
                </a:lnTo>
                <a:close/>
              </a:path>
            </a:pathLst>
          </a:custGeom>
          <a:solidFill>
            <a:srgbClr val="096CC5"/>
          </a:solidFill>
        </p:spPr>
        <p:txBody>
          <a:bodyPr wrap="square" lIns="0" tIns="0" rIns="0" bIns="0" rtlCol="0"/>
          <a:lstStyle/>
          <a:p>
            <a:endParaRPr/>
          </a:p>
        </p:txBody>
      </p:sp>
      <p:sp>
        <p:nvSpPr>
          <p:cNvPr id="15" name="object 15"/>
          <p:cNvSpPr/>
          <p:nvPr/>
        </p:nvSpPr>
        <p:spPr>
          <a:xfrm>
            <a:off x="4579620" y="3879850"/>
            <a:ext cx="1143000" cy="103505"/>
          </a:xfrm>
          <a:custGeom>
            <a:avLst/>
            <a:gdLst/>
            <a:ahLst/>
            <a:cxnLst/>
            <a:rect l="l" t="t" r="r" b="b"/>
            <a:pathLst>
              <a:path w="1143000" h="103504">
                <a:moveTo>
                  <a:pt x="1054480" y="0"/>
                </a:moveTo>
                <a:lnTo>
                  <a:pt x="1050543" y="1016"/>
                </a:lnTo>
                <a:lnTo>
                  <a:pt x="1048765" y="3937"/>
                </a:lnTo>
                <a:lnTo>
                  <a:pt x="1046988" y="6985"/>
                </a:lnTo>
                <a:lnTo>
                  <a:pt x="1048003" y="10922"/>
                </a:lnTo>
                <a:lnTo>
                  <a:pt x="1106963" y="45315"/>
                </a:lnTo>
                <a:lnTo>
                  <a:pt x="1130427" y="45338"/>
                </a:lnTo>
                <a:lnTo>
                  <a:pt x="1130427" y="58038"/>
                </a:lnTo>
                <a:lnTo>
                  <a:pt x="1106912" y="58038"/>
                </a:lnTo>
                <a:lnTo>
                  <a:pt x="1050925" y="90550"/>
                </a:lnTo>
                <a:lnTo>
                  <a:pt x="1048003" y="92329"/>
                </a:lnTo>
                <a:lnTo>
                  <a:pt x="1046988" y="96266"/>
                </a:lnTo>
                <a:lnTo>
                  <a:pt x="1048639" y="99313"/>
                </a:lnTo>
                <a:lnTo>
                  <a:pt x="1050416" y="102362"/>
                </a:lnTo>
                <a:lnTo>
                  <a:pt x="1054353" y="103377"/>
                </a:lnTo>
                <a:lnTo>
                  <a:pt x="1132109" y="58038"/>
                </a:lnTo>
                <a:lnTo>
                  <a:pt x="1130427" y="58038"/>
                </a:lnTo>
                <a:lnTo>
                  <a:pt x="1132150" y="58015"/>
                </a:lnTo>
                <a:lnTo>
                  <a:pt x="1143000" y="51688"/>
                </a:lnTo>
                <a:lnTo>
                  <a:pt x="1054480" y="0"/>
                </a:lnTo>
                <a:close/>
              </a:path>
              <a:path w="1143000" h="103504">
                <a:moveTo>
                  <a:pt x="1117869" y="51676"/>
                </a:moveTo>
                <a:lnTo>
                  <a:pt x="1106953" y="58015"/>
                </a:lnTo>
                <a:lnTo>
                  <a:pt x="1130427" y="58038"/>
                </a:lnTo>
                <a:lnTo>
                  <a:pt x="1130427" y="57150"/>
                </a:lnTo>
                <a:lnTo>
                  <a:pt x="1127252" y="57150"/>
                </a:lnTo>
                <a:lnTo>
                  <a:pt x="1117869" y="51676"/>
                </a:lnTo>
                <a:close/>
              </a:path>
              <a:path w="1143000" h="103504">
                <a:moveTo>
                  <a:pt x="0" y="44195"/>
                </a:moveTo>
                <a:lnTo>
                  <a:pt x="0" y="56895"/>
                </a:lnTo>
                <a:lnTo>
                  <a:pt x="1106953" y="58015"/>
                </a:lnTo>
                <a:lnTo>
                  <a:pt x="1117869" y="51676"/>
                </a:lnTo>
                <a:lnTo>
                  <a:pt x="1106963" y="45315"/>
                </a:lnTo>
                <a:lnTo>
                  <a:pt x="0" y="44195"/>
                </a:lnTo>
                <a:close/>
              </a:path>
              <a:path w="1143000" h="103504">
                <a:moveTo>
                  <a:pt x="1127252" y="46227"/>
                </a:moveTo>
                <a:lnTo>
                  <a:pt x="1117869" y="51676"/>
                </a:lnTo>
                <a:lnTo>
                  <a:pt x="1127252" y="57150"/>
                </a:lnTo>
                <a:lnTo>
                  <a:pt x="1127252" y="46227"/>
                </a:lnTo>
                <a:close/>
              </a:path>
              <a:path w="1143000" h="103504">
                <a:moveTo>
                  <a:pt x="1130427" y="46227"/>
                </a:moveTo>
                <a:lnTo>
                  <a:pt x="1127252" y="46227"/>
                </a:lnTo>
                <a:lnTo>
                  <a:pt x="1127252" y="57150"/>
                </a:lnTo>
                <a:lnTo>
                  <a:pt x="1130427" y="57150"/>
                </a:lnTo>
                <a:lnTo>
                  <a:pt x="1130427" y="46227"/>
                </a:lnTo>
                <a:close/>
              </a:path>
              <a:path w="1143000" h="103504">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6" name="object 16"/>
          <p:cNvSpPr/>
          <p:nvPr/>
        </p:nvSpPr>
        <p:spPr>
          <a:xfrm>
            <a:off x="4579620" y="4879594"/>
            <a:ext cx="1143000" cy="103505"/>
          </a:xfrm>
          <a:custGeom>
            <a:avLst/>
            <a:gdLst/>
            <a:ahLst/>
            <a:cxnLst/>
            <a:rect l="l" t="t" r="r" b="b"/>
            <a:pathLst>
              <a:path w="1143000" h="103504">
                <a:moveTo>
                  <a:pt x="1054480" y="0"/>
                </a:moveTo>
                <a:lnTo>
                  <a:pt x="1050543" y="1015"/>
                </a:lnTo>
                <a:lnTo>
                  <a:pt x="1048765" y="3936"/>
                </a:lnTo>
                <a:lnTo>
                  <a:pt x="1046988" y="6984"/>
                </a:lnTo>
                <a:lnTo>
                  <a:pt x="1048003" y="10921"/>
                </a:lnTo>
                <a:lnTo>
                  <a:pt x="1106963" y="45315"/>
                </a:lnTo>
                <a:lnTo>
                  <a:pt x="1130427" y="45338"/>
                </a:lnTo>
                <a:lnTo>
                  <a:pt x="1130427" y="58038"/>
                </a:lnTo>
                <a:lnTo>
                  <a:pt x="1106912" y="58038"/>
                </a:lnTo>
                <a:lnTo>
                  <a:pt x="1050925" y="90550"/>
                </a:lnTo>
                <a:lnTo>
                  <a:pt x="1048003" y="92328"/>
                </a:lnTo>
                <a:lnTo>
                  <a:pt x="1046988" y="96265"/>
                </a:lnTo>
                <a:lnTo>
                  <a:pt x="1048639" y="99313"/>
                </a:lnTo>
                <a:lnTo>
                  <a:pt x="1050416" y="102361"/>
                </a:lnTo>
                <a:lnTo>
                  <a:pt x="1054353" y="103377"/>
                </a:lnTo>
                <a:lnTo>
                  <a:pt x="1132109" y="58038"/>
                </a:lnTo>
                <a:lnTo>
                  <a:pt x="1130427" y="58038"/>
                </a:lnTo>
                <a:lnTo>
                  <a:pt x="1132150" y="58015"/>
                </a:lnTo>
                <a:lnTo>
                  <a:pt x="1143000" y="51688"/>
                </a:lnTo>
                <a:lnTo>
                  <a:pt x="1054480" y="0"/>
                </a:lnTo>
                <a:close/>
              </a:path>
              <a:path w="1143000" h="103504">
                <a:moveTo>
                  <a:pt x="1117869" y="51676"/>
                </a:moveTo>
                <a:lnTo>
                  <a:pt x="1106953" y="58015"/>
                </a:lnTo>
                <a:lnTo>
                  <a:pt x="1130427" y="58038"/>
                </a:lnTo>
                <a:lnTo>
                  <a:pt x="1130427" y="57149"/>
                </a:lnTo>
                <a:lnTo>
                  <a:pt x="1127252" y="57149"/>
                </a:lnTo>
                <a:lnTo>
                  <a:pt x="1117869" y="51676"/>
                </a:lnTo>
                <a:close/>
              </a:path>
              <a:path w="1143000" h="103504">
                <a:moveTo>
                  <a:pt x="0" y="44195"/>
                </a:moveTo>
                <a:lnTo>
                  <a:pt x="0" y="56895"/>
                </a:lnTo>
                <a:lnTo>
                  <a:pt x="1106953" y="58015"/>
                </a:lnTo>
                <a:lnTo>
                  <a:pt x="1117869" y="51676"/>
                </a:lnTo>
                <a:lnTo>
                  <a:pt x="1106963" y="45315"/>
                </a:lnTo>
                <a:lnTo>
                  <a:pt x="0" y="44195"/>
                </a:lnTo>
                <a:close/>
              </a:path>
              <a:path w="1143000" h="103504">
                <a:moveTo>
                  <a:pt x="1127252" y="46227"/>
                </a:moveTo>
                <a:lnTo>
                  <a:pt x="1117869" y="51676"/>
                </a:lnTo>
                <a:lnTo>
                  <a:pt x="1127252" y="57149"/>
                </a:lnTo>
                <a:lnTo>
                  <a:pt x="1127252" y="46227"/>
                </a:lnTo>
                <a:close/>
              </a:path>
              <a:path w="1143000" h="103504">
                <a:moveTo>
                  <a:pt x="1130427" y="46227"/>
                </a:moveTo>
                <a:lnTo>
                  <a:pt x="1127252" y="46227"/>
                </a:lnTo>
                <a:lnTo>
                  <a:pt x="1127252" y="57149"/>
                </a:lnTo>
                <a:lnTo>
                  <a:pt x="1130427" y="57149"/>
                </a:lnTo>
                <a:lnTo>
                  <a:pt x="1130427" y="46227"/>
                </a:lnTo>
                <a:close/>
              </a:path>
              <a:path w="1143000" h="103504">
                <a:moveTo>
                  <a:pt x="1106963" y="45315"/>
                </a:moveTo>
                <a:lnTo>
                  <a:pt x="1117869" y="51676"/>
                </a:lnTo>
                <a:lnTo>
                  <a:pt x="1127252" y="46227"/>
                </a:lnTo>
                <a:lnTo>
                  <a:pt x="1130427" y="46227"/>
                </a:lnTo>
                <a:lnTo>
                  <a:pt x="1130427" y="45338"/>
                </a:lnTo>
                <a:lnTo>
                  <a:pt x="1106963" y="45315"/>
                </a:lnTo>
                <a:close/>
              </a:path>
            </a:pathLst>
          </a:custGeom>
          <a:solidFill>
            <a:srgbClr val="096CC5"/>
          </a:solidFill>
        </p:spPr>
        <p:txBody>
          <a:bodyPr wrap="square" lIns="0" tIns="0" rIns="0" bIns="0" rtlCol="0"/>
          <a:lstStyle/>
          <a:p>
            <a:endParaRPr/>
          </a:p>
        </p:txBody>
      </p:sp>
      <p:sp>
        <p:nvSpPr>
          <p:cNvPr id="17" name="object 17"/>
          <p:cNvSpPr txBox="1"/>
          <p:nvPr/>
        </p:nvSpPr>
        <p:spPr>
          <a:xfrm>
            <a:off x="7570089" y="2549778"/>
            <a:ext cx="2331085" cy="1946275"/>
          </a:xfrm>
          <a:prstGeom prst="rect">
            <a:avLst/>
          </a:prstGeom>
        </p:spPr>
        <p:txBody>
          <a:bodyPr vert="horz" wrap="square" lIns="0" tIns="12700" rIns="0" bIns="0" rtlCol="0">
            <a:spAutoFit/>
          </a:bodyPr>
          <a:lstStyle/>
          <a:p>
            <a:pPr marL="12700" marR="5080" indent="-10795" algn="ctr">
              <a:lnSpc>
                <a:spcPct val="100000"/>
              </a:lnSpc>
              <a:spcBef>
                <a:spcPts val="100"/>
              </a:spcBef>
            </a:pPr>
            <a:r>
              <a:rPr sz="1800" spc="-30" dirty="0">
                <a:latin typeface="Trebuchet MS"/>
                <a:cs typeface="Trebuchet MS"/>
              </a:rPr>
              <a:t>Selecionar,</a:t>
            </a:r>
            <a:r>
              <a:rPr sz="1800" spc="30" dirty="0">
                <a:latin typeface="Trebuchet MS"/>
                <a:cs typeface="Trebuchet MS"/>
              </a:rPr>
              <a:t> </a:t>
            </a:r>
            <a:r>
              <a:rPr sz="1800" dirty="0">
                <a:latin typeface="Trebuchet MS"/>
                <a:cs typeface="Trebuchet MS"/>
              </a:rPr>
              <a:t>dentre</a:t>
            </a:r>
            <a:r>
              <a:rPr sz="1800" spc="-20" dirty="0">
                <a:latin typeface="Trebuchet MS"/>
                <a:cs typeface="Trebuchet MS"/>
              </a:rPr>
              <a:t> </a:t>
            </a:r>
            <a:r>
              <a:rPr sz="1800" spc="-5" dirty="0">
                <a:latin typeface="Trebuchet MS"/>
                <a:cs typeface="Trebuchet MS"/>
              </a:rPr>
              <a:t>as </a:t>
            </a:r>
            <a:r>
              <a:rPr sz="1800" dirty="0">
                <a:latin typeface="Trebuchet MS"/>
                <a:cs typeface="Trebuchet MS"/>
              </a:rPr>
              <a:t> </a:t>
            </a:r>
            <a:r>
              <a:rPr sz="1800" spc="-10" dirty="0">
                <a:latin typeface="Trebuchet MS"/>
                <a:cs typeface="Trebuchet MS"/>
              </a:rPr>
              <a:t>ações </a:t>
            </a:r>
            <a:r>
              <a:rPr sz="1800" spc="-5" dirty="0">
                <a:latin typeface="Trebuchet MS"/>
                <a:cs typeface="Trebuchet MS"/>
              </a:rPr>
              <a:t>previstas no </a:t>
            </a:r>
            <a:r>
              <a:rPr sz="1800" spc="-65" dirty="0">
                <a:latin typeface="Trebuchet MS"/>
                <a:cs typeface="Trebuchet MS"/>
              </a:rPr>
              <a:t>PPA </a:t>
            </a:r>
            <a:r>
              <a:rPr sz="1800" spc="-530" dirty="0">
                <a:latin typeface="Trebuchet MS"/>
                <a:cs typeface="Trebuchet MS"/>
              </a:rPr>
              <a:t> </a:t>
            </a:r>
            <a:r>
              <a:rPr sz="1800" spc="-10" dirty="0">
                <a:latin typeface="Trebuchet MS"/>
                <a:cs typeface="Trebuchet MS"/>
              </a:rPr>
              <a:t>20</a:t>
            </a:r>
            <a:r>
              <a:rPr lang="pt-BR" sz="1800" spc="-10" dirty="0">
                <a:latin typeface="Trebuchet MS"/>
                <a:cs typeface="Trebuchet MS"/>
              </a:rPr>
              <a:t>22</a:t>
            </a:r>
            <a:r>
              <a:rPr sz="1800" spc="-10" dirty="0">
                <a:latin typeface="Trebuchet MS"/>
                <a:cs typeface="Trebuchet MS"/>
              </a:rPr>
              <a:t>-202</a:t>
            </a:r>
            <a:r>
              <a:rPr lang="pt-BR" sz="1800" spc="-10" dirty="0">
                <a:latin typeface="Trebuchet MS"/>
                <a:cs typeface="Trebuchet MS"/>
              </a:rPr>
              <a:t>5</a:t>
            </a:r>
            <a:r>
              <a:rPr sz="1800" spc="-10" dirty="0">
                <a:latin typeface="Trebuchet MS"/>
                <a:cs typeface="Trebuchet MS"/>
              </a:rPr>
              <a:t>,</a:t>
            </a:r>
            <a:r>
              <a:rPr sz="1800" spc="70" dirty="0">
                <a:latin typeface="Trebuchet MS"/>
                <a:cs typeface="Trebuchet MS"/>
              </a:rPr>
              <a:t> </a:t>
            </a:r>
            <a:r>
              <a:rPr sz="1800" spc="-5" dirty="0">
                <a:latin typeface="Trebuchet MS"/>
                <a:cs typeface="Trebuchet MS"/>
              </a:rPr>
              <a:t>aquelas </a:t>
            </a:r>
            <a:r>
              <a:rPr sz="1800" dirty="0">
                <a:latin typeface="Trebuchet MS"/>
                <a:cs typeface="Trebuchet MS"/>
              </a:rPr>
              <a:t> que </a:t>
            </a:r>
            <a:r>
              <a:rPr sz="1800" spc="-5" dirty="0">
                <a:latin typeface="Trebuchet MS"/>
                <a:cs typeface="Trebuchet MS"/>
              </a:rPr>
              <a:t>terão prioridade </a:t>
            </a:r>
            <a:r>
              <a:rPr sz="1800" dirty="0">
                <a:latin typeface="Trebuchet MS"/>
                <a:cs typeface="Trebuchet MS"/>
              </a:rPr>
              <a:t> </a:t>
            </a:r>
            <a:r>
              <a:rPr sz="1800" spc="-5" dirty="0">
                <a:latin typeface="Trebuchet MS"/>
                <a:cs typeface="Trebuchet MS"/>
              </a:rPr>
              <a:t>na execução </a:t>
            </a:r>
            <a:r>
              <a:rPr sz="1800" dirty="0">
                <a:latin typeface="Trebuchet MS"/>
                <a:cs typeface="Trebuchet MS"/>
              </a:rPr>
              <a:t>do </a:t>
            </a:r>
            <a:r>
              <a:rPr sz="1800" spc="5" dirty="0">
                <a:latin typeface="Trebuchet MS"/>
                <a:cs typeface="Trebuchet MS"/>
              </a:rPr>
              <a:t> </a:t>
            </a:r>
            <a:r>
              <a:rPr sz="1800" spc="-5" dirty="0">
                <a:latin typeface="Trebuchet MS"/>
                <a:cs typeface="Trebuchet MS"/>
              </a:rPr>
              <a:t>orçamento </a:t>
            </a:r>
            <a:r>
              <a:rPr sz="1800" dirty="0">
                <a:latin typeface="Trebuchet MS"/>
                <a:cs typeface="Trebuchet MS"/>
              </a:rPr>
              <a:t>do </a:t>
            </a:r>
            <a:r>
              <a:rPr sz="1800" spc="-5" dirty="0">
                <a:latin typeface="Trebuchet MS"/>
                <a:cs typeface="Trebuchet MS"/>
              </a:rPr>
              <a:t>ano </a:t>
            </a:r>
            <a:r>
              <a:rPr sz="1800" dirty="0">
                <a:latin typeface="Trebuchet MS"/>
                <a:cs typeface="Trebuchet MS"/>
              </a:rPr>
              <a:t>de </a:t>
            </a:r>
            <a:r>
              <a:rPr sz="1800" spc="5" dirty="0">
                <a:latin typeface="Trebuchet MS"/>
                <a:cs typeface="Trebuchet MS"/>
              </a:rPr>
              <a:t> </a:t>
            </a:r>
            <a:r>
              <a:rPr sz="1800" spc="-10" dirty="0">
                <a:latin typeface="Trebuchet MS"/>
                <a:cs typeface="Trebuchet MS"/>
              </a:rPr>
              <a:t>20</a:t>
            </a:r>
            <a:r>
              <a:rPr lang="pt-BR" sz="1800" spc="-10" dirty="0">
                <a:latin typeface="Trebuchet MS"/>
                <a:cs typeface="Trebuchet MS"/>
              </a:rPr>
              <a:t>24</a:t>
            </a:r>
            <a:r>
              <a:rPr sz="1800" spc="-10" dirty="0">
                <a:latin typeface="Trebuchet MS"/>
                <a:cs typeface="Trebuchet MS"/>
              </a:rPr>
              <a:t>.</a:t>
            </a:r>
            <a:endParaRPr sz="1800" dirty="0">
              <a:latin typeface="Trebuchet MS"/>
              <a:cs typeface="Trebuchet MS"/>
            </a:endParaRPr>
          </a:p>
        </p:txBody>
      </p:sp>
      <p:sp>
        <p:nvSpPr>
          <p:cNvPr id="18" name="object 18"/>
          <p:cNvSpPr txBox="1"/>
          <p:nvPr/>
        </p:nvSpPr>
        <p:spPr>
          <a:xfrm>
            <a:off x="3363467" y="2522220"/>
            <a:ext cx="1143000" cy="623248"/>
          </a:xfrm>
          <a:prstGeom prst="rect">
            <a:avLst/>
          </a:prstGeom>
          <a:solidFill>
            <a:srgbClr val="083762"/>
          </a:solidFill>
          <a:ln w="27431">
            <a:solidFill>
              <a:srgbClr val="085091"/>
            </a:solidFill>
          </a:ln>
        </p:spPr>
        <p:txBody>
          <a:bodyPr vert="horz" wrap="square" lIns="0" tIns="68580" rIns="0" bIns="0" rtlCol="0">
            <a:spAutoFit/>
          </a:bodyPr>
          <a:lstStyle/>
          <a:p>
            <a:pPr marL="323215">
              <a:lnSpc>
                <a:spcPct val="100000"/>
              </a:lnSpc>
              <a:spcBef>
                <a:spcPts val="540"/>
              </a:spcBef>
            </a:pPr>
            <a:r>
              <a:rPr sz="1800" dirty="0">
                <a:solidFill>
                  <a:srgbClr val="FFFFFF"/>
                </a:solidFill>
                <a:latin typeface="Trebuchet MS"/>
                <a:cs typeface="Trebuchet MS"/>
              </a:rPr>
              <a:t>LDO-</a:t>
            </a:r>
            <a:endParaRPr sz="1800" dirty="0">
              <a:latin typeface="Trebuchet MS"/>
              <a:cs typeface="Trebuchet MS"/>
            </a:endParaRPr>
          </a:p>
          <a:p>
            <a:pPr marL="332740">
              <a:lnSpc>
                <a:spcPct val="100000"/>
              </a:lnSpc>
              <a:spcBef>
                <a:spcPts val="5"/>
              </a:spcBef>
            </a:pPr>
            <a:r>
              <a:rPr sz="1800" spc="-10" dirty="0">
                <a:solidFill>
                  <a:srgbClr val="FFFFFF"/>
                </a:solidFill>
                <a:latin typeface="Trebuchet MS"/>
                <a:cs typeface="Trebuchet MS"/>
              </a:rPr>
              <a:t>20</a:t>
            </a:r>
            <a:r>
              <a:rPr lang="pt-BR" sz="1800" spc="-10" dirty="0">
                <a:solidFill>
                  <a:srgbClr val="FFFFFF"/>
                </a:solidFill>
                <a:latin typeface="Trebuchet MS"/>
                <a:cs typeface="Trebuchet MS"/>
              </a:rPr>
              <a:t>23</a:t>
            </a:r>
            <a:endParaRPr sz="1800" dirty="0">
              <a:latin typeface="Trebuchet MS"/>
              <a:cs typeface="Trebuchet M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8644" y="762000"/>
            <a:ext cx="10518775" cy="382156"/>
          </a:xfrm>
          <a:prstGeom prst="rect">
            <a:avLst/>
          </a:prstGeom>
        </p:spPr>
        <p:txBody>
          <a:bodyPr vert="horz" wrap="square" lIns="0" tIns="12700" rIns="0" bIns="0" rtlCol="0">
            <a:spAutoFit/>
          </a:bodyPr>
          <a:lstStyle/>
          <a:p>
            <a:pPr marL="12700" marR="5080">
              <a:lnSpc>
                <a:spcPct val="100000"/>
              </a:lnSpc>
              <a:spcBef>
                <a:spcPts val="100"/>
              </a:spcBef>
            </a:pPr>
            <a:r>
              <a:rPr sz="2400" b="0" spc="-10" dirty="0">
                <a:latin typeface="Trebuchet MS"/>
                <a:cs typeface="Trebuchet MS"/>
              </a:rPr>
              <a:t>PROGRAMA</a:t>
            </a:r>
            <a:r>
              <a:rPr sz="2400" b="0" spc="-155" dirty="0">
                <a:latin typeface="Trebuchet MS"/>
                <a:cs typeface="Trebuchet MS"/>
              </a:rPr>
              <a:t> </a:t>
            </a:r>
            <a:r>
              <a:rPr sz="2400" b="0" dirty="0">
                <a:latin typeface="Trebuchet MS"/>
                <a:cs typeface="Trebuchet MS"/>
              </a:rPr>
              <a:t>0</a:t>
            </a:r>
            <a:r>
              <a:rPr lang="pt-BR" sz="2400" b="0" dirty="0">
                <a:latin typeface="Trebuchet MS"/>
                <a:cs typeface="Trebuchet MS"/>
              </a:rPr>
              <a:t>10</a:t>
            </a:r>
            <a:r>
              <a:rPr sz="2400" b="0" spc="-15" dirty="0">
                <a:latin typeface="Trebuchet MS"/>
                <a:cs typeface="Trebuchet MS"/>
              </a:rPr>
              <a:t> </a:t>
            </a:r>
            <a:r>
              <a:rPr sz="2400" b="0" dirty="0">
                <a:latin typeface="Trebuchet MS"/>
                <a:cs typeface="Trebuchet MS"/>
              </a:rPr>
              <a:t>–</a:t>
            </a:r>
            <a:r>
              <a:rPr sz="2400" b="0" spc="15" dirty="0">
                <a:latin typeface="Trebuchet MS"/>
                <a:cs typeface="Trebuchet MS"/>
              </a:rPr>
              <a:t> </a:t>
            </a:r>
            <a:r>
              <a:rPr lang="pt-BR" sz="2400" b="0" spc="-5" dirty="0">
                <a:latin typeface="Trebuchet MS"/>
                <a:cs typeface="Trebuchet MS"/>
              </a:rPr>
              <a:t>Fundo Municipal do Idoso</a:t>
            </a:r>
            <a:endParaRPr sz="2400" dirty="0">
              <a:latin typeface="Trebuchet MS"/>
              <a:cs typeface="Trebuchet MS"/>
            </a:endParaRPr>
          </a:p>
        </p:txBody>
      </p:sp>
      <p:sp>
        <p:nvSpPr>
          <p:cNvPr id="3" name="object 3"/>
          <p:cNvSpPr txBox="1"/>
          <p:nvPr/>
        </p:nvSpPr>
        <p:spPr>
          <a:xfrm>
            <a:off x="688644" y="1600200"/>
            <a:ext cx="10209530" cy="4243726"/>
          </a:xfrm>
          <a:prstGeom prst="rect">
            <a:avLst/>
          </a:prstGeom>
        </p:spPr>
        <p:txBody>
          <a:bodyPr vert="horz" wrap="square" lIns="0" tIns="104140" rIns="0" bIns="0" rtlCol="0">
            <a:spAutoFit/>
          </a:bodyPr>
          <a:lstStyle/>
          <a:p>
            <a:pPr marL="356870" marR="5080" indent="-344805">
              <a:lnSpc>
                <a:spcPct val="80000"/>
              </a:lnSpc>
              <a:spcBef>
                <a:spcPts val="820"/>
              </a:spcBef>
              <a:buFont typeface="Arial MT"/>
              <a:buChar char="•"/>
              <a:tabLst>
                <a:tab pos="356870" algn="l"/>
                <a:tab pos="357505" algn="l"/>
              </a:tabLst>
            </a:pPr>
            <a:r>
              <a:rPr sz="2400" spc="-5" dirty="0">
                <a:solidFill>
                  <a:schemeClr val="tx2"/>
                </a:solidFill>
                <a:latin typeface="Trebuchet MS"/>
                <a:cs typeface="Trebuchet MS"/>
              </a:rPr>
              <a:t>Objetivo: Financiar </a:t>
            </a:r>
            <a:r>
              <a:rPr sz="2400" dirty="0">
                <a:solidFill>
                  <a:schemeClr val="tx2"/>
                </a:solidFill>
                <a:latin typeface="Trebuchet MS"/>
                <a:cs typeface="Trebuchet MS"/>
              </a:rPr>
              <a:t>projetos que </a:t>
            </a:r>
            <a:r>
              <a:rPr sz="2400" spc="-5" dirty="0">
                <a:solidFill>
                  <a:schemeClr val="tx2"/>
                </a:solidFill>
                <a:latin typeface="Trebuchet MS"/>
                <a:cs typeface="Trebuchet MS"/>
              </a:rPr>
              <a:t>atuem na </a:t>
            </a:r>
            <a:r>
              <a:rPr sz="2400" dirty="0">
                <a:solidFill>
                  <a:schemeClr val="tx2"/>
                </a:solidFill>
                <a:latin typeface="Trebuchet MS"/>
                <a:cs typeface="Trebuchet MS"/>
              </a:rPr>
              <a:t>garantia da </a:t>
            </a:r>
            <a:r>
              <a:rPr sz="2400" spc="5" dirty="0">
                <a:solidFill>
                  <a:schemeClr val="tx2"/>
                </a:solidFill>
                <a:latin typeface="Trebuchet MS"/>
                <a:cs typeface="Trebuchet MS"/>
              </a:rPr>
              <a:t> </a:t>
            </a:r>
            <a:endParaRPr lang="pt-BR" sz="2400" spc="5" dirty="0">
              <a:solidFill>
                <a:schemeClr val="tx2"/>
              </a:solidFill>
              <a:latin typeface="Trebuchet MS"/>
              <a:cs typeface="Trebuchet MS"/>
            </a:endParaRPr>
          </a:p>
          <a:p>
            <a:pPr marL="12065" marR="5080">
              <a:lnSpc>
                <a:spcPct val="80000"/>
              </a:lnSpc>
              <a:spcBef>
                <a:spcPts val="820"/>
              </a:spcBef>
              <a:tabLst>
                <a:tab pos="356870" algn="l"/>
                <a:tab pos="357505" algn="l"/>
              </a:tabLst>
            </a:pPr>
            <a:r>
              <a:rPr sz="2400" dirty="0" err="1">
                <a:solidFill>
                  <a:schemeClr val="tx2"/>
                </a:solidFill>
                <a:latin typeface="Trebuchet MS"/>
                <a:cs typeface="Trebuchet MS"/>
              </a:rPr>
              <a:t>promoção</a:t>
            </a:r>
            <a:r>
              <a:rPr sz="2400" dirty="0">
                <a:solidFill>
                  <a:schemeClr val="tx2"/>
                </a:solidFill>
                <a:latin typeface="Trebuchet MS"/>
                <a:cs typeface="Trebuchet MS"/>
              </a:rPr>
              <a:t>,</a:t>
            </a:r>
            <a:r>
              <a:rPr sz="2400" spc="-35" dirty="0">
                <a:solidFill>
                  <a:schemeClr val="tx2"/>
                </a:solidFill>
                <a:latin typeface="Trebuchet MS"/>
                <a:cs typeface="Trebuchet MS"/>
              </a:rPr>
              <a:t> </a:t>
            </a:r>
            <a:r>
              <a:rPr sz="2400" dirty="0">
                <a:solidFill>
                  <a:schemeClr val="tx2"/>
                </a:solidFill>
                <a:latin typeface="Trebuchet MS"/>
                <a:cs typeface="Trebuchet MS"/>
              </a:rPr>
              <a:t>proteção</a:t>
            </a:r>
            <a:r>
              <a:rPr sz="2400" spc="-20" dirty="0">
                <a:solidFill>
                  <a:schemeClr val="tx2"/>
                </a:solidFill>
                <a:latin typeface="Trebuchet MS"/>
                <a:cs typeface="Trebuchet MS"/>
              </a:rPr>
              <a:t> </a:t>
            </a:r>
            <a:r>
              <a:rPr sz="2400" dirty="0">
                <a:solidFill>
                  <a:schemeClr val="tx2"/>
                </a:solidFill>
                <a:latin typeface="Trebuchet MS"/>
                <a:cs typeface="Trebuchet MS"/>
              </a:rPr>
              <a:t>e</a:t>
            </a:r>
            <a:r>
              <a:rPr sz="2400" spc="-5" dirty="0">
                <a:solidFill>
                  <a:schemeClr val="tx2"/>
                </a:solidFill>
                <a:latin typeface="Trebuchet MS"/>
                <a:cs typeface="Trebuchet MS"/>
              </a:rPr>
              <a:t> defesa</a:t>
            </a:r>
            <a:r>
              <a:rPr sz="2400" spc="-10" dirty="0">
                <a:solidFill>
                  <a:schemeClr val="tx2"/>
                </a:solidFill>
                <a:latin typeface="Trebuchet MS"/>
                <a:cs typeface="Trebuchet MS"/>
              </a:rPr>
              <a:t> </a:t>
            </a:r>
            <a:r>
              <a:rPr sz="2400" spc="-5" dirty="0">
                <a:solidFill>
                  <a:schemeClr val="tx2"/>
                </a:solidFill>
                <a:latin typeface="Trebuchet MS"/>
                <a:cs typeface="Trebuchet MS"/>
              </a:rPr>
              <a:t>dos </a:t>
            </a:r>
            <a:r>
              <a:rPr lang="pt-BR" sz="2400" dirty="0">
                <a:solidFill>
                  <a:schemeClr val="tx2"/>
                </a:solidFill>
                <a:latin typeface="Trebuchet MS"/>
                <a:cs typeface="Trebuchet MS"/>
              </a:rPr>
              <a:t>idosos</a:t>
            </a:r>
            <a:r>
              <a:rPr sz="2400" spc="-5" dirty="0">
                <a:solidFill>
                  <a:schemeClr val="tx2"/>
                </a:solidFill>
                <a:latin typeface="Trebuchet MS"/>
                <a:cs typeface="Trebuchet MS"/>
              </a:rPr>
              <a:t>, </a:t>
            </a:r>
            <a:r>
              <a:rPr sz="2400" dirty="0">
                <a:solidFill>
                  <a:schemeClr val="tx2"/>
                </a:solidFill>
                <a:latin typeface="Trebuchet MS"/>
                <a:cs typeface="Trebuchet MS"/>
              </a:rPr>
              <a:t>que zelem </a:t>
            </a:r>
            <a:r>
              <a:rPr sz="2400" spc="-5" dirty="0">
                <a:solidFill>
                  <a:schemeClr val="tx2"/>
                </a:solidFill>
                <a:latin typeface="Trebuchet MS"/>
                <a:cs typeface="Trebuchet MS"/>
              </a:rPr>
              <a:t>pelos </a:t>
            </a:r>
            <a:r>
              <a:rPr sz="2400" dirty="0" err="1">
                <a:solidFill>
                  <a:schemeClr val="tx2"/>
                </a:solidFill>
                <a:latin typeface="Trebuchet MS"/>
                <a:cs typeface="Trebuchet MS"/>
              </a:rPr>
              <a:t>direitos</a:t>
            </a:r>
            <a:r>
              <a:rPr sz="2400" dirty="0">
                <a:solidFill>
                  <a:schemeClr val="tx2"/>
                </a:solidFill>
                <a:latin typeface="Trebuchet MS"/>
                <a:cs typeface="Trebuchet MS"/>
              </a:rPr>
              <a:t> </a:t>
            </a:r>
            <a:endParaRPr lang="pt-BR" sz="2400" dirty="0">
              <a:solidFill>
                <a:schemeClr val="tx2"/>
              </a:solidFill>
              <a:latin typeface="Trebuchet MS"/>
              <a:cs typeface="Trebuchet MS"/>
            </a:endParaRPr>
          </a:p>
          <a:p>
            <a:pPr marL="12065" marR="5080">
              <a:lnSpc>
                <a:spcPct val="80000"/>
              </a:lnSpc>
              <a:spcBef>
                <a:spcPts val="820"/>
              </a:spcBef>
              <a:tabLst>
                <a:tab pos="356870" algn="l"/>
                <a:tab pos="357505" algn="l"/>
              </a:tabLst>
            </a:pPr>
            <a:r>
              <a:rPr sz="2400" dirty="0">
                <a:solidFill>
                  <a:schemeClr val="tx2"/>
                </a:solidFill>
                <a:latin typeface="Trebuchet MS"/>
                <a:cs typeface="Trebuchet MS"/>
              </a:rPr>
              <a:t>d</a:t>
            </a:r>
            <a:r>
              <a:rPr lang="pt-BR" sz="2400" dirty="0">
                <a:solidFill>
                  <a:schemeClr val="tx2"/>
                </a:solidFill>
                <a:latin typeface="Trebuchet MS"/>
                <a:cs typeface="Trebuchet MS"/>
              </a:rPr>
              <a:t>os idosos</a:t>
            </a:r>
            <a:r>
              <a:rPr sz="2400" dirty="0">
                <a:solidFill>
                  <a:schemeClr val="tx2"/>
                </a:solidFill>
                <a:latin typeface="Trebuchet MS"/>
                <a:cs typeface="Trebuchet MS"/>
              </a:rPr>
              <a:t>.</a:t>
            </a:r>
          </a:p>
          <a:p>
            <a:pPr>
              <a:lnSpc>
                <a:spcPct val="100000"/>
              </a:lnSpc>
              <a:buFont typeface="Arial MT"/>
              <a:buChar char="•"/>
            </a:pPr>
            <a:endParaRPr sz="2400" dirty="0">
              <a:solidFill>
                <a:schemeClr val="tx2"/>
              </a:solidFill>
              <a:latin typeface="Trebuchet MS"/>
              <a:cs typeface="Trebuchet MS"/>
            </a:endParaRPr>
          </a:p>
          <a:p>
            <a:pPr marL="12700">
              <a:lnSpc>
                <a:spcPct val="100000"/>
              </a:lnSpc>
            </a:pPr>
            <a:r>
              <a:rPr sz="2400" dirty="0">
                <a:solidFill>
                  <a:schemeClr val="tx2"/>
                </a:solidFill>
                <a:latin typeface="Trebuchet MS"/>
                <a:cs typeface="Trebuchet MS"/>
              </a:rPr>
              <a:t>ÓRGÃO</a:t>
            </a:r>
            <a:r>
              <a:rPr sz="2400" spc="-5" dirty="0">
                <a:solidFill>
                  <a:schemeClr val="tx2"/>
                </a:solidFill>
                <a:latin typeface="Trebuchet MS"/>
                <a:cs typeface="Trebuchet MS"/>
              </a:rPr>
              <a:t> RESPONSÁVEL:</a:t>
            </a:r>
            <a:r>
              <a:rPr sz="2400" spc="-10" dirty="0">
                <a:solidFill>
                  <a:schemeClr val="tx2"/>
                </a:solidFill>
                <a:latin typeface="Trebuchet MS"/>
                <a:cs typeface="Trebuchet MS"/>
              </a:rPr>
              <a:t> </a:t>
            </a:r>
            <a:r>
              <a:rPr lang="pt-BR" sz="2400" spc="-5" dirty="0">
                <a:solidFill>
                  <a:schemeClr val="tx2"/>
                </a:solidFill>
                <a:latin typeface="Trebuchet MS"/>
                <a:cs typeface="Trebuchet MS"/>
              </a:rPr>
              <a:t>Fundo Municipal do Idoso</a:t>
            </a:r>
          </a:p>
          <a:p>
            <a:pPr marL="12700">
              <a:lnSpc>
                <a:spcPct val="100000"/>
              </a:lnSpc>
            </a:pPr>
            <a:endParaRPr lang="pt-BR" sz="2400" spc="-5" dirty="0">
              <a:solidFill>
                <a:schemeClr val="tx2"/>
              </a:solidFill>
              <a:latin typeface="Trebuchet MS"/>
              <a:cs typeface="Trebuchet MS"/>
            </a:endParaRPr>
          </a:p>
          <a:p>
            <a:pPr marL="12700">
              <a:lnSpc>
                <a:spcPct val="100000"/>
              </a:lnSpc>
            </a:pPr>
            <a:r>
              <a:rPr lang="pt-BR" sz="2400" spc="-5" dirty="0">
                <a:solidFill>
                  <a:schemeClr val="tx2"/>
                </a:solidFill>
                <a:latin typeface="Trebuchet MS"/>
                <a:cs typeface="Trebuchet MS"/>
              </a:rPr>
              <a:t>METAS GERAIS:</a:t>
            </a:r>
          </a:p>
          <a:p>
            <a:pPr marL="12700">
              <a:lnSpc>
                <a:spcPct val="100000"/>
              </a:lnSpc>
            </a:pPr>
            <a:endParaRPr lang="pt-BR" sz="2400" spc="-5" dirty="0">
              <a:solidFill>
                <a:schemeClr val="tx2"/>
              </a:solidFill>
              <a:latin typeface="Trebuchet MS"/>
              <a:cs typeface="Trebuchet MS"/>
            </a:endParaRPr>
          </a:p>
          <a:p>
            <a:pPr marL="12700">
              <a:lnSpc>
                <a:spcPct val="100000"/>
              </a:lnSpc>
            </a:pPr>
            <a:r>
              <a:rPr lang="pt-BR" sz="2400" spc="-5" dirty="0">
                <a:solidFill>
                  <a:schemeClr val="tx2"/>
                </a:solidFill>
                <a:latin typeface="Trebuchet MS"/>
                <a:cs typeface="Trebuchet MS"/>
              </a:rPr>
              <a:t>Manutenção do Fundo Municipal do Idoso.</a:t>
            </a:r>
            <a:endParaRPr sz="2400" dirty="0">
              <a:solidFill>
                <a:schemeClr val="tx2"/>
              </a:solidFill>
              <a:latin typeface="Trebuchet MS"/>
              <a:cs typeface="Trebuchet MS"/>
            </a:endParaRPr>
          </a:p>
          <a:p>
            <a:endParaRPr lang="pt-BR" b="1" dirty="0">
              <a:solidFill>
                <a:schemeClr val="tx2"/>
              </a:solidFill>
            </a:endParaRPr>
          </a:p>
          <a:p>
            <a:endParaRPr lang="pt-BR" b="1" dirty="0">
              <a:solidFill>
                <a:schemeClr val="tx2"/>
              </a:solidFill>
            </a:endParaRPr>
          </a:p>
          <a:p>
            <a:endParaRPr lang="pt-BR" dirty="0">
              <a:solidFill>
                <a:schemeClr val="tx2"/>
              </a:solidFill>
            </a:endParaRPr>
          </a:p>
        </p:txBody>
      </p:sp>
    </p:spTree>
    <p:extLst>
      <p:ext uri="{BB962C8B-B14F-4D97-AF65-F5344CB8AC3E}">
        <p14:creationId xmlns:p14="http://schemas.microsoft.com/office/powerpoint/2010/main" val="5607886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indent="274320">
              <a:lnSpc>
                <a:spcPct val="100000"/>
              </a:lnSpc>
              <a:spcBef>
                <a:spcPts val="100"/>
              </a:spcBef>
            </a:pPr>
            <a:r>
              <a:rPr spc="-5" dirty="0"/>
              <a:t>Obrigado</a:t>
            </a:r>
            <a:r>
              <a:rPr spc="-15" dirty="0"/>
              <a:t> </a:t>
            </a:r>
            <a:r>
              <a:rPr spc="-5" dirty="0"/>
              <a:t>Presença</a:t>
            </a:r>
            <a:r>
              <a:rPr spc="30" dirty="0"/>
              <a:t> </a:t>
            </a:r>
            <a:r>
              <a:rPr dirty="0"/>
              <a:t>e </a:t>
            </a:r>
            <a:r>
              <a:rPr spc="5" dirty="0"/>
              <a:t> </a:t>
            </a:r>
            <a:r>
              <a:rPr spc="-5" dirty="0"/>
              <a:t>participação </a:t>
            </a:r>
            <a:r>
              <a:rPr dirty="0"/>
              <a:t>de</a:t>
            </a:r>
            <a:r>
              <a:rPr spc="-105" dirty="0"/>
              <a:t> </a:t>
            </a:r>
            <a:r>
              <a:rPr spc="-110" dirty="0"/>
              <a:t>Todos!</a:t>
            </a:r>
          </a:p>
        </p:txBody>
      </p:sp>
      <p:sp>
        <p:nvSpPr>
          <p:cNvPr id="3" name="object 3"/>
          <p:cNvSpPr txBox="1"/>
          <p:nvPr/>
        </p:nvSpPr>
        <p:spPr>
          <a:xfrm>
            <a:off x="899566" y="3255009"/>
            <a:ext cx="8154034" cy="1056058"/>
          </a:xfrm>
          <a:prstGeom prst="rect">
            <a:avLst/>
          </a:prstGeom>
        </p:spPr>
        <p:txBody>
          <a:bodyPr vert="horz" wrap="square" lIns="0" tIns="12065" rIns="0" bIns="0" rtlCol="0">
            <a:spAutoFit/>
          </a:bodyPr>
          <a:lstStyle/>
          <a:p>
            <a:pPr marL="76200" algn="ctr">
              <a:lnSpc>
                <a:spcPct val="100000"/>
              </a:lnSpc>
              <a:spcBef>
                <a:spcPts val="1040"/>
              </a:spcBef>
            </a:pPr>
            <a:r>
              <a:rPr sz="1600" b="1" spc="-15" dirty="0">
                <a:solidFill>
                  <a:schemeClr val="tx2"/>
                </a:solidFill>
                <a:latin typeface="Trebuchet MS"/>
                <a:cs typeface="Trebuchet MS"/>
              </a:rPr>
              <a:t>Prefeitura</a:t>
            </a:r>
            <a:r>
              <a:rPr sz="1600" b="1" spc="50" dirty="0">
                <a:solidFill>
                  <a:schemeClr val="tx2"/>
                </a:solidFill>
                <a:latin typeface="Trebuchet MS"/>
                <a:cs typeface="Trebuchet MS"/>
              </a:rPr>
              <a:t> </a:t>
            </a:r>
            <a:r>
              <a:rPr sz="1600" b="1" spc="-10" dirty="0">
                <a:solidFill>
                  <a:schemeClr val="tx2"/>
                </a:solidFill>
                <a:latin typeface="Trebuchet MS"/>
                <a:cs typeface="Trebuchet MS"/>
              </a:rPr>
              <a:t>Municipal</a:t>
            </a:r>
            <a:r>
              <a:rPr sz="1600" b="1" spc="55" dirty="0">
                <a:solidFill>
                  <a:schemeClr val="tx2"/>
                </a:solidFill>
                <a:latin typeface="Trebuchet MS"/>
                <a:cs typeface="Trebuchet MS"/>
              </a:rPr>
              <a:t> </a:t>
            </a:r>
            <a:r>
              <a:rPr sz="1600" b="1" spc="-5" dirty="0">
                <a:solidFill>
                  <a:schemeClr val="tx2"/>
                </a:solidFill>
                <a:latin typeface="Trebuchet MS"/>
                <a:cs typeface="Trebuchet MS"/>
              </a:rPr>
              <a:t>de</a:t>
            </a:r>
            <a:r>
              <a:rPr sz="1600" b="1" spc="25" dirty="0">
                <a:solidFill>
                  <a:schemeClr val="tx2"/>
                </a:solidFill>
                <a:latin typeface="Trebuchet MS"/>
                <a:cs typeface="Trebuchet MS"/>
              </a:rPr>
              <a:t> </a:t>
            </a:r>
            <a:r>
              <a:rPr sz="1600" b="1" spc="-5" dirty="0">
                <a:solidFill>
                  <a:schemeClr val="tx2"/>
                </a:solidFill>
                <a:latin typeface="Trebuchet MS"/>
                <a:cs typeface="Trebuchet MS"/>
              </a:rPr>
              <a:t>Capivari</a:t>
            </a:r>
            <a:r>
              <a:rPr sz="1600" b="1" spc="10" dirty="0">
                <a:solidFill>
                  <a:schemeClr val="tx2"/>
                </a:solidFill>
                <a:latin typeface="Trebuchet MS"/>
                <a:cs typeface="Trebuchet MS"/>
              </a:rPr>
              <a:t> </a:t>
            </a:r>
            <a:r>
              <a:rPr sz="1600" b="1" spc="-5" dirty="0">
                <a:solidFill>
                  <a:schemeClr val="tx2"/>
                </a:solidFill>
                <a:latin typeface="Trebuchet MS"/>
                <a:cs typeface="Trebuchet MS"/>
              </a:rPr>
              <a:t>de</a:t>
            </a:r>
            <a:r>
              <a:rPr sz="1600" b="1" spc="25" dirty="0">
                <a:solidFill>
                  <a:schemeClr val="tx2"/>
                </a:solidFill>
                <a:latin typeface="Trebuchet MS"/>
                <a:cs typeface="Trebuchet MS"/>
              </a:rPr>
              <a:t> </a:t>
            </a:r>
            <a:r>
              <a:rPr sz="1600" b="1" spc="-5" dirty="0" err="1">
                <a:solidFill>
                  <a:schemeClr val="tx2"/>
                </a:solidFill>
                <a:latin typeface="Trebuchet MS"/>
                <a:cs typeface="Trebuchet MS"/>
              </a:rPr>
              <a:t>Baixo</a:t>
            </a:r>
            <a:r>
              <a:rPr sz="1600" b="1" spc="-5" dirty="0">
                <a:solidFill>
                  <a:schemeClr val="tx2"/>
                </a:solidFill>
                <a:latin typeface="Trebuchet MS"/>
                <a:cs typeface="Trebuchet MS"/>
              </a:rPr>
              <a:t> </a:t>
            </a:r>
            <a:endParaRPr lang="pt-BR" sz="1600" b="1" spc="-5" dirty="0">
              <a:solidFill>
                <a:schemeClr val="tx2"/>
              </a:solidFill>
              <a:latin typeface="Trebuchet MS"/>
              <a:cs typeface="Trebuchet MS"/>
            </a:endParaRPr>
          </a:p>
          <a:p>
            <a:pPr marL="76200" algn="ctr">
              <a:lnSpc>
                <a:spcPct val="100000"/>
              </a:lnSpc>
              <a:spcBef>
                <a:spcPts val="1040"/>
              </a:spcBef>
            </a:pPr>
            <a:r>
              <a:rPr sz="1600" b="1" dirty="0">
                <a:solidFill>
                  <a:schemeClr val="tx2"/>
                </a:solidFill>
                <a:latin typeface="Trebuchet MS"/>
                <a:cs typeface="Trebuchet MS"/>
              </a:rPr>
              <a:t> </a:t>
            </a:r>
            <a:r>
              <a:rPr lang="pt-BR" sz="1600" b="1" spc="-15" dirty="0">
                <a:solidFill>
                  <a:schemeClr val="tx2"/>
                </a:solidFill>
                <a:latin typeface="Trebuchet MS"/>
                <a:cs typeface="Trebuchet MS"/>
              </a:rPr>
              <a:t>Secretaria</a:t>
            </a:r>
            <a:r>
              <a:rPr lang="pt-BR" sz="1600" b="1" spc="40" dirty="0">
                <a:solidFill>
                  <a:schemeClr val="tx2"/>
                </a:solidFill>
                <a:latin typeface="Trebuchet MS"/>
                <a:cs typeface="Trebuchet MS"/>
              </a:rPr>
              <a:t> </a:t>
            </a:r>
            <a:r>
              <a:rPr lang="pt-BR" sz="1600" b="1" spc="-5" dirty="0">
                <a:solidFill>
                  <a:schemeClr val="tx2"/>
                </a:solidFill>
                <a:latin typeface="Trebuchet MS"/>
                <a:cs typeface="Trebuchet MS"/>
              </a:rPr>
              <a:t>Municipal de Gestão e da Fazenda</a:t>
            </a:r>
            <a:endParaRPr lang="pt-BR" sz="1600" dirty="0">
              <a:solidFill>
                <a:schemeClr val="tx2"/>
              </a:solidFill>
              <a:latin typeface="Trebuchet MS"/>
              <a:cs typeface="Trebuchet MS"/>
            </a:endParaRPr>
          </a:p>
          <a:p>
            <a:pPr algn="ctr">
              <a:lnSpc>
                <a:spcPts val="1620"/>
              </a:lnSpc>
              <a:spcBef>
                <a:spcPts val="65"/>
              </a:spcBef>
            </a:pPr>
            <a:r>
              <a:rPr sz="1500" b="1" spc="-20" dirty="0" err="1">
                <a:solidFill>
                  <a:schemeClr val="tx2"/>
                </a:solidFill>
                <a:latin typeface="Trebuchet MS"/>
                <a:cs typeface="Trebuchet MS"/>
              </a:rPr>
              <a:t>Telefone</a:t>
            </a:r>
            <a:r>
              <a:rPr sz="1500" b="1" spc="-20" dirty="0">
                <a:solidFill>
                  <a:schemeClr val="tx2"/>
                </a:solidFill>
                <a:latin typeface="Trebuchet MS"/>
                <a:cs typeface="Trebuchet MS"/>
              </a:rPr>
              <a:t>:</a:t>
            </a:r>
            <a:r>
              <a:rPr sz="1500" b="1" spc="-85" dirty="0">
                <a:solidFill>
                  <a:schemeClr val="tx2"/>
                </a:solidFill>
                <a:latin typeface="Trebuchet MS"/>
                <a:cs typeface="Trebuchet MS"/>
              </a:rPr>
              <a:t> </a:t>
            </a:r>
            <a:r>
              <a:rPr sz="1500" b="1" dirty="0">
                <a:solidFill>
                  <a:schemeClr val="tx2"/>
                </a:solidFill>
                <a:latin typeface="Trebuchet MS"/>
                <a:cs typeface="Trebuchet MS"/>
              </a:rPr>
              <a:t>(48)</a:t>
            </a:r>
            <a:r>
              <a:rPr sz="1500" b="1" spc="-35" dirty="0">
                <a:solidFill>
                  <a:schemeClr val="tx2"/>
                </a:solidFill>
                <a:latin typeface="Trebuchet MS"/>
                <a:cs typeface="Trebuchet MS"/>
              </a:rPr>
              <a:t> </a:t>
            </a:r>
            <a:r>
              <a:rPr sz="1500" b="1" spc="5" dirty="0">
                <a:solidFill>
                  <a:schemeClr val="tx2"/>
                </a:solidFill>
                <a:latin typeface="Trebuchet MS"/>
                <a:cs typeface="Trebuchet MS"/>
              </a:rPr>
              <a:t>3621</a:t>
            </a:r>
            <a:r>
              <a:rPr sz="1500" b="1" spc="-65" dirty="0">
                <a:solidFill>
                  <a:schemeClr val="tx2"/>
                </a:solidFill>
                <a:latin typeface="Trebuchet MS"/>
                <a:cs typeface="Trebuchet MS"/>
              </a:rPr>
              <a:t> </a:t>
            </a:r>
            <a:r>
              <a:rPr sz="1500" b="1" spc="5" dirty="0">
                <a:solidFill>
                  <a:schemeClr val="tx2"/>
                </a:solidFill>
                <a:latin typeface="Trebuchet MS"/>
                <a:cs typeface="Trebuchet MS"/>
              </a:rPr>
              <a:t>-44</a:t>
            </a:r>
            <a:r>
              <a:rPr lang="pt-BR" sz="1500" b="1" spc="5" dirty="0">
                <a:solidFill>
                  <a:schemeClr val="tx2"/>
                </a:solidFill>
                <a:latin typeface="Trebuchet MS"/>
                <a:cs typeface="Trebuchet MS"/>
              </a:rPr>
              <a:t>10</a:t>
            </a:r>
            <a:endParaRPr sz="1500" dirty="0">
              <a:solidFill>
                <a:schemeClr val="tx2"/>
              </a:solidFill>
              <a:latin typeface="Trebuchet MS"/>
              <a:cs typeface="Trebuchet MS"/>
            </a:endParaRPr>
          </a:p>
          <a:p>
            <a:pPr algn="ctr">
              <a:lnSpc>
                <a:spcPts val="1620"/>
              </a:lnSpc>
            </a:pPr>
            <a:r>
              <a:rPr sz="1500" b="1" spc="5" dirty="0">
                <a:solidFill>
                  <a:schemeClr val="tx2"/>
                </a:solidFill>
                <a:latin typeface="Trebuchet MS"/>
                <a:cs typeface="Trebuchet MS"/>
              </a:rPr>
              <a:t>E-mail:</a:t>
            </a:r>
            <a:r>
              <a:rPr sz="1500" b="1" spc="-55" dirty="0">
                <a:solidFill>
                  <a:schemeClr val="tx2"/>
                </a:solidFill>
                <a:latin typeface="Trebuchet MS"/>
                <a:cs typeface="Trebuchet MS"/>
              </a:rPr>
              <a:t> </a:t>
            </a:r>
            <a:r>
              <a:rPr sz="1500" b="1" spc="-10" dirty="0">
                <a:solidFill>
                  <a:schemeClr val="tx2"/>
                </a:solidFill>
                <a:latin typeface="Trebuchet MS"/>
                <a:cs typeface="Trebuchet MS"/>
                <a:hlinkClick r:id="rId2"/>
              </a:rPr>
              <a:t>contabilidade@capivaridebaixo.sc.gov.br</a:t>
            </a:r>
            <a:endParaRPr sz="1500" dirty="0">
              <a:solidFill>
                <a:schemeClr val="tx2"/>
              </a:solidFill>
              <a:latin typeface="Trebuchet MS"/>
              <a:cs typeface="Trebuchet M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03170" y="528015"/>
            <a:ext cx="4944745" cy="757555"/>
          </a:xfrm>
          <a:prstGeom prst="rect">
            <a:avLst/>
          </a:prstGeom>
        </p:spPr>
        <p:txBody>
          <a:bodyPr vert="horz" wrap="square" lIns="0" tIns="12700" rIns="0" bIns="0" rtlCol="0">
            <a:spAutoFit/>
          </a:bodyPr>
          <a:lstStyle/>
          <a:p>
            <a:pPr marL="12700">
              <a:lnSpc>
                <a:spcPct val="100000"/>
              </a:lnSpc>
              <a:spcBef>
                <a:spcPts val="100"/>
              </a:spcBef>
            </a:pPr>
            <a:r>
              <a:rPr spc="-5" dirty="0"/>
              <a:t>Objetivos</a:t>
            </a:r>
            <a:r>
              <a:rPr spc="-45" dirty="0"/>
              <a:t> </a:t>
            </a:r>
            <a:r>
              <a:rPr dirty="0"/>
              <a:t>da</a:t>
            </a:r>
            <a:r>
              <a:rPr spc="-10" dirty="0"/>
              <a:t> </a:t>
            </a:r>
            <a:r>
              <a:rPr spc="5" dirty="0"/>
              <a:t>LDO</a:t>
            </a:r>
          </a:p>
        </p:txBody>
      </p:sp>
      <p:sp>
        <p:nvSpPr>
          <p:cNvPr id="3" name="object 3"/>
          <p:cNvSpPr txBox="1"/>
          <p:nvPr/>
        </p:nvSpPr>
        <p:spPr>
          <a:xfrm>
            <a:off x="756310" y="1910537"/>
            <a:ext cx="8441055" cy="2817495"/>
          </a:xfrm>
          <a:prstGeom prst="rect">
            <a:avLst/>
          </a:prstGeom>
        </p:spPr>
        <p:txBody>
          <a:bodyPr vert="horz" wrap="square" lIns="0" tIns="13970" rIns="0" bIns="0" rtlCol="0">
            <a:spAutoFit/>
          </a:bodyPr>
          <a:lstStyle/>
          <a:p>
            <a:pPr marL="469900" marR="5080" indent="-457200">
              <a:lnSpc>
                <a:spcPct val="100000"/>
              </a:lnSpc>
              <a:spcBef>
                <a:spcPts val="110"/>
              </a:spcBef>
              <a:buFont typeface="Wingdings"/>
              <a:buChar char=""/>
              <a:tabLst>
                <a:tab pos="469265" algn="l"/>
                <a:tab pos="469900" algn="l"/>
                <a:tab pos="2557780" algn="l"/>
                <a:tab pos="4430395" algn="l"/>
                <a:tab pos="5610225" algn="l"/>
                <a:tab pos="6027420" algn="l"/>
                <a:tab pos="8036559" algn="l"/>
              </a:tabLst>
            </a:pPr>
            <a:r>
              <a:rPr sz="2800" dirty="0">
                <a:latin typeface="Trebuchet MS"/>
                <a:cs typeface="Trebuchet MS"/>
              </a:rPr>
              <a:t>Es</a:t>
            </a:r>
            <a:r>
              <a:rPr sz="2800" spc="-15" dirty="0">
                <a:latin typeface="Trebuchet MS"/>
                <a:cs typeface="Trebuchet MS"/>
              </a:rPr>
              <a:t>ta</a:t>
            </a:r>
            <a:r>
              <a:rPr sz="2800" dirty="0">
                <a:latin typeface="Trebuchet MS"/>
                <a:cs typeface="Trebuchet MS"/>
              </a:rPr>
              <a:t>be</a:t>
            </a:r>
            <a:r>
              <a:rPr sz="2800" spc="5" dirty="0">
                <a:latin typeface="Trebuchet MS"/>
                <a:cs typeface="Trebuchet MS"/>
              </a:rPr>
              <a:t>l</a:t>
            </a:r>
            <a:r>
              <a:rPr sz="2800" dirty="0">
                <a:latin typeface="Trebuchet MS"/>
                <a:cs typeface="Trebuchet MS"/>
              </a:rPr>
              <a:t>ecer	d</a:t>
            </a:r>
            <a:r>
              <a:rPr sz="2800" spc="-15" dirty="0">
                <a:latin typeface="Trebuchet MS"/>
                <a:cs typeface="Trebuchet MS"/>
              </a:rPr>
              <a:t>ir</a:t>
            </a:r>
            <a:r>
              <a:rPr sz="2800" spc="-5" dirty="0">
                <a:latin typeface="Trebuchet MS"/>
                <a:cs typeface="Trebuchet MS"/>
              </a:rPr>
              <a:t>et</a:t>
            </a:r>
            <a:r>
              <a:rPr sz="2800" spc="-20" dirty="0">
                <a:latin typeface="Trebuchet MS"/>
                <a:cs typeface="Trebuchet MS"/>
              </a:rPr>
              <a:t>r</a:t>
            </a:r>
            <a:r>
              <a:rPr sz="2800" spc="-10" dirty="0">
                <a:latin typeface="Trebuchet MS"/>
                <a:cs typeface="Trebuchet MS"/>
              </a:rPr>
              <a:t>i</a:t>
            </a:r>
            <a:r>
              <a:rPr sz="2800" spc="5" dirty="0">
                <a:latin typeface="Trebuchet MS"/>
                <a:cs typeface="Trebuchet MS"/>
              </a:rPr>
              <a:t>z</a:t>
            </a:r>
            <a:r>
              <a:rPr sz="2800" spc="-5" dirty="0">
                <a:latin typeface="Trebuchet MS"/>
                <a:cs typeface="Trebuchet MS"/>
              </a:rPr>
              <a:t>es</a:t>
            </a:r>
            <a:r>
              <a:rPr sz="2800" dirty="0">
                <a:latin typeface="Trebuchet MS"/>
                <a:cs typeface="Trebuchet MS"/>
              </a:rPr>
              <a:t>,	</a:t>
            </a:r>
            <a:r>
              <a:rPr sz="2800" spc="-25" dirty="0">
                <a:latin typeface="Trebuchet MS"/>
                <a:cs typeface="Trebuchet MS"/>
              </a:rPr>
              <a:t>m</a:t>
            </a:r>
            <a:r>
              <a:rPr sz="2800" spc="-5" dirty="0">
                <a:latin typeface="Trebuchet MS"/>
                <a:cs typeface="Trebuchet MS"/>
              </a:rPr>
              <a:t>et</a:t>
            </a:r>
            <a:r>
              <a:rPr sz="2800" spc="-15" dirty="0">
                <a:latin typeface="Trebuchet MS"/>
                <a:cs typeface="Trebuchet MS"/>
              </a:rPr>
              <a:t>a</a:t>
            </a:r>
            <a:r>
              <a:rPr sz="2800" dirty="0">
                <a:latin typeface="Trebuchet MS"/>
                <a:cs typeface="Trebuchet MS"/>
              </a:rPr>
              <a:t>s	</a:t>
            </a:r>
            <a:r>
              <a:rPr sz="2800" spc="5" dirty="0">
                <a:latin typeface="Trebuchet MS"/>
                <a:cs typeface="Trebuchet MS"/>
              </a:rPr>
              <a:t>e</a:t>
            </a:r>
            <a:r>
              <a:rPr sz="2800" dirty="0">
                <a:latin typeface="Trebuchet MS"/>
                <a:cs typeface="Trebuchet MS"/>
              </a:rPr>
              <a:t>	p</a:t>
            </a:r>
            <a:r>
              <a:rPr sz="2800" spc="-20" dirty="0">
                <a:latin typeface="Trebuchet MS"/>
                <a:cs typeface="Trebuchet MS"/>
              </a:rPr>
              <a:t>r</a:t>
            </a:r>
            <a:r>
              <a:rPr sz="2800" spc="-10" dirty="0">
                <a:latin typeface="Trebuchet MS"/>
                <a:cs typeface="Trebuchet MS"/>
              </a:rPr>
              <a:t>i</a:t>
            </a:r>
            <a:r>
              <a:rPr sz="2800" spc="5" dirty="0">
                <a:latin typeface="Trebuchet MS"/>
                <a:cs typeface="Trebuchet MS"/>
              </a:rPr>
              <a:t>o</a:t>
            </a:r>
            <a:r>
              <a:rPr sz="2800" spc="-15" dirty="0">
                <a:latin typeface="Trebuchet MS"/>
                <a:cs typeface="Trebuchet MS"/>
              </a:rPr>
              <a:t>r</a:t>
            </a:r>
            <a:r>
              <a:rPr sz="2800" spc="-10" dirty="0">
                <a:latin typeface="Trebuchet MS"/>
                <a:cs typeface="Trebuchet MS"/>
              </a:rPr>
              <a:t>i</a:t>
            </a:r>
            <a:r>
              <a:rPr sz="2800" dirty="0">
                <a:latin typeface="Trebuchet MS"/>
                <a:cs typeface="Trebuchet MS"/>
              </a:rPr>
              <a:t>d</a:t>
            </a:r>
            <a:r>
              <a:rPr sz="2800" spc="-15" dirty="0">
                <a:latin typeface="Trebuchet MS"/>
                <a:cs typeface="Trebuchet MS"/>
              </a:rPr>
              <a:t>a</a:t>
            </a:r>
            <a:r>
              <a:rPr sz="2800" dirty="0">
                <a:latin typeface="Trebuchet MS"/>
                <a:cs typeface="Trebuchet MS"/>
              </a:rPr>
              <a:t>des	</a:t>
            </a:r>
            <a:r>
              <a:rPr sz="2800" spc="15" dirty="0">
                <a:latin typeface="Trebuchet MS"/>
                <a:cs typeface="Trebuchet MS"/>
              </a:rPr>
              <a:t>da  </a:t>
            </a:r>
            <a:r>
              <a:rPr sz="2800" spc="-10" dirty="0">
                <a:latin typeface="Trebuchet MS"/>
                <a:cs typeface="Trebuchet MS"/>
              </a:rPr>
              <a:t>administração;</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spc="-5" dirty="0">
                <a:latin typeface="Trebuchet MS"/>
                <a:cs typeface="Trebuchet MS"/>
              </a:rPr>
              <a:t>Orientar</a:t>
            </a:r>
            <a:r>
              <a:rPr sz="2800" spc="-20" dirty="0">
                <a:latin typeface="Trebuchet MS"/>
                <a:cs typeface="Trebuchet MS"/>
              </a:rPr>
              <a:t> </a:t>
            </a:r>
            <a:r>
              <a:rPr sz="2800" dirty="0">
                <a:latin typeface="Trebuchet MS"/>
                <a:cs typeface="Trebuchet MS"/>
              </a:rPr>
              <a:t>a</a:t>
            </a:r>
            <a:r>
              <a:rPr sz="2800" spc="10" dirty="0">
                <a:latin typeface="Trebuchet MS"/>
                <a:cs typeface="Trebuchet MS"/>
              </a:rPr>
              <a:t> </a:t>
            </a:r>
            <a:r>
              <a:rPr sz="2800" spc="-5" dirty="0">
                <a:latin typeface="Trebuchet MS"/>
                <a:cs typeface="Trebuchet MS"/>
              </a:rPr>
              <a:t>elaboração</a:t>
            </a:r>
            <a:r>
              <a:rPr sz="2800" spc="-25" dirty="0">
                <a:latin typeface="Trebuchet MS"/>
                <a:cs typeface="Trebuchet MS"/>
              </a:rPr>
              <a:t> </a:t>
            </a:r>
            <a:r>
              <a:rPr sz="2800" dirty="0">
                <a:latin typeface="Trebuchet MS"/>
                <a:cs typeface="Trebuchet MS"/>
              </a:rPr>
              <a:t>da</a:t>
            </a:r>
            <a:r>
              <a:rPr sz="2800" spc="10" dirty="0">
                <a:latin typeface="Trebuchet MS"/>
                <a:cs typeface="Trebuchet MS"/>
              </a:rPr>
              <a:t> </a:t>
            </a:r>
            <a:r>
              <a:rPr sz="2800" spc="-5" dirty="0">
                <a:latin typeface="Trebuchet MS"/>
                <a:cs typeface="Trebuchet MS"/>
              </a:rPr>
              <a:t>proposta</a:t>
            </a:r>
            <a:r>
              <a:rPr sz="2800" spc="-15" dirty="0">
                <a:latin typeface="Trebuchet MS"/>
                <a:cs typeface="Trebuchet MS"/>
              </a:rPr>
              <a:t> </a:t>
            </a:r>
            <a:r>
              <a:rPr sz="2800" spc="-5" dirty="0">
                <a:latin typeface="Trebuchet MS"/>
                <a:cs typeface="Trebuchet MS"/>
              </a:rPr>
              <a:t>orçamentária;</a:t>
            </a:r>
            <a:endParaRPr sz="2800">
              <a:latin typeface="Trebuchet MS"/>
              <a:cs typeface="Trebuchet MS"/>
            </a:endParaRPr>
          </a:p>
          <a:p>
            <a:pPr marL="469900" marR="5080" indent="-457200">
              <a:lnSpc>
                <a:spcPct val="100000"/>
              </a:lnSpc>
              <a:spcBef>
                <a:spcPts val="600"/>
              </a:spcBef>
              <a:buFont typeface="Wingdings"/>
              <a:buChar char=""/>
              <a:tabLst>
                <a:tab pos="469265" algn="l"/>
                <a:tab pos="469900" algn="l"/>
                <a:tab pos="3036570" algn="l"/>
                <a:tab pos="3609975" algn="l"/>
                <a:tab pos="5326380" algn="l"/>
                <a:tab pos="7033895" algn="l"/>
                <a:tab pos="7469505" algn="l"/>
              </a:tabLst>
            </a:pPr>
            <a:r>
              <a:rPr sz="2800" dirty="0">
                <a:latin typeface="Trebuchet MS"/>
                <a:cs typeface="Trebuchet MS"/>
              </a:rPr>
              <a:t>Comp</a:t>
            </a:r>
            <a:r>
              <a:rPr sz="2800" spc="-15" dirty="0">
                <a:latin typeface="Trebuchet MS"/>
                <a:cs typeface="Trebuchet MS"/>
              </a:rPr>
              <a:t>a</a:t>
            </a:r>
            <a:r>
              <a:rPr sz="2800" spc="-10" dirty="0">
                <a:latin typeface="Trebuchet MS"/>
                <a:cs typeface="Trebuchet MS"/>
              </a:rPr>
              <a:t>ti</a:t>
            </a:r>
            <a:r>
              <a:rPr sz="2800" dirty="0">
                <a:latin typeface="Trebuchet MS"/>
                <a:cs typeface="Trebuchet MS"/>
              </a:rPr>
              <a:t>b</a:t>
            </a:r>
            <a:r>
              <a:rPr sz="2800" spc="-15" dirty="0">
                <a:latin typeface="Trebuchet MS"/>
                <a:cs typeface="Trebuchet MS"/>
              </a:rPr>
              <a:t>i</a:t>
            </a:r>
            <a:r>
              <a:rPr sz="2800" spc="5" dirty="0">
                <a:latin typeface="Trebuchet MS"/>
                <a:cs typeface="Trebuchet MS"/>
              </a:rPr>
              <a:t>l</a:t>
            </a:r>
            <a:r>
              <a:rPr sz="2800" spc="-10" dirty="0">
                <a:latin typeface="Trebuchet MS"/>
                <a:cs typeface="Trebuchet MS"/>
              </a:rPr>
              <a:t>i</a:t>
            </a:r>
            <a:r>
              <a:rPr sz="2800" spc="5" dirty="0">
                <a:latin typeface="Trebuchet MS"/>
                <a:cs typeface="Trebuchet MS"/>
              </a:rPr>
              <a:t>z</a:t>
            </a:r>
            <a:r>
              <a:rPr sz="2800" spc="-10" dirty="0">
                <a:latin typeface="Trebuchet MS"/>
                <a:cs typeface="Trebuchet MS"/>
              </a:rPr>
              <a:t>a</a:t>
            </a:r>
            <a:r>
              <a:rPr sz="2800" dirty="0">
                <a:latin typeface="Trebuchet MS"/>
                <a:cs typeface="Trebuchet MS"/>
              </a:rPr>
              <a:t>r	</a:t>
            </a:r>
            <a:r>
              <a:rPr sz="2800" spc="-10" dirty="0">
                <a:latin typeface="Trebuchet MS"/>
                <a:cs typeface="Trebuchet MS"/>
              </a:rPr>
              <a:t>a</a:t>
            </a:r>
            <a:r>
              <a:rPr sz="2800" dirty="0">
                <a:latin typeface="Trebuchet MS"/>
                <a:cs typeface="Trebuchet MS"/>
              </a:rPr>
              <a:t>s	</a:t>
            </a:r>
            <a:r>
              <a:rPr sz="2800" spc="-5" dirty="0">
                <a:latin typeface="Trebuchet MS"/>
                <a:cs typeface="Trebuchet MS"/>
              </a:rPr>
              <a:t>polí</a:t>
            </a:r>
            <a:r>
              <a:rPr sz="2800" spc="-10" dirty="0">
                <a:latin typeface="Trebuchet MS"/>
                <a:cs typeface="Trebuchet MS"/>
              </a:rPr>
              <a:t>ti</a:t>
            </a:r>
            <a:r>
              <a:rPr sz="2800" dirty="0">
                <a:latin typeface="Trebuchet MS"/>
                <a:cs typeface="Trebuchet MS"/>
              </a:rPr>
              <a:t>c</a:t>
            </a:r>
            <a:r>
              <a:rPr sz="2800" spc="-15" dirty="0">
                <a:latin typeface="Trebuchet MS"/>
                <a:cs typeface="Trebuchet MS"/>
              </a:rPr>
              <a:t>as</a:t>
            </a:r>
            <a:r>
              <a:rPr sz="2800" dirty="0">
                <a:latin typeface="Trebuchet MS"/>
                <a:cs typeface="Trebuchet MS"/>
              </a:rPr>
              <a:t>,	</a:t>
            </a:r>
            <a:r>
              <a:rPr sz="2800" spc="5" dirty="0">
                <a:latin typeface="Trebuchet MS"/>
                <a:cs typeface="Trebuchet MS"/>
              </a:rPr>
              <a:t>objet</a:t>
            </a:r>
            <a:r>
              <a:rPr sz="2800" spc="-20" dirty="0">
                <a:latin typeface="Trebuchet MS"/>
                <a:cs typeface="Trebuchet MS"/>
              </a:rPr>
              <a:t>i</a:t>
            </a:r>
            <a:r>
              <a:rPr sz="2800" spc="-5" dirty="0">
                <a:latin typeface="Trebuchet MS"/>
                <a:cs typeface="Trebuchet MS"/>
              </a:rPr>
              <a:t>v</a:t>
            </a:r>
            <a:r>
              <a:rPr sz="2800" dirty="0">
                <a:latin typeface="Trebuchet MS"/>
                <a:cs typeface="Trebuchet MS"/>
              </a:rPr>
              <a:t>os	</a:t>
            </a:r>
            <a:r>
              <a:rPr sz="2800" spc="5" dirty="0">
                <a:latin typeface="Trebuchet MS"/>
                <a:cs typeface="Trebuchet MS"/>
              </a:rPr>
              <a:t>e</a:t>
            </a:r>
            <a:r>
              <a:rPr sz="2800" dirty="0">
                <a:latin typeface="Trebuchet MS"/>
                <a:cs typeface="Trebuchet MS"/>
              </a:rPr>
              <a:t>	</a:t>
            </a:r>
            <a:r>
              <a:rPr sz="2800" spc="-25" dirty="0">
                <a:latin typeface="Trebuchet MS"/>
                <a:cs typeface="Trebuchet MS"/>
              </a:rPr>
              <a:t>m</a:t>
            </a:r>
            <a:r>
              <a:rPr sz="2800" spc="-5" dirty="0">
                <a:latin typeface="Trebuchet MS"/>
                <a:cs typeface="Trebuchet MS"/>
              </a:rPr>
              <a:t>et</a:t>
            </a:r>
            <a:r>
              <a:rPr sz="2800" spc="-15" dirty="0">
                <a:latin typeface="Trebuchet MS"/>
                <a:cs typeface="Trebuchet MS"/>
              </a:rPr>
              <a:t>a</a:t>
            </a:r>
            <a:r>
              <a:rPr sz="2800" dirty="0">
                <a:latin typeface="Trebuchet MS"/>
                <a:cs typeface="Trebuchet MS"/>
              </a:rPr>
              <a:t>s  </a:t>
            </a:r>
            <a:r>
              <a:rPr sz="2800" spc="-5" dirty="0">
                <a:latin typeface="Trebuchet MS"/>
                <a:cs typeface="Trebuchet MS"/>
              </a:rPr>
              <a:t>previamente</a:t>
            </a:r>
            <a:r>
              <a:rPr sz="2800" dirty="0">
                <a:latin typeface="Trebuchet MS"/>
                <a:cs typeface="Trebuchet MS"/>
              </a:rPr>
              <a:t> </a:t>
            </a:r>
            <a:r>
              <a:rPr sz="2800" spc="-5" dirty="0">
                <a:latin typeface="Trebuchet MS"/>
                <a:cs typeface="Trebuchet MS"/>
              </a:rPr>
              <a:t>estabelecidas </a:t>
            </a:r>
            <a:r>
              <a:rPr sz="2800" dirty="0">
                <a:latin typeface="Trebuchet MS"/>
                <a:cs typeface="Trebuchet MS"/>
              </a:rPr>
              <a:t>no</a:t>
            </a:r>
            <a:r>
              <a:rPr sz="2800" spc="-25" dirty="0">
                <a:latin typeface="Trebuchet MS"/>
                <a:cs typeface="Trebuchet MS"/>
              </a:rPr>
              <a:t> </a:t>
            </a:r>
            <a:r>
              <a:rPr sz="2800" spc="-80" dirty="0">
                <a:latin typeface="Trebuchet MS"/>
                <a:cs typeface="Trebuchet MS"/>
              </a:rPr>
              <a:t>PPA;</a:t>
            </a:r>
            <a:endParaRPr sz="2800">
              <a:latin typeface="Trebuchet MS"/>
              <a:cs typeface="Trebuchet MS"/>
            </a:endParaRPr>
          </a:p>
          <a:p>
            <a:pPr marL="469900" indent="-457200">
              <a:lnSpc>
                <a:spcPct val="100000"/>
              </a:lnSpc>
              <a:spcBef>
                <a:spcPts val="605"/>
              </a:spcBef>
              <a:buFont typeface="Wingdings"/>
              <a:buChar char=""/>
              <a:tabLst>
                <a:tab pos="469265" algn="l"/>
                <a:tab pos="469900" algn="l"/>
              </a:tabLst>
            </a:pPr>
            <a:r>
              <a:rPr sz="2800" dirty="0">
                <a:latin typeface="Trebuchet MS"/>
                <a:cs typeface="Trebuchet MS"/>
              </a:rPr>
              <a:t>Adequação</a:t>
            </a:r>
            <a:r>
              <a:rPr sz="2800" spc="-45" dirty="0">
                <a:latin typeface="Trebuchet MS"/>
                <a:cs typeface="Trebuchet MS"/>
              </a:rPr>
              <a:t> </a:t>
            </a:r>
            <a:r>
              <a:rPr sz="2800" spc="-5" dirty="0">
                <a:latin typeface="Trebuchet MS"/>
                <a:cs typeface="Trebuchet MS"/>
              </a:rPr>
              <a:t>entre</a:t>
            </a:r>
            <a:r>
              <a:rPr sz="2800" spc="-30" dirty="0">
                <a:latin typeface="Trebuchet MS"/>
                <a:cs typeface="Trebuchet MS"/>
              </a:rPr>
              <a:t> </a:t>
            </a:r>
            <a:r>
              <a:rPr sz="2800" spc="-5" dirty="0">
                <a:latin typeface="Trebuchet MS"/>
                <a:cs typeface="Trebuchet MS"/>
              </a:rPr>
              <a:t>receitas</a:t>
            </a:r>
            <a:r>
              <a:rPr sz="2800" spc="5" dirty="0">
                <a:latin typeface="Trebuchet MS"/>
                <a:cs typeface="Trebuchet MS"/>
              </a:rPr>
              <a:t> </a:t>
            </a:r>
            <a:r>
              <a:rPr sz="2800" dirty="0">
                <a:latin typeface="Trebuchet MS"/>
                <a:cs typeface="Trebuchet MS"/>
              </a:rPr>
              <a:t>e</a:t>
            </a:r>
            <a:r>
              <a:rPr sz="2800" spc="-35" dirty="0">
                <a:latin typeface="Trebuchet MS"/>
                <a:cs typeface="Trebuchet MS"/>
              </a:rPr>
              <a:t> </a:t>
            </a:r>
            <a:r>
              <a:rPr sz="2800" spc="-5" dirty="0">
                <a:latin typeface="Trebuchet MS"/>
                <a:cs typeface="Trebuchet MS"/>
              </a:rPr>
              <a:t>despesas</a:t>
            </a:r>
            <a:endParaRPr sz="28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756310" y="1563116"/>
            <a:ext cx="8346440" cy="3442335"/>
          </a:xfrm>
          <a:prstGeom prst="rect">
            <a:avLst/>
          </a:prstGeom>
        </p:spPr>
        <p:txBody>
          <a:bodyPr vert="horz" wrap="square" lIns="0" tIns="13335" rIns="0" bIns="0" rtlCol="0">
            <a:spAutoFit/>
          </a:bodyPr>
          <a:lstStyle/>
          <a:p>
            <a:pPr marL="95885" algn="ctr">
              <a:lnSpc>
                <a:spcPct val="100000"/>
              </a:lnSpc>
              <a:spcBef>
                <a:spcPts val="105"/>
              </a:spcBef>
            </a:pPr>
            <a:r>
              <a:rPr sz="2800" b="1" dirty="0">
                <a:solidFill>
                  <a:srgbClr val="0D0D0D"/>
                </a:solidFill>
                <a:latin typeface="Trebuchet MS"/>
                <a:cs typeface="Trebuchet MS"/>
              </a:rPr>
              <a:t>Constituição</a:t>
            </a:r>
            <a:r>
              <a:rPr sz="2800" b="1" spc="-50" dirty="0">
                <a:solidFill>
                  <a:srgbClr val="0D0D0D"/>
                </a:solidFill>
                <a:latin typeface="Trebuchet MS"/>
                <a:cs typeface="Trebuchet MS"/>
              </a:rPr>
              <a:t> </a:t>
            </a:r>
            <a:r>
              <a:rPr sz="2800" b="1" spc="-30" dirty="0">
                <a:solidFill>
                  <a:srgbClr val="0D0D0D"/>
                </a:solidFill>
                <a:latin typeface="Trebuchet MS"/>
                <a:cs typeface="Trebuchet MS"/>
              </a:rPr>
              <a:t>Federal,</a:t>
            </a:r>
            <a:r>
              <a:rPr sz="2800" b="1" spc="-180" dirty="0">
                <a:solidFill>
                  <a:srgbClr val="0D0D0D"/>
                </a:solidFill>
                <a:latin typeface="Trebuchet MS"/>
                <a:cs typeface="Trebuchet MS"/>
              </a:rPr>
              <a:t> </a:t>
            </a:r>
            <a:r>
              <a:rPr sz="2800" b="1" spc="-5" dirty="0">
                <a:solidFill>
                  <a:srgbClr val="0D0D0D"/>
                </a:solidFill>
                <a:latin typeface="Trebuchet MS"/>
                <a:cs typeface="Trebuchet MS"/>
              </a:rPr>
              <a:t>Art. </a:t>
            </a:r>
            <a:r>
              <a:rPr sz="2800" b="1" spc="5" dirty="0">
                <a:solidFill>
                  <a:srgbClr val="0D0D0D"/>
                </a:solidFill>
                <a:latin typeface="Trebuchet MS"/>
                <a:cs typeface="Trebuchet MS"/>
              </a:rPr>
              <a:t>165,</a:t>
            </a:r>
            <a:r>
              <a:rPr sz="2800" b="1" spc="-60" dirty="0">
                <a:solidFill>
                  <a:srgbClr val="0D0D0D"/>
                </a:solidFill>
                <a:latin typeface="Trebuchet MS"/>
                <a:cs typeface="Trebuchet MS"/>
              </a:rPr>
              <a:t> </a:t>
            </a:r>
            <a:r>
              <a:rPr sz="2800" b="1" dirty="0">
                <a:solidFill>
                  <a:srgbClr val="0D0D0D"/>
                </a:solidFill>
                <a:latin typeface="Trebuchet MS"/>
                <a:cs typeface="Trebuchet MS"/>
              </a:rPr>
              <a:t>§</a:t>
            </a:r>
            <a:r>
              <a:rPr sz="2800" b="1" spc="-20" dirty="0">
                <a:solidFill>
                  <a:srgbClr val="0D0D0D"/>
                </a:solidFill>
                <a:latin typeface="Trebuchet MS"/>
                <a:cs typeface="Trebuchet MS"/>
              </a:rPr>
              <a:t> </a:t>
            </a:r>
            <a:r>
              <a:rPr sz="2800" b="1" spc="10" dirty="0">
                <a:solidFill>
                  <a:srgbClr val="0D0D0D"/>
                </a:solidFill>
                <a:latin typeface="Trebuchet MS"/>
                <a:cs typeface="Trebuchet MS"/>
              </a:rPr>
              <a:t>2º</a:t>
            </a:r>
            <a:endParaRPr sz="2800">
              <a:latin typeface="Trebuchet MS"/>
              <a:cs typeface="Trebuchet MS"/>
            </a:endParaRPr>
          </a:p>
          <a:p>
            <a:pPr>
              <a:lnSpc>
                <a:spcPct val="100000"/>
              </a:lnSpc>
              <a:spcBef>
                <a:spcPts val="55"/>
              </a:spcBef>
            </a:pPr>
            <a:endParaRPr sz="285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As</a:t>
            </a:r>
            <a:r>
              <a:rPr sz="2800" spc="-15" dirty="0">
                <a:solidFill>
                  <a:srgbClr val="0D0D0D"/>
                </a:solidFill>
                <a:latin typeface="Trebuchet MS"/>
                <a:cs typeface="Trebuchet MS"/>
              </a:rPr>
              <a:t> </a:t>
            </a:r>
            <a:r>
              <a:rPr sz="2800" spc="-5" dirty="0">
                <a:solidFill>
                  <a:srgbClr val="0D0D0D"/>
                </a:solidFill>
                <a:latin typeface="Trebuchet MS"/>
                <a:cs typeface="Trebuchet MS"/>
              </a:rPr>
              <a:t>metas</a:t>
            </a:r>
            <a:r>
              <a:rPr sz="2800" spc="5" dirty="0">
                <a:solidFill>
                  <a:srgbClr val="0D0D0D"/>
                </a:solidFill>
                <a:latin typeface="Trebuchet MS"/>
                <a:cs typeface="Trebuchet MS"/>
              </a:rPr>
              <a:t> e</a:t>
            </a:r>
            <a:r>
              <a:rPr sz="2800" spc="-30" dirty="0">
                <a:solidFill>
                  <a:srgbClr val="0D0D0D"/>
                </a:solidFill>
                <a:latin typeface="Trebuchet MS"/>
                <a:cs typeface="Trebuchet MS"/>
              </a:rPr>
              <a:t> </a:t>
            </a:r>
            <a:r>
              <a:rPr sz="2800" spc="-5" dirty="0">
                <a:solidFill>
                  <a:srgbClr val="0D0D0D"/>
                </a:solidFill>
                <a:latin typeface="Trebuchet MS"/>
                <a:cs typeface="Trebuchet MS"/>
              </a:rPr>
              <a:t>prioridades </a:t>
            </a:r>
            <a:r>
              <a:rPr sz="2800" dirty="0">
                <a:solidFill>
                  <a:srgbClr val="0D0D0D"/>
                </a:solidFill>
                <a:latin typeface="Trebuchet MS"/>
                <a:cs typeface="Trebuchet MS"/>
              </a:rPr>
              <a:t>da</a:t>
            </a:r>
            <a:r>
              <a:rPr sz="2800" spc="-165" dirty="0">
                <a:solidFill>
                  <a:srgbClr val="0D0D0D"/>
                </a:solidFill>
                <a:latin typeface="Trebuchet MS"/>
                <a:cs typeface="Trebuchet MS"/>
              </a:rPr>
              <a:t> </a:t>
            </a:r>
            <a:r>
              <a:rPr sz="2800" spc="-5" dirty="0">
                <a:solidFill>
                  <a:srgbClr val="0D0D0D"/>
                </a:solidFill>
                <a:latin typeface="Trebuchet MS"/>
                <a:cs typeface="Trebuchet MS"/>
              </a:rPr>
              <a:t>Administração</a:t>
            </a:r>
            <a:r>
              <a:rPr sz="2800" spc="45" dirty="0">
                <a:solidFill>
                  <a:srgbClr val="0D0D0D"/>
                </a:solidFill>
                <a:latin typeface="Trebuchet MS"/>
                <a:cs typeface="Trebuchet MS"/>
              </a:rPr>
              <a:t> </a:t>
            </a:r>
            <a:r>
              <a:rPr sz="2800" spc="-5" dirty="0">
                <a:solidFill>
                  <a:srgbClr val="0D0D0D"/>
                </a:solidFill>
                <a:latin typeface="Trebuchet MS"/>
                <a:cs typeface="Trebuchet MS"/>
              </a:rPr>
              <a:t>Pública;</a:t>
            </a:r>
            <a:endParaRPr sz="2800">
              <a:latin typeface="Trebuchet MS"/>
              <a:cs typeface="Trebuchet MS"/>
            </a:endParaRPr>
          </a:p>
          <a:p>
            <a:pPr marL="469900" marR="1922780" indent="-457200">
              <a:lnSpc>
                <a:spcPct val="100000"/>
              </a:lnSpc>
              <a:buFont typeface="Wingdings"/>
              <a:buChar char=""/>
              <a:tabLst>
                <a:tab pos="469265" algn="l"/>
                <a:tab pos="469900" algn="l"/>
              </a:tabLst>
            </a:pPr>
            <a:r>
              <a:rPr sz="2800" spc="-5" dirty="0">
                <a:solidFill>
                  <a:srgbClr val="0D0D0D"/>
                </a:solidFill>
                <a:latin typeface="Trebuchet MS"/>
                <a:cs typeface="Trebuchet MS"/>
              </a:rPr>
              <a:t>Orientações para </a:t>
            </a:r>
            <a:r>
              <a:rPr sz="2800" dirty="0">
                <a:solidFill>
                  <a:srgbClr val="0D0D0D"/>
                </a:solidFill>
                <a:latin typeface="Trebuchet MS"/>
                <a:cs typeface="Trebuchet MS"/>
              </a:rPr>
              <a:t>a </a:t>
            </a:r>
            <a:r>
              <a:rPr sz="2800" spc="-5" dirty="0">
                <a:solidFill>
                  <a:srgbClr val="0D0D0D"/>
                </a:solidFill>
                <a:latin typeface="Trebuchet MS"/>
                <a:cs typeface="Trebuchet MS"/>
              </a:rPr>
              <a:t>elaboração </a:t>
            </a:r>
            <a:r>
              <a:rPr sz="2800" dirty="0">
                <a:solidFill>
                  <a:srgbClr val="0D0D0D"/>
                </a:solidFill>
                <a:latin typeface="Trebuchet MS"/>
                <a:cs typeface="Trebuchet MS"/>
              </a:rPr>
              <a:t>da </a:t>
            </a:r>
            <a:r>
              <a:rPr sz="2800" spc="-5" dirty="0">
                <a:solidFill>
                  <a:srgbClr val="0D0D0D"/>
                </a:solidFill>
                <a:latin typeface="Trebuchet MS"/>
                <a:cs typeface="Trebuchet MS"/>
              </a:rPr>
              <a:t>Lei </a:t>
            </a:r>
            <a:r>
              <a:rPr sz="2800" spc="-830" dirty="0">
                <a:solidFill>
                  <a:srgbClr val="0D0D0D"/>
                </a:solidFill>
                <a:latin typeface="Trebuchet MS"/>
                <a:cs typeface="Trebuchet MS"/>
              </a:rPr>
              <a:t> </a:t>
            </a:r>
            <a:r>
              <a:rPr sz="2800" spc="-5" dirty="0">
                <a:solidFill>
                  <a:srgbClr val="0D0D0D"/>
                </a:solidFill>
                <a:latin typeface="Trebuchet MS"/>
                <a:cs typeface="Trebuchet MS"/>
              </a:rPr>
              <a:t>Orçamentária;</a:t>
            </a:r>
            <a:endParaRPr sz="2800">
              <a:latin typeface="Trebuchet MS"/>
              <a:cs typeface="Trebuchet MS"/>
            </a:endParaRPr>
          </a:p>
          <a:p>
            <a:pPr marL="469900" indent="-457200">
              <a:lnSpc>
                <a:spcPct val="100000"/>
              </a:lnSpc>
              <a:spcBef>
                <a:spcPts val="5"/>
              </a:spcBef>
              <a:buFont typeface="Wingdings"/>
              <a:buChar char=""/>
              <a:tabLst>
                <a:tab pos="469265" algn="l"/>
                <a:tab pos="469900" algn="l"/>
              </a:tabLst>
            </a:pPr>
            <a:r>
              <a:rPr sz="2800" spc="-5" dirty="0">
                <a:solidFill>
                  <a:srgbClr val="0D0D0D"/>
                </a:solidFill>
                <a:latin typeface="Trebuchet MS"/>
                <a:cs typeface="Trebuchet MS"/>
              </a:rPr>
              <a:t>Alterações</a:t>
            </a:r>
            <a:r>
              <a:rPr sz="2800" spc="-30" dirty="0">
                <a:solidFill>
                  <a:srgbClr val="0D0D0D"/>
                </a:solidFill>
                <a:latin typeface="Trebuchet MS"/>
                <a:cs typeface="Trebuchet MS"/>
              </a:rPr>
              <a:t> </a:t>
            </a:r>
            <a:r>
              <a:rPr sz="2800" dirty="0">
                <a:solidFill>
                  <a:srgbClr val="0D0D0D"/>
                </a:solidFill>
                <a:latin typeface="Trebuchet MS"/>
                <a:cs typeface="Trebuchet MS"/>
              </a:rPr>
              <a:t>na</a:t>
            </a:r>
            <a:r>
              <a:rPr sz="2800" spc="-5" dirty="0">
                <a:solidFill>
                  <a:srgbClr val="0D0D0D"/>
                </a:solidFill>
                <a:latin typeface="Trebuchet MS"/>
                <a:cs typeface="Trebuchet MS"/>
              </a:rPr>
              <a:t> Legislação</a:t>
            </a:r>
            <a:r>
              <a:rPr sz="2800" spc="-80" dirty="0">
                <a:solidFill>
                  <a:srgbClr val="0D0D0D"/>
                </a:solidFill>
                <a:latin typeface="Trebuchet MS"/>
                <a:cs typeface="Trebuchet MS"/>
              </a:rPr>
              <a:t> </a:t>
            </a:r>
            <a:r>
              <a:rPr sz="2800" spc="-40" dirty="0">
                <a:solidFill>
                  <a:srgbClr val="0D0D0D"/>
                </a:solidFill>
                <a:latin typeface="Trebuchet MS"/>
                <a:cs typeface="Trebuchet MS"/>
              </a:rPr>
              <a:t>Tributária;</a:t>
            </a:r>
            <a:endParaRPr sz="2800">
              <a:latin typeface="Trebuchet MS"/>
              <a:cs typeface="Trebuchet MS"/>
            </a:endParaRPr>
          </a:p>
          <a:p>
            <a:pPr marL="469900" marR="184785" indent="-457200">
              <a:lnSpc>
                <a:spcPct val="100000"/>
              </a:lnSpc>
              <a:buFont typeface="Wingdings"/>
              <a:buChar char=""/>
              <a:tabLst>
                <a:tab pos="469265" algn="l"/>
                <a:tab pos="469900" algn="l"/>
              </a:tabLst>
            </a:pPr>
            <a:r>
              <a:rPr sz="2800" dirty="0">
                <a:solidFill>
                  <a:srgbClr val="0D0D0D"/>
                </a:solidFill>
                <a:latin typeface="Trebuchet MS"/>
                <a:cs typeface="Trebuchet MS"/>
              </a:rPr>
              <a:t>Estabelecer </a:t>
            </a:r>
            <a:r>
              <a:rPr sz="2800" spc="5" dirty="0">
                <a:solidFill>
                  <a:srgbClr val="0D0D0D"/>
                </a:solidFill>
                <a:latin typeface="Trebuchet MS"/>
                <a:cs typeface="Trebuchet MS"/>
              </a:rPr>
              <a:t>a </a:t>
            </a:r>
            <a:r>
              <a:rPr sz="2800" spc="-5" dirty="0">
                <a:solidFill>
                  <a:srgbClr val="0D0D0D"/>
                </a:solidFill>
                <a:latin typeface="Trebuchet MS"/>
                <a:cs typeface="Trebuchet MS"/>
              </a:rPr>
              <a:t>política de aplicação das agências </a:t>
            </a:r>
            <a:r>
              <a:rPr sz="2800" spc="-830" dirty="0">
                <a:solidFill>
                  <a:srgbClr val="0D0D0D"/>
                </a:solidFill>
                <a:latin typeface="Trebuchet MS"/>
                <a:cs typeface="Trebuchet MS"/>
              </a:rPr>
              <a:t> </a:t>
            </a:r>
            <a:r>
              <a:rPr sz="2800" spc="-5" dirty="0">
                <a:solidFill>
                  <a:srgbClr val="0D0D0D"/>
                </a:solidFill>
                <a:latin typeface="Trebuchet MS"/>
                <a:cs typeface="Trebuchet MS"/>
              </a:rPr>
              <a:t>financeiras</a:t>
            </a:r>
            <a:r>
              <a:rPr sz="2800" dirty="0">
                <a:solidFill>
                  <a:srgbClr val="0D0D0D"/>
                </a:solidFill>
                <a:latin typeface="Trebuchet MS"/>
                <a:cs typeface="Trebuchet MS"/>
              </a:rPr>
              <a:t> </a:t>
            </a:r>
            <a:r>
              <a:rPr sz="2800" spc="-5" dirty="0">
                <a:solidFill>
                  <a:srgbClr val="0D0D0D"/>
                </a:solidFill>
                <a:latin typeface="Trebuchet MS"/>
                <a:cs typeface="Trebuchet MS"/>
              </a:rPr>
              <a:t>oficiais</a:t>
            </a:r>
            <a:r>
              <a:rPr sz="2800" spc="5" dirty="0">
                <a:solidFill>
                  <a:srgbClr val="0D0D0D"/>
                </a:solidFill>
                <a:latin typeface="Trebuchet MS"/>
                <a:cs typeface="Trebuchet MS"/>
              </a:rPr>
              <a:t> </a:t>
            </a:r>
            <a:r>
              <a:rPr sz="2800" dirty="0">
                <a:solidFill>
                  <a:srgbClr val="0D0D0D"/>
                </a:solidFill>
                <a:latin typeface="Trebuchet MS"/>
                <a:cs typeface="Trebuchet MS"/>
              </a:rPr>
              <a:t>de</a:t>
            </a:r>
            <a:r>
              <a:rPr sz="2800" spc="5" dirty="0">
                <a:solidFill>
                  <a:srgbClr val="0D0D0D"/>
                </a:solidFill>
                <a:latin typeface="Trebuchet MS"/>
                <a:cs typeface="Trebuchet MS"/>
              </a:rPr>
              <a:t> </a:t>
            </a:r>
            <a:r>
              <a:rPr sz="2800" dirty="0">
                <a:solidFill>
                  <a:srgbClr val="0D0D0D"/>
                </a:solidFill>
                <a:latin typeface="Trebuchet MS"/>
                <a:cs typeface="Trebuchet MS"/>
              </a:rPr>
              <a:t>fomento.</a:t>
            </a:r>
            <a:endParaRPr sz="28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756310" y="1704848"/>
            <a:ext cx="8354059" cy="2161540"/>
          </a:xfrm>
          <a:prstGeom prst="rect">
            <a:avLst/>
          </a:prstGeom>
        </p:spPr>
        <p:txBody>
          <a:bodyPr vert="horz" wrap="square" lIns="0" tIns="13335" rIns="0" bIns="0" rtlCol="0">
            <a:spAutoFit/>
          </a:bodyPr>
          <a:lstStyle/>
          <a:p>
            <a:pPr marL="85090" algn="ctr">
              <a:lnSpc>
                <a:spcPct val="100000"/>
              </a:lnSpc>
              <a:spcBef>
                <a:spcPts val="105"/>
              </a:spcBef>
            </a:pPr>
            <a:r>
              <a:rPr sz="2800" b="1" spc="5" dirty="0">
                <a:solidFill>
                  <a:srgbClr val="0D0D0D"/>
                </a:solidFill>
                <a:latin typeface="Trebuchet MS"/>
                <a:cs typeface="Trebuchet MS"/>
              </a:rPr>
              <a:t>C</a:t>
            </a:r>
            <a:r>
              <a:rPr sz="2800" b="1" dirty="0">
                <a:solidFill>
                  <a:srgbClr val="0D0D0D"/>
                </a:solidFill>
                <a:latin typeface="Trebuchet MS"/>
                <a:cs typeface="Trebuchet MS"/>
              </a:rPr>
              <a:t>on</a:t>
            </a:r>
            <a:r>
              <a:rPr sz="2800" b="1" spc="-20" dirty="0">
                <a:solidFill>
                  <a:srgbClr val="0D0D0D"/>
                </a:solidFill>
                <a:latin typeface="Trebuchet MS"/>
                <a:cs typeface="Trebuchet MS"/>
              </a:rPr>
              <a:t>s</a:t>
            </a:r>
            <a:r>
              <a:rPr sz="2800" b="1" spc="-5" dirty="0">
                <a:solidFill>
                  <a:srgbClr val="0D0D0D"/>
                </a:solidFill>
                <a:latin typeface="Trebuchet MS"/>
                <a:cs typeface="Trebuchet MS"/>
              </a:rPr>
              <a:t>ti</a:t>
            </a:r>
            <a:r>
              <a:rPr sz="2800" b="1" spc="-20" dirty="0">
                <a:solidFill>
                  <a:srgbClr val="0D0D0D"/>
                </a:solidFill>
                <a:latin typeface="Trebuchet MS"/>
                <a:cs typeface="Trebuchet MS"/>
              </a:rPr>
              <a:t>t</a:t>
            </a:r>
            <a:r>
              <a:rPr sz="2800" b="1" dirty="0">
                <a:solidFill>
                  <a:srgbClr val="0D0D0D"/>
                </a:solidFill>
                <a:latin typeface="Trebuchet MS"/>
                <a:cs typeface="Trebuchet MS"/>
              </a:rPr>
              <a:t>uição</a:t>
            </a:r>
            <a:r>
              <a:rPr sz="2800" b="1" spc="-40" dirty="0">
                <a:solidFill>
                  <a:srgbClr val="0D0D0D"/>
                </a:solidFill>
                <a:latin typeface="Trebuchet MS"/>
                <a:cs typeface="Trebuchet MS"/>
              </a:rPr>
              <a:t> </a:t>
            </a:r>
            <a:r>
              <a:rPr sz="2800" b="1" spc="-130" dirty="0">
                <a:solidFill>
                  <a:srgbClr val="0D0D0D"/>
                </a:solidFill>
                <a:latin typeface="Trebuchet MS"/>
                <a:cs typeface="Trebuchet MS"/>
              </a:rPr>
              <a:t>F</a:t>
            </a:r>
            <a:r>
              <a:rPr sz="2800" b="1" dirty="0">
                <a:solidFill>
                  <a:srgbClr val="0D0D0D"/>
                </a:solidFill>
                <a:latin typeface="Trebuchet MS"/>
                <a:cs typeface="Trebuchet MS"/>
              </a:rPr>
              <a:t>ed</a:t>
            </a:r>
            <a:r>
              <a:rPr sz="2800" b="1" spc="-15" dirty="0">
                <a:solidFill>
                  <a:srgbClr val="0D0D0D"/>
                </a:solidFill>
                <a:latin typeface="Trebuchet MS"/>
                <a:cs typeface="Trebuchet MS"/>
              </a:rPr>
              <a:t>e</a:t>
            </a:r>
            <a:r>
              <a:rPr sz="2800" b="1" spc="-100" dirty="0">
                <a:solidFill>
                  <a:srgbClr val="0D0D0D"/>
                </a:solidFill>
                <a:latin typeface="Trebuchet MS"/>
                <a:cs typeface="Trebuchet MS"/>
              </a:rPr>
              <a:t>r</a:t>
            </a:r>
            <a:r>
              <a:rPr sz="2800" b="1" spc="-10" dirty="0">
                <a:solidFill>
                  <a:srgbClr val="0D0D0D"/>
                </a:solidFill>
                <a:latin typeface="Trebuchet MS"/>
                <a:cs typeface="Trebuchet MS"/>
              </a:rPr>
              <a:t>a</a:t>
            </a:r>
            <a:r>
              <a:rPr sz="2800" b="1" spc="5" dirty="0">
                <a:solidFill>
                  <a:srgbClr val="0D0D0D"/>
                </a:solidFill>
                <a:latin typeface="Trebuchet MS"/>
                <a:cs typeface="Trebuchet MS"/>
              </a:rPr>
              <a:t>l</a:t>
            </a:r>
            <a:r>
              <a:rPr sz="2800" b="1" dirty="0">
                <a:solidFill>
                  <a:srgbClr val="0D0D0D"/>
                </a:solidFill>
                <a:latin typeface="Trebuchet MS"/>
                <a:cs typeface="Trebuchet MS"/>
              </a:rPr>
              <a:t>,</a:t>
            </a:r>
            <a:r>
              <a:rPr sz="2800" b="1" spc="-175" dirty="0">
                <a:solidFill>
                  <a:srgbClr val="0D0D0D"/>
                </a:solidFill>
                <a:latin typeface="Trebuchet MS"/>
                <a:cs typeface="Trebuchet MS"/>
              </a:rPr>
              <a:t> </a:t>
            </a:r>
            <a:r>
              <a:rPr sz="2800" b="1" spc="-5" dirty="0">
                <a:solidFill>
                  <a:srgbClr val="0D0D0D"/>
                </a:solidFill>
                <a:latin typeface="Trebuchet MS"/>
                <a:cs typeface="Trebuchet MS"/>
              </a:rPr>
              <a:t>Ar</a:t>
            </a:r>
            <a:r>
              <a:rPr sz="2800" b="1" spc="-10" dirty="0">
                <a:solidFill>
                  <a:srgbClr val="0D0D0D"/>
                </a:solidFill>
                <a:latin typeface="Trebuchet MS"/>
                <a:cs typeface="Trebuchet MS"/>
              </a:rPr>
              <a:t>t</a:t>
            </a:r>
            <a:r>
              <a:rPr sz="2800" b="1" dirty="0">
                <a:solidFill>
                  <a:srgbClr val="0D0D0D"/>
                </a:solidFill>
                <a:latin typeface="Trebuchet MS"/>
                <a:cs typeface="Trebuchet MS"/>
              </a:rPr>
              <a:t>.</a:t>
            </a:r>
            <a:r>
              <a:rPr sz="2800" b="1" spc="15" dirty="0">
                <a:solidFill>
                  <a:srgbClr val="0D0D0D"/>
                </a:solidFill>
                <a:latin typeface="Trebuchet MS"/>
                <a:cs typeface="Trebuchet MS"/>
              </a:rPr>
              <a:t> </a:t>
            </a:r>
            <a:r>
              <a:rPr sz="2800" b="1" spc="10" dirty="0">
                <a:solidFill>
                  <a:srgbClr val="0D0D0D"/>
                </a:solidFill>
                <a:latin typeface="Trebuchet MS"/>
                <a:cs typeface="Trebuchet MS"/>
              </a:rPr>
              <a:t>169</a:t>
            </a:r>
            <a:endParaRPr sz="2800">
              <a:latin typeface="Trebuchet MS"/>
              <a:cs typeface="Trebuchet MS"/>
            </a:endParaRPr>
          </a:p>
          <a:p>
            <a:pPr>
              <a:lnSpc>
                <a:spcPct val="100000"/>
              </a:lnSpc>
              <a:spcBef>
                <a:spcPts val="55"/>
              </a:spcBef>
            </a:pPr>
            <a:endParaRPr sz="2850">
              <a:latin typeface="Trebuchet MS"/>
              <a:cs typeface="Trebuchet MS"/>
            </a:endParaRPr>
          </a:p>
          <a:p>
            <a:pPr marL="469900" marR="5080" indent="-457200">
              <a:lnSpc>
                <a:spcPct val="100000"/>
              </a:lnSpc>
              <a:buFont typeface="Wingdings"/>
              <a:buChar char=""/>
              <a:tabLst>
                <a:tab pos="469265" algn="l"/>
                <a:tab pos="469900" algn="l"/>
              </a:tabLst>
            </a:pPr>
            <a:r>
              <a:rPr sz="2800" spc="-5" dirty="0">
                <a:solidFill>
                  <a:srgbClr val="0D0D0D"/>
                </a:solidFill>
                <a:latin typeface="Trebuchet MS"/>
                <a:cs typeface="Trebuchet MS"/>
              </a:rPr>
              <a:t>Concessão </a:t>
            </a:r>
            <a:r>
              <a:rPr sz="2800" dirty="0">
                <a:solidFill>
                  <a:srgbClr val="0D0D0D"/>
                </a:solidFill>
                <a:latin typeface="Trebuchet MS"/>
                <a:cs typeface="Trebuchet MS"/>
              </a:rPr>
              <a:t>de </a:t>
            </a:r>
            <a:r>
              <a:rPr sz="2800" spc="-5" dirty="0">
                <a:solidFill>
                  <a:srgbClr val="0D0D0D"/>
                </a:solidFill>
                <a:latin typeface="Trebuchet MS"/>
                <a:cs typeface="Trebuchet MS"/>
              </a:rPr>
              <a:t>vantagem, </a:t>
            </a:r>
            <a:r>
              <a:rPr sz="2800" dirty="0">
                <a:solidFill>
                  <a:srgbClr val="0D0D0D"/>
                </a:solidFill>
                <a:latin typeface="Trebuchet MS"/>
                <a:cs typeface="Trebuchet MS"/>
              </a:rPr>
              <a:t>aumento de </a:t>
            </a:r>
            <a:r>
              <a:rPr sz="2800" spc="5" dirty="0">
                <a:solidFill>
                  <a:srgbClr val="0D0D0D"/>
                </a:solidFill>
                <a:latin typeface="Trebuchet MS"/>
                <a:cs typeface="Trebuchet MS"/>
              </a:rPr>
              <a:t> </a:t>
            </a:r>
            <a:r>
              <a:rPr sz="2800" spc="-5" dirty="0">
                <a:solidFill>
                  <a:srgbClr val="0D0D0D"/>
                </a:solidFill>
                <a:latin typeface="Trebuchet MS"/>
                <a:cs typeface="Trebuchet MS"/>
              </a:rPr>
              <a:t>remuneração,</a:t>
            </a:r>
            <a:r>
              <a:rPr sz="2800" spc="-25" dirty="0">
                <a:solidFill>
                  <a:srgbClr val="0D0D0D"/>
                </a:solidFill>
                <a:latin typeface="Trebuchet MS"/>
                <a:cs typeface="Trebuchet MS"/>
              </a:rPr>
              <a:t> </a:t>
            </a:r>
            <a:r>
              <a:rPr sz="2800" dirty="0">
                <a:solidFill>
                  <a:srgbClr val="0D0D0D"/>
                </a:solidFill>
                <a:latin typeface="Trebuchet MS"/>
                <a:cs typeface="Trebuchet MS"/>
              </a:rPr>
              <a:t>a</a:t>
            </a:r>
            <a:r>
              <a:rPr sz="2800" spc="-10" dirty="0">
                <a:solidFill>
                  <a:srgbClr val="0D0D0D"/>
                </a:solidFill>
                <a:latin typeface="Trebuchet MS"/>
                <a:cs typeface="Trebuchet MS"/>
              </a:rPr>
              <a:t> criação</a:t>
            </a:r>
            <a:r>
              <a:rPr sz="2800" dirty="0">
                <a:solidFill>
                  <a:srgbClr val="0D0D0D"/>
                </a:solidFill>
                <a:latin typeface="Trebuchet MS"/>
                <a:cs typeface="Trebuchet MS"/>
              </a:rPr>
              <a:t> de</a:t>
            </a:r>
            <a:r>
              <a:rPr sz="2800" spc="5" dirty="0">
                <a:solidFill>
                  <a:srgbClr val="0D0D0D"/>
                </a:solidFill>
                <a:latin typeface="Trebuchet MS"/>
                <a:cs typeface="Trebuchet MS"/>
              </a:rPr>
              <a:t> </a:t>
            </a:r>
            <a:r>
              <a:rPr sz="2800" spc="-5" dirty="0">
                <a:solidFill>
                  <a:srgbClr val="0D0D0D"/>
                </a:solidFill>
                <a:latin typeface="Trebuchet MS"/>
                <a:cs typeface="Trebuchet MS"/>
              </a:rPr>
              <a:t>cargos,</a:t>
            </a:r>
            <a:r>
              <a:rPr sz="2800" spc="-25" dirty="0">
                <a:solidFill>
                  <a:srgbClr val="0D0D0D"/>
                </a:solidFill>
                <a:latin typeface="Trebuchet MS"/>
                <a:cs typeface="Trebuchet MS"/>
              </a:rPr>
              <a:t> </a:t>
            </a:r>
            <a:r>
              <a:rPr sz="2800" dirty="0">
                <a:solidFill>
                  <a:srgbClr val="0D0D0D"/>
                </a:solidFill>
                <a:latin typeface="Trebuchet MS"/>
                <a:cs typeface="Trebuchet MS"/>
              </a:rPr>
              <a:t>a</a:t>
            </a:r>
            <a:r>
              <a:rPr sz="2800" spc="15" dirty="0">
                <a:solidFill>
                  <a:srgbClr val="0D0D0D"/>
                </a:solidFill>
                <a:latin typeface="Trebuchet MS"/>
                <a:cs typeface="Trebuchet MS"/>
              </a:rPr>
              <a:t> </a:t>
            </a:r>
            <a:r>
              <a:rPr sz="2800" spc="-10" dirty="0">
                <a:solidFill>
                  <a:srgbClr val="0D0D0D"/>
                </a:solidFill>
                <a:latin typeface="Trebuchet MS"/>
                <a:cs typeface="Trebuchet MS"/>
              </a:rPr>
              <a:t>admissão</a:t>
            </a:r>
            <a:r>
              <a:rPr sz="2800" spc="25" dirty="0">
                <a:solidFill>
                  <a:srgbClr val="0D0D0D"/>
                </a:solidFill>
                <a:latin typeface="Trebuchet MS"/>
                <a:cs typeface="Trebuchet MS"/>
              </a:rPr>
              <a:t> </a:t>
            </a:r>
            <a:r>
              <a:rPr sz="2800" spc="-5" dirty="0">
                <a:solidFill>
                  <a:srgbClr val="0D0D0D"/>
                </a:solidFill>
                <a:latin typeface="Trebuchet MS"/>
                <a:cs typeface="Trebuchet MS"/>
              </a:rPr>
              <a:t>de </a:t>
            </a:r>
            <a:r>
              <a:rPr sz="2800" spc="-825" dirty="0">
                <a:solidFill>
                  <a:srgbClr val="0D0D0D"/>
                </a:solidFill>
                <a:latin typeface="Trebuchet MS"/>
                <a:cs typeface="Trebuchet MS"/>
              </a:rPr>
              <a:t> </a:t>
            </a:r>
            <a:r>
              <a:rPr sz="2800" spc="-5" dirty="0">
                <a:solidFill>
                  <a:srgbClr val="0D0D0D"/>
                </a:solidFill>
                <a:latin typeface="Trebuchet MS"/>
                <a:cs typeface="Trebuchet MS"/>
              </a:rPr>
              <a:t>pessoal,</a:t>
            </a:r>
            <a:r>
              <a:rPr sz="2800" spc="-35" dirty="0">
                <a:solidFill>
                  <a:srgbClr val="0D0D0D"/>
                </a:solidFill>
                <a:latin typeface="Trebuchet MS"/>
                <a:cs typeface="Trebuchet MS"/>
              </a:rPr>
              <a:t> </a:t>
            </a:r>
            <a:r>
              <a:rPr sz="2800" spc="5" dirty="0">
                <a:solidFill>
                  <a:srgbClr val="0D0D0D"/>
                </a:solidFill>
                <a:latin typeface="Trebuchet MS"/>
                <a:cs typeface="Trebuchet MS"/>
              </a:rPr>
              <a:t>e</a:t>
            </a:r>
            <a:r>
              <a:rPr sz="2800" dirty="0">
                <a:solidFill>
                  <a:srgbClr val="0D0D0D"/>
                </a:solidFill>
                <a:latin typeface="Trebuchet MS"/>
                <a:cs typeface="Trebuchet MS"/>
              </a:rPr>
              <a:t> </a:t>
            </a:r>
            <a:r>
              <a:rPr sz="2800" spc="-5" dirty="0">
                <a:solidFill>
                  <a:srgbClr val="0D0D0D"/>
                </a:solidFill>
                <a:latin typeface="Trebuchet MS"/>
                <a:cs typeface="Trebuchet MS"/>
              </a:rPr>
              <a:t>alteração</a:t>
            </a:r>
            <a:r>
              <a:rPr sz="2800" dirty="0">
                <a:solidFill>
                  <a:srgbClr val="0D0D0D"/>
                </a:solidFill>
                <a:latin typeface="Trebuchet MS"/>
                <a:cs typeface="Trebuchet MS"/>
              </a:rPr>
              <a:t> de</a:t>
            </a:r>
            <a:r>
              <a:rPr sz="2800" spc="-5" dirty="0">
                <a:solidFill>
                  <a:srgbClr val="0D0D0D"/>
                </a:solidFill>
                <a:latin typeface="Trebuchet MS"/>
                <a:cs typeface="Trebuchet MS"/>
              </a:rPr>
              <a:t> carreiras.</a:t>
            </a:r>
            <a:endParaRPr sz="2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4007" y="528015"/>
            <a:ext cx="4734560" cy="757555"/>
          </a:xfrm>
          <a:prstGeom prst="rect">
            <a:avLst/>
          </a:prstGeom>
        </p:spPr>
        <p:txBody>
          <a:bodyPr vert="horz" wrap="square" lIns="0" tIns="12700" rIns="0" bIns="0" rtlCol="0">
            <a:spAutoFit/>
          </a:bodyPr>
          <a:lstStyle/>
          <a:p>
            <a:pPr marL="12700">
              <a:lnSpc>
                <a:spcPct val="100000"/>
              </a:lnSpc>
              <a:spcBef>
                <a:spcPts val="100"/>
              </a:spcBef>
            </a:pPr>
            <a:r>
              <a:rPr spc="-5" dirty="0"/>
              <a:t>Composição</a:t>
            </a:r>
            <a:r>
              <a:rPr spc="-65" dirty="0"/>
              <a:t> </a:t>
            </a:r>
            <a:r>
              <a:rPr dirty="0"/>
              <a:t>LDO</a:t>
            </a:r>
          </a:p>
        </p:txBody>
      </p:sp>
      <p:sp>
        <p:nvSpPr>
          <p:cNvPr id="3" name="object 3"/>
          <p:cNvSpPr txBox="1"/>
          <p:nvPr/>
        </p:nvSpPr>
        <p:spPr>
          <a:xfrm>
            <a:off x="645668" y="1642363"/>
            <a:ext cx="8532495" cy="3441700"/>
          </a:xfrm>
          <a:prstGeom prst="rect">
            <a:avLst/>
          </a:prstGeom>
        </p:spPr>
        <p:txBody>
          <a:bodyPr vert="horz" wrap="square" lIns="0" tIns="13335" rIns="0" bIns="0" rtlCol="0">
            <a:spAutoFit/>
          </a:bodyPr>
          <a:lstStyle/>
          <a:p>
            <a:pPr marL="64135">
              <a:lnSpc>
                <a:spcPct val="100000"/>
              </a:lnSpc>
              <a:spcBef>
                <a:spcPts val="105"/>
              </a:spcBef>
            </a:pPr>
            <a:r>
              <a:rPr sz="2800" b="1" dirty="0">
                <a:solidFill>
                  <a:srgbClr val="0D0D0D"/>
                </a:solidFill>
                <a:latin typeface="Trebuchet MS"/>
                <a:cs typeface="Trebuchet MS"/>
              </a:rPr>
              <a:t>Lei Complementar</a:t>
            </a:r>
            <a:r>
              <a:rPr sz="2800" b="1" spc="-50" dirty="0">
                <a:solidFill>
                  <a:srgbClr val="0D0D0D"/>
                </a:solidFill>
                <a:latin typeface="Trebuchet MS"/>
                <a:cs typeface="Trebuchet MS"/>
              </a:rPr>
              <a:t> </a:t>
            </a:r>
            <a:r>
              <a:rPr sz="2800" b="1" dirty="0">
                <a:solidFill>
                  <a:srgbClr val="0D0D0D"/>
                </a:solidFill>
                <a:latin typeface="Trebuchet MS"/>
                <a:cs typeface="Trebuchet MS"/>
              </a:rPr>
              <a:t>nº</a:t>
            </a:r>
            <a:r>
              <a:rPr sz="2800" b="1" spc="-35" dirty="0">
                <a:solidFill>
                  <a:srgbClr val="0D0D0D"/>
                </a:solidFill>
                <a:latin typeface="Trebuchet MS"/>
                <a:cs typeface="Trebuchet MS"/>
              </a:rPr>
              <a:t> </a:t>
            </a:r>
            <a:r>
              <a:rPr sz="2800" b="1" spc="5" dirty="0">
                <a:solidFill>
                  <a:srgbClr val="0D0D0D"/>
                </a:solidFill>
                <a:latin typeface="Trebuchet MS"/>
                <a:cs typeface="Trebuchet MS"/>
              </a:rPr>
              <a:t>101,</a:t>
            </a:r>
            <a:r>
              <a:rPr sz="2800" b="1" spc="-75" dirty="0">
                <a:solidFill>
                  <a:srgbClr val="0D0D0D"/>
                </a:solidFill>
                <a:latin typeface="Trebuchet MS"/>
                <a:cs typeface="Trebuchet MS"/>
              </a:rPr>
              <a:t> </a:t>
            </a:r>
            <a:r>
              <a:rPr sz="2800" b="1" dirty="0">
                <a:solidFill>
                  <a:srgbClr val="0D0D0D"/>
                </a:solidFill>
                <a:latin typeface="Trebuchet MS"/>
                <a:cs typeface="Trebuchet MS"/>
              </a:rPr>
              <a:t>de</a:t>
            </a:r>
            <a:r>
              <a:rPr sz="2800" b="1" spc="-5" dirty="0">
                <a:solidFill>
                  <a:srgbClr val="0D0D0D"/>
                </a:solidFill>
                <a:latin typeface="Trebuchet MS"/>
                <a:cs typeface="Trebuchet MS"/>
              </a:rPr>
              <a:t> </a:t>
            </a:r>
            <a:r>
              <a:rPr sz="2800" b="1" dirty="0">
                <a:solidFill>
                  <a:srgbClr val="0D0D0D"/>
                </a:solidFill>
                <a:latin typeface="Trebuchet MS"/>
                <a:cs typeface="Trebuchet MS"/>
              </a:rPr>
              <a:t>04/05/2000,</a:t>
            </a:r>
            <a:r>
              <a:rPr sz="2800" b="1" spc="-245" dirty="0">
                <a:solidFill>
                  <a:srgbClr val="0D0D0D"/>
                </a:solidFill>
                <a:latin typeface="Trebuchet MS"/>
                <a:cs typeface="Trebuchet MS"/>
              </a:rPr>
              <a:t> </a:t>
            </a:r>
            <a:r>
              <a:rPr sz="2800" b="1" spc="-5" dirty="0">
                <a:solidFill>
                  <a:srgbClr val="0D0D0D"/>
                </a:solidFill>
                <a:latin typeface="Trebuchet MS"/>
                <a:cs typeface="Trebuchet MS"/>
              </a:rPr>
              <a:t>Art.</a:t>
            </a:r>
            <a:r>
              <a:rPr sz="2800" b="1" spc="5" dirty="0">
                <a:solidFill>
                  <a:srgbClr val="0D0D0D"/>
                </a:solidFill>
                <a:latin typeface="Trebuchet MS"/>
                <a:cs typeface="Trebuchet MS"/>
              </a:rPr>
              <a:t> </a:t>
            </a:r>
            <a:r>
              <a:rPr sz="2800" b="1" dirty="0">
                <a:solidFill>
                  <a:srgbClr val="0D0D0D"/>
                </a:solidFill>
                <a:latin typeface="Trebuchet MS"/>
                <a:cs typeface="Trebuchet MS"/>
              </a:rPr>
              <a:t>4º,</a:t>
            </a:r>
            <a:endParaRPr sz="2800">
              <a:latin typeface="Trebuchet MS"/>
              <a:cs typeface="Trebuchet MS"/>
            </a:endParaRPr>
          </a:p>
          <a:p>
            <a:pPr>
              <a:lnSpc>
                <a:spcPct val="100000"/>
              </a:lnSpc>
              <a:spcBef>
                <a:spcPts val="55"/>
              </a:spcBef>
            </a:pPr>
            <a:endParaRPr sz="285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Equilíbrio</a:t>
            </a:r>
            <a:r>
              <a:rPr sz="2800" spc="-30" dirty="0">
                <a:solidFill>
                  <a:srgbClr val="0D0D0D"/>
                </a:solidFill>
                <a:latin typeface="Trebuchet MS"/>
                <a:cs typeface="Trebuchet MS"/>
              </a:rPr>
              <a:t> </a:t>
            </a:r>
            <a:r>
              <a:rPr sz="2800" spc="-5" dirty="0">
                <a:solidFill>
                  <a:srgbClr val="0D0D0D"/>
                </a:solidFill>
                <a:latin typeface="Trebuchet MS"/>
                <a:cs typeface="Trebuchet MS"/>
              </a:rPr>
              <a:t>entre</a:t>
            </a:r>
            <a:r>
              <a:rPr sz="2800" dirty="0">
                <a:solidFill>
                  <a:srgbClr val="0D0D0D"/>
                </a:solidFill>
                <a:latin typeface="Trebuchet MS"/>
                <a:cs typeface="Trebuchet MS"/>
              </a:rPr>
              <a:t> receitas</a:t>
            </a:r>
            <a:r>
              <a:rPr sz="2800" spc="-10" dirty="0">
                <a:solidFill>
                  <a:srgbClr val="0D0D0D"/>
                </a:solidFill>
                <a:latin typeface="Trebuchet MS"/>
                <a:cs typeface="Trebuchet MS"/>
              </a:rPr>
              <a:t> </a:t>
            </a:r>
            <a:r>
              <a:rPr sz="2800" dirty="0">
                <a:solidFill>
                  <a:srgbClr val="0D0D0D"/>
                </a:solidFill>
                <a:latin typeface="Trebuchet MS"/>
                <a:cs typeface="Trebuchet MS"/>
              </a:rPr>
              <a:t>e </a:t>
            </a:r>
            <a:r>
              <a:rPr sz="2800" spc="-5" dirty="0">
                <a:solidFill>
                  <a:srgbClr val="0D0D0D"/>
                </a:solidFill>
                <a:latin typeface="Trebuchet MS"/>
                <a:cs typeface="Trebuchet MS"/>
              </a:rPr>
              <a:t>despesas;</a:t>
            </a:r>
            <a:endParaRPr sz="2800">
              <a:latin typeface="Trebuchet MS"/>
              <a:cs typeface="Trebuchet MS"/>
            </a:endParaRPr>
          </a:p>
          <a:p>
            <a:pPr marL="469900" indent="-457200">
              <a:lnSpc>
                <a:spcPct val="100000"/>
              </a:lnSpc>
              <a:buFont typeface="Wingdings"/>
              <a:buChar char=""/>
              <a:tabLst>
                <a:tab pos="469265" algn="l"/>
                <a:tab pos="469900" algn="l"/>
              </a:tabLst>
            </a:pPr>
            <a:r>
              <a:rPr sz="2800" spc="-5" dirty="0">
                <a:solidFill>
                  <a:srgbClr val="0D0D0D"/>
                </a:solidFill>
                <a:latin typeface="Trebuchet MS"/>
                <a:cs typeface="Trebuchet MS"/>
              </a:rPr>
              <a:t>Critérios</a:t>
            </a:r>
            <a:r>
              <a:rPr sz="2800" spc="15" dirty="0">
                <a:solidFill>
                  <a:srgbClr val="0D0D0D"/>
                </a:solidFill>
                <a:latin typeface="Trebuchet MS"/>
                <a:cs typeface="Trebuchet MS"/>
              </a:rPr>
              <a:t> </a:t>
            </a:r>
            <a:r>
              <a:rPr sz="2800" spc="5" dirty="0">
                <a:solidFill>
                  <a:srgbClr val="0D0D0D"/>
                </a:solidFill>
                <a:latin typeface="Trebuchet MS"/>
                <a:cs typeface="Trebuchet MS"/>
              </a:rPr>
              <a:t>e</a:t>
            </a:r>
            <a:r>
              <a:rPr sz="2800" spc="-25" dirty="0">
                <a:solidFill>
                  <a:srgbClr val="0D0D0D"/>
                </a:solidFill>
                <a:latin typeface="Trebuchet MS"/>
                <a:cs typeface="Trebuchet MS"/>
              </a:rPr>
              <a:t> </a:t>
            </a:r>
            <a:r>
              <a:rPr sz="2800" spc="-5" dirty="0">
                <a:solidFill>
                  <a:srgbClr val="0D0D0D"/>
                </a:solidFill>
                <a:latin typeface="Trebuchet MS"/>
                <a:cs typeface="Trebuchet MS"/>
              </a:rPr>
              <a:t>formas</a:t>
            </a:r>
            <a:r>
              <a:rPr sz="2800" spc="5" dirty="0">
                <a:solidFill>
                  <a:srgbClr val="0D0D0D"/>
                </a:solidFill>
                <a:latin typeface="Trebuchet MS"/>
                <a:cs typeface="Trebuchet MS"/>
              </a:rPr>
              <a:t> </a:t>
            </a:r>
            <a:r>
              <a:rPr sz="2800" dirty="0">
                <a:solidFill>
                  <a:srgbClr val="0D0D0D"/>
                </a:solidFill>
                <a:latin typeface="Trebuchet MS"/>
                <a:cs typeface="Trebuchet MS"/>
              </a:rPr>
              <a:t>de</a:t>
            </a:r>
            <a:r>
              <a:rPr sz="2800" spc="-25" dirty="0">
                <a:solidFill>
                  <a:srgbClr val="0D0D0D"/>
                </a:solidFill>
                <a:latin typeface="Trebuchet MS"/>
                <a:cs typeface="Trebuchet MS"/>
              </a:rPr>
              <a:t> </a:t>
            </a:r>
            <a:r>
              <a:rPr sz="2800" spc="-5" dirty="0">
                <a:solidFill>
                  <a:srgbClr val="0D0D0D"/>
                </a:solidFill>
                <a:latin typeface="Trebuchet MS"/>
                <a:cs typeface="Trebuchet MS"/>
              </a:rPr>
              <a:t>limitação</a:t>
            </a:r>
            <a:r>
              <a:rPr sz="2800" spc="20" dirty="0">
                <a:solidFill>
                  <a:srgbClr val="0D0D0D"/>
                </a:solidFill>
                <a:latin typeface="Trebuchet MS"/>
                <a:cs typeface="Trebuchet MS"/>
              </a:rPr>
              <a:t> </a:t>
            </a:r>
            <a:r>
              <a:rPr sz="2800" dirty="0">
                <a:solidFill>
                  <a:srgbClr val="0D0D0D"/>
                </a:solidFill>
                <a:latin typeface="Trebuchet MS"/>
                <a:cs typeface="Trebuchet MS"/>
              </a:rPr>
              <a:t>de</a:t>
            </a:r>
            <a:r>
              <a:rPr sz="2800" spc="-30" dirty="0">
                <a:solidFill>
                  <a:srgbClr val="0D0D0D"/>
                </a:solidFill>
                <a:latin typeface="Trebuchet MS"/>
                <a:cs typeface="Trebuchet MS"/>
              </a:rPr>
              <a:t> </a:t>
            </a:r>
            <a:r>
              <a:rPr sz="2800" dirty="0">
                <a:solidFill>
                  <a:srgbClr val="0D0D0D"/>
                </a:solidFill>
                <a:latin typeface="Trebuchet MS"/>
                <a:cs typeface="Trebuchet MS"/>
              </a:rPr>
              <a:t>empenho;</a:t>
            </a:r>
            <a:endParaRPr sz="2800">
              <a:latin typeface="Trebuchet MS"/>
              <a:cs typeface="Trebuchet MS"/>
            </a:endParaRPr>
          </a:p>
          <a:p>
            <a:pPr marL="469900" marR="1283335" indent="-457200">
              <a:lnSpc>
                <a:spcPct val="100000"/>
              </a:lnSpc>
              <a:buFont typeface="Wingdings"/>
              <a:buChar char=""/>
              <a:tabLst>
                <a:tab pos="469265" algn="l"/>
                <a:tab pos="469900" algn="l"/>
              </a:tabLst>
            </a:pPr>
            <a:r>
              <a:rPr sz="2800" dirty="0">
                <a:solidFill>
                  <a:srgbClr val="0D0D0D"/>
                </a:solidFill>
                <a:latin typeface="Trebuchet MS"/>
                <a:cs typeface="Trebuchet MS"/>
              </a:rPr>
              <a:t>Normas</a:t>
            </a:r>
            <a:r>
              <a:rPr sz="2800" spc="-20" dirty="0">
                <a:solidFill>
                  <a:srgbClr val="0D0D0D"/>
                </a:solidFill>
                <a:latin typeface="Trebuchet MS"/>
                <a:cs typeface="Trebuchet MS"/>
              </a:rPr>
              <a:t> </a:t>
            </a:r>
            <a:r>
              <a:rPr sz="2800" spc="-5" dirty="0">
                <a:solidFill>
                  <a:srgbClr val="0D0D0D"/>
                </a:solidFill>
                <a:latin typeface="Trebuchet MS"/>
                <a:cs typeface="Trebuchet MS"/>
              </a:rPr>
              <a:t>relativas</a:t>
            </a:r>
            <a:r>
              <a:rPr sz="2800" spc="5" dirty="0">
                <a:solidFill>
                  <a:srgbClr val="0D0D0D"/>
                </a:solidFill>
                <a:latin typeface="Trebuchet MS"/>
                <a:cs typeface="Trebuchet MS"/>
              </a:rPr>
              <a:t> </a:t>
            </a:r>
            <a:r>
              <a:rPr sz="2800" spc="-5" dirty="0">
                <a:solidFill>
                  <a:srgbClr val="0D0D0D"/>
                </a:solidFill>
                <a:latin typeface="Trebuchet MS"/>
                <a:cs typeface="Trebuchet MS"/>
              </a:rPr>
              <a:t>ao</a:t>
            </a:r>
            <a:r>
              <a:rPr sz="2800" spc="-10" dirty="0">
                <a:solidFill>
                  <a:srgbClr val="0D0D0D"/>
                </a:solidFill>
                <a:latin typeface="Trebuchet MS"/>
                <a:cs typeface="Trebuchet MS"/>
              </a:rPr>
              <a:t> </a:t>
            </a:r>
            <a:r>
              <a:rPr sz="2800" dirty="0">
                <a:solidFill>
                  <a:srgbClr val="0D0D0D"/>
                </a:solidFill>
                <a:latin typeface="Trebuchet MS"/>
                <a:cs typeface="Trebuchet MS"/>
              </a:rPr>
              <a:t>controle</a:t>
            </a:r>
            <a:r>
              <a:rPr sz="2800" spc="-55" dirty="0">
                <a:solidFill>
                  <a:srgbClr val="0D0D0D"/>
                </a:solidFill>
                <a:latin typeface="Trebuchet MS"/>
                <a:cs typeface="Trebuchet MS"/>
              </a:rPr>
              <a:t> </a:t>
            </a:r>
            <a:r>
              <a:rPr sz="2800" dirty="0">
                <a:solidFill>
                  <a:srgbClr val="0D0D0D"/>
                </a:solidFill>
                <a:latin typeface="Trebuchet MS"/>
                <a:cs typeface="Trebuchet MS"/>
              </a:rPr>
              <a:t>de</a:t>
            </a:r>
            <a:r>
              <a:rPr sz="2800" spc="-5" dirty="0">
                <a:solidFill>
                  <a:srgbClr val="0D0D0D"/>
                </a:solidFill>
                <a:latin typeface="Trebuchet MS"/>
                <a:cs typeface="Trebuchet MS"/>
              </a:rPr>
              <a:t> custos</a:t>
            </a:r>
            <a:r>
              <a:rPr sz="2800" spc="-40" dirty="0">
                <a:solidFill>
                  <a:srgbClr val="0D0D0D"/>
                </a:solidFill>
                <a:latin typeface="Trebuchet MS"/>
                <a:cs typeface="Trebuchet MS"/>
              </a:rPr>
              <a:t> </a:t>
            </a:r>
            <a:r>
              <a:rPr sz="2800" dirty="0">
                <a:solidFill>
                  <a:srgbClr val="0D0D0D"/>
                </a:solidFill>
                <a:latin typeface="Trebuchet MS"/>
                <a:cs typeface="Trebuchet MS"/>
              </a:rPr>
              <a:t>e</a:t>
            </a:r>
            <a:r>
              <a:rPr sz="2800" spc="-10" dirty="0">
                <a:solidFill>
                  <a:srgbClr val="0D0D0D"/>
                </a:solidFill>
                <a:latin typeface="Trebuchet MS"/>
                <a:cs typeface="Trebuchet MS"/>
              </a:rPr>
              <a:t> </a:t>
            </a:r>
            <a:r>
              <a:rPr sz="2800" dirty="0">
                <a:solidFill>
                  <a:srgbClr val="0D0D0D"/>
                </a:solidFill>
                <a:latin typeface="Trebuchet MS"/>
                <a:cs typeface="Trebuchet MS"/>
              </a:rPr>
              <a:t>à </a:t>
            </a:r>
            <a:r>
              <a:rPr sz="2800" spc="-830" dirty="0">
                <a:solidFill>
                  <a:srgbClr val="0D0D0D"/>
                </a:solidFill>
                <a:latin typeface="Trebuchet MS"/>
                <a:cs typeface="Trebuchet MS"/>
              </a:rPr>
              <a:t> </a:t>
            </a:r>
            <a:r>
              <a:rPr sz="2800" spc="-5" dirty="0">
                <a:solidFill>
                  <a:srgbClr val="0D0D0D"/>
                </a:solidFill>
                <a:latin typeface="Trebuchet MS"/>
                <a:cs typeface="Trebuchet MS"/>
              </a:rPr>
              <a:t>avaliação</a:t>
            </a:r>
            <a:r>
              <a:rPr sz="2800" spc="5" dirty="0">
                <a:solidFill>
                  <a:srgbClr val="0D0D0D"/>
                </a:solidFill>
                <a:latin typeface="Trebuchet MS"/>
                <a:cs typeface="Trebuchet MS"/>
              </a:rPr>
              <a:t> </a:t>
            </a:r>
            <a:r>
              <a:rPr sz="2800" dirty="0">
                <a:solidFill>
                  <a:srgbClr val="0D0D0D"/>
                </a:solidFill>
                <a:latin typeface="Trebuchet MS"/>
                <a:cs typeface="Trebuchet MS"/>
              </a:rPr>
              <a:t>de </a:t>
            </a:r>
            <a:r>
              <a:rPr sz="2800" spc="-5" dirty="0">
                <a:solidFill>
                  <a:srgbClr val="0D0D0D"/>
                </a:solidFill>
                <a:latin typeface="Trebuchet MS"/>
                <a:cs typeface="Trebuchet MS"/>
              </a:rPr>
              <a:t>resultados;</a:t>
            </a:r>
            <a:endParaRPr sz="2800">
              <a:latin typeface="Trebuchet MS"/>
              <a:cs typeface="Trebuchet MS"/>
            </a:endParaRPr>
          </a:p>
          <a:p>
            <a:pPr marL="469900" marR="5080" indent="-457200">
              <a:lnSpc>
                <a:spcPct val="100000"/>
              </a:lnSpc>
              <a:spcBef>
                <a:spcPts val="5"/>
              </a:spcBef>
              <a:buFont typeface="Wingdings"/>
              <a:buChar char=""/>
              <a:tabLst>
                <a:tab pos="469265" algn="l"/>
                <a:tab pos="469900" algn="l"/>
              </a:tabLst>
            </a:pPr>
            <a:r>
              <a:rPr sz="2800" spc="-5" dirty="0">
                <a:solidFill>
                  <a:srgbClr val="0D0D0D"/>
                </a:solidFill>
                <a:latin typeface="Trebuchet MS"/>
                <a:cs typeface="Trebuchet MS"/>
              </a:rPr>
              <a:t>Demais</a:t>
            </a:r>
            <a:r>
              <a:rPr sz="2800" spc="-20" dirty="0">
                <a:solidFill>
                  <a:srgbClr val="0D0D0D"/>
                </a:solidFill>
                <a:latin typeface="Trebuchet MS"/>
                <a:cs typeface="Trebuchet MS"/>
              </a:rPr>
              <a:t> </a:t>
            </a:r>
            <a:r>
              <a:rPr sz="2800" dirty="0">
                <a:solidFill>
                  <a:srgbClr val="0D0D0D"/>
                </a:solidFill>
                <a:latin typeface="Trebuchet MS"/>
                <a:cs typeface="Trebuchet MS"/>
              </a:rPr>
              <a:t>condições</a:t>
            </a:r>
            <a:r>
              <a:rPr sz="2800" spc="-65" dirty="0">
                <a:solidFill>
                  <a:srgbClr val="0D0D0D"/>
                </a:solidFill>
                <a:latin typeface="Trebuchet MS"/>
                <a:cs typeface="Trebuchet MS"/>
              </a:rPr>
              <a:t> </a:t>
            </a:r>
            <a:r>
              <a:rPr sz="2800" spc="5" dirty="0">
                <a:solidFill>
                  <a:srgbClr val="0D0D0D"/>
                </a:solidFill>
                <a:latin typeface="Trebuchet MS"/>
                <a:cs typeface="Trebuchet MS"/>
              </a:rPr>
              <a:t>e</a:t>
            </a:r>
            <a:r>
              <a:rPr sz="2800" spc="-10" dirty="0">
                <a:solidFill>
                  <a:srgbClr val="0D0D0D"/>
                </a:solidFill>
                <a:latin typeface="Trebuchet MS"/>
                <a:cs typeface="Trebuchet MS"/>
              </a:rPr>
              <a:t> </a:t>
            </a:r>
            <a:r>
              <a:rPr sz="2800" dirty="0">
                <a:solidFill>
                  <a:srgbClr val="0D0D0D"/>
                </a:solidFill>
                <a:latin typeface="Trebuchet MS"/>
                <a:cs typeface="Trebuchet MS"/>
              </a:rPr>
              <a:t>exigências</a:t>
            </a:r>
            <a:r>
              <a:rPr sz="2800" spc="-70" dirty="0">
                <a:solidFill>
                  <a:srgbClr val="0D0D0D"/>
                </a:solidFill>
                <a:latin typeface="Trebuchet MS"/>
                <a:cs typeface="Trebuchet MS"/>
              </a:rPr>
              <a:t> </a:t>
            </a:r>
            <a:r>
              <a:rPr sz="2800" spc="-5" dirty="0">
                <a:solidFill>
                  <a:srgbClr val="0D0D0D"/>
                </a:solidFill>
                <a:latin typeface="Trebuchet MS"/>
                <a:cs typeface="Trebuchet MS"/>
              </a:rPr>
              <a:t>para</a:t>
            </a:r>
            <a:r>
              <a:rPr sz="2800" spc="-10" dirty="0">
                <a:solidFill>
                  <a:srgbClr val="0D0D0D"/>
                </a:solidFill>
                <a:latin typeface="Trebuchet MS"/>
                <a:cs typeface="Trebuchet MS"/>
              </a:rPr>
              <a:t> </a:t>
            </a:r>
            <a:r>
              <a:rPr sz="2800" spc="-5" dirty="0">
                <a:solidFill>
                  <a:srgbClr val="0D0D0D"/>
                </a:solidFill>
                <a:latin typeface="Trebuchet MS"/>
                <a:cs typeface="Trebuchet MS"/>
              </a:rPr>
              <a:t>transferências </a:t>
            </a:r>
            <a:r>
              <a:rPr sz="2800" spc="-830" dirty="0">
                <a:solidFill>
                  <a:srgbClr val="0D0D0D"/>
                </a:solidFill>
                <a:latin typeface="Trebuchet MS"/>
                <a:cs typeface="Trebuchet MS"/>
              </a:rPr>
              <a:t> </a:t>
            </a:r>
            <a:r>
              <a:rPr sz="2800" dirty="0">
                <a:solidFill>
                  <a:srgbClr val="0D0D0D"/>
                </a:solidFill>
                <a:latin typeface="Trebuchet MS"/>
                <a:cs typeface="Trebuchet MS"/>
              </a:rPr>
              <a:t>de </a:t>
            </a:r>
            <a:r>
              <a:rPr sz="2800" spc="-5" dirty="0">
                <a:solidFill>
                  <a:srgbClr val="0D0D0D"/>
                </a:solidFill>
                <a:latin typeface="Trebuchet MS"/>
                <a:cs typeface="Trebuchet MS"/>
              </a:rPr>
              <a:t>recursos</a:t>
            </a:r>
            <a:r>
              <a:rPr sz="2800" spc="-30" dirty="0">
                <a:solidFill>
                  <a:srgbClr val="0D0D0D"/>
                </a:solidFill>
                <a:latin typeface="Trebuchet MS"/>
                <a:cs typeface="Trebuchet MS"/>
              </a:rPr>
              <a:t> </a:t>
            </a:r>
            <a:r>
              <a:rPr sz="2800" dirty="0">
                <a:solidFill>
                  <a:srgbClr val="0D0D0D"/>
                </a:solidFill>
                <a:latin typeface="Trebuchet MS"/>
                <a:cs typeface="Trebuchet MS"/>
              </a:rPr>
              <a:t>a</a:t>
            </a:r>
            <a:r>
              <a:rPr sz="2800" spc="5" dirty="0">
                <a:solidFill>
                  <a:srgbClr val="0D0D0D"/>
                </a:solidFill>
                <a:latin typeface="Trebuchet MS"/>
                <a:cs typeface="Trebuchet MS"/>
              </a:rPr>
              <a:t> </a:t>
            </a:r>
            <a:r>
              <a:rPr sz="2800" spc="-5" dirty="0">
                <a:solidFill>
                  <a:srgbClr val="0D0D0D"/>
                </a:solidFill>
                <a:latin typeface="Trebuchet MS"/>
                <a:cs typeface="Trebuchet MS"/>
              </a:rPr>
              <a:t>entidades</a:t>
            </a:r>
            <a:r>
              <a:rPr sz="2800" spc="-15" dirty="0">
                <a:solidFill>
                  <a:srgbClr val="0D0D0D"/>
                </a:solidFill>
                <a:latin typeface="Trebuchet MS"/>
                <a:cs typeface="Trebuchet MS"/>
              </a:rPr>
              <a:t> </a:t>
            </a:r>
            <a:r>
              <a:rPr sz="2800" spc="-5" dirty="0">
                <a:solidFill>
                  <a:srgbClr val="0D0D0D"/>
                </a:solidFill>
                <a:latin typeface="Trebuchet MS"/>
                <a:cs typeface="Trebuchet MS"/>
              </a:rPr>
              <a:t>públicas</a:t>
            </a:r>
            <a:r>
              <a:rPr sz="2800" spc="-10" dirty="0">
                <a:solidFill>
                  <a:srgbClr val="0D0D0D"/>
                </a:solidFill>
                <a:latin typeface="Trebuchet MS"/>
                <a:cs typeface="Trebuchet MS"/>
              </a:rPr>
              <a:t> </a:t>
            </a:r>
            <a:r>
              <a:rPr sz="2800" dirty="0">
                <a:solidFill>
                  <a:srgbClr val="0D0D0D"/>
                </a:solidFill>
                <a:latin typeface="Trebuchet MS"/>
                <a:cs typeface="Trebuchet MS"/>
              </a:rPr>
              <a:t>e</a:t>
            </a:r>
            <a:r>
              <a:rPr sz="2800" spc="-30" dirty="0">
                <a:solidFill>
                  <a:srgbClr val="0D0D0D"/>
                </a:solidFill>
                <a:latin typeface="Trebuchet MS"/>
                <a:cs typeface="Trebuchet MS"/>
              </a:rPr>
              <a:t> </a:t>
            </a:r>
            <a:r>
              <a:rPr sz="2800" spc="-10" dirty="0">
                <a:solidFill>
                  <a:srgbClr val="0D0D0D"/>
                </a:solidFill>
                <a:latin typeface="Trebuchet MS"/>
                <a:cs typeface="Trebuchet MS"/>
              </a:rPr>
              <a:t>privadas.</a:t>
            </a:r>
            <a:endParaRPr sz="28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15164</TotalTime>
  <Words>3815</Words>
  <Application>Microsoft Office PowerPoint</Application>
  <PresentationFormat>Personalizar</PresentationFormat>
  <Paragraphs>738</Paragraphs>
  <Slides>51</Slides>
  <Notes>1</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51</vt:i4>
      </vt:variant>
    </vt:vector>
  </HeadingPairs>
  <TitlesOfParts>
    <vt:vector size="53" baseType="lpstr">
      <vt:lpstr>Office Theme</vt:lpstr>
      <vt:lpstr>Planilha</vt:lpstr>
      <vt:lpstr>Audiência Pública LDO 2024</vt:lpstr>
      <vt:lpstr>Conceito</vt:lpstr>
      <vt:lpstr>Base Legal</vt:lpstr>
      <vt:lpstr>Instrumento de Planejamento</vt:lpstr>
      <vt:lpstr>Compatibilização</vt:lpstr>
      <vt:lpstr>Objetivos da LDO</vt:lpstr>
      <vt:lpstr>Composição LDO</vt:lpstr>
      <vt:lpstr>Composição LDO</vt:lpstr>
      <vt:lpstr>Composição LDO</vt:lpstr>
      <vt:lpstr>Apresentação do PowerPoint</vt:lpstr>
      <vt:lpstr>META - Evolução das Receitas</vt:lpstr>
      <vt:lpstr>DEMONSTRATIVOS DE RISCOS FISCAIS E PROVIDÊNCIAS</vt:lpstr>
      <vt:lpstr>META - Evolução das Despesas</vt:lpstr>
      <vt:lpstr>Despesas por ÓRGÃO – LDO 2024</vt:lpstr>
      <vt:lpstr>Despesas por ÓRGÃO – LDO 2024</vt:lpstr>
      <vt:lpstr>PROGRAMA 001 – Gestão do Processo Executivo </vt:lpstr>
      <vt:lpstr>PROGRAMA 002 – Secretaria Municipal da Gestão e da Fazenda</vt:lpstr>
      <vt:lpstr>PROGRAMA 002 – Secretaria Municipal da Gestão e da Fazenda</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 </vt:lpstr>
      <vt:lpstr>PROGRAMA 003 – Secretaria Municipal de Educaçaõ, Esporte, Cultura,  Turismo.</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004 – SECRETÁRIA DE DESENVOLVIMENTO SOCIAL  </vt:lpstr>
      <vt:lpstr>PROGRAMA 005 – DEFESA DOS DIREITOS DA CRIANÇA  E DO ADOLESCENTE</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006 – Secretaria Municipal de Desenvolvimento Econômico e Tecnologia </vt:lpstr>
      <vt:lpstr>PROGRAMA 007 – SECRETARIA MUNICIPAL DE INFRAESTRUTURA, MOBILIDADE E SEGURANÇA PÚBLICA  </vt:lpstr>
      <vt:lpstr>PROGRAMA 007 – SECRETARIA MUNICIPAL DE INFRAESTRUTURA, MOBILIDADE E SEGURANÇA PÚBLICA</vt:lpstr>
      <vt:lpstr>PROGRAMA 007 – SECRETARIA MUNICIPAL DE INFRAESTRUTURA, MOBILIDADE E SEGURANÇA PÚBLICA </vt:lpstr>
      <vt:lpstr>PROGRAMA 007 – SECRETARIA MUNICIPAL DE INFRAESTRUTURA, MOBILIDADE E SEGURANÇA PÚBLICA</vt:lpstr>
      <vt:lpstr>PROGRAMA 008 – SAÚDE HUMANIZADA</vt:lpstr>
      <vt:lpstr>PROGRAMA 008 – SAÚDE HUMANIZADA</vt:lpstr>
      <vt:lpstr>PROGRAMA 008 – SAÚDE HUMANIZADA</vt:lpstr>
      <vt:lpstr>PROGRAMA 008 – SAÚDE HUMANIZADA</vt:lpstr>
      <vt:lpstr>PROGRAMA 008 – SAÚDE HUMANIZADA</vt:lpstr>
      <vt:lpstr>PROGRAMA 008 – SAÚDE HUMANIZADA</vt:lpstr>
      <vt:lpstr>PROGRAMA 008 – SAÚDE HUMANIZADA</vt:lpstr>
      <vt:lpstr>PROGRAMA 009 – PROCESSO LEGISLATIVO</vt:lpstr>
      <vt:lpstr>PROGRAMA 010 – Fundo Municipal do Idoso</vt:lpstr>
      <vt:lpstr>Obrigado Presença e  participação de Todos!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Audiência Pública LDO 2018</dc:title>
  <dc:creator>PCAURORA</dc:creator>
  <cp:lastModifiedBy>usuário</cp:lastModifiedBy>
  <cp:revision>136</cp:revision>
  <cp:lastPrinted>2023-09-12T15:04:46Z</cp:lastPrinted>
  <dcterms:created xsi:type="dcterms:W3CDTF">2022-04-11T12:49:07Z</dcterms:created>
  <dcterms:modified xsi:type="dcterms:W3CDTF">2023-09-13T15:16:57Z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2020-06-05T00:00:00Z</vt:filetime>
  </property>
  <property fmtid="{D5CDD505-2E9C-101B-9397-08002B2CF9AE}" pid="3" name="Creator">
    <vt:lpwstr>www.online-convert.com</vt:lpwstr>
  </property>
  <property fmtid="{D5CDD505-2E9C-101B-9397-08002B2CF9AE}" pid="4" name="LastSaved">
    <vt:filetime>2022-04-11T00:00:00Z</vt:filetime>
  </property>
</Properties>
</file>