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1"/>
  </p:notesMasterIdLst>
  <p:sldIdLst>
    <p:sldId id="257" r:id="rId2"/>
    <p:sldId id="258" r:id="rId3"/>
    <p:sldId id="259" r:id="rId4"/>
    <p:sldId id="309" r:id="rId5"/>
    <p:sldId id="319" r:id="rId6"/>
    <p:sldId id="260" r:id="rId7"/>
    <p:sldId id="308" r:id="rId8"/>
    <p:sldId id="307" r:id="rId9"/>
    <p:sldId id="305" r:id="rId10"/>
    <p:sldId id="313" r:id="rId11"/>
    <p:sldId id="306" r:id="rId12"/>
    <p:sldId id="310" r:id="rId13"/>
    <p:sldId id="311" r:id="rId14"/>
    <p:sldId id="312" r:id="rId15"/>
    <p:sldId id="314" r:id="rId16"/>
    <p:sldId id="315" r:id="rId17"/>
    <p:sldId id="316" r:id="rId18"/>
    <p:sldId id="317" r:id="rId19"/>
    <p:sldId id="318" r:id="rId20"/>
    <p:sldId id="303" r:id="rId21"/>
    <p:sldId id="262" r:id="rId22"/>
    <p:sldId id="268" r:id="rId23"/>
    <p:sldId id="269" r:id="rId24"/>
    <p:sldId id="304" r:id="rId25"/>
    <p:sldId id="263" r:id="rId26"/>
    <p:sldId id="264" r:id="rId27"/>
    <p:sldId id="265" r:id="rId28"/>
    <p:sldId id="275" r:id="rId29"/>
    <p:sldId id="271" r:id="rId30"/>
    <p:sldId id="284" r:id="rId31"/>
    <p:sldId id="289" r:id="rId32"/>
    <p:sldId id="274" r:id="rId33"/>
    <p:sldId id="276" r:id="rId34"/>
    <p:sldId id="277" r:id="rId35"/>
    <p:sldId id="279" r:id="rId36"/>
    <p:sldId id="290" r:id="rId37"/>
    <p:sldId id="291" r:id="rId38"/>
    <p:sldId id="280" r:id="rId39"/>
    <p:sldId id="292" r:id="rId40"/>
    <p:sldId id="282" r:id="rId41"/>
    <p:sldId id="293" r:id="rId42"/>
    <p:sldId id="294" r:id="rId43"/>
    <p:sldId id="295" r:id="rId44"/>
    <p:sldId id="297" r:id="rId45"/>
    <p:sldId id="298" r:id="rId46"/>
    <p:sldId id="299" r:id="rId47"/>
    <p:sldId id="301" r:id="rId48"/>
    <p:sldId id="302" r:id="rId49"/>
    <p:sldId id="285" r:id="rId50"/>
  </p:sldIdLst>
  <p:sldSz cx="9144000" cy="6858000" type="screen4x3"/>
  <p:notesSz cx="6797675" cy="9929813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000099"/>
    <a:srgbClr val="F20000"/>
    <a:srgbClr val="FF3B7C"/>
    <a:srgbClr val="CC0099"/>
    <a:srgbClr val="EBE600"/>
    <a:srgbClr val="BCB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2514" y="-7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8C4F92-0C01-42A8-A1D4-CF5CE782FC2D}" type="datetimeFigureOut">
              <a:rPr lang="pt-BR" smtClean="0"/>
              <a:pPr/>
              <a:t>29/09/2023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768" y="4716662"/>
            <a:ext cx="5438140" cy="446841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1" y="9431599"/>
            <a:ext cx="2945659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50444" y="9431599"/>
            <a:ext cx="2945659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1EE0B9-6239-41E7-A24B-DC6E701A8EA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0285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Espaço Reservado para Imagem de Slide 1">
            <a:extLst>
              <a:ext uri="{FF2B5EF4-FFF2-40B4-BE49-F238E27FC236}">
                <a16:creationId xmlns="" xmlns:a16="http://schemas.microsoft.com/office/drawing/2014/main" id="{48E46E1E-0B8C-428E-BCD8-E3B54E5F2E9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1413" y="693738"/>
            <a:ext cx="4573587" cy="3430587"/>
          </a:xfrm>
          <a:solidFill>
            <a:srgbClr val="729FCF"/>
          </a:solidFill>
          <a:ln w="25400">
            <a:solidFill>
              <a:srgbClr val="3465A4"/>
            </a:solidFill>
            <a:miter lim="800000"/>
            <a:headEnd/>
            <a:tailEnd/>
          </a:ln>
        </p:spPr>
      </p:sp>
      <p:sp>
        <p:nvSpPr>
          <p:cNvPr id="39939" name="Espaço Reservado para Anotações 2">
            <a:extLst>
              <a:ext uri="{FF2B5EF4-FFF2-40B4-BE49-F238E27FC236}">
                <a16:creationId xmlns="" xmlns:a16="http://schemas.microsoft.com/office/drawing/2014/main" id="{A2D3CA08-5855-42F1-871B-77F95AC7F8F5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Espaço Reservado para Imagem de Slide 1">
            <a:extLst>
              <a:ext uri="{FF2B5EF4-FFF2-40B4-BE49-F238E27FC236}">
                <a16:creationId xmlns="" xmlns:a16="http://schemas.microsoft.com/office/drawing/2014/main" id="{6B7CD5F0-BF2C-45F5-9264-09CAB79E184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1413" y="693738"/>
            <a:ext cx="4573587" cy="3430587"/>
          </a:xfrm>
          <a:solidFill>
            <a:srgbClr val="729FCF"/>
          </a:solidFill>
          <a:ln w="25400">
            <a:solidFill>
              <a:srgbClr val="3465A4"/>
            </a:solidFill>
            <a:miter lim="800000"/>
            <a:headEnd/>
            <a:tailEnd/>
          </a:ln>
        </p:spPr>
      </p:sp>
      <p:sp>
        <p:nvSpPr>
          <p:cNvPr id="41987" name="Espaço Reservado para Anotações 2">
            <a:extLst>
              <a:ext uri="{FF2B5EF4-FFF2-40B4-BE49-F238E27FC236}">
                <a16:creationId xmlns="" xmlns:a16="http://schemas.microsoft.com/office/drawing/2014/main" id="{FCCCDF38-8508-420D-8BC1-2252494FC92B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Espaço Reservado para Imagem de Slide 1">
            <a:extLst>
              <a:ext uri="{FF2B5EF4-FFF2-40B4-BE49-F238E27FC236}">
                <a16:creationId xmlns="" xmlns:a16="http://schemas.microsoft.com/office/drawing/2014/main" id="{10BB7830-93F4-44EA-9E0B-7831BBEC14B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1413" y="693738"/>
            <a:ext cx="4573587" cy="3430587"/>
          </a:xfrm>
          <a:solidFill>
            <a:srgbClr val="729FCF"/>
          </a:solidFill>
          <a:ln w="25400">
            <a:solidFill>
              <a:srgbClr val="3465A4"/>
            </a:solidFill>
            <a:miter lim="800000"/>
            <a:headEnd/>
            <a:tailEnd/>
          </a:ln>
        </p:spPr>
      </p:sp>
      <p:sp>
        <p:nvSpPr>
          <p:cNvPr id="43011" name="Espaço Reservado para Anotações 2">
            <a:extLst>
              <a:ext uri="{FF2B5EF4-FFF2-40B4-BE49-F238E27FC236}">
                <a16:creationId xmlns="" xmlns:a16="http://schemas.microsoft.com/office/drawing/2014/main" id="{54A09BD0-6776-49E5-B36A-3AED0FC76295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Espaço Reservado para Imagem de Slide 1">
            <a:extLst>
              <a:ext uri="{FF2B5EF4-FFF2-40B4-BE49-F238E27FC236}">
                <a16:creationId xmlns="" xmlns:a16="http://schemas.microsoft.com/office/drawing/2014/main" id="{458080D5-9563-48CB-8ADB-A91208204CA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1413" y="693738"/>
            <a:ext cx="4573587" cy="3430587"/>
          </a:xfrm>
          <a:solidFill>
            <a:srgbClr val="729FCF"/>
          </a:solidFill>
          <a:ln w="25400">
            <a:solidFill>
              <a:srgbClr val="3465A4"/>
            </a:solidFill>
            <a:miter lim="800000"/>
            <a:headEnd/>
            <a:tailEnd/>
          </a:ln>
        </p:spPr>
      </p:sp>
      <p:sp>
        <p:nvSpPr>
          <p:cNvPr id="44035" name="Espaço Reservado para Anotações 2">
            <a:extLst>
              <a:ext uri="{FF2B5EF4-FFF2-40B4-BE49-F238E27FC236}">
                <a16:creationId xmlns="" xmlns:a16="http://schemas.microsoft.com/office/drawing/2014/main" id="{17236CE9-0B02-486D-9308-65BB91A95025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Espaço Reservado para Imagem de Slide 1">
            <a:extLst>
              <a:ext uri="{FF2B5EF4-FFF2-40B4-BE49-F238E27FC236}">
                <a16:creationId xmlns="" xmlns:a16="http://schemas.microsoft.com/office/drawing/2014/main" id="{12ADCD15-4D49-47E2-89EC-C1F285C12BE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1413" y="693738"/>
            <a:ext cx="4573587" cy="3430587"/>
          </a:xfrm>
          <a:solidFill>
            <a:srgbClr val="729FCF"/>
          </a:solidFill>
          <a:ln w="25400">
            <a:solidFill>
              <a:srgbClr val="3465A4"/>
            </a:solidFill>
            <a:miter lim="800000"/>
            <a:headEnd/>
            <a:tailEnd/>
          </a:ln>
        </p:spPr>
      </p:sp>
      <p:sp>
        <p:nvSpPr>
          <p:cNvPr id="51203" name="Espaço Reservado para Anotações 2">
            <a:extLst>
              <a:ext uri="{FF2B5EF4-FFF2-40B4-BE49-F238E27FC236}">
                <a16:creationId xmlns="" xmlns:a16="http://schemas.microsoft.com/office/drawing/2014/main" id="{4EAB7193-F497-492B-834A-257A9C455AC5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Espaço Reservado para Imagem de Slide 1">
            <a:extLst>
              <a:ext uri="{FF2B5EF4-FFF2-40B4-BE49-F238E27FC236}">
                <a16:creationId xmlns="" xmlns:a16="http://schemas.microsoft.com/office/drawing/2014/main" id="{F4AEFF09-003C-4263-94B5-BB34D374A4F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1413" y="693738"/>
            <a:ext cx="4573587" cy="3430587"/>
          </a:xfrm>
          <a:solidFill>
            <a:srgbClr val="729FCF"/>
          </a:solidFill>
          <a:ln w="25400">
            <a:solidFill>
              <a:srgbClr val="3465A4"/>
            </a:solidFill>
            <a:miter lim="800000"/>
            <a:headEnd/>
            <a:tailEnd/>
          </a:ln>
        </p:spPr>
      </p:sp>
      <p:sp>
        <p:nvSpPr>
          <p:cNvPr id="52227" name="Espaço Reservado para Anotações 2">
            <a:extLst>
              <a:ext uri="{FF2B5EF4-FFF2-40B4-BE49-F238E27FC236}">
                <a16:creationId xmlns="" xmlns:a16="http://schemas.microsoft.com/office/drawing/2014/main" id="{C5800F2D-6173-4AC2-AA1D-5A8B6B8FD186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sz="9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1EE0B9-6239-41E7-A24B-DC6E701A8EA3}" type="slidenum">
              <a:rPr lang="pt-BR" smtClean="0"/>
              <a:pPr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7850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786A9-4F4F-4CAB-96D7-0A84156F4F7C}" type="datetimeFigureOut">
              <a:rPr lang="pt-B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29/09/2023</a:t>
            </a:fld>
            <a:endParaRPr lang="pt-B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470AA-8428-4986-9C5B-990F523089D0}" type="slidenum">
              <a:rPr lang="pt-B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731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786A9-4F4F-4CAB-96D7-0A84156F4F7C}" type="datetimeFigureOut">
              <a:rPr lang="pt-B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29/09/2023</a:t>
            </a:fld>
            <a:endParaRPr lang="pt-B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470AA-8428-4986-9C5B-990F523089D0}" type="slidenum">
              <a:rPr lang="pt-B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623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786A9-4F4F-4CAB-96D7-0A84156F4F7C}" type="datetimeFigureOut">
              <a:rPr lang="pt-B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29/09/2023</a:t>
            </a:fld>
            <a:endParaRPr lang="pt-B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470AA-8428-4986-9C5B-990F523089D0}" type="slidenum">
              <a:rPr lang="pt-B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0990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8" name="Espaço Reservado para Conteúdo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B62DE59F-3EAB-4977-A7ED-0FE8DA533ADB}" type="datetimeFigureOut">
              <a:rPr lang="pt-BR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29/09/2023</a:t>
            </a:fld>
            <a:endParaRPr lang="pt-B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Espaço Reservado para Número de Slide 8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582E4B98-C8DB-469F-AED8-4FF0B6650AF5}" type="slidenum">
              <a:rPr lang="pt-BR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Espaço Reservado para Rodapé 9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023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786A9-4F4F-4CAB-96D7-0A84156F4F7C}" type="datetimeFigureOut">
              <a:rPr lang="pt-B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29/09/2023</a:t>
            </a:fld>
            <a:endParaRPr lang="pt-B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470AA-8428-4986-9C5B-990F523089D0}" type="slidenum">
              <a:rPr lang="pt-B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9971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786A9-4F4F-4CAB-96D7-0A84156F4F7C}" type="datetimeFigureOut">
              <a:rPr lang="pt-B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29/09/2023</a:t>
            </a:fld>
            <a:endParaRPr lang="pt-B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470AA-8428-4986-9C5B-990F523089D0}" type="slidenum">
              <a:rPr lang="pt-B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032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786A9-4F4F-4CAB-96D7-0A84156F4F7C}" type="datetimeFigureOut">
              <a:rPr lang="pt-B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29/09/2023</a:t>
            </a:fld>
            <a:endParaRPr lang="pt-B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470AA-8428-4986-9C5B-990F523089D0}" type="slidenum">
              <a:rPr lang="pt-B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636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pt-BR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786A9-4F4F-4CAB-96D7-0A84156F4F7C}" type="datetimeFigureOut">
              <a:rPr lang="pt-B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29/09/2023</a:t>
            </a:fld>
            <a:endParaRPr lang="pt-B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470AA-8428-4986-9C5B-990F523089D0}" type="slidenum">
              <a:rPr lang="pt-B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232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786A9-4F4F-4CAB-96D7-0A84156F4F7C}" type="datetimeFigureOut">
              <a:rPr lang="pt-B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29/09/2023</a:t>
            </a:fld>
            <a:endParaRPr lang="pt-B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470AA-8428-4986-9C5B-990F523089D0}" type="slidenum">
              <a:rPr lang="pt-B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3067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786A9-4F4F-4CAB-96D7-0A84156F4F7C}" type="datetimeFigureOut">
              <a:rPr lang="pt-B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29/09/2023</a:t>
            </a:fld>
            <a:endParaRPr lang="pt-B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470AA-8428-4986-9C5B-990F523089D0}" type="slidenum">
              <a:rPr lang="pt-B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329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786A9-4F4F-4CAB-96D7-0A84156F4F7C}" type="datetimeFigureOut">
              <a:rPr lang="pt-B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29/09/2023</a:t>
            </a:fld>
            <a:endParaRPr lang="pt-B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470AA-8428-4986-9C5B-990F523089D0}" type="slidenum">
              <a:rPr lang="pt-B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6058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786A9-4F4F-4CAB-96D7-0A84156F4F7C}" type="datetimeFigureOut">
              <a:rPr lang="pt-B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29/09/2023</a:t>
            </a:fld>
            <a:endParaRPr lang="pt-B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470AA-8428-4986-9C5B-990F523089D0}" type="slidenum">
              <a:rPr lang="pt-B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2224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7C786A9-4F4F-4CAB-96D7-0A84156F4F7C}" type="datetimeFigureOut">
              <a:rPr lang="pt-B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29/09/2023</a:t>
            </a:fld>
            <a:endParaRPr lang="pt-B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pt-B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AD470AA-8428-4986-9C5B-990F523089D0}" type="slidenum">
              <a:rPr lang="pt-B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233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fif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5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="" xmlns:a16="http://schemas.microsoft.com/office/drawing/2014/main" id="{16F77F3A-830C-4A99-98EC-EBBFB6E525AC}"/>
              </a:ext>
            </a:extLst>
          </p:cNvPr>
          <p:cNvSpPr/>
          <p:nvPr/>
        </p:nvSpPr>
        <p:spPr>
          <a:xfrm>
            <a:off x="142875" y="71438"/>
            <a:ext cx="8858250" cy="6715125"/>
          </a:xfrm>
          <a:prstGeom prst="rect">
            <a:avLst/>
          </a:prstGeom>
          <a:noFill/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9225" name="CaixaDeTexto 9">
            <a:extLst>
              <a:ext uri="{FF2B5EF4-FFF2-40B4-BE49-F238E27FC236}">
                <a16:creationId xmlns="" xmlns:a16="http://schemas.microsoft.com/office/drawing/2014/main" id="{FC6C0E5F-8984-431A-B4F1-5D186F7CAE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4625" y="784645"/>
            <a:ext cx="37147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b="1" dirty="0">
                <a:solidFill>
                  <a:srgbClr val="000066"/>
                </a:solidFill>
                <a:latin typeface="+mn-lt"/>
              </a:rPr>
              <a:t>PREFEITURA MUNICIPAL DE CAPIVARI DE BAIXO</a:t>
            </a:r>
          </a:p>
        </p:txBody>
      </p:sp>
      <p:sp>
        <p:nvSpPr>
          <p:cNvPr id="9226" name="CaixaDeTexto 11">
            <a:extLst>
              <a:ext uri="{FF2B5EF4-FFF2-40B4-BE49-F238E27FC236}">
                <a16:creationId xmlns="" xmlns:a16="http://schemas.microsoft.com/office/drawing/2014/main" id="{BE70A425-BAC3-494C-BBD4-F6AB443DA9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6581" y="2420888"/>
            <a:ext cx="6858000" cy="384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3600" b="1" dirty="0">
                <a:solidFill>
                  <a:srgbClr val="000066"/>
                </a:solidFill>
                <a:latin typeface="+mn-lt"/>
              </a:rPr>
              <a:t>SECRETARIA MUNICIPAL DE SAÚDE</a:t>
            </a:r>
          </a:p>
          <a:p>
            <a:pPr algn="ctr"/>
            <a:r>
              <a:rPr lang="pt-BR" altLang="pt-BR" sz="3600" b="1" dirty="0">
                <a:solidFill>
                  <a:srgbClr val="000066"/>
                </a:solidFill>
                <a:latin typeface="+mn-lt"/>
              </a:rPr>
              <a:t> </a:t>
            </a:r>
          </a:p>
          <a:p>
            <a:pPr algn="ctr"/>
            <a:r>
              <a:rPr lang="pt-BR" altLang="pt-BR" sz="3600" b="1" dirty="0" smtClean="0">
                <a:solidFill>
                  <a:srgbClr val="000066"/>
                </a:solidFill>
                <a:latin typeface="+mn-lt"/>
              </a:rPr>
              <a:t>2º </a:t>
            </a:r>
            <a:r>
              <a:rPr lang="pt-BR" altLang="pt-BR" sz="3600" b="1" dirty="0">
                <a:solidFill>
                  <a:srgbClr val="000066"/>
                </a:solidFill>
                <a:latin typeface="+mn-lt"/>
              </a:rPr>
              <a:t>QUADRIMESTRE </a:t>
            </a:r>
          </a:p>
          <a:p>
            <a:pPr algn="ctr"/>
            <a:endParaRPr lang="pt-BR" altLang="pt-BR" sz="3600" b="1" dirty="0">
              <a:solidFill>
                <a:srgbClr val="000066"/>
              </a:solidFill>
              <a:latin typeface="+mn-lt"/>
            </a:endParaRPr>
          </a:p>
          <a:p>
            <a:pPr algn="ctr"/>
            <a:r>
              <a:rPr lang="pt-BR" altLang="pt-BR" sz="3600" b="1" dirty="0" smtClean="0">
                <a:solidFill>
                  <a:srgbClr val="000066"/>
                </a:solidFill>
                <a:latin typeface="+mn-lt"/>
              </a:rPr>
              <a:t>2023</a:t>
            </a:r>
            <a:endParaRPr lang="pt-BR" altLang="pt-BR" sz="3600" b="1" dirty="0">
              <a:solidFill>
                <a:srgbClr val="000066"/>
              </a:solidFill>
              <a:latin typeface="+mn-lt"/>
            </a:endParaRPr>
          </a:p>
          <a:p>
            <a:pPr algn="ctr"/>
            <a:endParaRPr lang="pt-BR" altLang="pt-BR" sz="2800" dirty="0">
              <a:solidFill>
                <a:prstClr val="black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377030"/>
            <a:ext cx="1822450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4" descr="Visualização da imag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-62098"/>
            <a:ext cx="1738164" cy="17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2790102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="" xmlns:a16="http://schemas.microsoft.com/office/drawing/2014/main" id="{87172182-49E5-4AC3-8422-9E1F15E8D681}"/>
              </a:ext>
            </a:extLst>
          </p:cNvPr>
          <p:cNvSpPr/>
          <p:nvPr/>
        </p:nvSpPr>
        <p:spPr>
          <a:xfrm>
            <a:off x="142875" y="71438"/>
            <a:ext cx="8858250" cy="6715125"/>
          </a:xfrm>
          <a:prstGeom prst="rect">
            <a:avLst/>
          </a:prstGeom>
          <a:noFill/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25607" name="Retângulo 7">
            <a:extLst>
              <a:ext uri="{FF2B5EF4-FFF2-40B4-BE49-F238E27FC236}">
                <a16:creationId xmlns="" xmlns:a16="http://schemas.microsoft.com/office/drawing/2014/main" id="{644E857A-C3BA-4B8F-B008-6B98396844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4563" y="6286500"/>
            <a:ext cx="4572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900" dirty="0">
                <a:solidFill>
                  <a:prstClr val="black"/>
                </a:solidFill>
              </a:rPr>
              <a:t>SECRETARIA MUNICIPAL DE SAÚDE</a:t>
            </a: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2º </a:t>
            </a:r>
            <a:r>
              <a:rPr lang="pt-BR" altLang="pt-BR" sz="900" dirty="0">
                <a:solidFill>
                  <a:prstClr val="black"/>
                </a:solidFill>
              </a:rPr>
              <a:t>QUADRIMESTRE </a:t>
            </a: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2023</a:t>
            </a:r>
            <a:endParaRPr lang="pt-BR" altLang="pt-BR" sz="900" dirty="0">
              <a:solidFill>
                <a:prstClr val="black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82" y="68809"/>
            <a:ext cx="1296876" cy="667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831" y="-9210"/>
            <a:ext cx="935385" cy="932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AutoShape 1" descr="data:image/png;base64,iVBORw0KGgoAAAANSUhEUgAAAqkAAAGgCAYAAACJwf6SAAAAAXNSR0IArs4c6QAAIABJREFUeF7snX98FcW5/x9+hoIISECMSvSCQW2bi4giUK9isVKVUqBWlG/pJRZBI0RAMFKCVDQiCCHBWJAWbLyIQoWKtUVMFWsFfwLGXpQKbWMxoPwwuREk/Py+nqFznDPZc3bPZnfO2c3n/KPk7O7MfHbm87z32Zk5TQgfKAAFoAAUgAJQAApAASiQYgo04fpUVlaePHz4cIpVDdWBAlAgFRV46Z/H6aVKorrjRP0yiEZe2CwVq4k6OVTgD/84QS9/coKOnWhC/TOIRvTA/XQoHQ6DAlDARwVOnDjxmoDU7du3n8zKyvKxKFwaCkCBMChQ8PJntLLi/2hQj/b0jeZNaWNlLZ3eqgn9/qeZYWheo2vDpBd300sff0nf696eWjRrQn+prKWzT29Oq249t9FpgQZDASiQWgr87W9/I0Bqat0T1AYKpKwCH+2to36//Ds99oPzqG3a19m2wg2f0tjL29N/X9ohZeuOitVXYHPVV3TDk59QyeBMatW8aeSA+1/+F+Vf3ZF+nN0eskEBKAAFkqYAIDVp0qNgKBA8Bco2V9P/bKmh8f3Oiqr8S3+rpj/+rZq+eWZa8BrViGv8z+qj1KVNi3r38/ltX1CblieoeHD0fW7EUqHpUAAKJEEBQGoSREeRUCCoCqz53xqa89oBmjbg7KgmrPxgPx2sO0qjeyPzFqR7u+EfB+mtT+ro3qsyoqr91Ja9dHHnFjRzYOcgNQd1hQJQIGQKAFJDdkPRHCjgpwInTxKd+8h2ujU7na48v60o6u8HDtPM8k9pXU4m9Tm3tZ/F49oeK3DwyAnKnLOdbr+sM/Xteup+bt/7FRW8vIvezu1G3+7SyuMScTkoAAWggHMFAKnOtcKRUAAKENHr/zxIP125i9KaN6XmTZvQx/sOU8kPMuj2y8+APgFU4OWPv6Sc5z6lti2bUtOmTeifX9RR6Q8y6KeYXxzAu4kqQ4FwKQBIDdf9RGuggDEF7v3jbtq6u45+O7IrtU37etGNsQqgIE8VmPBCFX1SfYxWjDiHvtEC99NTcXExKAAFXCkASHUlG06CAlBg6bsH6I3Kr+jXw6Pnp0KZYCqwcOM++nj/USrBYqlg3kDUGgqEUAFAaghvKpoEBUwoAEg1obK5MgCp5rRGSVAACjhTAJDqTCccBQWggKYAIDVcXQKQGq77idZAgTAoAEgNw11EG6BAEhQApCZBdB+LBKT6KC4uDQWggCsFAKmuZMNJUAAKAFLD1QcAqeG6n2gNFAiDAoDUMNxFtAEKJEEBQGoSRPexSECqj+Li0lAACrhSAJDqSjacBAWgACA1XH0AkBqu+4nWQIEwKABIDcNdRBugQBIUAKQmQXQfiwSk+iguLg0FoIArBQCprmTDSVAACjiF1F2799OK3/2ZXtqwmXZW7hHCdcvsQlf3+zb9v2FXU+Y5nejYseNUuPC39OTKP1Gnju3o1/PG07cvzBTHbt/5Kd02eSF9umd/PdEv7H4O3fDd3jRiyJWUfsbpke/rjhyl+x99mp5d+xfq0e1sWvzInZR5Tv3foX/+pbfonlnLxHmPFoymIdf1Ef9/6Ks6yi/8Db3w8jv1yuT6Dej3bfrJjwbQN7POpSZNmtQ75uTJk/Svqn205o9v0p/+8j59uGOXaGPz5s1E2//z4vNp2PV9qXd2d2rW7NTG+S//eSuNn/4EHT9xgvJzh9Ntt1xr2cn++Opmmnj/r4jbyNebMm4ojRn5Pct68AW+qP6SVv3+DVqz7k36aMcucU72RefR4Gsvo2Hf70untz31U7aAVIxpKAAFUk0BQGqq3RHUBwoERAE7SD1+/AQ9u/Z1eqDoWQFUVp/u551FS+dPEIB538NlxNDIn2d+OYX6XJIl/v+tLX+jEXfMjavK+V3PpEWz76Ss/8gQx311+Ejkemd36UhPLsgjLkv/rHzhL3TvQ78Rf37k5z+lHw/+jvh/BrucySW09X//EbNchr3C/J/Qj27oFwWIXx78iuY/8Tw99dwGAaaxPnz+itJ7qPd/dheHqHUZ95NBdG/u8Hqnqu2SX377ovNoydxcOjO9fb3jP/5HFd3188X0t79XWVbjrtE30OSxPxTfAVIDMvBQTSjQiBQApDaim42mQgEvFYgHqZxJ/O2LG2na7KcEqHEWc8bEm+mqK74lfh/+i5ov6U9/qRCZRoZDp5DKmc6H7xtF32jVkqr/7yA9/ps/0pLlL4lmDbq6F827P4dafyPNU0hVIffo0WNU/vr7AoBrag8JMGQA5owufzgDWzB3Oa3+wybx7yv7fJMmjvkBfatHV2rRojkxuH++r5r+8s6H9Mzzr9N9d/0oIUjlTOh/311Mn+2rJobTDz78p8iM/urRu4S26ufI0WNUMGe5gN82rVvRLybfQj8cdIUA6n9V7aWlz5RTh/an0d0/+wEg1cuBgWtBASjgmQKAVM+kxIWgQONSIB6k7vjnbgFT/IqeIW/pvPGU1S32z6fqGcJYmVQVUlntA9W1NGZKKW3+YCdlnt2JlhXlEWdVvcyk6plYBvBHF/2OHv/NH8QNn39/Dg39fl/ivy96ah3NeXy1+Du/zp81ZaSAZicfJ5lUzs7OmLtcZIUZfmc8+jTt/6KWfnrTNVRw982RqQNc3j8++YxGTyymyk/30ncuv5hKHxobebVvVR9kUp3cJRwDBaCASQUAqSbVRllQIEQKxIPUZc/+iR4oeka09me3XEv5d/0oCqB0GdxCaiwY9RNSue5W0wQ4u8nAzNlNnnbwxNy7BDg7/dhB6sFDh2nizF+Luas8B3fqHcPo3sLfiH/LaRPnZqRHilMfFHhe7rL5E+isM8+IWR1AqtM7heOgABQwpQAg1ZTSKAcKhEyBWJDKr7x5nufvy08tOuJFUNf0z47bereQumdvNd02uYS2/e1f4vW3nJvpJ6TyK/tZC56l36x6JepV+ytvVIgFXvyxymza3X47SOX5sf9v/HxiWH28cBx9/5pLSX0YKJl1u1gMJT//V3uIcn++mP7y9jbxJ3XKhVyspdYJkGp3h/A9FIACphUApJpWHOVBgZAoEAtS1UVHHTu0pd8U303fzOrqOaRy5nLh0t/T8tWviWtPvXMY8YIjnnPpF6QerjsqFnc9vHCVmJPKc05LZo2h9qe3OTXH9OEyURd1ERav8s+ZVEKc2VQ/PI2AAZ6znPyJB6k8laD0N3+geYt+F5U1VcGVF33NmjqSWrZoHilG3QlA/pGzqbeNGEi3/PC/oqYiAFJDMjDRDCgQIgUAqSG6mWgKFDCpgBNIjbeyXq2r00yqVfvSWrYQWzDl/vcN1CqthTjES0iNpel/XfFNenDq/yP5iv2R0ufEnFSnkMrHqXNv40EqLxLLnbaINr77kdiBQMKomi210prh9vW3tom5q5W7Po9qCk9JmDt9NGVffJ74OyDV5OhBWVAACjhRAJDqRCUcAwWgQD0FnEAqZ+2eLMqLbA0VS8aGQCpnT/N+9oMIoJqA1Mt6XkDzZuREAJXLLH3yD/ToojX1INUpjMeD1Pc+2Ek/zVsgXvXrr/XVch+YMpJ+MvzqejJzBvj1t/6Xljy9nt7Z+nHk+8svyaLHHrxd7E0LSMUghwJQINUUAKSm2h1BfaBAQBSIBan6XMj/WTiJ+l92UdxWOYVUubqf910tWrKWyla9Iq474bbBNCHnxsjiLC8zqTJDef65Z9La9W/RL+Y/I1718z6uDIyd09uJOvzxlffozmmLxP/f+dPr6Z5xP6y3wX68dsaCVHU3AatsqfrKX92Gy0rwEydO0mtv/lVsTSV/HEHObwWkBmTgoZpQoBEpAEhtRDcbTYUCXioQC1LVhUVc3uRxP6Tcn14f8xeR9Mwn/9vJFlS7PzsgVtP/798+oXZtW4vtpy751n+IJjLE8h6tvF8p7xHKoNzzm+fXa/68xb+jx5a9KP6uLvBS59WqYMhte6hkpViwxB91Hqy6hynPweVFXPpqejeQqu4aYHf/nM4BVhdcyfmzgFQ7dfE9FIACphUApJpWHOVBgZAoEG8LKs7W/eyex8RG/vqvQVk1P9FMKm/mzx+5byj/v77Vlfoa3AqU1XmeeoYyFqRyOfqG+nJHAR1g9eyuHYzHyqSqWjrpOveMG0q5/319zEP1fV4lnANSnaiLY6AAFDCpACDVpNooCwqESIF4kMrQyZvO869O8Yd/q55/cYr/y9sf8ZSATe9tp7LfviIWH3Xp3MHRz6Lqm/nzRvW8YT1vXK//+tPOyj00Zspj4jvOtN43/iaxRRMD7p7PvxCr5eXOAPzzoPzLS3JrpniQqv6SE7dNnQf6+b4amlDwhPgpV/5876pLKO+2wWIFP//S1j//9Tn9/JH/oU3vfSS+t1s4pWal42WE1Tmr/XpfSKWF42jHP3aLObK33XKtmJpwetvW4hev1v95K91X+BsxZQFzUkM0INEUKBBCBQCpIbypaBIUMKFAPEjl8vmnTx8sXhn5iVCrOslfiXILqQxdsx/7Lf1qxcvi8nrG9I13PhQb4O/dXxNTEv5lqOl5P6YO7U6LHBMPUvkgNbspoZC3oeIPbzmVX/gbsRI/3ofB+amSiWJ/V/5YZVLVfWDj/WqU+stbDLO87RdnsUfcMTdmFTh7XDTzNuJFYPxBJtXEqEEZUAAKJKIAIDURtXAsFIACEQXsIJUP5IU671XsoLLfviqyiwyL/Fvz3TK7iJ/q/PGN/emC/8gQQFW48Lf05Mo/iZXm/Ar62xdmirI4Szgyd56YZ/rfP/4uTRv/I2qh7AXKC4dun1oqrs0LtHghEGcN5YfndK564Q1a/9oW+nDHLlEWl8HZxVE/GkCXZncXWU71w1MBxt37uKgz1+OXs+8QP+8qP/z95AeW0it/qbCc8yrbzZlkzpoyuPKHy/1Wj65if9XvXdWTMs48IzJXl385avz0J+j4iROUnztcZEDffX8H3ZL7qKizOv9V74b6T7Jydvqmwf2JIX3l2r8IDaX2F3U/h24ceBnddGN/6tD+azAHpGJwQwEokGoKAFJT7Y6gPlAgIAo4gdSANAXVRCYVfQAKQIEUVACQmoI3BVWCAkFQAJAahLvkvI7IpDrXCkdCAShgRgFAqhmdUQoUCJ0CgNRw3VJAarjuJ1oDBcKgACA1DHcRbYACSVAAkJoE0X0sEpDqo7i4NBSAAq4UAKS6kg0nQQEoAEgNVx8ApIbrfqI1UCAMCgBSw3AX0QYokAQFAKlJEN3HIgGpPoqLS0MBKOBKAUCqK9lwEhSAAo+/uZ/eqDxEy28+F2KEQIE5r31OH+8/SkuGnR2C1qAJUAAKhEEBQGoY7iLaAAUMKrCn9hjd/rsqeml7LbVoRpSVnkZFN55FV51/ajN7fIKlQGX1URq35lN69e9fUvOmTembndOoePBZdEXXr/eaDVaLUFsoAAXCogAgNSx3Eu2AAoYUuOLxv1O3M75BI/7z1Ob2f/7H/9Hjb35G2yZeQJkdWhqqBYrxSoH/LN5Bl2ScRsO/dYa45J921FDZlr20fXIWdWrT3KticB0oAAWgQMIKAFITlgwnQIHGq8D6j2tpyh8+owe/1zVKhCc376XzOzSlSd9Jb7ziBLDl6/72Jf3yzWqa8d3oV/xPvPUZ/dd/tKIp/9UpgK1ClaEAFAiLAoDUsNxJtAMKGFBg2Xtf0LPv11Ju3y5RpZXvqKGntuylb7RoaqAWKMIrBQ4eOUF9zj2N7tLu5+8/qqbmzY5R6Q8yvCoK14ECUAAKJKwAIDVhyXACFGi8Crz5ySG69dl/UfGN50eJULppD12X1ZomIpMaqM7xys6DlPt8Fc35fmZUvee/UUUjvt2WxvY5NaUDHygABaBAMhQApCZDdZQJBQKswIgV/6K9B0/QDy4+g1o3b0J/+vv/UcXug/T+hO7UolmTALescVZ9SFklHT5GNPjCM8T9K99ZQzv2f0VbxndvnIKg1VAACqSMAoDUlLkVqAgUCI4CM8s/o6ffr6Gvjp6k711wGhVedyadeRoW2QTnDkbXdNr6z2hlRQ0dOXaSvp91Gj1yfRdq36pZUJuDekMBKBASBQCpIbmRaAYUgAJQAApAASgABcKkACA1THcTbYECUAAKQAEoAAWgQEgUAKSG5EaiGVAACkABKAAFoAAUCJMCgNQw3U20BQpAASgABaAAFIACIVEAkBqSG4lmQAEoAAWgABSAAlAgTAoAUsN0N9EWKAAFoAAUgAJQAAqERAFAakhuJJoBBaAAFIACUAAKQIEwKQBIDdPdRFugABSAAlAACkABKBASBQCpIbmRaAYUgAJQAApAASgABcKkACA1THcTbYECUAAKQAEoAAWgQEgUAKSG5EaiGVAACkABKAAFoAAUCJMCgNQw3U20xVMF9u3bR+np6Z5eM2gXgwan7hh0gAZy7KIvoC+gL3wdyfweD4DUoFED6mtMAR4cWVlZxspLxYKgwam7Ah2ggRyf6AvoC+gLX0crv8cDIDUVyQB1SgkF/B58KdFIm0pAA0AqAnL0IMGYAKRiTABSgxC/UceQK4BghGCEYGQuGAXFTuAL8AX4gjlfQCY1KM6IehpXAMEIwQjByFwwMj7AXRYIX4AvwBfM+QIg1aVR4bTwK4BghGCEYGQuGAXFUeAL8AX4gjlfAKQGxRlRT+MKIBghGCEYmQtGxge4ywLhC/AF+II5XwCkujQqnBZ+BRCMEIwQjMwFo6A4CnwBvgBfMOcLgNQAOGNFRQXNnj1b1DQ/P5+ys7MTqnVNTQ3NmjWLRo0alfC5TgviOpaVlVFBQQG1a9cu6rS6ujoqLi4WZQ8aNMjpJZN+HIIRghGCkblglPQB77AC8AX4AnzBnC8EAlIrKyupsLCQamtrhTJt27aladOmUWZmJi1dulRstJ2Xl0dpaWkObabhh8k65ebmugY/CY9VVVWRCg0cOJBycnIi/5aAx3CXKJzKiyQbUhlg161bl9A9StZ9VXtGQ4LRyZMnadu2bfTkk0/SBx98QHwfzz77bPGgcO2111KTJk0a3gkNXKEhGhionrEioAPABGBiDkyMDewGFgRf8N8XUh5SZRZRzSAyIL7wwgs0ZswYWr58eSAhVbaLoUVmFyVMdu7cOQJ0/LeioiIaPXq0gHL+MMDxR4XZeGMtmZDqFrJTBVJzF++1lPblef3j2tvrr79OM2fOpBMnTkQd17RpU5oyZUpgMsow4VO3DzpAA0AqIFU3ffiC/76Q0pAa1NfEdg9n8dqlZ2j53yUlJTRhwoRAQqqdFqn8PQ+OhkDq+++/TyNGjKCOHTvS6tWr6fHHHxfQ2q9fP5oxY4bRzL9bnWHCgFTAWfTowZjwH0zc+pXp89AX/O8LKQ2pVoCmd0J+jcxZSX7dzx+e+3jFFVfQ2rVriV+jcwaWP/p8SSfn9ejRQ1xv69atUcVy9rNv37715nnyNbkc+Yk1fzReuyTA8m/G9+7dOzIXNdbgk9MD9KkDPXv2jMrGqnNSuZ6sTUZGRqS+fJ3hw4eLNvF36pQKWbbePnVqgtWc1HjH8zXVubayDK4Tz2vdtGlT5L7yNA69fWrZTnVP1MAaAql6WZ999hlNnDiRdu/eTX369BFZ1latWiVaJePHw4QBqYBUQCoyiNbWC39s5JAabzGOCk46pO7cuTMyZ1XCkBNI1c9TXzlLAJaLf/RX6FyHd999N/IKnsGpvLzcciGRXbvU1/lOMqkMtkuWLKHBgweLbKusG4McTyXQ6yqhTk41kLAYb66v3h55zYsvvli0WW+T3fF6xtjqfP2+MrjLKQ4rVqwQGUmuh1PdEyU8LyH1ww8/pHvuuYcOHTpEQ4YMEQ8QQZiXChMGpAJSAamAVEBqrPjpd4xI6UyqHcyxaFYZUX0Veawsnw5B6nlWr+RlBpJByW6eJ0PYsmXLRPZMX+1u165EIdWq8/A1OCsZC1Jl29Uspbr6X60jZ/ysVuerx3B75YNAosezPvrcW/W+7tmzp96Uh1gDJp7uyYLUY8eO0WOPPUbPP/88nXbaafTII48Qw30QPn4bUBA04DpCB2gAWP96tGI84OHV1HhIeUgtLS2NyorqQc0vSOVyEsmkSqhVpwbIV9c6pDp53S+B2UkmVWaL5TZVUiOZKbXKpCYCqXw9qy2sVCBUIdXJ8dXV1WLHBrk7QrxM6vbt2223t3Kie6JA5EUmlVf5b9y4Ueh39OhR0d6hQ4cGIosKOENQVscMwARgYgpMEvXqZB2PMeH/w2tKQ6r+2tqqI/oNqfzKXn7UeZA6+Omr0eNl9OK1S4dSJ5BqtR1WqmdSJaRabSumZ8jjZVIT0T1RI/MCUnlu7S9+8QuxBRXP+R03bhw1b9480aok7XiYMMAEYBI9/DAm/AeTpBleggWjL/jfF1IaUiWs8GtkfQsq+SpdXWDDx1u9lraa/8hZR7m4yOo8q62f1P5rBan8vZwzyfDE+2RabW4fq136PE8+LhakqnvDWoEtZyk5Y+fF637OBMeaYyrnvTqdkyqPV6dOOH34sJqT+qc//Umc7lT3RDyooZD65ptv0oMPPkgHDx6kG2+8ke66665ArOhH9qx+L0Ew8j8YJTI2k3ks+gL6Ah7cvh6Bfo+HlIdUlkJfBa4u8HGSSVWhkP+f4TQrK0vMM1N3BdDnsuo/IsDn6qvp5TxOffU5Z8wYUsaOHVtvTqq8vVar2/UdAawgVa2XrI+6wl22j+eGegWpXGcGbzWzrO7xajXPNt7xVteLdV/jre53o7vTANcQSP3444/pvvvuo/379wcWUFknvw3I6b1I9nHQAX0BYGIOTJI93p2WD1/w3xcCAalOO4yXx1m9QrdbLOVl+WG/ltVm/eoDh8lfD4uldUMgdeHChWJvVKsPb+g/d+5c6tWrV8rfZpjwqVsEHaABIBWQqhs2fMF/XwCkxsCEeBnMhvwUaspTiaEKWv1qVir8ypTa/IYYEG/cv2rVKkCqof7kdzEN6Qt+183U9aEBHlgA6tGjDWMCkGrKfy3L0TeJ54NibdCf1IoGsHD9NT03Qf0BglRoEgzIfwNKhfvspA7oC+gLADRkUpFJre+WfnsjMqlOIhSOaZQK+D34giAqNED2DHCG7BngzNqt4Y/+P7wCUoNACqhjUhSAAflvQEm5sS4KRV9AXwCsI5MKWEcm1UX4wClQwB8FACYAE4AJwARgYh5M/HF076+KGOF/jEAm1ft+iyuGRAEYkP8GFJSugr6AvoAHFjyw4IHF/AMLIDUoURL1NK4AwARgAjABmABMzIOJcbN3WSBihP8xApDqsnPitPArAAPy34CC0ovQF9AX8MCCBxY8sJh/YAGkBiVKop7GFQCYAEwAJgATgIl5MDFu9i4LRIzwP0YAUl12TpwWfgVgQP4bUFB6EfoC+gIeWPDAggcW8w8sgNSgREnU07gCABOACcAEYAIwMQ8mxs3eZYGIEf7HCECqy86J08KvAAzIfwMKSi9CX0BfwAMLHljwwGL+gQWQGpQoiXoaVwBgAjABmABMACbmwcS42bssEDHC/xgBSHXZOXFa+BWAAflvQEHpRegL6At4YMEDCx5YzD+wAFKDEiVRT+MKAEwAJgATgAnAxDyYGDd7lwUiRvgfIwCpLjsnTgu/AjAg/w0oKL0IfQF9AQ8seGDBA4v5BxZAalCiJOppXAGACcAEYAIwAZiYBxPjZu+yQMQI/2MEINVl58Rp4VcABuS/AQWlF6EvoC/ggQUPLHhgMf/AAkgNSpREPY0rADABmABMACYAE/NgYtzsXRaIGOF/jACkJtg5KysrqbCwkGpra8WZbdu2pWnTplFmZiYtXbqU9u3bR3l5eZSWlpbgld0fXlNTQ7NmzaKBAwfSoEGDXF1IXqOqqipyPl8vJyfH1fXcnpQsDa3qy4Mjd/Fet01xdd7L8/o7Om///v2iv7322mt08OBB6tixI40cOZJuuOEGatmypaNrODkIJnxKJegADfDAggcWPLCYf2ABpDqJ1P8+pqKigmbPnk35+fmUnZ0t/srQ+sILL9CYMWNo+fLlgYRU2a5Ro0ZFIFdCa+fOnSPQLf/Gx8n2JyCfo0MBqfaQunfvXvFgtGPHjnqaMqjedttt1KRJE0d62x0EOAOkAs6iRwnGBB5YMCbMPbAAUu2i9L+/r6uro+LiYgFnbrOVDosyeli8dsmscW5urmi3CUg12nibwlI1k/rEE0/QihUrqHv37iKDfsYZZ9DixYtp9erVdNZZZ1FRURGdeeaZnkiJgAxIRUAGpCKDaG2n8Ef/H1gAqQ5DOQNbSUkJTZgwQbzat/qsW7eOOCvJr/v5w1B7xRVX0Nq1a4lfo3MGlj9lZWVUUFBA7dq1E/92cl6PHj3E9bZu3RpVNGc1BwwYUA+g+Zpcjvyo2V/1AvHaJQE2PT2devfuLbLI6kdeU58qoE6BkNfQdWANGaauueYakYHmD2cHP/zww3oaXn311bRhw4ZI2/W26G31appCKkLq4cOHaebMmfTWW2/RnXfeSTfddJPQjrOqkydPpi+//JLmzp1LvXr1ctiz4x8GEwakAlIBqYBUQGqsSOF3jACkOgzlDJ86XOqnWsHmzp07I3NW+Xir6zg5T30NLgFYZnX1bCiX8e6770bmk/L1y8vLo8BY1t2uXVwuf3huqlUm1Wo+LJe3Zs0a0e4uXboIgNZ1kOfxte2AXT1Xr6/eNnndiy++uMHzaYMEqV988QXdfffd9MknnwiIveqqqxz2bECqE6H8NmIndUj2MdAADyx4YMEDi+kHFkCqQ+e3gzm+jBVs6tMDnEKqep7VK3kui7OzDI92UxE4W7ps2TKaOHFiJHvrFaRatUetj1WWl8uONXXATkM+jzOwo0ePjgCwE40d3uaow1IRUo8ePSoW7nFmmbPb06dPp9NPP53ee+89evDBB4Wu48ePp2HDhrlpcr1zACYAE4AJwMQ0mHhiXgYuAn/E634D3cxZEQxjpaWlUVlRJ5kJqdPPAAAgAElEQVRUJwBlB2ZcTiKZVAmJ6tSAjIwMy0yqk9f9sg1WYKnWXd3RgOvLZfoBqTwPk6c58JQB+f/qQq54UO7sbn8NJqm4up8151f6J06csGzOww8/LKaZePGBCQNSAamAVECqtZvCHwGpXsRZT67hZJsnJ7DpJpMqIZVf2cuPOu9Sz6TqK+TjQVu8dukAawWpycikSjCV83SdPAi46QSpmEnldhw7doxefPFFeuqpp4i3omrTpg1dfvnltHnzZvrqq68EwHq1+wJMGJAKSAWkAlIBqbFiqN8xAq/7E6AXuUBH34JKvkrftGlTvUU/OkDpK+bl9k89e/aMWnClnqe+4rZatGUFqdwsuccpQ+u2bdssM6l8nFW7rOZ2WgFtrDmpcg5sq1atLHdFaMjrfjV7GmtOakP2jFWDcipmUq26LM9FnTRpktgjFav7ExjUDg/124gdViOph0EDPLDggQUPLKYfWACpCdq+hEp5mrqS3UkmVYVC/n+G06ysLLFZuLorQCy4lT8iwOfKbKoOqfpq+3HjxtGbb75JY8eOrTcnVbZDbxf/3WpHAHUlvfxe/4EDdWpBrPmyXkGqVZZZ3e81wdsbdXiqZlIPHDggNvDn7aaaNWtGn376KS1YsEDMS+W5qLzqn//uxQdgAjABmABMTIOJF95l4hrwR7zuN9HPUr4MPfvKFW5se5Ym4yalKqTyfqgLFy6sJwnvm8qLqjp16uSZXDBhQCogFZAKSLW2VPgjINWzYBvkC1ktbrIC1yC3MRXrnqoGtGvXLjGF4oMPPhA7O3BG9brrrhN7prZu3dpTKVNVA08b6eBi0MH/YOTgNqTEIegL6At4cPt6KPo9HvC6PyVsz74S+ob1fEasDfrtr4YjnCjg9+BzUodkHwMNkElFQEYmFZlUZFJjxSK/YwQgNdkUgPJTVgG/B1/KNlypGDQApAJSAamAVEAqIDUIERt1bFQKANDwWg+AZu61XlDMBb4AX4AvmPMFZFKD4oyop3EFEIwQjBCMzAUj4wPcZYHwBfgCfMGcLwBSXRoVTgu/AghGCEYIRuaCUVAcBb4AX4AvmPMFQGpQnBH1NK4AghGCEYKRuWBkfIC7LBC+AF+AL5jzBUCqS6PCaeFXAMEIwQjByFwwCoqjwBfgC/AFc74ASA2KM6KexhVAMEIwQjAyF4yMD3CXBcIX4AvwBXO+AEh1aVQ4LfwKIBghGCEYmQtGQXEU+AJ8Ab5gzhcAqUFxRtTTuAIIRghGCEbmgpHxAe6yQPgCfAG+YM4XAKkujQqnhV8BBCMEIwQjc8EoKI4CX4AvwBfM+QIgNSjOiHoaVwDBCMEIwchcMDI+wF0WCF+AL8AXzPkCINWlUeG08CuAYIRghGBkLhgFxVHgC/AF+II5XwCkBsUZUU/jCiAYIRghGJkLRsYHuMsC4QvwBfiCOV8ApLo0KpwWfgUQjBCMEIzMBaOgOAp8Ab4AXzDnC4DUoDgj6mlcAQQjBCMEI3PByPgAd1kgfAG+AF8w5wuAVJdGhdPsFaipqaFZs2bRqFGjKDs72/6EFDsCwQjBCMHIXDBKseEfszrwBfgCfMGcLwBSHTjj0qVLqby8PHLkwIEDKScnhyorK6mwsJByc3ONQ9i6detEnQoKCqhdu3YOWlH/kFjtcnUxi5N0SOXy9u3bR3l5eZSWluZVMb5dB8EIwQjByFww8m0ge3xh+AJ8Ab5gzhcAqXEMrK6ujoqLi8URKlgxbPXu3VvAYRAh1a5dXmU9wwCpuYv3ug5xL8/rb3tuRUUFTZkyhY4cORJ1bNOmTWnu3LnUq1cv22v4eQAC8il1oQM0AJiYAxM/Pc3La8MX/PcFQGqcHssAUVZW1qBspZcDwqtrmWpXGF73+w2p77zzDk2dOrXerQWketXbvbkOgpH/wcibO+X/VdAX0BfwwGLugQWQGsfTOGPKH361b/XRIYzhj1/DZ2Vl0cqVK6lnz540btw4WrRokZgOMGjQIHEZJ+dx5nb79u00e/bsqKIzMjIENPNUAxWg5TWrqqrE8Vx2rNfqdu3i8+VUhtraWnE9OcWB/9+qnVzW4cOHxRxUWQdu+9q1ayNzUlkbPlfWy67Oeh14bqvUUJ2q0LZtW5o2bRplZmZ6GqF4cJiC1D59+tDMmTOpVatWnrahoRdDQD6lIHSABgATc2DSUN8ydT58wX9fAKTG6M3ylbgKl/qhVrDJUKkCndV1nJynz3fVs5/qvxlslixZQoMHDxagJq/P9ZBQJ+vutF2LFy+msWPHiikNVnWJ1c709HQB9bKcrVu3Un5+voB0FVK5PvHqrLeBr7d8+XIaPnw4bdq0STRHBVY/5roCUv03IFPBpKHlIBihLwBSAam6j8AX/PcFQKrHkKpPD3AKqfp5OpQytBUVFdHo0aMFiNq9sudMI2dd3UCqLolsA1+LYdOqbAbZkpISmjBhQiSjqcO4nknVy1HrbNc+9VyZ2fV6QZZJSFXbc/bZZ4vs87XXXktNmjRpKF816HyYMDKpgLPoIYQx4T+YNMi0DJ6MvuB/XwCk2kCqzAxaHWaVEfUKUhPJpHK2k0FNnxqgvh7XM6nx2sXHMlByW9SPzIjGgtRly5bRxIkTI7sN2EFqvDrHA1p9mgDXMd70BreeZQJSN2/eLBZOnThxIqqaPCeVgX/IkCFuq+/JeTBhQCogFZCKDKK1ncIfAameBFq3F7Hb5skEpMo5ofq8SxUUq6ur6+0yECuTKgE03vZVfO3S0tLIPE8/Mql79uyJW+dYmVRZFxWyg5xJPXnypFjZz1ty8f9v27aN7r//ftq/fz9deOGFNGfOHOJ7n6wPTBiQCkgFpAJSAamxYpDfMQKZ1DjRX0Jo586d621Bxa/S+/btG7VZfSywUvcH5eJ4Wyt1rqbVeQzIvAAp1qItHVLVV+0yCzt06NB6r/u5fLt2cdvUjLDMeMbLpOrwaDcnlSE1Xp1jzUnlebecsZVzhWNtp+UF1JnIpFrV86mnniLuM127dqUFCxZQhw4dvGiOq2v4bUCuKpWEk6CD/xmTJNxWV0WiL6Av4MHt66Hj93gApNrYlApb8lC5MMpJJlWFwlir3uPBrfojAmo2VT9HfT3Pr755hwFeUKXPSZVtiNcuPkZdPc/t5Q/vDRtrTqpVO++++27asGGDqIO+cIozh3Z1jrW6X/07azJy5Egx3WHMmDGe/khAsiD1iSeeoBUrVgBSXSGEPyf5bcT+1Nrbq0IDZNUBZ8iqm86qA1K99XHPrmb160x2C488KxwXEgr4DalHjx6lhQsX0qWXXkr9+/enZs2a0ZYtW8Q0CH7d/93vfpfuvfdeatGiRdLuCMAEYAIwAZiYBpOkGV6CBcMf/c+qA1IT7JSmDrfayzRoPytqSiu/yvHbgBhSGUg526x/OnbsSA8//DBdcMEFfjXP0XX91sBRJVLgIOjgfzBKgdvsqAroC+gLeHD7eqj4PR4AqY5syfxBplawm29ZcEr0e/CxEocOHaKnn36aXnzxReIFcO3bt6drrrmGbr31VmJQTfbHhAbJbqOT8qEDwARgYg5MnIzJVDgGvuC/LwBSU6Gnow4pqQAMyH8DSskbb1Ep9AX0BUAqIFW3BviC/74ASA1KlEQ9jSsAA/LfgIzfVJcFoi+gLwBSAamA1PoG6rc3AlJdBi2cFn4F/B58QVAQGpy6S9ABGgBSAamAVEBqEOI26thIFACYAEwAJgATgIl5MAlKiEGM8D9GIJMalNGAehpXAAbkvwEZv6kuC0RfQF/AAwseWPDAYv6BBZDqMmjhtPArADABmABMACYAE/NgEpToghjhf4wApAZlNKCexhWAAflvQMZvqssC0RfQF/DAggcWPLCYf2ABpLoMWjgt/AoATAAmABOACcDEPJgEJbogRvgfIwCpQRkNqKdxBWBA/huQ8ZvqskD0BfQFPLDggQUPLOYfWACpLoMWTgu/AgATgAnABGACMDEPJkGJLogR/scIQGpQRgPqaVwBGJD/BmT8prosEH0BfQEPLHhgwQOL+QcWQKrLoIXTwq8AwARgAjABmABMzINJUKILYoT/MQKQGpTRgHoaVwAG5L8BGb+pLgtEX0BfwAMLHljwwGL+gQWQ6jJo4bTwKwAwAZgATAAmABPzYBKU6IIY4X+MAKQGZTSgnsYVgAH5b0DGb6rLAtEX0BfwwIIHFjywmH9gAaS6DFo4LfwKAEwAJgATgAnAxDyYBCW6IEb4HyMAqUEZDSlYz3Xr1lFFRQXl5eVRWlpaVA0rKyuppKSEJkyYQJmZmSlYe/sqwYD8NyD7u5AaR6AvoC/ggQUPLHhgMf/AAkhVNF+6dCmVl5dH/jJw4EDKyckhBq7CwkLKzc2l7Oxso1GT67Rv3z5LELSrCANkWVkZFRQUULt27SKH19TU0KxZs2jUqFENak88SOV6Z2Rk0KBBg+yqKb6XdWLNnZ7j6MINOMgNmJw8eZK2bdtGixYtor/+9a/Ur18/mjFjRj2Ib0C1jJ7qRgOjFTRUGHQApAJSAamAVECqoZATXUxdXR0VFxeLP6pZQQat3r17C8ADpNa/NbEglaF+2bJlNHHixCg4jndzUxVScxfvFdV+eV5/275ZXV1NpaWl9Morr9CJEyfE8X369KGZM2dSq1atbM9PxQMAZ6fuCnSABoBUQCogFZCalDgdK+OYlMp4WGgyM6keNiNpl2IwSQRSN2/eLB5m7rjjDnr77bdp/fr1gNSk3T1vCwakAlIBqYBUQCog1dvI4vBqnDHlD7/at/ror8cZ/jiLmJWVRStXrqSePXvSuHHjxCteng4gX1c7OY8zt9u3b6fZs2dHFc2vyvk1/aZNm6LmfcprVlVVieO5bKs5ofydU0i1ag9f8/Dhw2JagCyrbdu2NG3atMgcUz2TKjPSW7dujbQlPz8/akqBPqWCD+RX/CNHjhTZbFU/vj5PV+CPXrZ6Hf07h7fd9rBEIVVmT5s2bUpFRUW0du1aQKqtysE4AJAKSAWkAlIBqYBU4xFLgpUKR3olrGCToVLOWeXjra7j5Dx9vqsOlioIcjlLliyhwYMHC1C0e0WeCKTq7bG6NtdlzZo1EVDV68aQmZ6eHoF9Lp+vK0GVj+c5v3KOrPpwoOvH5/KrcwnFrNPGjRvplltuEQ8I/JEPAw2ZtxuvwyUKqeq1AKnGh7KvBQJSAamAVEAqIBWQ6mugsbq4W0jVFyQ5hVT9PB0kGQ4ZcEaPHi1ANN7iJG5PvAVKiUCqXb2sQFyt2549eyxX86sgqmesZQaXs7b8UTOpdtlt9V6q19F3GWhIhwKkAkwAJgATgIl5MGmIb5s8Fw+v/seIRr+6X8KlmgF0kkn1ClITyaQygMnspFpHXqVvtSK+IZAaC45VKFaP4SkLVjsJ8DE8XYCnUjjNpA4YMKDeq3+1vfqUB/4u3rQHt6YFSPXfgNzeG9PnIRihL+CBBQ8seGAx/8DS6CGVJdfhKRmQWltbK4qNN++Ts5X6LgPxMqmx9irV/24Fs1Z/07PFiWZS1TmmOljq146VSbV6qEAm1T9kA5yd0hY6QANAKiAVkApI9S/axrmyzMx17ty53hZUvICpb9++UfuKxspQqnMjuTh+fc2LiOScTKvz1EyjVRXjgaDMwg4dOtQyk2q1tVYsyNOzoLHmpKpzSp3MSZXzSrt06SL04Iyv1V6zTuekDhs2LCrLGmv7MC86EjKpABOACcAEYGIeTLzwbxPXwMOr/zECmdR/92SrlelyYZTVAqh4m+TL1fC84p9XeMtN8+PBrfojAmo2VX/trmYj+RU37zDAe3DG2wBfX1GvTw+IVS8JwTLLK3cckD8MoNdNfw2vZ4XjvaaXUO9kdb9aLy6DdwbgNowZM8bTTfMBqf4bkIlA4kUZCEboC3hgwQMLHljMP7AAUr2IYA24htXKdLvFUg0oLmmnWmVmnSxaS1qF//2KN5F9UhmUp0yZQkeOHKlX7a5du9KCBQuoQ4cOyWxSwmUDzk5JBh2gASAVkApIBaQmHESDfoLV3Eu/tlRKplZWP8Vqt4VWMuvrBkziQer5559P8+fPp/bt2ye7WQmVDzgDpALOoocMxgQeWDAmzD2wIJOaUMj2/mBTK9W9r3niV0xkZ4LEr+79GQhGCEYIRuaCkfcj2J8rwhfgC/AFc74ASPXHx3DVECiAYIRghGBkLhgFxTLgC/AF+II5XwCkBsUZUU/jCiAYIRghGJkLRsYHuMsC4QvwBfiCOV8ApLo0KpwWfgUQjBCMEIzMBaOgOAp8Ab4AXzDnC4DUoDgj6mlcAQQjBCMEI3PByPgAd1kgfAG+AF8w5wuAVJdGhdPCrwCCEYIRgpG5YBQUR4EvwBfgC+Z8AZAaFGdEPY0rgGCEYIRgZC4YGR/gLguEL8AX4AvmfAGQ6tKocFr4FUAwQjBCMDIXjILiKPAF+AJ8wZwvAFKD4oyop3EFEIwQjBCMzAUj4wPcZYHwBfgCfMGcLwBSXRoVTgu/AghGCEYIRuaCUVAcBb4AX4AvmPMFQGpQnBH1NK4AghGCEYKRuWBkfIC7LBC+AF+AL5jzBUCqS6PCaeFXAMEIwQjByFwwCoqjwBfgC/AFc74ASA2KM6KexhVAMEIwQjAyF4yMD3CXBcIX4AvwBXO+AEh1aVQ4LfwKIBghGCEYmQtGQXEU+AJ8Ab5gzhcAqUFxRtTTuAIIRghGCEbmgpHxAe6yQPgCfAG+YM4XAKkujQqnhV8BBCMEIwQjc8EoKI4CX4AvwBfM+QIgNSjOiHoaVwDBCMEIwchcMDI+wF0WCF+AL8AXzPkCINWlUeE07xWoqKigsrIyKigooHbt2nlfQIJXRDBCMEIwMheMEhyeSTscvgBfgC+Y8wVAqkOrW7p0KZWXl0eOHjhwIOXk5FBlZSUVFhZSbm4uZWdnO7yaN4dxnfbt20d5eXmUlpbm+KIMg6WlpTRt2jTKzMyMOi/ed44LcHlgKkJq7uK9LltT/7SX5/V3dK1Dhw7RqlWr6KWXXqLdu3eLe9u7d2+aPHkydejQwdE1vDoIAfmUktABGgBMzIGJV/7l93XgC/77AiDVphfX1dVRcXGxOEqFQQZEBgfO+AUNUmtqamjWrFnEoD1o0KAoBbhd/GEAN/0BpBLt3buXZsyYQR999FGU/NzP5s2bR926dTN6W2DCgFTAWfSQw5jwH0yMmlwDCkNf8L8vAFJtOmiqgVMDxlM9GNWzsBJeR40aZTwrzJVLNa15cJjMpJ48eZJ+/etf0/Lly+lb3/oW3XPPPdS1a1c6fvw4VVVV0ZlnnplQxtyLvgITBqQCUgGpupfAF+ALpnwBkGoTye0yizrYrVu3TgAFf3h6AGcrR44cKbKxPB1AZi6dnMfZTAa32bNnR9UyIyNDzNvctGmT+F5meOU1Zfk9e/aMORWApymUlJTQhAkTIq/8dUjktvAcUfnJz8+PwGu879SpEbKurVq1stXAClLVa7Vt2zYyRYHbWlRURNdcc42AOv5YTV9oCKiZhtQDBw7QpEmTRDb10UcfpYsuuqgh1ffkXAQjBCNTwciTDmvgIhgT/mfPDNxGT4pAX/C/LwBS43RV+apfhUv9cCvYZLDjbKQEUqvrODlPn+9qBZESUrleS5YsocGDBwvojPdKn4+1qpMK5Hzdd999N/Lan6GUoZvhuLq6uh7gSl3U4/gVNV+HoXnAgAEJQypfiz9SR3UO7uHDh8WUBf74tdDKNKTu2LFDzDtt0aIF9evXjzZu3Ej79++njh070k9+8hO64YYbqHnz5p6Yq9OLwIQBqYDU6NGCMeE/mDj1p2Qfh77gf18ApPoAqWp2MxYQWkGqfp4OpTJ7OHr0aAGiDHH6OWpzGOo4k6nPO1WBUp4voS/Wq34G5mXLltHEiRMFpPI83KFDh0ZdOx7UOwF1u9f9/D23mTPHdvX1wrxMQ+o777xDU6dOtax606ZNRdZ7yJAhXjTN8TVgwoBUQCogVTcM+AJ8wZQvAFIdQGp6enrMhUROYNMJoFkBZyKZVF4BbjU1QM3o6k1VX/lzO9Ttn2Sdt27dGjlNvrrnDKmsW21trZjSwFMT4s1pdaKBFZRztlROX+CKyCkMYYbUli1biocB1pXbyQ8EPLWDs6u8qCqRnRwc02iMAxGMEIxMBaOG9lVT52NM+J89M3UvG1oO+oL/fQGQatNL9dfX+uEmIJVBkD/qnEz+twq2e/bsqbfLgF0mVQVHBkE166pvb6VmUtU9TNVrWL3Sl3olCqlyDqv6gNBYMqn6Sv7Vq1fTwoULxSKqBQsWGN2GCiYMSAWkIpOKTKo1KMAfAakNfdBp8PkSQjt37lxvCyqGur59+4q5kfI1eaxX8Cr0caV4IRVnKeViJKvz5CKsWNtB6ZCqLoSSmU79lbwuiFwApQOwvmCM/71t27Z68z91+Iw1J5WnHNhpoGZS9YVW+lZgYcykfvjhh2JFP3/UhVMSUnluNGdV27Rp0+B+7fQCMGFAKiAVkApIBaTGihl+xwhkUh1Ea6tX37FecceCVH3l/bhx42jt2rWO4Fb9EQEVJvWy1BX3/Fo8KyuLGPZizUnlpkuY5f031X1grer75ptv0tixY8U56o4D+i4CVqv7OTtop4H+ul+dUsDt5l0S+JgxY8aEck6qXN3P7ea5p3feeSfx33hhGC+qGjFiBN1+++3UpEkTB73Wm0P8NiBvaun/VaCD/xkT/++iNyWgL6Av4MHt67Hk93gApHrjW75cxeoXpewWS/lSkUZ6UdMLp3if1Keffpp+9atf1VO8e/fuIovaqVMno3fDbwMy2pgGFAYdACYAE3Ng0oChavRU+IL/vgBINdqlEyvMao9Wtz+FmljJOJoVSIYBHTt2jF588UV69tlnIz+JynvB3nbbbWIrKtOfZGhguo1OyoMOyRkPTu6N6WPQF9AX8MBi7oEFkGra4RIoT389zqfG26A/gUvjUAcKIBghGCEYmQtGDoZkShwCX4AvwBfM+QIgNSVsD5VIRQUQjBCMEIzMBaNU9ACrOsEX4AvwBXO+AEgNijOinsYVQDBCMEIwMheMjA9wlwXCF+AL8AVzvgBIdWlUOC38CiAYIRghGJkLRkFxFPgCfAG+YM4XAKlBcUbU07gCCEYIRghG5oKR8QHuskD4AnwBvmDOFwCpLo0Kp4VfAQQjBCMEI3PBKCiOAl+AL8AXzPkCIDUozoh6GlcAwQjBCMHIXDAyPsBdFghfgC/AF8z5AiDVpVHhtPArgGCEYIRgZC4YBcVR4AvwBfiCOV8ApAbFGVFP4wogGCEYIRiZC0bGB7jLAuEL8AX4gjlfAKS6NCqcFn4FEIwQjBCMzAWjoDgKfAG+AF8w5wuA1KA4I+ppXAEEIwQjBCNzwcj4AHdZIHwBvgBfMOcLgFSXRoXTwq8AghGCEYKRuWAUFEeBL8AX4AvmfAGQGhRnRD2NK4BghGCEYGQuGBkf4C4LhC/AF+AL5nwBkOrSqHBa+BVAMEIwQjAyF4yC4ijwBfgCfMGcLwBSg+KMqKdxBRCMEIwQjMwFI+MD3GWB8AX4AnzBnC8AUl0aFU4LvwIIRghGCEbmglFQHAW+AF+AL5jzBUBqUJwxxetZV1dHxcXFlJ2dTYMGDapX24qKCiorK6OCggJq165dirfmVPUQjKABgpG5YBQIU4AvwBuVjooY4X+MCCykLl26lMrLyyPdZeDAgZSTk0OVlZVUWFhIubm5AphMfrhO+/bto7y8PEpLS2tw0RL8tm7dGrlWRkZGBPRqampo1qxZxG23AsMGVyCBC8SDVPkd19HpPUnmfQSYAEz0ro9g5H8wSsBuknoo+gL6AmKEuRgROEiVwMMSqTDIgNi7d2+RpQsDpEpI69Onj4Bv+eGM5Lp160TbDx8+HAhIVevsFN5TBVJzF+9NakBMtcJfntfftkr79++np59+ml555RWqrq6mNm3a0PXXX0+jRo2i0047LXL+yZMnadu2bbRo0SL661//Sv369aMZM2Z48oBnW8kEDwCYAEwAJubAJMHhmbTD4Qv++0LgIDWIr40THUESxNPT06MANdHrmDze7nW/ybp4VRYPDkBqtJp2kPr555/T5MmTadeuXfVuw4ABAyg/P59atmwp4LW0tFSA7IkTJ8Sx/EA2c+ZMatWqlVe30LPrIBj5H4w8u1k+Xwh9AX0BDyzmHlgCB6mcMeWPml1UPUm+AuesDb9allm8rKwsWrlyJfXs2ZPGjRsnsjfq/En9PM5WVlVViUvztAI5nYCvN3v27CgblK/gN23aJMqTGV55TXkdLtvJVADOIpaUlNCECRMoMzMzpuXqYCjbevXVV9OCBQvEeXqZ+hQCdfoAH6/XWbabv9Pbrl7bClL1a7Vt25amTZsWaZPVdAYuh+9d3759RZZY3kf+uzrFw2raQ6I628UyQGp9hewg9bPPPhNj6+abb6YePXrQ9u3bafr06cTZ1Q4dOtD8+fPpvPPOo82bN4s3HnfccQe9/fbbtH79ekCqXYdM8veAs1M3ADpAA0AqINXSjp1k66wglaFSha14QCWhiCGVF/rwv+V8T/0VtJ7V5XMkpHIDlixZQoMHDxZQlsj8UafZYitIVduqf2+VodXrzIuf1AzuihUrxGtYrj9nviRk6tMuuL3qwimr9nJZa9asiVxDncMb63z1fvDDglx4xRoxlHJ2zq3OdjEfkJo4pOpnHD9+nObMmSMglKfizJs3j7p16xbJnjZt2pSKiopo7dq1gFS7Dpnk7wFngFTAWfQgxJjw/4ElUJlUt5Cqryp3CqlqVlRmEtVrMYhxgB09erQAURX4rOZeMpRxBtBukZMOqRKOa2tro7KjOthZwa3MCMtFZXqGVm0DXy9WBtcqg61mfLt06RIFqVZ1UXVnuNR3A1Drqj5scEYu3s4Beux2qrNdzAekNhxSDx48KB5KuD/wGOFM6hlnnBF1YUCqXU9Mje8RkMImVosAACAASURBVAGpgFRAqu5GfvtCICE13lxNq0yqV5CaSCaVIdVqaoCamY0Vevg8NWupHmeV+ZTTFmJBqoTtPXv2iFesEnbldeVreNbOapuoWA8HKuDqkBoL2FWAdJpJZbjRX/2rmrjV2S70A1IbDqlvvPEGPfDAA3TkyBH62c9+Rrfeeis1adIEkGrX+VLwe7+DUQo22bJK0MH/7Bn6QlAU8L8vBApS+bYx/KivffVbaQJSJeTpcyxVMJNAqG6F5TTDF2/hVEMhNd5c13hzYb3OpHI2OdY2YnxPnWZSrXYBcKqznQ0AUhsGqTwGeHrGjh07xJSRn//859S6det6F0Um1a4npsb3gDNkUpFJRSYVmVQbP5bw0rlz53pbUPGrdH3BTaz5nVZZPN6PlFcfc2bSKhOovo62qqYOqSoQSpgaOnSo7et+vnasLagaAql8XX3OqdoOKzi2m5Mqs9p6tjXWnFT5gMHlqlMl7B429IcTOSf1oosuipqikKjO8bobINU9pO7du1e85mdA7d69u8jgd+rUyVJuQGpqQKhdLQCpgFRAKiAVkGrnlERktSpcLoxykklVM3VyRTiv+OfFG+pCHX1OKp+nZ//UbKoOtnLxFZ/HK+F5hwHeXsduTqqUwKqdanlWC6f01/V6nZz+QIDURV1wpraH62i3GE2fS6vvJKB/r15Tv4+69uq1GqpzrC4HSHUHqQyovN/pRx99ROeff7543X/OOefEHNmAVAemlwKHAFIBqYBUQCogNQXMOFYVrH5Rym6xVAo3J6lVs3pNbwWmyawkIDVxSD106BA99NBDtHHjRkeAyiUAUpPZy52XDUgFpAJSAamAVOeeafxIq3mZXv8UqvFGJalAq/mvqfArU6ocCMqJT4rn/U+nTJkS2WJK717Dhg2j8ePHi0WFfBwvqNI/Xbt2Ffv88r6qqfJBX0i8L6TKvfO6HugL6AuA9a9Hld/jIXALp7w2nESup29Oz+c63aA/kXIay7H69AFut5wTnAoa+D34UqGNdnVIVIMtW7bQ1KlT6dixY5aXdgKpPEWAt6pq3769XfWMfZ+oDsYqZrAgaIBMKuAMmVRkUg2aLoqCAvEUQFBGxgRB2VzGJChuBF+AL8AXzPkCMqlBcUbU07gCCEYIRghG5oKR8QHuskD4AnwBvmDOFwCpLo0Kp4VfAQQjBCMEI3PBKCiOAl+AL8AXzPkCIDUozoh6GlcAwQjBCMHIXDAyPsBdFghfgC/AF8z5AiDVpVHhtPArgGCEYIRgZC4YBcVR4AvwBfiCOV8ApAbFGVFP4wogGCEYIRiZC0bGB7jLAuEL8AX4gjlfAKS6NCqcFn4FEIwQjBCMzAWjoDgKfAG+AF8w5wuA1KA4I+ppXAEEIwQjBCNzwcj4AHdZIHwBvgBfMOcLgFSXRoXTwq8AghGCEYKRuWAUFEeBL8AX4AvmfAGQGhRnRD2NK4BghGCEYGQuGBkf4C4LhC/AF+AL5nwBkOrSqHBa+BVAMEIwQjAyF4yC4ijwBfgCfMGcLwBSg+KMqKdxBRCMEIwQjMwFI+MD3GWB8AX4AnzBnC8AUl0aFU4LvwIIRghGCEbmglFQHAW+AF+AL5jzBUBqUJwR9TSuAIIRghGCkblgZHyAuywQvgBfgC+Y8wVAqkujwmnhVwDBCMEIwchcMAqKo8AX4AvwBXO+AEgNijOinsYVQDBCMEIwMheMjA9wlwXCF+AL8AVzvgBIdWlUOC1agbq6OiouLqbs7GwaNGhQPXkqKiqorKyMCgoKqF27doGQD8EIwQjByFwwCoQpEMYE3yd446neCh3816DRQWpNTQ3NmjWLqqqqIp6Yn58v4GrdunVUXl5uHKRknQYOHGgJeE7MW0Li1q1bI4f37NmT8vLyKC0tzcklGnRMPEiV3zG8ss5OPpWVlVRYWEi5ubmOz3Fy3USO4cGRu3hvIqfg2AYo8PK8/rZn79+/n55++ml65ZVXqLq6mtq0aUPXX389jRo1ik477bTI+R999BH9+te/pg8++IC4/7Vv356uvfbaesfZFvjvAxCM/A9GTu9Fso9DX0BfwMOruYfXRgWpEnyGDh0agUEGxMWLF9PYsWNp06ZNgYRU2a4+ffpQTk6O6D0SDD///HMj0B0PUjmLyg8AiQAzIDXZodh8+XaQyn158uTJtGvXrnqVGzBgAPHDZsuWLen999+ne++9V4wB/aMel0gLASYAE4CJOTBJZGwm81j4gv++0KggdenSpaI/S5BLZuf2suxY7fIiQ+u0nnav+51eJ5WOQybV7N2wg9TPPvuMFi1aRDfffDP16NGDtm/fTtOnTyfOrnbo0IHmz59P5513Hi1cuJBWr15NvXv3pvvvv19kW1etWkW//OUvqWvXrrRgwQJxfCIfBCP/g1Ei9yOZx6IvoC/ggcXcA0ujgVQJbPxaMNYrZ33eJGf/5LQAngbAr+OHDx8upguo1+GsX0lJCU2YMIG6dOki5mZeccUVtHbtWnG+nE7AMMnXUT98zZEjR9abzykzibW1teJwPs4Kru3axWXu27dPZDE5qHObrr76ahGo+aNPCdCnQ6jlsj6zZ8+OVF891wpS9Wu1bduWpk2bRpmZmeIaVlMU+O+sbd++fevprOqXkZERyRDr5Xg1zQGQahYF7CBVr83x48dpzpw5tH79ejHPed68edStWzcqKioSY+/GG2+kSZMmUZMmTWjLli1iHJ599tkCZvn1fyIfgAnABGBiDkwSGZvJPBa+4L8vNBpIVUFSQpLeua0glRf7MDTJxUBWUGgFqTt37owCMn2+q5r91AFPnYLAwTfeq2+7dnG53C4JqQyZEjz1cuW/09PTI0C8YsUK6tevH3GdSktLI22Sx7KGfG3+qAunrLK4XJc1a9ZErqECdKzz5cOArh+3iR8A+PXtkiVLaPDgwQJ+vcweA1LN2n+ikHrw4EHRl7gv8L1n+DzjjDPo7bffphkzZhBD7I9+9CO68sor6dFHHxXjiB8khwwZknDDEIz8D0YJ35QknYC+gL6ABxZzDyyAVMXorCBVAp5cfOQUUvVV7voreXWepg5ouvfGW3iUKKTqK+xltpiztPGuZTWlwArOZbutVvOrUMxwqe8GoNZF1Zlf7cbbOUDXi+vKmVarXQYSiWuA1ETUavixiULqG2+8QQ888AAdOXKEfvazn9Gtt94qsqYnT56kDRs2iMwqgyx/mjdvLrKq3Cf4mEQ/ABOACcDEHJgkOj6TdTx8wX9faFSQarda3E9ITSSTygOOj2egVD9y2oD6Nyev+/l4hlArcNQzrVbbRMWab8pl86vV0aNHR6Y5SEhVr6vuLqACpNNMKmfJ9CkWqgb6NAT+Ts1+uzUwQKpb5dydlwik7tmzR0z32LFjh8j0//znP6fWrVuLghlaly9fLnYBaNq0aeRv/FaC57DyXNVEPwhG/gejRO9Jso5HX0BfwAOLuQeWRgOpVq+ydZPzG1JV6Iw3n5PrYfVq3WoLp3jt0gHWDlI58Mu5tfqUCK8zqdwWfY6uOv/VaSbVaioEMqnJCt8NK9cppO7du1e85mdA7d69u9iqrFOnTqJwfsXPu3XwQqnLL7+cpk6dSt/4xjfEoqnf//731LlzZ/Hq/9xzz02osgATgAnAxByYJDQ4k3gwfMF/X2g0kMr9WGbc9DmmMhvIYKRmEq2ygToUSpjiBU4cOOXCKfV1v90+oXqmUodJWW+rTGqsdulzRjmbaQepfC1+rZ7InFR5rNW8Ws5+qnu/qtlkLkvqbjVHWAfsWHNSL7rooiiwttpmzK2HIZPqVjl35zmBVAZUnm/K+6Cef/754nX/OeecEymQdwCYOHEi7d69Wyyquuyyy8R3sf7utKYIRv4HI6f3ItnHoS+gL+CBxdwDS6OCVJZVXzXPf5Pw5ySTql+DV6zz6vznn38+anW/PifV6kcEZDZVwqF6jpplZNDjD7+mjLUzgVW79FfedpDKIBtvdb8+BUHNfFpNCdDrpK7Ij3Uv5DWtpjHEWt2v1os1zcrKolatWmFOarKjeYLl20HqoUOH6KGHHqKNGzdaAqoOozwNhber4r1TX3vtNXr44Yfp2LFjNHfuXOrVq1dCtQOYAEwAJubAJKHBmcSD4Qv++0Kjg9Rk9GerFedh3Fc0EW2tXtPbza9N5PpeHItMqhcqOr+GHaRu3ryZpkyZQidOnLC86LBhw+iOO+4QC6b4wcXqo89fdVo7BCP/g5HTe5Hs49AX0BfwwGLugQWQasDxrODLy62SDDTB8yKsdhJIhV+ZUhuKYJRawYj3OuU5ppwNtfowpI4fP17sv/vss88KUOXX/vw566yz6LrrrqObbropssAqkU6NvpBafSGRe+f1segL6AuAVECq176S9Ov5tQI96Q1rQAWc7mDQgCIadCqCEYIRgpG5YNSgwWrwZPgCfAG+YM4XkEk1aG4oKlgKIBghGCEYmQtGQXEH+AJ8Ab5gzhcAqUFxRtTTuAIIRghGCEbmgpHxAe6yQPgCfAG+YM4XAKkujQqnhV8BBCMEIwQjc8EoKI4CX4AvwBfM+QIgNSjOiHoaVwDBCMEIwchcMDI+wF0WCF+AL8AXzPkCINWlUeG08CuAYIRghGBkLhgFxVHgC/AF+II5XwCkBsUZUU/jCiAYIRghGJkLRsYHuMsC4QvwBfiCOV8ApLo0KpwWfgUQjBCMEIzMBaOgOAp8Ab4AXzDnC4DUoDgj6mlcAQQjBCMEI3PByPgAd1kgfAG+AF8w5wuAVJdGhdPCrwCCEYIRgpG5YBQUR4EvwBfgC+Z8AZAaFGdEPY0rgGCEYIRgZC4YGR/gLguEL8AX4AvmfAGQ6tKocFr4FUAwQjBCMDIXjILiKPAF+AJ8wZwvAFKD4oyop3EFEIwQjBCMzAUj4wPcZYHwBfgCfMGcLwBSXRoVTgu/AghGCEYIRuaCUVAcBb4AX4AvmPMFQGpQnBH1NK4AghGCEYKRuWBkfIC7LBC+AF+AL5jzBUCqS6PCaeFXAMEIwQjByFwwCoqjwBfgC/AFc74ASA2KM6KexhVAMEIwQjAyF4yMD3CXBcIX4AvwBXO+AEh1aVQ4Lb4C69ato4qKCsrLy6O0tDTLg50ck0ydEYwQjBCMzAWjZI71RMqGL8AX4AvmfCH0kMogVFZWFlG0Z8+eApwOHz5Ms2bNooEDB9KgQYMS8agGH8t1Ki8vp4KCAmrXrp2r6zEAzp49O+rc/Px8ys7OdnU9L0+qqamhoqIiGj16NGVmZsa8tAqpybwfsSrIgyN38V4vpUmpa708r79tfViDc845h5599ll67rnn6KuvvqK5c+dSr169xLl1dXX0wAMP0MaNGy2v1aFDB5o/fz6dd955tmWl8gEAE4AJwMQcmKSyF6h1gy/47wuhhtSlS5fStm3bomCQwYg/ffv2DSykcrveeustmjZtWgQCJbSOGjUqLnQzQDKc83F+Aa3U2A7+AanJtWI7SD158iT99re/pWeeeYYOHDgQqeycOXPosssucwSp/BA2b9486tatW3Ib28DSEYz8D0YNvEXGTkdfQF/AA4u5B5bQQmplZSWVlJTQhAkT4mbzjDmbRwXFa5eTDK0JSHXa1CC87m/MmVTOkt57773UsWNHuvLKK2nBggXE/UeFVKt7ffz4cZE9/cMf/kCXXHIJPfjgg9S6dWun3SIljwOYAEwAJubAJCVNwKJS8AX/fSG0kGoHQByAi4uLRTaRM36cieRzsrKyaOXKlSSnBbz66qv15lZyJpM/OTk5Mc/bs2cPFRYWUm1tbaRrt23bVmQ/OdDzFAT1dT9fk6cA8EceZ/WqPF67GGC5zNzcXOrRo4do3xVXXEFr166lqqoquvnmm8VrW/UjpwhIeOXjrOrA5fJ3GRkZkekTUiM551S/hv69OvWCv2OtuQPy9Av+qPeD/y3bIzVUs8RO9WqI2eF1P4k3ERdffDHt3LmTJk+e7AhSP/nkE5o0aRLt37+fpkyZQtdff31DbkNKnItg5H8wSokb7aAS6AvoC3hgMffAElpIVUHSynesIJXnePIcVYZP+bGCQh1S9fMkrMn5rnr2k4FYhVT99Thff9++fZaLjuK1S82SSkhluFCnBVhlUvX6ctu5TmvWrImcKwFT6iP1S09PF3pZXUPXqbS0NHI9OT1BgqwOqfr1uLzly5fT8OHDadOmTeL2yOkE8fRyEHNiHgJI/ToYOYVUniLwxBNPiCkCPJeVX/V37ty5IbchJc4FmABMACbmwCQlBr2DSsAX/PcFQKqSSdWzmxLW9FXqOnzp5+lQKoGOoYoztzqk6mNBZnWtVsYnCqkyUyzLsIJUq/roEG8F6+p53GYrHZYtW0YTJ04Ui274E+sBQIdUO41UzeLp5cBnAKlxRJIm7BRSP//8c5Fx3bVrF40YMYJuv/12atKkSUNuQ0qci2DkfzBKiRvtoBLoC+gLeGAx98ASakiNlY1kea0yqV5BaqKZVP01OddPf1UeL7Mrv1PhuEuXLvVen/NxVpAaawoBAzG/3me4dgKp+m4DXB6fz9MaGFLltazaokNqvGkNiejlIOYAUj2E1BUrVohMalgWTCEYmQtGDRmrJs8FpAJS4QvmfCG0kMrZNfX1sm5iJiBVzu/kstXtodQsYatWrQRMytfmfGy8zGC8dqlgp0OfbL+XmVR1oZZVJlXV3CoDHK++sTKp+jQDO70aErzwuj+x1/3V1dU0depU+vjjj8U8VJ6X2qxZs4bcgpQ5F2ACMAGYmAOTlBn4NhWBL/jvC6GFVAkz/PpRXaAkFwCNHDmy3sIpq0yqDoX63EwrmLJ7/WwFqfK1vKw3jw2r1/2x2iXneEoY1iFch1R1f9hYc1LVvVxlu+XiJf0cq2uo41vX0e2c1MGDBxNPIXCqV0PMDpCaGKRu2LBBbG/WvHlzsYcvr+wPywfByP9gFJS+gr6AvoAHFnMPLKGFVCmhugqc/xZroU68OZDqNRju5Eeu7o81TUD9EQE1m6qXpa5i55X9DNB8zJgxY2L+WpPeLvlaXf44QCxI5Xqoq+wl1Oor6fXryawnbyUkN27XF5nZvYbXV/dfffXVxGCT6Op+N3q5CYCAVOeQeujQIZo+fTpt2bIlNNtOqX0GYAIwAZiYAxM3fp2Mc+AL/vtC6CE1GR3Xar/SRBYCJaPOdmXabelld34Qv2/skHr06FG677776L333rO8fePHj6dhw4aJ7xhO+YHnyJEjodl2CpAafdsRkE/pAR2gAR5YzD2wAFJ9oCcroHOy0b4PVfHsko0VUnkv18b6sYPUu+++m4YMGULHjh0TP5W6fv16uuCCC+jhhx8WPwAQpg/ABGACMDEHJkHxDviC/74ASPVhNMhX7Vu3bo1cXX997kOxvl4SkOqrvCl7cZgwsmeAM2SUdYOCL8AXTPkCIDVl8QAVS7YCMGL/n5KTfY+dlo++gL5gKig77ZPJPA7jAZBqajwAUpM50lF2SisAIwaYmDLilB4I/64cxgPABOMBWXXTWXVAahCiA+qYFAUQlAGpCMpfDz2MB0AqxgMgFZCaFBxBoVCgvgIIyoBUBGVAqumgHAQvhjfigcWUNyKTGgRHQB2TogCMGJBqyoiT0sETLBTjAWCC8YBMqumHNkBqgkaNwxuPAgjKgFQEZWRSTQflIDgsvBEPLKa8EZAaBEdAHZOiAIwYkGrKiJPSwRMsFOMBYILxgEyq6Yc2QGqCRo3DG48CCMqAVARlZFJNB+UgOCy8EQ8sprwRkBoER0Adk6IAjBiQasqIk9LBEywU4wFggvGATKrphzZAaoJGjcMbjwIIyoBUBGVkUk0H5SA4LLwRDyymvBGQGgRHQB2TogCMGJBqyoiT0sETLBTjAWCC8YBMqumHNkBqgkaNwxuPAgjKgFQEZWRSTQflIDgsvBEPLKa8EZAaBEdAHZOiAIwYkGrKiJPSwRMsFOMBYILxgEyq6Yc2QGqCRo3DG48CCMqAVARlZFJNB+UgOCy8EQ8sprwRkBoER0Adk6IAjBiQasqIk9LBEywU4wFggvGATKrphzZAaoJGjcNTT4F169ZRRUUF5eXlUVpammcVRFAGpCIoI5NqOih7ZmA+XgjeiAcWU94ISPVxIMe79NKlS6m8vDxyyMCBAyknJ4cqKyupsLCQcnNzKTs722jtuE779u1rEOwxLM6ePTuq3qNGjaJBgwb51hZAqm/SEoIRgpGpYORfL/b2yhgTeHjFmDD38ApI9da/bK9WV1dHxcXF4jg188eA2Lt3b2rXrl1gIZXb8NZbb9G0adMoMzNTtFG2lyHVL+j2E1JzF++1vac4wHsFXp7X3/aihw4dolWrVtFLL71Eu3fvFln0/v3709ixY6lz586R8/fv30/cN1977TU6ePAgdezYkUaOHEk33HADtWzZ0rYcPgBgAg0AJubAxNGgTIGD4Av++wIg1XBH50xjWVkZFRQUCCANy4fbVVpaGgWoptoGSDWltLly7CCVAXX69Om0ZcuWepW68MILRTafx9fevXtFn9yxY0e94xhUb7vtNmrSpIltwxCM/A9GtjchRQ5AX0BfwAOLuQcWQKph4+OMDn/41b7Vp6amhmbNmkX8ipwzjwx/DGFZWVm0cuVK6tmzJ40bN44WLVokvpev0Z2cx5nb7du313sdn5GRIaB506ZNUXM75TWrqqpEVbnsWPM+7dqltlWfEqBOB7BqL5e5Z88ekWGura0Vl5LTI/j/AamGO7GB4uwglTOi/Ebiu9/9Ll166aVimgr3YYbRpk2b0ty5c6lXr170xBNP0IoVK6h79+5iXJ1xxhm0ePFiWr16NZ111llUVFREZ555pm2LACYAE4CJOTCxHZApcgB8wX9fAKQa7Ozy1bcKl3rxVrDJWSEVyqyu4+Q8fb6rntVVYY/rtWTJEho8eLB4dS+vz/XQ55c6aZdsp55xdVJvPobBgl/jcnZMbwcg1WAnNlSUHaRaVeOpp54Sr/X5M2fOHPr2t79NM2fOFFNQ7rzzTrrpppvEdwyykydPpi+//DICs3bNQjDyPxjZ3YNU+R59AX0BDyzmHlgAqQadzwnMWUGbPj3AKaTq5+lQymVxJmn06NECRO1gjwGAs65OIFVfGJafny8yv1YZVy6Xs7WcXXYyHUKf52pXb7e3mAcH5qS6Va9h5yUKqcePHxdgun79evEgM2/ePDr77LMtIfWLL76gu+++mz755BPx/VVXXWVbWYAJwARgYg5MbAdkihwAX/DfFwCpBju7hKv09PSEXvd7BamJZFJ5EYrTlfrx2qVDtw6vUn6ZKY4FqQyirIP6keALSDXYiQ0VlSikfvzxxzRlyhSR8eeHKM6Unjx5UkwR2bBhg1iUyHNYTz/9dHrvvffowQcfFMeOHz+ehg0bZtsqBCP/g5HtTUiRA9AX0BfwwGLugQWQatj4GKh466lYC6f8zKRKSJXzOtu2bRu10EmFPTkHVN0KK1YmlSWMtXDKClL5+Fhzcq0gVb82MqmGO20SiksEUvm1PcMoz6nmuaf8/506dRK15j7N81NPnDhh2YqHH36YrrjiCtsWAkwAJgATc2BiOyBT5AD4gv++AEg13NkltPEWOfoWVPwqvW/fvvUWTlntBqDuacpN4EUkW7duJZldtII99bW6VbN1SC0pKaEJEyaIqQAScIcOHRpzz1OrLaisoDveLgCxIFXVQGZ4kUk13HkNFucUUnmV/0MPPUQbN24UW0sxdF5wwQWRmh47doxefPFF4vmqvBVVmzZt6PLLL6fNmzfTV199JQDWydZoCEb+ByOD3atBRaEvoC/ggcXcAwsgtUF25e5kmQlkqJQf+brbSSaVz9FX3vOK/7Vr10btChALbtUfEVCzqfprc/UVO6/s5x0GWrVqFXdjfqspAuqiL5l1jbXhf6zX/eo0Ab4ef/gVLgMGXve764epfJYTSGVAfeSRR+jPf/6zANQZM2Y4Ak6eizpp0iSxRypW9zvvBYCzU1pBB2gASAWkOndOHOlYAatflPIL8BxXKoUPxMKp5N0cO0jlDClvw/bcc8/FBdQDBw6IDfx5u6lmzZrRp59+SgsWLBDzUnkuKq/657/bfQAmABOAiTkwsRuPqfI9fMF/X0AmNVV6u4F6WK2s9+KnUA1UPSlFwID8NyC3N/af//ynyIbySn2rT79+/URmlV/1L1y4sN4h+txVu3qgL6RuX7C7d15/j76AvoAHFnMPLIBUrx0sha+nTxHgqsbboD+Fm2KkaghGqRuMeI70PffcIzbxjwep/ItTPF/7gw8+ED/RyxnV6667TuyZ2rp1a8f9CH0hdfuC45vo0YHoC+gLgFRAqkd2gstAAfcKIBghGCEYmQtG7keq2TPhC/AF+II5X0Am1ay/obQAKYBghGCEYGQuGAXFGuAL8AX4gjlfAKQGxRlRT+MKIBghGCEYmQtGxge4ywLhC/AF+II5XwCkujQqnBZ+BRCMEIwQjMwFo6A4CnwBvgBfMOcLgNSgOCPqaVwBBCMEIwQjc8HI+AB3WSB8Ab4AXzDnC4BUl0aF08KvAIIRghGCkblgFBRHgS/AF+AL5nwBkBoUZ0Q9jSuAYIRghGBkLhgZH+AuC4QvwBfgC+Z8AZDq0qhwWvgVQDBCMEIwMheMguIo8AX4AnzBnC8AUoPijKincQUQjBCMEIzMBSPjA9xlgfAF+AJ8wZwvAFJdGhVOC78CCEYIRghG5oJRUBwFvgBfgC+Y8wVAalCcEfU0rgCCEYIRgpG5YGR8gLssEL4AX4AvmPMFQKpLo8Jp4VcAwQjBCMHIXDAKiqPAF+AL8AVzvgBIDYozop7GFUAwQjBCMDIXjIwPcJcFwhfgC/AFc74ASHVpVDgt/AogGCEYIRiZC0ZBcRT4AnwBvmDOFwCpQXFG1NO4AghGCEYIRuaCkfEB7rJA+AJ8Ab5gzhcAqS6NCqeFXwEEIwQjBCNzwSgojgJfVPj5SgAAE+BJREFUgC/AF8z5AiA1KM6YwvWsqamhWbNm0ahRoyg7OzuFa5pY1RCMEIwQjMwFo8RGZ/KOhi/AF+AL5nzBFaRWVlZSYWEh1dbWipq2bduWpk2bRpmZmbR06VLat28f5eXlUVpamjEnkXXKzc11DUrx2mWsIT4WVFdXR8XFxbR161YaOHAg5eTk1CtNasBfyHtqVyUnkOrF/bGrh9ff8+DIXbzX68vielAACkABKBACBUrHdqKsrCzblhw6dIieffZZeu655+irr76iuXPnUq9evSLnnTx5krZt20ZPPvkkffDBB8Sx+uyzzxaJn2uvvZaaNGkijuXj/vrXv9Ljjz9OHJ+aNm1KF154IY0bN46++c1v2tbDjwP8fmhLGFIrKipo9uzZlJ+fH4FBBpAXXniBxowZQ8uXLw8kpNq1yw64Gc75YwV+XnUM1rmkpIQmTJggHggS/UhI/fLLL4kHTUFBAbVr1y7qMuvWraOXX35Z/M1pOTqkWkErIDXRu4XjoQAUgAJQIJUVsINUhsqNGzfS/Pnz6cCBA5GmzJkzhy677LLIv19//XWaOXMmnThxIqq5DKFTpkyhQYMGib9v2rSJfvGLXwiIVT+nnXYaPfLII3TxxRcblyulIFVCDr/SlaIZV8SHAr1oV5AglZ/8uGPp91HC5Xe+8x3iQeMlpPpw23y/JDKpvkuMAqAAFIACgVXADlKZLXgqHCe5rrzySlqwYAFxnLWC1Pfff59GjBhBHTt2pNWrV4tsKUNrv379aMaMGXT8+HGaPn06bdmyhYYMGUJ33nmnAF9ONu3YsYOuv/56mjRpEjVr1syonikFqU4yeZyJ46wkv+4/fPgwFRUV0TXXXCMyrPzhV8h8k8rKyqIyeU7O69KlS+R1tXoXOCXet2/fevMi+Zpcjvyo2V/1fCft4uMZRMvLy8WpcopD+/btRblVVVWRS8pX6RL65Hc9e/aMTINgjbh+DIwrV64k+d2ePXuiplLIa+ltUadYOG2nCuNcWXmfZJZY1umHP/whLV68OAKp/He7+yXnpPJ1OdMe6yPvQaLtl9fT2xpr2oIXoxSQ6oWKuAYUgAJQIJwK2EEqt/ro0aPUokUL2rlzJ02ePNkSUnV1PvvsM5o4cSLt3r2b+vTpI7Ksu3btEucfO3aMHn30UbrooovEaU899ZRgE37tz/DLbGDyk1KQagUruhg6bDK88Ed9tewUevTz1Pmu/B3Pr5TZQP0VM5fx7rvvRl6/c70YMK1ecTttF5cpM8j63Fs9k8pAuGTJEho8eLB4NS/rx1DF15DTC1TI4mMYDseOHStew+uvyK1gOpF2qpDKHZznFcs5vPp36rQCp/dLLpyyet1vdX8YZhNpv34P5TX5FYcf0ywAqSatDmVBASgABYKlgBNIlS1KBFI//PBDuueee8S0PM6actKPeWbq1Kl0zjnniIwsZ1z58+abb9J9991X7++mlAwFpOqrvhOFHhbb6pU8QwtnKRlQ7BbvMOAtW7ZMPJ3o8zCdQKp+w2UmUC4Qc/K6n4/JyMiIQKqendTLkG1mqGUYd5LxjddOXUO1zup51dXVUXNfE71fTiE1kfb36NEj6qFEauXm3jkdvIBUp0rhOCgABaBA41PAD0jlTOljjz1Gzz//PKlzTfnfDKddu3YV/+3QoYMQ/J133hHwylwzb9486tatm9EbkXKQWlpaGnfVt1Um1QtIZdUTyaSqK9nlHWNAjJVJtWuX/uqer6m+vreCVJktVXsMayEzqVaQpr/O5nPlK3IrSE2knTqkqoDHqw75w8Cvl2MSUmO1n7PRVttcxYPyho5UQGpDFcT5UAAKQIHwKuA1pMqFVhzreJoAv+kcOnSoWN3P81QXLlwISI3XnfRX1lbH+g2pck4ol62/KlYhRn8dHw9m7Nol4S49PT3yWtkuk2q1mt0uk8rXVGHZSSY1kXbqkCrbfemll9L27dtp9OjRYmpCsiA1XvuRSQ2v0aNlUAAKQIEgKuA1pKqr94cPHy62lmrevHlUxlR/3S8zqXqG1ZSeKZVJ5UbLTJe+BZV8lc4iqwunYmW/1PmQMuMoM5O84Eo/j4GKF2FJkNJvgP6KWc9s8r95HzKrTKpdu/hphtsn579K2OPz1Nf96v6wOuhJaOWnoliZVD1jqW+LFQt8ZQZUZptjtTPWlAnO6KpZ4Vh1l/NX7e6XFfRbzUnVM8l27Y81J1XO8/V6UCKT6rWiuB4UgAJQIDwKeAmpPLf0wQcfpIMHD9KNN95Id911V9Re8xwfeTsqhlarhVPMJ8xVbdq0MSpwykEqt15/ja2vNLeDVBUK+f8ZkOS2SHJXgHhwK39EQM2mxtqrU66s5ycS7gRyUZLVXYzXLnWjf27vyJEjhQ68Nyyvjle/t1qRL9vYqlWruK/71R0E+Dr86d27d2RPWvl9rN0F4rXTClKtwNdqWoH6Gt7J/VKP5wca/XV9rLmkTtsv75+cPuHHqASk+qEqrgkFoAAUCIcCXkHqxx9/LBY/7d+/3xJQWS3eboq3mOL4PGzYMMEy6hZUt99+O91yyy3GhU1JSDWuAlG9le5cB7vFUsmoJ8oMjwKA1PDcS7QECkABKOC1AnaQyvNKObu5YcMGy6LHjx8vgJPnmvKcU6sPb+jPv1B1ySWX0Jo1a8SUQH3T/+7du4tyOnXq5HUTba8HSP23RFbZvSD+ipHtHccBKaOA34MvZRoapyLQ4JQ40AEayGGCvoC+4LQv2EHq3XffLbaY4o37V61aFRdS+WdUeeX/+vXr6emnn6ZPP/1UvMXt37+/yKp27tw5KSHF7/GQ8M+iJkWFfxcab+V7MuuFssOpgN+DLwiqQQNAqtOAHIT+7EUdMSYAqRgTX48kv8dDoCDVC4PBNaCAUwX8HnxO65HM46ABIBUBOXoEYkwAUjEmAKnJjMsoGwrgFe+/+wACMiAVARmQqocE+AJ8wZQvIJMKIIMCMRSAESNjYsqIgzAIMR4AJhgPeGAx/cACSA1CdEAdk6IAgjIgFUHZ3Gu9pAxyF4XCF+AL8AVzvgBIdWFSOKVxKIBghGCEYGQuGAXFVeAL8AX4gjlfAKQGxRlRT+MKIBghGCEYmQtGxge4ywLhC/AF+II5XwCkujQqnBZ+BRCMEIwQjMwFo6A4CnwBvgBfMOcLgNSgOCPqaVwBBCMEIwQjc8HI+AB3WSB8Ab4AXzDnC4BUl0aF08KvwL59+yg9PT38DY3TQmhwShzoAA3kMEFfQF9AX/g6aPg9HgCpjRpB0HgoAAWgABSAAlAACqSmAoDU1LwvqBUUgAJQAApAASgABRq1AoDURn370XgoAAWgABSAAlAACqSmAoDU1LwvqBUUgAJQAApAASgABRq1AoDURn370XgoAAWgABSAAlAACqSmAoDU1LwvqBUUgAJQAApAASgABRq1AoDURn370XgoAAWgABSAAlAACqSmAoDU1LwvqBUUgAJQAApAASgABRq1AoDURn370XgoAAWgABSAAlAACqSmAoDU1LwvqFUSFVi3bh2VlZWJGgwcOJBycnKSWBtzRVdWVlJhYSHV1tZSRkYGFRQUULt27aimpoZmzZpFVVVV1LZtW5o2bRplZmaaq1gSSpJaDB06lAYNGiRq0Nj6xdKlS6m8vFy0fdSoUUKHxtQX6urqqLi4mLZu3VrPC6y0SUI39bXIiooKKi0tjRrvsTwi1t99raCBi8s+wL88KOOA3i/y8/MpOztb1Cas/YLbxb8slZeXR2lpaVHK83fbtm2LxAuv+wIg1UBHRxHBUYAH2LJly2jixInUqlUrEaQ4OEsTCk5LEq/pihUrqF+/fgJA2XgYVLnt6v9z4GJYszKrxEtMzTM4CC1ZskRUrnv37kKDxtYv+B7zQ4n+gNaY+gL39XfffVdoIPvE4MGDBajLMXD48GEqKiqi0aNHh+rBje/zoUOHxBjgNrMnSDiTfij7yMiRI6N8MlbfSc3RHrtWPOZLSkroyiuvpAMHDkTGAvcLHhusg+qH27dvD12/kA+l3/nOd2jXrl00ZsyYKEiV7WcVx44dWy9metEXAKlBGzmor68K8KDij5o9U//ta+EpdHFpLsOHD6fFixcLA5JZVfXfKVRlz6oi+4C8IPeFxtQvVCBTM+YcsBpTX9Ahdfny5cTj4bnnnqPevXtHZc/Uf3vWEZN8Ib0fMLS98MILEVCR/77uuuvopZdeqvd3HWiS3BzXxav9QL+I+vAa5n6h33vWQfrBiBEj6JlnnhExorq62rKPNKQvAFJdd12cGEYFrGDEKqMUxrarbeJMCgdehhQdTMKYOZJtZ+PlYMPZoVdffTXywNKY+oX6Sl/qwq80G1tf4LbL17fqNBc5NtRXvPKtQ5h8wQmk8lunm266SYwVCSIquPGDbdA/8SBV/S7M/cIKUtkTud+rvmAFqfLNpNu+AEgN+ghC/T1VQIeReAblacEpdDG1zXr2LFaWLYWq36CqqIFG7QuNqV/o91y+0uNX2hxwZFY97H1Bvt7OysoiDpT84WkunFFVM6d632hQB0yhk+0gVfaTG264IQpS9f6TQk1yVZVYMUBvpw6pYeoXsbLo/GDCU15kIkOHVC/6AiDVVbfFSWFVoDG91rW6h3oWpDG94tUXREh9eNGQ/DSGaSCx7vktt9xCPG+5sUz9UOffyqwqwynPU8Xr/jQxT5tf/zfG1/36/Fy1f6gZ9rBMA9EhlcF99uzZUSGEs6r8IKtn1dUpIm64AZDqRjWcE1oFVEjjRob51bZ+E9l4eFcDuapffq8Gay8mwgel86gPLI2pX8RaIMMLiBpTX1DbqmrC/VcunNqzZ09koaXb15mpOh70TKreL6Q+AwYMiFo4pcN9qrbPab30TKqcDsMPr+qCWnURVdj6hdXrfqmf+lCrLzb2oi8AUp32VBzXaBRQtxqSW++EvfFWWUS5DRW3XW5BpW5NFXZNrLLqcmuysPcLJ9uRhb0v6HNz1e3o1K2G1C2IwjIm1PZxm3r27CmmOjB8yW3q5N94SyK1v6h/D7IeaptkO/he8xoF6QPq3xlYw9YvrOan696nv3nxui8AUoM8ilB3KAAFoAAUgAJQAAqEVAFAakhvLJoFBaAAFIACUAAKQIEgKwBIDfLdQ92hABSAAlAACkABKBBSBQCpIb2xaBYUgAJQAApAASgABYKsACA1yHcPdYcCUAAKQAEoAAWgQEgVAKSG9MaiWVAACkABKAAFoAAUCLICgNQg3z3UHQpAASgABaAAFIACIVUAkBrSG4tmQQEoAAWgABSAAlAgyAoAUoN891B3KAAFoAAUgAJQAAqEVAFAakhvLJoFBaAAFIACUAAKQIEgKwBIDfLdQ92hABSAAlAACkABKBBSBQCpIb2xaBYUgAJQAApAASgABYKsACA1yHcPdYcCUAAKQAEoAAWgQEgVAKSG9MaiWVAACkABKAAFoAAUCLICgNQg3z3UHQpAASgABaAAFIACIVUAkBrSG4tmQQEoAAWgABSAAlAgyAoAUoN891B3KAAFoAAUgAJQAAqEVAFAakhvLJoFBaBAchSoq6ujJUuW0ODBgykzMzM5lUCpUAAKQIEQKABIDcFNRBOgABQwq0BFRQXNnj1bFDpq1CgaNGhQpALr1q0T/6/+Ta0dn1tWVkYFBQXUrl27mBVn2C0uLqb09HTKyckx20CUBgWgABRIAQUAqSlwE1AFKAAFgqNATU0NFRUV0ejRo0Wm9Pnnn6err746LnAm2rrKykoqKSmhK6+8kg4cOABITVRAHA8FoEAoFACkhuI2ohFQAAp4ocC1k9+IeZmX5/UX3+mQqp6wdOlSKi8vF3+SGVbOnHJ29fPPP6fOnTvT0KFD6aWXXqIxY8ZQWloaWZ0jr8nnvvvuu4BUL24urgEFoEDgFACkBu6WocJQAAr4pYATSOWyGTr5lf3AgQMjAMlAWVVVJV7zq/NSGWpLS0tp2rRpIvPKWdIXXnhBQOr27dstz5FzWQGpft1pXBcKQIEgKABIDcJdQh2hABQwooBTSJWV4Szotm3bxPzSTZs2CXBVP/n5+eKfajZUhdRXX33V8pzs7GxxHiDVyG1HIVAACqSoAoDUFL0xqBYUgALmFUgUUrmGDKoZGRkiI9q7d2+SgClrr4OmCqnLly+3PCfWueYVQYlQAApAgeQpAEhNnvYoGQpAgRRTwAmkMmRu3LiRbrnlFvFan1fgy5X8PA0gLy9PzDV1Aqn8ut/qHEBqinUMVAcKQIGkKABITYrsKBQKQIFUVMAJpMrsqVwgpc5LVRdBcXaVpwEw1MZ63a8vnJLnVFdXU2FhIdXW1kZk4qkDepY2FTVEnaAAFIACXikASPVKSVwHCkCBwCvgFFID31A0AApAASgQAAUAqQG4SagiFIACUAAKQAEoAAUamwKA1MZ2x9FeKAAFoAAUgAJQAAoEQAFAagBuEqoIBaAAFIACUAAKQIHGpgAgtbHdcbQXCkABKAAF/n+7dXADIBCEADC5xmxdq9huNv7sAZkOYPhAgACBAAEnNWAkEQkQIECAAAECbQJOatvi+hIgQIAAAQIEAgSc1ICRRCRAgAABAgQItAk4qW2L60uAAAECBAgQCBBwUgNGEpEAAQIECBAg0CbgpLYtri8BAgQIECBAIEDASQ0YSUQCBAgQIECAQJuAk9q2uL4ECBAgQIAAgQABJzVgJBEJECBAgAABAm0CTmrb4voSIECAAAECBAIEnNSAkUQkQIAAAQIECLQJOKlti+tLgAABAgQIEAgQ+E7qzNznnCsgs4gECBAgQIAAAQI/F9jd5wV1LDH0dPVkXgAAAABJRU5ErkJggg==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1" name="AutoShape 2" descr="data:image/png;base64,iVBORw0KGgoAAAANSUhEUgAAAqkAAAGgCAYAAACJwf6SAAAAAXNSR0IArs4c6QAAIABJREFUeF7snX98FcW5/x9+hoIISECMSvSCQW2bi4giUK9isVKVUqBWlG/pJRZBI0RAMFKCVDQiCCHBWJAWbLyIQoWKtUVMFWsFfwLGXpQKbWMxoPwwuREk/Py+nqFznDPZc3bPZnfO2c3n/KPk7O7MfHbm87z32Zk5TQgfKAAFoAAUgAJQAApAASiQYgo04fpUVlaePHz4cIpVDdWBAlAgFRV46Z/H6aVKorrjRP0yiEZe2CwVq4k6OVTgD/84QS9/coKOnWhC/TOIRvTA/XQoHQ6DAlDARwVOnDjxmoDU7du3n8zKyvKxKFwaCkCBMChQ8PJntLLi/2hQj/b0jeZNaWNlLZ3eqgn9/qeZYWheo2vDpBd300sff0nf696eWjRrQn+prKWzT29Oq249t9FpgQZDASiQWgr87W9/I0Bqat0T1AYKpKwCH+2to36//Ds99oPzqG3a19m2wg2f0tjL29N/X9ohZeuOitVXYHPVV3TDk59QyeBMatW8aeSA+1/+F+Vf3ZF+nN0eskEBKAAFkqYAIDVp0qNgKBA8Bco2V9P/bKmh8f3Oiqr8S3+rpj/+rZq+eWZa8BrViGv8z+qj1KVNi3r38/ltX1CblieoeHD0fW7EUqHpUAAKJEEBQGoSREeRUCCoCqz53xqa89oBmjbg7KgmrPxgPx2sO0qjeyPzFqR7u+EfB+mtT+ro3qsyoqr91Ja9dHHnFjRzYOcgNQd1hQJQIGQKAFJDdkPRHCjgpwInTxKd+8h2ujU7na48v60o6u8HDtPM8k9pXU4m9Tm3tZ/F49oeK3DwyAnKnLOdbr+sM/Xteup+bt/7FRW8vIvezu1G3+7SyuMScTkoAAWggHMFAKnOtcKRUAAKENHr/zxIP125i9KaN6XmTZvQx/sOU8kPMuj2y8+APgFU4OWPv6Sc5z6lti2bUtOmTeifX9RR6Q8y6KeYXxzAu4kqQ4FwKQBIDdf9RGuggDEF7v3jbtq6u45+O7IrtU37etGNsQqgIE8VmPBCFX1SfYxWjDiHvtEC99NTcXExKAAFXCkASHUlG06CAlBg6bsH6I3Kr+jXw6Pnp0KZYCqwcOM++nj/USrBYqlg3kDUGgqEUAFAaghvKpoEBUwoAEg1obK5MgCp5rRGSVAACjhTAJDqTCccBQWggKYAIDVcXQKQGq77idZAgTAoAEgNw11EG6BAEhQApCZBdB+LBKT6KC4uDQWggCsFAKmuZMNJUAAKAFLD1QcAqeG6n2gNFAiDAoDUMNxFtAEKJEEBQGoSRPexSECqj+Li0lAACrhSAJDqSjacBAWgACA1XH0AkBqu+4nWQIEwKABIDcNdRBugQBIUAKQmQXQfiwSk+iguLg0FoIArBQCprmTDSVAACjiF1F2799OK3/2ZXtqwmXZW7hHCdcvsQlf3+zb9v2FXU+Y5nejYseNUuPC39OTKP1Gnju3o1/PG07cvzBTHbt/5Kd02eSF9umd/PdEv7H4O3fDd3jRiyJWUfsbpke/rjhyl+x99mp5d+xfq0e1sWvzInZR5Tv3foX/+pbfonlnLxHmPFoymIdf1Ef9/6Ks6yi/8Db3w8jv1yuT6Dej3bfrJjwbQN7POpSZNmtQ75uTJk/Svqn205o9v0p/+8j59uGOXaGPz5s1E2//z4vNp2PV9qXd2d2rW7NTG+S//eSuNn/4EHT9xgvJzh9Ntt1xr2cn++Opmmnj/r4jbyNebMm4ojRn5Pct68AW+qP6SVv3+DVqz7k36aMcucU72RefR4Gsvo2Hf70untz31U7aAVIxpKAAFUk0BQGqq3RHUBwoERAE7SD1+/AQ9u/Z1eqDoWQFUVp/u551FS+dPEIB538NlxNDIn2d+OYX6XJIl/v+tLX+jEXfMjavK+V3PpEWz76Ss/8gQx311+Ejkemd36UhPLsgjLkv/rHzhL3TvQ78Rf37k5z+lHw/+jvh/BrucySW09X//EbNchr3C/J/Qj27oFwWIXx78iuY/8Tw99dwGAaaxPnz+itJ7qPd/dheHqHUZ95NBdG/u8Hqnqu2SX377ovNoydxcOjO9fb3jP/5HFd3188X0t79XWVbjrtE30OSxPxTfAVIDMvBQTSjQiBQApDaim42mQgEvFYgHqZxJ/O2LG2na7KcEqHEWc8bEm+mqK74lfh/+i5ov6U9/qRCZRoZDp5DKmc6H7xtF32jVkqr/7yA9/ps/0pLlL4lmDbq6F827P4dafyPNU0hVIffo0WNU/vr7AoBrag8JMGQA5owufzgDWzB3Oa3+wybx7yv7fJMmjvkBfatHV2rRojkxuH++r5r+8s6H9Mzzr9N9d/0oIUjlTOh/311Mn+2rJobTDz78p8iM/urRu4S26ufI0WNUMGe5gN82rVvRLybfQj8cdIUA6n9V7aWlz5RTh/an0d0/+wEg1cuBgWtBASjgmQKAVM+kxIWgQONSIB6k7vjnbgFT/IqeIW/pvPGU1S32z6fqGcJYmVQVUlntA9W1NGZKKW3+YCdlnt2JlhXlEWdVvcyk6plYBvBHF/2OHv/NH8QNn39/Dg39fl/ivy96ah3NeXy1+Du/zp81ZaSAZicfJ5lUzs7OmLtcZIUZfmc8+jTt/6KWfnrTNVRw982RqQNc3j8++YxGTyymyk/30ncuv5hKHxobebVvVR9kUp3cJRwDBaCASQUAqSbVRllQIEQKxIPUZc/+iR4oeka09me3XEv5d/0oCqB0GdxCaiwY9RNSue5W0wQ4u8nAzNlNnnbwxNy7BDg7/dhB6sFDh2nizF+Luas8B3fqHcPo3sLfiH/LaRPnZqRHilMfFHhe7rL5E+isM8+IWR1AqtM7heOgABQwpQAg1ZTSKAcKhEyBWJDKr7x5nufvy08tOuJFUNf0z47bereQumdvNd02uYS2/e1f4vW3nJvpJ6TyK/tZC56l36x6JepV+ytvVIgFXvyxymza3X47SOX5sf9v/HxiWH28cBx9/5pLSX0YKJl1u1gMJT//V3uIcn++mP7y9jbxJ3XKhVyspdYJkGp3h/A9FIACphUApJpWHOVBgZAoEAtS1UVHHTu0pd8U303fzOrqOaRy5nLh0t/T8tWviWtPvXMY8YIjnnPpF6QerjsqFnc9vHCVmJPKc05LZo2h9qe3OTXH9OEyURd1ERav8s+ZVEKc2VQ/PI2AAZ6znPyJB6k8laD0N3+geYt+F5U1VcGVF33NmjqSWrZoHilG3QlA/pGzqbeNGEi3/PC/oqYiAFJDMjDRDCgQIgUAqSG6mWgKFDCpgBNIjbeyXq2r00yqVfvSWrYQWzDl/vcN1CqthTjES0iNpel/XfFNenDq/yP5iv2R0ufEnFSnkMrHqXNv40EqLxLLnbaINr77kdiBQMKomi210prh9vW3tom5q5W7Po9qCk9JmDt9NGVffJ74OyDV5OhBWVAACjhRAJDqRCUcAwWgQD0FnEAqZ+2eLMqLbA0VS8aGQCpnT/N+9oMIoJqA1Mt6XkDzZuREAJXLLH3yD/ToojX1INUpjMeD1Pc+2Ek/zVsgXvXrr/XVch+YMpJ+MvzqejJzBvj1t/6Xljy9nt7Z+nHk+8svyaLHHrxd7E0LSMUghwJQINUUAKSm2h1BfaBAQBSIBan6XMj/WTiJ+l92UdxWOYVUubqf910tWrKWyla9Iq474bbBNCHnxsjiLC8zqTJDef65Z9La9W/RL+Y/I1718z6uDIyd09uJOvzxlffozmmLxP/f+dPr6Z5xP6y3wX68dsaCVHU3AatsqfrKX92Gy0rwEydO0mtv/lVsTSV/HEHObwWkBmTgoZpQoBEpAEhtRDcbTYUCXioQC1LVhUVc3uRxP6Tcn14f8xeR9Mwn/9vJFlS7PzsgVtP/798+oXZtW4vtpy751n+IJjLE8h6tvF8p7xHKoNzzm+fXa/68xb+jx5a9KP6uLvBS59WqYMhte6hkpViwxB91Hqy6hynPweVFXPpqejeQqu4aYHf/nM4BVhdcyfmzgFQ7dfE9FIACphUApJpWHOVBgZAoEG8LKs7W/eyex8RG/vqvQVk1P9FMKm/mzx+5byj/v77Vlfoa3AqU1XmeeoYyFqRyOfqG+nJHAR1g9eyuHYzHyqSqWjrpOveMG0q5/319zEP1fV4lnANSnaiLY6AAFDCpACDVpNooCwqESIF4kMrQyZvO869O8Yd/q55/cYr/y9sf8ZSATe9tp7LfviIWH3Xp3MHRz6Lqm/nzRvW8YT1vXK//+tPOyj00Zspj4jvOtN43/iaxRRMD7p7PvxCr5eXOAPzzoPzLS3JrpniQqv6SE7dNnQf6+b4amlDwhPgpV/5876pLKO+2wWIFP//S1j//9Tn9/JH/oU3vfSS+t1s4pWal42WE1Tmr/XpfSKWF42jHP3aLObK33XKtmJpwetvW4hev1v95K91X+BsxZQFzUkM0INEUKBBCBQCpIbypaBIUMKFAPEjl8vmnTx8sXhn5iVCrOslfiXILqQxdsx/7Lf1qxcvi8nrG9I13PhQb4O/dXxNTEv5lqOl5P6YO7U6LHBMPUvkgNbspoZC3oeIPbzmVX/gbsRI/3ofB+amSiWJ/V/5YZVLVfWDj/WqU+stbDLO87RdnsUfcMTdmFTh7XDTzNuJFYPxBJtXEqEEZUAAKJKIAIDURtXAsFIACEQXsIJUP5IU671XsoLLfviqyiwyL/Fvz3TK7iJ/q/PGN/emC/8gQQFW48Lf05Mo/iZXm/Ar62xdmirI4Szgyd56YZ/rfP/4uTRv/I2qh7AXKC4dun1oqrs0LtHghEGcN5YfndK564Q1a/9oW+nDHLlEWl8HZxVE/GkCXZncXWU71w1MBxt37uKgz1+OXs+8QP+8qP/z95AeW0it/qbCc8yrbzZlkzpoyuPKHy/1Wj65if9XvXdWTMs48IzJXl385avz0J+j4iROUnztcZEDffX8H3ZL7qKizOv9V74b6T7Jydvqmwf2JIX3l2r8IDaX2F3U/h24ceBnddGN/6tD+azAHpGJwQwEokGoKAFJT7Y6gPlAgIAo4gdSANAXVRCYVfQAKQIEUVACQmoI3BVWCAkFQAJAahLvkvI7IpDrXCkdCAShgRgFAqhmdUQoUCJ0CgNRw3VJAarjuJ1oDBcKgACA1DHcRbYACSVAAkJoE0X0sEpDqo7i4NBSAAq4UAKS6kg0nQQEoAEgNVx8ApIbrfqI1UCAMCgBSw3AX0QYokAQFAKlJEN3HIgGpPoqLS0MBKOBKAUCqK9lwEhSAAo+/uZ/eqDxEy28+F2KEQIE5r31OH+8/SkuGnR2C1qAJUAAKhEEBQGoY7iLaAAUMKrCn9hjd/rsqeml7LbVoRpSVnkZFN55FV51/ajN7fIKlQGX1URq35lN69e9fUvOmTembndOoePBZdEXXr/eaDVaLUFsoAAXCogAgNSx3Eu2AAoYUuOLxv1O3M75BI/7z1Ob2f/7H/9Hjb35G2yZeQJkdWhqqBYrxSoH/LN5Bl2ScRsO/dYa45J921FDZlr20fXIWdWrT3KticB0oAAWgQMIKAFITlgwnQIHGq8D6j2tpyh8+owe/1zVKhCc376XzOzSlSd9Jb7ziBLDl6/72Jf3yzWqa8d3oV/xPvPUZ/dd/tKIp/9UpgK1ClaEAFAiLAoDUsNxJtAMKGFBg2Xtf0LPv11Ju3y5RpZXvqKGntuylb7RoaqAWKMIrBQ4eOUF9zj2N7tLu5+8/qqbmzY5R6Q8yvCoK14ECUAAKJKwAIDVhyXACFGi8Crz5ySG69dl/UfGN50eJULppD12X1ZomIpMaqM7xys6DlPt8Fc35fmZUvee/UUUjvt2WxvY5NaUDHygABaBAMhQApCZDdZQJBQKswIgV/6K9B0/QDy4+g1o3b0J/+vv/UcXug/T+hO7UolmTALescVZ9SFklHT5GNPjCM8T9K99ZQzv2f0VbxndvnIKg1VAACqSMAoDUlLkVqAgUCI4CM8s/o6ffr6Gvjp6k711wGhVedyadeRoW2QTnDkbXdNr6z2hlRQ0dOXaSvp91Gj1yfRdq36pZUJuDekMBKBASBQCpIbmRaAYUgAJQAApAASgABcKkACA1THcTbYECUAAKQAEoAAWgQEgUAKSG5EaiGVAACkABKAAFoAAUCJMCgNQw3U20BQpAASgABaAAFIACIVEAkBqSG4lmQAEoAAWgABSAAlAgTAoAUsN0N9EWKAAFoAAUgAJQAAqERAFAakhuJJoBBaAAFIACUAAKQIEwKQBIDdPdRFugABSAAlAACkABKBASBQCpIbmRaAYUgAJQAApAASgABcKkACA1THcTbYECUAAKQAEoAAWgQEgUAKSG5EaiGVAACkABKAAFoAAUCJMCgNQw3U20xVMF9u3bR+np6Z5eM2gXgwan7hh0gAZy7KIvoC+gL3wdyfweD4DUoFED6mtMAR4cWVlZxspLxYKgwam7Ah2ggRyf6AvoC+gLX0crv8cDIDUVyQB1SgkF/B58KdFIm0pAA0AqAnL0IMGYAKRiTABSgxC/UceQK4BghGCEYGQuGAXFTuAL8AX4gjlfQCY1KM6IehpXAMEIwQjByFwwMj7AXRYIX4AvwBfM+QIg1aVR4bTwK4BghGCEYGQuGAXFUeAL8AX4gjlfAKQGxRlRT+MKIBghGCEYmQtGxge4ywLhC/AF+II5XwCkujQqnBZ+BRCMEIwQjMwFo6A4CnwBvgBfMOcLgNQAOGNFRQXNnj1b1DQ/P5+ys7MTqnVNTQ3NmjWLRo0alfC5TgviOpaVlVFBQQG1a9cu6rS6ujoqLi4WZQ8aNMjpJZN+HIIRghGCkblglPQB77AC8AX4AnzBnC8EAlIrKyupsLCQamtrhTJt27aladOmUWZmJi1dulRstJ2Xl0dpaWkObabhh8k65ebmugY/CY9VVVWRCg0cOJBycnIi/5aAx3CXKJzKiyQbUhlg161bl9A9StZ9VXtGQ4LRyZMnadu2bfTkk0/SBx98QHwfzz77bPGgcO2111KTJk0a3gkNXKEhGhionrEioAPABGBiDkyMDewGFgRf8N8XUh5SZRZRzSAyIL7wwgs0ZswYWr58eSAhVbaLoUVmFyVMdu7cOQJ0/LeioiIaPXq0gHL+MMDxR4XZeGMtmZDqFrJTBVJzF++1lPblef3j2tvrr79OM2fOpBMnTkQd17RpU5oyZUpgMsow4VO3DzpAA0AqIFU3ffiC/76Q0pAa1NfEdg9n8dqlZ2j53yUlJTRhwoRAQqqdFqn8PQ+OhkDq+++/TyNGjKCOHTvS6tWr6fHHHxfQ2q9fP5oxY4bRzL9bnWHCgFTAWfTowZjwH0zc+pXp89AX/O8LKQ2pVoCmd0J+jcxZSX7dzx+e+3jFFVfQ2rVriV+jcwaWP/p8SSfn9ejRQ1xv69atUcVy9rNv37715nnyNbkc+Yk1fzReuyTA8m/G9+7dOzIXNdbgk9MD9KkDPXv2jMrGqnNSuZ6sTUZGRqS+fJ3hw4eLNvF36pQKWbbePnVqgtWc1HjH8zXVubayDK4Tz2vdtGlT5L7yNA69fWrZTnVP1MAaAql6WZ999hlNnDiRdu/eTX369BFZ1latWiVaJePHw4QBqYBUQCoyiNbWC39s5JAabzGOCk46pO7cuTMyZ1XCkBNI1c9TXzlLAJaLf/RX6FyHd999N/IKnsGpvLzcciGRXbvU1/lOMqkMtkuWLKHBgweLbKusG4McTyXQ6yqhTk41kLAYb66v3h55zYsvvli0WW+T3fF6xtjqfP2+MrjLKQ4rVqwQGUmuh1PdEyU8LyH1ww8/pHvuuYcOHTpEQ4YMEQ8QQZiXChMGpAJSAamAVEBqrPjpd4xI6UyqHcyxaFYZUX0Veawsnw5B6nlWr+RlBpJByW6eJ0PYsmXLRPZMX+1u165EIdWq8/A1OCsZC1Jl29Uspbr6X60jZ/ysVuerx3B75YNAosezPvrcW/W+7tmzp96Uh1gDJp7uyYLUY8eO0WOPPUbPP/88nXbaafTII48Qw30QPn4bUBA04DpCB2gAWP96tGI84OHV1HhIeUgtLS2NyorqQc0vSOVyEsmkSqhVpwbIV9c6pDp53S+B2UkmVWaL5TZVUiOZKbXKpCYCqXw9qy2sVCBUIdXJ8dXV1WLHBrk7QrxM6vbt2223t3Kie6JA5EUmlVf5b9y4Ueh39OhR0d6hQ4cGIosKOENQVscMwARgYgpMEvXqZB2PMeH/w2tKQ6r+2tqqI/oNqfzKXn7UeZA6+Omr0eNl9OK1S4dSJ5BqtR1WqmdSJaRabSumZ8jjZVIT0T1RI/MCUnlu7S9+8QuxBRXP+R03bhw1b9480aok7XiYMMAEYBI9/DAm/AeTpBleggWjL/jfF1IaUiWs8GtkfQsq+SpdXWDDx1u9lraa/8hZR7m4yOo8q62f1P5rBan8vZwzyfDE+2RabW4fq136PE8+LhakqnvDWoEtZyk5Y+fF637OBMeaYyrnvTqdkyqPV6dOOH34sJqT+qc//Umc7lT3RDyooZD65ptv0oMPPkgHDx6kG2+8ke66665ArOhH9qx+L0Ew8j8YJTI2k3ks+gL6Ah7cvh6Bfo+HlIdUlkJfBa4u8HGSSVWhkP+f4TQrK0vMM1N3BdDnsuo/IsDn6qvp5TxOffU5Z8wYUsaOHVtvTqq8vVar2/UdAawgVa2XrI+6wl22j+eGegWpXGcGbzWzrO7xajXPNt7xVteLdV/jre53o7vTANcQSP3444/pvvvuo/379wcWUFknvw3I6b1I9nHQAX0BYGIOTJI93p2WD1/w3xcCAalOO4yXx1m9QrdbLOVl+WG/ltVm/eoDh8lfD4uldUMgdeHChWJvVKsPb+g/d+5c6tWrV8rfZpjwqVsEHaABIBWQqhs2fMF/XwCkxsCEeBnMhvwUaspTiaEKWv1qVir8ypTa/IYYEG/cv2rVKkCqof7kdzEN6Qt+183U9aEBHlgA6tGjDWMCkGrKfy3L0TeJ54NibdCf1IoGsHD9NT03Qf0BglRoEgzIfwNKhfvspA7oC+gLADRkUpFJre+WfnsjMqlOIhSOaZQK+D34giAqNED2DHCG7BngzNqt4Y/+P7wCUoNACqhjUhSAAflvQEm5sS4KRV9AXwCsI5MKWEcm1UX4wClQwB8FACYAE4AJwARgYh5M/HF076+KGOF/jEAm1ft+iyuGRAEYkP8GFJSugr6AvoAHFjyw4IHF/AMLIDUoURL1NK4AwARgAjABmABMzIOJcbN3WSBihP8xApDqsnPitPArAAPy34CC0ovQF9AX8MCCBxY8sJh/YAGkBiVKop7GFQCYAEwAJgATgIl5MDFu9i4LRIzwP0YAUl12TpwWfgVgQP4bUFB6EfoC+gIeWPDAggcW8w8sgNSgREnU07gCABOACcAEYAIwMQ8mxs3eZYGIEf7HCECqy86J08KvAAzIfwMKSi9CX0BfwAMLHljwwGL+gQWQGpQoiXoaVwBgAjABmABMACbmwcS42bssEDHC/xgBSHXZOXFa+BWAAflvQEHpRegL6At4YMEDCx5YzD+wAFKDEiVRT+MKAEwAJgATgAnAxDyYGDd7lwUiRvgfIwCpLjsnTgu/AjAg/w0oKL0IfQF9AQ8seGDBA4v5BxZAalCiJOppXAGACcAEYAIwAZiYBxPjZu+yQMQI/2MEINVl58Rp4VcABuS/AQWlF6EvoC/ggQUPLHhgMf/AAkgNSpREPY0rADABmABMACYAE/NgYtzsXRaIGOF/jACkJtg5KysrqbCwkGpra8WZbdu2pWnTplFmZiYtXbqU9u3bR3l5eZSWlpbgld0fXlNTQ7NmzaKBAwfSoEGDXF1IXqOqqipyPl8vJyfH1fXcnpQsDa3qy4Mjd/Fet01xdd7L8/o7Om///v2iv7322mt08OBB6tixI40cOZJuuOEGatmypaNrODkIJnxKJegADfDAggcWPLCYf2ABpDqJ1P8+pqKigmbPnk35+fmUnZ0t/srQ+sILL9CYMWNo+fLlgYRU2a5Ro0ZFIFdCa+fOnSPQLf/Gx8n2JyCfo0MBqfaQunfvXvFgtGPHjnqaMqjedttt1KRJE0d62x0EOAOkAs6iRwnGBB5YMCbMPbAAUu2i9L+/r6uro+LiYgFnbrOVDosyeli8dsmscW5urmi3CUg12nibwlI1k/rEE0/QihUrqHv37iKDfsYZZ9DixYtp9erVdNZZZ1FRURGdeeaZnkiJgAxIRUAGpCKDaG2n8Ef/H1gAqQ5DOQNbSUkJTZgwQbzat/qsW7eOOCvJr/v5w1B7xRVX0Nq1a4lfo3MGlj9lZWVUUFBA7dq1E/92cl6PHj3E9bZu3RpVNGc1BwwYUA+g+Zpcjvyo2V/1AvHaJQE2PT2devfuLbLI6kdeU58qoE6BkNfQdWANGaauueYakYHmD2cHP/zww3oaXn311bRhw4ZI2/W26G31appCKkLq4cOHaebMmfTWW2/RnXfeSTfddJPQjrOqkydPpi+//JLmzp1LvXr1ctiz4x8GEwakAlIBqYBUQGqsSOF3jACkOgzlDJ86XOqnWsHmzp07I3NW+Xir6zg5T30NLgFYZnX1bCiX8e6770bmk/L1y8vLo8BY1t2uXVwuf3huqlUm1Wo+LJe3Zs0a0e4uXboIgNZ1kOfxte2AXT1Xr6/eNnndiy++uMHzaYMEqV988QXdfffd9MknnwiIveqqqxz2bECqE6H8NmIndUj2MdAADyx4YMEDi+kHFkCqQ+e3gzm+jBVs6tMDnEKqep7VK3kui7OzDI92UxE4W7ps2TKaOHFiJHvrFaRatUetj1WWl8uONXXATkM+jzOwo0ePjgCwE40d3uaow1IRUo8ePSoW7nFmmbPb06dPp9NPP53ee+89evDBB4Wu48ePp2HDhrlpcr1zACYAE4AJwMQ0mHhiXgYuAn/E634D3cxZEQxjpaWlUVlRJ5kJqdPPAAAgAElEQVRUJwBlB2ZcTiKZVAmJ6tSAjIwMy0yqk9f9sg1WYKnWXd3RgOvLZfoBqTwPk6c58JQB+f/qQq54UO7sbn8NJqm4up8151f6J06csGzOww8/LKaZePGBCQNSAamAVECqtZvCHwGpXsRZT67hZJsnJ7DpJpMqIZVf2cuPOu9Sz6TqK+TjQVu8dukAawWpycikSjCV83SdPAi46QSpmEnldhw7doxefPFFeuqpp4i3omrTpg1dfvnltHnzZvrqq68EwHq1+wJMGJAKSAWkAlIBqbFiqN8xAq/7E6AXuUBH34JKvkrftGlTvUU/OkDpK+bl9k89e/aMWnClnqe+4rZatGUFqdwsuccpQ+u2bdssM6l8nFW7rOZ2WgFtrDmpcg5sq1atLHdFaMjrfjV7GmtOakP2jFWDcipmUq26LM9FnTRpktgjFav7ExjUDg/124gdViOph0EDPLDggQUPLKYfWACpCdq+hEp5mrqS3UkmVYVC/n+G06ysLLFZuLorQCy4lT8iwOfKbKoOqfpq+3HjxtGbb75JY8eOrTcnVbZDbxf/3WpHAHUlvfxe/4EDdWpBrPmyXkGqVZZZ3e81wdsbdXiqZlIPHDggNvDn7aaaNWtGn376KS1YsEDMS+W5qLzqn//uxQdgAjABmABMTIOJF95l4hrwR7zuN9HPUr4MPfvKFW5se5Ym4yalKqTyfqgLFy6sJwnvm8qLqjp16uSZXDBhQCogFZAKSLW2VPgjINWzYBvkC1ktbrIC1yC3MRXrnqoGtGvXLjGF4oMPPhA7O3BG9brrrhN7prZu3dpTKVNVA08b6eBi0MH/YOTgNqTEIegL6At4cPt6KPo9HvC6PyVsz74S+ob1fEasDfrtr4YjnCjg9+BzUodkHwMNkElFQEYmFZlUZFJjxSK/YwQgNdkUgPJTVgG/B1/KNlypGDQApAJSAamAVEAqIDUIERt1bFQKANDwWg+AZu61XlDMBb4AX4AvmPMFZFKD4oyop3EFEIwQjBCMzAUj4wPcZYHwBfgCfMGcLwBSXRoVTgu/AghGCEYIRuaCUVAcBb4AX4AvmPMFQGpQnBH1NK4AghGCEYKRuWBkfIC7LBC+AF+AL5jzBUCqS6PCaeFXAMEIwQjByFwwCoqjwBfgC/AFc74ASA2KM6KexhVAMEIwQjAyF4yMD3CXBcIX4AvwBXO+AEh1aVQ4LfwKIBghGCEYmQtGQXEU+AJ8Ab5gzhcAqUFxRtTTuAIIRghGCEbmgpHxAe6yQPgCfAG+YM4XAKkujQqnhV8BBCMEIwQjc8EoKI4CX4AvwBfM+QIgNSjOiHoaVwDBCMEIwchcMDI+wF0WCF+AL8AXzPkCINWlUeG08CuAYIRghGBkLhgFxVHgC/AF+II5XwCkBsUZUU/jCiAYIRghGJkLRsYHuMsC4QvwBfiCOV8ApLo0KpwWfgUQjBCMEIzMBaOgOAp8Ab4AXzDnC4DUoDgj6mlcAQQjBCMEI3PByPgAd1kgfAG+AF8w5wuAVJdGhdPsFaipqaFZs2bRqFGjKDs72/6EFDsCwQjBCMHIXDBKseEfszrwBfgCfMGcLwBSHTjj0qVLqby8PHLkwIEDKScnhyorK6mwsJByc3ONQ9i6detEnQoKCqhdu3YOWlH/kFjtcnUxi5N0SOXy9u3bR3l5eZSWluZVMb5dB8EIwQjByFww8m0ge3xh+AJ8Ab5gzhcAqXEMrK6ujoqLi8URKlgxbPXu3VvAYRAh1a5dXmU9wwCpuYv3ug5xL8/rb3tuRUUFTZkyhY4cORJ1bNOmTWnu3LnUq1cv22v4eQAC8il1oQM0AJiYAxM/Pc3La8MX/PcFQGqcHssAUVZW1qBspZcDwqtrmWpXGF73+w2p77zzDk2dOrXerQWketXbvbkOgpH/wcibO+X/VdAX0BfwwGLugQWQGsfTOGPKH361b/XRIYzhj1/DZ2Vl0cqVK6lnz540btw4WrRokZgOMGjQIHEZJ+dx5nb79u00e/bsqKIzMjIENPNUAxWg5TWrqqrE8Vx2rNfqdu3i8+VUhtraWnE9OcWB/9+qnVzW4cOHxRxUWQdu+9q1ayNzUlkbPlfWy67Oeh14bqvUUJ2q0LZtW5o2bRplZmZ6GqF4cJiC1D59+tDMmTOpVatWnrahoRdDQD6lIHSABgATc2DSUN8ydT58wX9fAKTG6M3ylbgKl/qhVrDJUKkCndV1nJynz3fVs5/qvxlslixZQoMHDxagJq/P9ZBQJ+vutF2LFy+msWPHiikNVnWJ1c709HQB9bKcrVu3Un5+voB0FVK5PvHqrLeBr7d8+XIaPnw4bdq0STRHBVY/5roCUv03IFPBpKHlIBihLwBSAam6j8AX/PcFQKrHkKpPD3AKqfp5OpQytBUVFdHo0aMFiNq9sudMI2dd3UCqLolsA1+LYdOqbAbZkpISmjBhQiSjqcO4nknVy1HrbNc+9VyZ2fV6QZZJSFXbc/bZZ4vs87XXXktNmjRpKF816HyYMDKpgLPoIYQx4T+YNMi0DJ6MvuB/XwCk2kCqzAxaHWaVEfUKUhPJpHK2k0FNnxqgvh7XM6nx2sXHMlByW9SPzIjGgtRly5bRxIkTI7sN2EFqvDrHA1p9mgDXMd70BreeZQJSN2/eLBZOnThxIqqaPCeVgX/IkCFuq+/JeTBhQCogFZCKDKK1ncIfAameBFq3F7Hb5skEpMo5ofq8SxUUq6ur6+0yECuTKgE03vZVfO3S0tLIPE8/Mql79uyJW+dYmVRZFxWyg5xJPXnypFjZz1ty8f9v27aN7r//ftq/fz9deOGFNGfOHOJ7n6wPTBiQCkgFpAJSAamxYpDfMQKZ1DjRX0Jo586d621Bxa/S+/btG7VZfSywUvcH5eJ4Wyt1rqbVeQzIvAAp1qItHVLVV+0yCzt06NB6r/u5fLt2cdvUjLDMeMbLpOrwaDcnlSE1Xp1jzUnlebecsZVzhWNtp+UF1JnIpFrV86mnniLuM127dqUFCxZQhw4dvGiOq2v4bUCuKpWEk6CD/xmTJNxWV0WiL6Av4MHt66Hj93gApNrYlApb8lC5MMpJJlWFwlir3uPBrfojAmo2VT9HfT3Pr755hwFeUKXPSZVtiNcuPkZdPc/t5Q/vDRtrTqpVO++++27asGGDqIO+cIozh3Z1jrW6X/07azJy5Egx3WHMmDGe/khAsiD1iSeeoBUrVgBSXSGEPyf5bcT+1Nrbq0IDZNUBZ8iqm86qA1K99XHPrmb160x2C488KxwXEgr4DalHjx6lhQsX0qWXXkr9+/enZs2a0ZYtW8Q0CH7d/93vfpfuvfdeatGiRdLuCMAEYAIwAZiYBpOkGV6CBcMf/c+qA1IT7JSmDrfayzRoPytqSiu/yvHbgBhSGUg526x/OnbsSA8//DBdcMEFfjXP0XX91sBRJVLgIOjgfzBKgdvsqAroC+gLeHD7eqj4PR4AqY5syfxBplawm29ZcEr0e/CxEocOHaKnn36aXnzxReIFcO3bt6drrrmGbr31VmJQTfbHhAbJbqOT8qEDwARgYg5MnIzJVDgGvuC/LwBSU6Gnow4pqQAMyH8DSskbb1Ep9AX0BUAqIFW3BviC/74ASA1KlEQ9jSsAA/LfgIzfVJcFoi+gLwBSAamA1PoG6rc3AlJdBi2cFn4F/B58QVAQGpy6S9ABGgBSAamAVEBqEOI26thIFACYAEwAJgATgIl5MAlKiEGM8D9GIJMalNGAehpXAAbkvwEZv6kuC0RfQF/AAwseWPDAYv6BBZDqMmjhtPArADABmABMACYAE/NgEpToghjhf4wApAZlNKCexhWAAflvQMZvqssC0RfQF/DAggcWPLCYf2ABpLoMWjgt/AoATAAmABOACcDEPJgEJbogRvgfIwCpQRkNqKdxBWBA/huQ8ZvqskD0BfQFPLDggQUPLOYfWACpLoMWTgu/AgATgAnABGACMDEPJkGJLogR/scIQGpQRgPqaVwBGJD/BmT8prosEH0BfQEPLHhgwQOL+QcWQKrLoIXTwq8AwARgAjABmABMzINJUKILYoT/MQKQGpTRgHoaVwAG5L8BGb+pLgtEX0BfwAMLHljwwGL+gQWQ6jJo4bTwKwAwAZgATAAmABPzYBKU6IIY4X+MAKQGZTSgnsYVgAH5b0DGb6rLAtEX0BfwwIIHFjywmH9gAaS6DFo4LfwKAEwAJgATgAnAxDyYBCW6IEb4HyMAqUEZDSlYz3Xr1lFFRQXl5eVRWlpaVA0rKyuppKSEJkyYQJmZmSlYe/sqwYD8NyD7u5AaR6AvoC/ggQUPLHhgMf/AAkhVNF+6dCmVl5dH/jJw4EDKyckhBq7CwkLKzc2l7Oxso1GT67Rv3z5LELSrCANkWVkZFRQUULt27SKH19TU0KxZs2jUqFENak88SOV6Z2Rk0KBBg+yqKb6XdWLNnZ7j6MINOMgNmJw8eZK2bdtGixYtor/+9a/Ur18/mjFjRj2Ib0C1jJ7qRgOjFTRUGHQApAJSAamAVECqoZATXUxdXR0VFxeLP6pZQQat3r17C8ADpNa/NbEglaF+2bJlNHHixCg4jndzUxVScxfvFdV+eV5/275ZXV1NpaWl9Morr9CJEyfE8X369KGZM2dSq1atbM9PxQMAZ6fuCnSABoBUQCogFZCalDgdK+OYlMp4WGgyM6keNiNpl2IwSQRSN2/eLB5m7rjjDnr77bdp/fr1gNSk3T1vCwakAlIBqYBUQCog1dvI4vBqnDHlD7/at/ror8cZ/jiLmJWVRStXrqSePXvSuHHjxCteng4gX1c7OY8zt9u3b6fZs2dHFc2vyvk1/aZNm6LmfcprVlVVieO5bKs5ofydU0i1ag9f8/Dhw2JagCyrbdu2NG3atMgcUz2TKjPSW7dujbQlPz8/akqBPqWCD+RX/CNHjhTZbFU/vj5PV+CPXrZ6Hf07h7fd9rBEIVVmT5s2bUpFRUW0du1aQKqtysE4AJAKSAWkAlIBqYBU4xFLgpUKR3olrGCToVLOWeXjra7j5Dx9vqsOlioIcjlLliyhwYMHC1C0e0WeCKTq7bG6NtdlzZo1EVDV68aQmZ6eHoF9Lp+vK0GVj+c5v3KOrPpwoOvH5/KrcwnFrNPGjRvplltuEQ8I/JEPAw2ZtxuvwyUKqeq1AKnGh7KvBQJSAamAVEAqIBWQ6mugsbq4W0jVFyQ5hVT9PB0kGQ4ZcEaPHi1ANN7iJG5PvAVKiUCqXb2sQFyt2549eyxX86sgqmesZQaXs7b8UTOpdtlt9V6q19F3GWhIhwKkAkwAJgATgIl5MGmIb5s8Fw+v/seIRr+6X8KlmgF0kkn1ClITyaQygMnspFpHXqVvtSK+IZAaC45VKFaP4SkLVjsJ8DE8XYCnUjjNpA4YMKDeq3+1vfqUB/4u3rQHt6YFSPXfgNzeG9PnIRihL+CBBQ8seGAx/8DS6CGVJdfhKRmQWltbK4qNN++Ts5X6LgPxMqmx9irV/24Fs1Z/07PFiWZS1TmmOljq146VSbV6qEAm1T9kA5yd0hY6QANAKiAVkApI9S/axrmyzMx17ty53hZUvICpb9++UfuKxspQqnMjuTh+fc2LiOScTKvz1EyjVRXjgaDMwg4dOtQyk2q1tVYsyNOzoLHmpKpzSp3MSZXzSrt06SL04Iyv1V6zTuekDhs2LCrLGmv7MC86EjKpABOACcAEYGIeTLzwbxPXwMOr/zECmdR/92SrlelyYZTVAqh4m+TL1fC84p9XeMtN8+PBrfojAmo2VX/trmYj+RU37zDAe3DG2wBfX1GvTw+IVS8JwTLLK3cckD8MoNdNfw2vZ4XjvaaXUO9kdb9aLy6DdwbgNowZM8bTTfMBqf4bkIlA4kUZCEboC3hgwQMLHljMP7AAUr2IYA24htXKdLvFUg0oLmmnWmVmnSxaS1qF//2KN5F9UhmUp0yZQkeOHKlX7a5du9KCBQuoQ4cOyWxSwmUDzk5JBh2gASAVkApIBaQmHESDfoLV3Eu/tlRKplZWP8Vqt4VWMuvrBkziQer5559P8+fPp/bt2ye7WQmVDzgDpALOoocMxgQeWDAmzD2wIJOaUMj2/mBTK9W9r3niV0xkZ4LEr+79GQhGCEYIRuaCkfcj2J8rwhfgC/AFc74ASPXHx3DVECiAYIRghGBkLhgFxTLgC/AF+II5XwCkBsUZUU/jCiAYIRghGJkLRsYHuMsC4QvwBfiCOV8ApLo0KpwWfgUQjBCMEIzMBaOgOAp8Ab4AXzDnC4DUoDgj6mlcAQQjBCMEI3PByPgAd1kgfAG+AF8w5wuAVJdGhdPCrwCCEYIRgpG5YBQUR4EvwBfgC+Z8AZAaFGdEPY0rgGCEYIRgZC4YGR/gLguEL8AX4AvmfAGQ6tKocFr4FUAwQjBCMDIXjILiKPAF+AJ8wZwvAFKD4oyop3EFEIwQjBCMzAUj4wPcZYHwBfgCfMGcLwBSXRoVTgu/AghGCEYIRuaCUVAcBb4AX4AvmPMFQGpQnBH1NK4AghGCEYKRuWBkfIC7LBC+AF+AL5jzBUCqS6PCaeFXAMEIwQjByFwwCoqjwBfgC/AFc74ASA2KM6KexhVAMEIwQjAyF4yMD3CXBcIX4AvwBXO+AEh1aVQ4LfwKIBghGCEYmQtGQXEU+AJ8Ab5gzhcAqUFxRtTTuAIIRghGCEbmgpHxAe6yQPgCfAG+YM4XAKkujQqnhV8BBCMEIwQjc8EoKI4CX4AvwBfM+QIgNSjOiHoaVwDBCMEIwchcMDI+wF0WCF+AL8AXzPkCINWlUeE07xWoqKigsrIyKigooHbt2nlfQIJXRDBCMEIwMheMEhyeSTscvgBfgC+Y8wVAqkOrW7p0KZWXl0eOHjhwIOXk5FBlZSUVFhZSbm4uZWdnO7yaN4dxnfbt20d5eXmUlpbm+KIMg6WlpTRt2jTKzMyMOi/ed44LcHlgKkJq7uK9LltT/7SX5/V3dK1Dhw7RqlWr6KWXXqLdu3eLe9u7d2+aPHkydejQwdE1vDoIAfmUktABGgBMzIGJV/7l93XgC/77AiDVphfX1dVRcXGxOEqFQQZEBgfO+AUNUmtqamjWrFnEoD1o0KAoBbhd/GEAN/0BpBLt3buXZsyYQR999FGU/NzP5s2bR926dTN6W2DCgFTAWfSQw5jwH0yMmlwDCkNf8L8vAFJtOmiqgVMDxlM9GNWzsBJeR40aZTwrzJVLNa15cJjMpJ48eZJ+/etf0/Lly+lb3/oW3XPPPdS1a1c6fvw4VVVV0ZlnnplQxtyLvgITBqQCUgGpupfAF+ALpnwBkGoTye0yizrYrVu3TgAFf3h6AGcrR44cKbKxPB1AZi6dnMfZTAa32bNnR9UyIyNDzNvctGmT+F5meOU1Zfk9e/aMORWApymUlJTQhAkTIq/8dUjktvAcUfnJz8+PwGu879SpEbKurVq1stXAClLVa7Vt2zYyRYHbWlRURNdcc42AOv5YTV9oCKiZhtQDBw7QpEmTRDb10UcfpYsuuqgh1ffkXAQjBCNTwciTDmvgIhgT/mfPDNxGT4pAX/C/LwBS43RV+apfhUv9cCvYZLDjbKQEUqvrODlPn+9qBZESUrleS5YsocGDBwvojPdKn4+1qpMK5Hzdd999N/Lan6GUoZvhuLq6uh7gSl3U4/gVNV+HoXnAgAEJQypfiz9SR3UO7uHDh8WUBf74tdDKNKTu2LFDzDtt0aIF9evXjzZu3Ej79++njh070k9+8hO64YYbqHnz5p6Yq9OLwIQBqYDU6NGCMeE/mDj1p2Qfh77gf18ApPoAqWp2MxYQWkGqfp4OpTJ7OHr0aAGiDHH6OWpzGOo4k6nPO1WBUp4voS/Wq34G5mXLltHEiRMFpPI83KFDh0ZdOx7UOwF1u9f9/D23mTPHdvX1wrxMQ+o777xDU6dOtax606ZNRdZ7yJAhXjTN8TVgwoBUQCogVTcM+AJ8wZQvAFIdQGp6enrMhUROYNMJoFkBZyKZVF4BbjU1QM3o6k1VX/lzO9Ttn2Sdt27dGjlNvrrnDKmsW21trZjSwFMT4s1pdaKBFZRztlROX+CKyCkMYYbUli1biocB1pXbyQ8EPLWDs6u8qCqRnRwc02iMAxGMEIxMBaOG9lVT52NM+J89M3UvG1oO+oL/fQGQatNL9dfX+uEmIJVBkD/qnEz+twq2e/bsqbfLgF0mVQVHBkE166pvb6VmUtU9TNVrWL3Sl3olCqlyDqv6gNBYMqn6Sv7Vq1fTwoULxSKqBQsWGN2GCiYMSAWkIpOKTKo1KMAfAakNfdBp8PkSQjt37lxvCyqGur59+4q5kfI1eaxX8Cr0caV4IRVnKeViJKvz5CKsWNtB6ZCqLoSSmU79lbwuiFwApQOwvmCM/71t27Z68z91+Iw1J5WnHNhpoGZS9YVW+lZgYcykfvjhh2JFP3/UhVMSUnluNGdV27Rp0+B+7fQCMGFAKiAVkApIBaTGihl+xwhkUh1Ea6tX37FecceCVH3l/bhx42jt2rWO4Fb9EQEVJvWy1BX3/Fo8KyuLGPZizUnlpkuY5f031X1grer75ptv0tixY8U56o4D+i4CVqv7OTtop4H+ul+dUsDt5l0S+JgxY8aEck6qXN3P7ea5p3feeSfx33hhGC+qGjFiBN1+++3UpEkTB73Wm0P8NiBvaun/VaCD/xkT/++iNyWgL6Av4MHt67Hk93gApHrjW75cxeoXpewWS/lSkUZ6UdMLp3if1Keffpp+9atf1VO8e/fuIovaqVMno3fDbwMy2pgGFAYdACYAE3Ng0oChavRU+IL/vgBINdqlEyvMao9Wtz+FmljJOJoVSIYBHTt2jF588UV69tlnIz+JynvB3nbbbWIrKtOfZGhguo1OyoMOyRkPTu6N6WPQF9AX8MBi7oEFkGra4RIoT389zqfG26A/gUvjUAcKIBghGCEYmQtGDoZkShwCX4AvwBfM+QIgNSVsD5VIRQUQjBCMEIzMBaNU9ACrOsEX4AvwBXO+AEgNijOinsYVQDBCMEIwMheMjA9wlwXCF+AL8AVzvgBIdWlUOC38CiAYIRghGJkLRkFxFPgCfAG+YM4XAKlBcUbU07gCCEYIRghG5oKR8QHuskD4AnwBvmDOFwCpLo0Kp4VfAQQjBCMEI3PBKCiOAl+AL8AXzPkCIDUozoh6GlcAwQjBCMHIXDAyPsBdFghfgC/AF8z5AiDVpVHhtPArgGCEYIRgZC4YBcVR4AvwBfiCOV8ApAbFGVFP4wogGCEYIRiZC0bGB7jLAuEL8AX4gjlfAKS6NCqcFn4FEIwQjBCMzAWjoDgKfAG+AF8w5wuA1KA4I+ppXAEEIwQjBCNzwcj4AHdZIHwBvgBfMOcLgFSXRoXTwq8AghGCEYKRuWAUFEeBL8AX4AvmfAGQGhRnRD2NK4BghGCEYGQuGBkf4C4LhC/AF+AL5nwBkOrSqHBa+BVAMEIwQjAyF4yC4ijwBfgCfMGcLwBSg+KMqKdxBRCMEIwQjMwFI+MD3GWB8AX4AnzBnC8AUl0aFU4LvwIIRghGCEbmglFQHAW+AF+AL5jzBUBqUJwxxetZV1dHxcXFlJ2dTYMGDapX24qKCiorK6OCggJq165dirfmVPUQjKABgpG5YBQIU4AvwBuVjooY4X+MCCykLl26lMrLyyPdZeDAgZSTk0OVlZVUWFhIubm5AphMfrhO+/bto7y8PEpLS2tw0RL8tm7dGrlWRkZGBPRqampo1qxZxG23AsMGVyCBC8SDVPkd19HpPUnmfQSYAEz0ro9g5H8wSsBuknoo+gL6AmKEuRgROEiVwMMSqTDIgNi7d2+RpQsDpEpI69Onj4Bv+eGM5Lp160TbDx8+HAhIVevsFN5TBVJzF+9NakBMtcJfntfftkr79++np59+ml555RWqrq6mNm3a0PXXX0+jRo2i0047LXL+yZMnadu2bbRo0SL661//Sv369aMZM2Z48oBnW8kEDwCYAEwAJubAJMHhmbTD4Qv++0LgIDWIr40THUESxNPT06MANdHrmDze7nW/ybp4VRYPDkBqtJp2kPr555/T5MmTadeuXfVuw4ABAyg/P59atmwp4LW0tFSA7IkTJ8Sx/EA2c+ZMatWqlVe30LPrIBj5H4w8u1k+Xwh9AX0BDyzmHlgCB6mcMeWPml1UPUm+AuesDb9allm8rKwsWrlyJfXs2ZPGjRsnsjfq/En9PM5WVlVViUvztAI5nYCvN3v27CgblK/gN23aJMqTGV55TXkdLtvJVADOIpaUlNCECRMoMzMzpuXqYCjbevXVV9OCBQvEeXqZ+hQCdfoAH6/XWbabv9Pbrl7bClL1a7Vt25amTZsWaZPVdAYuh+9d3759RZZY3kf+uzrFw2raQ6I628UyQGp9hewg9bPPPhNj6+abb6YePXrQ9u3bafr06cTZ1Q4dOtD8+fPpvPPOo82bN4s3HnfccQe9/fbbtH79ekCqXYdM8veAs1M3ADpAA0AqINXSjp1k66wglaFSha14QCWhiCGVF/rwv+V8T/0VtJ7V5XMkpHIDlixZQoMHDxZQlsj8UafZYitIVduqf2+VodXrzIuf1AzuihUrxGtYrj9nviRk6tMuuL3qwimr9nJZa9asiVxDncMb63z1fvDDglx4xRoxlHJ2zq3OdjEfkJo4pOpnHD9+nObMmSMglKfizJs3j7p16xbJnjZt2pSKiopo7dq1gFS7Dpnk7wFngFTAWfQgxJjw/4ElUJlUt5Cqryp3CqlqVlRmEtVrMYhxgB09erQAURX4rOZeMpRxBtBukZMOqRKOa2tro7KjOthZwa3MCMtFZXqGVm0DXy9WBtcqg61mfLt06RIFqVZ1UXVnuNR3A1Drqj5scEYu3s4Beux2qrNdzAekNhxSDx48KB5KuD/wGOFM6hlnnBF1YUCqXU9Mje8RkMImVosAACAASURBVAGpgFRAqu5GfvtCICE13lxNq0yqV5CaSCaVIdVqaoCamY0Vevg8NWupHmeV+ZTTFmJBqoTtPXv2iFesEnbldeVreNbOapuoWA8HKuDqkBoL2FWAdJpJZbjRX/2rmrjV2S70A1IbDqlvvPEGPfDAA3TkyBH62c9+Rrfeeis1adIEkGrX+VLwe7+DUQo22bJK0MH/7Bn6QlAU8L8vBApS+bYx/KivffVbaQJSJeTpcyxVMJNAqG6F5TTDF2/hVEMhNd5c13hzYb3OpHI2OdY2YnxPnWZSrXYBcKqznQ0AUhsGqTwGeHrGjh07xJSRn//859S6det6F0Um1a4npsb3gDNkUpFJRSYVmVQbP5bw0rlz53pbUPGrdH3BTaz5nVZZPN6PlFcfc2bSKhOovo62qqYOqSoQSpgaOnSo7et+vnasLagaAql8XX3OqdoOKzi2m5Mqs9p6tjXWnFT5gMHlqlMl7B429IcTOSf1oosuipqikKjO8bobINU9pO7du1e85mdA7d69u8jgd+rUyVJuQGpqQKhdLQCpgFRAKiAVkGrnlERktSpcLoxykklVM3VyRTiv+OfFG+pCHX1OKp+nZ//UbKoOtnLxFZ/HK+F5hwHeXsduTqqUwKqdanlWC6f01/V6nZz+QIDURV1wpraH62i3GE2fS6vvJKB/r15Tv4+69uq1GqpzrC4HSHUHqQyovN/pRx99ROeff7543X/OOefEHNmAVAemlwKHAFIBqYBUQCogNQXMOFYVrH5Rym6xVAo3J6lVs3pNbwWmyawkIDVxSD106BA99NBDtHHjRkeAyiUAUpPZy52XDUgFpAJSAamAVOeeafxIq3mZXv8UqvFGJalAq/mvqfArU6ocCMqJT4rn/U+nTJkS2WJK717Dhg2j8ePHi0WFfBwvqNI/Xbt2Ffv88r6qqfJBX0i8L6TKvfO6HugL6AuA9a9Hld/jIXALp7w2nESup29Oz+c63aA/kXIay7H69AFut5wTnAoa+D34UqGNdnVIVIMtW7bQ1KlT6dixY5aXdgKpPEWAt6pq3769XfWMfZ+oDsYqZrAgaIBMKuAMmVRkUg2aLoqCAvEUQFBGxgRB2VzGJChuBF+AL8AXzPkCMqlBcUbU07gCCEYIRghG5oKR8QHuskD4AnwBvmDOFwCpLo0Kp4VfAQQjBCMEI3PBKCiOAl+AL8AXzPkCIDUozoh6GlcAwQjBCMHIXDAyPsBdFghfgC/AF8z5AiDVpVHhtPArgGCEYIRgZC4YBcVR4AvwBfiCOV8ApAbFGVFP4wogGCEYIRiZC0bGB7jLAuEL8AX4gjlfAKS6NCqcFn4FEIwQjBCMzAWjoDgKfAG+AF8w5wuA1KA4I+ppXAEEIwQjBCNzwcj4AHdZIHwBvgBfMOcLgFSXRoXTwq8AghGCEYKRuWAUFEeBL8AX4AvmfAGQGhRnRD2NK4BghGCEYGQuGBkf4C4LhC/AF+AL5nwBkOrSqHBa+BVAMEIwQjAyF4yC4ijwBfgCfMGcLwBSg+KMqKdxBRCMEIwQjMwFI+MD3GWB8AX4AnzBnC8AUl0aFU4LvwIIRghGCEbmglFQHAW+AF+AL5jzBUBqUJwR9TSuAIIRghGCkblgZHyAuywQvgBfgC+Y8wVAqkujwmnhVwDBCMEIwchcMAqKo8AX4AvwBXO+AEgNijOinsYVQDBCMEIwMheMjA9wlwXCF+AL8AVzvgBIdWlUOC1agbq6OiouLqbs7GwaNGhQPXkqKiqorKyMCgoKqF27doGQD8EIwQjByFwwCoQpEMYE3yd446neCh3816DRQWpNTQ3NmjWLqqqqIp6Yn58v4GrdunVUXl5uHKRknQYOHGgJeE7MW0Li1q1bI4f37NmT8vLyKC0tzcklGnRMPEiV3zG8ss5OPpWVlVRYWEi5ubmOz3Fy3USO4cGRu3hvIqfg2AYo8PK8/rZn79+/n55++ml65ZVXqLq6mtq0aUPXX389jRo1ik477bTI+R999BH9+te/pg8++IC4/7Vv356uvfbaesfZFvjvAxCM/A9GTu9Fso9DX0BfwMOruYfXRgWpEnyGDh0agUEGxMWLF9PYsWNp06ZNgYRU2a4+ffpQTk6O6D0SDD///HMj0B0PUjmLyg8AiQAzIDXZodh8+XaQyn158uTJtGvXrnqVGzBgAPHDZsuWLen999+ne++9V4wB/aMel0gLASYAE4CJOTBJZGwm81j4gv++0KggdenSpaI/S5BLZuf2suxY7fIiQ+u0nnav+51eJ5WOQybV7N2wg9TPPvuMFi1aRDfffDP16NGDtm/fTtOnTyfOrnbo0IHmz59P5513Hi1cuJBWr15NvXv3pvvvv19kW1etWkW//OUvqWvXrrRgwQJxfCIfBCP/g1Ei9yOZx6IvoC/ggcXcA0ujgVQJbPxaMNYrZ33eJGf/5LQAngbAr+OHDx8upguo1+GsX0lJCU2YMIG6dOki5mZeccUVtHbtWnG+nE7AMMnXUT98zZEjR9abzykzibW1teJwPs4Kru3axWXu27dPZDE5qHObrr76ahGo+aNPCdCnQ6jlsj6zZ8+OVF891wpS9Wu1bduWpk2bRpmZmeIaVlMU+O+sbd++fevprOqXkZERyRDr5Xg1zQGQahYF7CBVr83x48dpzpw5tH79ejHPed68edStWzcqKioSY+/GG2+kSZMmUZMmTWjLli1iHJ599tkCZvn1fyIfgAnABGBiDkwSGZvJPBa+4L8vNBpIVUFSQpLeua0glRf7MDTJxUBWUGgFqTt37owCMn2+q5r91AFPnYLAwTfeq2+7dnG53C4JqQyZEjz1cuW/09PTI0C8YsUK6tevH3GdSktLI22Sx7KGfG3+qAunrLK4XJc1a9ZErqECdKzz5cOArh+3iR8A+PXtkiVLaPDgwQJ+vcweA1LN2n+ikHrw4EHRl7gv8L1n+DzjjDPo7bffphkzZhBD7I9+9CO68sor6dFHHxXjiB8khwwZknDDEIz8D0YJ35QknYC+gL6ABxZzDyyAVMXorCBVAp5cfOQUUvVV7voreXWepg5ouvfGW3iUKKTqK+xltpiztPGuZTWlwArOZbutVvOrUMxwqe8GoNZF1Zlf7cbbOUDXi+vKmVarXQYSiWuA1ETUavixiULqG2+8QQ888AAdOXKEfvazn9Gtt94qsqYnT56kDRs2iMwqgyx/mjdvLrKq3Cf4mEQ/ABOACcDEHJgkOj6TdTx8wX9faFSQarda3E9ITSSTygOOj2egVD9y2oD6Nyev+/l4hlArcNQzrVbbRMWab8pl86vV0aNHR6Y5SEhVr6vuLqACpNNMKmfJ9CkWqgb6NAT+Ts1+uzUwQKpb5dydlwik7tmzR0z32LFjh8j0//znP6fWrVuLghlaly9fLnYBaNq0aeRv/FaC57DyXNVEPwhG/gejRO9Jso5HX0BfwAOLuQeWRgOpVq+ydZPzG1JV6Iw3n5PrYfVq3WoLp3jt0gHWDlI58Mu5tfqUCK8zqdwWfY6uOv/VaSbVaioEMqnJCt8NK9cppO7du1e85mdA7d69u9iqrFOnTqJwfsXPu3XwQqnLL7+cpk6dSt/4xjfEoqnf//731LlzZ/Hq/9xzz02osgATgAnAxByYJDQ4k3gwfMF/X2g0kMr9WGbc9DmmMhvIYKRmEq2ygToUSpjiBU4cOOXCKfV1v90+oXqmUodJWW+rTGqsdulzRjmbaQepfC1+rZ7InFR5rNW8Ws5+qnu/qtlkLkvqbjVHWAfsWHNSL7rooiiwttpmzK2HIZPqVjl35zmBVAZUnm/K+6Cef/754nX/OeecEymQdwCYOHEi7d69Wyyquuyyy8R3sf7utKYIRv4HI6f3ItnHoS+gL+CBxdwDS6OCVJZVXzXPf5Pw5ySTql+DV6zz6vznn38+anW/PifV6kcEZDZVwqF6jpplZNDjD7+mjLUzgVW79FfedpDKIBtvdb8+BUHNfFpNCdDrpK7Ij3Uv5DWtpjHEWt2v1os1zcrKolatWmFOarKjeYLl20HqoUOH6KGHHqKNGzdaAqoOozwNhber4r1TX3vtNXr44Yfp2LFjNHfuXOrVq1dCtQOYAEwAJubAJKHBmcSD4Qv++0Kjg9Rk9GerFedh3Fc0EW2tXtPbza9N5PpeHItMqhcqOr+GHaRu3ryZpkyZQidOnLC86LBhw+iOO+4QC6b4wcXqo89fdVo7BCP/g5HTe5Hs49AX0BfwwGLugQWQasDxrODLy62SDDTB8yKsdhJIhV+ZUhuKYJRawYj3OuU5ppwNtfowpI4fP17sv/vss88KUOXX/vw566yz6LrrrqObbropssAqkU6NvpBafSGRe+f1segL6AuAVECq176S9Ov5tQI96Q1rQAWc7mDQgCIadCqCEYIRgpG5YNSgwWrwZPgCfAG+YM4XkEk1aG4oKlgKIBghGCEYmQtGQXEH+AJ8Ab5gzhcAqUFxRtTTuAIIRghGCEbmgpHxAe6yQPgCfAG+YM4XAKkujQqnhV8BBCMEIwQjc8EoKI4CX4AvwBfM+QIgNSjOiHoaVwDBCMEIwchcMDI+wF0WCF+AL8AXzPkCINWlUeG08CuAYIRghGBkLhgFxVHgC/AF+II5XwCkBsUZUU/jCiAYIRghGJkLRsYHuMsC4QvwBfiCOV8ApLo0KpwWfgUQjBCMEIzMBaOgOAp8Ab4AXzDnC4DUoDgj6mlcAQQjBCMEI3PByPgAd1kgfAG+AF8w5wuAVJdGhdPCrwCCEYIRgpG5YBQUR4EvwBfgC+Z8AZAaFGdEPY0rgGCEYIRgZC4YGR/gLguEL8AX4AvmfAGQ6tKocFr4FUAwQjBCMDIXjILiKPAF+AJ8wZwvAFKD4oyop3EFEIwQjBCMzAUj4wPcZYHwBfgCfMGcLwBSXRoVTgu/AghGCEYIRuaCUVAcBb4AX4AvmPMFQGpQnBH1NK4AghGCEYKRuWBkfIC7LBC+AF+AL5jzBUCqS6PCaeFXAMEIwQjByFwwCoqjwBfgC/AFc74ASA2KM6KexhVAMEIwQjAyF4yMD3CXBcIX4AvwBXO+AEh1aVQ4Lb4C69ato4qKCsrLy6O0tDTLg50ck0ydEYwQjBCMzAWjZI71RMqGL8AX4AvmfCH0kMogVFZWFlG0Z8+eApwOHz5Ms2bNooEDB9KgQYMS8agGH8t1Ki8vp4KCAmrXrp2r6zEAzp49O+rc/Px8ys7OdnU9L0+qqamhoqIiGj16NGVmZsa8tAqpybwfsSrIgyN38V4vpUmpa708r79tfViDc845h5599ll67rnn6KuvvqK5c+dSr169xLl1dXX0wAMP0MaNGy2v1aFDB5o/fz6dd955tmWl8gEAE4AJwMQcmKSyF6h1gy/47wuhhtSlS5fStm3bomCQwYg/ffv2DSykcrveeustmjZtWgQCJbSOGjUqLnQzQDKc83F+Aa3U2A7+AanJtWI7SD158iT99re/pWeeeYYOHDgQqeycOXPosssucwSp/BA2b9486tatW3Ib28DSEYz8D0YNvEXGTkdfQF/AA4u5B5bQQmplZSWVlJTQhAkT4mbzjDmbRwXFa5eTDK0JSHXa1CC87m/MmVTOkt57773UsWNHuvLKK2nBggXE/UeFVKt7ffz4cZE9/cMf/kCXXHIJPfjgg9S6dWun3SIljwOYAEwAJubAJCVNwKJS8AX/fSG0kGoHQByAi4uLRTaRM36cieRzsrKyaOXKlSSnBbz66qv15lZyJpM/OTk5Mc/bs2cPFRYWUm1tbaRrt23bVmQ/OdDzFAT1dT9fk6cA8EceZ/WqPF67GGC5zNzcXOrRo4do3xVXXEFr166lqqoquvnmm8VrW/UjpwhIeOXjrOrA5fJ3GRkZkekTUiM551S/hv69OvWCv2OtuQPy9Av+qPeD/y3bIzVUs8RO9WqI2eF1P4k3ERdffDHt3LmTJk+e7AhSP/nkE5o0aRLt37+fpkyZQtdff31DbkNKnItg5H8wSokb7aAS6AvoC3hgMffAElpIVUHSynesIJXnePIcVYZP+bGCQh1S9fMkrMn5rnr2k4FYhVT99Thff9++fZaLjuK1S82SSkhluFCnBVhlUvX6ctu5TmvWrImcKwFT6iP1S09PF3pZXUPXqbS0NHI9OT1BgqwOqfr1uLzly5fT8OHDadOmTeL2yOkE8fRyEHNiHgJI/ToYOYVUniLwxBNPiCkCPJeVX/V37ty5IbchJc4FmABMACbmwCQlBr2DSsAX/PcFQKqSSdWzmxLW9FXqOnzp5+lQKoGOoYoztzqk6mNBZnWtVsYnCqkyUyzLsIJUq/roEG8F6+p53GYrHZYtW0YTJ04Ui274E+sBQIdUO41UzeLp5cBnAKlxRJIm7BRSP//8c5Fx3bVrF40YMYJuv/12atKkSUNuQ0qci2DkfzBKiRvtoBLoC+gLeGAx98ASakiNlY1kea0yqV5BaqKZVP01OddPf1UeL7Mrv1PhuEuXLvVen/NxVpAaawoBAzG/3me4dgKp+m4DXB6fz9MaGFLltazaokNqvGkNiejlIOYAUj2E1BUrVohMalgWTCEYmQtGDRmrJs8FpAJS4QvmfCG0kMrZNfX1sm5iJiBVzu/kstXtodQsYatWrQRMytfmfGy8zGC8dqlgp0OfbL+XmVR1oZZVJlXV3CoDHK++sTKp+jQDO70aErzwuj+x1/3V1dU0depU+vjjj8U8VJ6X2qxZs4bcgpQ5F2ACMAGYmAOTlBn4NhWBL/jvC6GFVAkz/PpRXaAkFwCNHDmy3sIpq0yqDoX63EwrmLJ7/WwFqfK1vKw3jw2r1/2x2iXneEoY1iFch1R1f9hYc1LVvVxlu+XiJf0cq2uo41vX0e2c1MGDBxNPIXCqV0PMDpCaGKRu2LBBbG/WvHlzsYcvr+wPywfByP9gFJS+gr6AvoAHFnMPLKGFVCmhugqc/xZroU68OZDqNRju5Eeu7o81TUD9EQE1m6qXpa5i55X9DNB8zJgxY2L+WpPeLvlaXf44QCxI5Xqoq+wl1Oor6fXryawnbyUkN27XF5nZvYbXV/dfffXVxGCT6Op+N3q5CYCAVOeQeujQIZo+fTpt2bIlNNtOqX0GYAIwAZiYAxM3fp2Mc+AL/vtC6CE1GR3Xar/SRBYCJaPOdmXabelld34Qv2/skHr06FG677776L333rO8fePHj6dhw4aJ7xhO+YHnyJEjodl2CpAafdsRkE/pAR2gAR5YzD2wAFJ9oCcroHOy0b4PVfHsko0VUnkv18b6sYPUu+++m4YMGULHjh0TP5W6fv16uuCCC+jhhx8WPwAQpg/ABGACMDEHJkHxDviC/74ASPVhNMhX7Vu3bo1cXX997kOxvl4SkOqrvCl7cZgwsmeAM2SUdYOCL8AXTPkCIDVl8QAVS7YCMGL/n5KTfY+dlo++gL5gKig77ZPJPA7jAZBqajwAUpM50lF2SisAIwaYmDLilB4I/64cxgPABOMBWXXTWXVAahCiA+qYFAUQlAGpCMpfDz2MB0AqxgMgFZCaFBxBoVCgvgIIyoBUBGVAqumgHAQvhjfigcWUNyKTGgRHQB2TogCMGJBqyoiT0sETLBTjAWCC8YBMqumHNkBqgkaNwxuPAgjKgFQEZWRSTQflIDgsvBEPLKa8EZAaBEdAHZOiAIwYkGrKiJPSwRMsFOMBYILxgEyq6Yc2QGqCRo3DG48CCMqAVARlZFJNB+UgOCy8EQ8sprwRkBoER0Adk6IAjBiQasqIk9LBEywU4wFggvGATKrphzZAaoJGjcMbjwIIyoBUBGVkUk0H5SA4LLwRDyymvBGQGgRHQB2TogCMGJBqyoiT0sETLBTjAWCC8YBMqumHNkBqgkaNwxuPAgjKgFQEZWRSTQflIDgsvBEPLKa8EZAaBEdAHZOiAIwYkGrKiJPSwRMsFOMBYILxgEyq6Yc2QGqCRo3DG48CCMqAVARlZFJNB+UgOCy8EQ8sprwRkBoER0Adk6IAjBiQasqIk9LBEywU4wFggvGATKrphzZAaoJGjcNTT4F169ZRRUUF5eXlUVpammcVRFAGpCIoI5NqOih7ZmA+XgjeiAcWU94ISPVxIMe79NKlS6m8vDxyyMCBAyknJ4cqKyupsLCQcnNzKTs722jtuE779u1rEOwxLM6ePTuq3qNGjaJBgwb51hZAqm/SEoIRgpGpYORfL/b2yhgTeHjFmDD38ApI9da/bK9WV1dHxcXF4jg188eA2Lt3b2rXrl1gIZXb8NZbb9G0adMoMzNTtFG2lyHVL+j2E1JzF++1vac4wHsFXp7X3/aihw4dolWrVtFLL71Eu3fvFln0/v3709ixY6lz586R8/fv30/cN1977TU6ePAgdezYkUaOHEk33HADtWzZ0rYcPgBgAg0AJubAxNGgTIGD4Av++wIg1XBH50xjWVkZFRQUCCANy4fbVVpaGgWoptoGSDWltLly7CCVAXX69Om0ZcuWepW68MILRTafx9fevXtFn9yxY0e94xhUb7vtNmrSpIltwxCM/A9GtjchRQ5AX0BfwAOLuQcWQKph4+OMDn/41b7Vp6amhmbNmkX8ipwzjwx/DGFZWVm0cuVK6tmzJ40bN44WLVokvpev0Z2cx5nb7du313sdn5GRIaB506ZNUXM75TWrqqpEVbnsWPM+7dqltlWfEqBOB7BqL5e5Z88ekWGura0Vl5LTI/j/AamGO7GB4uwglTOi/Ebiu9/9Ll166aVimgr3YYbRpk2b0ty5c6lXr170xBNP0IoVK6h79+5iXJ1xxhm0ePFiWr16NZ111llUVFREZ555pm2LACYAE4CJOTCxHZApcgB8wX9fAKQa7Ozy1bcKl3rxVrDJWSEVyqyu4+Q8fb6rntVVYY/rtWTJEho8eLB4dS+vz/XQ55c6aZdsp55xdVJvPobBgl/jcnZMbwcg1WAnNlSUHaRaVeOpp54Sr/X5M2fOHPr2t79NM2fOFFNQ7rzzTrrpppvEdwyykydPpi+//DICs3bNQjDyPxjZ3YNU+R59AX0BDyzmHlgAqQadzwnMWUGbPj3AKaTq5+lQymVxJmn06NECRO1gjwGAs65OIFVfGJafny8yv1YZVy6Xs7WcXXYyHUKf52pXb7e3mAcH5qS6Va9h5yUKqcePHxdgun79evEgM2/ePDr77LMtIfWLL76gu+++mz755BPx/VVXXWVbWYAJwARgYg5MbAdkihwAX/DfFwCpBju7hKv09PSEXvd7BamJZFJ5EYrTlfrx2qVDtw6vUn6ZKY4FqQyirIP6keALSDXYiQ0VlSikfvzxxzRlyhSR8eeHKM6Unjx5UkwR2bBhg1iUyHNYTz/9dHrvvffowQcfFMeOHz+ehg0bZtsqBCP/g5HtTUiRA9AX0BfwwGLugQWQatj4GKh466lYC6f8zKRKSJXzOtu2bRu10EmFPTkHVN0KK1YmlSWMtXDKClL5+Fhzcq0gVb82MqmGO20SiksEUvm1PcMoz6nmuaf8/506dRK15j7N81NPnDhh2YqHH36YrrjiCtsWAkwAJgATc2BiOyBT5AD4gv++AEg13NkltPEWOfoWVPwqvW/fvvUWTlntBqDuacpN4EUkW7duJZldtII99bW6VbN1SC0pKaEJEyaIqQAScIcOHRpzz1OrLaisoDveLgCxIFXVQGZ4kUk13HkNFucUUnmV/0MPPUQbN24UW0sxdF5wwQWRmh47doxefPFF4vmqvBVVmzZt6PLLL6fNmzfTV199JQDWydZoCEb+ByOD3atBRaEvoC/ggcXcAwsgtUF25e5kmQlkqJQf+brbSSaVz9FX3vOK/7Vr10btChALbtUfEVCzqfprc/UVO6/s5x0GWrVqFXdjfqspAuqiL5l1jbXhf6zX/eo0Ab4ef/gVLgMGXve764epfJYTSGVAfeSRR+jPf/6zANQZM2Y4Ak6eizpp0iSxRypW9zvvBYCzU1pBB2gASAWkOndOHOlYAatflPIL8BxXKoUPxMKp5N0cO0jlDClvw/bcc8/FBdQDBw6IDfx5u6lmzZrRp59+SgsWLBDzUnkuKq/657/bfQAmABOAiTkwsRuPqfI9fMF/X0AmNVV6u4F6WK2s9+KnUA1UPSlFwID8NyC3N/af//ynyIbySn2rT79+/URmlV/1L1y4sN4h+txVu3qgL6RuX7C7d15/j76AvoAHFnMPLIBUrx0sha+nTxHgqsbboD+Fm2KkaghGqRuMeI70PffcIzbxjwep/ItTPF/7gw8+ED/RyxnV6667TuyZ2rp1a8f9CH0hdfuC45vo0YHoC+gLgFRAqkd2gstAAfcKIBghGCEYmQtG7keq2TPhC/AF+II5X0Am1ay/obQAKYBghGCEYGQuGAXFGuAL8AX4gjlfAKQGxRlRT+MKIBghGCEYmQtGxge4ywLhC/AF+II5XwCkujQqnBZ+BRCMEIwQjMwFo6A4CnwBvgBfMOcLgNSgOCPqaVwBBCMEIwQjc8HI+AB3WSB8Ab4AXzDnC4BUl0aF08KvAIIRghGCkblgFBRHgS/AF+AL5nwBkBoUZ0Q9jSuAYIRghGBkLhgZH+AuC4QvwBfgC+Z8AZDq0qhwWvgVQDBCMEIwMheMguIo8AX4AnzBnC8AUoPijKincQUQjBCMEIzMBSPjA9xlgfAF+AJ8wZwvAFJdGhVOC78CCEYIRghG5oJRUBwFvgBfgC+Y8wVAalCcEfU0rgCCEYIRgpG5YGR8gLssEL4AX4AvmPMFQKpLo8Jp4VcAwQjBCMHIXDAKiqPAF+AL8AVzvgBIDYozop7GFUAwQjBCMDIXjIwPcJcFwhfgC/AFc74ASHVpVDgt/AogGCEYIRiZC0ZBcRT4AnwBvmDOFwCpQXFG1NO4AghGCEYIRuaCkfEB7rJA+AJ8Ab5gzhcAqS6NCqeFXwEEIwQjBCNzwSgojgJfVPj5SgAAE+BJREFUgC/AF8z5AiA1KM6YwvWsqamhWbNm0ahRoyg7OzuFa5pY1RCMEIwQjMwFo8RGZ/KOhi/AF+AL5nzBFaRWVlZSYWEh1dbWipq2bduWpk2bRpmZmbR06VLat28f5eXlUVpamjEnkXXKzc11DUrx2mWsIT4WVFdXR8XFxbR161YaOHAg5eTk1CtNasBfyHtqVyUnkOrF/bGrh9ff8+DIXbzX68vielAACkABKBACBUrHdqKsrCzblhw6dIieffZZeu655+irr76iuXPnUq9evSLnnTx5krZt20ZPPvkkffDBB8Sx+uyzzxaJn2uvvZaaNGkijuXj/vrXv9Ljjz9OHJ+aNm1KF154IY0bN46++c1v2tbDjwP8fmhLGFIrKipo9uzZlJ+fH4FBBpAXXniBxowZQ8uXLw8kpNq1yw64Gc75YwV+XnUM1rmkpIQmTJggHggS/UhI/fLLL4kHTUFBAbVr1y7qMuvWraOXX35Z/M1pOTqkWkErIDXRu4XjoQAUgAJQIJUVsINUhsqNGzfS/Pnz6cCBA5GmzJkzhy677LLIv19//XWaOXMmnThxIqq5DKFTpkyhQYMGib9v2rSJfvGLXwiIVT+nnXYaPfLII3TxxRcblyulIFVCDr/SlaIZV8SHAr1oV5AglZ/8uGPp91HC5Xe+8x3iQeMlpPpw23y/JDKpvkuMAqAAFIACgVXADlKZLXgqHCe5rrzySlqwYAFxnLWC1Pfff59GjBhBHTt2pNWrV4tsKUNrv379aMaMGXT8+HGaPn06bdmyhYYMGUJ33nmnAF9ONu3YsYOuv/56mjRpEjVr1syonikFqU4yeZyJ46wkv+4/fPgwFRUV0TXXXCMyrPzhV8h8k8rKyqIyeU7O69KlS+R1tXoXOCXet2/fevMi+Zpcjvyo2V/1fCft4uMZRMvLy8WpcopD+/btRblVVVWRS8pX6RL65Hc9e/aMTINgjbh+DIwrV64k+d2ePXuiplLIa+ltUadYOG2nCuNcWXmfZJZY1umHP/whLV68OAKp/He7+yXnpPJ1OdMe6yPvQaLtl9fT2xpr2oIXoxSQ6oWKuAYUgAJQIJwK2EEqt/ro0aPUokUL2rlzJ02ePNkSUnV1PvvsM5o4cSLt3r2b+vTpI7Ksu3btEucfO3aMHn30UbrooovEaU899ZRgE37tz/DLbGDyk1KQagUruhg6bDK88Ed9tewUevTz1Pmu/B3Pr5TZQP0VM5fx7rvvRl6/c70YMK1ecTttF5cpM8j63Fs9k8pAuGTJEho8eLB4NS/rx1DF15DTC1TI4mMYDseOHStew+uvyK1gOpF2qpDKHZznFcs5vPp36rQCp/dLLpyyet1vdX8YZhNpv34P5TX5FYcf0ywAqSatDmVBASgABYKlgBNIlS1KBFI//PBDuueee8S0PM6actKPeWbq1Kl0zjnniIwsZ1z58+abb9J9991X7++mlAwFpOqrvhOFHhbb6pU8QwtnKRlQ7BbvMOAtW7ZMPJ3o8zCdQKp+w2UmUC4Qc/K6n4/JyMiIQKqendTLkG1mqGUYd5LxjddOXUO1zup51dXVUXNfE71fTiE1kfb36NEj6qFEauXm3jkdvIBUp0rhOCgABaBA41PAD0jlTOljjz1Gzz//PKlzTfnfDKddu3YV/+3QoYMQ/J133hHwylwzb9486tatm9EbkXKQWlpaGnfVt1Um1QtIZdUTyaSqK9nlHWNAjJVJtWuX/uqer6m+vreCVJktVXsMayEzqVaQpr/O5nPlK3IrSE2knTqkqoDHqw75w8Cvl2MSUmO1n7PRVttcxYPyho5UQGpDFcT5UAAKQIHwKuA1pMqFVhzreJoAv+kcOnSoWN3P81QXLlwISI3XnfRX1lbH+g2pck4ol62/KlYhRn8dHw9m7Nol4S49PT3yWtkuk2q1mt0uk8rXVGHZSSY1kXbqkCrbfemll9L27dtp9OjRYmpCsiA1XvuRSQ2v0aNlUAAKQIEgKuA1pKqr94cPHy62lmrevHlUxlR/3S8zqXqG1ZSeKZVJ5UbLTJe+BZV8lc4iqwunYmW/1PmQMuMoM5O84Eo/j4GKF2FJkNJvgP6KWc9s8r95HzKrTKpdu/hphtsn579K2OPz1Nf96v6wOuhJaOWnoliZVD1jqW+LFQt8ZQZUZptjtTPWlAnO6KpZ4Vh1l/NX7e6XFfRbzUnVM8l27Y81J1XO8/V6UCKT6rWiuB4UgAJQIDwKeAmpPLf0wQcfpIMHD9KNN95Id911V9Re8xwfeTsqhlarhVPMJ8xVbdq0MSpwykEqt15/ja2vNLeDVBUK+f8ZkOS2SHJXgHhwK39EQM2mxtqrU66s5ycS7gRyUZLVXYzXLnWjf27vyJEjhQ68Nyyvjle/t1qRL9vYqlWruK/71R0E+Dr86d27d2RPWvl9rN0F4rXTClKtwNdqWoH6Gt7J/VKP5wca/XV9rLmkTtsv75+cPuHHqASk+qEqrgkFoAAUCIcCXkHqxx9/LBY/7d+/3xJQWS3eboq3mOL4PGzYMMEy6hZUt99+O91yyy3GhU1JSDWuAlG9le5cB7vFUsmoJ8oMjwKA1PDcS7QECkABKOC1AnaQyvNKObu5YcMGy6LHjx8vgJPnmvKcU6sPb+jPv1B1ySWX0Jo1a8SUQH3T/+7du4tyOnXq5HUTba8HSP23RFbZvSD+ipHtHccBKaOA34MvZRoapyLQ4JQ40AEayGGCvoC+4LQv2EHq3XffLbaY4o37V61aFRdS+WdUeeX/+vXr6emnn6ZPP/1UvMXt37+/yKp27tw5KSHF7/GQ8M+iJkWFfxcab+V7MuuFssOpgN+DLwiqQQNAqtOAHIT+7EUdMSYAqRgTX48kv8dDoCDVC4PBNaCAUwX8HnxO65HM46ABIBUBOXoEYkwAUjEmAKnJjMsoGwrgFe+/+wACMiAVARmQqocE+AJ8wZQvIJMKIIMCMRSAESNjYsqIgzAIMR4AJhgPeGAx/cACSA1CdEAdk6IAgjIgFUHZ3Gu9pAxyF4XCF+AL8AVzvgBIdWFSOKVxKIBghGCEYGQuGAXFVeAL8AX4gjlfAKQGxRlRT+MKIBghGCEYmQtGxge4ywLhC/AF+II5XwCkujQqnBZ+BRCMEIwQjMwFo6A4CnwBvgBfMOcLgNSgOCPqaVwBBCMEIwQjc8HI+AB3WSB8Ab4AXzDnC4BUl0aF08KvwL59+yg9PT38DY3TQmhwShzoAA3kMEFfQF9AX/g6aPg9HgCpjRpB0HgoAAWgABSAAlAACqSmAoDU1LwvqBUUgAJQAApAASgABRq1AoDURn370XgoAAWgABSAAlAACqSmAoDU1LwvqBUUgAJQAApAASgABRq1AoDURn370XgoAAWgABSAAlAACqSmAoDU1LwvqBUUgAJQAApAASgABRq1AoDURn370XgoAAWgABSAAlAACqSmAoDU1LwvqBUUgAJQAApAASgABRq1AoDURn370XgoAAWgABSAAlAACqSmAoDU1LwvqFUSFVi3bh2VlZWJGgwcOJBycnKSWBtzRVdWVlJhYSHV1tZSRkYGFRQUULt27aimpoZmzZpFVVVV1LZtW5o2bRplZmaaq1gSSpJaDB06lAYNGiRq0Nj6xdKlS6m8vFy0fdSoUUKHxtQX6urqqLi4mLZu3VrPC6y0SUI39bXIiooKKi0tjRrvsTwi1t99raCBi8s+wL88KOOA3i/y8/MpOztb1Cas/YLbxb8slZeXR2lpaVHK83fbtm2LxAuv+wIg1UBHRxHBUYAH2LJly2jixInUqlUrEaQ4OEsTCk5LEq/pihUrqF+/fgJA2XgYVLnt6v9z4GJYszKrxEtMzTM4CC1ZskRUrnv37kKDxtYv+B7zQ4n+gNaY+gL39XfffVdoIPvE4MGDBajLMXD48GEqKiqi0aNHh+rBje/zoUOHxBjgNrMnSDiTfij7yMiRI6N8MlbfSc3RHrtWPOZLSkroyiuvpAMHDkTGAvcLHhusg+qH27dvD12/kA+l3/nOd2jXrl00ZsyYKEiV7WcVx44dWy9metEXAKlBGzmor68K8KDij5o9U//ta+EpdHFpLsOHD6fFixcLA5JZVfXfKVRlz6oi+4C8IPeFxtQvVCBTM+YcsBpTX9Ahdfny5cTj4bnnnqPevXtHZc/Uf3vWEZN8Ib0fMLS98MILEVCR/77uuuvopZdeqvd3HWiS3BzXxav9QL+I+vAa5n6h33vWQfrBiBEj6JlnnhExorq62rKPNKQvAFJdd12cGEYFrGDEKqMUxrarbeJMCgdehhQdTMKYOZJtZ+PlYMPZoVdffTXywNKY+oX6Sl/qwq80G1tf4LbL17fqNBc5NtRXvPKtQ5h8wQmk8lunm266SYwVCSIquPGDbdA/8SBV/S7M/cIKUtkTud+rvmAFqfLNpNu+AEgN+ghC/T1VQIeReAblacEpdDG1zXr2LFaWLYWq36CqqIFG7QuNqV/o91y+0uNX2hxwZFY97H1Bvt7OysoiDpT84WkunFFVM6d632hQB0yhk+0gVfaTG264IQpS9f6TQk1yVZVYMUBvpw6pYeoXsbLo/GDCU15kIkOHVC/6AiDVVbfFSWFVoDG91rW6h3oWpDG94tUXREh9eNGQ/DSGaSCx7vktt9xCPG+5sUz9UOffyqwqwynPU8Xr/jQxT5tf/zfG1/36/Fy1f6gZ9rBMA9EhlcF99uzZUSGEs6r8IKtn1dUpIm64AZDqRjWcE1oFVEjjRob51bZ+E9l4eFcDuapffq8Gay8mwgel86gPLI2pX8RaIMMLiBpTX1DbqmrC/VcunNqzZ09koaXb15mpOh70TKreL6Q+AwYMiFo4pcN9qrbPab30TKqcDsMPr+qCWnURVdj6hdXrfqmf+lCrLzb2oi8AUp32VBzXaBRQtxqSW++EvfFWWUS5DRW3XW5BpW5NFXZNrLLqcmuysPcLJ9uRhb0v6HNz1e3o1K2G1C2IwjIm1PZxm3r27CmmOjB8yW3q5N94SyK1v6h/D7IeaptkO/he8xoF6QPq3xlYw9YvrOan696nv3nxui8AUoM8ilB3KAAFoAAUgAJQAAqEVAFAakhvLJoFBaAAFIACUAAKQIEgKwBIDfLdQ92hABSAAlAACkABKBBSBQCpIb2xaBYUgAJQAApAASgABYKsACA1yHcPdYcCUAAKQAEoAAWgQEgVAKSG9MaiWVAACkABKAAFoAAUCLICgNQg3z3UHQpAASgABaAAFIACIVUAkBrSG4tmQQEoAAWgABSAAlAgyAoAUoN891B3KAAFoAAUgAJQAAqEVAFAakhvLJoFBaAAFIACUAAKQIEgKwBIDfLdQ92hABSAAlAACkABKBBSBQCpIb2xaBYUgAJQAApAASgABYKsACA1yHcPdYcCUAAKQAEoAAWgQEgVAKSG9MaiWVAACkABKAAFoAAUCLICgNQg3z3UHQpAASgABaAAFIACIVUAkBrSG4tmQQEoAAWgABSAAlAgyAoAUoN891B3KAAFoAAUgAJQAAqEVAFAakhvLJoFBaBAchSoq6ujJUuW0ODBgykzMzM5lUCpUAAKQIEQKABIDcFNRBOgABQwq0BFRQXNnj1bFDpq1CgaNGhQpALr1q0T/6/+Ta0dn1tWVkYFBQXUrl27mBVn2C0uLqb09HTKyckx20CUBgWgABRIAQUAqSlwE1AFKAAFgqNATU0NFRUV0ejRo0Wm9Pnnn6err746LnAm2rrKykoqKSmhK6+8kg4cOABITVRAHA8FoEAoFACkhuI2ohFQAAp4ocC1k9+IeZmX5/UX3+mQqp6wdOlSKi8vF3+SGVbOnHJ29fPPP6fOnTvT0KFD6aWXXqIxY8ZQWloaWZ0jr8nnvvvuu4BUL24urgEFoEDgFACkBu6WocJQAAr4pYATSOWyGTr5lf3AgQMjAMlAWVVVJV7zq/NSGWpLS0tp2rRpIvPKWdIXXnhBQOr27dstz5FzWQGpft1pXBcKQIEgKABIDcJdQh2hABQwooBTSJWV4Szotm3bxPzSTZs2CXBVP/n5+eKfajZUhdRXX33V8pzs7GxxHiDVyG1HIVAACqSoAoDUFL0xqBYUgALmFUgUUrmGDKoZGRkiI9q7d2+SgClrr4OmCqnLly+3PCfWueYVQYlQAApAgeQpAEhNnvYoGQpAgRRTwAmkMmRu3LiRbrnlFvFan1fgy5X8PA0gLy9PzDV1Aqn8ut/qHEBqinUMVAcKQIGkKABITYrsKBQKQIFUVMAJpMrsqVwgpc5LVRdBcXaVpwEw1MZ63a8vnJLnVFdXU2FhIdXW1kZk4qkDepY2FTVEnaAAFIACXikASPVKSVwHCkCBwCvgFFID31A0AApAASgQAAUAqQG4SagiFIACUAAKQAEoAAUamwKA1MZ2x9FeKAAFoAAUgAJQAAoEQAFAagBuEqoIBaAAFIACUAAKQIHGpgAgtbHdcbQXCkABKAAF/n+7dXADIBCEADC5xmxdq9huNv7sAZkOYPhAgACBAAEnNWAkEQkQIECAAAECbQJOatvi+hIgQIAAAQIEAgSc1ICRRCRAgAABAgQItAk4qW2L60uAAAECBAgQCBBwUgNGEpEAAQIECBAg0CbgpLYtri8BAgQIECBAIEDASQ0YSUQCBAgQIECAQJuAk9q2uL4ECBAgQIAAgQABJzVgJBEJECBAgAABAm0CTmrb4voSIECAAAECBAIEnNSAkUQkQIAAAQIECLQJOKlti+tLgAABAgQIEAgQ+E7qzNznnCsgs4gECBAgQIAAAQI/F9jd5wV1LDH0dPVkXgAAAABJRU5ErkJggg==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38" y="836712"/>
            <a:ext cx="7833049" cy="4923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197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="" xmlns:a16="http://schemas.microsoft.com/office/drawing/2014/main" id="{87172182-49E5-4AC3-8422-9E1F15E8D681}"/>
              </a:ext>
            </a:extLst>
          </p:cNvPr>
          <p:cNvSpPr/>
          <p:nvPr/>
        </p:nvSpPr>
        <p:spPr>
          <a:xfrm>
            <a:off x="142875" y="71438"/>
            <a:ext cx="8858250" cy="6715125"/>
          </a:xfrm>
          <a:prstGeom prst="rect">
            <a:avLst/>
          </a:prstGeom>
          <a:noFill/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25607" name="Retângulo 7">
            <a:extLst>
              <a:ext uri="{FF2B5EF4-FFF2-40B4-BE49-F238E27FC236}">
                <a16:creationId xmlns="" xmlns:a16="http://schemas.microsoft.com/office/drawing/2014/main" id="{644E857A-C3BA-4B8F-B008-6B98396844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4563" y="6286500"/>
            <a:ext cx="4572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900" dirty="0">
                <a:solidFill>
                  <a:prstClr val="black"/>
                </a:solidFill>
              </a:rPr>
              <a:t>SECRETARIA MUNICIPAL DE SAÚDE</a:t>
            </a: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2º </a:t>
            </a:r>
            <a:r>
              <a:rPr lang="pt-BR" altLang="pt-BR" sz="900" dirty="0">
                <a:solidFill>
                  <a:prstClr val="black"/>
                </a:solidFill>
              </a:rPr>
              <a:t>QUADRIMESTRE </a:t>
            </a: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2023</a:t>
            </a:r>
            <a:endParaRPr lang="pt-BR" altLang="pt-BR" sz="900" dirty="0">
              <a:solidFill>
                <a:prstClr val="black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58" y="169069"/>
            <a:ext cx="1544116" cy="794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015" y="32420"/>
            <a:ext cx="1440160" cy="1436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AutoShape 1" descr="data:image/png;base64,iVBORw0KGgoAAAANSUhEUgAAAqkAAAGgCAYAAACJwf6SAAAAAXNSR0IArs4c6QAAIABJREFUeF7snX98FcW5/x9+hoIISECMSvSCQW2bi4giUK9isVKVUqBWlG/pJRZBI0RAMFKCVDQiCCHBWJAWbLyIQoWKtUVMFWsFfwLGXpQKbWMxoPwwuREk/Py+nqFznDPZc3bPZnfO2c3n/KPk7O7MfHbm87z32Zk5TQgfKAAFoAAUgAJQAApAASiQYgo04fpUVlaePHz4cIpVDdWBAlAgFRV46Z/H6aVKorrjRP0yiEZe2CwVq4k6OVTgD/84QS9/coKOnWhC/TOIRvTA/XQoHQ6DAlDARwVOnDjxmoDU7du3n8zKyvKxKFwaCkCBMChQ8PJntLLi/2hQj/b0jeZNaWNlLZ3eqgn9/qeZYWheo2vDpBd300sff0nf696eWjRrQn+prKWzT29Oq249t9FpgQZDASiQWgr87W9/I0Bqat0T1AYKpKwCH+2to36//Ds99oPzqG3a19m2wg2f0tjL29N/X9ohZeuOitVXYHPVV3TDk59QyeBMatW8aeSA+1/+F+Vf3ZF+nN0eskEBKAAFkqYAIDVp0qNgKBA8Bco2V9P/bKmh8f3Oiqr8S3+rpj/+rZq+eWZa8BrViGv8z+qj1KVNi3r38/ltX1CblieoeHD0fW7EUqHpUAAKJEEBQGoSREeRUCCoCqz53xqa89oBmjbg7KgmrPxgPx2sO0qjeyPzFqR7u+EfB+mtT+ro3qsyoqr91Ja9dHHnFjRzYOcgNQd1hQJQIGQKAFJDdkPRHCjgpwInTxKd+8h2ujU7na48v60o6u8HDtPM8k9pXU4m9Tm3tZ/F49oeK3DwyAnKnLOdbr+sM/Xteup+bt/7FRW8vIvezu1G3+7SyuMScTkoAAWggHMFAKnOtcKRUAAKENHr/zxIP125i9KaN6XmTZvQx/sOU8kPMuj2y8+APgFU4OWPv6Sc5z6lti2bUtOmTeifX9RR6Q8y6KeYXxzAu4kqQ4FwKQBIDdf9RGuggDEF7v3jbtq6u45+O7IrtU37etGNsQqgIE8VmPBCFX1SfYxWjDiHvtEC99NTcXExKAAFXCkASHUlG06CAlBg6bsH6I3Kr+jXw6Pnp0KZYCqwcOM++nj/USrBYqlg3kDUGgqEUAFAaghvKpoEBUwoAEg1obK5MgCp5rRGSVAACjhTAJDqTCccBQWggKYAIDVcXQKQGq77idZAgTAoAEgNw11EG6BAEhQApCZBdB+LBKT6KC4uDQWggCsFAKmuZMNJUAAKAFLD1QcAqeG6n2gNFAiDAoDUMNxFtAEKJEEBQGoSRPexSECqj+Li0lAACrhSAJDqSjacBAWgACA1XH0AkBqu+4nWQIEwKABIDcNdRBugQBIUAKQmQXQfiwSk+iguLg0FoIArBQCprmTDSVAACjiF1F2799OK3/2ZXtqwmXZW7hHCdcvsQlf3+zb9v2FXU+Y5nejYseNUuPC39OTKP1Gnju3o1/PG07cvzBTHbt/5Kd02eSF9umd/PdEv7H4O3fDd3jRiyJWUfsbpke/rjhyl+x99mp5d+xfq0e1sWvzInZR5Tv3foX/+pbfonlnLxHmPFoymIdf1Ef9/6Ks6yi/8Db3w8jv1yuT6Dej3bfrJjwbQN7POpSZNmtQ75uTJk/Svqn205o9v0p/+8j59uGOXaGPz5s1E2//z4vNp2PV9qXd2d2rW7NTG+S//eSuNn/4EHT9xgvJzh9Ntt1xr2cn++Opmmnj/r4jbyNebMm4ojRn5Pct68AW+qP6SVv3+DVqz7k36aMcucU72RefR4Gsvo2Hf70untz31U7aAVIxpKAAFUk0BQGqq3RHUBwoERAE7SD1+/AQ9u/Z1eqDoWQFUVp/u551FS+dPEIB538NlxNDIn2d+OYX6XJIl/v+tLX+jEXfMjavK+V3PpEWz76Ss/8gQx311+Ejkemd36UhPLsgjLkv/rHzhL3TvQ78Rf37k5z+lHw/+jvh/BrucySW09X//EbNchr3C/J/Qj27oFwWIXx78iuY/8Tw99dwGAaaxPnz+itJ7qPd/dheHqHUZ95NBdG/u8Hqnqu2SX377ovNoydxcOjO9fb3jP/5HFd3188X0t79XWVbjrtE30OSxPxTfAVIDMvBQTSjQiBQApDaim42mQgEvFYgHqZxJ/O2LG2na7KcEqHEWc8bEm+mqK74lfh/+i5ov6U9/qRCZRoZDp5DKmc6H7xtF32jVkqr/7yA9/ps/0pLlL4lmDbq6F827P4dafyPNU0hVIffo0WNU/vr7AoBrag8JMGQA5owufzgDWzB3Oa3+wybx7yv7fJMmjvkBfatHV2rRojkxuH++r5r+8s6H9Mzzr9N9d/0oIUjlTOh/311Mn+2rJobTDz78p8iM/urRu4S26ufI0WNUMGe5gN82rVvRLybfQj8cdIUA6n9V7aWlz5RTh/an0d0/+wEg1cuBgWtBASjgmQKAVM+kxIWgQONSIB6k7vjnbgFT/IqeIW/pvPGU1S32z6fqGcJYmVQVUlntA9W1NGZKKW3+YCdlnt2JlhXlEWdVvcyk6plYBvBHF/2OHv/NH8QNn39/Dg39fl/ivy96ah3NeXy1+Du/zp81ZaSAZicfJ5lUzs7OmLtcZIUZfmc8+jTt/6KWfnrTNVRw982RqQNc3j8++YxGTyymyk/30ncuv5hKHxobebVvVR9kUp3cJRwDBaCASQUAqSbVRllQIEQKxIPUZc/+iR4oeka09me3XEv5d/0oCqB0GdxCaiwY9RNSue5W0wQ4u8nAzNlNnnbwxNy7BDg7/dhB6sFDh2nizF+Luas8B3fqHcPo3sLfiH/LaRPnZqRHilMfFHhe7rL5E+isM8+IWR1AqtM7heOgABQwpQAg1ZTSKAcKhEyBWJDKr7x5nufvy08tOuJFUNf0z47bereQumdvNd02uYS2/e1f4vW3nJvpJ6TyK/tZC56l36x6JepV+ytvVIgFXvyxymza3X47SOX5sf9v/HxiWH28cBx9/5pLSX0YKJl1u1gMJT//V3uIcn++mP7y9jbxJ3XKhVyspdYJkGp3h/A9FIACphUApJpWHOVBgZAoEAtS1UVHHTu0pd8U303fzOrqOaRy5nLh0t/T8tWviWtPvXMY8YIjnnPpF6QerjsqFnc9vHCVmJPKc05LZo2h9qe3OTXH9OEyURd1ERav8s+ZVEKc2VQ/PI2AAZ6znPyJB6k8laD0N3+geYt+F5U1VcGVF33NmjqSWrZoHilG3QlA/pGzqbeNGEi3/PC/oqYiAFJDMjDRDCgQIgUAqSG6mWgKFDCpgBNIjbeyXq2r00yqVfvSWrYQWzDl/vcN1CqthTjES0iNpel/XfFNenDq/yP5iv2R0ufEnFSnkMrHqXNv40EqLxLLnbaINr77kdiBQMKomi210prh9vW3tom5q5W7Po9qCk9JmDt9NGVffJ74OyDV5OhBWVAACjhRAJDqRCUcAwWgQD0FnEAqZ+2eLMqLbA0VS8aGQCpnT/N+9oMIoJqA1Mt6XkDzZuREAJXLLH3yD/ToojX1INUpjMeD1Pc+2Ek/zVsgXvXrr/XVch+YMpJ+MvzqejJzBvj1t/6Xljy9nt7Z+nHk+8svyaLHHrxd7E0LSMUghwJQINUUAKSm2h1BfaBAQBSIBan6XMj/WTiJ+l92UdxWOYVUubqf910tWrKWyla9Iq474bbBNCHnxsjiLC8zqTJDef65Z9La9W/RL+Y/I1718z6uDIyd09uJOvzxlffozmmLxP/f+dPr6Z5xP6y3wX68dsaCVHU3AatsqfrKX92Gy0rwEydO0mtv/lVsTSV/HEHObwWkBmTgoZpQoBEpAEhtRDcbTYUCXioQC1LVhUVc3uRxP6Tcn14f8xeR9Mwn/9vJFlS7PzsgVtP/798+oXZtW4vtpy751n+IJjLE8h6tvF8p7xHKoNzzm+fXa/68xb+jx5a9KP6uLvBS59WqYMhte6hkpViwxB91Hqy6hynPweVFXPpqejeQqu4aYHf/nM4BVhdcyfmzgFQ7dfE9FIACphUApJpWHOVBgZAoEG8LKs7W/eyex8RG/vqvQVk1P9FMKm/mzx+5byj/v77Vlfoa3AqU1XmeeoYyFqRyOfqG+nJHAR1g9eyuHYzHyqSqWjrpOveMG0q5/319zEP1fV4lnANSnaiLY6AAFDCpACDVpNooCwqESIF4kMrQyZvO869O8Yd/q55/cYr/y9sf8ZSATe9tp7LfviIWH3Xp3MHRz6Lqm/nzRvW8YT1vXK//+tPOyj00Zspj4jvOtN43/iaxRRMD7p7PvxCr5eXOAPzzoPzLS3JrpniQqv6SE7dNnQf6+b4amlDwhPgpV/5876pLKO+2wWIFP//S1j//9Tn9/JH/oU3vfSS+t1s4pWal42WE1Tmr/XpfSKWF42jHP3aLObK33XKtmJpwetvW4hev1v95K91X+BsxZQFzUkM0INEUKBBCBQCpIbypaBIUMKFAPEjl8vmnTx8sXhn5iVCrOslfiXILqQxdsx/7Lf1qxcvi8nrG9I13PhQb4O/dXxNTEv5lqOl5P6YO7U6LHBMPUvkgNbspoZC3oeIPbzmVX/gbsRI/3ofB+amSiWJ/V/5YZVLVfWDj/WqU+stbDLO87RdnsUfcMTdmFTh7XDTzNuJFYPxBJtXEqEEZUAAKJKIAIDURtXAsFIACEQXsIJUP5IU671XsoLLfviqyiwyL/Fvz3TK7iJ/q/PGN/emC/8gQQFW48Lf05Mo/iZXm/Ar62xdmirI4Szgyd56YZ/rfP/4uTRv/I2qh7AXKC4dun1oqrs0LtHghEGcN5YfndK564Q1a/9oW+nDHLlEWl8HZxVE/GkCXZncXWU71w1MBxt37uKgz1+OXs+8QP+8qP/z95AeW0it/qbCc8yrbzZlkzpoyuPKHy/1Wj65if9XvXdWTMs48IzJXl385avz0J+j4iROUnztcZEDffX8H3ZL7qKizOv9V74b6T7Jydvqmwf2JIX3l2r8IDaX2F3U/h24ceBnddGN/6tD+azAHpGJwQwEokGoKAFJT7Y6gPlAgIAo4gdSANAXVRCYVfQAKQIEUVACQmoI3BVWCAkFQAJAahLvkvI7IpDrXCkdCAShgRgFAqhmdUQoUCJ0CgNRw3VJAarjuJ1oDBcKgACA1DHcRbYACSVAAkJoE0X0sEpDqo7i4NBSAAq4UAKS6kg0nQQEoAEgNVx8ApIbrfqI1UCAMCgBSw3AX0QYokAQFAKlJEN3HIgGpPoqLS0MBKOBKAUCqK9lwEhSAAo+/uZ/eqDxEy28+F2KEQIE5r31OH+8/SkuGnR2C1qAJUAAKhEEBQGoY7iLaAAUMKrCn9hjd/rsqeml7LbVoRpSVnkZFN55FV51/ajN7fIKlQGX1URq35lN69e9fUvOmTembndOoePBZdEXXr/eaDVaLUFsoAAXCogAgNSx3Eu2AAoYUuOLxv1O3M75BI/7z1Ob2f/7H/9Hjb35G2yZeQJkdWhqqBYrxSoH/LN5Bl2ScRsO/dYa45J921FDZlr20fXIWdWrT3KticB0oAAWgQMIKAFITlgwnQIHGq8D6j2tpyh8+owe/1zVKhCc376XzOzSlSd9Jb7ziBLDl6/72Jf3yzWqa8d3oV/xPvPUZ/dd/tKIp/9UpgK1ClaEAFAiLAoDUsNxJtAMKGFBg2Xtf0LPv11Ju3y5RpZXvqKGntuylb7RoaqAWKMIrBQ4eOUF9zj2N7tLu5+8/qqbmzY5R6Q8yvCoK14ECUAAKJKwAIDVhyXACFGi8Crz5ySG69dl/UfGN50eJULppD12X1ZomIpMaqM7xys6DlPt8Fc35fmZUvee/UUUjvt2WxvY5NaUDHygABaBAMhQApCZDdZQJBQKswIgV/6K9B0/QDy4+g1o3b0J/+vv/UcXug/T+hO7UolmTALescVZ9SFklHT5GNPjCM8T9K99ZQzv2f0VbxndvnIKg1VAACqSMAoDUlLkVqAgUCI4CM8s/o6ffr6Gvjp6k711wGhVedyadeRoW2QTnDkbXdNr6z2hlRQ0dOXaSvp91Gj1yfRdq36pZUJuDekMBKBASBQCpIbmRaAYUgAJQAApAASgABcKkACA1THcTbYECUAAKQAEoAAWgQEgUAKSG5EaiGVAACkABKAAFoAAUCJMCgNQw3U20BQpAASgABaAAFIACIVEAkBqSG4lmQAEoAAWgABSAAlAgTAoAUsN0N9EWKAAFoAAUgAJQAAqERAFAakhuJJoBBaAAFIACUAAKQIEwKQBIDdPdRFugABSAAlAACkABKBASBQCpIbmRaAYUgAJQAApAASgABcKkACA1THcTbYECUAAKQAEoAAWgQEgUAKSG5EaiGVAACkABKAAFoAAUCJMCgNQw3U20xVMF9u3bR+np6Z5eM2gXgwan7hh0gAZy7KIvoC+gL3wdyfweD4DUoFED6mtMAR4cWVlZxspLxYKgwam7Ah2ggRyf6AvoC+gLX0crv8cDIDUVyQB1SgkF/B58KdFIm0pAA0AqAnL0IMGYAKRiTABSgxC/UceQK4BghGCEYGQuGAXFTuAL8AX4gjlfQCY1KM6IehpXAMEIwQjByFwwMj7AXRYIX4AvwBfM+QIg1aVR4bTwK4BghGCEYGQuGAXFUeAL8AX4gjlfAKQGxRlRT+MKIBghGCEYmQtGxge4ywLhC/AF+II5XwCkujQqnBZ+BRCMEIwQjMwFo6A4CnwBvgBfMOcLgNQAOGNFRQXNnj1b1DQ/P5+ys7MTqnVNTQ3NmjWLRo0alfC5TgviOpaVlVFBQQG1a9cu6rS6ujoqLi4WZQ8aNMjpJZN+HIIRghGCkblglPQB77AC8AX4AnzBnC8EAlIrKyupsLCQamtrhTJt27aladOmUWZmJi1dulRstJ2Xl0dpaWkObabhh8k65ebmugY/CY9VVVWRCg0cOJBycnIi/5aAx3CXKJzKiyQbUhlg161bl9A9StZ9VXtGQ4LRyZMnadu2bfTkk0/SBx98QHwfzz77bPGgcO2111KTJk0a3gkNXKEhGhionrEioAPABGBiDkyMDewGFgRf8N8XUh5SZRZRzSAyIL7wwgs0ZswYWr58eSAhVbaLoUVmFyVMdu7cOQJ0/LeioiIaPXq0gHL+MMDxR4XZeGMtmZDqFrJTBVJzF++1lPblef3j2tvrr79OM2fOpBMnTkQd17RpU5oyZUpgMsow4VO3DzpAA0AqIFU3ffiC/76Q0pAa1NfEdg9n8dqlZ2j53yUlJTRhwoRAQqqdFqn8PQ+OhkDq+++/TyNGjKCOHTvS6tWr6fHHHxfQ2q9fP5oxY4bRzL9bnWHCgFTAWfTowZjwH0zc+pXp89AX/O8LKQ2pVoCmd0J+jcxZSX7dzx+e+3jFFVfQ2rVriV+jcwaWP/p8SSfn9ejRQ1xv69atUcVy9rNv37715nnyNbkc+Yk1fzReuyTA8m/G9+7dOzIXNdbgk9MD9KkDPXv2jMrGqnNSuZ6sTUZGRqS+fJ3hw4eLNvF36pQKWbbePnVqgtWc1HjH8zXVubayDK4Tz2vdtGlT5L7yNA69fWrZTnVP1MAaAql6WZ999hlNnDiRdu/eTX369BFZ1latWiVaJePHw4QBqYBUQCoyiNbWC39s5JAabzGOCk46pO7cuTMyZ1XCkBNI1c9TXzlLAJaLf/RX6FyHd999N/IKnsGpvLzcciGRXbvU1/lOMqkMtkuWLKHBgweLbKusG4McTyXQ6yqhTk41kLAYb66v3h55zYsvvli0WW+T3fF6xtjqfP2+MrjLKQ4rVqwQGUmuh1PdEyU8LyH1ww8/pHvuuYcOHTpEQ4YMEQ8QQZiXChMGpAJSAamAVEBqrPjpd4xI6UyqHcyxaFYZUX0Veawsnw5B6nlWr+RlBpJByW6eJ0PYsmXLRPZMX+1u165EIdWq8/A1OCsZC1Jl29Uspbr6X60jZ/ysVuerx3B75YNAosezPvrcW/W+7tmzp96Uh1gDJp7uyYLUY8eO0WOPPUbPP/88nXbaafTII48Qw30QPn4bUBA04DpCB2gAWP96tGI84OHV1HhIeUgtLS2NyorqQc0vSOVyEsmkSqhVpwbIV9c6pDp53S+B2UkmVWaL5TZVUiOZKbXKpCYCqXw9qy2sVCBUIdXJ8dXV1WLHBrk7QrxM6vbt2223t3Kie6JA5EUmlVf5b9y4Ueh39OhR0d6hQ4cGIosKOENQVscMwARgYgpMEvXqZB2PMeH/w2tKQ6r+2tqqI/oNqfzKXn7UeZA6+Omr0eNl9OK1S4dSJ5BqtR1WqmdSJaRabSumZ8jjZVIT0T1RI/MCUnlu7S9+8QuxBRXP+R03bhw1b9480aok7XiYMMAEYBI9/DAm/AeTpBleggWjL/jfF1IaUiWs8GtkfQsq+SpdXWDDx1u9lraa/8hZR7m4yOo8q62f1P5rBan8vZwzyfDE+2RabW4fq136PE8+LhakqnvDWoEtZyk5Y+fF637OBMeaYyrnvTqdkyqPV6dOOH34sJqT+qc//Umc7lT3RDyooZD65ptv0oMPPkgHDx6kG2+8ke66665ArOhH9qx+L0Ew8j8YJTI2k3ks+gL6Ah7cvh6Bfo+HlIdUlkJfBa4u8HGSSVWhkP+f4TQrK0vMM1N3BdDnsuo/IsDn6qvp5TxOffU5Z8wYUsaOHVtvTqq8vVar2/UdAawgVa2XrI+6wl22j+eGegWpXGcGbzWzrO7xajXPNt7xVteLdV/jre53o7vTANcQSP3444/pvvvuo/379wcWUFknvw3I6b1I9nHQAX0BYGIOTJI93p2WD1/w3xcCAalOO4yXx1m9QrdbLOVl+WG/ltVm/eoDh8lfD4uldUMgdeHChWJvVKsPb+g/d+5c6tWrV8rfZpjwqVsEHaABIBWQqhs2fMF/XwCkxsCEeBnMhvwUaspTiaEKWv1qVir8ypTa/IYYEG/cv2rVKkCqof7kdzEN6Qt+183U9aEBHlgA6tGjDWMCkGrKfy3L0TeJ54NibdCf1IoGsHD9NT03Qf0BglRoEgzIfwNKhfvspA7oC+gLADRkUpFJre+WfnsjMqlOIhSOaZQK+D34giAqNED2DHCG7BngzNqt4Y/+P7wCUoNACqhjUhSAAflvQEm5sS4KRV9AXwCsI5MKWEcm1UX4wClQwB8FACYAE4AJwARgYh5M/HF076+KGOF/jEAm1ft+iyuGRAEYkP8GFJSugr6AvoAHFjyw4IHF/AMLIDUoURL1NK4AwARgAjABmABMzIOJcbN3WSBihP8xApDqsnPitPArAAPy34CC0ovQF9AX8MCCBxY8sJh/YAGkBiVKop7GFQCYAEwAJgATgIl5MDFu9i4LRIzwP0YAUl12TpwWfgVgQP4bUFB6EfoC+gIeWPDAggcW8w8sgNSgREnU07gCABOACcAEYAIwMQ8mxs3eZYGIEf7HCECqy86J08KvAAzIfwMKSi9CX0BfwAMLHljwwGL+gQWQGpQoiXoaVwBgAjABmABMACbmwcS42bssEDHC/xgBSHXZOXFa+BWAAflvQEHpRegL6At4YMEDCx5YzD+wAFKDEiVRT+MKAEwAJgATgAnAxDyYGDd7lwUiRvgfIwCpLjsnTgu/AjAg/w0oKL0IfQF9AQ8seGDBA4v5BxZAalCiJOppXAGACcAEYAIwAZiYBxPjZu+yQMQI/2MEINVl58Rp4VcABuS/AQWlF6EvoC/ggQUPLHhgMf/AAkgNSpREPY0rADABmABMACYAE/NgYtzsXRaIGOF/jACkJtg5KysrqbCwkGpra8WZbdu2pWnTplFmZiYtXbqU9u3bR3l5eZSWlpbgld0fXlNTQ7NmzaKBAwfSoEGDXF1IXqOqqipyPl8vJyfH1fXcnpQsDa3qy4Mjd/Fet01xdd7L8/o7Om///v2iv7322mt08OBB6tixI40cOZJuuOEGatmypaNrODkIJnxKJegADfDAggcWPLCYf2ABpDqJ1P8+pqKigmbPnk35+fmUnZ0t/srQ+sILL9CYMWNo+fLlgYRU2a5Ro0ZFIFdCa+fOnSPQLf/Gx8n2JyCfo0MBqfaQunfvXvFgtGPHjnqaMqjedttt1KRJE0d62x0EOAOkAs6iRwnGBB5YMCbMPbAAUu2i9L+/r6uro+LiYgFnbrOVDosyeli8dsmscW5urmi3CUg12nibwlI1k/rEE0/QihUrqHv37iKDfsYZZ9DixYtp9erVdNZZZ1FRURGdeeaZnkiJgAxIRUAGpCKDaG2n8Ef/H1gAqQ5DOQNbSUkJTZgwQbzat/qsW7eOOCvJr/v5w1B7xRVX0Nq1a4lfo3MGlj9lZWVUUFBA7dq1E/92cl6PHj3E9bZu3RpVNGc1BwwYUA+g+Zpcjvyo2V/1AvHaJQE2PT2devfuLbLI6kdeU58qoE6BkNfQdWANGaauueYakYHmD2cHP/zww3oaXn311bRhw4ZI2/W26G31appCKkLq4cOHaebMmfTWW2/RnXfeSTfddJPQjrOqkydPpi+//JLmzp1LvXr1ctiz4x8GEwakAlIBqYBUQGqsSOF3jACkOgzlDJ86XOqnWsHmzp07I3NW+Xir6zg5T30NLgFYZnX1bCiX8e6770bmk/L1y8vLo8BY1t2uXVwuf3huqlUm1Wo+LJe3Zs0a0e4uXboIgNZ1kOfxte2AXT1Xr6/eNnndiy++uMHzaYMEqV988QXdfffd9MknnwiIveqqqxz2bECqE6H8NmIndUj2MdAADyx4YMEDi+kHFkCqQ+e3gzm+jBVs6tMDnEKqep7VK3kui7OzDI92UxE4W7ps2TKaOHFiJHvrFaRatUetj1WWl8uONXXATkM+jzOwo0ePjgCwE40d3uaow1IRUo8ePSoW7nFmmbPb06dPp9NPP53ee+89evDBB4Wu48ePp2HDhrlpcr1zACYAE4AJwMQ0mHhiXgYuAn/E634D3cxZEQxjpaWlUVlRJ5kJqdPPAAAgAElEQVRUJwBlB2ZcTiKZVAmJ6tSAjIwMy0yqk9f9sg1WYKnWXd3RgOvLZfoBqTwPk6c58JQB+f/qQq54UO7sbn8NJqm4up8151f6J06csGzOww8/LKaZePGBCQNSAamAVECqtZvCHwGpXsRZT67hZJsnJ7DpJpMqIZVf2cuPOu9Sz6TqK+TjQVu8dukAawWpycikSjCV83SdPAi46QSpmEnldhw7doxefPFFeuqpp4i3omrTpg1dfvnltHnzZvrqq68EwHq1+wJMGJAKSAWkAlIBqbFiqN8xAq/7E6AXuUBH34JKvkrftGlTvUU/OkDpK+bl9k89e/aMWnClnqe+4rZatGUFqdwsuccpQ+u2bdssM6l8nFW7rOZ2WgFtrDmpcg5sq1atLHdFaMjrfjV7GmtOakP2jFWDcipmUq26LM9FnTRpktgjFav7ExjUDg/124gdViOph0EDPLDggQUPLKYfWACpCdq+hEp5mrqS3UkmVYVC/n+G06ysLLFZuLorQCy4lT8iwOfKbKoOqfpq+3HjxtGbb75JY8eOrTcnVbZDbxf/3WpHAHUlvfxe/4EDdWpBrPmyXkGqVZZZ3e81wdsbdXiqZlIPHDggNvDn7aaaNWtGn376KS1YsEDMS+W5qLzqn//uxQdgAjABmABMTIOJF95l4hrwR7zuN9HPUr4MPfvKFW5se5Ym4yalKqTyfqgLFy6sJwnvm8qLqjp16uSZXDBhQCogFZAKSLW2VPgjINWzYBvkC1ktbrIC1yC3MRXrnqoGtGvXLjGF4oMPPhA7O3BG9brrrhN7prZu3dpTKVNVA08b6eBi0MH/YOTgNqTEIegL6At4cPt6KPo9HvC6PyVsz74S+ob1fEasDfrtr4YjnCjg9+BzUodkHwMNkElFQEYmFZlUZFJjxSK/YwQgNdkUgPJTVgG/B1/KNlypGDQApAJSAamAVEAqIDUIERt1bFQKANDwWg+AZu61XlDMBb4AX4AvmPMFZFKD4oyop3EFEIwQjBCMzAUj4wPcZYHwBfgCfMGcLwBSXRoVTgu/AghGCEYIRuaCUVAcBb4AX4AvmPMFQGpQnBH1NK4AghGCEYKRuWBkfIC7LBC+AF+AL5jzBUCqS6PCaeFXAMEIwQjByFwwCoqjwBfgC/AFc74ASA2KM6KexhVAMEIwQjAyF4yMD3CXBcIX4AvwBXO+AEh1aVQ4LfwKIBghGCEYmQtGQXEU+AJ8Ab5gzhcAqUFxRtTTuAIIRghGCEbmgpHxAe6yQPgCfAG+YM4XAKkujQqnhV8BBCMEIwQjc8EoKI4CX4AvwBfM+QIgNSjOiHoaVwDBCMEIwchcMDI+wF0WCF+AL8AXzPkCINWlUeG08CuAYIRghGBkLhgFxVHgC/AF+II5XwCkBsUZUU/jCiAYIRghGJkLRsYHuMsC4QvwBfiCOV8ApLo0KpwWfgUQjBCMEIzMBaOgOAp8Ab4AXzDnC4DUoDgj6mlcAQQjBCMEI3PByPgAd1kgfAG+AF8w5wuAVJdGhdPsFaipqaFZs2bRqFGjKDs72/6EFDsCwQjBCMHIXDBKseEfszrwBfgCfMGcLwBSHTjj0qVLqby8PHLkwIEDKScnhyorK6mwsJByc3ONQ9i6detEnQoKCqhdu3YOWlH/kFjtcnUxi5N0SOXy9u3bR3l5eZSWluZVMb5dB8EIwQjByFww8m0ge3xh+AJ8Ab5gzhcAqXEMrK6ujoqLi8URKlgxbPXu3VvAYRAh1a5dXmU9wwCpuYv3ug5xL8/rb3tuRUUFTZkyhY4cORJ1bNOmTWnu3LnUq1cv22v4eQAC8il1oQM0AJiYAxM/Pc3La8MX/PcFQGqcHssAUVZW1qBspZcDwqtrmWpXGF73+w2p77zzDk2dOrXerQWketXbvbkOgpH/wcibO+X/VdAX0BfwwGLugQWQGsfTOGPKH361b/XRIYzhj1/DZ2Vl0cqVK6lnz540btw4WrRokZgOMGjQIHEZJ+dx5nb79u00e/bsqKIzMjIENPNUAxWg5TWrqqrE8Vx2rNfqdu3i8+VUhtraWnE9OcWB/9+qnVzW4cOHxRxUWQdu+9q1ayNzUlkbPlfWy67Oeh14bqvUUJ2q0LZtW5o2bRplZmZ6GqF4cJiC1D59+tDMmTOpVatWnrahoRdDQD6lIHSABgATc2DSUN8ydT58wX9fAKTG6M3ylbgKl/qhVrDJUKkCndV1nJynz3fVs5/qvxlslixZQoMHDxagJq/P9ZBQJ+vutF2LFy+msWPHiikNVnWJ1c709HQB9bKcrVu3Un5+voB0FVK5PvHqrLeBr7d8+XIaPnw4bdq0STRHBVY/5roCUv03IFPBpKHlIBihLwBSAam6j8AX/PcFQKrHkKpPD3AKqfp5OpQytBUVFdHo0aMFiNq9sudMI2dd3UCqLolsA1+LYdOqbAbZkpISmjBhQiSjqcO4nknVy1HrbNc+9VyZ2fV6QZZJSFXbc/bZZ4vs87XXXktNmjRpKF816HyYMDKpgLPoIYQx4T+YNMi0DJ6MvuB/XwCk2kCqzAxaHWaVEfUKUhPJpHK2k0FNnxqgvh7XM6nx2sXHMlByW9SPzIjGgtRly5bRxIkTI7sN2EFqvDrHA1p9mgDXMd70BreeZQJSN2/eLBZOnThxIqqaPCeVgX/IkCFuq+/JeTBhQCogFZCKDKK1ncIfAameBFq3F7Hb5skEpMo5ofq8SxUUq6ur6+0yECuTKgE03vZVfO3S0tLIPE8/Mql79uyJW+dYmVRZFxWyg5xJPXnypFjZz1ty8f9v27aN7r//ftq/fz9deOGFNGfOHOJ7n6wPTBiQCkgFpAJSAamxYpDfMQKZ1DjRX0Jo586d621Bxa/S+/btG7VZfSywUvcH5eJ4Wyt1rqbVeQzIvAAp1qItHVLVV+0yCzt06NB6r/u5fLt2cdvUjLDMeMbLpOrwaDcnlSE1Xp1jzUnlebecsZVzhWNtp+UF1JnIpFrV86mnniLuM127dqUFCxZQhw4dvGiOq2v4bUCuKpWEk6CD/xmTJNxWV0WiL6Av4MHt66Hj93gApNrYlApb8lC5MMpJJlWFwlir3uPBrfojAmo2VT9HfT3Pr755hwFeUKXPSZVtiNcuPkZdPc/t5Q/vDRtrTqpVO++++27asGGDqIO+cIozh3Z1jrW6X/07azJy5Egx3WHMmDGe/khAsiD1iSeeoBUrVgBSXSGEPyf5bcT+1Nrbq0IDZNUBZ8iqm86qA1K99XHPrmb160x2C488KxwXEgr4DalHjx6lhQsX0qWXXkr9+/enZs2a0ZYtW8Q0CH7d/93vfpfuvfdeatGiRdLuCMAEYAIwAZiYBpOkGV6CBcMf/c+qA1IT7JSmDrfayzRoPytqSiu/yvHbgBhSGUg526x/OnbsSA8//DBdcMEFfjXP0XX91sBRJVLgIOjgfzBKgdvsqAroC+gLeHD7eqj4PR4AqY5syfxBplawm29ZcEr0e/CxEocOHaKnn36aXnzxReIFcO3bt6drrrmGbr31VmJQTfbHhAbJbqOT8qEDwARgYg5MnIzJVDgGvuC/LwBSU6Gnow4pqQAMyH8DSskbb1Ep9AX0BUAqIFW3BviC/74ASA1KlEQ9jSsAA/LfgIzfVJcFoi+gLwBSAamA1PoG6rc3AlJdBi2cFn4F/B58QVAQGpy6S9ABGgBSAamAVEBqEOI26thIFACYAEwAJgATgIl5MAlKiEGM8D9GIJMalNGAehpXAAbkvwEZv6kuC0RfQF/AAwseWPDAYv6BBZDqMmjhtPArADABmABMACYAE/NgEpToghjhf4wApAZlNKCexhWAAflvQMZvqssC0RfQF/DAggcWPLCYf2ABpLoMWjgt/AoATAAmABOACcDEPJgEJbogRvgfIwCpQRkNqKdxBWBA/huQ8ZvqskD0BfQFPLDggQUPLOYfWACpLoMWTgu/AgATgAnABGACMDEPJkGJLogR/scIQGpQRgPqaVwBGJD/BmT8prosEH0BfQEPLHhgwQOL+QcWQKrLoIXTwq8AwARgAjABmABMzINJUKILYoT/MQKQGpTRgHoaVwAG5L8BGb+pLgtEX0BfwAMLHljwwGL+gQWQ6jJo4bTwKwAwAZgATAAmABPzYBKU6IIY4X+MAKQGZTSgnsYVgAH5b0DGb6rLAtEX0BfwwIIHFjywmH9gAaS6DFo4LfwKAEwAJgATgAnAxDyYBCW6IEb4HyMAqUEZDSlYz3Xr1lFFRQXl5eVRWlpaVA0rKyuppKSEJkyYQJmZmSlYe/sqwYD8NyD7u5AaR6AvoC/ggQUPLHhgMf/AAkhVNF+6dCmVl5dH/jJw4EDKyckhBq7CwkLKzc2l7Oxso1GT67Rv3z5LELSrCANkWVkZFRQUULt27SKH19TU0KxZs2jUqFENak88SOV6Z2Rk0KBBg+yqKb6XdWLNnZ7j6MINOMgNmJw8eZK2bdtGixYtor/+9a/Ur18/mjFjRj2Ib0C1jJ7qRgOjFTRUGHQApAJSAamAVECqoZATXUxdXR0VFxeLP6pZQQat3r17C8ADpNa/NbEglaF+2bJlNHHixCg4jndzUxVScxfvFdV+eV5/275ZXV1NpaWl9Morr9CJEyfE8X369KGZM2dSq1atbM9PxQMAZ6fuCnSABoBUQCogFZCalDgdK+OYlMp4WGgyM6keNiNpl2IwSQRSN2/eLB5m7rjjDnr77bdp/fr1gNSk3T1vCwakAlIBqYBUQCog1dvI4vBqnDHlD7/at/ror8cZ/jiLmJWVRStXrqSePXvSuHHjxCteng4gX1c7OY8zt9u3b6fZs2dHFc2vyvk1/aZNm6LmfcprVlVVieO5bKs5ofydU0i1ag9f8/Dhw2JagCyrbdu2NG3atMgcUz2TKjPSW7dujbQlPz8/akqBPqWCD+RX/CNHjhTZbFU/vj5PV+CPXrZ6Hf07h7fd9rBEIVVmT5s2bUpFRUW0du1aQKqtysE4AJAKSAWkAlIBqYBU4xFLgpUKR3olrGCToVLOWeXjra7j5Dx9vqsOlioIcjlLliyhwYMHC1C0e0WeCKTq7bG6NtdlzZo1EVDV68aQmZ6eHoF9Lp+vK0GVj+c5v3KOrPpwoOvH5/KrcwnFrNPGjRvplltuEQ8I/JEPAw2ZtxuvwyUKqeq1AKnGh7KvBQJSAamAVEAqIBWQ6mugsbq4W0jVFyQ5hVT9PB0kGQ4ZcEaPHi1ANN7iJG5PvAVKiUCqXb2sQFyt2549eyxX86sgqmesZQaXs7b8UTOpdtlt9V6q19F3GWhIhwKkAkwAJgATgIl5MGmIb5s8Fw+v/seIRr+6X8KlmgF0kkn1ClITyaQygMnspFpHXqVvtSK+IZAaC45VKFaP4SkLVjsJ8DE8XYCnUjjNpA4YMKDeq3+1vfqUB/4u3rQHt6YFSPXfgNzeG9PnIRihL+CBBQ8seGAx/8DS6CGVJdfhKRmQWltbK4qNN++Ts5X6LgPxMqmx9irV/24Fs1Z/07PFiWZS1TmmOljq146VSbV6qEAm1T9kA5yd0hY6QANAKiAVkApI9S/axrmyzMx17ty53hZUvICpb9++UfuKxspQqnMjuTh+fc2LiOScTKvz1EyjVRXjgaDMwg4dOtQyk2q1tVYsyNOzoLHmpKpzSp3MSZXzSrt06SL04Iyv1V6zTuekDhs2LCrLGmv7MC86EjKpABOACcAEYGIeTLzwbxPXwMOr/zECmdR/92SrlelyYZTVAqh4m+TL1fC84p9XeMtN8+PBrfojAmo2VX/trmYj+RU37zDAe3DG2wBfX1GvTw+IVS8JwTLLK3cckD8MoNdNfw2vZ4XjvaaXUO9kdb9aLy6DdwbgNowZM8bTTfMBqf4bkIlA4kUZCEboC3hgwQMLHljMP7AAUr2IYA24htXKdLvFUg0oLmmnWmVmnSxaS1qF//2KN5F9UhmUp0yZQkeOHKlX7a5du9KCBQuoQ4cOyWxSwmUDzk5JBh2gASAVkApIBaQmHESDfoLV3Eu/tlRKplZWP8Vqt4VWMuvrBkziQer5559P8+fPp/bt2ye7WQmVDzgDpALOoocMxgQeWDAmzD2wIJOaUMj2/mBTK9W9r3niV0xkZ4LEr+79GQhGCEYIRuaCkfcj2J8rwhfgC/AFc74ASPXHx3DVECiAYIRghGBkLhgFxTLgC/AF+II5XwCkBsUZUU/jCiAYIRghGJkLRsYHuMsC4QvwBfiCOV8ApLo0KpwWfgUQjBCMEIzMBaOgOAp8Ab4AXzDnC4DUoDgj6mlcAQQjBCMEI3PByPgAd1kgfAG+AF8w5wuAVJdGhdPCrwCCEYIRgpG5YBQUR4EvwBfgC+Z8AZAaFGdEPY0rgGCEYIRgZC4YGR/gLguEL8AX4AvmfAGQ6tKocFr4FUAwQjBCMDIXjILiKPAF+AJ8wZwvAFKD4oyop3EFEIwQjBCMzAUj4wPcZYHwBfgCfMGcLwBSXRoVTgu/AghGCEYIRuaCUVAcBb4AX4AvmPMFQGpQnBH1NK4AghGCEYKRuWBkfIC7LBC+AF+AL5jzBUCqS6PCaeFXAMEIwQjByFwwCoqjwBfgC/AFc74ASA2KM6KexhVAMEIwQjAyF4yMD3CXBcIX4AvwBXO+AEh1aVQ4LfwKIBghGCEYmQtGQXEU+AJ8Ab5gzhcAqUFxRtTTuAIIRghGCEbmgpHxAe6yQPgCfAG+YM4XAKkujQqnhV8BBCMEIwQjc8EoKI4CX4AvwBfM+QIgNSjOiHoaVwDBCMEIwchcMDI+wF0WCF+AL8AXzPkCINWlUeE07xWoqKigsrIyKigooHbt2nlfQIJXRDBCMEIwMheMEhyeSTscvgBfgC+Y8wVAqkOrW7p0KZWXl0eOHjhwIOXk5FBlZSUVFhZSbm4uZWdnO7yaN4dxnfbt20d5eXmUlpbm+KIMg6WlpTRt2jTKzMyMOi/ed44LcHlgKkJq7uK9LltT/7SX5/V3dK1Dhw7RqlWr6KWXXqLdu3eLe9u7d2+aPHkydejQwdE1vDoIAfmUktABGgBMzIGJV/7l93XgC/77AiDVphfX1dVRcXGxOEqFQQZEBgfO+AUNUmtqamjWrFnEoD1o0KAoBbhd/GEAN/0BpBLt3buXZsyYQR999FGU/NzP5s2bR926dTN6W2DCgFTAWfSQw5jwH0yMmlwDCkNf8L8vAFJtOmiqgVMDxlM9GNWzsBJeR40aZTwrzJVLNa15cJjMpJ48eZJ+/etf0/Lly+lb3/oW3XPPPdS1a1c6fvw4VVVV0ZlnnplQxtyLvgITBqQCUgGpupfAF+ALpnwBkGoTye0yizrYrVu3TgAFf3h6AGcrR44cKbKxPB1AZi6dnMfZTAa32bNnR9UyIyNDzNvctGmT+F5meOU1Zfk9e/aMORWApymUlJTQhAkTIq/8dUjktvAcUfnJz8+PwGu879SpEbKurVq1stXAClLVa7Vt2zYyRYHbWlRURNdcc42AOv5YTV9oCKiZhtQDBw7QpEmTRDb10UcfpYsuuqgh1ffkXAQjBCNTwciTDmvgIhgT/mfPDNxGT4pAX/C/LwBS43RV+apfhUv9cCvYZLDjbKQEUqvrODlPn+9qBZESUrleS5YsocGDBwvojPdKn4+1qpMK5Hzdd999N/Lan6GUoZvhuLq6uh7gSl3U4/gVNV+HoXnAgAEJQypfiz9SR3UO7uHDh8WUBf74tdDKNKTu2LFDzDtt0aIF9evXjzZu3Ej79++njh070k9+8hO64YYbqHnz5p6Yq9OLwIQBqYDU6NGCMeE/mDj1p2Qfh77gf18ApPoAqWp2MxYQWkGqfp4OpTJ7OHr0aAGiDHH6OWpzGOo4k6nPO1WBUp4voS/Wq34G5mXLltHEiRMFpPI83KFDh0ZdOx7UOwF1u9f9/D23mTPHdvX1wrxMQ+o777xDU6dOtax606ZNRdZ7yJAhXjTN8TVgwoBUQCogVTcM+AJ8wZQvAFIdQGp6enrMhUROYNMJoFkBZyKZVF4BbjU1QM3o6k1VX/lzO9Ttn2Sdt27dGjlNvrrnDKmsW21trZjSwFMT4s1pdaKBFZRztlROX+CKyCkMYYbUli1biocB1pXbyQ8EPLWDs6u8qCqRnRwc02iMAxGMEIxMBaOG9lVT52NM+J89M3UvG1oO+oL/fQGQatNL9dfX+uEmIJVBkD/qnEz+twq2e/bsqbfLgF0mVQVHBkE166pvb6VmUtU9TNVrWL3Sl3olCqlyDqv6gNBYMqn6Sv7Vq1fTwoULxSKqBQsWGN2GCiYMSAWkIpOKTKo1KMAfAakNfdBp8PkSQjt37lxvCyqGur59+4q5kfI1eaxX8Cr0caV4IRVnKeViJKvz5CKsWNtB6ZCqLoSSmU79lbwuiFwApQOwvmCM/71t27Z68z91+Iw1J5WnHNhpoGZS9YVW+lZgYcykfvjhh2JFP3/UhVMSUnluNGdV27Rp0+B+7fQCMGFAKiAVkApIBaTGihl+xwhkUh1Ea6tX37FecceCVH3l/bhx42jt2rWO4Fb9EQEVJvWy1BX3/Fo8KyuLGPZizUnlpkuY5f031X1grer75ptv0tixY8U56o4D+i4CVqv7OTtop4H+ul+dUsDt5l0S+JgxY8aEck6qXN3P7ea5p3feeSfx33hhGC+qGjFiBN1+++3UpEkTB73Wm0P8NiBvaun/VaCD/xkT/++iNyWgL6Av4MHt67Hk93gApHrjW75cxeoXpewWS/lSkUZ6UdMLp3if1Keffpp+9atf1VO8e/fuIovaqVMno3fDbwMy2pgGFAYdACYAE3Ng0oChavRU+IL/vgBINdqlEyvMao9Wtz+FmljJOJoVSIYBHTt2jF588UV69tlnIz+JynvB3nbbbWIrKtOfZGhguo1OyoMOyRkPTu6N6WPQF9AX8MBi7oEFkGra4RIoT389zqfG26A/gUvjUAcKIBghGCEYmQtGDoZkShwCX4AvwBfM+QIgNSVsD5VIRQUQjBCMEIzMBaNU9ACrOsEX4AvwBXO+AEgNijOinsYVQDBCMEIwMheMjA9wlwXCF+AL8AVzvgBIdWlUOC38CiAYIRghGJkLRkFxFPgCfAG+YM4XAKlBcUbU07gCCEYIRghG5oKR8QHuskD4AnwBvmDOFwCpLo0Kp4VfAQQjBCMEI3PBKCiOAl+AL8AXzPkCIDUozoh6GlcAwQjBCMHIXDAyPsBdFghfgC/AF8z5AiDVpVHhtPArgGCEYIRgZC4YBcVR4AvwBfiCOV8ApAbFGVFP4wogGCEYIRiZC0bGB7jLAuEL8AX4gjlfAKS6NCqcFn4FEIwQjBCMzAWjoDgKfAG+AF8w5wuA1KA4I+ppXAEEIwQjBCNzwcj4AHdZIHwBvgBfMOcLgFSXRoXTwq8AghGCEYKRuWAUFEeBL8AX4AvmfAGQGhRnRD2NK4BghGCEYGQuGBkf4C4LhC/AF+AL5nwBkOrSqHBa+BVAMEIwQjAyF4yC4ijwBfgCfMGcLwBSg+KMqKdxBRCMEIwQjMwFI+MD3GWB8AX4AnzBnC8AUl0aFU4LvwIIRghGCEbmglFQHAW+AF+AL5jzBUBqUJwxxetZV1dHxcXFlJ2dTYMGDapX24qKCiorK6OCggJq165dirfmVPUQjKABgpG5YBQIU4AvwBuVjooY4X+MCCykLl26lMrLyyPdZeDAgZSTk0OVlZVUWFhIubm5AphMfrhO+/bto7y8PEpLS2tw0RL8tm7dGrlWRkZGBPRqampo1qxZxG23AsMGVyCBC8SDVPkd19HpPUnmfQSYAEz0ro9g5H8wSsBuknoo+gL6AmKEuRgROEiVwMMSqTDIgNi7d2+RpQsDpEpI69Onj4Bv+eGM5Lp160TbDx8+HAhIVevsFN5TBVJzF+9NakBMtcJfntfftkr79++np59+ml555RWqrq6mNm3a0PXXX0+jRo2i0047LXL+yZMnadu2bbRo0SL661//Sv369aMZM2Z48oBnW8kEDwCYAEwAJubAJMHhmbTD4Qv++0LgIDWIr40THUESxNPT06MANdHrmDze7nW/ybp4VRYPDkBqtJp2kPr555/T5MmTadeuXfVuw4ABAyg/P59atmwp4LW0tFSA7IkTJ8Sx/EA2c+ZMatWqlVe30LPrIBj5H4w8u1k+Xwh9AX0BDyzmHlgCB6mcMeWPml1UPUm+AuesDb9allm8rKwsWrlyJfXs2ZPGjRsnsjfq/En9PM5WVlVViUvztAI5nYCvN3v27CgblK/gN23aJMqTGV55TXkdLtvJVADOIpaUlNCECRMoMzMzpuXqYCjbevXVV9OCBQvEeXqZ+hQCdfoAH6/XWbabv9Pbrl7bClL1a7Vt25amTZsWaZPVdAYuh+9d3759RZZY3kf+uzrFw2raQ6I628UyQGp9hewg9bPPPhNj6+abb6YePXrQ9u3bafr06cTZ1Q4dOtD8+fPpvPPOo82bN4s3HnfccQe9/fbbtH79ekCqXYdM8veAs1M3ADpAA0AqINXSjp1k66wglaFSha14QCWhiCGVF/rwv+V8T/0VtJ7V5XMkpHIDlixZQoMHDxZQlsj8UafZYitIVduqf2+VodXrzIuf1AzuihUrxGtYrj9nviRk6tMuuL3qwimr9nJZa9asiVxDncMb63z1fvDDglx4xRoxlHJ2zq3OdjEfkJo4pOpnHD9+nObMmSMglKfizJs3j7p16xbJnjZt2pSKiopo7dq1gFS7Dpnk7wFngFTAWfQgxJjw/4ElUJlUt5Cqryp3CqlqVlRmEtVrMYhxgB09erQAURX4rOZeMpRxBtBukZMOqRKOa2tro7KjOthZwa3MCMtFZXqGVm0DXy9WBtcqg61mfLt06RIFqVZ1UXVnuNR3A1Drqj5scEYu3s4Beux2qrNdzAekNhxSDx48KB5KuD/wGOFM6hlnnBF1YUCqXU9Mje8RkMImVosAACAASURBVAGpgFRAqu5GfvtCICE13lxNq0yqV5CaSCaVIdVqaoCamY0Vevg8NWupHmeV+ZTTFmJBqoTtPXv2iFesEnbldeVreNbOapuoWA8HKuDqkBoL2FWAdJpJZbjRX/2rmrjV2S70A1IbDqlvvPEGPfDAA3TkyBH62c9+Rrfeeis1adIEkGrX+VLwe7+DUQo22bJK0MH/7Bn6QlAU8L8vBApS+bYx/KivffVbaQJSJeTpcyxVMJNAqG6F5TTDF2/hVEMhNd5c13hzYb3OpHI2OdY2YnxPnWZSrXYBcKqznQ0AUhsGqTwGeHrGjh07xJSRn//859S6det6F0Um1a4npsb3gDNkUpFJRSYVmVQbP5bw0rlz53pbUPGrdH3BTaz5nVZZPN6PlFcfc2bSKhOovo62qqYOqSoQSpgaOnSo7et+vnasLagaAql8XX3OqdoOKzi2m5Mqs9p6tjXWnFT5gMHlqlMl7B429IcTOSf1oosuipqikKjO8bobINU9pO7du1e85mdA7d69u8jgd+rUyVJuQGpqQKhdLQCpgFRAKiAVkGrnlERktSpcLoxykklVM3VyRTiv+OfFG+pCHX1OKp+nZ//UbKoOtnLxFZ/HK+F5hwHeXsduTqqUwKqdanlWC6f01/V6nZz+QIDURV1wpraH62i3GE2fS6vvJKB/r15Tv4+69uq1GqpzrC4HSHUHqQyovN/pRx99ROeff7543X/OOefEHNmAVAemlwKHAFIBqYBUQCogNQXMOFYVrH5Rym6xVAo3J6lVs3pNbwWmyawkIDVxSD106BA99NBDtHHjRkeAyiUAUpPZy52XDUgFpAJSAamAVOeeafxIq3mZXv8UqvFGJalAq/mvqfArU6ocCMqJT4rn/U+nTJkS2WJK717Dhg2j8ePHi0WFfBwvqNI/Xbt2Ffv88r6qqfJBX0i8L6TKvfO6HugL6AuA9a9Hld/jIXALp7w2nESup29Oz+c63aA/kXIay7H69AFut5wTnAoa+D34UqGNdnVIVIMtW7bQ1KlT6dixY5aXdgKpPEWAt6pq3769XfWMfZ+oDsYqZrAgaIBMKuAMmVRkUg2aLoqCAvEUQFBGxgRB2VzGJChuBF+AL8AXzPkCMqlBcUbU07gCCEYIRghG5oKR8QHuskD4AnwBvmDOFwCpLo0Kp4VfAQQjBCMEI3PBKCiOAl+AL8AXzPkCIDUozoh6GlcAwQjBCMHIXDAyPsBdFghfgC/AF8z5AiDVpVHhtPArgGCEYIRgZC4YBcVR4AvwBfiCOV8ApAbFGVFP4wogGCEYIRiZC0bGB7jLAuEL8AX4gjlfAKS6NCqcFn4FEIwQjBCMzAWjoDgKfAG+AF8w5wuA1KA4I+ppXAEEIwQjBCNzwcj4AHdZIHwBvgBfMOcLgFSXRoXTwq8AghGCEYKRuWAUFEeBL8AX4AvmfAGQGhRnRD2NK4BghGCEYGQuGBkf4C4LhC/AF+AL5nwBkOrSqHBa+BVAMEIwQjAyF4yC4ijwBfgCfMGcLwBSg+KMqKdxBRCMEIwQjMwFI+MD3GWB8AX4AnzBnC8AUl0aFU4LvwIIRghGCEbmglFQHAW+AF+AL5jzBUBqUJwR9TSuAIIRghGCkblgZHyAuywQvgBfgC+Y8wVAqkujwmnhVwDBCMEIwchcMAqKo8AX4AvwBXO+AEgNijOinsYVQDBCMEIwMheMjA9wlwXCF+AL8AVzvgBIdWlUOC1agbq6OiouLqbs7GwaNGhQPXkqKiqorKyMCgoKqF27doGQD8EIwQjByFwwCoQpEMYE3yd446neCh3816DRQWpNTQ3NmjWLqqqqIp6Yn58v4GrdunVUXl5uHKRknQYOHGgJeE7MW0Li1q1bI4f37NmT8vLyKC0tzcklGnRMPEiV3zG8ss5OPpWVlVRYWEi5ubmOz3Fy3USO4cGRu3hvIqfg2AYo8PK8/rZn79+/n55++ml65ZVXqLq6mtq0aUPXX389jRo1ik477bTI+R999BH9+te/pg8++IC4/7Vv356uvfbaesfZFvjvAxCM/A9GTu9Fso9DX0BfwMOruYfXRgWpEnyGDh0agUEGxMWLF9PYsWNp06ZNgYRU2a4+ffpQTk6O6D0SDD///HMj0B0PUjmLyg8AiQAzIDXZodh8+XaQyn158uTJtGvXrnqVGzBgAPHDZsuWLen999+ne++9V4wB/aMel0gLASYAE4CJOTBJZGwm81j4gv++0KggdenSpaI/S5BLZuf2suxY7fIiQ+u0nnav+51eJ5WOQybV7N2wg9TPPvuMFi1aRDfffDP16NGDtm/fTtOnTyfOrnbo0IHmz59P5513Hi1cuJBWr15NvXv3pvvvv19kW1etWkW//OUvqWvXrrRgwQJxfCIfBCP/g1Ei9yOZx6IvoC/ggcXcA0ujgVQJbPxaMNYrZ33eJGf/5LQAngbAr+OHDx8upguo1+GsX0lJCU2YMIG6dOki5mZeccUVtHbtWnG+nE7AMMnXUT98zZEjR9abzykzibW1teJwPs4Kru3axWXu27dPZDE5qHObrr76ahGo+aNPCdCnQ6jlsj6zZ8+OVF891wpS9Wu1bduWpk2bRpmZmeIaVlMU+O+sbd++fevprOqXkZERyRDr5Xg1zQGQahYF7CBVr83x48dpzpw5tH79ejHPed68edStWzcqKioSY+/GG2+kSZMmUZMmTWjLli1iHJ599tkCZvn1fyIfgAnABGBiDkwSGZvJPBa+4L8vNBpIVUFSQpLeua0glRf7MDTJxUBWUGgFqTt37owCMn2+q5r91AFPnYLAwTfeq2+7dnG53C4JqQyZEjz1cuW/09PTI0C8YsUK6tevH3GdSktLI22Sx7KGfG3+qAunrLK4XJc1a9ZErqECdKzz5cOArh+3iR8A+PXtkiVLaPDgwQJ+vcweA1LN2n+ikHrw4EHRl7gv8L1n+DzjjDPo7bffphkzZhBD7I9+9CO68sor6dFHHxXjiB8khwwZknDDEIz8D0YJ35QknYC+gL6ABxZzDyyAVMXorCBVAp5cfOQUUvVV7voreXWepg5ouvfGW3iUKKTqK+xltpiztPGuZTWlwArOZbutVvOrUMxwqe8GoNZF1Zlf7cbbOUDXi+vKmVarXQYSiWuA1ETUavixiULqG2+8QQ888AAdOXKEfvazn9Gtt94qsqYnT56kDRs2iMwqgyx/mjdvLrKq3Cf4mEQ/ABOACcDEHJgkOj6TdTx8wX9faFSQarda3E9ITSSTygOOj2egVD9y2oD6Nyev+/l4hlArcNQzrVbbRMWab8pl86vV0aNHR6Y5SEhVr6vuLqACpNNMKmfJ9CkWqgb6NAT+Ts1+uzUwQKpb5dydlwik7tmzR0z32LFjh8j0//znP6fWrVuLghlaly9fLnYBaNq0aeRv/FaC57DyXNVEPwhG/gejRO9Jso5HX0BfwAOLuQeWRgOpVq+ydZPzG1JV6Iw3n5PrYfVq3WoLp3jt0gHWDlI58Mu5tfqUCK8zqdwWfY6uOv/VaSbVaioEMqnJCt8NK9cppO7du1e85mdA7d69u9iqrFOnTqJwfsXPu3XwQqnLL7+cpk6dSt/4xjfEoqnf//731LlzZ/Hq/9xzz02osgATgAnAxByYJDQ4k3gwfMF/X2g0kMr9WGbc9DmmMhvIYKRmEq2ygToUSpjiBU4cOOXCKfV1v90+oXqmUodJWW+rTGqsdulzRjmbaQepfC1+rZ7InFR5rNW8Ws5+qnu/qtlkLkvqbjVHWAfsWHNSL7rooiiwttpmzK2HIZPqVjl35zmBVAZUnm/K+6Cef/754nX/OeecEymQdwCYOHEi7d69Wyyquuyyy8R3sf7utKYIRv4HI6f3ItnHoS+gL+CBxdwDS6OCVJZVXzXPf5Pw5ySTql+DV6zz6vznn38+anW/PifV6kcEZDZVwqF6jpplZNDjD7+mjLUzgVW79FfedpDKIBtvdb8+BUHNfFpNCdDrpK7Ij3Uv5DWtpjHEWt2v1os1zcrKolatWmFOarKjeYLl20HqoUOH6KGHHqKNGzdaAqoOozwNhber4r1TX3vtNXr44Yfp2LFjNHfuXOrVq1dCtQOYAEwAJubAJKHBmcSD4Qv++0Kjg9Rk9GerFedh3Fc0EW2tXtPbza9N5PpeHItMqhcqOr+GHaRu3ryZpkyZQidOnLC86LBhw+iOO+4QC6b4wcXqo89fdVo7BCP/g5HTe5Hs49AX0BfwwGLugQWQasDxrODLy62SDDTB8yKsdhJIhV+ZUhuKYJRawYj3OuU5ppwNtfowpI4fP17sv/vss88KUOXX/vw566yz6LrrrqObbropssAqkU6NvpBafSGRe+f1segL6AuAVECq176S9Ov5tQI96Q1rQAWc7mDQgCIadCqCEYIRgpG5YNSgwWrwZPgCfAG+YM4XkEk1aG4oKlgKIBghGCEYmQtGQXEH+AJ8Ab5gzhcAqUFxRtTTuAIIRghGCEbmgpHxAe6yQPgCfAG+YM4XAKkujQqnhV8BBCMEIwQjc8EoKI4CX4AvwBfM+QIgNSjOiHoaVwDBCMEIwchcMDI+wF0WCF+AL8AXzPkCINWlUeG08CuAYIRghGBkLhgFxVHgC/AF+II5XwCkBsUZUU/jCiAYIRghGJkLRsYHuMsC4QvwBfiCOV8ApLo0KpwWfgUQjBCMEIzMBaOgOAp8Ab4AXzDnC4DUoDgj6mlcAQQjBCMEI3PByPgAd1kgfAG+AF8w5wuAVJdGhdPCrwCCEYIRgpG5YBQUR4EvwBfgC+Z8AZAaFGdEPY0rgGCEYIRgZC4YGR/gLguEL8AX4AvmfAGQ6tKocFr4FUAwQjBCMDIXjILiKPAF+AJ8wZwvAFKD4oyop3EFEIwQjBCMzAUj4wPcZYHwBfgCfMGcLwBSXRoVTgu/AghGCEYIRuaCUVAcBb4AX4AvmPMFQGpQnBH1NK4AghGCEYKRuWBkfIC7LBC+AF+AL5jzBUCqS6PCaeFXAMEIwQjByFwwCoqjwBfgC/AFc74ASA2KM6KexhVAMEIwQjAyF4yMD3CXBcIX4AvwBXO+AEh1aVQ4Lb4C69ato4qKCsrLy6O0tDTLg50ck0ydEYwQjBCMzAWjZI71RMqGL8AX4AvmfCH0kMogVFZWFlG0Z8+eApwOHz5Ms2bNooEDB9KgQYMS8agGH8t1Ki8vp4KCAmrXrp2r6zEAzp49O+rc/Px8ys7OdnU9L0+qqamhoqIiGj16NGVmZsa8tAqpybwfsSrIgyN38V4vpUmpa708r79tfViDc845h5599ll67rnn6KuvvqK5c+dSr169xLl1dXX0wAMP0MaNGy2v1aFDB5o/fz6dd955tmWl8gEAE4AJwMQcmKSyF6h1gy/47wuhhtSlS5fStm3bomCQwYg/ffv2DSykcrveeustmjZtWgQCJbSOGjUqLnQzQDKc83F+Aa3U2A7+AanJtWI7SD158iT99re/pWeeeYYOHDgQqeycOXPosssucwSp/BA2b9486tatW3Ib28DSEYz8D0YNvEXGTkdfQF/AA4u5B5bQQmplZSWVlJTQhAkT4mbzjDmbRwXFa5eTDK0JSHXa1CC87m/MmVTOkt57773UsWNHuvLKK2nBggXE/UeFVKt7ffz4cZE9/cMf/kCXXHIJPfjgg9S6dWun3SIljwOYAEwAJubAJCVNwKJS8AX/fSG0kGoHQByAi4uLRTaRM36cieRzsrKyaOXKlSSnBbz66qv15lZyJpM/OTk5Mc/bs2cPFRYWUm1tbaRrt23bVmQ/OdDzFAT1dT9fk6cA8EceZ/WqPF67GGC5zNzcXOrRo4do3xVXXEFr166lqqoquvnmm8VrW/UjpwhIeOXjrOrA5fJ3GRkZkekTUiM551S/hv69OvWCv2OtuQPy9Av+qPeD/y3bIzVUs8RO9WqI2eF1P4k3ERdffDHt3LmTJk+e7AhSP/nkE5o0aRLt37+fpkyZQtdff31DbkNKnItg5H8wSokb7aAS6AvoC3hgMffAElpIVUHSynesIJXnePIcVYZP+bGCQh1S9fMkrMn5rnr2k4FYhVT99Thff9++fZaLjuK1S82SSkhluFCnBVhlUvX6ctu5TmvWrImcKwFT6iP1S09PF3pZXUPXqbS0NHI9OT1BgqwOqfr1uLzly5fT8OHDadOmTeL2yOkE8fRyEHNiHgJI/ToYOYVUniLwxBNPiCkCPJeVX/V37ty5IbchJc4FmABMACbmwCQlBr2DSsAX/PcFQKqSSdWzmxLW9FXqOnzp5+lQKoGOoYoztzqk6mNBZnWtVsYnCqkyUyzLsIJUq/roEG8F6+p53GYrHZYtW0YTJ04Ui274E+sBQIdUO41UzeLp5cBnAKlxRJIm7BRSP//8c5Fx3bVrF40YMYJuv/12atKkSUNuQ0qci2DkfzBKiRvtoBLoC+gLeGAx98ASakiNlY1kea0yqV5BaqKZVP01OddPf1UeL7Mrv1PhuEuXLvVen/NxVpAaawoBAzG/3me4dgKp+m4DXB6fz9MaGFLltazaokNqvGkNiejlIOYAUj2E1BUrVohMalgWTCEYmQtGDRmrJs8FpAJS4QvmfCG0kMrZNfX1sm5iJiBVzu/kstXtodQsYatWrQRMytfmfGy8zGC8dqlgp0OfbL+XmVR1oZZVJlXV3CoDHK++sTKp+jQDO70aErzwuj+x1/3V1dU0depU+vjjj8U8VJ6X2qxZs4bcgpQ5F2ACMAGYmAOTlBn4NhWBL/jvC6GFVAkz/PpRXaAkFwCNHDmy3sIpq0yqDoX63EwrmLJ7/WwFqfK1vKw3jw2r1/2x2iXneEoY1iFch1R1f9hYc1LVvVxlu+XiJf0cq2uo41vX0e2c1MGDBxNPIXCqV0PMDpCaGKRu2LBBbG/WvHlzsYcvr+wPywfByP9gFJS+gr6AvoAHFnMPLKGFVCmhugqc/xZroU68OZDqNRju5Eeu7o81TUD9EQE1m6qXpa5i55X9DNB8zJgxY2L+WpPeLvlaXf44QCxI5Xqoq+wl1Oor6fXryawnbyUkN27XF5nZvYbXV/dfffXVxGCT6Op+N3q5CYCAVOeQeujQIZo+fTpt2bIlNNtOqX0GYAIwAZiYAxM3fp2Mc+AL/vtC6CE1GR3Xar/SRBYCJaPOdmXabelld34Qv2/skHr06FG677776L333rO8fePHj6dhw4aJ7xhO+YHnyJEjodl2CpAafdsRkE/pAR2gAR5YzD2wAFJ9oCcroHOy0b4PVfHsko0VUnkv18b6sYPUu+++m4YMGULHjh0TP5W6fv16uuCCC+jhhx8WPwAQpg/ABGACMDEHJkHxDviC/74ASPVhNMhX7Vu3bo1cXX997kOxvl4SkOqrvCl7cZgwsmeAM2SUdYOCL8AXTPkCIDVl8QAVS7YCMGL/n5KTfY+dlo++gL5gKig77ZPJPA7jAZBqajwAUpM50lF2SisAIwaYmDLilB4I/64cxgPABOMBWXXTWXVAahCiA+qYFAUQlAGpCMpfDz2MB0AqxgMgFZCaFBxBoVCgvgIIyoBUBGVAqumgHAQvhjfigcWUNyKTGgRHQB2TogCMGJBqyoiT0sETLBTjAWCC8YBMqumHNkBqgkaNwxuPAgjKgFQEZWRSTQflIDgsvBEPLKa8EZAaBEdAHZOiAIwYkGrKiJPSwRMsFOMBYILxgEyq6Yc2QGqCRo3DG48CCMqAVARlZFJNB+UgOCy8EQ8sprwRkBoER0Adk6IAjBiQasqIk9LBEywU4wFggvGATKrphzZAaoJGjcMbjwIIyoBUBGVkUk0H5SA4LLwRDyymvBGQGgRHQB2TogCMGJBqyoiT0sETLBTjAWCC8YBMqumHNkBqgkaNwxuPAgjKgFQEZWRSTQflIDgsvBEPLKa8EZAaBEdAHZOiAIwYkGrKiJPSwRMsFOMBYILxgEyq6Yc2QGqCRo3DG48CCMqAVARlZFJNB+UgOCy8EQ8sprwRkBoER0Adk6IAjBiQasqIk9LBEywU4wFggvGATKrphzZAaoJGjcNTT4F169ZRRUUF5eXlUVpammcVRFAGpCIoI5NqOih7ZmA+XgjeiAcWU94ISPVxIMe79NKlS6m8vDxyyMCBAyknJ4cqKyupsLCQcnNzKTs722jtuE779u1rEOwxLM6ePTuq3qNGjaJBgwb51hZAqm/SEoIRgpGpYORfL/b2yhgTeHjFmDD38ApI9da/bK9WV1dHxcXF4jg188eA2Lt3b2rXrl1gIZXb8NZbb9G0adMoMzNTtFG2lyHVL+j2E1JzF++1vac4wHsFXp7X3/aihw4dolWrVtFLL71Eu3fvFln0/v3709ixY6lz586R8/fv30/cN1977TU6ePAgdezYkUaOHEk33HADtWzZ0rYcPgBgAg0AJubAxNGgTIGD4Av++wIg1XBH50xjWVkZFRQUCCANy4fbVVpaGgWoptoGSDWltLly7CCVAXX69Om0ZcuWepW68MILRTafx9fevXtFn9yxY0e94xhUb7vtNmrSpIltwxCM/A9GtjchRQ5AX0BfwAOLuQcWQKph4+OMDn/41b7Vp6amhmbNmkX8ipwzjwx/DGFZWVm0cuVK6tmzJ40bN44WLVokvpev0Z2cx5nb7du313sdn5GRIaB506ZNUXM75TWrqqpEVbnsWPM+7dqltlWfEqBOB7BqL5e5Z88ekWGura0Vl5LTI/j/AamGO7GB4uwglTOi/Ebiu9/9Ll166aVimgr3YYbRpk2b0ty5c6lXr170xBNP0IoVK6h79+5iXJ1xxhm0ePFiWr16NZ111llUVFREZ555pm2LACYAE4CJOTCxHZApcgB8wX9fAKQa7Ozy1bcKl3rxVrDJWSEVyqyu4+Q8fb6rntVVYY/rtWTJEho8eLB4dS+vz/XQ55c6aZdsp55xdVJvPobBgl/jcnZMbwcg1WAnNlSUHaRaVeOpp54Sr/X5M2fOHPr2t79NM2fOFFNQ7rzzTrrpppvEdwyykydPpi+//DICs3bNQjDyPxjZ3YNU+R59AX0BDyzmHlgAqQadzwnMWUGbPj3AKaTq5+lQymVxJmn06NECRO1gjwGAs65OIFVfGJafny8yv1YZVy6Xs7WcXXYyHUKf52pXb7e3mAcH5qS6Va9h5yUKqcePHxdgun79evEgM2/ePDr77LMtIfWLL76gu+++mz755BPx/VVXXWVbWYAJwARgYg5MbAdkihwAX/DfFwCpBju7hKv09PSEXvd7BamJZFJ5EYrTlfrx2qVDtw6vUn6ZKY4FqQyirIP6keALSDXYiQ0VlSikfvzxxzRlyhSR8eeHKM6Unjx5UkwR2bBhg1iUyHNYTz/9dHrvvffowQcfFMeOHz+ehg0bZtsqBCP/g5HtTUiRA9AX0BfwwGLugQWQatj4GKh466lYC6f8zKRKSJXzOtu2bRu10EmFPTkHVN0KK1YmlSWMtXDKClL5+Fhzcq0gVb82MqmGO20SiksEUvm1PcMoz6nmuaf8/506dRK15j7N81NPnDhh2YqHH36YrrjiCtsWAkwAJgATc2BiOyBT5AD4gv++AEg13NkltPEWOfoWVPwqvW/fvvUWTlntBqDuacpN4EUkW7duJZldtII99bW6VbN1SC0pKaEJEyaIqQAScIcOHRpzz1OrLaisoDveLgCxIFXVQGZ4kUk13HkNFucUUnmV/0MPPUQbN24UW0sxdF5wwQWRmh47doxefPFF4vmqvBVVmzZt6PLLL6fNmzfTV199JQDWydZoCEb+ByOD3atBRaEvoC/ggcXcAwsgtUF25e5kmQlkqJQf+brbSSaVz9FX3vOK/7Vr10btChALbtUfEVCzqfprc/UVO6/s5x0GWrVqFXdjfqspAuqiL5l1jbXhf6zX/eo0Ab4ef/gVLgMGXve764epfJYTSGVAfeSRR+jPf/6zANQZM2Y4Ak6eizpp0iSxRypW9zvvBYCzU1pBB2gASAWkOndOHOlYAatflPIL8BxXKoUPxMKp5N0cO0jlDClvw/bcc8/FBdQDBw6IDfx5u6lmzZrRp59+SgsWLBDzUnkuKq/657/bfQAmABOAiTkwsRuPqfI9fMF/X0AmNVV6u4F6WK2s9+KnUA1UPSlFwID8NyC3N/af//ynyIbySn2rT79+/URmlV/1L1y4sN4h+txVu3qgL6RuX7C7d15/j76AvoAHFnMPLIBUrx0sha+nTxHgqsbboD+Fm2KkaghGqRuMeI70PffcIzbxjwep/ItTPF/7gw8+ED/RyxnV6667TuyZ2rp1a8f9CH0hdfuC45vo0YHoC+gLgFRAqkd2gstAAfcKIBghGCEYmQtG7keq2TPhC/AF+II5X0Am1ay/obQAKYBghGCEYGQuGAXFGuAL8AX4gjlfAKQGxRlRT+MKIBghGCEYmQtGxge4ywLhC/AF+II5XwCkujQqnBZ+BRCMEIwQjMwFo6A4CnwBvgBfMOcLgNSgOCPqaVwBBCMEIwQjc8HI+AB3WSB8Ab4AXzDnC4BUl0aF08KvAIIRghGCkblgFBRHgS/AF+AL5nwBkBoUZ0Q9jSuAYIRghGBkLhgZH+AuC4QvwBfgC+Z8AZDq0qhwWvgVQDBCMEIwMheMguIo8AX4AnzBnC8AUoPijKincQUQjBCMEIzMBSPjA9xlgfAF+AJ8wZwvAFJdGhVOC78CCEYIRghG5oJRUBwFvgBfgC+Y8wVAalCcEfU0rgCCEYIRgpG5YGR8gLssEL4AX4AvmPMFQKpLo8Jp4VcAwQjBCMHIXDAKiqPAF+AL8AVzvgBIDYozop7GFUAwQjBCMDIXjIwPcJcFwhfgC/AFc74ASHVpVDgt/AogGCEYIRiZC0ZBcRT4AnwBvmDOFwCpQXFG1NO4AghGCEYIRuaCkfEB7rJA+AJ8Ab5gzhcAqS6NCqeFXwEEIwQjBCNzwSgojgJfVPj5SgAAE+BJREFUgC/AF8z5AiA1KM6YwvWsqamhWbNm0ahRoyg7OzuFa5pY1RCMEIwQjMwFo8RGZ/KOhi/AF+AL5nzBFaRWVlZSYWEh1dbWipq2bduWpk2bRpmZmbR06VLat28f5eXlUVpamjEnkXXKzc11DUrx2mWsIT4WVFdXR8XFxbR161YaOHAg5eTk1CtNasBfyHtqVyUnkOrF/bGrh9ff8+DIXbzX68vielAACkABKBACBUrHdqKsrCzblhw6dIieffZZeu655+irr76iuXPnUq9evSLnnTx5krZt20ZPPvkkffDBB8Sx+uyzzxaJn2uvvZaaNGkijuXj/vrXv9Ljjz9OHJ+aNm1KF154IY0bN46++c1v2tbDjwP8fmhLGFIrKipo9uzZlJ+fH4FBBpAXXniBxowZQ8uXLw8kpNq1yw64Gc75YwV+XnUM1rmkpIQmTJggHggS/UhI/fLLL4kHTUFBAbVr1y7qMuvWraOXX35Z/M1pOTqkWkErIDXRu4XjoQAUgAJQIJUVsINUhsqNGzfS/Pnz6cCBA5GmzJkzhy677LLIv19//XWaOXMmnThxIqq5DKFTpkyhQYMGib9v2rSJfvGLXwiIVT+nnXYaPfLII3TxxRcblyulIFVCDr/SlaIZV8SHAr1oV5AglZ/8uGPp91HC5Xe+8x3iQeMlpPpw23y/JDKpvkuMAqAAFIACgVXADlKZLXgqHCe5rrzySlqwYAFxnLWC1Pfff59GjBhBHTt2pNWrV4tsKUNrv379aMaMGXT8+HGaPn06bdmyhYYMGUJ33nmnAF9ONu3YsYOuv/56mjRpEjVr1syonikFqU4yeZyJ46wkv+4/fPgwFRUV0TXXXCMyrPzhV8h8k8rKyqIyeU7O69KlS+R1tXoXOCXet2/fevMi+Zpcjvyo2V/1fCft4uMZRMvLy8WpcopD+/btRblVVVWRS8pX6RL65Hc9e/aMTINgjbh+DIwrV64k+d2ePXuiplLIa+ltUadYOG2nCuNcWXmfZJZY1umHP/whLV68OAKp/He7+yXnpPJ1OdMe6yPvQaLtl9fT2xpr2oIXoxSQ6oWKuAYUgAJQIJwK2EEqt/ro0aPUokUL2rlzJ02ePNkSUnV1PvvsM5o4cSLt3r2b+vTpI7Ksu3btEucfO3aMHn30UbrooovEaU899ZRgE37tz/DLbGDyk1KQagUruhg6bDK88Ed9tewUevTz1Pmu/B3Pr5TZQP0VM5fx7rvvRl6/c70YMK1ecTttF5cpM8j63Fs9k8pAuGTJEho8eLB4NS/rx1DF15DTC1TI4mMYDseOHStew+uvyK1gOpF2qpDKHZznFcs5vPp36rQCp/dLLpyyet1vdX8YZhNpv34P5TX5FYcf0ywAqSatDmVBASgABYKlgBNIlS1KBFI//PBDuueee8S0PM6actKPeWbq1Kl0zjnniIwsZ1z58+abb9J9991X7++mlAwFpOqrvhOFHhbb6pU8QwtnKRlQ7BbvMOAtW7ZMPJ3o8zCdQKp+w2UmUC4Qc/K6n4/JyMiIQKqendTLkG1mqGUYd5LxjddOXUO1zup51dXVUXNfE71fTiE1kfb36NEj6qFEauXm3jkdvIBUp0rhOCgABaBA41PAD0jlTOljjz1Gzz//PKlzTfnfDKddu3YV/+3QoYMQ/J133hHwylwzb9486tatm9EbkXKQWlpaGnfVt1Um1QtIZdUTyaSqK9nlHWNAjJVJtWuX/uqer6m+vreCVJktVXsMayEzqVaQpr/O5nPlK3IrSE2knTqkqoDHqw75w8Cvl2MSUmO1n7PRVttcxYPyho5UQGpDFcT5UAAKQIHwKuA1pMqFVhzreJoAv+kcOnSoWN3P81QXLlwISI3XnfRX1lbH+g2pck4ol62/KlYhRn8dHw9m7Nol4S49PT3yWtkuk2q1mt0uk8rXVGHZSSY1kXbqkCrbfemll9L27dtp9OjRYmpCsiA1XvuRSQ2v0aNlUAAKQIEgKuA1pKqr94cPHy62lmrevHlUxlR/3S8zqXqG1ZSeKZVJ5UbLTJe+BZV8lc4iqwunYmW/1PmQMuMoM5O84Eo/j4GKF2FJkNJvgP6KWc9s8r95HzKrTKpdu/hphtsn579K2OPz1Nf96v6wOuhJaOWnoliZVD1jqW+LFQt8ZQZUZptjtTPWlAnO6KpZ4Vh1l/NX7e6XFfRbzUnVM8l27Y81J1XO8/V6UCKT6rWiuB4UgAJQIDwKeAmpPLf0wQcfpIMHD9KNN95Id911V9Re8xwfeTsqhlarhVPMJ8xVbdq0MSpwykEqt15/ja2vNLeDVBUK+f8ZkOS2SHJXgHhwK39EQM2mxtqrU66s5ycS7gRyUZLVXYzXLnWjf27vyJEjhQ68Nyyvjle/t1qRL9vYqlWruK/71R0E+Dr86d27d2RPWvl9rN0F4rXTClKtwNdqWoH6Gt7J/VKP5wca/XV9rLmkTtsv75+cPuHHqASk+qEqrgkFoAAUCIcCXkHqxx9/LBY/7d+/3xJQWS3eboq3mOL4PGzYMMEy6hZUt99+O91yyy3GhU1JSDWuAlG9le5cB7vFUsmoJ8oMjwKA1PDcS7QECkABKOC1AnaQyvNKObu5YcMGy6LHjx8vgJPnmvKcU6sPb+jPv1B1ySWX0Jo1a8SUQH3T/+7du4tyOnXq5HUTba8HSP23RFbZvSD+ipHtHccBKaOA34MvZRoapyLQ4JQ40AEayGGCvoC+4LQv2EHq3XffLbaY4o37V61aFRdS+WdUeeX/+vXr6emnn6ZPP/1UvMXt37+/yKp27tw5KSHF7/GQ8M+iJkWFfxcab+V7MuuFssOpgN+DLwiqQQNAqtOAHIT+7EUdMSYAqRgTX48kv8dDoCDVC4PBNaCAUwX8HnxO65HM46ABIBUBOXoEYkwAUjEmAKnJjMsoGwrgFe+/+wACMiAVARmQqocE+AJ8wZQvIJMKIIMCMRSAESNjYsqIgzAIMR4AJhgPeGAx/cACSA1CdEAdk6IAgjIgFUHZ3Gu9pAxyF4XCF+AL8AVzvgBIdWFSOKVxKIBghGCEYGQuGAXFVeAL8AX4gjlfAKQGxRlRT+MKIBghGCEYmQtGxge4ywLhC/AF+II5XwCkujQqnBZ+BRCMEIwQjMwFo6A4CnwBvgBfMOcLgNSgOCPqaVwBBCMEIwQjc8HI+AB3WSB8Ab4AXzDnC4BUl0aF08KvwL59+yg9PT38DY3TQmhwShzoAA3kMEFfQF9AX/g6aPg9HgCpjRpB0HgoAAWgABSAAlAACqSmAoDU1LwvqBUUgAJQAApAASgABRq1AoDURn370XgoAAWgABSAAlAACqSmAoDU1LwvqBUUgAJQAApAASgABRq1AoDURn370XgoAAWgABSAAlAACqSmAoDU1LwvqBUUgAJQAApAASgABRq1AoDURn370XgoAAWgABSAAlAACqSmAoDU1LwvqBUUgAJQAApAASgABRq1AoDURn370XgoAAWgABSAAlAACqSmAoDU1LwvqFUSFVi3bh2VlZWJGgwcOJBycnKSWBtzRVdWVlJhYSHV1tZSRkYGFRQUULt27aimpoZmzZpFVVVV1LZtW5o2bRplZmaaq1gSSpJaDB06lAYNGiRq0Nj6xdKlS6m8vFy0fdSoUUKHxtQX6urqqLi4mLZu3VrPC6y0SUI39bXIiooKKi0tjRrvsTwi1t99raCBi8s+wL88KOOA3i/y8/MpOztb1Cas/YLbxb8slZeXR2lpaVHK83fbtm2LxAuv+wIg1UBHRxHBUYAH2LJly2jixInUqlUrEaQ4OEsTCk5LEq/pihUrqF+/fgJA2XgYVLnt6v9z4GJYszKrxEtMzTM4CC1ZskRUrnv37kKDxtYv+B7zQ4n+gNaY+gL39XfffVdoIPvE4MGDBajLMXD48GEqKiqi0aNHh+rBje/zoUOHxBjgNrMnSDiTfij7yMiRI6N8MlbfSc3RHrtWPOZLSkroyiuvpAMHDkTGAvcLHhusg+qH27dvD12/kA+l3/nOd2jXrl00ZsyYKEiV7WcVx44dWy9metEXAKlBGzmor68K8KDij5o9U//ta+EpdHFpLsOHD6fFixcLA5JZVfXfKVRlz6oi+4C8IPeFxtQvVCBTM+YcsBpTX9Ahdfny5cTj4bnnnqPevXtHZc/Uf3vWEZN8Ib0fMLS98MILEVCR/77uuuvopZdeqvd3HWiS3BzXxav9QL+I+vAa5n6h33vWQfrBiBEj6JlnnhExorq62rKPNKQvAFJdd12cGEYFrGDEKqMUxrarbeJMCgdehhQdTMKYOZJtZ+PlYMPZoVdffTXywNKY+oX6Sl/qwq80G1tf4LbL17fqNBc5NtRXvPKtQ5h8wQmk8lunm266SYwVCSIquPGDbdA/8SBV/S7M/cIKUtkTud+rvmAFqfLNpNu+AEgN+ghC/T1VQIeReAblacEpdDG1zXr2LFaWLYWq36CqqIFG7QuNqV/o91y+0uNX2hxwZFY97H1Bvt7OysoiDpT84WkunFFVM6d632hQB0yhk+0gVfaTG264IQpS9f6TQk1yVZVYMUBvpw6pYeoXsbLo/GDCU15kIkOHVC/6AiDVVbfFSWFVoDG91rW6h3oWpDG94tUXREh9eNGQ/DSGaSCx7vktt9xCPG+5sUz9UOffyqwqwynPU8Xr/jQxT5tf/zfG1/36/Fy1f6gZ9rBMA9EhlcF99uzZUSGEs6r8IKtn1dUpIm64AZDqRjWcE1oFVEjjRob51bZ+E9l4eFcDuapffq8Gay8mwgel86gPLI2pX8RaIMMLiBpTX1DbqmrC/VcunNqzZ09koaXb15mpOh70TKreL6Q+AwYMiFo4pcN9qrbPab30TKqcDsMPr+qCWnURVdj6hdXrfqmf+lCrLzb2oi8AUp32VBzXaBRQtxqSW++EvfFWWUS5DRW3XW5BpW5NFXZNrLLqcmuysPcLJ9uRhb0v6HNz1e3o1K2G1C2IwjIm1PZxm3r27CmmOjB8yW3q5N94SyK1v6h/D7IeaptkO/he8xoF6QPq3xlYw9YvrOan696nv3nxui8AUoM8ilB3KAAFoAAUgAJQAAqEVAFAakhvLJoFBaAAFIACUAAKQIEgKwBIDfLdQ92hABSAAlAACkABKBBSBQCpIb2xaBYUgAJQAApAASgABYKsACA1yHcPdYcCUAAKQAEoAAWgQEgVAKSG9MaiWVAACkABKAAFoAAUCLICgNQg3z3UHQpAASgABaAAFIACIVUAkBrSG4tmQQEoAAWgABSAAlAgyAoAUoN891B3KAAFoAAUgAJQAAqEVAFAakhvLJoFBaAAFIACUAAKQIEgKwBIDfLdQ92hABSAAlAACkABKBBSBQCpIb2xaBYUgAJQAApAASgABYKsACA1yHcPdYcCUAAKQAEoAAWgQEgVAKSG9MaiWVAACkABKAAFoAAUCLICgNQg3z3UHQpAASgABaAAFIACIVUAkBrSG4tmQQEoAAWgABSAAlAgyAoAUoN891B3KAAFoAAUgAJQAAqEVAFAakhvLJoFBaBAchSoq6ujJUuW0ODBgykzMzM5lUCpUAAKQIEQKABIDcFNRBOgABQwq0BFRQXNnj1bFDpq1CgaNGhQpALr1q0T/6/+Ta0dn1tWVkYFBQXUrl27mBVn2C0uLqb09HTKyckx20CUBgWgABRIAQUAqSlwE1AFKAAFgqNATU0NFRUV0ejRo0Wm9Pnnn6err746LnAm2rrKykoqKSmhK6+8kg4cOABITVRAHA8FoEAoFACkhuI2ohFQAAp4ocC1k9+IeZmX5/UX3+mQqp6wdOlSKi8vF3+SGVbOnHJ29fPPP6fOnTvT0KFD6aWXXqIxY8ZQWloaWZ0jr8nnvvvuu4BUL24urgEFoEDgFACkBu6WocJQAAr4pYATSOWyGTr5lf3AgQMjAMlAWVVVJV7zq/NSGWpLS0tp2rRpIvPKWdIXXnhBQOr27dstz5FzWQGpft1pXBcKQIEgKABIDcJdQh2hABQwooBTSJWV4Szotm3bxPzSTZs2CXBVP/n5+eKfajZUhdRXX33V8pzs7GxxHiDVyG1HIVAACqSoAoDUFL0xqBYUgALmFUgUUrmGDKoZGRkiI9q7d2+SgClrr4OmCqnLly+3PCfWueYVQYlQAApAgeQpAEhNnvYoGQpAgRRTwAmkMmRu3LiRbrnlFvFan1fgy5X8PA0gLy9PzDV1Aqn8ut/qHEBqinUMVAcKQIGkKABITYrsKBQKQIFUVMAJpMrsqVwgpc5LVRdBcXaVpwEw1MZ63a8vnJLnVFdXU2FhIdXW1kZk4qkDepY2FTVEnaAAFIACXikASPVKSVwHCkCBwCvgFFID31A0AApAASgQAAUAqQG4SagiFIACUAAKQAEoAAUamwKA1MZ2x9FeKAAFoAAUgAJQAAoEQAFAagBuEqoIBaAAFIACUAAKQIHGpgAgtbHdcbQXCkABKAAF/n+7dXADIBCEADC5xmxdq9huNv7sAZkOYPhAgACBAAEnNWAkEQkQIECAAAECbQJOatvi+hIgQIAAAQIEAgSc1ICRRCRAgAABAgQItAk4qW2L60uAAAECBAgQCBBwUgNGEpEAAQIECBAg0CbgpLYtri8BAgQIECBAIEDASQ0YSUQCBAgQIECAQJuAk9q2uL4ECBAgQIAAgQABJzVgJBEJECBAgAABAm0CTmrb4voSIECAAAECBAIEnNSAkUQkQIAAAQIECLQJOKlti+tLgAABAgQIEAgQ+E7qzNznnCsgs4gECBAgQIAAAQI/F9jd5wV1LDH0dPVkXgAAAABJRU5ErkJggg==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1" name="AutoShape 2" descr="data:image/png;base64,iVBORw0KGgoAAAANSUhEUgAAAqkAAAGgCAYAAACJwf6SAAAAAXNSR0IArs4c6QAAIABJREFUeF7snX98FcW5/x9+hoIISECMSvSCQW2bi4giUK9isVKVUqBWlG/pJRZBI0RAMFKCVDQiCCHBWJAWbLyIQoWKtUVMFWsFfwLGXpQKbWMxoPwwuREk/Py+nqFznDPZc3bPZnfO2c3n/KPk7O7MfHbm87z32Zk5TQgfKAAFoAAUgAJQAApAASiQYgo04fpUVlaePHz4cIpVDdWBAlAgFRV46Z/H6aVKorrjRP0yiEZe2CwVq4k6OVTgD/84QS9/coKOnWhC/TOIRvTA/XQoHQ6DAlDARwVOnDjxmoDU7du3n8zKyvKxKFwaCkCBMChQ8PJntLLi/2hQj/b0jeZNaWNlLZ3eqgn9/qeZYWheo2vDpBd300sff0nf696eWjRrQn+prKWzT29Oq249t9FpgQZDASiQWgr87W9/I0Bqat0T1AYKpKwCH+2to36//Ds99oPzqG3a19m2wg2f0tjL29N/X9ohZeuOitVXYHPVV3TDk59QyeBMatW8aeSA+1/+F+Vf3ZF+nN0eskEBKAAFkqYAIDVp0qNgKBA8Bco2V9P/bKmh8f3Oiqr8S3+rpj/+rZq+eWZa8BrViGv8z+qj1KVNi3r38/ltX1CblieoeHD0fW7EUqHpUAAKJEEBQGoSREeRUCCoCqz53xqa89oBmjbg7KgmrPxgPx2sO0qjeyPzFqR7u+EfB+mtT+ro3qsyoqr91Ja9dHHnFjRzYOcgNQd1hQJQIGQKAFJDdkPRHCjgpwInTxKd+8h2ujU7na48v60o6u8HDtPM8k9pXU4m9Tm3tZ/F49oeK3DwyAnKnLOdbr+sM/Xteup+bt/7FRW8vIvezu1G3+7SyuMScTkoAAWggHMFAKnOtcKRUAAKENHr/zxIP125i9KaN6XmTZvQx/sOU8kPMuj2y8+APgFU4OWPv6Sc5z6lti2bUtOmTeifX9RR6Q8y6KeYXxzAu4kqQ4FwKQBIDdf9RGuggDEF7v3jbtq6u45+O7IrtU37etGNsQqgIE8VmPBCFX1SfYxWjDiHvtEC99NTcXExKAAFXCkASHUlG06CAlBg6bsH6I3Kr+jXw6Pnp0KZYCqwcOM++nj/USrBYqlg3kDUGgqEUAFAaghvKpoEBUwoAEg1obK5MgCp5rRGSVAACjhTAJDqTCccBQWggKYAIDVcXQKQGq77idZAgTAoAEgNw11EG6BAEhQApCZBdB+LBKT6KC4uDQWggCsFAKmuZMNJUAAKAFLD1QcAqeG6n2gNFAiDAoDUMNxFtAEKJEEBQGoSRPexSECqj+Li0lAACrhSAJDqSjacBAWgACA1XH0AkBqu+4nWQIEwKABIDcNdRBugQBIUAKQmQXQfiwSk+iguLg0FoIArBQCprmTDSVAACjiF1F2799OK3/2ZXtqwmXZW7hHCdcvsQlf3+zb9v2FXU+Y5nejYseNUuPC39OTKP1Gnju3o1/PG07cvzBTHbt/5Kd02eSF9umd/PdEv7H4O3fDd3jRiyJWUfsbpke/rjhyl+x99mp5d+xfq0e1sWvzInZR5Tv3foX/+pbfonlnLxHmPFoymIdf1Ef9/6Ks6yi/8Db3w8jv1yuT6Dej3bfrJjwbQN7POpSZNmtQ75uTJk/Svqn205o9v0p/+8j59uGOXaGPz5s1E2//z4vNp2PV9qXd2d2rW7NTG+S//eSuNn/4EHT9xgvJzh9Ntt1xr2cn++Opmmnj/r4jbyNebMm4ojRn5Pct68AW+qP6SVv3+DVqz7k36aMcucU72RefR4Gsvo2Hf70untz31U7aAVIxpKAAFUk0BQGqq3RHUBwoERAE7SD1+/AQ9u/Z1eqDoWQFUVp/u551FS+dPEIB538NlxNDIn2d+OYX6XJIl/v+tLX+jEXfMjavK+V3PpEWz76Ss/8gQx311+Ejkemd36UhPLsgjLkv/rHzhL3TvQ78Rf37k5z+lHw/+jvh/BrucySW09X//EbNchr3C/J/Qj27oFwWIXx78iuY/8Tw99dwGAaaxPnz+itJ7qPd/dheHqHUZ95NBdG/u8Hqnqu2SX377ovNoydxcOjO9fb3jP/5HFd3188X0t79XWVbjrtE30OSxPxTfAVIDMvBQTSjQiBQApDaim42mQgEvFYgHqZxJ/O2LG2na7KcEqHEWc8bEm+mqK74lfh/+i5ov6U9/qRCZRoZDp5DKmc6H7xtF32jVkqr/7yA9/ps/0pLlL4lmDbq6F827P4dafyPNU0hVIffo0WNU/vr7AoBrag8JMGQA5owufzgDWzB3Oa3+wybx7yv7fJMmjvkBfatHV2rRojkxuH++r5r+8s6H9Mzzr9N9d/0oIUjlTOh/311Mn+2rJobTDz78p8iM/urRu4S26ufI0WNUMGe5gN82rVvRLybfQj8cdIUA6n9V7aWlz5RTh/an0d0/+wEg1cuBgWtBASjgmQKAVM+kxIWgQONSIB6k7vjnbgFT/IqeIW/pvPGU1S32z6fqGcJYmVQVUlntA9W1NGZKKW3+YCdlnt2JlhXlEWdVvcyk6plYBvBHF/2OHv/NH8QNn39/Dg39fl/ivy96ah3NeXy1+Du/zp81ZaSAZicfJ5lUzs7OmLtcZIUZfmc8+jTt/6KWfnrTNVRw982RqQNc3j8++YxGTyymyk/30ncuv5hKHxobebVvVR9kUp3cJRwDBaCASQUAqSbVRllQIEQKxIPUZc/+iR4oeka09me3XEv5d/0oCqB0GdxCaiwY9RNSue5W0wQ4u8nAzNlNnnbwxNy7BDg7/dhB6sFDh2nizF+Luas8B3fqHcPo3sLfiH/LaRPnZqRHilMfFHhe7rL5E+isM8+IWR1AqtM7heOgABQwpQAg1ZTSKAcKhEyBWJDKr7x5nufvy08tOuJFUNf0z47bereQumdvNd02uYS2/e1f4vW3nJvpJ6TyK/tZC56l36x6JepV+ytvVIgFXvyxymza3X47SOX5sf9v/HxiWH28cBx9/5pLSX0YKJl1u1gMJT//V3uIcn++mP7y9jbxJ3XKhVyspdYJkGp3h/A9FIACphUApJpWHOVBgZAoEAtS1UVHHTu0pd8U303fzOrqOaRy5nLh0t/T8tWviWtPvXMY8YIjnnPpF6QerjsqFnc9vHCVmJPKc05LZo2h9qe3OTXH9OEyURd1ERav8s+ZVEKc2VQ/PI2AAZ6znPyJB6k8laD0N3+geYt+F5U1VcGVF33NmjqSWrZoHilG3QlA/pGzqbeNGEi3/PC/oqYiAFJDMjDRDCgQIgUAqSG6mWgKFDCpgBNIjbeyXq2r00yqVfvSWrYQWzDl/vcN1CqthTjES0iNpel/XfFNenDq/yP5iv2R0ufEnFSnkMrHqXNv40EqLxLLnbaINr77kdiBQMKomi210prh9vW3tom5q5W7Po9qCk9JmDt9NGVffJ74OyDV5OhBWVAACjhRAJDqRCUcAwWgQD0FnEAqZ+2eLMqLbA0VS8aGQCpnT/N+9oMIoJqA1Mt6XkDzZuREAJXLLH3yD/ToojX1INUpjMeD1Pc+2Ek/zVsgXvXrr/XVch+YMpJ+MvzqejJzBvj1t/6Xljy9nt7Z+nHk+8svyaLHHrxd7E0LSMUghwJQINUUAKSm2h1BfaBAQBSIBan6XMj/WTiJ+l92UdxWOYVUubqf910tWrKWyla9Iq474bbBNCHnxsjiLC8zqTJDef65Z9La9W/RL+Y/I1718z6uDIyd09uJOvzxlffozmmLxP/f+dPr6Z5xP6y3wX68dsaCVHU3AatsqfrKX92Gy0rwEydO0mtv/lVsTSV/HEHObwWkBmTgoZpQoBEpAEhtRDcbTYUCXioQC1LVhUVc3uRxP6Tcn14f8xeR9Mwn/9vJFlS7PzsgVtP/798+oXZtW4vtpy751n+IJjLE8h6tvF8p7xHKoNzzm+fXa/68xb+jx5a9KP6uLvBS59WqYMhte6hkpViwxB91Hqy6hynPweVFXPpqejeQqu4aYHf/nM4BVhdcyfmzgFQ7dfE9FIACphUApJpWHOVBgZAoEG8LKs7W/eyex8RG/vqvQVk1P9FMKm/mzx+5byj/v77Vlfoa3AqU1XmeeoYyFqRyOfqG+nJHAR1g9eyuHYzHyqSqWjrpOveMG0q5/319zEP1fV4lnANSnaiLY6AAFDCpACDVpNooCwqESIF4kMrQyZvO869O8Yd/q55/cYr/y9sf8ZSATe9tp7LfviIWH3Xp3MHRz6Lqm/nzRvW8YT1vXK//+tPOyj00Zspj4jvOtN43/iaxRRMD7p7PvxCr5eXOAPzzoPzLS3JrpniQqv6SE7dNnQf6+b4amlDwhPgpV/5876pLKO+2wWIFP//S1j//9Tn9/JH/oU3vfSS+t1s4pWal42WE1Tmr/XpfSKWF42jHP3aLObK33XKtmJpwetvW4hev1v95K91X+BsxZQFzUkM0INEUKBBCBQCpIbypaBIUMKFAPEjl8vmnTx8sXhn5iVCrOslfiXILqQxdsx/7Lf1qxcvi8nrG9I13PhQb4O/dXxNTEv5lqOl5P6YO7U6LHBMPUvkgNbspoZC3oeIPbzmVX/gbsRI/3ofB+amSiWJ/V/5YZVLVfWDj/WqU+stbDLO87RdnsUfcMTdmFTh7XDTzNuJFYPxBJtXEqEEZUAAKJKIAIDURtXAsFIACEQXsIJUP5IU671XsoLLfviqyiwyL/Fvz3TK7iJ/q/PGN/emC/8gQQFW48Lf05Mo/iZXm/Ar62xdmirI4Szgyd56YZ/rfP/4uTRv/I2qh7AXKC4dun1oqrs0LtHghEGcN5YfndK564Q1a/9oW+nDHLlEWl8HZxVE/GkCXZncXWU71w1MBxt37uKgz1+OXs+8QP+8qP/z95AeW0it/qbCc8yrbzZlkzpoyuPKHy/1Wj65if9XvXdWTMs48IzJXl385avz0J+j4iROUnztcZEDffX8H3ZL7qKizOv9V74b6T7Jydvqmwf2JIX3l2r8IDaX2F3U/h24ceBnddGN/6tD+azAHpGJwQwEokGoKAFJT7Y6gPlAgIAo4gdSANAXVRCYVfQAKQIEUVACQmoI3BVWCAkFQAJAahLvkvI7IpDrXCkdCAShgRgFAqhmdUQoUCJ0CgNRw3VJAarjuJ1oDBcKgACA1DHcRbYACSVAAkJoE0X0sEpDqo7i4NBSAAq4UAKS6kg0nQQEoAEgNVx8ApIbrfqI1UCAMCgBSw3AX0QYokAQFAKlJEN3HIgGpPoqLS0MBKOBKAUCqK9lwEhSAAo+/uZ/eqDxEy28+F2KEQIE5r31OH+8/SkuGnR2C1qAJUAAKhEEBQGoY7iLaAAUMKrCn9hjd/rsqeml7LbVoRpSVnkZFN55FV51/ajN7fIKlQGX1URq35lN69e9fUvOmTembndOoePBZdEXXr/eaDVaLUFsoAAXCogAgNSx3Eu2AAoYUuOLxv1O3M75BI/7z1Ob2f/7H/9Hjb35G2yZeQJkdWhqqBYrxSoH/LN5Bl2ScRsO/dYa45J921FDZlr20fXIWdWrT3KticB0oAAWgQMIKAFITlgwnQIHGq8D6j2tpyh8+owe/1zVKhCc376XzOzSlSd9Jb7ziBLDl6/72Jf3yzWqa8d3oV/xPvPUZ/dd/tKIp/9UpgK1ClaEAFAiLAoDUsNxJtAMKGFBg2Xtf0LPv11Ju3y5RpZXvqKGntuylb7RoaqAWKMIrBQ4eOUF9zj2N7tLu5+8/qqbmzY5R6Q8yvCoK14ECUAAKJKwAIDVhyXACFGi8Crz5ySG69dl/UfGN50eJULppD12X1ZomIpMaqM7xys6DlPt8Fc35fmZUvee/UUUjvt2WxvY5NaUDHygABaBAMhQApCZDdZQJBQKswIgV/6K9B0/QDy4+g1o3b0J/+vv/UcXug/T+hO7UolmTALescVZ9SFklHT5GNPjCM8T9K99ZQzv2f0VbxndvnIKg1VAACqSMAoDUlLkVqAgUCI4CM8s/o6ffr6Gvjp6k711wGhVedyadeRoW2QTnDkbXdNr6z2hlRQ0dOXaSvp91Gj1yfRdq36pZUJuDekMBKBASBQCpIbmRaAYUgAJQAApAASgABcKkACA1THcTbYECUAAKQAEoAAWgQEgUAKSG5EaiGVAACkABKAAFoAAUCJMCgNQw3U20BQpAASgABaAAFIACIVEAkBqSG4lmQAEoAAWgABSAAlAgTAoAUsN0N9EWKAAFoAAUgAJQAAqERAFAakhuJJoBBaAAFIACUAAKQIEwKQBIDdPdRFugABSAAlAACkABKBASBQCpIbmRaAYUgAJQAApAASgABcKkACA1THcTbYECUAAKQAEoAAWgQEgUAKSG5EaiGVAACkABKAAFoAAUCJMCgNQw3U20xVMF9u3bR+np6Z5eM2gXgwan7hh0gAZy7KIvoC+gL3wdyfweD4DUoFED6mtMAR4cWVlZxspLxYKgwam7Ah2ggRyf6AvoC+gLX0crv8cDIDUVyQB1SgkF/B58KdFIm0pAA0AqAnL0IMGYAKRiTABSgxC/UceQK4BghGCEYGQuGAXFTuAL8AX4gjlfQCY1KM6IehpXAMEIwQjByFwwMj7AXRYIX4AvwBfM+QIg1aVR4bTwK4BghGCEYGQuGAXFUeAL8AX4gjlfAKQGxRlRT+MKIBghGCEYmQtGxge4ywLhC/AF+II5XwCkujQqnBZ+BRCMEIwQjMwFo6A4CnwBvgBfMOcLgNQAOGNFRQXNnj1b1DQ/P5+ys7MTqnVNTQ3NmjWLRo0alfC5TgviOpaVlVFBQQG1a9cu6rS6ujoqLi4WZQ8aNMjpJZN+HIIRghGCkblglPQB77AC8AX4AnzBnC8EAlIrKyupsLCQamtrhTJt27aladOmUWZmJi1dulRstJ2Xl0dpaWkObabhh8k65ebmugY/CY9VVVWRCg0cOJBycnIi/5aAx3CXKJzKiyQbUhlg161bl9A9StZ9VXtGQ4LRyZMnadu2bfTkk0/SBx98QHwfzz77bPGgcO2111KTJk0a3gkNXKEhGhionrEioAPABGBiDkyMDewGFgRf8N8XUh5SZRZRzSAyIL7wwgs0ZswYWr58eSAhVbaLoUVmFyVMdu7cOQJ0/LeioiIaPXq0gHL+MMDxR4XZeGMtmZDqFrJTBVJzF++1lPblef3j2tvrr79OM2fOpBMnTkQd17RpU5oyZUpgMsow4VO3DzpAA0AqIFU3ffiC/76Q0pAa1NfEdg9n8dqlZ2j53yUlJTRhwoRAQqqdFqn8PQ+OhkDq+++/TyNGjKCOHTvS6tWr6fHHHxfQ2q9fP5oxY4bRzL9bnWHCgFTAWfTowZjwH0zc+pXp89AX/O8LKQ2pVoCmd0J+jcxZSX7dzx+e+3jFFVfQ2rVriV+jcwaWP/p8SSfn9ejRQ1xv69atUcVy9rNv37715nnyNbkc+Yk1fzReuyTA8m/G9+7dOzIXNdbgk9MD9KkDPXv2jMrGqnNSuZ6sTUZGRqS+fJ3hw4eLNvF36pQKWbbePnVqgtWc1HjH8zXVubayDK4Tz2vdtGlT5L7yNA69fWrZTnVP1MAaAql6WZ999hlNnDiRdu/eTX369BFZ1latWiVaJePHw4QBqYBUQCoyiNbWC39s5JAabzGOCk46pO7cuTMyZ1XCkBNI1c9TXzlLAJaLf/RX6FyHd999N/IKnsGpvLzcciGRXbvU1/lOMqkMtkuWLKHBgweLbKusG4McTyXQ6yqhTk41kLAYb66v3h55zYsvvli0WW+T3fF6xtjqfP2+MrjLKQ4rVqwQGUmuh1PdEyU8LyH1ww8/pHvuuYcOHTpEQ4YMEQ8QQZiXChMGpAJSAamAVEBqrPjpd4xI6UyqHcyxaFYZUX0Veawsnw5B6nlWr+RlBpJByW6eJ0PYsmXLRPZMX+1u165EIdWq8/A1OCsZC1Jl29Uspbr6X60jZ/ysVuerx3B75YNAosezPvrcW/W+7tmzp96Uh1gDJp7uyYLUY8eO0WOPPUbPP/88nXbaafTII48Qw30QPn4bUBA04DpCB2gAWP96tGI84OHV1HhIeUgtLS2NyorqQc0vSOVyEsmkSqhVpwbIV9c6pDp53S+B2UkmVWaL5TZVUiOZKbXKpCYCqXw9qy2sVCBUIdXJ8dXV1WLHBrk7QrxM6vbt2223t3Kie6JA5EUmlVf5b9y4Ueh39OhR0d6hQ4cGIosKOENQVscMwARgYgpMEvXqZB2PMeH/w2tKQ6r+2tqqI/oNqfzKXn7UeZA6+Omr0eNl9OK1S4dSJ5BqtR1WqmdSJaRabSumZ8jjZVIT0T1RI/MCUnlu7S9+8QuxBRXP+R03bhw1b9480aok7XiYMMAEYBI9/DAm/AeTpBleggWjL/jfF1IaUiWs8GtkfQsq+SpdXWDDx1u9lraa/8hZR7m4yOo8q62f1P5rBan8vZwzyfDE+2RabW4fq136PE8+LhakqnvDWoEtZyk5Y+fF637OBMeaYyrnvTqdkyqPV6dOOH34sJqT+qc//Umc7lT3RDyooZD65ptv0oMPPkgHDx6kG2+8ke66665ArOhH9qx+L0Ew8j8YJTI2k3ks+gL6Ah7cvh6Bfo+HlIdUlkJfBa4u8HGSSVWhkP+f4TQrK0vMM1N3BdDnsuo/IsDn6qvp5TxOffU5Z8wYUsaOHVtvTqq8vVar2/UdAawgVa2XrI+6wl22j+eGegWpXGcGbzWzrO7xajXPNt7xVteLdV/jre53o7vTANcQSP3444/pvvvuo/379wcWUFknvw3I6b1I9nHQAX0BYGIOTJI93p2WD1/w3xcCAalOO4yXx1m9QrdbLOVl+WG/ltVm/eoDh8lfD4uldUMgdeHChWJvVKsPb+g/d+5c6tWrV8rfZpjwqVsEHaABIBWQqhs2fMF/XwCkxsCEeBnMhvwUaspTiaEKWv1qVir8ypTa/IYYEG/cv2rVKkCqof7kdzEN6Qt+183U9aEBHlgA6tGjDWMCkGrKfy3L0TeJ54NibdCf1IoGsHD9NT03Qf0BglRoEgzIfwNKhfvspA7oC+gLADRkUpFJre+WfnsjMqlOIhSOaZQK+D34giAqNED2DHCG7BngzNqt4Y/+P7wCUoNACqhjUhSAAflvQEm5sS4KRV9AXwCsI5MKWEcm1UX4wClQwB8FACYAE4AJwARgYh5M/HF076+KGOF/jEAm1ft+iyuGRAEYkP8GFJSugr6AvoAHFjyw4IHF/AMLIDUoURL1NK4AwARgAjABmABMzIOJcbN3WSBihP8xApDqsnPitPArAAPy34CC0ovQF9AX8MCCBxY8sJh/YAGkBiVKop7GFQCYAEwAJgATgIl5MDFu9i4LRIzwP0YAUl12TpwWfgVgQP4bUFB6EfoC+gIeWPDAggcW8w8sgNSgREnU07gCABOACcAEYAIwMQ8mxs3eZYGIEf7HCECqy86J08KvAAzIfwMKSi9CX0BfwAMLHljwwGL+gQWQGpQoiXoaVwBgAjABmABMACbmwcS42bssEDHC/xgBSHXZOXFa+BWAAflvQEHpRegL6At4YMEDCx5YzD+wAFKDEiVRT+MKAEwAJgATgAnAxDyYGDd7lwUiRvgfIwCpLjsnTgu/AjAg/w0oKL0IfQF9AQ8seGDBA4v5BxZAalCiJOppXAGACcAEYAIwAZiYBxPjZu+yQMQI/2MEINVl58Rp4VcABuS/AQWlF6EvoC/ggQUPLHhgMf/AAkgNSpREPY0rADABmABMACYAE/NgYtzsXRaIGOF/jACkJtg5KysrqbCwkGpra8WZbdu2pWnTplFmZiYtXbqU9u3bR3l5eZSWlpbgld0fXlNTQ7NmzaKBAwfSoEGDXF1IXqOqqipyPl8vJyfH1fXcnpQsDa3qy4Mjd/Fet01xdd7L8/o7Om///v2iv7322mt08OBB6tixI40cOZJuuOEGatmypaNrODkIJnxKJegADfDAggcWPLCYf2ABpDqJ1P8+pqKigmbPnk35+fmUnZ0t/srQ+sILL9CYMWNo+fLlgYRU2a5Ro0ZFIFdCa+fOnSPQLf/Gx8n2JyCfo0MBqfaQunfvXvFgtGPHjnqaMqjedttt1KRJE0d62x0EOAOkAs6iRwnGBB5YMCbMPbAAUu2i9L+/r6uro+LiYgFnbrOVDosyeli8dsmscW5urmi3CUg12nibwlI1k/rEE0/QihUrqHv37iKDfsYZZ9DixYtp9erVdNZZZ1FRURGdeeaZnkiJgAxIRUAGpCKDaG2n8Ef/H1gAqQ5DOQNbSUkJTZgwQbzat/qsW7eOOCvJr/v5w1B7xRVX0Nq1a4lfo3MGlj9lZWVUUFBA7dq1E/92cl6PHj3E9bZu3RpVNGc1BwwYUA+g+Zpcjvyo2V/1AvHaJQE2PT2devfuLbLI6kdeU58qoE6BkNfQdWANGaauueYakYHmD2cHP/zww3oaXn311bRhw4ZI2/W26G31appCKkLq4cOHaebMmfTWW2/RnXfeSTfddJPQjrOqkydPpi+//JLmzp1LvXr1ctiz4x8GEwakAlIBqYBUQGqsSOF3jACkOgzlDJ86XOqnWsHmzp07I3NW+Xir6zg5T30NLgFYZnX1bCiX8e6770bmk/L1y8vLo8BY1t2uXVwuf3huqlUm1Wo+LJe3Zs0a0e4uXboIgNZ1kOfxte2AXT1Xr6/eNnndiy++uMHzaYMEqV988QXdfffd9MknnwiIveqqqxz2bECqE6H8NmIndUj2MdAADyx4YMEDi+kHFkCqQ+e3gzm+jBVs6tMDnEKqep7VK3kui7OzDI92UxE4W7ps2TKaOHFiJHvrFaRatUetj1WWl8uONXXATkM+jzOwo0ePjgCwE40d3uaow1IRUo8ePSoW7nFmmbPb06dPp9NPP53ee+89evDBB4Wu48ePp2HDhrlpcr1zACYAE4AJwMQ0mHhiXgYuAn/E634D3cxZEQxjpaWlUVlRJ5kJqdPPAAAgAElEQVRUJwBlB2ZcTiKZVAmJ6tSAjIwMy0yqk9f9sg1WYKnWXd3RgOvLZfoBqTwPk6c58JQB+f/qQq54UO7sbn8NJqm4up8151f6J06csGzOww8/LKaZePGBCQNSAamAVECqtZvCHwGpXsRZT67hZJsnJ7DpJpMqIZVf2cuPOu9Sz6TqK+TjQVu8dukAawWpycikSjCV83SdPAi46QSpmEnldhw7doxefPFFeuqpp4i3omrTpg1dfvnltHnzZvrqq68EwHq1+wJMGJAKSAWkAlIBqbFiqN8xAq/7E6AXuUBH34JKvkrftGlTvUU/OkDpK+bl9k89e/aMWnClnqe+4rZatGUFqdwsuccpQ+u2bdssM6l8nFW7rOZ2WgFtrDmpcg5sq1atLHdFaMjrfjV7GmtOakP2jFWDcipmUq26LM9FnTRpktgjFav7ExjUDg/124gdViOph0EDPLDggQUPLKYfWACpCdq+hEp5mrqS3UkmVYVC/n+G06ysLLFZuLorQCy4lT8iwOfKbKoOqfpq+3HjxtGbb75JY8eOrTcnVbZDbxf/3WpHAHUlvfxe/4EDdWpBrPmyXkGqVZZZ3e81wdsbdXiqZlIPHDggNvDn7aaaNWtGn376KS1YsEDMS+W5qLzqn//uxQdgAjABmABMTIOJF95l4hrwR7zuN9HPUr4MPfvKFW5se5Ym4yalKqTyfqgLFy6sJwnvm8qLqjp16uSZXDBhQCogFZAKSLW2VPgjINWzYBvkC1ktbrIC1yC3MRXrnqoGtGvXLjGF4oMPPhA7O3BG9brrrhN7prZu3dpTKVNVA08b6eBi0MH/YOTgNqTEIegL6At4cPt6KPo9HvC6PyVsz74S+ob1fEasDfrtr4YjnCjg9+BzUodkHwMNkElFQEYmFZlUZFJjxSK/YwQgNdkUgPJTVgG/B1/KNlypGDQApAJSAamAVEAqIDUIERt1bFQKANDwWg+AZu61XlDMBb4AX4AvmPMFZFKD4oyop3EFEIwQjBCMzAUj4wPcZYHwBfgCfMGcLwBSXRoVTgu/AghGCEYIRuaCUVAcBb4AX4AvmPMFQGpQnBH1NK4AghGCEYKRuWBkfIC7LBC+AF+AL5jzBUCqS6PCaeFXAMEIwQjByFwwCoqjwBfgC/AFc74ASA2KM6KexhVAMEIwQjAyF4yMD3CXBcIX4AvwBXO+AEh1aVQ4LfwKIBghGCEYmQtGQXEU+AJ8Ab5gzhcAqUFxRtTTuAIIRghGCEbmgpHxAe6yQPgCfAG+YM4XAKkujQqnhV8BBCMEIwQjc8EoKI4CX4AvwBfM+QIgNSjOiHoaVwDBCMEIwchcMDI+wF0WCF+AL8AXzPkCINWlUeG08CuAYIRghGBkLhgFxVHgC/AF+II5XwCkBsUZUU/jCiAYIRghGJkLRsYHuMsC4QvwBfiCOV8ApLo0KpwWfgUQjBCMEIzMBaOgOAp8Ab4AXzDnC4DUoDgj6mlcAQQjBCMEI3PByPgAd1kgfAG+AF8w5wuAVJdGhdPsFaipqaFZs2bRqFGjKDs72/6EFDsCwQjBCMHIXDBKseEfszrwBfgCfMGcLwBSHTjj0qVLqby8PHLkwIEDKScnhyorK6mwsJByc3ONQ9i6detEnQoKCqhdu3YOWlH/kFjtcnUxi5N0SOXy9u3bR3l5eZSWluZVMb5dB8EIwQjByFww8m0ge3xh+AJ8Ab5gzhcAqXEMrK6ujoqLi8URKlgxbPXu3VvAYRAh1a5dXmU9wwCpuYv3ug5xL8/rb3tuRUUFTZkyhY4cORJ1bNOmTWnu3LnUq1cv22v4eQAC8il1oQM0AJiYAxM/Pc3La8MX/PcFQGqcHssAUVZW1qBspZcDwqtrmWpXGF73+w2p77zzDk2dOrXerQWketXbvbkOgpH/wcibO+X/VdAX0BfwwGLugQWQGsfTOGPKH361b/XRIYzhj1/DZ2Vl0cqVK6lnz540btw4WrRokZgOMGjQIHEZJ+dx5nb79u00e/bsqKIzMjIENPNUAxWg5TWrqqrE8Vx2rNfqdu3i8+VUhtraWnE9OcWB/9+qnVzW4cOHxRxUWQdu+9q1ayNzUlkbPlfWy67Oeh14bqvUUJ2q0LZtW5o2bRplZmZ6GqF4cJiC1D59+tDMmTOpVatWnrahoRdDQD6lIHSABgATc2DSUN8ydT58wX9fAKTG6M3ylbgKl/qhVrDJUKkCndV1nJynz3fVs5/qvxlslixZQoMHDxagJq/P9ZBQJ+vutF2LFy+msWPHiikNVnWJ1c709HQB9bKcrVu3Un5+voB0FVK5PvHqrLeBr7d8+XIaPnw4bdq0STRHBVY/5roCUv03IFPBpKHlIBihLwBSAam6j8AX/PcFQKrHkKpPD3AKqfp5OpQytBUVFdHo0aMFiNq9sudMI2dd3UCqLolsA1+LYdOqbAbZkpISmjBhQiSjqcO4nknVy1HrbNc+9VyZ2fV6QZZJSFXbc/bZZ4vs87XXXktNmjRpKF816HyYMDKpgLPoIYQx4T+YNMi0DJ6MvuB/XwCk2kCqzAxaHWaVEfUKUhPJpHK2k0FNnxqgvh7XM6nx2sXHMlByW9SPzIjGgtRly5bRxIkTI7sN2EFqvDrHA1p9mgDXMd70BreeZQJSN2/eLBZOnThxIqqaPCeVgX/IkCFuq+/JeTBhQCogFZCKDKK1ncIfAameBFq3F7Hb5skEpMo5ofq8SxUUq6ur6+0yECuTKgE03vZVfO3S0tLIPE8/Mql79uyJW+dYmVRZFxWyg5xJPXnypFjZz1ty8f9v27aN7r//ftq/fz9deOGFNGfOHOJ7n6wPTBiQCkgFpAJSAamxYpDfMQKZ1DjRX0Jo586d621Bxa/S+/btG7VZfSywUvcH5eJ4Wyt1rqbVeQzIvAAp1qItHVLVV+0yCzt06NB6r/u5fLt2cdvUjLDMeMbLpOrwaDcnlSE1Xp1jzUnlebecsZVzhWNtp+UF1JnIpFrV86mnniLuM127dqUFCxZQhw4dvGiOq2v4bUCuKpWEk6CD/xmTJNxWV0WiL6Av4MHt66Hj93gApNrYlApb8lC5MMpJJlWFwlir3uPBrfojAmo2VT9HfT3Pr755hwFeUKXPSZVtiNcuPkZdPc/t5Q/vDRtrTqpVO++++27asGGDqIO+cIozh3Z1jrW6X/07azJy5Egx3WHMmDGe/khAsiD1iSeeoBUrVgBSXSGEPyf5bcT+1Nrbq0IDZNUBZ8iqm86qA1K99XHPrmb160x2C488KxwXEgr4DalHjx6lhQsX0qWXXkr9+/enZs2a0ZYtW8Q0CH7d/93vfpfuvfdeatGiRdLuCMAEYAIwAZiYBpOkGV6CBcMf/c+qA1IT7JSmDrfayzRoPytqSiu/yvHbgBhSGUg526x/OnbsSA8//DBdcMEFfjXP0XX91sBRJVLgIOjgfzBKgdvsqAroC+gLeHD7eqj4PR4AqY5syfxBplawm29ZcEr0e/CxEocOHaKnn36aXnzxReIFcO3bt6drrrmGbr31VmJQTfbHhAbJbqOT8qEDwARgYg5MnIzJVDgGvuC/LwBSU6Gnow4pqQAMyH8DSskbb1Ep9AX0BUAqIFW3BviC/74ASA1KlEQ9jSsAA/LfgIzfVJcFoi+gLwBSAamA1PoG6rc3AlJdBi2cFn4F/B58QVAQGpy6S9ABGgBSAamAVEBqEOI26thIFACYAEwAJgATgIl5MAlKiEGM8D9GIJMalNGAehpXAAbkvwEZv6kuC0RfQF/AAwseWPDAYv6BBZDqMmjhtPArADABmABMACYAE/NgEpToghjhf4wApAZlNKCexhWAAflvQMZvqssC0RfQF/DAggcWPLCYf2ABpLoMWjgt/AoATAAmABOACcDEPJgEJbogRvgfIwCpQRkNqKdxBWBA/huQ8ZvqskD0BfQFPLDggQUPLOYfWACpLoMWTgu/AgATgAnABGACMDEPJkGJLogR/scIQGpQRgPqaVwBGJD/BmT8prosEH0BfQEPLHhgwQOL+QcWQKrLoIXTwq8AwARgAjABmABMzINJUKILYoT/MQKQGpTRgHoaVwAG5L8BGb+pLgtEX0BfwAMLHljwwGL+gQWQ6jJo4bTwKwAwAZgATAAmABPzYBKU6IIY4X+MAKQGZTSgnsYVgAH5b0DGb6rLAtEX0BfwwIIHFjywmH9gAaS6DFo4LfwKAEwAJgATgAnAxDyYBCW6IEb4HyMAqUEZDSlYz3Xr1lFFRQXl5eVRWlpaVA0rKyuppKSEJkyYQJmZmSlYe/sqwYD8NyD7u5AaR6AvoC/ggQUPLHhgMf/AAkhVNF+6dCmVl5dH/jJw4EDKyckhBq7CwkLKzc2l7Oxso1GT67Rv3z5LELSrCANkWVkZFRQUULt27SKH19TU0KxZs2jUqFENak88SOV6Z2Rk0KBBg+yqKb6XdWLNnZ7j6MINOMgNmJw8eZK2bdtGixYtor/+9a/Ur18/mjFjRj2Ib0C1jJ7qRgOjFTRUGHQApAJSAamAVECqoZATXUxdXR0VFxeLP6pZQQat3r17C8ADpNa/NbEglaF+2bJlNHHixCg4jndzUxVScxfvFdV+eV5/275ZXV1NpaWl9Morr9CJEyfE8X369KGZM2dSq1atbM9PxQMAZ6fuCnSABoBUQCogFZCalDgdK+OYlMp4WGgyM6keNiNpl2IwSQRSN2/eLB5m7rjjDnr77bdp/fr1gNSk3T1vCwakAlIBqYBUQCog1dvI4vBqnDHlD7/at/ror8cZ/jiLmJWVRStXrqSePXvSuHHjxCteng4gX1c7OY8zt9u3b6fZs2dHFc2vyvk1/aZNm6LmfcprVlVVieO5bKs5ofydU0i1ag9f8/Dhw2JagCyrbdu2NG3atMgcUz2TKjPSW7dujbQlPz8/akqBPqWCD+RX/CNHjhTZbFU/vj5PV+CPXrZ6Hf07h7fd9rBEIVVmT5s2bUpFRUW0du1aQKqtysE4AJAKSAWkAlIBqYBU4xFLgpUKR3olrGCToVLOWeXjra7j5Dx9vqsOlioIcjlLliyhwYMHC1C0e0WeCKTq7bG6NtdlzZo1EVDV68aQmZ6eHoF9Lp+vK0GVj+c5v3KOrPpwoOvH5/KrcwnFrNPGjRvplltuEQ8I/JEPAw2ZtxuvwyUKqeq1AKnGh7KvBQJSAamAVEAqIBWQ6mugsbq4W0jVFyQ5hVT9PB0kGQ4ZcEaPHi1ANN7iJG5PvAVKiUCqXb2sQFyt2549eyxX86sgqmesZQaXs7b8UTOpdtlt9V6q19F3GWhIhwKkAkwAJgATgIl5MGmIb5s8Fw+v/seIRr+6X8KlmgF0kkn1ClITyaQygMnspFpHXqVvtSK+IZAaC45VKFaP4SkLVjsJ8DE8XYCnUjjNpA4YMKDeq3+1vfqUB/4u3rQHt6YFSPXfgNzeG9PnIRihL+CBBQ8seGAx/8DS6CGVJdfhKRmQWltbK4qNN++Ts5X6LgPxMqmx9irV/24Fs1Z/07PFiWZS1TmmOljq146VSbV6qEAm1T9kA5yd0hY6QANAKiAVkApI9S/axrmyzMx17ty53hZUvICpb9++UfuKxspQqnMjuTh+fc2LiOScTKvz1EyjVRXjgaDMwg4dOtQyk2q1tVYsyNOzoLHmpKpzSp3MSZXzSrt06SL04Iyv1V6zTuekDhs2LCrLGmv7MC86EjKpABOACcAEYGIeTLzwbxPXwMOr/zECmdR/92SrlelyYZTVAqh4m+TL1fC84p9XeMtN8+PBrfojAmo2VX/trmYj+RU37zDAe3DG2wBfX1GvTw+IVS8JwTLLK3cckD8MoNdNfw2vZ4XjvaaXUO9kdb9aLy6DdwbgNowZM8bTTfMBqf4bkIlA4kUZCEboC3hgwQMLHljMP7AAUr2IYA24htXKdLvFUg0oLmmnWmVmnSxaS1qF//2KN5F9UhmUp0yZQkeOHKlX7a5du9KCBQuoQ4cOyWxSwmUDzk5JBh2gASAVkApIBaQmHESDfoLV3Eu/tlRKplZWP8Vqt4VWMuvrBkziQer5559P8+fPp/bt2ye7WQmVDzgDpALOoocMxgQeWDAmzD2wIJOaUMj2/mBTK9W9r3niV0xkZ4LEr+79GQhGCEYIRuaCkfcj2J8rwhfgC/AFc74ASPXHx3DVECiAYIRghGBkLhgFxTLgC/AF+II5XwCkBsUZUU/jCiAYIRghGJkLRsYHuMsC4QvwBfiCOV8ApLo0KpwWfgUQjBCMEIzMBaOgOAp8Ab4AXzDnC4DUoDgj6mlcAQQjBCMEI3PByPgAd1kgfAG+AF8w5wuAVJdGhdPCrwCCEYIRgpG5YBQUR4EvwBfgC+Z8AZAaFGdEPY0rgGCEYIRgZC4YGR/gLguEL8AX4AvmfAGQ6tKocFr4FUAwQjBCMDIXjILiKPAF+AJ8wZwvAFKD4oyop3EFEIwQjBCMzAUj4wPcZYHwBfgCfMGcLwBSXRoVTgu/AghGCEYIRuaCUVAcBb4AX4AvmPMFQGpQnBH1NK4AghGCEYKRuWBkfIC7LBC+AF+AL5jzBUCqS6PCaeFXAMEIwQjByFwwCoqjwBfgC/AFc74ASA2KM6KexhVAMEIwQjAyF4yMD3CXBcIX4AvwBXO+AEh1aVQ4LfwKIBghGCEYmQtGQXEU+AJ8Ab5gzhcAqUFxRtTTuAIIRghGCEbmgpHxAe6yQPgCfAG+YM4XAKkujQqnhV8BBCMEIwQjc8EoKI4CX4AvwBfM+QIgNSjOiHoaVwDBCMEIwchcMDI+wF0WCF+AL8AXzPkCINWlUeE07xWoqKigsrIyKigooHbt2nlfQIJXRDBCMEIwMheMEhyeSTscvgBfgC+Y8wVAqkOrW7p0KZWXl0eOHjhwIOXk5FBlZSUVFhZSbm4uZWdnO7yaN4dxnfbt20d5eXmUlpbm+KIMg6WlpTRt2jTKzMyMOi/ed44LcHlgKkJq7uK9LltT/7SX5/V3dK1Dhw7RqlWr6KWXXqLdu3eLe9u7d2+aPHkydejQwdE1vDoIAfmUktABGgBMzIGJV/7l93XgC/77AiDVphfX1dVRcXGxOEqFQQZEBgfO+AUNUmtqamjWrFnEoD1o0KAoBbhd/GEAN/0BpBLt3buXZsyYQR999FGU/NzP5s2bR926dTN6W2DCgFTAWfSQw5jwH0yMmlwDCkNf8L8vAFJtOmiqgVMDxlM9GNWzsBJeR40aZTwrzJVLNa15cJjMpJ48eZJ+/etf0/Lly+lb3/oW3XPPPdS1a1c6fvw4VVVV0ZlnnplQxtyLvgITBqQCUgGpupfAF+ALpnwBkGoTye0yizrYrVu3TgAFf3h6AGcrR44cKbKxPB1AZi6dnMfZTAa32bNnR9UyIyNDzNvctGmT+F5meOU1Zfk9e/aMORWApymUlJTQhAkTIq/8dUjktvAcUfnJz8+PwGu879SpEbKurVq1stXAClLVa7Vt2zYyRYHbWlRURNdcc42AOv5YTV9oCKiZhtQDBw7QpEmTRDb10UcfpYsuuqgh1ffkXAQjBCNTwciTDmvgIhgT/mfPDNxGT4pAX/C/LwBS43RV+apfhUv9cCvYZLDjbKQEUqvrODlPn+9qBZESUrleS5YsocGDBwvojPdKn4+1qpMK5Hzdd999N/Lan6GUoZvhuLq6uh7gSl3U4/gVNV+HoXnAgAEJQypfiz9SR3UO7uHDh8WUBf74tdDKNKTu2LFDzDtt0aIF9evXjzZu3Ej79++njh070k9+8hO64YYbqHnz5p6Yq9OLwIQBqYDU6NGCMeE/mDj1p2Qfh77gf18ApPoAqWp2MxYQWkGqfp4OpTJ7OHr0aAGiDHH6OWpzGOo4k6nPO1WBUp4voS/Wq34G5mXLltHEiRMFpPI83KFDh0ZdOx7UOwF1u9f9/D23mTPHdvX1wrxMQ+o777xDU6dOtax606ZNRdZ7yJAhXjTN8TVgwoBUQCogVTcM+AJ8wZQvAFIdQGp6enrMhUROYNMJoFkBZyKZVF4BbjU1QM3o6k1VX/lzO9Ttn2Sdt27dGjlNvrrnDKmsW21trZjSwFMT4s1pdaKBFZRztlROX+CKyCkMYYbUli1biocB1pXbyQ8EPLWDs6u8qCqRnRwc02iMAxGMEIxMBaOG9lVT52NM+J89M3UvG1oO+oL/fQGQatNL9dfX+uEmIJVBkD/qnEz+twq2e/bsqbfLgF0mVQVHBkE166pvb6VmUtU9TNVrWL3Sl3olCqlyDqv6gNBYMqn6Sv7Vq1fTwoULxSKqBQsWGN2GCiYMSAWkIpOKTKo1KMAfAakNfdBp8PkSQjt37lxvCyqGur59+4q5kfI1eaxX8Cr0caV4IRVnKeViJKvz5CKsWNtB6ZCqLoSSmU79lbwuiFwApQOwvmCM/71t27Z68z91+Iw1J5WnHNhpoGZS9YVW+lZgYcykfvjhh2JFP3/UhVMSUnluNGdV27Rp0+B+7fQCMGFAKiAVkApIBaTGihl+xwhkUh1Ea6tX37FecceCVH3l/bhx42jt2rWO4Fb9EQEVJvWy1BX3/Fo8KyuLGPZizUnlpkuY5f031X1grer75ptv0tixY8U56o4D+i4CVqv7OTtop4H+ul+dUsDt5l0S+JgxY8aEck6qXN3P7ea5p3feeSfx33hhGC+qGjFiBN1+++3UpEkTB73Wm0P8NiBvaun/VaCD/xkT/++iNyWgL6Av4MHt67Hk93gApHrjW75cxeoXpewWS/lSkUZ6UdMLp3if1Keffpp+9atf1VO8e/fuIovaqVMno3fDbwMy2pgGFAYdACYAE3Ng0oChavRU+IL/vgBINdqlEyvMao9Wtz+FmljJOJoVSIYBHTt2jF588UV69tlnIz+JynvB3nbbbWIrKtOfZGhguo1OyoMOyRkPTu6N6WPQF9AX8MBi7oEFkGra4RIoT389zqfG26A/gUvjUAcKIBghGCEYmQtGDoZkShwCX4AvwBfM+QIgNSVsD5VIRQUQjBCMEIzMBaNU9ACrOsEX4AvwBXO+AEgNijOinsYVQDBCMEIwMheMjA9wlwXCF+AL8AVzvgBIdWlUOC38CiAYIRghGJkLRkFxFPgCfAG+YM4XAKlBcUbU07gCCEYIRghG5oKR8QHuskD4AnwBvmDOFwCpLo0Kp4VfAQQjBCMEI3PBKCiOAl+AL8AXzPkCIDUozoh6GlcAwQjBCMHIXDAyPsBdFghfgC/AF8z5AiDVpVHhtPArgGCEYIRgZC4YBcVR4AvwBfiCOV8ApAbFGVFP4wogGCEYIRiZC0bGB7jLAuEL8AX4gjlfAKS6NCqcFn4FEIwQjBCMzAWjoDgKfAG+AF8w5wuA1KA4I+ppXAEEIwQjBCNzwcj4AHdZIHwBvgBfMOcLgFSXRoXTwq8AghGCEYKRuWAUFEeBL8AX4AvmfAGQGhRnRD2NK4BghGCEYGQuGBkf4C4LhC/AF+AL5nwBkOrSqHBa+BVAMEIwQjAyF4yC4ijwBfgCfMGcLwBSg+KMqKdxBRCMEIwQjMwFI+MD3GWB8AX4AnzBnC8AUl0aFU4LvwIIRghGCEbmglFQHAW+AF+AL5jzBUBqUJwxxetZV1dHxcXFlJ2dTYMGDapX24qKCiorK6OCggJq165dirfmVPUQjKABgpG5YBQIU4AvwBuVjooY4X+MCCykLl26lMrLyyPdZeDAgZSTk0OVlZVUWFhIubm5AphMfrhO+/bto7y8PEpLS2tw0RL8tm7dGrlWRkZGBPRqampo1qxZxG23AsMGVyCBC8SDVPkd19HpPUnmfQSYAEz0ro9g5H8wSsBuknoo+gL6AmKEuRgROEiVwMMSqTDIgNi7d2+RpQsDpEpI69Onj4Bv+eGM5Lp160TbDx8+HAhIVevsFN5TBVJzF+9NakBMtcJfntfftkr79++np59+ml555RWqrq6mNm3a0PXXX0+jRo2i0047LXL+yZMnadu2bbRo0SL661//Sv369aMZM2Z48oBnW8kEDwCYAEwAJubAJMHhmbTD4Qv++0LgIDWIr40THUESxNPT06MANdHrmDze7nW/ybp4VRYPDkBqtJp2kPr555/T5MmTadeuXfVuw4ABAyg/P59atmwp4LW0tFSA7IkTJ8Sx/EA2c+ZMatWqlVe30LPrIBj5H4w8u1k+Xwh9AX0BDyzmHlgCB6mcMeWPml1UPUm+AuesDb9allm8rKwsWrlyJfXs2ZPGjRsnsjfq/En9PM5WVlVViUvztAI5nYCvN3v27CgblK/gN23aJMqTGV55TXkdLtvJVADOIpaUlNCECRMoMzMzpuXqYCjbevXVV9OCBQvEeXqZ+hQCdfoAH6/XWbabv9Pbrl7bClL1a7Vt25amTZsWaZPVdAYuh+9d3759RZZY3kf+uzrFw2raQ6I628UyQGp9hewg9bPPPhNj6+abb6YePXrQ9u3bafr06cTZ1Q4dOtD8+fPpvPPOo82bN4s3HnfccQe9/fbbtH79ekCqXYdM8veAs1M3ADpAA0AqINXSjp1k66wglaFSha14QCWhiCGVF/rwv+V8T/0VtJ7V5XMkpHIDlixZQoMHDxZQlsj8UafZYitIVduqf2+VodXrzIuf1AzuihUrxGtYrj9nviRk6tMuuL3qwimr9nJZa9asiVxDncMb63z1fvDDglx4xRoxlHJ2zq3OdjEfkJo4pOpnHD9+nObMmSMglKfizJs3j7p16xbJnjZt2pSKiopo7dq1gFS7Dpnk7wFngFTAWfQgxJjw/4ElUJlUt5Cqryp3CqlqVlRmEtVrMYhxgB09erQAURX4rOZeMpRxBtBukZMOqRKOa2tro7KjOthZwa3MCMtFZXqGVm0DXy9WBtcqg61mfLt06RIFqVZ1UXVnuNR3A1Drqj5scEYu3s4Beux2qrNdzAekNhxSDx48KB5KuD/wGOFM6hlnnBF1YUCqXU9Mje8RkMImVosAACAASURBVAGpgFRAqu5GfvtCICE13lxNq0yqV5CaSCaVIdVqaoCamY0Vevg8NWupHmeV+ZTTFmJBqoTtPXv2iFesEnbldeVreNbOapuoWA8HKuDqkBoL2FWAdJpJZbjRX/2rmrjV2S70A1IbDqlvvPEGPfDAA3TkyBH62c9+Rrfeeis1adIEkGrX+VLwe7+DUQo22bJK0MH/7Bn6QlAU8L8vBApS+bYx/KivffVbaQJSJeTpcyxVMJNAqG6F5TTDF2/hVEMhNd5c13hzYb3OpHI2OdY2YnxPnWZSrXYBcKqznQ0AUhsGqTwGeHrGjh07xJSRn//859S6det6F0Um1a4npsb3gDNkUpFJRSYVmVQbP5bw0rlz53pbUPGrdH3BTaz5nVZZPN6PlFcfc2bSKhOovo62qqYOqSoQSpgaOnSo7et+vnasLagaAql8XX3OqdoOKzi2m5Mqs9p6tjXWnFT5gMHlqlMl7B429IcTOSf1oosuipqikKjO8bobINU9pO7du1e85mdA7d69u8jgd+rUyVJuQGpqQKhdLQCpgFRAKiAVkGrnlERktSpcLoxykklVM3VyRTiv+OfFG+pCHX1OKp+nZ//UbKoOtnLxFZ/HK+F5hwHeXsduTqqUwKqdanlWC6f01/V6nZz+QIDURV1wpraH62i3GE2fS6vvJKB/r15Tv4+69uq1GqpzrC4HSHUHqQyovN/pRx99ROeff7543X/OOefEHNmAVAemlwKHAFIBqYBUQCogNQXMOFYVrH5Rym6xVAo3J6lVs3pNbwWmyawkIDVxSD106BA99NBDtHHjRkeAyiUAUpPZy52XDUgFpAJSAamAVOeeafxIq3mZXv8UqvFGJalAq/mvqfArU6ocCMqJT4rn/U+nTJkS2WJK717Dhg2j8ePHi0WFfBwvqNI/Xbt2Ffv88r6qqfJBX0i8L6TKvfO6HugL6AuA9a9Hld/jIXALp7w2nESup29Oz+c63aA/kXIay7H69AFut5wTnAoa+D34UqGNdnVIVIMtW7bQ1KlT6dixY5aXdgKpPEWAt6pq3769XfWMfZ+oDsYqZrAgaIBMKuAMmVRkUg2aLoqCAvEUQFBGxgRB2VzGJChuBF+AL8AXzPkCMqlBcUbU07gCCEYIRghG5oKR8QHuskD4AnwBvmDOFwCpLo0Kp4VfAQQjBCMEI3PBKCiOAl+AL8AXzPkCIDUozoh6GlcAwQjBCMHIXDAyPsBdFghfgC/AF8z5AiDVpVHhtPArgGCEYIRgZC4YBcVR4AvwBfiCOV8ApAbFGVFP4wogGCEYIRiZC0bGB7jLAuEL8AX4gjlfAKS6NCqcFn4FEIwQjBCMzAWjoDgKfAG+AF8w5wuA1KA4I+ppXAEEIwQjBCNzwcj4AHdZIHwBvgBfMOcLgFSXRoXTwq8AghGCEYKRuWAUFEeBL8AX4AvmfAGQGhRnRD2NK4BghGCEYGQuGBkf4C4LhC/AF+AL5nwBkOrSqHBa+BVAMEIwQjAyF4yC4ijwBfgCfMGcLwBSg+KMqKdxBRCMEIwQjMwFI+MD3GWB8AX4AnzBnC8AUl0aFU4LvwIIRghGCEbmglFQHAW+AF+AL5jzBUBqUJwR9TSuAIIRghGCkblgZHyAuywQvgBfgC+Y8wVAqkujwmnhVwDBCMEIwchcMAqKo8AX4AvwBXO+AEgNijOinsYVQDBCMEIwMheMjA9wlwXCF+AL8AVzvgBIdWlUOC1agbq6OiouLqbs7GwaNGhQPXkqKiqorKyMCgoKqF27doGQD8EIwQjByFwwCoQpEMYE3yd446neCh3816DRQWpNTQ3NmjWLqqqqIp6Yn58v4GrdunVUXl5uHKRknQYOHGgJeE7MW0Li1q1bI4f37NmT8vLyKC0tzcklGnRMPEiV3zG8ss5OPpWVlVRYWEi5ubmOz3Fy3USO4cGRu3hvIqfg2AYo8PK8/rZn79+/n55++ml65ZVXqLq6mtq0aUPXX389jRo1ik477bTI+R999BH9+te/pg8++IC4/7Vv356uvfbaesfZFvjvAxCM/A9GTu9Fso9DX0BfwMOruYfXRgWpEnyGDh0agUEGxMWLF9PYsWNp06ZNgYRU2a4+ffpQTk6O6D0SDD///HMj0B0PUjmLyg8AiQAzIDXZodh8+XaQyn158uTJtGvXrnqVGzBgAPHDZsuWLen999+ne++9V4wB/aMel0gLASYAE4CJOTBJZGwm81j4gv++0KggdenSpaI/S5BLZuf2suxY7fIiQ+u0nnav+51eJ5WOQybV7N2wg9TPPvuMFi1aRDfffDP16NGDtm/fTtOnTyfOrnbo0IHmz59P5513Hi1cuJBWr15NvXv3pvvvv19kW1etWkW//OUvqWvXrrRgwQJxfCIfBCP/g1Ei9yOZx6IvoC/ggcXcA0ujgVQJbPxaMNYrZ33eJGf/5LQAngbAr+OHDx8upguo1+GsX0lJCU2YMIG6dOki5mZeccUVtHbtWnG+nE7AMMnXUT98zZEjR9abzykzibW1teJwPs4Kru3axWXu27dPZDE5qHObrr76ahGo+aNPCdCnQ6jlsj6zZ8+OVF891wpS9Wu1bduWpk2bRpmZmeIaVlMU+O+sbd++fevprOqXkZERyRDr5Xg1zQGQahYF7CBVr83x48dpzpw5tH79ejHPed68edStWzcqKioSY+/GG2+kSZMmUZMmTWjLli1iHJ599tkCZvn1fyIfgAnABGBiDkwSGZvJPBa+4L8vNBpIVUFSQpLeua0glRf7MDTJxUBWUGgFqTt37owCMn2+q5r91AFPnYLAwTfeq2+7dnG53C4JqQyZEjz1cuW/09PTI0C8YsUK6tevH3GdSktLI22Sx7KGfG3+qAunrLK4XJc1a9ZErqECdKzz5cOArh+3iR8A+PXtkiVLaPDgwQJ+vcweA1LN2n+ikHrw4EHRl7gv8L1n+DzjjDPo7bffphkzZhBD7I9+9CO68sor6dFHHxXjiB8khwwZknDDEIz8D0YJ35QknYC+gL6ABxZzDyyAVMXorCBVAp5cfOQUUvVV7voreXWepg5ouvfGW3iUKKTqK+xltpiztPGuZTWlwArOZbutVvOrUMxwqe8GoNZF1Zlf7cbbOUDXi+vKmVarXQYSiWuA1ETUavixiULqG2+8QQ888AAdOXKEfvazn9Gtt94qsqYnT56kDRs2iMwqgyx/mjdvLrKq3Cf4mEQ/ABOACcDEHJgkOj6TdTx8wX9faFSQarda3E9ITSSTygOOj2egVD9y2oD6Nyev+/l4hlArcNQzrVbbRMWab8pl86vV0aNHR6Y5SEhVr6vuLqACpNNMKmfJ9CkWqgb6NAT+Ts1+uzUwQKpb5dydlwik7tmzR0z32LFjh8j0//znP6fWrVuLghlaly9fLnYBaNq0aeRv/FaC57DyXNVEPwhG/gejRO9Jso5HX0BfwAOLuQeWRgOpVq+ydZPzG1JV6Iw3n5PrYfVq3WoLp3jt0gHWDlI58Mu5tfqUCK8zqdwWfY6uOv/VaSbVaioEMqnJCt8NK9cppO7du1e85mdA7d69u9iqrFOnTqJwfsXPu3XwQqnLL7+cpk6dSt/4xjfEoqnf//731LlzZ/Hq/9xzz02osgATgAnAxByYJDQ4k3gwfMF/X2g0kMr9WGbc9DmmMhvIYKRmEq2ygToUSpjiBU4cOOXCKfV1v90+oXqmUodJWW+rTGqsdulzRjmbaQepfC1+rZ7InFR5rNW8Ws5+qnu/qtlkLkvqbjVHWAfsWHNSL7rooiiwttpmzK2HIZPqVjl35zmBVAZUnm/K+6Cef/754nX/OeecEymQdwCYOHEi7d69Wyyquuyyy8R3sf7utKYIRv4HI6f3ItnHoS+gL+CBxdwDS6OCVJZVXzXPf5Pw5ySTql+DV6zz6vznn38+anW/PifV6kcEZDZVwqF6jpplZNDjD7+mjLUzgVW79FfedpDKIBtvdb8+BUHNfFpNCdDrpK7Ij3Uv5DWtpjHEWt2v1os1zcrKolatWmFOarKjeYLl20HqoUOH6KGHHqKNGzdaAqoOozwNhber4r1TX3vtNXr44Yfp2LFjNHfuXOrVq1dCtQOYAEwAJubAJKHBmcSD4Qv++0Kjg9Rk9GerFedh3Fc0EW2tXtPbza9N5PpeHItMqhcqOr+GHaRu3ryZpkyZQidOnLC86LBhw+iOO+4QC6b4wcXqo89fdVo7BCP/g5HTe5Hs49AX0BfwwGLugQWQasDxrODLy62SDDTB8yKsdhJIhV+ZUhuKYJRawYj3OuU5ppwNtfowpI4fP17sv/vss88KUOXX/vw566yz6LrrrqObbropssAqkU6NvpBafSGRe+f1segL6AuAVECq176S9Ov5tQI96Q1rQAWc7mDQgCIadCqCEYIRgpG5YNSgwWrwZPgCfAG+YM4XkEk1aG4oKlgKIBghGCEYmQtGQXEH+AJ8Ab5gzhcAqUFxRtTTuAIIRghGCEbmgpHxAe6yQPgCfAG+YM4XAKkujQqnhV8BBCMEIwQjc8EoKI4CX4AvwBfM+QIgNSjOiHoaVwDBCMEIwchcMDI+wF0WCF+AL8AXzPkCINWlUeG08CuAYIRghGBkLhgFxVHgC/AF+II5XwCkBsUZUU/jCiAYIRghGJkLRsYHuMsC4QvwBfiCOV8ApLo0KpwWfgUQjBCMEIzMBaOgOAp8Ab4AXzDnC4DUoDgj6mlcAQQjBCMEI3PByPgAd1kgfAG+AF8w5wuAVJdGhdPCrwCCEYIRgpG5YBQUR4EvwBfgC+Z8AZAaFGdEPY0rgGCEYIRgZC4YGR/gLguEL8AX4AvmfAGQ6tKocFr4FUAwQjBCMDIXjILiKPAF+AJ8wZwvAFKD4oyop3EFEIwQjBCMzAUj4wPcZYHwBfgCfMGcLwBSXRoVTgu/AghGCEYIRuaCUVAcBb4AX4AvmPMFQGpQnBH1NK4AghGCEYKRuWBkfIC7LBC+AF+AL5jzBUCqS6PCaeFXAMEIwQjByFwwCoqjwBfgC/AFc74ASA2KM6KexhVAMEIwQjAyF4yMD3CXBcIX4AvwBXO+AEh1aVQ4Lb4C69ato4qKCsrLy6O0tDTLg50ck0ydEYwQjBCMzAWjZI71RMqGL8AX4AvmfCH0kMogVFZWFlG0Z8+eApwOHz5Ms2bNooEDB9KgQYMS8agGH8t1Ki8vp4KCAmrXrp2r6zEAzp49O+rc/Px8ys7OdnU9L0+qqamhoqIiGj16NGVmZsa8tAqpybwfsSrIgyN38V4vpUmpa708r79tfViDc845h5599ll67rnn6KuvvqK5c+dSr169xLl1dXX0wAMP0MaNGy2v1aFDB5o/fz6dd955tmWl8gEAE4AJwMQcmKSyF6h1gy/47wuhhtSlS5fStm3bomCQwYg/ffv2DSykcrveeustmjZtWgQCJbSOGjUqLnQzQDKc83F+Aa3U2A7+AanJtWI7SD158iT99re/pWeeeYYOHDgQqeycOXPosssucwSp/BA2b9486tatW3Ib28DSEYz8D0YNvEXGTkdfQF/AA4u5B5bQQmplZSWVlJTQhAkT4mbzjDmbRwXFa5eTDK0JSHXa1CC87m/MmVTOkt57773UsWNHuvLKK2nBggXE/UeFVKt7ffz4cZE9/cMf/kCXXHIJPfjgg9S6dWun3SIljwOYAEwAJubAJCVNwKJS8AX/fSG0kGoHQByAi4uLRTaRM36cieRzsrKyaOXKlSSnBbz66qv15lZyJpM/OTk5Mc/bs2cPFRYWUm1tbaRrt23bVmQ/OdDzFAT1dT9fk6cA8EceZ/WqPF67GGC5zNzcXOrRo4do3xVXXEFr166lqqoquvnmm8VrW/UjpwhIeOXjrOrA5fJ3GRkZkekTUiM551S/hv69OvWCv2OtuQPy9Av+qPeD/y3bIzVUs8RO9WqI2eF1P4k3ERdffDHt3LmTJk+e7AhSP/nkE5o0aRLt37+fpkyZQtdff31DbkNKnItg5H8wSokb7aAS6AvoC3hgMffAElpIVUHSynesIJXnePIcVYZP+bGCQh1S9fMkrMn5rnr2k4FYhVT99Thff9++fZaLjuK1S82SSkhluFCnBVhlUvX6ctu5TmvWrImcKwFT6iP1S09PF3pZXUPXqbS0NHI9OT1BgqwOqfr1uLzly5fT8OHDadOmTeL2yOkE8fRyEHNiHgJI/ToYOYVUniLwxBNPiCkCPJeVX/V37ty5IbchJc4FmABMACbmwCQlBr2DSsAX/PcFQKqSSdWzmxLW9FXqOnzp5+lQKoGOoYoztzqk6mNBZnWtVsYnCqkyUyzLsIJUq/roEG8F6+p53GYrHZYtW0YTJ04Ui274E+sBQIdUO41UzeLp5cBnAKlxRJIm7BRSP//8c5Fx3bVrF40YMYJuv/12atKkSUNuQ0qci2DkfzBKiRvtoBLoC+gLeGAx98ASakiNlY1kea0yqV5BaqKZVP01OddPf1UeL7Mrv1PhuEuXLvVen/NxVpAaawoBAzG/3me4dgKp+m4DXB6fz9MaGFLltazaokNqvGkNiejlIOYAUj2E1BUrVohMalgWTCEYmQtGDRmrJs8FpAJS4QvmfCG0kMrZNfX1sm5iJiBVzu/kstXtodQsYatWrQRMytfmfGy8zGC8dqlgp0OfbL+XmVR1oZZVJlXV3CoDHK++sTKp+jQDO70aErzwuj+x1/3V1dU0depU+vjjj8U8VJ6X2qxZs4bcgpQ5F2ACMAGYmAOTlBn4NhWBL/jvC6GFVAkz/PpRXaAkFwCNHDmy3sIpq0yqDoX63EwrmLJ7/WwFqfK1vKw3jw2r1/2x2iXneEoY1iFch1R1f9hYc1LVvVxlu+XiJf0cq2uo41vX0e2c1MGDBxNPIXCqV0PMDpCaGKRu2LBBbG/WvHlzsYcvr+wPywfByP9gFJS+gr6AvoAHFnMPLKGFVCmhugqc/xZroU68OZDqNRju5Eeu7o81TUD9EQE1m6qXpa5i55X9DNB8zJgxY2L+WpPeLvlaXf44QCxI5Xqoq+wl1Oor6fXryawnbyUkN27XF5nZvYbXV/dfffXVxGCT6Op+N3q5CYCAVOeQeujQIZo+fTpt2bIlNNtOqX0GYAIwAZiYAxM3fp2Mc+AL/vtC6CE1GR3Xar/SRBYCJaPOdmXabelld34Qv2/skHr06FG677776L333rO8fePHj6dhw4aJ7xhO+YHnyJEjodl2CpAafdsRkE/pAR2gAR5YzD2wAFJ9oCcroHOy0b4PVfHsko0VUnkv18b6sYPUu+++m4YMGULHjh0TP5W6fv16uuCCC+jhhx8WPwAQpg/ABGACMDEHJkHxDviC/74ASPVhNMhX7Vu3bo1cXX997kOxvl4SkOqrvCl7cZgwsmeAM2SUdYOCL8AXTPkCIDVl8QAVS7YCMGL/n5KTfY+dlo++gL5gKig77ZPJPA7jAZBqajwAUpM50lF2SisAIwaYmDLilB4I/64cxgPABOMBWXXTWXVAahCiA+qYFAUQlAGpCMpfDz2MB0AqxgMgFZCaFBxBoVCgvgIIyoBUBGVAqumgHAQvhjfigcWUNyKTGgRHQB2TogCMGJBqyoiT0sETLBTjAWCC8YBMqumHNkBqgkaNwxuPAgjKgFQEZWRSTQflIDgsvBEPLKa8EZAaBEdAHZOiAIwYkGrKiJPSwRMsFOMBYILxgEyq6Yc2QGqCRo3DG48CCMqAVARlZFJNB+UgOCy8EQ8sprwRkBoER0Adk6IAjBiQasqIk9LBEywU4wFggvGATKrphzZAaoJGjcMbjwIIyoBUBGVkUk0H5SA4LLwRDyymvBGQGgRHQB2TogCMGJBqyoiT0sETLBTjAWCC8YBMqumHNkBqgkaNwxuPAgjKgFQEZWRSTQflIDgsvBEPLKa8EZAaBEdAHZOiAIwYkGrKiJPSwRMsFOMBYILxgEyq6Yc2QGqCRo3DG48CCMqAVARlZFJNB+UgOCy8EQ8sprwRkBoER0Adk6IAjBiQasqIk9LBEywU4wFggvGATKrphzZAaoJGjcNTT4F169ZRRUUF5eXlUVpammcVRFAGpCIoI5NqOih7ZmA+XgjeiAcWU94ISPVxIMe79NKlS6m8vDxyyMCBAyknJ4cqKyupsLCQcnNzKTs722jtuE779u1rEOwxLM6ePTuq3qNGjaJBgwb51hZAqm/SEoIRgpGpYORfL/b2yhgTeHjFmDD38ApI9da/bK9WV1dHxcXF4jg188eA2Lt3b2rXrl1gIZXb8NZbb9G0adMoMzNTtFG2lyHVL+j2E1JzF++1vac4wHsFXp7X3/aihw4dolWrVtFLL71Eu3fvFln0/v3709ixY6lz586R8/fv30/cN1977TU6ePAgdezYkUaOHEk33HADtWzZ0rYcPgBgAg0AJubAxNGgTIGD4Av++wIg1XBH50xjWVkZFRQUCCANy4fbVVpaGgWoptoGSDWltLly7CCVAXX69Om0ZcuWepW68MILRTafx9fevXtFn9yxY0e94xhUb7vtNmrSpIltwxCM/A9GtjchRQ5AX0BfwAOLuQcWQKph4+OMDn/41b7Vp6amhmbNmkX8ipwzjwx/DGFZWVm0cuVK6tmzJ40bN44WLVokvpev0Z2cx5nb7du313sdn5GRIaB506ZNUXM75TWrqqpEVbnsWPM+7dqltlWfEqBOB7BqL5e5Z88ekWGura0Vl5LTI/j/AamGO7GB4uwglTOi/Ebiu9/9Ll166aVimgr3YYbRpk2b0ty5c6lXr170xBNP0IoVK6h79+5iXJ1xxhm0ePFiWr16NZ111llUVFREZ555pm2LACYAE4CJOTCxHZApcgB8wX9fAKQa7Ozy1bcKl3rxVrDJWSEVyqyu4+Q8fb6rntVVYY/rtWTJEho8eLB4dS+vz/XQ55c6aZdsp55xdVJvPobBgl/jcnZMbwcg1WAnNlSUHaRaVeOpp54Sr/X5M2fOHPr2t79NM2fOFFNQ7rzzTrrpppvEdwyykydPpi+//DICs3bNQjDyPxjZ3YNU+R59AX0BDyzmHlgAqQadzwnMWUGbPj3AKaTq5+lQymVxJmn06NECRO1gjwGAs65OIFVfGJafny8yv1YZVy6Xs7WcXXYyHUKf52pXb7e3mAcH5qS6Va9h5yUKqcePHxdgun79evEgM2/ePDr77LMtIfWLL76gu+++mz755BPx/VVXXWVbWYAJwARgYg5MbAdkihwAX/DfFwCpBju7hKv09PSEXvd7BamJZFJ5EYrTlfrx2qVDtw6vUn6ZKY4FqQyirIP6keALSDXYiQ0VlSikfvzxxzRlyhSR8eeHKM6Unjx5UkwR2bBhg1iUyHNYTz/9dHrvvffowQcfFMeOHz+ehg0bZtsqBCP/g5HtTUiRA9AX0BfwwGLugQWQatj4GKh466lYC6f8zKRKSJXzOtu2bRu10EmFPTkHVN0KK1YmlSWMtXDKClL5+Fhzcq0gVb82MqmGO20SiksEUvm1PcMoz6nmuaf8/506dRK15j7N81NPnDhh2YqHH36YrrjiCtsWAkwAJgATc2BiOyBT5AD4gv++AEg13NkltPEWOfoWVPwqvW/fvvUWTlntBqDuacpN4EUkW7duJZldtII99bW6VbN1SC0pKaEJEyaIqQAScIcOHRpzz1OrLaisoDveLgCxIFXVQGZ4kUk13HkNFucUUnmV/0MPPUQbN24UW0sxdF5wwQWRmh47doxefPFF4vmqvBVVmzZt6PLLL6fNmzfTV199JQDWydZoCEb+ByOD3atBRaEvoC/ggcXcAwsgtUF25e5kmQlkqJQf+brbSSaVz9FX3vOK/7Vr10btChALbtUfEVCzqfprc/UVO6/s5x0GWrVqFXdjfqspAuqiL5l1jbXhf6zX/eo0Ab4ef/gVLgMGXve764epfJYTSGVAfeSRR+jPf/6zANQZM2Y4Ak6eizpp0iSxRypW9zvvBYCzU1pBB2gASAWkOndOHOlYAatflPIL8BxXKoUPxMKp5N0cO0jlDClvw/bcc8/FBdQDBw6IDfx5u6lmzZrRp59+SgsWLBDzUnkuKq/657/bfQAmABOAiTkwsRuPqfI9fMF/X0AmNVV6u4F6WK2s9+KnUA1UPSlFwID8NyC3N/af//ynyIbySn2rT79+/URmlV/1L1y4sN4h+txVu3qgL6RuX7C7d15/j76AvoAHFnMPLIBUrx0sha+nTxHgqsbboD+Fm2KkaghGqRuMeI70PffcIzbxjwep/ItTPF/7gw8+ED/RyxnV6667TuyZ2rp1a8f9CH0hdfuC45vo0YHoC+gLgFRAqkd2gstAAfcKIBghGCEYmQtG7keq2TPhC/AF+II5X0Am1ay/obQAKYBghGCEYGQuGAXFGuAL8AX4gjlfAKQGxRlRT+MKIBghGCEYmQtGxge4ywLhC/AF+II5XwCkujQqnBZ+BRCMEIwQjMwFo6A4CnwBvgBfMOcLgNSgOCPqaVwBBCMEIwQjc8HI+AB3WSB8Ab4AXzDnC4BUl0aF08KvAIIRghGCkblgFBRHgS/AF+AL5nwBkBoUZ0Q9jSuAYIRghGBkLhgZH+AuC4QvwBfgC+Z8AZDq0qhwWvgVQDBCMEIwMheMguIo8AX4AnzBnC8AUoPijKincQUQjBCMEIzMBSPjA9xlgfAF+AJ8wZwvAFJdGhVOC78CCEYIRghG5oJRUBwFvgBfgC+Y8wVAalCcEfU0rgCCEYIRgpG5YGR8gLssEL4AX4AvmPMFQKpLo8Jp4VcAwQjBCMHIXDAKiqPAF+AL8AVzvgBIDYozop7GFUAwQjBCMDIXjIwPcJcFwhfgC/AFc74ASHVpVDgt/AogGCEYIRiZC0ZBcRT4AnwBvmDOFwCpQXFG1NO4AghGCEYIRuaCkfEB7rJA+AJ8Ab5gzhcAqS6NCqeFXwEEIwQjBCNzwSgojgJfVPj5SgAAE+BJREFUgC/AF8z5AiA1KM6YwvWsqamhWbNm0ahRoyg7OzuFa5pY1RCMEIwQjMwFo8RGZ/KOhi/AF+AL5nzBFaRWVlZSYWEh1dbWipq2bduWpk2bRpmZmbR06VLat28f5eXlUVpamjEnkXXKzc11DUrx2mWsIT4WVFdXR8XFxbR161YaOHAg5eTk1CtNasBfyHtqVyUnkOrF/bGrh9ff8+DIXbzX68vielAACkABKBACBUrHdqKsrCzblhw6dIieffZZeu655+irr76iuXPnUq9evSLnnTx5krZt20ZPPvkkffDBB8Sx+uyzzxaJn2uvvZaaNGkijuXj/vrXv9Ljjz9OHJ+aNm1KF154IY0bN46++c1v2tbDjwP8fmhLGFIrKipo9uzZlJ+fH4FBBpAXXniBxowZQ8uXLw8kpNq1yw64Gc75YwV+XnUM1rmkpIQmTJggHggS/UhI/fLLL4kHTUFBAbVr1y7qMuvWraOXX35Z/M1pOTqkWkErIDXRu4XjoQAUgAJQIJUVsINUhsqNGzfS/Pnz6cCBA5GmzJkzhy677LLIv19//XWaOXMmnThxIqq5DKFTpkyhQYMGib9v2rSJfvGLXwiIVT+nnXYaPfLII3TxxRcblyulIFVCDr/SlaIZV8SHAr1oV5AglZ/8uGPp91HC5Xe+8x3iQeMlpPpw23y/JDKpvkuMAqAAFIACgVXADlKZLXgqHCe5rrzySlqwYAFxnLWC1Pfff59GjBhBHTt2pNWrV4tsKUNrv379aMaMGXT8+HGaPn06bdmyhYYMGUJ33nmnAF9ONu3YsYOuv/56mjRpEjVr1syonikFqU4yeZyJ46wkv+4/fPgwFRUV0TXXXCMyrPzhV8h8k8rKyqIyeU7O69KlS+R1tXoXOCXet2/fevMi+Zpcjvyo2V/1fCft4uMZRMvLy8WpcopD+/btRblVVVWRS8pX6RL65Hc9e/aMTINgjbh+DIwrV64k+d2ePXuiplLIa+ltUadYOG2nCuNcWXmfZJZY1umHP/whLV68OAKp/He7+yXnpPJ1OdMe6yPvQaLtl9fT2xpr2oIXoxSQ6oWKuAYUgAJQIJwK2EEqt/ro0aPUokUL2rlzJ02ePNkSUnV1PvvsM5o4cSLt3r2b+vTpI7Ksu3btEucfO3aMHn30UbrooovEaU899ZRgE37tz/DLbGDyk1KQagUruhg6bDK88Ed9tewUevTz1Pmu/B3Pr5TZQP0VM5fx7rvvRl6/c70YMK1ecTttF5cpM8j63Fs9k8pAuGTJEho8eLB4NS/rx1DF15DTC1TI4mMYDseOHStew+uvyK1gOpF2qpDKHZznFcs5vPp36rQCp/dLLpyyet1vdX8YZhNpv34P5TX5FYcf0ywAqSatDmVBASgABYKlgBNIlS1KBFI//PBDuueee8S0PM6actKPeWbq1Kl0zjnniIwsZ1z58+abb9J9991X7++mlAwFpOqrvhOFHhbb6pU8QwtnKRlQ7BbvMOAtW7ZMPJ3o8zCdQKp+w2UmUC4Qc/K6n4/JyMiIQKqendTLkG1mqGUYd5LxjddOXUO1zup51dXVUXNfE71fTiE1kfb36NEj6qFEauXm3jkdvIBUp0rhOCgABaBA41PAD0jlTOljjz1Gzz//PKlzTfnfDKddu3YV/+3QoYMQ/J133hHwylwzb9486tatm9EbkXKQWlpaGnfVt1Um1QtIZdUTyaSqK9nlHWNAjJVJtWuX/uqer6m+vreCVJktVXsMayEzqVaQpr/O5nPlK3IrSE2knTqkqoDHqw75w8Cvl2MSUmO1n7PRVttcxYPyho5UQGpDFcT5UAAKQIHwKuA1pMqFVhzreJoAv+kcOnSoWN3P81QXLlwISI3XnfRX1lbH+g2pck4ol62/KlYhRn8dHw9m7Nol4S49PT3yWtkuk2q1mt0uk8rXVGHZSSY1kXbqkCrbfemll9L27dtp9OjRYmpCsiA1XvuRSQ2v0aNlUAAKQIEgKuA1pKqr94cPHy62lmrevHlUxlR/3S8zqXqG1ZSeKZVJ5UbLTJe+BZV8lc4iqwunYmW/1PmQMuMoM5O84Eo/j4GKF2FJkNJvgP6KWc9s8r95HzKrTKpdu/hphtsn579K2OPz1Nf96v6wOuhJaOWnoliZVD1jqW+LFQt8ZQZUZptjtTPWlAnO6KpZ4Vh1l/NX7e6XFfRbzUnVM8l27Y81J1XO8/V6UCKT6rWiuB4UgAJQIDwKeAmpPLf0wQcfpIMHD9KNN95Id911V9Re8xwfeTsqhlarhVPMJ8xVbdq0MSpwykEqt15/ja2vNLeDVBUK+f8ZkOS2SHJXgHhwK39EQM2mxtqrU66s5ycS7gRyUZLVXYzXLnWjf27vyJEjhQ68Nyyvjle/t1qRL9vYqlWruK/71R0E+Dr86d27d2RPWvl9rN0F4rXTClKtwNdqWoH6Gt7J/VKP5wca/XV9rLmkTtsv75+cPuHHqASk+qEqrgkFoAAUCIcCXkHqxx9/LBY/7d+/3xJQWS3eboq3mOL4PGzYMMEy6hZUt99+O91yyy3GhU1JSDWuAlG9le5cB7vFUsmoJ8oMjwKA1PDcS7QECkABKOC1AnaQyvNKObu5YcMGy6LHjx8vgJPnmvKcU6sPb+jPv1B1ySWX0Jo1a8SUQH3T/+7du4tyOnXq5HUTba8HSP23RFbZvSD+ipHtHccBKaOA34MvZRoapyLQ4JQ40AEayGGCvoC+4LQv2EHq3XffLbaY4o37V61aFRdS+WdUeeX/+vXr6emnn6ZPP/1UvMXt37+/yKp27tw5KSHF7/GQ8M+iJkWFfxcab+V7MuuFssOpgN+DLwiqQQNAqtOAHIT+7EUdMSYAqRgTX48kv8dDoCDVC4PBNaCAUwX8HnxO65HM46ABIBUBOXoEYkwAUjEmAKnJjMsoGwrgFe+/+wACMiAVARmQqocE+AJ8wZQvIJMKIIMCMRSAESNjYsqIgzAIMR4AJhgPeGAx/cACSA1CdEAdk6IAgjIgFUHZ3Gu9pAxyF4XCF+AL8AVzvgBIdWFSOKVxKIBghGCEYGQuGAXFVeAL8AX4gjlfAKQGxRlRT+MKIBghGCEYmQtGxge4ywLhC/AF+II5XwCkujQqnBZ+BRCMEIwQjMwFo6A4CnwBvgBfMOcLgNSgOCPqaVwBBCMEIwQjc8HI+AB3WSB8Ab4AXzDnC4BUl0aF08KvwL59+yg9PT38DY3TQmhwShzoAA3kMEFfQF9AX/g6aPg9HgCpjRpB0HgoAAWgABSAAlAACqSmAoDU1LwvqBUUgAJQAApAASgABRq1AoDURn370XgoAAWgABSAAlAACqSmAoDU1LwvqBUUgAJQAApAASgABRq1AoDURn370XgoAAWgABSAAlAACqSmAoDU1LwvqBUUgAJQAApAASgABRq1AoDURn370XgoAAWgABSAAlAACqSmAoDU1LwvqBUUgAJQAApAASgABRq1AoDURn370XgoAAWgABSAAlAACqSmAoDU1LwvqFUSFVi3bh2VlZWJGgwcOJBycnKSWBtzRVdWVlJhYSHV1tZSRkYGFRQUULt27aimpoZmzZpFVVVV1LZtW5o2bRplZmaaq1gSSpJaDB06lAYNGiRq0Nj6xdKlS6m8vFy0fdSoUUKHxtQX6urqqLi4mLZu3VrPC6y0SUI39bXIiooKKi0tjRrvsTwi1t99raCBi8s+wL88KOOA3i/y8/MpOztb1Cas/YLbxb8slZeXR2lpaVHK83fbtm2LxAuv+wIg1UBHRxHBUYAH2LJly2jixInUqlUrEaQ4OEsTCk5LEq/pihUrqF+/fgJA2XgYVLnt6v9z4GJYszKrxEtMzTM4CC1ZskRUrnv37kKDxtYv+B7zQ4n+gNaY+gL39XfffVdoIPvE4MGDBajLMXD48GEqKiqi0aNHh+rBje/zoUOHxBjgNrMnSDiTfij7yMiRI6N8MlbfSc3RHrtWPOZLSkroyiuvpAMHDkTGAvcLHhusg+qH27dvD12/kA+l3/nOd2jXrl00ZsyYKEiV7WcVx44dWy9metEXAKlBGzmor68K8KDij5o9U//ta+EpdHFpLsOHD6fFixcLA5JZVfXfKVRlz6oi+4C8IPeFxtQvVCBTM+YcsBpTX9Ahdfny5cTj4bnnnqPevXtHZc/Uf3vWEZN8Ib0fMLS98MILEVCR/77uuuvopZdeqvd3HWiS3BzXxav9QL+I+vAa5n6h33vWQfrBiBEj6JlnnhExorq62rKPNKQvAFJdd12cGEYFrGDEKqMUxrarbeJMCgdehhQdTMKYOZJtZ+PlYMPZoVdffTXywNKY+oX6Sl/qwq80G1tf4LbL17fqNBc5NtRXvPKtQ5h8wQmk8lunm266SYwVCSIquPGDbdA/8SBV/S7M/cIKUtkTud+rvmAFqfLNpNu+AEgN+ghC/T1VQIeReAblacEpdDG1zXr2LFaWLYWq36CqqIFG7QuNqV/o91y+0uNX2hxwZFY97H1Bvt7OysoiDpT84WkunFFVM6d632hQB0yhk+0gVfaTG264IQpS9f6TQk1yVZVYMUBvpw6pYeoXsbLo/GDCU15kIkOHVC/6AiDVVbfFSWFVoDG91rW6h3oWpDG94tUXREh9eNGQ/DSGaSCx7vktt9xCPG+5sUz9UOffyqwqwynPU8Xr/jQxT5tf/zfG1/36/Fy1f6gZ9rBMA9EhlcF99uzZUSGEs6r8IKtn1dUpIm64AZDqRjWcE1oFVEjjRob51bZ+E9l4eFcDuapffq8Gay8mwgel86gPLI2pX8RaIMMLiBpTX1DbqmrC/VcunNqzZ09koaXb15mpOh70TKreL6Q+AwYMiFo4pcN9qrbPab30TKqcDsMPr+qCWnURVdj6hdXrfqmf+lCrLzb2oi8AUp32VBzXaBRQtxqSW++EvfFWWUS5DRW3XW5BpW5NFXZNrLLqcmuysPcLJ9uRhb0v6HNz1e3o1K2G1C2IwjIm1PZxm3r27CmmOjB8yW3q5N94SyK1v6h/D7IeaptkO/he8xoF6QPq3xlYw9YvrOan696nv3nxui8AUoM8ilB3KAAFoAAUgAJQAAqEVAFAakhvLJoFBaAAFIACUAAKQIEgKwBIDfLdQ92hABSAAlAACkABKBBSBQCpIb2xaBYUgAJQAApAASgABYKsACA1yHcPdYcCUAAKQAEoAAWgQEgVAKSG9MaiWVAACkABKAAFoAAUCLICgNQg3z3UHQpAASgABaAAFIACIVUAkBrSG4tmQQEoAAWgABSAAlAgyAoAUoN891B3KAAFoAAUgAJQAAqEVAFAakhvLJoFBaAAFIACUAAKQIEgKwBIDfLdQ92hABSAAlAACkABKBBSBQCpIb2xaBYUgAJQAApAASgABYKsACA1yHcPdYcCUAAKQAEoAAWgQEgVAKSG9MaiWVAACkABKAAFoAAUCLICgNQg3z3UHQpAASgABaAAFIACIVUAkBrSG4tmQQEoAAWgABSAAlAgyAoAUoN891B3KAAFoAAUgAJQAAqEVAFAakhvLJoFBaBAchSoq6ujJUuW0ODBgykzMzM5lUCpUAAKQIEQKABIDcFNRBOgABQwq0BFRQXNnj1bFDpq1CgaNGhQpALr1q0T/6/+Ta0dn1tWVkYFBQXUrl27mBVn2C0uLqb09HTKyckx20CUBgWgABRIAQUAqSlwE1AFKAAFgqNATU0NFRUV0ejRo0Wm9Pnnn6err746LnAm2rrKykoqKSmhK6+8kg4cOABITVRAHA8FoEAoFACkhuI2ohFQAAp4ocC1k9+IeZmX5/UX3+mQqp6wdOlSKi8vF3+SGVbOnHJ29fPPP6fOnTvT0KFD6aWXXqIxY8ZQWloaWZ0jr8nnvvvuu4BUL24urgEFoEDgFACkBu6WocJQAAr4pYATSOWyGTr5lf3AgQMjAMlAWVVVJV7zq/NSGWpLS0tp2rRpIvPKWdIXXnhBQOr27dstz5FzWQGpft1pXBcKQIEgKABIDcJdQh2hABQwooBTSJWV4Szotm3bxPzSTZs2CXBVP/n5+eKfajZUhdRXX33V8pzs7GxxHiDVyG1HIVAACqSoAoDUFL0xqBYUgALmFUgUUrmGDKoZGRkiI9q7d2+SgClrr4OmCqnLly+3PCfWueYVQYlQAApAgeQpAEhNnvYoGQpAgRRTwAmkMmRu3LiRbrnlFvFan1fgy5X8PA0gLy9PzDV1Aqn8ut/qHEBqinUMVAcKQIGkKABITYrsKBQKQIFUVMAJpMrsqVwgpc5LVRdBcXaVpwEw1MZ63a8vnJLnVFdXU2FhIdXW1kZk4qkDepY2FTVEnaAAFIACXikASPVKSVwHCkCBwCvgFFID31A0AApAASgQAAUAqQG4SagiFIACUAAKQAEoAAUamwKA1MZ2x9FeKAAFoAAUgAJQAAoEQAFAagBuEqoIBaAAFIACUAAKQIHGpgAgtbHdcbQXCkABKAAF/n+7dXADIBCEADC5xmxdq9huNv7sAZkOYPhAgACBAAEnNWAkEQkQIECAAAECbQJOatvi+hIgQIAAAQIEAgSc1ICRRCRAgAABAgQItAk4qW2L60uAAAECBAgQCBBwUgNGEpEAAQIECBAg0CbgpLYtri8BAgQIECBAIEDASQ0YSUQCBAgQIECAQJuAk9q2uL4ECBAgQIAAgQABJzVgJBEJECBAgAABAm0CTmrb4voSIECAAAECBAIEnNSAkUQkQIAAAQIECLQJOKlti+tLgAABAgQIEAgQ+E7qzNznnCsgs4gECBAgQIAAAQI/F9jd5wV1LDH0dPVkXgAAAABJRU5ErkJggg==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CaixaDeTexto 4">
            <a:extLst>
              <a:ext uri="{FF2B5EF4-FFF2-40B4-BE49-F238E27FC236}">
                <a16:creationId xmlns="" xmlns:a16="http://schemas.microsoft.com/office/drawing/2014/main" id="{5D1FE579-FEBB-4CDE-9E4F-AF00687CDF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3444" y="1143000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pt-BR" altLang="pt-BR" sz="24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12" y="1468631"/>
            <a:ext cx="7724775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7825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03757"/>
            <a:ext cx="8910177" cy="5421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114772" y="620688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Dispensação Farmácia Básica</a:t>
            </a: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3416449" y="0"/>
            <a:ext cx="4032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solidFill>
                  <a:schemeClr val="bg2">
                    <a:lumMod val="50000"/>
                  </a:schemeClr>
                </a:solidFill>
              </a:rPr>
              <a:t>FARMÁCIA 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5168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3419872" y="188640"/>
            <a:ext cx="26642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chemeClr val="bg2">
                    <a:lumMod val="50000"/>
                  </a:schemeClr>
                </a:solidFill>
              </a:rPr>
              <a:t>FARMÁCIA 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1328738"/>
            <a:ext cx="8334375" cy="4764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114772" y="620688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Dispensação Pronto Atendimento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274920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8554704" cy="5760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2" descr="https://powerpoint.officeapps.live.com/pods/GetClipboardImage.ashx?Id=cab56aae-5244-4d29-b8bb-297444112254&amp;DC=US1C&amp;pkey=8d4f48e3-74a2-40d3-8a08-4649e3336bbf&amp;wdwaccluster=US1C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5713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powerpoint.officeapps.live.com/pods/GetClipboardImage.ashx?Id=cab56aae-5244-4d29-b8bb-297444112254&amp;DC=US1C&amp;pkey=8d4f48e3-74a2-40d3-8a08-4649e3336bbf&amp;wdwaccluster=US1C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09042"/>
            <a:ext cx="8885048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31845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397"/>
            <a:ext cx="9062046" cy="5258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86358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0" y="836712"/>
            <a:ext cx="8979844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69069"/>
            <a:ext cx="1017130" cy="523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09442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24744"/>
            <a:ext cx="8900077" cy="5058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24960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0" y="850032"/>
            <a:ext cx="8964488" cy="4921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86208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CaixaDeTexto 3">
            <a:extLst>
              <a:ext uri="{FF2B5EF4-FFF2-40B4-BE49-F238E27FC236}">
                <a16:creationId xmlns="" xmlns:a16="http://schemas.microsoft.com/office/drawing/2014/main" id="{23AE08FE-00D9-4294-993B-50A8904877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8563" y="858738"/>
            <a:ext cx="5306343" cy="147732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pt-BR" sz="1800" dirty="0" smtClean="0">
                <a:solidFill>
                  <a:srgbClr val="000066"/>
                </a:solidFill>
                <a:latin typeface="Arial" panose="020B0604020202020204" pitchFamily="34" charset="0"/>
              </a:rPr>
              <a:t>São 226 profissionais que atuam no Fundo Municipal de Saúde, na seguinte estrutura:</a:t>
            </a:r>
            <a:endParaRPr lang="pt-BR" sz="1800" dirty="0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endParaRPr lang="pt-BR" sz="12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endParaRPr lang="pt-BR" sz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="" xmlns:a16="http://schemas.microsoft.com/office/drawing/2014/main" id="{06914910-EF3A-42EB-B19E-8576400C0592}"/>
              </a:ext>
            </a:extLst>
          </p:cNvPr>
          <p:cNvSpPr/>
          <p:nvPr/>
        </p:nvSpPr>
        <p:spPr>
          <a:xfrm>
            <a:off x="142875" y="71438"/>
            <a:ext cx="8858250" cy="6715125"/>
          </a:xfrm>
          <a:prstGeom prst="rect">
            <a:avLst/>
          </a:prstGeom>
          <a:noFill/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32449"/>
            <a:ext cx="1822450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-7243"/>
            <a:ext cx="1736725" cy="17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38" y="2132856"/>
            <a:ext cx="8626475" cy="451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5661851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="" xmlns:a16="http://schemas.microsoft.com/office/drawing/2014/main" id="{2848C1F2-2A9D-4366-B668-A109CE9FE389}"/>
              </a:ext>
            </a:extLst>
          </p:cNvPr>
          <p:cNvSpPr/>
          <p:nvPr/>
        </p:nvSpPr>
        <p:spPr>
          <a:xfrm>
            <a:off x="142875" y="71438"/>
            <a:ext cx="8858250" cy="6715125"/>
          </a:xfrm>
          <a:prstGeom prst="rect">
            <a:avLst/>
          </a:prstGeom>
          <a:noFill/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6" name="Retângulo 9">
            <a:extLst>
              <a:ext uri="{FF2B5EF4-FFF2-40B4-BE49-F238E27FC236}">
                <a16:creationId xmlns="" xmlns:a16="http://schemas.microsoft.com/office/drawing/2014/main" id="{BD81E457-615C-4842-AE69-9131CC9B7C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4563" y="6207125"/>
            <a:ext cx="4572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900" dirty="0">
                <a:solidFill>
                  <a:prstClr val="black"/>
                </a:solidFill>
              </a:rPr>
              <a:t>SECRETARIA MUNICIPAL DE SAÚDE</a:t>
            </a: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2º </a:t>
            </a:r>
            <a:r>
              <a:rPr lang="pt-BR" altLang="pt-BR" sz="900" dirty="0">
                <a:solidFill>
                  <a:prstClr val="black"/>
                </a:solidFill>
              </a:rPr>
              <a:t>QUADRIMESTRE </a:t>
            </a: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2023</a:t>
            </a:r>
            <a:endParaRPr lang="pt-BR" altLang="pt-BR" sz="900" dirty="0">
              <a:solidFill>
                <a:prstClr val="black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65212"/>
            <a:ext cx="1816100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400" y="-134045"/>
            <a:ext cx="1736725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001318" y="941815"/>
            <a:ext cx="31908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smtClean="0">
                <a:solidFill>
                  <a:srgbClr val="000066"/>
                </a:solidFill>
              </a:rPr>
              <a:t>PREVINE CAPIVARI</a:t>
            </a:r>
            <a:endParaRPr lang="pt-BR" sz="2800" b="1" dirty="0">
              <a:solidFill>
                <a:srgbClr val="000066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40" y="1814919"/>
            <a:ext cx="8187119" cy="3935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6553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="" xmlns:a16="http://schemas.microsoft.com/office/drawing/2014/main" id="{D0EFF675-22D8-44CE-9412-66058FDCF867}"/>
              </a:ext>
            </a:extLst>
          </p:cNvPr>
          <p:cNvSpPr/>
          <p:nvPr/>
        </p:nvSpPr>
        <p:spPr>
          <a:xfrm>
            <a:off x="142875" y="71438"/>
            <a:ext cx="8858250" cy="6715125"/>
          </a:xfrm>
          <a:prstGeom prst="rect">
            <a:avLst/>
          </a:prstGeom>
          <a:noFill/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26630" name="Retângulo 5">
            <a:extLst>
              <a:ext uri="{FF2B5EF4-FFF2-40B4-BE49-F238E27FC236}">
                <a16:creationId xmlns="" xmlns:a16="http://schemas.microsoft.com/office/drawing/2014/main" id="{1BD5873D-F3AA-4221-9D74-C7B0791714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4563" y="6207125"/>
            <a:ext cx="4572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900" dirty="0">
                <a:solidFill>
                  <a:prstClr val="black"/>
                </a:solidFill>
              </a:rPr>
              <a:t>SECRETARIA MUNICIPAL DE SAÚDE</a:t>
            </a: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2º QUADRIMESTRE </a:t>
            </a:r>
            <a:endParaRPr lang="pt-BR" altLang="pt-BR" sz="900" dirty="0">
              <a:solidFill>
                <a:prstClr val="black"/>
              </a:solidFill>
            </a:endParaRP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2023</a:t>
            </a:r>
            <a:endParaRPr lang="pt-BR" altLang="pt-BR" sz="900" dirty="0">
              <a:solidFill>
                <a:prstClr val="black"/>
              </a:solidFill>
            </a:endParaRPr>
          </a:p>
        </p:txBody>
      </p:sp>
      <p:sp>
        <p:nvSpPr>
          <p:cNvPr id="26631" name="Retângulo 7">
            <a:extLst>
              <a:ext uri="{FF2B5EF4-FFF2-40B4-BE49-F238E27FC236}">
                <a16:creationId xmlns="" xmlns:a16="http://schemas.microsoft.com/office/drawing/2014/main" id="{D9B27188-D278-4790-8966-B3DB670FD2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592" y="2499767"/>
            <a:ext cx="77866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pt-BR" altLang="pt-BR" dirty="0">
              <a:solidFill>
                <a:prstClr val="black"/>
              </a:solidFill>
            </a:endParaRPr>
          </a:p>
          <a:p>
            <a:endParaRPr lang="pt-BR" altLang="pt-BR" dirty="0" smtClean="0">
              <a:solidFill>
                <a:prstClr val="black"/>
              </a:solidFill>
            </a:endParaRPr>
          </a:p>
        </p:txBody>
      </p:sp>
      <p:sp>
        <p:nvSpPr>
          <p:cNvPr id="26632" name="AutoShape 7" descr="blob:https://web.whatsapp.com/49a285ac-5dfb-45c2-88de-7bf3aae97848">
            <a:extLst>
              <a:ext uri="{FF2B5EF4-FFF2-40B4-BE49-F238E27FC236}">
                <a16:creationId xmlns="" xmlns:a16="http://schemas.microsoft.com/office/drawing/2014/main" id="{53B678E1-251C-4E2B-A59C-29F0433764F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pt-BR" altLang="pt-BR">
              <a:solidFill>
                <a:prstClr val="black"/>
              </a:solidFill>
            </a:endParaRPr>
          </a:p>
        </p:txBody>
      </p:sp>
      <p:sp>
        <p:nvSpPr>
          <p:cNvPr id="26633" name="AutoShape 9" descr="blob:https://web.whatsapp.com/49a285ac-5dfb-45c2-88de-7bf3aae97848">
            <a:extLst>
              <a:ext uri="{FF2B5EF4-FFF2-40B4-BE49-F238E27FC236}">
                <a16:creationId xmlns="" xmlns:a16="http://schemas.microsoft.com/office/drawing/2014/main" id="{E8AB58A3-296F-4864-99E0-CAA8E07E8E4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pt-BR" altLang="pt-BR">
              <a:solidFill>
                <a:prstClr val="black"/>
              </a:solidFill>
            </a:endParaRPr>
          </a:p>
        </p:txBody>
      </p:sp>
      <p:sp>
        <p:nvSpPr>
          <p:cNvPr id="26626" name="CaixaDeTexto 3">
            <a:extLst>
              <a:ext uri="{FF2B5EF4-FFF2-40B4-BE49-F238E27FC236}">
                <a16:creationId xmlns="" xmlns:a16="http://schemas.microsoft.com/office/drawing/2014/main" id="{3D0B18C3-286E-4557-A4EB-F7DAF5BA49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8" y="67373"/>
            <a:ext cx="7143750" cy="2468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endParaRPr lang="pt-BR" altLang="pt-BR" sz="2400" dirty="0" smtClean="0">
              <a:solidFill>
                <a:prstClr val="black"/>
              </a:solidFill>
            </a:endParaRPr>
          </a:p>
          <a:p>
            <a:pPr lvl="2" algn="ctr">
              <a:spcBef>
                <a:spcPct val="20000"/>
              </a:spcBef>
              <a:buFont typeface="Arial" panose="020B0604020202020204" pitchFamily="34" charset="0"/>
              <a:buNone/>
            </a:pPr>
            <a:endParaRPr lang="pt-BR" altLang="pt-BR" sz="2400" b="1" dirty="0" smtClean="0">
              <a:solidFill>
                <a:prstClr val="black"/>
              </a:solidFill>
            </a:endParaRPr>
          </a:p>
          <a:p>
            <a:pPr lvl="2" algn="ctr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pt-BR" altLang="pt-BR" sz="2800" b="1" dirty="0" smtClean="0">
                <a:solidFill>
                  <a:srgbClr val="000066"/>
                </a:solidFill>
                <a:latin typeface="+mn-lt"/>
              </a:rPr>
              <a:t>ALGUMAS AÇÕES DA SECRETARIA MUNICIPAL DE SAÚDE NO 2º QUADRIMESTRE 2023 </a:t>
            </a:r>
            <a:endParaRPr lang="pt-BR" altLang="pt-BR" sz="2800" u="sng" dirty="0">
              <a:solidFill>
                <a:srgbClr val="000066"/>
              </a:solidFill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4152131" y="5013176"/>
            <a:ext cx="36659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dirty="0" smtClean="0">
                <a:solidFill>
                  <a:schemeClr val="tx2">
                    <a:lumMod val="50000"/>
                  </a:schemeClr>
                </a:solidFill>
              </a:rPr>
              <a:t>Horário Estendido e Dia </a:t>
            </a:r>
            <a:r>
              <a:rPr lang="pt-BR" sz="2000" dirty="0">
                <a:solidFill>
                  <a:schemeClr val="tx2">
                    <a:lumMod val="50000"/>
                  </a:schemeClr>
                </a:solidFill>
              </a:rPr>
              <a:t>D de </a:t>
            </a:r>
            <a:r>
              <a:rPr lang="pt-BR" sz="2000" dirty="0" smtClean="0">
                <a:solidFill>
                  <a:schemeClr val="tx2">
                    <a:lumMod val="50000"/>
                  </a:schemeClr>
                </a:solidFill>
              </a:rPr>
              <a:t>Vacinação – Influenza</a:t>
            </a:r>
          </a:p>
          <a:p>
            <a:pPr algn="ctr"/>
            <a:endParaRPr lang="pt-BR" sz="20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70" y="214313"/>
            <a:ext cx="1822450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979" y="-144463"/>
            <a:ext cx="1736725" cy="17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720439"/>
            <a:ext cx="3548979" cy="1971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312" y="2720439"/>
            <a:ext cx="3058071" cy="3058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6184551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AutoShape 2" descr="blob:https://web.whatsapp.com/5cbc443a-a351-4458-99a5-d2331c65efc1">
            <a:extLst>
              <a:ext uri="{FF2B5EF4-FFF2-40B4-BE49-F238E27FC236}">
                <a16:creationId xmlns="" xmlns:a16="http://schemas.microsoft.com/office/drawing/2014/main" id="{9F6313C2-6D3F-4711-A8B5-CFFB436B21D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pt-BR" altLang="pt-BR">
              <a:solidFill>
                <a:prstClr val="black"/>
              </a:solidFill>
            </a:endParaRPr>
          </a:p>
        </p:txBody>
      </p:sp>
      <p:sp>
        <p:nvSpPr>
          <p:cNvPr id="32778" name="Retângulo 10">
            <a:extLst>
              <a:ext uri="{FF2B5EF4-FFF2-40B4-BE49-F238E27FC236}">
                <a16:creationId xmlns="" xmlns:a16="http://schemas.microsoft.com/office/drawing/2014/main" id="{E193B84D-52DD-452C-A23C-4AD85198FD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8008" y="6237312"/>
            <a:ext cx="4572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900" dirty="0">
                <a:solidFill>
                  <a:prstClr val="black"/>
                </a:solidFill>
              </a:rPr>
              <a:t>SECRETARIA MUNICIPAL DE SAÚDE</a:t>
            </a: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2º </a:t>
            </a:r>
            <a:r>
              <a:rPr lang="pt-BR" altLang="pt-BR" sz="900" dirty="0">
                <a:solidFill>
                  <a:prstClr val="black"/>
                </a:solidFill>
              </a:rPr>
              <a:t>QUADRIMESTRE </a:t>
            </a: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2023</a:t>
            </a:r>
            <a:endParaRPr lang="pt-BR" altLang="pt-BR" sz="900" dirty="0">
              <a:solidFill>
                <a:prstClr val="black"/>
              </a:solidFill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="" xmlns:a16="http://schemas.microsoft.com/office/drawing/2014/main" id="{D0EFF675-22D8-44CE-9412-66058FDCF867}"/>
              </a:ext>
            </a:extLst>
          </p:cNvPr>
          <p:cNvSpPr/>
          <p:nvPr/>
        </p:nvSpPr>
        <p:spPr>
          <a:xfrm>
            <a:off x="142875" y="71438"/>
            <a:ext cx="8858250" cy="6715125"/>
          </a:xfrm>
          <a:prstGeom prst="rect">
            <a:avLst/>
          </a:prstGeom>
          <a:noFill/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58" y="294292"/>
            <a:ext cx="1822450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400" y="-83693"/>
            <a:ext cx="1736725" cy="17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7"/>
          <a:stretch/>
        </p:blipFill>
        <p:spPr bwMode="auto">
          <a:xfrm>
            <a:off x="1763688" y="1772816"/>
            <a:ext cx="6019378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3180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00" name="Retângulo 4">
            <a:extLst>
              <a:ext uri="{FF2B5EF4-FFF2-40B4-BE49-F238E27FC236}">
                <a16:creationId xmlns="" xmlns:a16="http://schemas.microsoft.com/office/drawing/2014/main" id="{665BDD7A-8281-4853-B22B-62EA270E42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6256338"/>
            <a:ext cx="4572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900" dirty="0">
                <a:solidFill>
                  <a:prstClr val="black"/>
                </a:solidFill>
              </a:rPr>
              <a:t>SECRETARIA MUNICIPAL DE SAÚDE</a:t>
            </a: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2º </a:t>
            </a:r>
            <a:r>
              <a:rPr lang="pt-BR" altLang="pt-BR" sz="900" dirty="0">
                <a:solidFill>
                  <a:prstClr val="black"/>
                </a:solidFill>
              </a:rPr>
              <a:t>QUADRIMESTRE </a:t>
            </a: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2023</a:t>
            </a:r>
            <a:endParaRPr lang="pt-BR" altLang="pt-BR" sz="900" dirty="0">
              <a:solidFill>
                <a:prstClr val="black"/>
              </a:solidFill>
            </a:endParaRPr>
          </a:p>
        </p:txBody>
      </p:sp>
      <p:sp>
        <p:nvSpPr>
          <p:cNvPr id="33801" name="AutoShape 2" descr="Resultado de imagem para simbolo do whatsapp">
            <a:extLst>
              <a:ext uri="{FF2B5EF4-FFF2-40B4-BE49-F238E27FC236}">
                <a16:creationId xmlns="" xmlns:a16="http://schemas.microsoft.com/office/drawing/2014/main" id="{BFC77CEE-4FF4-4121-9922-5493E4C3549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pt-BR" altLang="pt-BR">
              <a:solidFill>
                <a:prstClr val="black"/>
              </a:solidFill>
            </a:endParaRPr>
          </a:p>
        </p:txBody>
      </p:sp>
      <p:sp>
        <p:nvSpPr>
          <p:cNvPr id="33802" name="AutoShape 4" descr="Resultado de imagem para simbolo do whatsapp">
            <a:extLst>
              <a:ext uri="{FF2B5EF4-FFF2-40B4-BE49-F238E27FC236}">
                <a16:creationId xmlns="" xmlns:a16="http://schemas.microsoft.com/office/drawing/2014/main" id="{125C283E-375F-44D3-8CF2-98E40F895F0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pt-BR" altLang="pt-BR">
              <a:solidFill>
                <a:prstClr val="black"/>
              </a:solidFill>
            </a:endParaRPr>
          </a:p>
        </p:txBody>
      </p:sp>
      <p:sp>
        <p:nvSpPr>
          <p:cNvPr id="33803" name="AutoShape 6" descr="Resultado de imagem para LOGOTIPO ASSINAR CANAL PINTEREST | Icone ...">
            <a:extLst>
              <a:ext uri="{FF2B5EF4-FFF2-40B4-BE49-F238E27FC236}">
                <a16:creationId xmlns="" xmlns:a16="http://schemas.microsoft.com/office/drawing/2014/main" id="{157629F3-C935-4E20-8612-BA44C120B22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pt-BR" altLang="pt-BR">
              <a:solidFill>
                <a:prstClr val="black"/>
              </a:solidFill>
            </a:endParaRPr>
          </a:p>
        </p:txBody>
      </p:sp>
      <p:sp>
        <p:nvSpPr>
          <p:cNvPr id="33804" name="AutoShape 8" descr="Resultado de imagem para LOGOTIPO ASSINAR CANAL PINTEREST | Icone ...">
            <a:extLst>
              <a:ext uri="{FF2B5EF4-FFF2-40B4-BE49-F238E27FC236}">
                <a16:creationId xmlns="" xmlns:a16="http://schemas.microsoft.com/office/drawing/2014/main" id="{B5541CB2-95E6-4317-AE38-532D3F1AF2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pt-BR" altLang="pt-BR">
              <a:solidFill>
                <a:prstClr val="black"/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1691680" y="1203425"/>
            <a:ext cx="56886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rgbClr val="000066"/>
                </a:solidFill>
                <a:cs typeface="Arial" panose="020B0604020202020204" pitchFamily="34" charset="0"/>
              </a:rPr>
              <a:t>Município recebe doação de 300 kits de testes </a:t>
            </a:r>
            <a:r>
              <a:rPr lang="pt-BR" sz="2800" b="1" dirty="0" smtClean="0">
                <a:solidFill>
                  <a:srgbClr val="000066"/>
                </a:solidFill>
                <a:cs typeface="Arial" panose="020B0604020202020204" pitchFamily="34" charset="0"/>
              </a:rPr>
              <a:t>rápidos de </a:t>
            </a:r>
            <a:r>
              <a:rPr lang="pt-BR" sz="2800" b="1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Covid</a:t>
            </a:r>
            <a:r>
              <a:rPr lang="pt-BR" sz="2800" b="1" dirty="0" smtClean="0">
                <a:solidFill>
                  <a:srgbClr val="000066"/>
                </a:solidFill>
                <a:cs typeface="Arial" panose="020B0604020202020204" pitchFamily="34" charset="0"/>
              </a:rPr>
              <a:t> da </a:t>
            </a:r>
            <a:r>
              <a:rPr lang="pt-BR" sz="2800" b="1" dirty="0">
                <a:solidFill>
                  <a:srgbClr val="000066"/>
                </a:solidFill>
                <a:cs typeface="Arial" panose="020B0604020202020204" pitchFamily="34" charset="0"/>
              </a:rPr>
              <a:t>Diamante Geração de Energia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65212"/>
            <a:ext cx="1816100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tângulo 13">
            <a:extLst>
              <a:ext uri="{FF2B5EF4-FFF2-40B4-BE49-F238E27FC236}">
                <a16:creationId xmlns="" xmlns:a16="http://schemas.microsoft.com/office/drawing/2014/main" id="{D0EFF675-22D8-44CE-9412-66058FDCF867}"/>
              </a:ext>
            </a:extLst>
          </p:cNvPr>
          <p:cNvSpPr/>
          <p:nvPr/>
        </p:nvSpPr>
        <p:spPr>
          <a:xfrm>
            <a:off x="142875" y="71438"/>
            <a:ext cx="8858250" cy="6715125"/>
          </a:xfrm>
          <a:prstGeom prst="rect">
            <a:avLst/>
          </a:prstGeom>
          <a:noFill/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682" y="-107157"/>
            <a:ext cx="1736725" cy="17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708919"/>
            <a:ext cx="4176464" cy="313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413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="" xmlns:a16="http://schemas.microsoft.com/office/drawing/2014/main" id="{2848C1F2-2A9D-4366-B668-A109CE9FE389}"/>
              </a:ext>
            </a:extLst>
          </p:cNvPr>
          <p:cNvSpPr/>
          <p:nvPr/>
        </p:nvSpPr>
        <p:spPr>
          <a:xfrm>
            <a:off x="142875" y="71438"/>
            <a:ext cx="8858250" cy="6715125"/>
          </a:xfrm>
          <a:prstGeom prst="rect">
            <a:avLst/>
          </a:prstGeom>
          <a:noFill/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6" name="Retângulo 9">
            <a:extLst>
              <a:ext uri="{FF2B5EF4-FFF2-40B4-BE49-F238E27FC236}">
                <a16:creationId xmlns="" xmlns:a16="http://schemas.microsoft.com/office/drawing/2014/main" id="{BD81E457-615C-4842-AE69-9131CC9B7C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4563" y="6207125"/>
            <a:ext cx="4572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900" dirty="0">
                <a:solidFill>
                  <a:prstClr val="black"/>
                </a:solidFill>
              </a:rPr>
              <a:t>SECRETARIA MUNICIPAL DE SAÚDE</a:t>
            </a: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2º </a:t>
            </a:r>
            <a:r>
              <a:rPr lang="pt-BR" altLang="pt-BR" sz="900" dirty="0">
                <a:solidFill>
                  <a:prstClr val="black"/>
                </a:solidFill>
              </a:rPr>
              <a:t>QUADRIMESTRE </a:t>
            </a: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2023</a:t>
            </a:r>
            <a:endParaRPr lang="pt-BR" altLang="pt-BR" sz="900" dirty="0">
              <a:solidFill>
                <a:prstClr val="black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65212"/>
            <a:ext cx="1816100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400" y="-134045"/>
            <a:ext cx="1736725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2846487" y="1002515"/>
            <a:ext cx="36182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srgbClr val="000066"/>
                </a:solidFill>
              </a:rPr>
              <a:t>Semana da Enfermagem</a:t>
            </a:r>
            <a:endParaRPr lang="pt-BR" sz="2400" b="1" dirty="0">
              <a:solidFill>
                <a:srgbClr val="000066"/>
              </a:solidFill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31"/>
          <a:stretch/>
        </p:blipFill>
        <p:spPr bwMode="auto">
          <a:xfrm>
            <a:off x="307975" y="1574477"/>
            <a:ext cx="3259517" cy="4296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977" y="1689207"/>
            <a:ext cx="4847616" cy="4248472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008348"/>
            <a:ext cx="2568914" cy="3428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553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6" name="Retângulo 14">
            <a:extLst>
              <a:ext uri="{FF2B5EF4-FFF2-40B4-BE49-F238E27FC236}">
                <a16:creationId xmlns="" xmlns:a16="http://schemas.microsoft.com/office/drawing/2014/main" id="{D5F89164-47DE-4978-8D40-F0481CD350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736" y="5949280"/>
            <a:ext cx="4572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900" dirty="0">
                <a:solidFill>
                  <a:prstClr val="black"/>
                </a:solidFill>
              </a:rPr>
              <a:t>SECRETARIA MUNICIPAL DE SAÚDE</a:t>
            </a:r>
          </a:p>
          <a:p>
            <a:pPr algn="ctr"/>
            <a:r>
              <a:rPr lang="pt-BR" altLang="pt-BR" sz="900" dirty="0">
                <a:solidFill>
                  <a:prstClr val="black"/>
                </a:solidFill>
              </a:rPr>
              <a:t> </a:t>
            </a:r>
            <a:r>
              <a:rPr lang="pt-BR" altLang="pt-BR" sz="900" dirty="0" smtClean="0">
                <a:solidFill>
                  <a:prstClr val="black"/>
                </a:solidFill>
              </a:rPr>
              <a:t>2º QUADRIMESTRE </a:t>
            </a:r>
            <a:endParaRPr lang="pt-BR" altLang="pt-BR" sz="900" dirty="0">
              <a:solidFill>
                <a:prstClr val="black"/>
              </a:solidFill>
            </a:endParaRP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2023</a:t>
            </a:r>
            <a:endParaRPr lang="pt-BR" altLang="pt-BR" sz="900" dirty="0">
              <a:solidFill>
                <a:prstClr val="black"/>
              </a:solidFill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2483769" y="731312"/>
            <a:ext cx="477609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rgbClr val="000099"/>
                </a:solidFill>
              </a:rPr>
              <a:t>Secretário reúne-se com representantes de clínicas conveniadas</a:t>
            </a:r>
          </a:p>
          <a:p>
            <a:pPr algn="ctr"/>
            <a:endParaRPr lang="pt-BR" sz="2400" b="1" dirty="0">
              <a:cs typeface="Arial" panose="020B0604020202020204" pitchFamily="34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57188"/>
            <a:ext cx="1822450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tângulo 7">
            <a:extLst>
              <a:ext uri="{FF2B5EF4-FFF2-40B4-BE49-F238E27FC236}">
                <a16:creationId xmlns="" xmlns:a16="http://schemas.microsoft.com/office/drawing/2014/main" id="{D0EFF675-22D8-44CE-9412-66058FDCF867}"/>
              </a:ext>
            </a:extLst>
          </p:cNvPr>
          <p:cNvSpPr/>
          <p:nvPr/>
        </p:nvSpPr>
        <p:spPr>
          <a:xfrm>
            <a:off x="142875" y="71438"/>
            <a:ext cx="8858250" cy="6715125"/>
          </a:xfrm>
          <a:prstGeom prst="rect">
            <a:avLst/>
          </a:prstGeom>
          <a:noFill/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861" y="80169"/>
            <a:ext cx="1736725" cy="17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132856"/>
            <a:ext cx="4700587" cy="352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7889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9" name="AutoShape 4" descr="blob:https://web.whatsapp.com/e514292d-93c9-4229-a360-f535f4e8db0c">
            <a:extLst>
              <a:ext uri="{FF2B5EF4-FFF2-40B4-BE49-F238E27FC236}">
                <a16:creationId xmlns="" xmlns:a16="http://schemas.microsoft.com/office/drawing/2014/main" id="{F1477CA9-B61B-4726-93F8-42831DE0500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pt-BR" altLang="pt-BR">
              <a:solidFill>
                <a:prstClr val="black"/>
              </a:solidFill>
            </a:endParaRPr>
          </a:p>
        </p:txBody>
      </p:sp>
      <p:sp>
        <p:nvSpPr>
          <p:cNvPr id="28680" name="AutoShape 6" descr="blob:https://web.whatsapp.com/e514292d-93c9-4229-a360-f535f4e8db0c">
            <a:extLst>
              <a:ext uri="{FF2B5EF4-FFF2-40B4-BE49-F238E27FC236}">
                <a16:creationId xmlns="" xmlns:a16="http://schemas.microsoft.com/office/drawing/2014/main" id="{F7A0FAB1-5E49-4D5D-A8E7-C620EE1888A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pt-BR" altLang="pt-BR">
              <a:solidFill>
                <a:prstClr val="black"/>
              </a:solidFill>
            </a:endParaRPr>
          </a:p>
        </p:txBody>
      </p:sp>
      <p:sp>
        <p:nvSpPr>
          <p:cNvPr id="28682" name="Retângulo 9">
            <a:extLst>
              <a:ext uri="{FF2B5EF4-FFF2-40B4-BE49-F238E27FC236}">
                <a16:creationId xmlns="" xmlns:a16="http://schemas.microsoft.com/office/drawing/2014/main" id="{DDD21484-5EBF-4ACF-837A-63B3508299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3728" y="6165304"/>
            <a:ext cx="4572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900" dirty="0">
                <a:solidFill>
                  <a:prstClr val="black"/>
                </a:solidFill>
              </a:rPr>
              <a:t>SECRETARIA MUNICIPAL DE SAÚDE</a:t>
            </a: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2º </a:t>
            </a:r>
            <a:r>
              <a:rPr lang="pt-BR" altLang="pt-BR" sz="900" dirty="0">
                <a:solidFill>
                  <a:prstClr val="black"/>
                </a:solidFill>
              </a:rPr>
              <a:t>QUADRIMESTRE </a:t>
            </a: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2023</a:t>
            </a:r>
            <a:endParaRPr lang="pt-BR" altLang="pt-BR" sz="900" dirty="0">
              <a:solidFill>
                <a:prstClr val="black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4740548" y="1539238"/>
            <a:ext cx="410445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00066"/>
                </a:solidFill>
              </a:rPr>
              <a:t>A ordem de serviço para a construção da nova unidade da ESF Caçador foi </a:t>
            </a:r>
            <a:r>
              <a:rPr lang="pt-BR" dirty="0" smtClean="0">
                <a:solidFill>
                  <a:srgbClr val="000066"/>
                </a:solidFill>
              </a:rPr>
              <a:t>assinada.</a:t>
            </a:r>
          </a:p>
          <a:p>
            <a:endParaRPr lang="pt-BR" dirty="0">
              <a:solidFill>
                <a:srgbClr val="000066"/>
              </a:solidFill>
            </a:endParaRPr>
          </a:p>
          <a:p>
            <a:r>
              <a:rPr lang="pt-BR" dirty="0">
                <a:solidFill>
                  <a:srgbClr val="000066"/>
                </a:solidFill>
              </a:rPr>
              <a:t>A empresa terá </a:t>
            </a:r>
            <a:r>
              <a:rPr lang="pt-BR" dirty="0" smtClean="0">
                <a:solidFill>
                  <a:srgbClr val="000066"/>
                </a:solidFill>
              </a:rPr>
              <a:t>o </a:t>
            </a:r>
            <a:r>
              <a:rPr lang="pt-BR" dirty="0">
                <a:solidFill>
                  <a:srgbClr val="000066"/>
                </a:solidFill>
              </a:rPr>
              <a:t>prazo de 06 meses para entregar a edificação de 254 metros quadrados à Administração Municipal, de acordo com as especificações técnicas estabelecidas no contrato. </a:t>
            </a:r>
          </a:p>
          <a:p>
            <a:endParaRPr lang="pt-BR" dirty="0">
              <a:solidFill>
                <a:srgbClr val="000066"/>
              </a:solidFill>
            </a:endParaRPr>
          </a:p>
          <a:p>
            <a:r>
              <a:rPr lang="pt-BR" dirty="0">
                <a:solidFill>
                  <a:srgbClr val="000066"/>
                </a:solidFill>
              </a:rPr>
              <a:t>A obra custará R$ 986 mil, sendo que deste montante, aproximadamente R$ 686 mil são recursos próprios e R$ 300 mil de emenda impositiva do Estado.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="" xmlns:a16="http://schemas.microsoft.com/office/drawing/2014/main" id="{D0EFF675-22D8-44CE-9412-66058FDCF867}"/>
              </a:ext>
            </a:extLst>
          </p:cNvPr>
          <p:cNvSpPr/>
          <p:nvPr/>
        </p:nvSpPr>
        <p:spPr>
          <a:xfrm>
            <a:off x="142875" y="71438"/>
            <a:ext cx="8858250" cy="6715125"/>
          </a:xfrm>
          <a:prstGeom prst="rect">
            <a:avLst/>
          </a:prstGeom>
          <a:noFill/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65212"/>
            <a:ext cx="1816100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-64389"/>
            <a:ext cx="1736725" cy="17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496219"/>
            <a:ext cx="4244405" cy="4244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0883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1" name="Retângulo 4">
            <a:extLst>
              <a:ext uri="{FF2B5EF4-FFF2-40B4-BE49-F238E27FC236}">
                <a16:creationId xmlns="" xmlns:a16="http://schemas.microsoft.com/office/drawing/2014/main" id="{F9C2A910-D64E-40C3-85F5-FC34A65384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3125" y="6278563"/>
            <a:ext cx="4572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900" dirty="0">
                <a:solidFill>
                  <a:prstClr val="black"/>
                </a:solidFill>
              </a:rPr>
              <a:t>SECRETARIA MUNICIPAL DE SAÚDE</a:t>
            </a: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2º </a:t>
            </a:r>
            <a:r>
              <a:rPr lang="pt-BR" altLang="pt-BR" sz="900" dirty="0">
                <a:solidFill>
                  <a:prstClr val="black"/>
                </a:solidFill>
              </a:rPr>
              <a:t>QUADRIMESTRE </a:t>
            </a: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2023</a:t>
            </a:r>
            <a:endParaRPr lang="pt-BR" altLang="pt-BR" sz="900" dirty="0">
              <a:solidFill>
                <a:prstClr val="black"/>
              </a:solidFill>
            </a:endParaRPr>
          </a:p>
        </p:txBody>
      </p:sp>
      <p:sp>
        <p:nvSpPr>
          <p:cNvPr id="8194" name="AutoShape 2" descr="blob:https://web.whatsapp.com/d1e6a0a7-5ea8-4461-9bc8-6b69f70aa15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="" xmlns:a16="http://schemas.microsoft.com/office/drawing/2014/main" id="{D0EFF675-22D8-44CE-9412-66058FDCF867}"/>
              </a:ext>
            </a:extLst>
          </p:cNvPr>
          <p:cNvSpPr/>
          <p:nvPr/>
        </p:nvSpPr>
        <p:spPr>
          <a:xfrm>
            <a:off x="142875" y="71438"/>
            <a:ext cx="8858250" cy="6715125"/>
          </a:xfrm>
          <a:prstGeom prst="rect">
            <a:avLst/>
          </a:prstGeom>
          <a:noFill/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79" y="265211"/>
            <a:ext cx="1816100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-22870"/>
            <a:ext cx="1736725" cy="17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244" y="1406935"/>
            <a:ext cx="4486920" cy="4486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7851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4">
            <a:extLst>
              <a:ext uri="{FF2B5EF4-FFF2-40B4-BE49-F238E27FC236}">
                <a16:creationId xmlns="" xmlns:a16="http://schemas.microsoft.com/office/drawing/2014/main" id="{F9C2A910-D64E-40C3-85F5-FC34A65384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5776" y="6165304"/>
            <a:ext cx="4572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900" dirty="0">
                <a:solidFill>
                  <a:prstClr val="black"/>
                </a:solidFill>
              </a:rPr>
              <a:t>SECRETARIA MUNICIPAL DE SAÚDE</a:t>
            </a: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2º </a:t>
            </a:r>
            <a:r>
              <a:rPr lang="pt-BR" altLang="pt-BR" sz="900" dirty="0">
                <a:solidFill>
                  <a:prstClr val="black"/>
                </a:solidFill>
              </a:rPr>
              <a:t>QUADRIMESTRE </a:t>
            </a: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2023</a:t>
            </a:r>
            <a:endParaRPr lang="pt-BR" altLang="pt-BR" sz="900" dirty="0">
              <a:solidFill>
                <a:prstClr val="black"/>
              </a:solidFill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="" xmlns:a16="http://schemas.microsoft.com/office/drawing/2014/main" id="{D0EFF675-22D8-44CE-9412-66058FDCF867}"/>
              </a:ext>
            </a:extLst>
          </p:cNvPr>
          <p:cNvSpPr/>
          <p:nvPr/>
        </p:nvSpPr>
        <p:spPr>
          <a:xfrm>
            <a:off x="142875" y="71438"/>
            <a:ext cx="8858250" cy="6715125"/>
          </a:xfrm>
          <a:prstGeom prst="rect">
            <a:avLst/>
          </a:prstGeom>
          <a:noFill/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1811337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925" y="-41772"/>
            <a:ext cx="1736725" cy="17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59" y="1412776"/>
            <a:ext cx="4601691" cy="4601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CaixaDeTexto 3">
            <a:extLst>
              <a:ext uri="{FF2B5EF4-FFF2-40B4-BE49-F238E27FC236}">
                <a16:creationId xmlns="" xmlns:a16="http://schemas.microsoft.com/office/drawing/2014/main" id="{1374F37E-98F5-4062-96CF-9F5E708640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631" y="586582"/>
            <a:ext cx="8713788" cy="28622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pt-BR" sz="24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pt-BR" sz="24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pt-BR" sz="24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defRPr/>
            </a:pPr>
            <a:endParaRPr lang="pt-BR" sz="2400" u="sng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endParaRPr lang="pt-BR" sz="2400" u="sng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="" xmlns:a16="http://schemas.microsoft.com/office/drawing/2014/main" id="{2848C1F2-2A9D-4366-B668-A109CE9FE389}"/>
              </a:ext>
            </a:extLst>
          </p:cNvPr>
          <p:cNvSpPr/>
          <p:nvPr/>
        </p:nvSpPr>
        <p:spPr>
          <a:xfrm>
            <a:off x="142875" y="71438"/>
            <a:ext cx="8858250" cy="6715125"/>
          </a:xfrm>
          <a:prstGeom prst="rect">
            <a:avLst/>
          </a:prstGeom>
          <a:noFill/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35848" name="Retângulo 9">
            <a:extLst>
              <a:ext uri="{FF2B5EF4-FFF2-40B4-BE49-F238E27FC236}">
                <a16:creationId xmlns="" xmlns:a16="http://schemas.microsoft.com/office/drawing/2014/main" id="{BD81E457-615C-4842-AE69-9131CC9B7C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4563" y="6207125"/>
            <a:ext cx="4572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900" dirty="0">
                <a:solidFill>
                  <a:prstClr val="black"/>
                </a:solidFill>
              </a:rPr>
              <a:t>SECRETARIA MUNICIPAL DE SAÚDE</a:t>
            </a: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2º </a:t>
            </a:r>
            <a:r>
              <a:rPr lang="pt-BR" altLang="pt-BR" sz="900" dirty="0">
                <a:solidFill>
                  <a:prstClr val="black"/>
                </a:solidFill>
              </a:rPr>
              <a:t>QUADRIMESTRE </a:t>
            </a: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2023</a:t>
            </a:r>
            <a:endParaRPr lang="pt-BR" altLang="pt-BR" sz="900" dirty="0">
              <a:solidFill>
                <a:prstClr val="black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65212"/>
            <a:ext cx="1816100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-131664"/>
            <a:ext cx="1736725" cy="17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386" y="1340768"/>
            <a:ext cx="4711354" cy="4711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0863498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CaixaDeTexto 3">
            <a:extLst>
              <a:ext uri="{FF2B5EF4-FFF2-40B4-BE49-F238E27FC236}">
                <a16:creationId xmlns="" xmlns:a16="http://schemas.microsoft.com/office/drawing/2014/main" id="{46FCAD52-40D0-4189-BEF6-286103CF03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280" y="1124744"/>
            <a:ext cx="8213725" cy="250530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endParaRPr lang="pt-BR" sz="12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endParaRPr lang="pt-BR" sz="12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pt-BR" sz="20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</a:rPr>
              <a:t>Atenção primária saúde , Média e Alta Complexidade</a:t>
            </a:r>
            <a:endParaRPr lang="pt-BR" sz="2400" b="1" dirty="0">
              <a:solidFill>
                <a:schemeClr val="bg2">
                  <a:lumMod val="10000"/>
                </a:schemeClr>
              </a:solidFill>
              <a:latin typeface="Arial" pitchFamily="34" charset="0"/>
            </a:endParaRPr>
          </a:p>
          <a:p>
            <a:pPr>
              <a:buFont typeface="Arial" panose="020B0604020202020204" pitchFamily="34" charset="0"/>
              <a:buNone/>
              <a:defRPr/>
            </a:pPr>
            <a:endParaRPr lang="pt-BR" sz="2400" dirty="0">
              <a:solidFill>
                <a:prstClr val="black"/>
              </a:solidFill>
            </a:endParaRPr>
          </a:p>
          <a:p>
            <a:pPr marL="342900" indent="-342900" algn="just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pt-BR" sz="24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endParaRPr lang="pt-BR" sz="12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endParaRPr lang="pt-BR" sz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="" xmlns:a16="http://schemas.microsoft.com/office/drawing/2014/main" id="{0AF659B5-5AC9-48E9-B621-388C3066FF52}"/>
              </a:ext>
            </a:extLst>
          </p:cNvPr>
          <p:cNvSpPr/>
          <p:nvPr/>
        </p:nvSpPr>
        <p:spPr>
          <a:xfrm>
            <a:off x="142875" y="71438"/>
            <a:ext cx="8858250" cy="6715125"/>
          </a:xfrm>
          <a:prstGeom prst="rect">
            <a:avLst/>
          </a:prstGeom>
          <a:noFill/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12295" name="Retângulo 8">
            <a:extLst>
              <a:ext uri="{FF2B5EF4-FFF2-40B4-BE49-F238E27FC236}">
                <a16:creationId xmlns="" xmlns:a16="http://schemas.microsoft.com/office/drawing/2014/main" id="{6C39B3E9-9BEC-4E3D-8D49-6B75863A0D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7438" y="6278563"/>
            <a:ext cx="4572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900" dirty="0">
                <a:solidFill>
                  <a:prstClr val="black"/>
                </a:solidFill>
              </a:rPr>
              <a:t>SECRETARIA MUNICIPAL DE SAÚDE</a:t>
            </a: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2º QUADRIMESTRE </a:t>
            </a:r>
            <a:endParaRPr lang="pt-BR" altLang="pt-BR" sz="900" dirty="0">
              <a:solidFill>
                <a:prstClr val="black"/>
              </a:solidFill>
            </a:endParaRP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2023</a:t>
            </a:r>
            <a:endParaRPr lang="pt-BR" altLang="pt-BR" sz="900" dirty="0">
              <a:solidFill>
                <a:prstClr val="black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1822450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-64220"/>
            <a:ext cx="1736725" cy="17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513856"/>
            <a:ext cx="8433469" cy="2957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3514380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="" xmlns:a16="http://schemas.microsoft.com/office/drawing/2014/main" id="{2848C1F2-2A9D-4366-B668-A109CE9FE389}"/>
              </a:ext>
            </a:extLst>
          </p:cNvPr>
          <p:cNvSpPr/>
          <p:nvPr/>
        </p:nvSpPr>
        <p:spPr>
          <a:xfrm>
            <a:off x="142875" y="71438"/>
            <a:ext cx="8858250" cy="6715125"/>
          </a:xfrm>
          <a:prstGeom prst="rect">
            <a:avLst/>
          </a:prstGeom>
          <a:noFill/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1811337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400" y="-171400"/>
            <a:ext cx="1736725" cy="17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ângulo 9">
            <a:extLst>
              <a:ext uri="{FF2B5EF4-FFF2-40B4-BE49-F238E27FC236}">
                <a16:creationId xmlns="" xmlns:a16="http://schemas.microsoft.com/office/drawing/2014/main" id="{BD81E457-615C-4842-AE69-9131CC9B7C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4563" y="6207125"/>
            <a:ext cx="4572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900" dirty="0">
                <a:solidFill>
                  <a:prstClr val="black"/>
                </a:solidFill>
              </a:rPr>
              <a:t>SECRETARIA MUNICIPAL DE SAÚDE</a:t>
            </a: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2º </a:t>
            </a:r>
            <a:r>
              <a:rPr lang="pt-BR" altLang="pt-BR" sz="900" dirty="0">
                <a:solidFill>
                  <a:prstClr val="black"/>
                </a:solidFill>
              </a:rPr>
              <a:t>QUADRIMESTRE </a:t>
            </a: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2023</a:t>
            </a:r>
            <a:endParaRPr lang="pt-BR" altLang="pt-BR" sz="900" dirty="0">
              <a:solidFill>
                <a:prstClr val="black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28800"/>
            <a:ext cx="4081129" cy="4081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ângulo 3"/>
          <p:cNvSpPr/>
          <p:nvPr/>
        </p:nvSpPr>
        <p:spPr>
          <a:xfrm>
            <a:off x="5004048" y="2276872"/>
            <a:ext cx="378405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>
                <a:solidFill>
                  <a:srgbClr val="000066"/>
                </a:solidFill>
              </a:rPr>
              <a:t>Aproximadamente 380 idosos puderam conhecer – ou recordar – de procedimentos e práticas preventivas recomendadas à saúde bucal dos idosos, e que refletem na saúde de um modo geral, devido à importância da alimentação e da boca para o ser humano.</a:t>
            </a:r>
          </a:p>
        </p:txBody>
      </p:sp>
    </p:spTree>
    <p:extLst>
      <p:ext uri="{BB962C8B-B14F-4D97-AF65-F5344CB8AC3E}">
        <p14:creationId xmlns:p14="http://schemas.microsoft.com/office/powerpoint/2010/main" val="2344965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124075" y="708222"/>
            <a:ext cx="50402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 smtClean="0">
                <a:solidFill>
                  <a:srgbClr val="000066"/>
                </a:solidFill>
              </a:rPr>
              <a:t>MUTIRÃO DE CATARATA</a:t>
            </a:r>
            <a:endParaRPr lang="pt-BR" sz="2400" b="1" dirty="0">
              <a:solidFill>
                <a:srgbClr val="000066"/>
              </a:solidFill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="" xmlns:a16="http://schemas.microsoft.com/office/drawing/2014/main" id="{2848C1F2-2A9D-4366-B668-A109CE9FE389}"/>
              </a:ext>
            </a:extLst>
          </p:cNvPr>
          <p:cNvSpPr/>
          <p:nvPr/>
        </p:nvSpPr>
        <p:spPr>
          <a:xfrm>
            <a:off x="142875" y="71438"/>
            <a:ext cx="8858250" cy="6715125"/>
          </a:xfrm>
          <a:prstGeom prst="rect">
            <a:avLst/>
          </a:prstGeom>
          <a:noFill/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4" name="Retângulo 9">
            <a:extLst>
              <a:ext uri="{FF2B5EF4-FFF2-40B4-BE49-F238E27FC236}">
                <a16:creationId xmlns="" xmlns:a16="http://schemas.microsoft.com/office/drawing/2014/main" id="{BD81E457-615C-4842-AE69-9131CC9B7C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4563" y="6207125"/>
            <a:ext cx="4572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900" dirty="0">
                <a:solidFill>
                  <a:prstClr val="black"/>
                </a:solidFill>
              </a:rPr>
              <a:t>SECRETARIA MUNICIPAL DE SAÚDE</a:t>
            </a: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2º </a:t>
            </a:r>
            <a:r>
              <a:rPr lang="pt-BR" altLang="pt-BR" sz="900" dirty="0">
                <a:solidFill>
                  <a:prstClr val="black"/>
                </a:solidFill>
              </a:rPr>
              <a:t>QUADRIMESTRE </a:t>
            </a: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2023</a:t>
            </a:r>
            <a:endParaRPr lang="pt-BR" altLang="pt-BR" sz="900" dirty="0">
              <a:solidFill>
                <a:prstClr val="black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65212"/>
            <a:ext cx="1816100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400" y="-134045"/>
            <a:ext cx="1736725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566" y="1484783"/>
            <a:ext cx="4104285" cy="2282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52" y="1484784"/>
            <a:ext cx="4150797" cy="4155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tângulo 6"/>
          <p:cNvSpPr/>
          <p:nvPr/>
        </p:nvSpPr>
        <p:spPr>
          <a:xfrm>
            <a:off x="4572000" y="3814529"/>
            <a:ext cx="415585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>
                <a:solidFill>
                  <a:srgbClr val="000099"/>
                </a:solidFill>
              </a:rPr>
              <a:t>Pacientes de Capivari de Baixo são beneficiados com novo mutirão de cirurgias de </a:t>
            </a:r>
            <a:r>
              <a:rPr lang="pt-BR" dirty="0" smtClean="0">
                <a:solidFill>
                  <a:srgbClr val="000099"/>
                </a:solidFill>
              </a:rPr>
              <a:t>catarata</a:t>
            </a:r>
          </a:p>
          <a:p>
            <a:pPr algn="ctr"/>
            <a:r>
              <a:rPr lang="pt-BR" dirty="0">
                <a:solidFill>
                  <a:srgbClr val="000099"/>
                </a:solidFill>
              </a:rPr>
              <a:t>Mais 11 pacientes de Capivari de Baixo passaram por cirurgia de catarata em um novo mutirão realizado no último sábado (12), no Hospital Santa Teresinha, em Braço do Norte.</a:t>
            </a:r>
          </a:p>
          <a:p>
            <a:pPr algn="ctr"/>
            <a:endParaRPr lang="pt-BR" dirty="0">
              <a:solidFill>
                <a:srgbClr val="000099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4623566" y="1484783"/>
            <a:ext cx="4104285" cy="4722342"/>
          </a:xfrm>
          <a:prstGeom prst="rect">
            <a:avLst/>
          </a:prstGeom>
          <a:noFill/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57280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="" xmlns:a16="http://schemas.microsoft.com/office/drawing/2014/main" id="{2848C1F2-2A9D-4366-B668-A109CE9FE389}"/>
              </a:ext>
            </a:extLst>
          </p:cNvPr>
          <p:cNvSpPr/>
          <p:nvPr/>
        </p:nvSpPr>
        <p:spPr>
          <a:xfrm>
            <a:off x="142875" y="71438"/>
            <a:ext cx="8858250" cy="6715125"/>
          </a:xfrm>
          <a:prstGeom prst="rect">
            <a:avLst/>
          </a:prstGeom>
          <a:noFill/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9" name="Retângulo 9">
            <a:extLst>
              <a:ext uri="{FF2B5EF4-FFF2-40B4-BE49-F238E27FC236}">
                <a16:creationId xmlns="" xmlns:a16="http://schemas.microsoft.com/office/drawing/2014/main" id="{BD81E457-615C-4842-AE69-9131CC9B7C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4563" y="6207125"/>
            <a:ext cx="4572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900" dirty="0">
                <a:solidFill>
                  <a:prstClr val="black"/>
                </a:solidFill>
              </a:rPr>
              <a:t>SECRETARIA MUNICIPAL DE SAÚDE</a:t>
            </a: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2º </a:t>
            </a:r>
            <a:r>
              <a:rPr lang="pt-BR" altLang="pt-BR" sz="900" dirty="0">
                <a:solidFill>
                  <a:prstClr val="black"/>
                </a:solidFill>
              </a:rPr>
              <a:t>QUADRIMESTRE </a:t>
            </a: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2023</a:t>
            </a:r>
            <a:endParaRPr lang="pt-BR" altLang="pt-BR" sz="900" dirty="0">
              <a:solidFill>
                <a:prstClr val="black"/>
              </a:solidFill>
            </a:endParaRPr>
          </a:p>
        </p:txBody>
      </p:sp>
      <p:sp>
        <p:nvSpPr>
          <p:cNvPr id="3" name="AutoShape 6" descr="blob:https://web.whatsapp.com/dab842fb-2f45-4c0b-9052-db42fa2c71b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44" y="214313"/>
            <a:ext cx="1811337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-60226"/>
            <a:ext cx="1736725" cy="17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80" y="1421159"/>
            <a:ext cx="4456113" cy="445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ângulo 3"/>
          <p:cNvSpPr/>
          <p:nvPr/>
        </p:nvSpPr>
        <p:spPr>
          <a:xfrm>
            <a:off x="5030924" y="1802555"/>
            <a:ext cx="365415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000066"/>
                </a:solidFill>
              </a:rPr>
              <a:t>Técnicos da Vigilância em Saúde de Capivari de Baixo começam, nesta quinta-feira (13), a fazer a verificação das carteiras vacinais dos alunos da rede municipal de educação. A ação segue na sexta-feira (14). O trabalho inicia pela EMEB Dom Anselmo </a:t>
            </a:r>
            <a:r>
              <a:rPr lang="pt-BR" dirty="0" err="1">
                <a:solidFill>
                  <a:srgbClr val="000066"/>
                </a:solidFill>
              </a:rPr>
              <a:t>Pietrulla</a:t>
            </a:r>
            <a:r>
              <a:rPr lang="pt-BR" dirty="0">
                <a:solidFill>
                  <a:srgbClr val="000066"/>
                </a:solidFill>
              </a:rPr>
              <a:t>, em duas etapas: a primeira, voltada somente para os alunos até o 4º ano. A segunda etapa, ainda sem data definida, para os alunos do 5º ao 9º.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="" xmlns:a16="http://schemas.microsoft.com/office/drawing/2014/main" id="{2848C1F2-2A9D-4366-B668-A109CE9FE389}"/>
              </a:ext>
            </a:extLst>
          </p:cNvPr>
          <p:cNvSpPr/>
          <p:nvPr/>
        </p:nvSpPr>
        <p:spPr>
          <a:xfrm>
            <a:off x="142875" y="71438"/>
            <a:ext cx="8858250" cy="6715125"/>
          </a:xfrm>
          <a:prstGeom prst="rect">
            <a:avLst/>
          </a:prstGeom>
          <a:noFill/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6" name="Retângulo 9">
            <a:extLst>
              <a:ext uri="{FF2B5EF4-FFF2-40B4-BE49-F238E27FC236}">
                <a16:creationId xmlns="" xmlns:a16="http://schemas.microsoft.com/office/drawing/2014/main" id="{BD81E457-615C-4842-AE69-9131CC9B7C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4563" y="6207125"/>
            <a:ext cx="4572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900" dirty="0">
                <a:solidFill>
                  <a:prstClr val="black"/>
                </a:solidFill>
              </a:rPr>
              <a:t>SECRETARIA MUNICIPAL DE SAÚDE</a:t>
            </a: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2º </a:t>
            </a:r>
            <a:r>
              <a:rPr lang="pt-BR" altLang="pt-BR" sz="900" dirty="0">
                <a:solidFill>
                  <a:prstClr val="black"/>
                </a:solidFill>
              </a:rPr>
              <a:t>QUADRIMESTRE </a:t>
            </a: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2023</a:t>
            </a:r>
            <a:endParaRPr lang="pt-BR" altLang="pt-BR" sz="900" dirty="0">
              <a:solidFill>
                <a:prstClr val="black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65212"/>
            <a:ext cx="1816100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5060" y="-131664"/>
            <a:ext cx="1736725" cy="17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124" y="1994942"/>
            <a:ext cx="3673751" cy="4010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tângulo 7"/>
          <p:cNvSpPr/>
          <p:nvPr/>
        </p:nvSpPr>
        <p:spPr>
          <a:xfrm>
            <a:off x="2454028" y="1052736"/>
            <a:ext cx="43554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>
                <a:solidFill>
                  <a:srgbClr val="000066"/>
                </a:solidFill>
              </a:rPr>
              <a:t>Saúde reforça a prevenção e conscientização sobre as hepatites virais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="" xmlns:a16="http://schemas.microsoft.com/office/drawing/2014/main" id="{2848C1F2-2A9D-4366-B668-A109CE9FE389}"/>
              </a:ext>
            </a:extLst>
          </p:cNvPr>
          <p:cNvSpPr/>
          <p:nvPr/>
        </p:nvSpPr>
        <p:spPr>
          <a:xfrm>
            <a:off x="142875" y="71438"/>
            <a:ext cx="8858250" cy="6715125"/>
          </a:xfrm>
          <a:prstGeom prst="rect">
            <a:avLst/>
          </a:prstGeom>
          <a:noFill/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6" name="Retângulo 9">
            <a:extLst>
              <a:ext uri="{FF2B5EF4-FFF2-40B4-BE49-F238E27FC236}">
                <a16:creationId xmlns="" xmlns:a16="http://schemas.microsoft.com/office/drawing/2014/main" id="{BD81E457-615C-4842-AE69-9131CC9B7C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4563" y="6207125"/>
            <a:ext cx="4572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900" dirty="0">
                <a:solidFill>
                  <a:prstClr val="black"/>
                </a:solidFill>
              </a:rPr>
              <a:t>SECRETARIA MUNICIPAL DE SAÚDE</a:t>
            </a: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2º </a:t>
            </a:r>
            <a:r>
              <a:rPr lang="pt-BR" altLang="pt-BR" sz="900" dirty="0">
                <a:solidFill>
                  <a:prstClr val="black"/>
                </a:solidFill>
              </a:rPr>
              <a:t>QUADRIMESTRE </a:t>
            </a: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2023</a:t>
            </a:r>
            <a:endParaRPr lang="pt-BR" altLang="pt-BR" sz="900" dirty="0">
              <a:solidFill>
                <a:prstClr val="black"/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65212"/>
            <a:ext cx="1816100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5060" y="-131664"/>
            <a:ext cx="1736725" cy="17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190" y="1600299"/>
            <a:ext cx="3795810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593" y="3952974"/>
            <a:ext cx="4113980" cy="2089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234" y="3952973"/>
            <a:ext cx="3754884" cy="2089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118" y="1600299"/>
            <a:ext cx="4104455" cy="2352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="" xmlns:a16="http://schemas.microsoft.com/office/drawing/2014/main" id="{2848C1F2-2A9D-4366-B668-A109CE9FE389}"/>
              </a:ext>
            </a:extLst>
          </p:cNvPr>
          <p:cNvSpPr/>
          <p:nvPr/>
        </p:nvSpPr>
        <p:spPr>
          <a:xfrm>
            <a:off x="142875" y="71438"/>
            <a:ext cx="8858250" cy="6715125"/>
          </a:xfrm>
          <a:prstGeom prst="rect">
            <a:avLst/>
          </a:prstGeom>
          <a:noFill/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6" name="Retângulo 9">
            <a:extLst>
              <a:ext uri="{FF2B5EF4-FFF2-40B4-BE49-F238E27FC236}">
                <a16:creationId xmlns="" xmlns:a16="http://schemas.microsoft.com/office/drawing/2014/main" id="{BD81E457-615C-4842-AE69-9131CC9B7C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4563" y="6207125"/>
            <a:ext cx="4572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900" dirty="0">
                <a:solidFill>
                  <a:prstClr val="black"/>
                </a:solidFill>
              </a:rPr>
              <a:t>SECRETARIA MUNICIPAL DE SAÚDE</a:t>
            </a: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2º </a:t>
            </a:r>
            <a:r>
              <a:rPr lang="pt-BR" altLang="pt-BR" sz="900" dirty="0">
                <a:solidFill>
                  <a:prstClr val="black"/>
                </a:solidFill>
              </a:rPr>
              <a:t>QUADRIMESTRE </a:t>
            </a: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2023</a:t>
            </a:r>
            <a:endParaRPr lang="pt-BR" altLang="pt-BR" sz="900" dirty="0">
              <a:solidFill>
                <a:prstClr val="black"/>
              </a:solidFill>
            </a:endParaRPr>
          </a:p>
        </p:txBody>
      </p:sp>
      <p:sp>
        <p:nvSpPr>
          <p:cNvPr id="8" name="AutoShape 5" descr="blob:https://web.whatsapp.com/3fdc2e2c-d424-4d7f-b6e9-bf15330883b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65212"/>
            <a:ext cx="1816100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824" y="-134045"/>
            <a:ext cx="1736725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504" y="1222474"/>
            <a:ext cx="4670425" cy="467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2621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="" xmlns:a16="http://schemas.microsoft.com/office/drawing/2014/main" id="{2848C1F2-2A9D-4366-B668-A109CE9FE389}"/>
              </a:ext>
            </a:extLst>
          </p:cNvPr>
          <p:cNvSpPr/>
          <p:nvPr/>
        </p:nvSpPr>
        <p:spPr>
          <a:xfrm>
            <a:off x="142875" y="71438"/>
            <a:ext cx="8858250" cy="6715125"/>
          </a:xfrm>
          <a:prstGeom prst="rect">
            <a:avLst/>
          </a:prstGeom>
          <a:noFill/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3" name="Retângulo 9">
            <a:extLst>
              <a:ext uri="{FF2B5EF4-FFF2-40B4-BE49-F238E27FC236}">
                <a16:creationId xmlns="" xmlns:a16="http://schemas.microsoft.com/office/drawing/2014/main" id="{BD81E457-615C-4842-AE69-9131CC9B7C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4563" y="6207125"/>
            <a:ext cx="4572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900" dirty="0">
                <a:solidFill>
                  <a:prstClr val="black"/>
                </a:solidFill>
              </a:rPr>
              <a:t>SECRETARIA MUNICIPAL DE SAÚDE</a:t>
            </a: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2º </a:t>
            </a:r>
            <a:r>
              <a:rPr lang="pt-BR" altLang="pt-BR" sz="900" dirty="0">
                <a:solidFill>
                  <a:prstClr val="black"/>
                </a:solidFill>
              </a:rPr>
              <a:t>QUADRIMESTRE </a:t>
            </a: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2023</a:t>
            </a:r>
            <a:endParaRPr lang="pt-BR" altLang="pt-BR" sz="900" dirty="0">
              <a:solidFill>
                <a:prstClr val="black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65212"/>
            <a:ext cx="1816100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824" y="-134045"/>
            <a:ext cx="1736725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563" y="2336106"/>
            <a:ext cx="4967139" cy="3177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tângulo 6"/>
          <p:cNvSpPr/>
          <p:nvPr/>
        </p:nvSpPr>
        <p:spPr>
          <a:xfrm>
            <a:off x="2439218" y="141277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dirty="0" smtClean="0">
                <a:solidFill>
                  <a:srgbClr val="000066"/>
                </a:solidFill>
              </a:rPr>
              <a:t>Saúde recebe uma Minivan </a:t>
            </a:r>
            <a:r>
              <a:rPr lang="pt-BR" dirty="0">
                <a:solidFill>
                  <a:srgbClr val="000066"/>
                </a:solidFill>
              </a:rPr>
              <a:t>nova </a:t>
            </a:r>
            <a:r>
              <a:rPr lang="pt-BR" dirty="0" smtClean="0">
                <a:solidFill>
                  <a:srgbClr val="000066"/>
                </a:solidFill>
              </a:rPr>
              <a:t>para melhorar o </a:t>
            </a:r>
            <a:r>
              <a:rPr lang="pt-BR" dirty="0">
                <a:solidFill>
                  <a:srgbClr val="000066"/>
                </a:solidFill>
              </a:rPr>
              <a:t>transporte de pacientes fora do domicílio</a:t>
            </a:r>
          </a:p>
        </p:txBody>
      </p:sp>
    </p:spTree>
    <p:extLst>
      <p:ext uri="{BB962C8B-B14F-4D97-AF65-F5344CB8AC3E}">
        <p14:creationId xmlns:p14="http://schemas.microsoft.com/office/powerpoint/2010/main" val="19195429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="" xmlns:a16="http://schemas.microsoft.com/office/drawing/2014/main" id="{2848C1F2-2A9D-4366-B668-A109CE9FE389}"/>
              </a:ext>
            </a:extLst>
          </p:cNvPr>
          <p:cNvSpPr/>
          <p:nvPr/>
        </p:nvSpPr>
        <p:spPr>
          <a:xfrm>
            <a:off x="142875" y="71438"/>
            <a:ext cx="8858250" cy="6715125"/>
          </a:xfrm>
          <a:prstGeom prst="rect">
            <a:avLst/>
          </a:prstGeom>
          <a:noFill/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8" name="Retângulo 9">
            <a:extLst>
              <a:ext uri="{FF2B5EF4-FFF2-40B4-BE49-F238E27FC236}">
                <a16:creationId xmlns="" xmlns:a16="http://schemas.microsoft.com/office/drawing/2014/main" id="{BD81E457-615C-4842-AE69-9131CC9B7C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4563" y="6207125"/>
            <a:ext cx="4572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900" dirty="0">
                <a:solidFill>
                  <a:prstClr val="black"/>
                </a:solidFill>
              </a:rPr>
              <a:t>SECRETARIA MUNICIPAL DE SAÚDE</a:t>
            </a: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2º </a:t>
            </a:r>
            <a:r>
              <a:rPr lang="pt-BR" altLang="pt-BR" sz="900" dirty="0">
                <a:solidFill>
                  <a:prstClr val="black"/>
                </a:solidFill>
              </a:rPr>
              <a:t>QUADRIMESTRE </a:t>
            </a: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2023</a:t>
            </a:r>
            <a:endParaRPr lang="pt-BR" altLang="pt-BR" sz="900" dirty="0">
              <a:solidFill>
                <a:prstClr val="black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65212"/>
            <a:ext cx="1816100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203425"/>
            <a:ext cx="4498074" cy="4493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39911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381" y="3431257"/>
            <a:ext cx="3384376" cy="2538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ângulo 2"/>
          <p:cNvSpPr/>
          <p:nvPr/>
        </p:nvSpPr>
        <p:spPr>
          <a:xfrm>
            <a:off x="2234382" y="994378"/>
            <a:ext cx="49685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 smtClean="0">
                <a:solidFill>
                  <a:schemeClr val="tx2">
                    <a:lumMod val="75000"/>
                  </a:schemeClr>
                </a:solidFill>
              </a:rPr>
              <a:t>Programa Saúde na Escola</a:t>
            </a:r>
            <a:endParaRPr lang="pt-BR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6" name="Retângulo 15">
            <a:extLst>
              <a:ext uri="{FF2B5EF4-FFF2-40B4-BE49-F238E27FC236}">
                <a16:creationId xmlns="" xmlns:a16="http://schemas.microsoft.com/office/drawing/2014/main" id="{2848C1F2-2A9D-4366-B668-A109CE9FE389}"/>
              </a:ext>
            </a:extLst>
          </p:cNvPr>
          <p:cNvSpPr/>
          <p:nvPr/>
        </p:nvSpPr>
        <p:spPr>
          <a:xfrm>
            <a:off x="142875" y="71438"/>
            <a:ext cx="8858250" cy="6715125"/>
          </a:xfrm>
          <a:prstGeom prst="rect">
            <a:avLst/>
          </a:prstGeom>
          <a:noFill/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18" name="Retângulo 9">
            <a:extLst>
              <a:ext uri="{FF2B5EF4-FFF2-40B4-BE49-F238E27FC236}">
                <a16:creationId xmlns="" xmlns:a16="http://schemas.microsoft.com/office/drawing/2014/main" id="{BD81E457-615C-4842-AE69-9131CC9B7C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4563" y="6207125"/>
            <a:ext cx="4572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900" dirty="0">
                <a:solidFill>
                  <a:prstClr val="black"/>
                </a:solidFill>
              </a:rPr>
              <a:t>SECRETARIA MUNICIPAL DE SAÚDE</a:t>
            </a: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2º QUADRIMESTRE </a:t>
            </a:r>
            <a:endParaRPr lang="pt-BR" altLang="pt-BR" sz="900" dirty="0">
              <a:solidFill>
                <a:prstClr val="black"/>
              </a:solidFill>
            </a:endParaRP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2023</a:t>
            </a:r>
            <a:endParaRPr lang="pt-BR" altLang="pt-BR" sz="900" dirty="0">
              <a:solidFill>
                <a:prstClr val="black"/>
              </a:solidFill>
            </a:endParaRPr>
          </a:p>
        </p:txBody>
      </p:sp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7142"/>
            <a:ext cx="1823038" cy="942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048" y="-130151"/>
            <a:ext cx="1731963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381" y="2060848"/>
            <a:ext cx="1496485" cy="1995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379" y="2060848"/>
            <a:ext cx="1737573" cy="2316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658" y="4221088"/>
            <a:ext cx="3881437" cy="1792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952" y="2059707"/>
            <a:ext cx="1941066" cy="2598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7400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="" xmlns:a16="http://schemas.microsoft.com/office/drawing/2014/main" id="{2848C1F2-2A9D-4366-B668-A109CE9FE389}"/>
              </a:ext>
            </a:extLst>
          </p:cNvPr>
          <p:cNvSpPr/>
          <p:nvPr/>
        </p:nvSpPr>
        <p:spPr>
          <a:xfrm>
            <a:off x="142875" y="71438"/>
            <a:ext cx="8858250" cy="6715125"/>
          </a:xfrm>
          <a:prstGeom prst="rect">
            <a:avLst/>
          </a:prstGeom>
          <a:noFill/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4" name="Retângulo 9">
            <a:extLst>
              <a:ext uri="{FF2B5EF4-FFF2-40B4-BE49-F238E27FC236}">
                <a16:creationId xmlns="" xmlns:a16="http://schemas.microsoft.com/office/drawing/2014/main" id="{BD81E457-615C-4842-AE69-9131CC9B7C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4563" y="6207125"/>
            <a:ext cx="4572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900" dirty="0">
                <a:solidFill>
                  <a:prstClr val="black"/>
                </a:solidFill>
              </a:rPr>
              <a:t>SECRETARIA MUNICIPAL DE SAÚDE</a:t>
            </a: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2º QUADRIMESTRE </a:t>
            </a:r>
            <a:endParaRPr lang="pt-BR" altLang="pt-BR" sz="900" dirty="0">
              <a:solidFill>
                <a:prstClr val="black"/>
              </a:solidFill>
            </a:endParaRP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2023</a:t>
            </a:r>
            <a:endParaRPr lang="pt-BR" altLang="pt-BR" sz="900" dirty="0">
              <a:solidFill>
                <a:prstClr val="black"/>
              </a:solidFill>
            </a:endParaRPr>
          </a:p>
        </p:txBody>
      </p:sp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7142"/>
            <a:ext cx="1823038" cy="942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048" y="-130151"/>
            <a:ext cx="1731963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17" y="1700808"/>
            <a:ext cx="4529137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tângulo 6"/>
          <p:cNvSpPr/>
          <p:nvPr/>
        </p:nvSpPr>
        <p:spPr>
          <a:xfrm>
            <a:off x="540617" y="4437112"/>
            <a:ext cx="39959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>
                <a:solidFill>
                  <a:srgbClr val="000066"/>
                </a:solidFill>
              </a:rPr>
              <a:t>Secretaria de Saúde e Unisul firmam convênio para atendimentos de especialidades à população</a:t>
            </a:r>
          </a:p>
        </p:txBody>
      </p:sp>
      <p:sp>
        <p:nvSpPr>
          <p:cNvPr id="9" name="Retângulo 8"/>
          <p:cNvSpPr/>
          <p:nvPr/>
        </p:nvSpPr>
        <p:spPr>
          <a:xfrm>
            <a:off x="4769618" y="738211"/>
            <a:ext cx="353576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300" dirty="0" smtClean="0">
                <a:solidFill>
                  <a:srgbClr val="000066"/>
                </a:solidFill>
              </a:rPr>
              <a:t>Especialidades </a:t>
            </a:r>
            <a:r>
              <a:rPr lang="pt-BR" sz="1300" dirty="0">
                <a:solidFill>
                  <a:srgbClr val="000066"/>
                </a:solidFill>
              </a:rPr>
              <a:t>oferecidas na Unisul:</a:t>
            </a:r>
          </a:p>
          <a:p>
            <a:endParaRPr lang="pt-BR" sz="1300" dirty="0">
              <a:solidFill>
                <a:srgbClr val="000066"/>
              </a:solidFill>
            </a:endParaRPr>
          </a:p>
          <a:p>
            <a:r>
              <a:rPr lang="pt-BR" sz="1300" dirty="0" smtClean="0">
                <a:solidFill>
                  <a:srgbClr val="000066"/>
                </a:solidFill>
              </a:rPr>
              <a:t>Neurologia</a:t>
            </a:r>
            <a:endParaRPr lang="pt-BR" sz="1300" dirty="0">
              <a:solidFill>
                <a:srgbClr val="000066"/>
              </a:solidFill>
            </a:endParaRPr>
          </a:p>
          <a:p>
            <a:r>
              <a:rPr lang="pt-BR" sz="1300" dirty="0">
                <a:solidFill>
                  <a:srgbClr val="000066"/>
                </a:solidFill>
              </a:rPr>
              <a:t>Psiquiatria</a:t>
            </a:r>
          </a:p>
          <a:p>
            <a:r>
              <a:rPr lang="pt-BR" sz="1300" dirty="0">
                <a:solidFill>
                  <a:srgbClr val="000066"/>
                </a:solidFill>
              </a:rPr>
              <a:t>Pequenos Procedimentos</a:t>
            </a:r>
          </a:p>
          <a:p>
            <a:r>
              <a:rPr lang="pt-BR" sz="1300" dirty="0">
                <a:solidFill>
                  <a:srgbClr val="000066"/>
                </a:solidFill>
              </a:rPr>
              <a:t>Ginecologia</a:t>
            </a:r>
          </a:p>
          <a:p>
            <a:r>
              <a:rPr lang="pt-BR" sz="1300" dirty="0">
                <a:solidFill>
                  <a:srgbClr val="000066"/>
                </a:solidFill>
              </a:rPr>
              <a:t>Dermatologia</a:t>
            </a:r>
          </a:p>
          <a:p>
            <a:r>
              <a:rPr lang="pt-BR" sz="1300" dirty="0">
                <a:solidFill>
                  <a:srgbClr val="000066"/>
                </a:solidFill>
              </a:rPr>
              <a:t>Otorrinolaringologia</a:t>
            </a:r>
          </a:p>
          <a:p>
            <a:r>
              <a:rPr lang="pt-BR" sz="1300" dirty="0" err="1">
                <a:solidFill>
                  <a:srgbClr val="000066"/>
                </a:solidFill>
              </a:rPr>
              <a:t>Neuropediatria</a:t>
            </a:r>
            <a:endParaRPr lang="pt-BR" sz="1300" dirty="0">
              <a:solidFill>
                <a:srgbClr val="000066"/>
              </a:solidFill>
            </a:endParaRPr>
          </a:p>
          <a:p>
            <a:r>
              <a:rPr lang="pt-BR" sz="1300" dirty="0">
                <a:solidFill>
                  <a:srgbClr val="000066"/>
                </a:solidFill>
              </a:rPr>
              <a:t>Nefrologia</a:t>
            </a:r>
          </a:p>
          <a:p>
            <a:r>
              <a:rPr lang="pt-BR" sz="1300" dirty="0" smtClean="0">
                <a:solidFill>
                  <a:srgbClr val="000066"/>
                </a:solidFill>
              </a:rPr>
              <a:t>Pediatria</a:t>
            </a:r>
            <a:endParaRPr lang="pt-BR" sz="1300" dirty="0">
              <a:solidFill>
                <a:srgbClr val="000066"/>
              </a:solidFill>
            </a:endParaRPr>
          </a:p>
          <a:p>
            <a:r>
              <a:rPr lang="pt-BR" sz="1300" dirty="0" err="1" smtClean="0">
                <a:solidFill>
                  <a:srgbClr val="000066"/>
                </a:solidFill>
              </a:rPr>
              <a:t>Nefropediatra</a:t>
            </a:r>
            <a:endParaRPr lang="pt-BR" sz="1300" dirty="0">
              <a:solidFill>
                <a:srgbClr val="000066"/>
              </a:solidFill>
            </a:endParaRPr>
          </a:p>
          <a:p>
            <a:r>
              <a:rPr lang="pt-BR" sz="1300" dirty="0" smtClean="0">
                <a:solidFill>
                  <a:srgbClr val="000066"/>
                </a:solidFill>
              </a:rPr>
              <a:t>Cardiologia</a:t>
            </a:r>
            <a:endParaRPr lang="pt-BR" sz="1300" dirty="0">
              <a:solidFill>
                <a:srgbClr val="000066"/>
              </a:solidFill>
            </a:endParaRPr>
          </a:p>
          <a:p>
            <a:r>
              <a:rPr lang="pt-BR" sz="1300" dirty="0">
                <a:solidFill>
                  <a:srgbClr val="000066"/>
                </a:solidFill>
              </a:rPr>
              <a:t>Reumatologia</a:t>
            </a:r>
          </a:p>
          <a:p>
            <a:r>
              <a:rPr lang="pt-BR" sz="1300" dirty="0">
                <a:solidFill>
                  <a:srgbClr val="000066"/>
                </a:solidFill>
              </a:rPr>
              <a:t>Dermatologia</a:t>
            </a:r>
          </a:p>
          <a:p>
            <a:r>
              <a:rPr lang="pt-BR" sz="1300" dirty="0">
                <a:solidFill>
                  <a:srgbClr val="000066"/>
                </a:solidFill>
              </a:rPr>
              <a:t>Pneumologista</a:t>
            </a:r>
          </a:p>
          <a:p>
            <a:r>
              <a:rPr lang="pt-BR" sz="1300" dirty="0" smtClean="0">
                <a:solidFill>
                  <a:srgbClr val="000066"/>
                </a:solidFill>
              </a:rPr>
              <a:t>Geriatria</a:t>
            </a:r>
            <a:endParaRPr lang="pt-BR" sz="1300" dirty="0">
              <a:solidFill>
                <a:srgbClr val="000066"/>
              </a:solidFill>
            </a:endParaRPr>
          </a:p>
          <a:p>
            <a:r>
              <a:rPr lang="pt-BR" sz="1300" dirty="0">
                <a:solidFill>
                  <a:srgbClr val="000066"/>
                </a:solidFill>
              </a:rPr>
              <a:t>Genética</a:t>
            </a:r>
          </a:p>
          <a:p>
            <a:r>
              <a:rPr lang="pt-BR" sz="1300" dirty="0" smtClean="0">
                <a:solidFill>
                  <a:srgbClr val="000066"/>
                </a:solidFill>
              </a:rPr>
              <a:t>Ortopedia</a:t>
            </a:r>
            <a:endParaRPr lang="pt-BR" sz="1300" dirty="0">
              <a:solidFill>
                <a:srgbClr val="000066"/>
              </a:solidFill>
            </a:endParaRPr>
          </a:p>
          <a:p>
            <a:r>
              <a:rPr lang="pt-BR" sz="1300" dirty="0" err="1">
                <a:solidFill>
                  <a:srgbClr val="000066"/>
                </a:solidFill>
              </a:rPr>
              <a:t>Gastroenterologia</a:t>
            </a:r>
            <a:endParaRPr lang="pt-BR" sz="1300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76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19361"/>
            <a:ext cx="1152128" cy="59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341" y="90639"/>
            <a:ext cx="1080120" cy="1077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2" descr="Gráfico, Gráfico de pizza&#10;&#10;Descrição gerada automaticamente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AutoShape 4" descr="Gráfico, Gráfico de pizza&#10;&#10;Descrição gerada automaticamente"/>
          <p:cNvSpPr>
            <a:spLocks noChangeAspect="1" noChangeArrowheads="1"/>
          </p:cNvSpPr>
          <p:nvPr/>
        </p:nvSpPr>
        <p:spPr bwMode="auto">
          <a:xfrm>
            <a:off x="36512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7" y="1200589"/>
            <a:ext cx="8980247" cy="5281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6585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="" xmlns:a16="http://schemas.microsoft.com/office/drawing/2014/main" id="{2848C1F2-2A9D-4366-B668-A109CE9FE389}"/>
              </a:ext>
            </a:extLst>
          </p:cNvPr>
          <p:cNvSpPr/>
          <p:nvPr/>
        </p:nvSpPr>
        <p:spPr>
          <a:xfrm>
            <a:off x="142875" y="71438"/>
            <a:ext cx="8858250" cy="6715125"/>
          </a:xfrm>
          <a:prstGeom prst="rect">
            <a:avLst/>
          </a:prstGeom>
          <a:noFill/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6" name="Retângulo 9">
            <a:extLst>
              <a:ext uri="{FF2B5EF4-FFF2-40B4-BE49-F238E27FC236}">
                <a16:creationId xmlns="" xmlns:a16="http://schemas.microsoft.com/office/drawing/2014/main" id="{BD81E457-615C-4842-AE69-9131CC9B7C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4563" y="6207125"/>
            <a:ext cx="4572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900" dirty="0">
                <a:solidFill>
                  <a:prstClr val="black"/>
                </a:solidFill>
              </a:rPr>
              <a:t>SECRETARIA MUNICIPAL DE SAÚDE</a:t>
            </a: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2º </a:t>
            </a:r>
            <a:r>
              <a:rPr lang="pt-BR" altLang="pt-BR" sz="900" dirty="0">
                <a:solidFill>
                  <a:prstClr val="black"/>
                </a:solidFill>
              </a:rPr>
              <a:t>QUADRIMESTRE </a:t>
            </a: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2023</a:t>
            </a:r>
            <a:endParaRPr lang="pt-BR" altLang="pt-BR" sz="900" dirty="0">
              <a:solidFill>
                <a:prstClr val="black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65212"/>
            <a:ext cx="1816100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400" y="-134045"/>
            <a:ext cx="1736725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085727"/>
            <a:ext cx="4724400" cy="354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tângulo 6"/>
          <p:cNvSpPr/>
          <p:nvPr/>
        </p:nvSpPr>
        <p:spPr>
          <a:xfrm>
            <a:off x="2214563" y="1203425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2000" dirty="0">
                <a:solidFill>
                  <a:srgbClr val="000066"/>
                </a:solidFill>
              </a:rPr>
              <a:t>Capivari de Baixo registra sexto foco do mosquito Aedes aegypti</a:t>
            </a:r>
          </a:p>
        </p:txBody>
      </p:sp>
    </p:spTree>
    <p:extLst>
      <p:ext uri="{BB962C8B-B14F-4D97-AF65-F5344CB8AC3E}">
        <p14:creationId xmlns:p14="http://schemas.microsoft.com/office/powerpoint/2010/main" val="3523787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="" xmlns:a16="http://schemas.microsoft.com/office/drawing/2014/main" id="{2848C1F2-2A9D-4366-B668-A109CE9FE389}"/>
              </a:ext>
            </a:extLst>
          </p:cNvPr>
          <p:cNvSpPr/>
          <p:nvPr/>
        </p:nvSpPr>
        <p:spPr>
          <a:xfrm>
            <a:off x="142875" y="71438"/>
            <a:ext cx="8858250" cy="6715125"/>
          </a:xfrm>
          <a:prstGeom prst="rect">
            <a:avLst/>
          </a:prstGeom>
          <a:noFill/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6" name="Retângulo 9">
            <a:extLst>
              <a:ext uri="{FF2B5EF4-FFF2-40B4-BE49-F238E27FC236}">
                <a16:creationId xmlns="" xmlns:a16="http://schemas.microsoft.com/office/drawing/2014/main" id="{BD81E457-615C-4842-AE69-9131CC9B7C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4563" y="6207125"/>
            <a:ext cx="4572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900" dirty="0">
                <a:solidFill>
                  <a:prstClr val="black"/>
                </a:solidFill>
              </a:rPr>
              <a:t>SECRETARIA MUNICIPAL DE SAÚDE</a:t>
            </a: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2º </a:t>
            </a:r>
            <a:r>
              <a:rPr lang="pt-BR" altLang="pt-BR" sz="900" dirty="0">
                <a:solidFill>
                  <a:prstClr val="black"/>
                </a:solidFill>
              </a:rPr>
              <a:t>QUADRIMESTRE </a:t>
            </a: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2023</a:t>
            </a:r>
            <a:endParaRPr lang="pt-BR" altLang="pt-BR" sz="900" dirty="0">
              <a:solidFill>
                <a:prstClr val="black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65212"/>
            <a:ext cx="1816100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400" y="-134045"/>
            <a:ext cx="1736725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ângulo 1"/>
          <p:cNvSpPr/>
          <p:nvPr/>
        </p:nvSpPr>
        <p:spPr>
          <a:xfrm>
            <a:off x="2339752" y="1203425"/>
            <a:ext cx="48526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dirty="0">
                <a:solidFill>
                  <a:srgbClr val="000066"/>
                </a:solidFill>
              </a:rPr>
              <a:t>Farmacêutico de carreira será o novo secretário de Saúde de Capivari de Baixo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213" y="1930733"/>
            <a:ext cx="6973887" cy="388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9836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="" xmlns:a16="http://schemas.microsoft.com/office/drawing/2014/main" id="{2848C1F2-2A9D-4366-B668-A109CE9FE389}"/>
              </a:ext>
            </a:extLst>
          </p:cNvPr>
          <p:cNvSpPr/>
          <p:nvPr/>
        </p:nvSpPr>
        <p:spPr>
          <a:xfrm>
            <a:off x="142875" y="71438"/>
            <a:ext cx="8858250" cy="6715125"/>
          </a:xfrm>
          <a:prstGeom prst="rect">
            <a:avLst/>
          </a:prstGeom>
          <a:noFill/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6" name="Retângulo 9">
            <a:extLst>
              <a:ext uri="{FF2B5EF4-FFF2-40B4-BE49-F238E27FC236}">
                <a16:creationId xmlns="" xmlns:a16="http://schemas.microsoft.com/office/drawing/2014/main" id="{BD81E457-615C-4842-AE69-9131CC9B7C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4563" y="6207125"/>
            <a:ext cx="4572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900" dirty="0">
                <a:solidFill>
                  <a:prstClr val="black"/>
                </a:solidFill>
              </a:rPr>
              <a:t>SECRETARIA MUNICIPAL DE SAÚDE</a:t>
            </a: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2º </a:t>
            </a:r>
            <a:r>
              <a:rPr lang="pt-BR" altLang="pt-BR" sz="900" dirty="0">
                <a:solidFill>
                  <a:prstClr val="black"/>
                </a:solidFill>
              </a:rPr>
              <a:t>QUADRIMESTRE </a:t>
            </a: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2023</a:t>
            </a:r>
            <a:endParaRPr lang="pt-BR" altLang="pt-BR" sz="900" dirty="0">
              <a:solidFill>
                <a:prstClr val="black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65212"/>
            <a:ext cx="1816100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400" y="-134045"/>
            <a:ext cx="1736725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897" y="2204864"/>
            <a:ext cx="6492205" cy="3615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ângulo 1"/>
          <p:cNvSpPr/>
          <p:nvPr/>
        </p:nvSpPr>
        <p:spPr>
          <a:xfrm>
            <a:off x="2051721" y="1203425"/>
            <a:ext cx="53285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rgbClr val="000066"/>
                </a:solidFill>
              </a:rPr>
              <a:t>Comissão do Penso, Logo Destino </a:t>
            </a:r>
            <a:r>
              <a:rPr lang="pt-BR" sz="2400" b="1" dirty="0" smtClean="0">
                <a:solidFill>
                  <a:srgbClr val="000066"/>
                </a:solidFill>
              </a:rPr>
              <a:t>se reúne </a:t>
            </a:r>
            <a:r>
              <a:rPr lang="pt-BR" sz="2400" b="1" dirty="0">
                <a:solidFill>
                  <a:srgbClr val="000066"/>
                </a:solidFill>
              </a:rPr>
              <a:t>com </a:t>
            </a:r>
            <a:r>
              <a:rPr lang="pt-BR" sz="2400" b="1" dirty="0" smtClean="0">
                <a:solidFill>
                  <a:srgbClr val="000066"/>
                </a:solidFill>
              </a:rPr>
              <a:t>o Secretário </a:t>
            </a:r>
            <a:r>
              <a:rPr lang="pt-BR" sz="2400" b="1" dirty="0">
                <a:solidFill>
                  <a:srgbClr val="000066"/>
                </a:solidFill>
              </a:rPr>
              <a:t>de Saúde</a:t>
            </a:r>
          </a:p>
        </p:txBody>
      </p:sp>
    </p:spTree>
    <p:extLst>
      <p:ext uri="{BB962C8B-B14F-4D97-AF65-F5344CB8AC3E}">
        <p14:creationId xmlns:p14="http://schemas.microsoft.com/office/powerpoint/2010/main" val="1734266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="" xmlns:a16="http://schemas.microsoft.com/office/drawing/2014/main" id="{2848C1F2-2A9D-4366-B668-A109CE9FE389}"/>
              </a:ext>
            </a:extLst>
          </p:cNvPr>
          <p:cNvSpPr/>
          <p:nvPr/>
        </p:nvSpPr>
        <p:spPr>
          <a:xfrm>
            <a:off x="142875" y="71438"/>
            <a:ext cx="8858250" cy="6715125"/>
          </a:xfrm>
          <a:prstGeom prst="rect">
            <a:avLst/>
          </a:prstGeom>
          <a:noFill/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6" name="Retângulo 9">
            <a:extLst>
              <a:ext uri="{FF2B5EF4-FFF2-40B4-BE49-F238E27FC236}">
                <a16:creationId xmlns="" xmlns:a16="http://schemas.microsoft.com/office/drawing/2014/main" id="{BD81E457-615C-4842-AE69-9131CC9B7C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4563" y="6207125"/>
            <a:ext cx="4572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900" dirty="0">
                <a:solidFill>
                  <a:prstClr val="black"/>
                </a:solidFill>
              </a:rPr>
              <a:t>SECRETARIA MUNICIPAL DE SAÚDE</a:t>
            </a: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2º </a:t>
            </a:r>
            <a:r>
              <a:rPr lang="pt-BR" altLang="pt-BR" sz="900" dirty="0">
                <a:solidFill>
                  <a:prstClr val="black"/>
                </a:solidFill>
              </a:rPr>
              <a:t>QUADRIMESTRE </a:t>
            </a: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2023</a:t>
            </a:r>
            <a:endParaRPr lang="pt-BR" altLang="pt-BR" sz="900" dirty="0">
              <a:solidFill>
                <a:prstClr val="black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65212"/>
            <a:ext cx="1816100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400" y="-134045"/>
            <a:ext cx="1736725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524" y="1613024"/>
            <a:ext cx="3024336" cy="20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ângulo 2"/>
          <p:cNvSpPr/>
          <p:nvPr/>
        </p:nvSpPr>
        <p:spPr>
          <a:xfrm>
            <a:off x="4576910" y="2539450"/>
            <a:ext cx="355585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 dirty="0">
                <a:solidFill>
                  <a:srgbClr val="000066"/>
                </a:solidFill>
              </a:rPr>
              <a:t>Roda de conversa com gestantes aborda prevenção das </a:t>
            </a:r>
            <a:r>
              <a:rPr lang="pt-BR" sz="2000" dirty="0" smtClean="0">
                <a:solidFill>
                  <a:srgbClr val="000066"/>
                </a:solidFill>
              </a:rPr>
              <a:t>deficiências. O </a:t>
            </a:r>
            <a:r>
              <a:rPr lang="pt-BR" sz="2000" dirty="0">
                <a:solidFill>
                  <a:srgbClr val="000066"/>
                </a:solidFill>
              </a:rPr>
              <a:t>evento </a:t>
            </a:r>
            <a:r>
              <a:rPr lang="pt-BR" sz="2000" dirty="0" smtClean="0">
                <a:solidFill>
                  <a:srgbClr val="000066"/>
                </a:solidFill>
              </a:rPr>
              <a:t>foi promovido </a:t>
            </a:r>
            <a:r>
              <a:rPr lang="pt-BR" sz="2000" dirty="0">
                <a:solidFill>
                  <a:srgbClr val="000066"/>
                </a:solidFill>
              </a:rPr>
              <a:t>pela </a:t>
            </a:r>
            <a:r>
              <a:rPr lang="pt-BR" sz="2000" dirty="0" err="1">
                <a:solidFill>
                  <a:srgbClr val="000066"/>
                </a:solidFill>
              </a:rPr>
              <a:t>Apae</a:t>
            </a:r>
            <a:r>
              <a:rPr lang="pt-BR" sz="2000" dirty="0">
                <a:solidFill>
                  <a:srgbClr val="000066"/>
                </a:solidFill>
              </a:rPr>
              <a:t> de Capivari de Baixo e pelo Núcleo de Apoio à Saúde da Família (</a:t>
            </a:r>
            <a:r>
              <a:rPr lang="pt-BR" sz="2000" dirty="0" err="1">
                <a:solidFill>
                  <a:srgbClr val="000066"/>
                </a:solidFill>
              </a:rPr>
              <a:t>Nasf</a:t>
            </a:r>
            <a:r>
              <a:rPr lang="pt-BR" sz="2000" dirty="0">
                <a:solidFill>
                  <a:srgbClr val="000066"/>
                </a:solidFill>
              </a:rPr>
              <a:t>).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268" y="3676859"/>
            <a:ext cx="3023592" cy="2267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4266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="" xmlns:a16="http://schemas.microsoft.com/office/drawing/2014/main" id="{2848C1F2-2A9D-4366-B668-A109CE9FE389}"/>
              </a:ext>
            </a:extLst>
          </p:cNvPr>
          <p:cNvSpPr/>
          <p:nvPr/>
        </p:nvSpPr>
        <p:spPr>
          <a:xfrm>
            <a:off x="142875" y="71438"/>
            <a:ext cx="8858250" cy="6715125"/>
          </a:xfrm>
          <a:prstGeom prst="rect">
            <a:avLst/>
          </a:prstGeom>
          <a:noFill/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6" name="Retângulo 9">
            <a:extLst>
              <a:ext uri="{FF2B5EF4-FFF2-40B4-BE49-F238E27FC236}">
                <a16:creationId xmlns="" xmlns:a16="http://schemas.microsoft.com/office/drawing/2014/main" id="{BD81E457-615C-4842-AE69-9131CC9B7C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4563" y="6207125"/>
            <a:ext cx="4572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900" dirty="0">
                <a:solidFill>
                  <a:prstClr val="black"/>
                </a:solidFill>
              </a:rPr>
              <a:t>SECRETARIA MUNICIPAL DE SAÚDE</a:t>
            </a: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2º </a:t>
            </a:r>
            <a:r>
              <a:rPr lang="pt-BR" altLang="pt-BR" sz="900" dirty="0">
                <a:solidFill>
                  <a:prstClr val="black"/>
                </a:solidFill>
              </a:rPr>
              <a:t>QUADRIMESTRE </a:t>
            </a: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2023</a:t>
            </a:r>
            <a:endParaRPr lang="pt-BR" altLang="pt-BR" sz="900" dirty="0">
              <a:solidFill>
                <a:prstClr val="black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65212"/>
            <a:ext cx="1816100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400" y="-134045"/>
            <a:ext cx="1736725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82108"/>
            <a:ext cx="5123170" cy="3842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ângulo 1"/>
          <p:cNvSpPr/>
          <p:nvPr/>
        </p:nvSpPr>
        <p:spPr>
          <a:xfrm>
            <a:off x="1917403" y="1412776"/>
            <a:ext cx="51663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000066"/>
                </a:solidFill>
              </a:rPr>
              <a:t>Agosto Dourado- Educação em Saúde com ACS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13" b="6794"/>
          <a:stretch/>
        </p:blipFill>
        <p:spPr bwMode="auto">
          <a:xfrm>
            <a:off x="5734730" y="1782108"/>
            <a:ext cx="2276618" cy="3842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4266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="" xmlns:a16="http://schemas.microsoft.com/office/drawing/2014/main" id="{2848C1F2-2A9D-4366-B668-A109CE9FE389}"/>
              </a:ext>
            </a:extLst>
          </p:cNvPr>
          <p:cNvSpPr/>
          <p:nvPr/>
        </p:nvSpPr>
        <p:spPr>
          <a:xfrm>
            <a:off x="142875" y="71438"/>
            <a:ext cx="8858250" cy="6715125"/>
          </a:xfrm>
          <a:prstGeom prst="rect">
            <a:avLst/>
          </a:prstGeom>
          <a:noFill/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6" name="Retângulo 9">
            <a:extLst>
              <a:ext uri="{FF2B5EF4-FFF2-40B4-BE49-F238E27FC236}">
                <a16:creationId xmlns="" xmlns:a16="http://schemas.microsoft.com/office/drawing/2014/main" id="{BD81E457-615C-4842-AE69-9131CC9B7C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4563" y="6207125"/>
            <a:ext cx="4572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900" dirty="0">
                <a:solidFill>
                  <a:prstClr val="black"/>
                </a:solidFill>
              </a:rPr>
              <a:t>SECRETARIA MUNICIPAL DE SAÚDE</a:t>
            </a: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2º </a:t>
            </a:r>
            <a:r>
              <a:rPr lang="pt-BR" altLang="pt-BR" sz="900" dirty="0">
                <a:solidFill>
                  <a:prstClr val="black"/>
                </a:solidFill>
              </a:rPr>
              <a:t>QUADRIMESTRE </a:t>
            </a: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2023</a:t>
            </a:r>
            <a:endParaRPr lang="pt-BR" altLang="pt-BR" sz="900" dirty="0">
              <a:solidFill>
                <a:prstClr val="black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65212"/>
            <a:ext cx="1816100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400" y="-134045"/>
            <a:ext cx="1736725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340768"/>
            <a:ext cx="2316847" cy="5016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415" y="2060848"/>
            <a:ext cx="4369864" cy="2017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ângulo 1"/>
          <p:cNvSpPr/>
          <p:nvPr/>
        </p:nvSpPr>
        <p:spPr>
          <a:xfrm>
            <a:off x="3561978" y="1310292"/>
            <a:ext cx="41713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dirty="0" smtClean="0">
                <a:solidFill>
                  <a:srgbClr val="000066"/>
                </a:solidFill>
              </a:rPr>
              <a:t>Grupo Saúde </a:t>
            </a:r>
            <a:r>
              <a:rPr lang="pt-BR" sz="3200" b="1" dirty="0">
                <a:solidFill>
                  <a:srgbClr val="000066"/>
                </a:solidFill>
              </a:rPr>
              <a:t>e Lazer</a:t>
            </a: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415" y="4149080"/>
            <a:ext cx="4369863" cy="196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4266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="" xmlns:a16="http://schemas.microsoft.com/office/drawing/2014/main" id="{2848C1F2-2A9D-4366-B668-A109CE9FE389}"/>
              </a:ext>
            </a:extLst>
          </p:cNvPr>
          <p:cNvSpPr/>
          <p:nvPr/>
        </p:nvSpPr>
        <p:spPr>
          <a:xfrm>
            <a:off x="142875" y="71438"/>
            <a:ext cx="8858250" cy="6715125"/>
          </a:xfrm>
          <a:prstGeom prst="rect">
            <a:avLst/>
          </a:prstGeom>
          <a:noFill/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6" name="Retângulo 9">
            <a:extLst>
              <a:ext uri="{FF2B5EF4-FFF2-40B4-BE49-F238E27FC236}">
                <a16:creationId xmlns="" xmlns:a16="http://schemas.microsoft.com/office/drawing/2014/main" id="{BD81E457-615C-4842-AE69-9131CC9B7C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4563" y="6207125"/>
            <a:ext cx="4572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900" dirty="0">
                <a:solidFill>
                  <a:prstClr val="black"/>
                </a:solidFill>
              </a:rPr>
              <a:t>SECRETARIA MUNICIPAL DE SAÚDE</a:t>
            </a: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2º </a:t>
            </a:r>
            <a:r>
              <a:rPr lang="pt-BR" altLang="pt-BR" sz="900" dirty="0">
                <a:solidFill>
                  <a:prstClr val="black"/>
                </a:solidFill>
              </a:rPr>
              <a:t>QUADRIMESTRE </a:t>
            </a: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2023</a:t>
            </a:r>
            <a:endParaRPr lang="pt-BR" altLang="pt-BR" sz="900" dirty="0">
              <a:solidFill>
                <a:prstClr val="black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65212"/>
            <a:ext cx="1816100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400" y="-134045"/>
            <a:ext cx="1736725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526" y="1484784"/>
            <a:ext cx="3097002" cy="4093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9" b="23661"/>
          <a:stretch/>
        </p:blipFill>
        <p:spPr bwMode="auto">
          <a:xfrm>
            <a:off x="5004048" y="1489337"/>
            <a:ext cx="272388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920" y="3719822"/>
            <a:ext cx="2723885" cy="1856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491943" y="752199"/>
            <a:ext cx="41601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srgbClr val="000066"/>
                </a:solidFill>
              </a:rPr>
              <a:t>Outras ações NASF / E-</a:t>
            </a:r>
            <a:r>
              <a:rPr lang="pt-BR" sz="2400" b="1" dirty="0" err="1" smtClean="0">
                <a:solidFill>
                  <a:srgbClr val="000066"/>
                </a:solidFill>
              </a:rPr>
              <a:t>Multi</a:t>
            </a:r>
            <a:endParaRPr lang="pt-BR" sz="2400" b="1" dirty="0">
              <a:solidFill>
                <a:srgbClr val="000066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248955" y="5593299"/>
            <a:ext cx="30275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 smtClean="0">
                <a:solidFill>
                  <a:srgbClr val="000066"/>
                </a:solidFill>
              </a:rPr>
              <a:t>Grupo Cessação do Tabagismo</a:t>
            </a:r>
            <a:endParaRPr lang="pt-BR" sz="1600" b="1" dirty="0">
              <a:solidFill>
                <a:srgbClr val="000066"/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5204454" y="5583725"/>
            <a:ext cx="2323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 smtClean="0">
                <a:solidFill>
                  <a:srgbClr val="000066"/>
                </a:solidFill>
              </a:rPr>
              <a:t>Grupo Emagrecimento</a:t>
            </a:r>
            <a:endParaRPr lang="pt-BR" sz="1600" b="1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266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="" xmlns:a16="http://schemas.microsoft.com/office/drawing/2014/main" id="{2848C1F2-2A9D-4366-B668-A109CE9FE389}"/>
              </a:ext>
            </a:extLst>
          </p:cNvPr>
          <p:cNvSpPr/>
          <p:nvPr/>
        </p:nvSpPr>
        <p:spPr>
          <a:xfrm>
            <a:off x="142875" y="71438"/>
            <a:ext cx="8858250" cy="6715125"/>
          </a:xfrm>
          <a:prstGeom prst="rect">
            <a:avLst/>
          </a:prstGeom>
          <a:noFill/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6" name="Retângulo 9">
            <a:extLst>
              <a:ext uri="{FF2B5EF4-FFF2-40B4-BE49-F238E27FC236}">
                <a16:creationId xmlns="" xmlns:a16="http://schemas.microsoft.com/office/drawing/2014/main" id="{BD81E457-615C-4842-AE69-9131CC9B7C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4563" y="6207125"/>
            <a:ext cx="4572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900" dirty="0">
                <a:solidFill>
                  <a:prstClr val="black"/>
                </a:solidFill>
              </a:rPr>
              <a:t>SECRETARIA MUNICIPAL DE SAÚDE</a:t>
            </a: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2º </a:t>
            </a:r>
            <a:r>
              <a:rPr lang="pt-BR" altLang="pt-BR" sz="900" dirty="0">
                <a:solidFill>
                  <a:prstClr val="black"/>
                </a:solidFill>
              </a:rPr>
              <a:t>QUADRIMESTRE </a:t>
            </a: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2023</a:t>
            </a:r>
            <a:endParaRPr lang="pt-BR" altLang="pt-BR" sz="900" dirty="0">
              <a:solidFill>
                <a:prstClr val="black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65212"/>
            <a:ext cx="1816100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400" y="-134045"/>
            <a:ext cx="1736725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132856"/>
            <a:ext cx="3662436" cy="2445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4500563" y="2401233"/>
            <a:ext cx="4104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rgbClr val="000066"/>
                </a:solidFill>
              </a:rPr>
              <a:t>Corujão da Vacina – ESF Santo André</a:t>
            </a:r>
            <a:endParaRPr lang="pt-BR" b="1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628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="" xmlns:a16="http://schemas.microsoft.com/office/drawing/2014/main" id="{2848C1F2-2A9D-4366-B668-A109CE9FE389}"/>
              </a:ext>
            </a:extLst>
          </p:cNvPr>
          <p:cNvSpPr/>
          <p:nvPr/>
        </p:nvSpPr>
        <p:spPr>
          <a:xfrm>
            <a:off x="142875" y="71438"/>
            <a:ext cx="8858250" cy="6715125"/>
          </a:xfrm>
          <a:prstGeom prst="rect">
            <a:avLst/>
          </a:prstGeom>
          <a:noFill/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6" name="Retângulo 9">
            <a:extLst>
              <a:ext uri="{FF2B5EF4-FFF2-40B4-BE49-F238E27FC236}">
                <a16:creationId xmlns="" xmlns:a16="http://schemas.microsoft.com/office/drawing/2014/main" id="{BD81E457-615C-4842-AE69-9131CC9B7C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4563" y="6207125"/>
            <a:ext cx="4572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900" dirty="0">
                <a:solidFill>
                  <a:prstClr val="black"/>
                </a:solidFill>
              </a:rPr>
              <a:t>SECRETARIA MUNICIPAL DE SAÚDE</a:t>
            </a: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2º </a:t>
            </a:r>
            <a:r>
              <a:rPr lang="pt-BR" altLang="pt-BR" sz="900" dirty="0">
                <a:solidFill>
                  <a:prstClr val="black"/>
                </a:solidFill>
              </a:rPr>
              <a:t>QUADRIMESTRE </a:t>
            </a: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2023</a:t>
            </a:r>
            <a:endParaRPr lang="pt-BR" altLang="pt-BR" sz="900" dirty="0">
              <a:solidFill>
                <a:prstClr val="black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65212"/>
            <a:ext cx="1816100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400" y="-134045"/>
            <a:ext cx="1736725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25" y="1360116"/>
            <a:ext cx="4383087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369642"/>
            <a:ext cx="3749675" cy="2428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7442" y="3817938"/>
            <a:ext cx="3749675" cy="2389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ângulo 4"/>
          <p:cNvSpPr/>
          <p:nvPr/>
        </p:nvSpPr>
        <p:spPr>
          <a:xfrm>
            <a:off x="2286000" y="267241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2800" b="1" dirty="0">
                <a:solidFill>
                  <a:srgbClr val="000066"/>
                </a:solidFill>
              </a:rPr>
              <a:t>Secretaria de Saúde recebe nova ambulância</a:t>
            </a:r>
          </a:p>
        </p:txBody>
      </p:sp>
    </p:spTree>
    <p:extLst>
      <p:ext uri="{BB962C8B-B14F-4D97-AF65-F5344CB8AC3E}">
        <p14:creationId xmlns:p14="http://schemas.microsoft.com/office/powerpoint/2010/main" val="1068628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479922" y="745231"/>
            <a:ext cx="684076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 smtClean="0">
                <a:solidFill>
                  <a:srgbClr val="000066"/>
                </a:solidFill>
                <a:latin typeface="Franklin Gothic Medium Cond" panose="020B0606030402020204" pitchFamily="34" charset="0"/>
              </a:rPr>
              <a:t>OBRIGADO</a:t>
            </a:r>
          </a:p>
          <a:p>
            <a:pPr algn="ctr"/>
            <a:endParaRPr lang="pt-BR" sz="6600" b="1" dirty="0">
              <a:solidFill>
                <a:srgbClr val="000066"/>
              </a:solidFill>
              <a:latin typeface="Franklin Gothic Medium Cond" panose="020B0606030402020204" pitchFamily="34" charset="0"/>
            </a:endParaRPr>
          </a:p>
          <a:p>
            <a:pPr algn="ctr"/>
            <a:r>
              <a:rPr lang="pt-BR" sz="6600" b="1" dirty="0" smtClean="0">
                <a:solidFill>
                  <a:srgbClr val="000066"/>
                </a:solidFill>
                <a:latin typeface="Franklin Gothic Medium Cond" panose="020B0606030402020204" pitchFamily="34" charset="0"/>
              </a:rPr>
              <a:t>Secretaria de Saúde</a:t>
            </a:r>
          </a:p>
          <a:p>
            <a:pPr algn="ctr"/>
            <a:r>
              <a:rPr lang="pt-BR" sz="6600" b="1" dirty="0" smtClean="0">
                <a:solidFill>
                  <a:srgbClr val="000066"/>
                </a:solidFill>
                <a:latin typeface="Franklin Gothic Medium Cond" panose="020B0606030402020204" pitchFamily="34" charset="0"/>
              </a:rPr>
              <a:t>Capivari de Baixo</a:t>
            </a:r>
            <a:endParaRPr lang="pt-BR" sz="6600" b="1" dirty="0">
              <a:solidFill>
                <a:srgbClr val="000066"/>
              </a:solidFill>
              <a:latin typeface="Franklin Gothic Medium Cond" panose="020B06060304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60842" cy="6498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5127660"/>
            <a:ext cx="1736725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55" y="5517232"/>
            <a:ext cx="1811337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1123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38" y="438547"/>
            <a:ext cx="8933862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26626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aixaDeTexto 3">
            <a:extLst>
              <a:ext uri="{FF2B5EF4-FFF2-40B4-BE49-F238E27FC236}">
                <a16:creationId xmlns="" xmlns:a16="http://schemas.microsoft.com/office/drawing/2014/main" id="{8D3B9411-D520-4955-96E4-3A12261C2B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736" y="-254426"/>
            <a:ext cx="559627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endParaRPr lang="pt-BR" altLang="pt-BR" sz="1200" dirty="0">
              <a:solidFill>
                <a:prstClr val="black"/>
              </a:solidFill>
            </a:endParaRPr>
          </a:p>
          <a:p>
            <a:pPr>
              <a:lnSpc>
                <a:spcPct val="150000"/>
              </a:lnSpc>
            </a:pPr>
            <a:endParaRPr lang="pt-BR" altLang="pt-BR" sz="1200" dirty="0">
              <a:solidFill>
                <a:prstClr val="black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pt-BR" altLang="pt-BR" sz="1600" dirty="0" smtClean="0">
                <a:solidFill>
                  <a:schemeClr val="bg2">
                    <a:lumMod val="50000"/>
                  </a:schemeClr>
                </a:solidFill>
              </a:rPr>
              <a:t>Durante o 2º quadrimestre foram realizados 181.495 atendimentos e procedimentos em todas unidades de saúde, nas  seguinte áreas:</a:t>
            </a:r>
          </a:p>
          <a:p>
            <a:pPr>
              <a:lnSpc>
                <a:spcPct val="150000"/>
              </a:lnSpc>
            </a:pPr>
            <a:endParaRPr lang="pt-BR" altLang="pt-BR" sz="1600" dirty="0">
              <a:solidFill>
                <a:srgbClr val="FF0000"/>
              </a:solidFill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="" xmlns:a16="http://schemas.microsoft.com/office/drawing/2014/main" id="{0A00A83B-042D-49BF-82BC-ABBB65DB9FE4}"/>
              </a:ext>
            </a:extLst>
          </p:cNvPr>
          <p:cNvSpPr/>
          <p:nvPr/>
        </p:nvSpPr>
        <p:spPr>
          <a:xfrm>
            <a:off x="142875" y="71438"/>
            <a:ext cx="8858250" cy="6715125"/>
          </a:xfrm>
          <a:prstGeom prst="rect">
            <a:avLst/>
          </a:prstGeom>
          <a:noFill/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6711"/>
            <a:ext cx="1434988" cy="738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761" y="1902743"/>
            <a:ext cx="7468478" cy="4647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luxograma: Processo 2"/>
          <p:cNvSpPr/>
          <p:nvPr/>
        </p:nvSpPr>
        <p:spPr>
          <a:xfrm>
            <a:off x="2051720" y="151308"/>
            <a:ext cx="6408712" cy="1477491"/>
          </a:xfrm>
          <a:prstGeom prst="flowChartProcess">
            <a:avLst/>
          </a:prstGeom>
          <a:noFill/>
          <a:ln w="38100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5" name="Conector angulado 4"/>
          <p:cNvCxnSpPr/>
          <p:nvPr/>
        </p:nvCxnSpPr>
        <p:spPr>
          <a:xfrm rot="5400000">
            <a:off x="827584" y="692696"/>
            <a:ext cx="1296144" cy="864096"/>
          </a:xfrm>
          <a:prstGeom prst="bentConnector3">
            <a:avLst/>
          </a:prstGeom>
          <a:ln w="31750">
            <a:solidFill>
              <a:schemeClr val="bg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8304176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" descr="data:image/png;base64,iVBORw0KGgoAAAANSUhEUgAAAn4AAAF4CAYAAADKYfTgAAAAAXNSR0IArs4c6QAAIABJREFUeF7tnQvcVlPa/68SJfqXKSSHTKjBvAmZnMYxJuMQGjPIxJScoqRBEzW8mYRCETW9ojDGGGfeCQkzDtPr8CaKxxDp4FSU6KDT/3PtefdjP/vZ+77ue9/Ps9v3Xt/9+fT59Nxrr72v9b2uvdbvvtZa+24gHBCAAAQgAAEIQAACThBooK2cN2/ehlWrVjnRYBoJAQh8T+Chf62T+6pEFn27TvZsuYn0/XED2a91QxDlnMBtM9fKEx+JfPudyAHbNZCL92korbfwhgMOCEAgxwTWr1//gvekV1VVbWjfvn2Om0rTIACBMIGbX1wst834Snru1UrabtVY/nfRNzLulc/k+XN2kYN3bgqwnBI48y8LZN6ytdJ99x9Is8abyPQPlsn/LPhGZvbfVbbcDNGfU7fTLAh4BN577z1B+BEMEHCUQMvh78jVR+7giT7/ePpfS+XDL1fKE2e1dZRKvpv95ier5NjJ8+T27j+s0dAJMz6Tg3ZuIr87bOt8A6B1EHCcAMLP8QCg+e4SmPfVd7L/7XPljye1qwHh82/WSv8nPpQWTTZxF06OW75y7QbZdavGMvTIHWq08oW5X8vHy1bIX07fKcetp2kQgADCjxiAgKME1qzbIJsPmy13/aKdNG/SqJqCTvk9/a+v5OEzEAB5DI0Z81fI7576XG44pmZG996Zi6Vti4Zy3TGt89hs2gQBCPwfAYQfoQABhwkMfOIT+d9Fq6V3521lq803kX8tWSVjX/pERnbbVk7dq4XDZPLd9EP/OFdaN2ssp3dsJQ0bNpCXPl4uo//xibw9YDfpsPX30/75pkDrIOAmAYSfm36n1RCoJnDJk5/IuFe+lM02aSDNGjeUYUduLed1aQmhHBP4cuU66fvQInn8nWWe39v9YDMZ/fPt5Kjdtsxxq2kaBCCgBBB+xAEEICAffvmdHDrxQ/n48g7QcIjAna9/JY+/s1weYlrfIa/TVNcJIPxcjwDaDwER+eir7+TwiR/Kh5ch/FwKiPveXOoJvz+duqNLzaatEHCaAMLPaffTeAj8mwDCz81IQPi56Xda7TYBhJ/b/qf1EED4ORwDCD+HnU/TnSWA8HPW9TQcAt8TIOPnZjQg/Nz0O612mwDCz23/03oIkPFzOAYQfg47n6Y7SwDh56zraTgEyPi5HgMIP9cjgPa7SADh56LXaTMEQgTipnoXfLJE+l56q7z7/oLqGo0abSIdd99ZzjzlCOl2+D6y2abf/+qHnrRi5WoZdPUkmfr8G6Lnjrn6bPn5kZ1r3DHuurvvuoMc13U/OeW4g2SrFt+/U+7Djz+T3wwcI0u//lbuHjtQ/mP3nauvt379Bnnp1Tky8U/PyP/873uy+rs10rxZUzn4J3t4Nu7bcVfvJcXB47s1a+WlV9+R+x/7h/zz9SpZtnyFNN5sU+m4x87evY89srM03byxJGm/3ufuB5+XYTfc693y9JMOld9fcmoNTmvWrJXhN9/vnRc+Tv75ATJi8K9l0adfxrZZ67zwz7fl7N/eKmvXrpOfdtlTxg7vKy3+3xa12jn1uTfkv/70tLz17jyPyzFH7CsX/uZY2b51S0H40RVAwD0CCD/3fE6LIVCLQJzwe/+jT+Ssi8fIwk+XRFIb2PcE6XfWsbLJJg2ry2e/97GcOeBmWfLVcu+zXx5/sAy/rGcN4WNdV0XJTVf1kf067eZdI3j+n2+/VLrs3d77XEXmf970Z7n/sRcj7VPhedn5J0nvU4+qtlHt+t21U+SZv8+MjYQbf99bTjrmgBr3jTo5qv3frlglA6+6o/r6P9xpW7nzpgHSdvutqy+xctV3ng2PPjUjVvjNX7S4mn2wzVph3br1nnCc/MB0r/4WTZvI5DEXy77/sUv19fScsZOekLF3PF7rHuf9uptc3q8Hwo++AAIOEkD4Oeh0mgyBMIFihJ8vPpZ/s1Jumvio3Hn/s7JH+x3ljtH9pfXW3/+827i7/ltGjX9YLj77BHn06Rny3Xdr5a6bB8iuO29XfdsoIadZsH++USXXjPmLvDd3kZfVm3hDP9m2VYtI4bdhwwaZ8tfn5KrR93mZrN9ddIp0/1kXabxZI/n0869k1IRH5KH/fsUrU+G194/biQouzcT99cmXZeuWzeW3553oZRg1u6f3r5q7SCb/5Vk5aL/d5cRu+0fe12r/zNkfyhkX3Shdf7qXrF+/Xh5/5lW57oozPQHsH0Hh54uwsE/ixK6ep6Kw9yVjZZtWzWXXH7aRKQ9MlwvO/LnXngYN/p3d9LOkCz/7UkYP6+21UzOdjz09w+PTv8/xCD+6Agg4SADh56DTaTIEyhF+WnfG/74np55/g5fFUlGlWS09dCq235Dx8snnX8ltI86T8XdP9bJa/3lpT/l1j8MKCj+/8O2qj+XsQbfIZ4uXytjh58jxR+0XKcC0vO+l4+Stdz6SQeedKP3O/Hm16NFrffLZl165ZiB9UfT3GbO96VGd1lX7Dtl/z4LBECe+4tqvYnTc5P+W0eMf8WxfuWq1XP6HydLtsH1k9O97ewJTj3KFn4rJ/kP/6LVbs3y9Btwsu++2Y7VQ1nv4tqtPwtlAv9FM9dIXQMA9Agg/93xOiyFQi0ApGT8VEjfc/rD86eEXagma19/6wJvm1TVyOr37yNR/RgqfQtkszbwNG/Un+fOj/5C+PX8mv7uwh3ww79Na055+Zk3X9N037rfSea9da7QrOB2q2S7Nut0+5W9y651P1rI7LiSi7CzU/qDwVUGsbdGpcl2Hp1nPH+26Q9nCT7N2Q6+/V5589jVP0P1wx208gTvrnY/kv0ZdKIfu/2PvHkFhrNnN/n2Ok+5Hd5FmW25e3VyEH50BBNwjgPBzz+e0GAKJhF+4Uvt2beTWP5wru/2wjVek2a5R4x+R2yb/d3WmTjeFqPDRIyh8Cgk/Pfe6cQ962UKdur32d728NYb+WkN/ytnPuul6wPBUsm+rf51Oe/7Qy/Bdd9tDXgYyOL06esIjnhj0D10X6AuoQmsRw+3X+mqTTvOefMwBnvBVwedvdAlmPQut8dONF4POPTF2XaNvU9sdtpZxI86TZltsLiNv/av8133PyNmnHSWDL/xF9XrG6S/OkkuuvsPbvKKHTnurmP7Nr470so8IPzoDCLhHAOHnns9pMQTKFn66Xu/6K8/y1s35h59h+ubbldWbGYIbHYYNPNUTHHqkLfw6d9xVbvnDOTLy1gdN4ecJz/9bkxcn/KLarxlGX4D5U9R6LV0LqRtQjjqkk7dhRTdilCP8/B3Dwent6S/Nkj6Dbolcc6k7kyfe+5S3AUazo3rozuHhl/aUR99byW/10h9AwDECCD/HHE5zIRBFoNip3v/4UVtv44aKmT3b7+StKdtu2x94lwy+XiTqHkHhU0j4Ra1/izrfz/ipkLrnlktEs3rBIzhlrELnD5efITf+8TFPBPmZxM2bbFZd5aul30jvQWNFp5CjhJ9mGgu1Pzi1GtX+lls186ZmlVvSNX7BV+XERfIdoy+SIw7qWKtY23frXU/KpD9P816zo9Pj/5JWCD+6BAg4RgDh55jDaS4EyhF++hqVeQu/8N4vp7tG/enLYLYrjnBQoBUSfsHNHTo9q++dizrf39mqZVcNOk16/eLwGps7ouz82/TX5YIh470pT50m1d27/lGM8ItrfzHCV8/57XknSb+zfp5Y+PlT5yoy445Tu/9U/vO3p8umofcr6vn6KpvfXDLW2xCjr6xZ1WZ3hB9dAgQcI4Dwc8zhNBcC5Qq/oMg7sPOPPAG1avUa6TNorMxb8EWt7NvXy1dIvysmyIv/M6d6923UZo3w61z02jplqpmyKOGnmxyuvvHP3iYTFXK6FlBfoaLZLLVD33OnU6C6Fu+PN1zo7UDWzRf9h06Uf8yY7b3A+IoBv5RD99/TW+/20fzP5bzBt0nVBwtjM34q/KLar+vs/Pfq+eIuyNl/xY3PS3cV++/xK+V1Lv60cZS480Wt/95AFeZPTntVzu91jOy847beGsynnn9DLvvDZM80zZK+s3YrhB9dAgQcI4Dwc8zhNBcC5Qo/re/v3tU1Y7oRYsWK1V4mzRc2wV+QCL7ixC9f/OXXBV8MHd44EZch1F+3GDBsorw26/1Ix+puVl1XF8zszZ33qVxy9SR5c86HscEQ9QLn4EuUw+1vt1Nr7716+hqbqFen+OfrDbV8j912LFn46a+a+AI6uIbQb0Qww6nljTZp6Pkk6tB3+PXvfZz85e2vEX50CRBwjADCzzGH01wIlCL84n4qLbjWTDNWeuguXBUUF599fI0pVy17dea/5Nf9b5ImjTf1fnJtqxbNav0UnP+TafrqlZO67V/jtSOFfrJNbbnvkb97mzbeeX+Bt5N2xzat5PijfiKnnXiI7LBdy1pN1jr6OpQHnnhJZs35yNv0oCLxxx128l50rD9Fp1nAYtt/2IH/4b3XUH9pZMLIC2r83JzeXKeRzx18m8fhdxf+Qs785RHy+1F/8jZc6N/nnPGzWjaG77355o09sbzZZo1k4g0Xyi5tW9eoE3w59RknH+b9Mof+bJ6y0Ve96LHfXrt5O38PPeDH3s5fdvXSH0DAPQIIP/d8ToshUItA3OYOUOWbAMIv3/6ldRCIIoDwIy4gAAFB+LkZBAg/N/1Oq90mgPBz2/+0HgIeAYSfm4GA8HPT77TabQIIP7f9T+shgPBzOAYQfg47n6Y7SwDh56zraTgEvidAxs/NaED4uel3Wu02AYSf2/6n9RCQ1xaslJtfWiJ/e+9ruWD/lnLxQa2kZdNNIJNzAo/O+VpG/2OJLPj6OxlwYEsZcFCrnLeY5kEAAkoA4UccQMBhAo/M+VpO/dN8OW2vlrJD88by9mffyusLv5V/nPtDabvV9z9n5jCiXDZ9+PTP5a7Xl8rPO7SQLTdrJK98/LVs2nCDPHN2zZ+9y2XjaRQEHCeA8HM8AGi+2wTaj/6XnL5XK9l3+y2qQdw/a4k0arhO7jplB7fh5LT185aukT1ufE9u695OfhDI7F7/94XSs1NzOa/Lv397mQMCEMgnAYRfPv1KqyBgEliwbI3se8sH8l892tU4d9HXa2Tw1I/lpz9sal6DEyqPwKKvv5OGDTaRoUfUFPbTP/haPv1mpdx36o6V1ygshgAEiiaA8CsaFSdCIF8Elq1aJ63/8K7cf/pu0iDQtDmfr5T/eu1zufHn2+arwbTGI/DGopXy0NvfyDVH1xR4j8z+SjZrtE5uP7ENpCAAgRwTQPjl2Lk0DQIWgV/c+7E0kE2k1z5be6euXrtebvj7Ijl1r/8nAw9msb/Fr1LLd7nhPTlh9x/IEbv8P68JHy9dLVdPXygPnLajHNru+2n/Sm0fdkMAAvEEEH5EBwQcJvD16nXS4+758sFXq2W7LTeTd75YJWfs3ULGHr+dw1Ty3/QZ81dKr78skM02aSBbbNZQXlv4rdx8XBu58IDav2ucfxq0EAJuEUD4ueVvWguBSAKvL1wpnyxfK3ts01ja/YDdvK6Eyd8//Fa+/W69HNC2qbRowit8XPE77XSbAMLPbf/TeghAAAIQgAAEHCKA8HPI2TQVAhCAAAQgAAG3CSD83PY/rYcABCAAAQhAwCECCD+HnE1TIQABCEAAAhBwmwDCz23/03oIQAACEIAABBwigPBzyNk0FQIQgAAEIAABtwkg/Nz2P62HAAQgAAEIQMAhAgg/h5xNUyEAAQhAAAIQcJsAws9t/9N6CEAAAhCAAAQcIoDwc8jZNBUCEIAABCAAAbcJIPzc9j+thwAE/o/A4sWLpVWrVpnhgT3xroBN4TCFD3wKEUD4ZaabxxAIQGBjEtDOsH379hvThBr3xp54V8CmcJjCBz4Iv8x05RgCAQhklQCDZeUMlviqcnylluKvbPmLjF9WRyHsggAEUiXA4JStwcnKWJCdJSOatINw/VlH+CWNHOpBAAK5IuD6YGA5M0t8smQLGS0rcsj4WYTSjmeEn+URyiEAAScIpN35WlCxh4yWFSNx5cRO5WSvN8YXB4Rf0ieLehCAQK4IMFhWzmCJryrHVxtD2Fgdk+vxg/CzIoRyCEDACQKuDwaWk7PEJ0u2IGysyGGq1yKUdjwj/CyPUA4BCDhBIO3O14KKPUz1WjHCVG8yQq4/Wwi/ZHFDLQhAIGcEXB8MLHdmiU+WbCHjZ0UOGT+LUNrxjPCzPEI5BCDgBIG0O18LKvaQ8bNihIxfMkKuP1sIv2RxQy0IQCBnBFwfDCx3ZolPlmwh42dFDhk/i1Da8YzwszxCOQQg4ASBtDtfCyr2kPGzYoSMXzJCrj9bCL9kcUMtCEAgZwRcHwwsd2aJT5ZsIeNnRQ4ZP4tQ2vGM8LM8QjkEIOAEgbQ7Xwsq9pDxs2KEjF8yQq4/Wwi/ZHFDLQhAIGcEXB8MLHdmiU+WbCHjZ0UOGT+LUNrxjPCzPEI5BHJKYNmyZTJ8+HDZZpttZMCAAdK4ceOctrS4ZqXd+VpWYQ8ZPytGyPglI+T6s4XwSxY31IJARRNYvXq1jBkzxmsDou/frtTOsN+ELyrar6UY/8zog0o53ePTvn37kurU18lZsoWMn+1l/FWYUdp8EH52zHIGBHJHYOrUqTJr1ixEX8CzCL9sDU6FrEl7oLQ6AOypnNhBqP/7S24DBVFVVbUhK9/mrIeMcghAAAJ1TQDhVzmDN0KrcnyF0LJ7qrTjuWThN2/ePBkxYoQsX768ujVdu3aV3r17e39rFmHkyJG1WtqsWTMZMmSItG3bVvy1RYsWLZJevXpJt27dapyv2Yhp06bJ0KFDvc91HZKeG3d06tTJy1xUVVVF3jvqHnqtqLa0adPGu2/z5s0Leiuunb4twfVS/rTazJkza10zyC5cGOQULgu2KdyOcBvibB08eLB07Nix+tLKfcqUKbVsjGISdc2gTVo+bty4ap8HLxrkEeebYAxE+SJcXohxuJ3hBk6aNMmLtzhflOJrvXaxHP37+vbEsfDLg9ct1KZgPIR9UsqzGeQUfH6DnxfysxUj/nWKiQc9t1Redndb8wyEX+WIibQHSiuWsKdyYgchWmLGzx94woOOdsgqDlTAFRoI/NAICpooUVFo0LcGmrDY8Aef8KBeqC0qAiyxEGVHcAAL1vc/b9WqVbVAtjoSLfc5qe1hcezX99sXHuBfe+21GmI8zMVvf7CeJbb8e6q/Z8yYUUPU+W1UO1VMFvKTCpOxY8d6l9t2220jpxstW+KEX5ixzydKkAcZN23aVFasWBEp+kvxtS/8/C8uUaLVZ/X5559X308/mzhxohx//PHel6OoQ9v88MMPy5Zbbil77rlnbCypf2bPni3ffPONnHTSSdWxU8qzGY45P17Cz1HcNYuJEb+NVjwk5VXMMxY8B+FXOYM3QqtyfIXQsnuitOO56Iyfn0UIDiRRzSllcNl5553lrbfeki5dutQYxOpS+PmZgsWLF1cLDF8MxIk7HbTmzJlTMPNXqJ3hQa8+hV9SW6MW91tiS1la7IKCNC7j568vO+yww+SOO+6IzApathQr/NQeP3bDcea3R7OcKoDV3n79+tXIgvrnxLUlSuBYthf7LIWfL/+6++67rzz//POR3PwvC3rO66+/7mUx/S8NpTybUV824r5kxH3Zsr48+e2z4iEpL7u7rXkGwq8mjw0bNsjbb78tt912m7cmqFGjRnLkkUfKOeecIy1atPBOXrBggdxyyy3yxhtveH/vs88+Xj+rX+iDx9NPPy033HCDrF27Vk455RS54IILSnVPjfPTHigtY7EHIWrFSKHytOOnaOFXjMCwBkm/4cFMlk7hhrNHdSn8ogSO1ZZixI2V0dLpcF8kZ1H4+YI4KHAtwVLKTtA4PkHfH3DAAd40fpTIsGwpRfhFtVU/C/qlZ8+e3i7XqKxsKb7W61q2JxUy/nV9kRr1Jcw/p3///l5WtS6FX5T/w2xKiRFlVUw8JOVVakeM8KtJ7KOPPpJLLrlEvvrqqxoF3bt398Sd+k7LP/zwwxrl+gXrqquukiZNmniff/rppzJo0KDq5TonnHCCDBw4sFT3IPxKIJa2kLBMw55sCeOihJ/fOe+xxx7mVGWpWQV/8A9euy6FXzhLUUxbijmnmDVs6mrtIPWIExWFwqGUqd5CaxMLTVX6NuqaxLoULHF8wp/HiXDLllKFX5SY9wWFn+Xzp1L9tai+b0rxdTEci13TFo6NYJsffPBBCWaxw0K2R48etUR1qc9m1PKCMKPwNUsVacXEQ1Je1mAULkf41SQyd+5ceeyxx+T000+Xrbfe2sv8/fWvf/VmaFTYrVy5UiZMmCCnnXaa7LTTTvLiiy/KNddcI61bt5abb75ZttpqK1m3bp1X78knn5Sjjz5aHn/8cUH4lRqZpZ+P0MqW0LI8mLa/6kX4RS0gD64lCwua8GBSjvAL3zssiIoRdcWcU4oY8IVfeHOHtZEkbnNHeL2av/5K7xO3ESNujV9wOi54nWCg+ueUMqgXWvtVzLR7GsIvfI+49pXia1/4RW2SCbIO+9ba2BHOJKqtGuvBawbt1Km4cDbVF7/hTqjQsxklPnWdoS+OyxV+KvyLiYckvKzOFuFX/Hv8VHxfd9118txzz4lmx/v06SMNGngvhPAOncLVuBg/frwceuihXlxuttlm8uabb8rll1/uLTdQwahxg/ArNTJLPz9tIWFZiD3ZEqL1Ivzi1kP5TQ8Lv/AvCGjnErc4vtAgHC6LWpNUjKgr5pxSxEB9ZvyC4RQUbtZuzlI31eh9yhV+UVzj1t/Vt/CLmpKM+yWLUnxdTMYv6DNro1PYv+Hd7sFMeVBErVq1KvMZv1LiIdx36BIR64uTNRgh/Gzh9+ijj3rZO//Q5QXnnntu9a+86Nq+Sy+9VNavX++dcuCBB3p/6xcPffODviHhiy++kNGjR8v8+fPlsssuQ/iVGpgJzkdoZUtoWS5M21+ZEH5+NkOzJPpNUTv1uhB+/nWDGYpiRF2xU6zW60r89WL1ucYvHFD+vT744IPYrExcEFpiq1zhFzXdGrVj0/dboZ2xSaZ6g/6Ka0vUZo1ihF9wbaDFMYq/z6bQ633C1w1myvWauq7Un7aOiuG6muoN+qWcjF8p8RBmVgwvq7NF+JUu/HSDxxlnnOFl/fT/YeHXsGFD+dnPfiYXXnihtwFJBZ8KQc34vfrqqwi/UoMy4flpCwnLTOzJlhAtSvjFDc5xA1ipGT+9TjADoy+S1vUiUe/TKyXjF5WlKmbxedSAFDXwxLUzLCrSFH5qZ9j+Ygb8YsRWKb/tGnXP8HvYwkzD0851KfzCawnjprV9m4p9J2GUgEwi/IqJy0JT02p3kFd9CL9iNneUEiOlxEPcFxz9vK5+co41fvGDk07lPvHEE3LXXXd5J6mg22WXXaor6A5g/bKpywt0p++1114rL730krdGMOrQHf067bvppptamiGyHCGRLSFhORF/ZctfRQm/KDER14xiREZcRs0XLLvuumtJ71TzbYm6d9xrS/zsYvAFxmEBWmhAKdTOsMjIi/DzxWEwg1psHBTKtEaVWeKplIxfnBCPEg3FiJtgm6M2p1i2RzFLIvz8Op999pn3zr7g62rqQ/hFfSGKeg7iNskE211qPCD8rKG19HLrt3pV6H355Zfe2wn03ZHqV93MsWbNGhk1apTocoLp06fLmWee6e2GV8E3bNgwb5evbv7Q2HjooYcQfqW7puwaCK1sCS3LoWn7q2jhp4b739CjXuCs5frrHeUIv+Duvbj1O6Vm/HyxEhR6wftEvWg5OE1arLAJikbdxJHGC5z9wVOzU76Ajcq4FOMTn1OhLFuwjWFGPlO1I+pF3pYYCE+xWuKpWOHni5Xghhgro+tnA30fFvpCEfZ1MRz1+nrN4BeL8D2j4i6Kid+W8C9r1LXw8+0r5gXOUcsNgrHjx2qhLxDBeHjnnXcS8bI623A5Gb+aRJ566qnIX0I66KCD5Morr/Te7afTuN99912NirvttpuX8WvZsmWNz5nqLTUik5+ftpCwLMWebAnRkoSfmu4PNMFmFPOTbXq+P5AWWkPnZ2d0IKuLqV69b9wGgqi2xP3CQ9htUXX1nKg1WkGhGb5OofvF7eoN3sf6CT3fZ9b0e1Agh22M+rmuqKnSuOlRfb2Dvs5Gj7gsqs/Tv0bcVKzPN074hXdOR9luvccxHC+l+LpYjuFpzrifRAv6Ikr4xU2txgm/qB33Uc9m+CcSk3wRi4uRww8/vOR4SMLLGowQfoXX+On0rr6G5e6775YlS5aIxqjuyNXXu+gv3ej07ssvvyy33367LFy4ULbYYgtvR68mAMKiT1n76wFPPPFEueiii0p1T43zERLZEhKWM/FXtvxVsvCzHEw5BCAAgUokQMYvW4NTIWsQEpXjK7UUf2XLXwi/ShyhsBkCEKhzAgi/bA1OCL/kIY7QqpxY3hjCGOGX/NmiJgQgkCMCCL/KGSwRNpXjq40hbKxuyfX4QfhZEUI5BCDgBAGEX+WICdcHbuuBhE/lxPLGEMYIP+sJohwCEHCCAINl5QyW+KpyfLUxhI3VYbkePwg/K0IohwAEnCDg+mBgOTlLfLJkC8LGihw2d1iE0o5nhJ/lEcohAAEnCKTd+VpQsSeeEGzI+FnPT6Fy1+MH4VdO9FAXAhDIDQHXBwPLkVnikyVbyPhZkUPGzyKUdjwj/CyPUA4BCDhBIO3O14KKPWT8rBiJKyd2yIhaGc8GekJVVdWG9u3bJ40z6kEAAhCoaAIMlpUzWOKryvEVGVG7W0w7nsn42T7hDAhAwAECaXe+FlLsIeNnxQgZv2SEXH+2EH7J4oZaEIBAzgi4PhhY7swSnyzZQkbLihzW+FmE0o5nhJ/lEcohAAEnCKTd+VpQsYeMnxUjZPySEXL92UL4JYsbakEAAjkj4PpgYLkzS3yyZAsZPytyyPhZhNKOZ4Sf5RHKIQABJwik3flaULEzTBaLAAAgAElEQVSHjJ8VI2T8khFy/dlC+CWLG2pBAAI5I+D6YGC5M0t8smQLGT8rcsj4WYTSjmeEn+URyiEAAScIpN35WlCxh4yfFSNk/JIRcv3ZQvglixtqQQACOSPg+mBguTNLfLJkCxk/K3LI+FmE0o5nhJ/lEcohAAEnCKTd+VpQsYeMnxUjZPySEXL92UL4JYsbakEAAjkj4PpgYLkzS3yyZAsZPytyyPhZhNKOZ4Sf5RHKIQABJwik3flaULGHjJ8VI2T8khFy/dlC+CWLG2pBAAI5I+D6YGC5M0t8smQLGT8rcsj4WYTSjmeEn+URyiEAAScIpN35WlCxh4yfFSNk/JIRcv3ZQvglixtqQQACOSPg+mBguTNLfLJkCxk/K3LI+FmE0o5nhJ/lEcohAAEnCKTd+VpQsYeMnxUjZPySEXL92UL4JYsbakEAAjkj4PpgYLkzS3yyZAsZPytyyPhZhNKOZ4Sf5RHKIQABJwik3flaULGHjJ8VI2T8khFy/dlC+CWLG2pBAAI5I+D6YGC5M0t8smQLGT8rcsj4WYTSjmeEn+URyiEAAScIpN35WlCxh4yfFSNk/JIRcv3ZQvglixtqQQACOSPg+mBguTNLfLJkCxk/K3LI+FmE0o5nhJ/lEcohAAEnCKTd+VpQsYeMnxUjZPySEXL92UL4JYsbakEAAjkj4PpgYLkzS3yyZAsZPytyyPhZhNKOZ4Sf5RHKIQABJwik3flaULGHjJ8VI2T8khFy/dlC+CWLG2pBAAI5I+D6YGC5M0t8smQLGT8rcsj4WYTSjmeEn+URyiEAAScIpN35WlCxh4yfFSNk/JIRcv3ZQvglixtqQQACOSPg+mBguTNLfLJkCxk/K3LI+FmE0o5nhJ/lEcohAAEnCKTd+VpQsYeMnxUjZPySEXL92UL4JYsbakEAAjkj4PpgYLkzS3yyZAsZPytyyPhZhNKOZ4Sf5RHKIQABJwhoZ9hvwhc12vrM6IM2WtvTHgyshmbJnizZgvCzIgfhZxFKO54RfpZHKIcABJwggPAr7Oa0B6dC1mTJFoSf3T3gr2w9Wwg/O2Y5AwIQcIAAwi9bgxPCL/lDh9CqnFjeGF8cEH7Jny1qQiBXBJYtWybDhw+XRYsW1WpXr169pFu3brJ69WoZM2aMzJw5U9q0aSNDhw6V5s2bR3KYOnWqTJkyRZo1ayZDhgyRtm3b1jgveC3/+uEL+dcIf961a1fp3bt3nfJH+FXOYImwqRxfbQxhY3UMrscPws+KEMoh4AgBX/ipqFKRF3X4Yu2zzz6Tb775Rvr16ycdO3asdap/raZNm4qeGyX85s2bJ2PHjvXqbrvttjJgwABp3LhxjWup8Js2bVoNgelfe/ny5ZHXTeouhF/liAnXB24rxuFTObG8MYQxws96giiHgCMEShF+KuhWrFjhkYkSbLNmzZJx48bJMcccI3/7298iBZqKOj3vsMMOkzvuuCP2nLDw03v6AvTzzz8vmHUsxXVJhd+CBQs8+1955RVZt26d7LPPPh4TzYjqoRlUFbiaJVW7t99+ezn//PPlwAMPlAYNGsSayOAd7z3YIGxKebbD57oePwi/cqKHuhDIEYFShF+rVq08YfPwww/XEmy+KNNzOnfu7AnAcMYveK8DDjjAm2KOyjRGZfx85CoaR44cKYMHD47MOpbqmiTCb+HChXLppZfKJ598UuN2e++9t1xzzTWyZs0az7533323RvmWW24po0aNkg4dOiD8SnWUsEvUQua6sIGP/cXA+8pZVVW1oX379hYvyiEAgZwSKFX49ejRI1Kw6RTuiBEjvGlgPaKEn58R9AXhpEmTZM6cObWyd4WEn2/vHnvsUSfr/ZIIPz/bd9ZZZ8lOO+0kL774oif4Nt98cxk9erTX/kGDBsmOO+5Y/fl1110n06dPl+uvv172228/hF+C5wlhYw/sWRrP8Ve2/EXGL0GnQxUI5JFA3OaOTp06VU/nBrN5urkiSrDpZ4sXL/bqVFVVRQq/4Dm6ri8ue5d14ReOg/fff98TeltttZXceOONsn79ei/jt3TpUrniiiukdevWMmzYMG+K99prr5WWLVsi/BI8TAiJbAkJy4X4K1v+QvhZEUs5BBwhUGrGT4VfWLCFrxHO7CnKqEydnyXs0qVLjexdJQk/Xd83YcIEeeCBB+Tss8+W008/3RN4s2fP9kTg3LlzvUhq166dXH311bLDDjsUjCwGy3g8sMmWkLC6SPyVLX8h/KyIpRwCjhBIIvz8DKAi0gzfc889V2MXbpTwi8ruxW3WKEb4FdqFXIrrkkz1+tffsGGD13advlXxevnll4tugNHPX3jhBbnpppu86d+1a9fKkiVL5JBDDqk+J85GBkuEXynxGzyX2MmW0LL8mLa/EH6WRyiHgCMEkgg/RaPiTDd56BTnI488Irqpw3/HXpTw02le3akbdwQ3a2R9c4e2QcXcQw89JBMnTpQjjzxS+vfv74k+Pd58801P4OnrcS644AJp2LChTJ48We655x4555xz5LTTTovlkPZgYIV5luzJki3KDXsQWtbzU6g87fhB+JXjLepCIEcEkgo/f5pW38Wna9yCwi0s/AptyIgqixN+4Uxj+P1/SdySJOOnr7TRV7U8++yz0rdvXzn55JOlUaNG1bdXQXjLLbdI9+7dq4Xfgw8+KOPHj5cTTjhBBg4ciPBL4Ky0B0rLROxB+FkxgvArhxB1IQCBeiGQVPipMX4WL7gRRD8PCz8/Oxj1Qmf/OjNmzKh+/UvWX+D8xhtveK9z0U0c4ePiiy+WnXfe2cv4qVANHpr5u+qqq+SnP/0pwi9BNCO0EFoJwqa6iuvxQ8avnOihLgRyRKDQT7b5P5EW3tXrN99ftxf+6bWg8NMdrfpzb3pEvfTZF4r6bj7/OnE/2Rb3E2/luCNJxk83bugUd1jYqR0q/DSr9/LLL3vTwPPnz/fM01e79OnTRw4++GBe4JzQYa4P3BY2+CCMCxFA+FlPEOUQgIATBJIIv/oEw+AdTxc2CJtynj3X4wfhV070UBcCEMgNAYRf5YgJ1wdu66GDT+XEslqatr8QftYTRDkEIOAEAYRf5QyWaQ+U1gOAPZUTOxtDaGUtfhB+lkcohwAEnCCA8KucwRuhVTm+QmjZ3Wfa8Yzws33CGRCAgAME0u58LaTYE08INgg/6/kpVO56/CD8yoke6kIAArkh4PpgYDkyS3yyZAsZLSty0l/DZlnkevwg/KwIoRwCEHCCgOuDgeXkLPHJki0IPytyEH4WobTjGeFneYRyCEDACQJpd74WVOxhqteKkbhyYoepcGuqu4GeUFVVtaF9+/ZJ44x6EIAABCqaAINl5QyW+KpyfEVG1O4W045nMn62TzgDAhBwgEDana+FFHvI+FkxQsYvGSHXny2EX7K4oRYEIJAzAq4PBpY7s8QnS7aQ0bIihzV+FqG04xnhZ3mEcghAwAkCaXe+FlTsIeNnxQgZv2SEXH+2EH7J4oZaEIBAzgi4PhhY7swSnyzZQsbPihwyfhahtOMZ4Wd5hHIIQMAJAml3vhZU7CHjZ8UIGb9khFx/thB+yeKGWhCAQM4IuD4YWO7MEp8s2ULGz4ocMn4WobTjGeFneYRyCEDACQJpd74WVOwh42fFCBm/ZIRcf7YQfsnihloQgEDOCLg+GFjuzBKfLNlCxs+KHDJ+FqG04xnhZ3mEcghAwAkCaXe+FlTsIeNnxQgZv2SEXH+2EH7J4oZaEIBAzgi4PhhY7swSnyzZQsbPihwyfhahtOMZ4Wd5hHIIQMAJAml3vhZU7CHjZ8UIGb9khFx/thB+yeKGWhCAQM4IuD4YWO7MEp8s2ULGz4ocMn4WobTjGeFneYRyCEDACQJpd74WVOwh42fFCBm/ZIRcf7YQfsnihloQgEDOCLg+GFjuzBKfLNlCxs+KHDJ+FqG04xnhZ3mEcghAwAkCaXe+FlTsIeNnxQgZv2SEXH+2EH7J4oZaEIBAzgi4PhhY7swSnyzZQsbPihwyfhahtOMZ4Wd5hHIIQMAJAml3vhZU7CHjZ8UIGb9khFx/thB+yeKGWhCAQM4IuD4YWO7MEp8s2ULGz4ocMn4WobTjGeFneYRyCEDACQJpd74WVOwh42fFCBm/ZIRcf7YQfsnihloQgEDOCLg+GFjuzBKfLNlCxs+KHDJ+FqG04xnhZ3mEcghAwAkCaXe+FlTsIeNnxQgZv2SEXH+2EH7J4oZaEIBAzgi4PhhY7swSnyzZQsbPihwyfhahtOMZ4Wd5hHIIQMAJAml3vhZU7CHjZ8UIGb9khFx/thB+yeKGWhCAQM4IuD4YWO7MEp8s2ULGz4ocMn4WobTjGeFneYRyCEDACQJpd74WVOwh42fFCBm/ZIRcf7YQfsnihloQgEDOCLg+GFjuzBKfLNlCxs+KHDJ+FqG04xnhZ3mEcghAwAkCaXe+FlTsIeNnxQgZv2SEXH+2EH7J4oZaEIBAzgi4PhhY7swSnyzZQsbPihwyfhahtOMZ4Wd5hHIIQMAJAml3vhZU7CHjZ8UIGb9khFx/thB+yeKGWhCAQM4IaGfYb8IXNVr1zOiDNlorXR+cCoGHTeGwhA98rOengZ5QVVW1oX379hutk+PGEIAABDYmAYRf5QyWCJvK8ZVair+y5S8yfhtzpOHeEIBAZggg/LI1OFkZiywlKhA2lRM7CNF/C3EyfpkZejAEAvkmsGzZMhk+fLh07dpVunXrVt3YqVOnypQpU6r/1vLevXuLf/6iRYtiwXTq1EkGDBggjRs3Lgsewq9yBm+EVuX4CqFld0tpxzPCz/YJZ0AAAnVEIEr4TZo0SWbMmCFDhgyRtm3benfSzzp37iwdO3ascedZs2bJuHHjapxbR6Z534KTrPFbsGCB3HHHHfLKK6/IunXrZJ999vGEaJs2bTzTVLSOHTtWZs6cKatXr5btt99ezj//fDnwwAOlQQPve3fkkfZgYHHMkj1ZsgVhY0UOU70WobTjGeFneYRyCECgzgiEhZ//9x577OFl+Kwja8Jv4cKFcumll8onn3xSw/S9995brrnmGlmzZo0MHjxY3n333RrlW265pYwaNUo6dOiA8LOcHlGe9kBpmYg9hQnBJ1t8EH7WE005BCBQZwTyJvz8bN9ZZ50lO+20k7z44oue4Nt8881l9OjRHrdBgwbJjjvuWP35ddddJ9OnT5frr79e9ttvP4RfguhCSGRLSFguxF/Z8hfCz4pYyiEAgTojEDfVO23aNG/dn5X1y1rGLwzm/fff94TeVlttJTfeeKOsX7/ey/gtXbpUrrjiCmndurUMGzbMm+K99tprpWXLlgi/BNGFkMiWkLBciL+y5S+EnxWxlEMAAnVGIEr46bq3MWPGeGvg9CgkALMs/HR934QJE+SBBx6Qs88+W04//XRP4M2ePdsTgXPnzvXa165dO7n66qtlhx12KMiVwTIeD2yyJSSsDgJ/ZctfCD8rYimHAATqjEDcrl69QVAANmvWLHIDR1aF34YNG+S5557zpm+7dOkil19+uTRt2lT08xdeeEFuuukmb/p37dq1smTJEjnkkEOqz4mDy2CJ8Ev64BE72RJalh/T9hfCz/II5RCAQJ0RKCT8/JvMmzdPRowYIbvsskut17RkUfipmHvooYdk4sSJcuSRR0r//v090afHm2++6Qk8fXXNBRdcIA0bNpTJkyfLPffcI+ecc46cdtppsWzTHgwsJ2fJnizZotywB6FlPT+FytOOH4RfOd6iLgQgUBKBYoSfXlBf5zJnzhwZOnSoNG/evPoeWRN+K1as8F7V8uyzz0rfvn3l5JNPlkaNGlXbq4Lwlltuke7du1cLvwcffFDGjx8vJ5xwggwcOBDhV1IE/fvktAdKy0TsQfhZMYLwK4cQdSEAgYolkDfh98Ybb3ivc9FNHOHj4osvlp133tnL+Ok0dvDQzN9VV10lP/3pTxF+CaIZoYXQShA21VVcjx8yfuVED3UhAIGSCISFn2bw9Bc7gpk9/WzkyJHSq1evGr/uoTfKWsZPN27oLt6wsFNbVfhpVu/ll1/2poHnz5/vsdJXu/Tp00cOPvhgXuBcUvR8f7LrA7eFDT4IYyvDyE+2WU8R5RCAQJ0QiMr4hX+uTW+kr0AJ/2pHFoVfnUCJuQiDdzxd2CBsynn2XI8fMn7lRA91IQCB3BDQzjDJT7bVFwDXBycrY9G+ffv6Ql/ydfEVQrTkoAlUSDt+EH7leIu6EIBAbggg/Cpn8E57oLSCHHsqJ3bUUtf9hfCznmjKIQABJwgg/Cpn8HZ94LYeSPhUTixvDCGK8LOeIMohAAEnCDBYVs5gia8qx1cbQ9hYHZbr8YPwsyKEcghAwAkCrg8GlpOzxCdLtiBsrMhhatUilHY8I/wsj1AOAQg4QSDtzteCij3xhGBDxs96fgqVux4/CL9yooe6EIBAbgi4PhhYjswSnyzZQsbPihwyfhahtOMZ4Wd5hHIIQMAJAml3vhZU7CHjZ8VIXDmxQ0bUynjyAuekTxf1IACB3BBgsKycwRJfVY6vyIjaXWTa8UzGz/YJZ0AAAg4QSLvztZBiDxk/K0bI+CUj5PqzhfBLFjfUggAEckbA9cHAcmeW+GTJFjJaVuSwxs8ilHY8I/wsj1AOAQg4QSDtzteCij1k/KwYIeOXjJDrzxbCL1ncUAsCEMgZAdcHA8udWeKTJVvI+FmRQ8bPIpR2PCP8LI9QDgEIOEEg7c7Xgoo9ZPysGCHjl4yQ688Wwi9Z3FALAhDIGQHXBwPLnVnikyVbyPhZkUPGzyKUdjwj/CyPUA4BCDhBIO3O14KKPWT8rBgh45eMkOvPFsIvWdxQCwIQyBkB1wcDy51Z4pMlW8j4WZFDxs8ilHY8I/wsj1AOAQg4QSDtzteCij1k/KwYIeOXjJDrzxbCL1ncUAsCEMgZAdcHA8udWeKTJVvI+FmRQ8bPIpR2PCP8LI9QDgEIOEEg7c7Xgoo9ZPysGCHjl4yQ688Wwi9Z3FALAhDIGQHXBwPLnVnikyVbyPhZkUPGzyKUdjwj/CyPUA4BCDhBIO3O14KKPWT8rBgh45eMkOvPFsIvWdxQCwIQyBkB1wcDy51Z4pMlW8j4WZFDxs8ilHY8I/wsj1AOAQg4QSDtzteCij1k/KwYIeOXjJDrzxbCL1ncUAsCEMgZAdcHA8udWeKTJVvI+FmRQ8bPIpR2PCP8LI9QDgEIOEEg7c7Xgoo9ZPysGCHjl4yQ688Wwi9Z3FALAhDIGQHXBwPLnVnikyVbyPhZkUPGzyKUdjwj/CyPUA4BCDhBIO3O14KKPWT8rBgh45eMkOvPFsIvWdxQCwIQyBkB1wcDy51Z4pMlW8j4WZFDxs8ilHY8I/wsj1AOAQg4QSDtzteCij1k/KwYIeOXjJDrzxbCL1ncUAsCEMgZAdcHA8udWeKTJVvI+FmRQ8bPIpR2PCP8LI9QDgEIOEEg7c7Xgoo9ZPysGCHjl4yQ688Wwi9Z3FALAhDIGQHXBwPLnVnikyVbyPhZkUPGzyKUdjwj/CyPUA4BCDhBIO3O14KKPWT8rBgh45eMkOvPFsIvWdxQCwIQyBkB1wcDy51Z4pMlW8j4WZFDxs8ilHY8I/wsj1AOAQg4QSDtzteCij1k/KwYIeOXjJDrzxbCL1ncUAsCEMgZAdcHA8udWeKTJVvI+FmRQ8bPIpR2PCP8LI9QDgEIOEFAO8N+E75woq00EgJxBJ4ZfVCdw0lb2FgNcN0ehJ8VIZRDAAJOEED4OeFmGmkQQPilHyJpC1GEX/o+5o4QgEAGCSD8MugUTEqdAMIvdeSC8Eufee7uOHXqVJkyZUqNdjVr1kyGDBkibdu29T5fvXq1jBkzRmbOnFnjvDZt2sjQoUOlefPmtbjMmjVLRo4cWePzTp06yYABA6Rx48bVny9btkyGDx8uixYtkl69ekm3bt1q1FH7pk2b5t1n3rx5ta4ZvnHwGnF2Dx48WDp27Fi0L/22BNsbtDvuQn57q6qqIu0Oci6Fg/KOa5vaEtU+//pdu3atZhz0URR7v11B27R+7969vaJCDPzrBe0M1vWvrTaMGzfOi7cWLVpUx4LF1I+hSZMmefERPAq1pWinGyci/OqKJNepZAIIv/S9h/BLn3nu7hgUVr6A8wdTX0D4g3erVq2qB33/sw8++KCGSFRAWn/GjBmR4jF8flA8RAnJKPt8J+h9Fi9eXEtMarmKxBEjRkiXLl2qbdbPfbETJULinKv3mT17tnzzzTfSr1+/SNEYFDC+YI4SN+GyKHFVDIconwTbFxbZccJPRdeWW24p2267bSRHvab64OGHH/bO23PPPWsJv6CYDDMMCr/wFwrfXl/4lcLNb88222xTw27f77vssktse+riIUb41QVFrlHpBBB+6XsQ4Zc+89zdMUpY+YPqHnvs4Q3ycSLDH2SDYsgXCcGMoQ/Nv47+7Wf+/HvtvPPO8tZbb9USakmEX9j+sNN88VdM5s+/1i9/+Ut5/vnnJSh+g9etK+FXLIc4n8SJ3kLC75hjjpG//OUvkZlC/z5NmzaVFStW1Gh/1DXjhJ9+/vnnn0tYqCXhFhVHwfv6cXnSSSfVyiDX1QOM8KsrklynkgkUK/z0mZ08ebI88MAD8pOf/ESGDRtWY+YnyEBnSPQL/e233y4LFy6ULbbYQk488UT59a9/XV1Hv4iPHz9e3n33XVm/fr20b99eLrzwQu+LqX9s2LBB7rzzTrn33nu9jwYOHCjHHXdcybjTFlqWgWnbwxo/yyMVWB4lrMIDqzZLp3rDoicsoKwBOZg98oVhUDzodG84U5hE+FnCzhKGQTcG7//KK69UTzuHp7eTCJjgfUrlUEj46XU1SzlnzpzqqfhCwk+Fu073+0I/StAOGjRIHnnkkcTCT2NHM5l6n6DgTsLNEnbFxGG5jyrCr1yC1M8DgWKE34cffijXXHONzJ0712uyzsJcddVV0qRJk0gEOrswYcIEL+EQPHr27Cl9+vSRBQsWyG9/+1vvi2Tw2GGHHWT06NHel0s9tP+7/PLLvZkaPS666CI5+eSTS8aettCyDEzbHoSf5ZEKLE+a8fMHV334/HV+1oCseMLnBAXJAQcc4K3xCgqQJMIvLHqi3FLMOWFxVah9SQRMnPArhoMl/MLit5DwUxH+zjvvRIpafzr93HPP9TrjoPgvJeOn9bTj1i8QevgZ3yTcCmWVfabFnFPO44rwK4cedfNCoBjh99BDD3lLZfbdd1+54YYbCgq/devWyZVXXin//Oc/5fzzz5df/OIX8tJLL3nCsV27dnL99dd7Wb7LLrtMjjjiCE/YrVy50qszf/58T/jpMo9Vq1Z54vL999+Xvffe2+vbEH7Jog7hl4xbpmvFrfELZt7iNhKEF9GXK/x0Y0d4wN6Ywi88lV0ok2QJmPBGFw2KIL+wiLI41LXwU3t0TWRwejTY/g4dOtTK+sZt7giuLwzbGRakFreo9X/FiLpizinnwUT4lUOPunkhUIzw0ylXPV577TVPsBXK+C1dutRbR7127VpPxGkW76uvvpKLL75Yli9fLjfeeKOoONQZiB/84Afy+9//vlr4/ehHP/IEoGYS9flXkXnBBRd497711lsRfgmDDuGXEFyWq0Xt6g1vDAgP3lHZvqhsXlS7C2X8VPiFF+0/99xzsdOrcZs7isnmFXNOlHiI2rii7UwiYOIyfsVwqGvh17p161rZuKDo1s40PN1fasYvuF7UzxRrPJS6uaMYUVfMOeU8lwi/cuhRNy8EihF+fltfffVVU/ipyFOxttlmm8nNN98sW221VXX2TjN9KgY18/fyyy97IvDLL7/0Lr///vt719bzP/30U08Ybr311t4M0jPPPCO33HILwi9h0CH8EoLLcrVCGTXf7iiREbVOrpSMn78hJEo8+GJU14Lpuj//dS7hdXXlCr+4HcHa7rjsnp+xCmc761r4qQ2FOBQj/IKCyprq1R21wWyc/q2dpr9jt1AMFLOrNzhFHGSo6/7qS/jFxU1dPI8Iv7qgyDUqncDGEH7aN+k6wDvuuMNbeqKZQF3H16NHD+nbt6+3vlnLr7vuOtlrr71Ep5oRfskjDeGXnF1mayYVftqguA0EUZsEfADhTEyUIAmKLt2t9eKLL0a+LzBO+FnZnmI2d/giVjuVqCOcFa0P4VeIgyX8StncEd5oo/7r3LlzDUFWl8IvGDsnnHCCt+suahd4HFNr8w6bOzLb3WBYzgjUl/DTnbrhqV5dt6efvf322940rq47PuWUU+S7777z3pP697//Xa644gp5+umnvU2CUcdpp50m55xzTkleSHszhWVc2vYg/CyPVGB5OcIvagCOmwpVNFGCK2660L/2rrvu6r1GJOpF0XHCL+4dfnHiM8pthcRjVFl9CD+1K45DMa9zCa7XKybj5wsy7TTD7/ara+Hn+0jfH/jZZ5+VJPzi3uHn+9EShnXxmJLxqwuKXKPSCdS18NN+Rjds6Ku9dMpX+zB/c4e+qkU3eegms8cee8zb/OELP501ePzxx73P3nzzTW8qGOFXN9GF8Ksbjpm6SjnCL2oA9j/TTFkwi+N/ro0Pirg44RfcUBL3CyGFXuDsT5OGX9Tsf17ML1XEZS6jhGV9Cb84DnHCzxc9pbzAOeinYKYz+NqVuhZ+vsjU6dioFzv7orfQNLB+y4/KvOrnpbygO8kDifBLQo06eSNQjPB76qmnIn+56Oijj/bW5d1zzz3eP52m1fel3nXXXXL33Xd77+fzj4YNG8qll17qvZfT37gRLNfz9MvqqFGjRDeiBQ+mesuLOoRfefwyWbsc4RfMEIWn6qI2jUQNxoU2CPgiRIVBKRk/H3TUrtM4kRF0jpUxitrcYgm/qF29ek9fXJXKIW6ndVz7is34xW3cKST8dB1m+PB9XSgzGfclIZi5ixN+ek4cg2JezF3uw4jwK3dCwmYAABgLSURBVJcg9fNAoD6En75aSp8vFX9LlizxflVIN4YdddRR0qBBA2/H75NPPin333+/fPLJJ9KoUSPRHb06hfvjH//YOyd4PProo95GEd0Z3L1795Kxpz21ahmYtj0IP8sjlEMAAk4QQPg54WYaaRAoRviVCjFtYWPZ57o9CD8rQiiHAAScIIDwc8LNNBLh52UfdZNhVo607UH4ZcXz2AEBCGxUAgi/jYqfm2eEABm/9B2B8EufOXeEAAQg4GUB+k34AhIQcJoAwi999yP80mfOHSEAAQg4P/1jhUDag1Mhe7Jki9qJPYWjBz7Z4sNUr9XbUQ4BCDhBgMEpW4MTwi/5Y0csV04sb4wvDgi/5M8WNSEAgRwRYLCsnMESX1WOrzaGsLG6JdfjB+FnRQjlEICAEwRcHwwsJ2eJT5ZsQdhYkcNUuEUo7XhG+FkeoRwCEHCCQNqdrwUVe+IJwYaMn/X8sFSg8PPjvRK7qqpqQ5bea1OOU6kLAQhAoFQCiInKERP4qnJ8RUbU7onSjmcyfrZPOAMCEHCAQNqdr4UUe8j4WTESV07sIIytjCcZv6RPF/UgAIHcEGCwrJzBEl9Vjq/I+NldZNrxTMbP9glnQAACDhBIu/O1kGIPGT8rRsj4JSPk+rOF8EsWN9SCAARyRsD1wcByZ5b4ZMkWMlpW5LCr1yKUdjwj/CyPUA4BCDhBIO3O14KKPWT8rBgh45eMkOvPFsIvWdxQCwIQyBkB1wcDy51Z4pMlW8j4WZFDxs8ilHY8I/wsj1AOAQg4QSDtzteCij1k/KwYIeOXjJDrzxbCL1ncUAsCEMgZAdcHA8udWeKTJVvI+FmRQ8bPIpR2PCP8LI9QDgEIOEEg7c7Xgoo9ZPysGCHjl4yQ688Wwi9Z3FALAhDIGQHXBwPLnVnikyVbyPhZkUPGzyKUdjwj/CyPUA4BCDhBIO3O14KKPWT8rBgh45eMkOvPFsIvWdxQCwIQyBkB1wcDy51Z4pMlW8j4WZFDxs8ilHY8I/wsj1AOAQg4QSDtzteCij1k/KwYIeOXjJDrzxbCL1ncUAsCEMgZAdcHA8udWeKTJVvI+FmRQ8bPIpR2PCP8LI9QDgEIOEEg7c7Xgoo9ZPysGCHjl4yQ688Wwi9Z3FALAhDIGQHXBwPLnVnikyVbyPhZkUPGzyKUdjwj/CyPUA4BCDhBIO3O14KKPWT8rBgh45eMkOvPFsIvWdxQCwIQyBkB1wcDy51Z4pMlW8j4WZFDxs8ilHY8I/wsj1AOAQg4QSDtzteCij1k/KwYIeOXjJDrzxbCL1ncUAsCEMgZAdcHA8udWeKTJVvI+FmRQ8bPIpR2PCP8LI9QDgEIOEEg7c7Xgoo9ZPysGCHjl4yQ688Wwi9Z3FALAhDIGQHXBwPLnVnikyVbyPhZkUPGzyKUdjwj/CyPUA4BCDhBIO3O14KKPWT8rBgh45eMkOvPFsIvWdxQCwIQyBkB1wcDy51Z4pMlW8j4WZFDxs8ilHY8I/wsj1AOAQg4QSDtzteCij1k/KwYIeOXjJDrzxbCL1ncUAsCEMgZAdcHA8udWeKTJVvI+FmRQ8bPIpR2PCP8LI9QDgEIOEEg7c7Xgoo9ZPysGCHjl4yQ688Wwi9Z3FALAhDIGQHXBwPLnVnikyVbyPhZkUPGzyKUdjwj/CyPUA4BCDhBQDvDfhO+cKKtNBICeSbwzOiDCjYvbaFlsU7bHoSf5RHKIQABJwgg/JxwM410gADCr7CTEX4OPAQ0EQIQsAkg/GxGnAGBSiCA8EP4VUKcYiMEckFg2bJlMnz4cFm0aFGt9vTq1Uu6devmfT5v3jwZMWKELF++3Pu7TZs2MnToUGnevLn396xZs2TkyJG1rhE+ry6hIfzqkibXgsDGI4DwQ/htvOjjzhBwjIAv/Lp27Vot8sIIfFEXFIL62WuvvSa9e/euFn7jxo2TIUOGSNu2bVOhiPBLBTM3gUC9EyhW+K1evVomT54sDzzwgPzkJz+RYcOGSePGjSPt27Bhg7z99tty2223ifYVm266qRxxxBFyzjnnSIsWLWTp0qVyySWXyIcfflij/kUXXSQnn3yy95l+IR47dqzMnDlT9N7bb7+9nH/++dKqVSvp0KFDvXPxb8BUb2qouREE8k+gGOE3adIkmTNnTo0MX5Q4RPjlP15oIQTqg0Axwk+F2zXXXCNz5871TOjSpYtcddVV0qRJk0iTPvroI0/YffXVVzXKu3fvLgMGDPCE38UXXywff/xxpPDTvnHw4MHy7rvv1ijfcsstpX///nLUUUfVB4rIayL8UkPNjSCQfwIIv/z7mBZCIOsEihF+mr2bPXu27LvvvnLDDTeYwk8F4mOPPSann366bL311l6W8Pbbb6+ut3LlSk/4bbfddpEC8oMPPpBBgwbJjjvu6AnOzTffXK677jqZPn26JxxPPPHE1LAi/FJDzY0gkH8CxQg/f6q30Ho9PYeMX/7jhRZCoD4IFCP8dtttN+/WusTksssuM4Vf0E6dpp0wYYI8/PDD0rNnT+nTp0+tjJ9OGQenghcvXuxl/DQzeMUVV0jr1q29qeUGDRpI3759Zb/99qsPFGT8UqPKjSDgKIG4zR2dOnXyvtX662emTp0qU6ZM8ShFCUCEn6MBRLMhUAcEihF+7du39+706quvFi38Hn30Ubn55purLTzppJPk3HPP9fo1nQKOmuoNTiFrhvHGG2+snl5u166dXH311bJixQrx7amD5puXIONnIuIECECgWALFZPyC1woKwPBmj6hdvbppxN8AUqxNxZ7H5o5iSXEeBLJNIC3h16hRIznjjDO8rJ/+3z/Wrl0rL7/8svfmgqZNm3piTzepvfDCC3LTTTd507x6zpIlS+SQQw6RHj16SMeOHVODivBLDTU3gkD+CZQq/JSITpuMGTNGdA2Mv4uXjF/+Y4UWQqC+CNSX8AsKO92Zq2v19Bg9erTssssuNZrjZwC1T9Tyb775Ri6//HLvbQcXXHCBNGzY0NtRfM8993i7fnX3b1oHwi8t0twHAg4QSCL8FIu/7k/XwOg3X4SfA8FCEyFQTwTqQ/g98cQT8uWXX4pO7+pOXH0zga7VW7NmjYwaNUpWrVrlTeEed9xxsskmm8i0adO87N4222zjCb8XX3xRbrnlFtFdwL7we/DBB2X8+PFy6KGHehtC0joQfmmR5j4QcIAAws8BJ9NECGScQDHCT9+3F7Wc5Oijj/bW/D3//PNe+THHHOOtT1YhF3X+QQcdJFdeeaW89dZbXr3goVm9fv36eWJRv8xqxk9nOMLn6LsAf/WrX6VGFeGXGmpuBIH8E7CEn1+u6/n8NS3+Z/rN2N8AQsYv/7FCCyFQXwTqQ/jpC5yffPJJufvuu721efrS5mOPPdZ7vYuu49M1e8FyfTmzlqmQ1PV/Wl/X/U2cOFHmz5/vNV1f7aI7grXv4wXO9RUNXBcCEKhXAoV+ss3fmBH+uTY1KLxpA+FXr27i4hDINYFihF+au2gt2JqBS9MeMn6WRyiHAAScIMCuXifcTCMdIIDwK+xkhJ8DDwFNhAAEbAIIP5sRZ0CgEggg/BB+lRCn2AgBCGxkAgi/jewAbg+BOiKA8EP41VEocRkIQCDPBBB+efYubXOJAMIP4edSvNNWCEAgIYG0F1hbZmJPPCHY2AN7mpsFiGWLQLb8xRq/8vxFbQhAICcEEBPZGpwKWYOvKsdXain+ypa/EH45GbRoBgQgUB4BBqdsDU4Iv+TxTCxXTixvDGGM8Ev+bFETAhDIEQEGy8oZLPFV5fhqYwgbq1tyPX4QflaEUA4BCDhBwPXBwHJylvhkyRaEjRU5TPVahNKOZ4Sf5RHKIQABJwik3flaULEnnhBsyPhZzw9LBQo/Pw20uKqqakOWdgGV41TqQgACECiVAGKicsQEvqocX5ERtXuitOOZjJ/tE86AAAQcIJB252shxR4yflaMxJUTOwhjK+NJxi/p00U9CEAgNwQYLCtnsMRXleMrMn52F5l2PJPxs33CGRCAgAME0u58LaTYQ8bPihEyfskIuf5sIfySxQ21IACBnBFwfTCw3JklPlmyhYyWFTns6rUIpR3PCD/LI5RDAAJOEEi787WgYg8ZPytGyPglI+T6s4XwSxY31IIABHJGwPXBwHJnlvhkyRYyflbkkPGzCKUdzwg/yyOUQwACThBIu/O1oGIPGT8rRsj4JSPk+rOF8EsWN9SCAARyRsD1wcByZ5b4ZMkWMn5W5JDxswilHc8IP8sjlEMAAk4QSLvztaBiDxk/K0bI+CUj5PqzhfBLFjfUggAEckbA9cHAcmeW+GTJFjJ+VuSQ8bMIpR3PCD/LI5RDAAJOEFi8eLG0atUqM23FnnhXwKZwmMIHPoUIIPwy081jCAQgAAEIQAACEKhfAgi/+uXL1SEAAQhAAAIQgEBmCCD8MuMKDIEABCAAAQhAAAL1SwDhV798uToEIAABCEAAAhDIDAGEX2ZcgSEQgAAEIAABCECgfgkg/OqXL1eHAAQgAAEIQAACmSGA8MuMKzAEAhCAAAQgAAEI1C8BhF/98uXqEIAABCAAAQhAIDMEEH6ZcQWGQAACEIAABCAAgfolgPCrX75cHQIQyDiBqVOnypQpUzwru3btKr179653i1evXi1jxoyRmTNnevcaPHiwdOzY0fv/pEmTZNq0ad7/e/XqJd26dSv4eV0aqywefvhhGTJkiLRt21aWLVsmw4cPl0WLFkmzZs2qPy9kZ13ZE8Uhzp5CdtaFPbNmzZKRI0d6lwpymDdvnowYMUKWL18ubdq0kaFDh0rz5s0l7vOktvjX69evX3WcBK+VxE9xcVaMjcpj3LhxNeIhWC+u/fXlP8se3zZt85w5c0w/lRtPeh/99ZQBAwZI48aNayGNu35a8YTwKybKOQcCEMglAe1o77zzThk4cKA0adLEE2MqtHwRVl+N1oFKxZTeS/+vgksHiaqqqur/r1q1Sm666Sb5zW9+4wkw/5zg5yrO6upQFvfff793uV/96lee8NMBTAVNsXbWlT3aVuUTFuFx9tx7772RdkYNuqXyUpE+ceJEOf744z0m6q/XXntNevbsWSNefJvjPk/6hUKvq/ds2rSpHHLIIZGxWaqfyoknvdeKFSs8jD6TMNP77rtPDjzwwFoxVB/+K8Yetc9/zvT/5557bq3nPRhzcXZa8eQLuoMPPlgWLFggffv2rSX8/C994X4m/Hl9xZO2H+FXai/A+RCAQG4IaOeqh59VC/+dRkOD4vPBBx+Uzp0718j+6d8qNKI+ryuB6oubo48+Wp5++mlvQG/RooVMmDDBGyQ1i6WDmv93nJ11YU9YaPk+CN4/aM9pp50mKjSi7NTzyj2ihJ+K0t13310ef/zx6sFd/ah//+xnP5Onnnqq1udRIqAU21SMBGPA4qI86iue4nwU1R5fwPTo0SMynurCf5Y9fuyceuqp8uc//9mLlaVLl0b6T7/06JfBcuLJj4Uon8eVhT+vz3hC+JXy5HEuBCCQKwJRwi8q01SfjfYzSJoRCg/ufuZBbQoLPz8TVxe2+RnIww8/vDq7FSX8/Azks88+W2/2BKfB/LbpVLhm28JCVO055ZRT5Mknn6wxUPt21lUGMjgF5y8HiBqoVTCoPc8991wN4ednlcsRoqUIP8tP5caTJbSCMenbXZ/+s+zR51yfl6ANUcJP/dSnT59aXyRKjadCwi+4bEA5+UsE4uypj3hC+NVFr8k1IACBiiQQFn5BEZZGg8JZrPDg7tsXHqjrMjMZtEGnu/1pzbDwCw6uYeFXX/aoUPKn6HTKO5iJ8e1RsRoUfpYISOJXtUHXgZ5wwgkyfvx4b02m2hbM+Pkcjz322BrCL+zjJPfXOsUKv2L8VG48Fcs4+DyFOdSl/wrZExRhukzC//IQFlq+feEMZLFtDfrVEn6awfen/v0vd+EMcn3GE8Iv6VNIPQhAoOIJbMyp3qi1PlEZv/qe6g1ms3yH6gaG/v3718qkpTHVW+qUbl1MFRYK5OBUvL9xo9CULlO9/6YZ5laqX/2p1mI6mULiLJxh87Ns+kUinJlVv9b3VG/4y6X/95FHHpna0gGEXzFRxTkQgEAuCQQHJ21gqVM6SaH405m6aze4Li640ePTTz+t3niidvqbO4KflzN1GGV7eAANLnIPLn6Ps7Mu7Ilb5O5PhftT3HGL8eM2hiT1VVjA+G0/77zzvOyfv0jfZ6UZyOAmoSDDpDYUyvj5ZVFc6iuerCyYnyH1dzn77Y6Lp7jPi+Vl2eNfJ5zdjvNTufZYa/yiNpR16NAhMm7qI54QfsVGFudBAAK5JBB8nUvw9Sn12djgPf37+K90Cb5mI+41L8HP69LO8AAaXG8XfF2JLzb8187UtT3FvA4kaE8hO+uCT9Bfca9z6dSpU/XrO4L2Bz9PYks4Vvx268YNPVQQJ/FTXJxZNgbr6bl++3RntR7+rmb/VUX6mW+z/t9/PVBd+S/KHl+U65cqf+OW3jucdYzzU9J4ilqfqn2KTuOOHTvWy6LrOsO4V0jF2VOX8aQcEH5WlFMOAQhAAAIQgAAEckIA4ZcTR9IMCEAAAhCAAAQgYBFA+FmEKIcABCAAAQhAAAI5IYDwy4kjaQYEIAABCEAAAhCwCCD8LEKUQwACEIAABCAAgZwQQPjlxJE0AwIQgAAEIAABCFgEEH4WIcohAAEIQAACEIBATggg/HLiSJoBAQhAAAIQgAAELAIIP4sQ5RCAAAQgAAEIQCAnBBB+OXEkzYAABCAAAQhAAAIWAYSfRYhyCEAAAhCAAAQgkBMCCL+cOJJmQAACEIAABCAAAYsAws8iRDkEIAABCEAAAhDICQGEX04cSTMgAAEIQAACEICARQDhZxGiHAIQgAAEIAABCOSEAMIvJ46kGRCAAAQgAAEIQMAigPCzCFEOAQhAAAIQgAAEckIA4ZcTR9IMCECgdAKzZs2S1157TXr37l16ZWpAAAIQqEACCL8KdBomQwACxRFYvXq1jBkzRmbOnClt2rSRoUOHSvPmzb3Ky5YtkwkTJsi5555b/Vnwqn7djh07Srdu3QreUAXkuHHjZMiQIdK2bdvijOMsCEAAAhuBAMJvI0DnlhCAQDoEpk6dKosWLfIyevPmzfP+HXLIIXV680mTJsmKFSu8ax5//PEIvzqly8UgAIG6JoDwq2uiXA8CEKh3AkcNein2Hs+MPqi6LCj8ghVUAI4YMUKWL19enQls0qSJTJw40Tvt5ZdflsGDB3vTwJ07dxbN+kXV8bOHmh3Uugi/enc9N4AABMokgPArEyDVIQCB9AkUK/x0Onf48OGewPOnYVWk3XvvvdKjRw9vitdf59ezZ09vWrhVq1bVa/40m6fCr0OHDpF1/LWBCL/0Y4A7QgACyQgg/JJxoxYEILARCRQr/HwT/WzdSSedJAcccIAnBnUK2D86deok5513nkyZMqVG1s4XfrpuL6rOgAEDpHHjxoLw24jBwK0hAIGSCCD8SsLFyRCAQBYIlCr81GYVf3feeaeccsop8txzz0nfvn090eYfUeLNF36aGXz88cdr1SlUNwucsAECEIBAmADCj5iAAAQqjkCxwu++++6TAw880NtwoVO6uuZPM3vjx4/3durq2r1ihJ9O9eo0cLgOwq/iQgeDIeA8AYSf8yEAAAhUHoFihV9wQ0azZs2q1/kFP9fW9+rVSw4//PBaGzT8jF94c4dfR4WgnjNt2rRqiDpt7E8BVx5ZLIYABPJOAOGXdw/TPgjkkECxwi+HTadJEIAABMoigPArCx+VIQABCEAAAhCAQOUQQPhVjq+wFAIQgAAEIAABCJRFAOFXFj4qQwACEIAABCAAgcohgPCrHF9hKQQgAAEIQAACECiLAMKvLHxUhgAEIAABCEAAApVDAOFXOb7CUghAAAIQgAAEIFAWAYRfWfioDAEIQAACEIAABCqHAMKvcnyFpRCAAAQgAAEIQKAsAgi/svBRGQIQgAAEIAABCFQOAYRf5fgKSyEAAQhAAAIQgEBZBBB+ZeGjMgQgAAEIQAACEKgcAgi/yvEVlkIAAhCAAAQgAIGyCCD8ysJHZQhAAAIQgAAEIFA5BBB+leMrLIUABCAAAQhAAAJlEUD4lYWPyhCAAAQgAAEIQKByCCD8KsdXWAoBCEAAAhCAAATKIlAt/N55553nGzZseGhZV6MyBCAAAQhAAAIQgEBmCaxfv/6F/w/1Wm3y9HFpLwAAAABJRU5ErkJggg==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AutoShape 3" descr="data:image/png;base64,iVBORw0KGgoAAAANSUhEUgAAAfkAAAFaCAYAAAAdPiSkAAAAAXNSR0IArs4c6QAAIABJREFUeF7tnQu0FMW1vzeIQngEEEIIV0IUPYgPgkrUqFzF4JX4QIHwN2pAwSsoIIggIAoiIKC8BEUhRFS4xBBjUAgJBHxeJRpRCUb0GCFBEAhBBPHBS85/7cqtoaZPz0zNYWZ65szXa2VF5uzprv5q1/7V3lXdU0U4IAABCEAAAhColASq6F1t2LChbM+ePZXyBrkpCEAAAhCAQDESOHjw4EtG5EtLS8tKSkqKkQH3DAEIQAACEKiUBD744ANB5Ctl13JTEIAABCBQ7AQQ+WL3AO4fAhCAAAQqLQFEvtJ2LTcGAQhAAALFTgCRL3YP4P4hAAEIQKDSEkDkK23XcmMQgAAEIFDsBBD5YvcA7h8CEIAABCotAUS+0nYtNwYBCEAAAsVOAJEvdg/g/iEAAQhAoNISQOQrbddyYxCAAAQgUOwEEPli9wDuHwIQgAAEKi0BRL7Sdi03BgEIQAACxU4AkS92D+D+IQABCECg0hJA5Ctt13JjuSSwacsncuPtD8n7H26KXbZatSOkVcvvyXVdL5QO7U6Xo46sVq5J855+UUZOnG8+v6bT+XL3bT+Ns9u//4CMeWCBqJ17NG3SUM478yS5vuuFcsJxTaRKFfMTFLJ3334ZPmGe/Pb3f5I7+v1Eev3s4tjXDh4sk1ffWCuzf7lc/vz2B8a2bp2a5jzaxjNaHS9Vq/77PPYoKyuTv63fLL/+3avyx5felo2bt5s/NW/WWC6+4HS5+sr/lGO+00CStfPKDmdL95+0k4ZHf7Pc/b/02l/lvwc/JAcOfC1tzzpZpo+5Uep9s1ac3c//Z5mMf+g35b7bptXxMntSP/lGjaMS3rN+6Z/bd8qNt8+Qd977h7nfx6YOkNNOOa7cfb77wUZ5+PEl8vyr78jXBw/KD75/gvS9/hI5p82JMb659CmuBYFMEEDkM0GRcxQ9gQ//sUWuv3WafLz1k1AWA2/sKH2vv1SOOKJq7O9ffLlHBo56VJa/vNp8dux3v20EqNl/fCtm89WefXLH+Lny7LLXQ8+rE4khN3eSnj+9yJzbtb+pWwcZ2reL+d6XX+2V0VN/JQsWveJ1HjX6+uuDMudXy+X+RxYaEQ47Ol/yQxk3rJvoBCJZO1Uop4/pJQ3q14mdRs+vE5gnnnrefFarZg15YtqtcsapzeMudd+Mp2XmvKUJRb76UUfGru3es/3C86+ukRsGPRj7/qCbrpS+110SJ9yvvvGe9B0+U3bt/jLuOq1PPlbmTO4v9evVLnofB0BhEkDkC7PfaHWeEXBF/leP3C5nnVYiuz//SqbOflYeW/CcnFTSVB6d3F8af6terOWr3/27/OyWKdK+7ffl4MGDsnj5G3LfndfJ/7v8vFCRtwKmgrpx879kys+flUV//LOo0P9iUj85/+xTQkVes/G5v3lBRk1+0mSyd9zSVa64+CypflQ12brtU5k06xmT+QezXP1s6LgnTFuuufI/Ra/fuFF9KSsT2bZ9p5l4bNyyXUbcelWcyNt2qogve/EtGXLvE6ITmkcn3yIXntsqdm9aFeh523Rp1LCuHH9sE5n71PPS57pLZPBNV8YJsBV5bfP4O7qbzN09Ek1s1EYrDCMn/dKw7XPdj+XhJ/4gLZr/h8ye2FeOrvfvCYdb/fjpFW3N/dSofpT8Ze3fZf7Cl+TOW7oi8nk23miOPwFE3p8VlhBISCBM5NX49bc/kJ/ePNFk55qla7auhwrvjCd+L5NnPmMy3K/27JWh9z4hHS44XSbf3VNqfqO6sUsmYDqJGDzmMVNG14nBmCHXmuzbZtRWbN1ydVgWu+WfO0w5+90PPoqJ7LZPdsVK3Cq8t/W6Iq4KEQSRqJ2f7vxceg6aLjqhmXJ3T+n04x/GvqrC23/Ez0XbpNl79wEPSMsTmhoB/nbDQ5OhwxH5DR//S3oMnCbfaVRfRt9+rQwZ+7isee8fsUlRkHEYH9weAoVMAJEv5N6j7XlDIEzkd372hUx8ZKH8cuFL5cRb/6bl4S3bPjXirxmnlvu1LP74AwPkxOOPSSnyavCH59+UPsNnyqktvyePTelvJgdBkbcVA81Yn5wxWNp8//g4bm7Z/LL2PzDVhLUfbJSr+06SBvXqxLUnEfAwkdfzPrP0Nbl78pNSu2aNuPPs239ARtw/X5Y8t8qU6I9t2shMKoICrNc7HJF3JxJ9ul8ik2c9Iw8/8Xv576svkmH9fmImLtrOCQ/9Rn7x5HJTFbmq43nS69qLRfc92L0OeeNoNAQCaRJA5NMEhjkEwggkW5MvOa6JPHRvbznh2Caxr2qGr6X6zj/+ocnAVdwH3TNHlr74lsk4u3W5wEvkbaXgPxo3MCKq/x8U+aDN8d/7TrlbsEJq16CX/+9qU1lw16RX/eVDI/zu+rwVSxXtRGvyumau6/adfnx2TDQtr2bHfEtmjLtJ6tT6RkxoXQF2RT7Y6LD9AO6avJ14rPjfv8TW+u1Gv2DFYPPWHTJg5GxZteZDcxkV+4vaft9MBL7r7JHA+yFQaAQQ+ULrMdqblwQSibwK6v13XR+3m9vNHLVUf/lFPzD3pGv3ujnuov9sLVNH3WA2oiUr1+t3Mi3ydse6LgH4iLxdJ9e2hIm8rp/rHgBd03c3HdqnCtzyuN0gF9y/kGjjXSqR1ycdtDrS/HuNzURCd+1v/ddOuWHQdFOpCO4R0M2JWnl46PHfiy5h6KHLKzMn9BGdqHFAoBAJIPKF2Gu0Oe8IBMv1p57YTCbNXGiE++SS75p15u98+2jTbneNPOxGdAe6lrD1e6lE/teLX4kT4xoqqv+3G99mtXYioJOG/3nwNpOdu4fdnParZ/9XrHBq1q6VBlshCGb/wRK6K/J63dtv7izLXnpbbh/zmNnYNuu+PrFNdyqmtmqRqCNdAa5oud59PDHsOvrYoG6ycycfaqdViWUvvi0j7v8fs9u+X49LZVDvK/PO52gQBHwIIPI+lLCBQAoCYWvydtPX3z/6Z1wJ3n02PNFpB9/UyTyj7bvxTneFjx58jRwI2Xhnd7FrG0cNuto8s+6uNYe10/1O/xsul/49L4sTw1Qir4/u2XV3nYi4Gwpthq2TnUSHvZ8jj6xWoTV5n4mETlzmTOlv1t6Dh26MHP/Q0zJ7/rLYxEeXHTggUGgEEPlC6zHam5cEwkTeLcvrc+J27dk+G26F3L2hGY//3lQArH3YM+DBR+j00bdZ9/c1j+2FTQpUbO+Z8iuzAVBt9TE0fWxP1503bPqXeVZdS+Vakv75xH7mSQAVOX02/f6Hf2vsdIf9NZ3+Uxo1qCt79/37BT16vrByvbsubic0eh/2GXi7LOEKuWVgNxK67wyoSCavTwpcN+ABqV+3djkhdycwulzyg9YnmPvpetm5cm6bE839rv/onzJ49BzzVEBYP+WlE9IoCIQQQORxCwhkgECiR+jefGedERstWeuz7Md9t7F5Nlx31Ye9+MXaa5P07yed0DTpS2aCm9oSZf7BjWXBW/5Wg7pmH8C5P2gZ+5Nmw/p0wOO/fi4hoVTr4vYpgpWr3jc72nWy0H/kbHnlz2vNo4N2P4K9gFtVsH+viMjbyZJ9tNB926BbYdC/9+7WQXoPmSHah8FDJ07aDn2WnwMChUgAkS/EXqPNeUdAS/L6PLaK2rzpA80jbXq4ZWPNcC8451Tz3Lxmj7Mm9Cn3khV9rrz3sIfljdV/M6+l7XHVj0Jfa6uvldVz/azzBaI71H1ea6ttefKZl81LbN77cJPZJa+l6ssvOjP2etogWK0avLnmQ/MyHV3b/9cnu0QnFi1POEYu+OGp0uXSc8xrbZO9TteujeteAF0D7z9ithx1VDWZPbGfeT2ue+gkRV/z+5slK8296Wt+VbAf+MUi88SBfl9L+O4RvHa3n7QzEyN9PO++4deZcnvwsC/6Oe673zYb8HRD3uMLnjOTD12H10rCTzu2Fa02fLNOzbzzNxoEAV8CiLwvKewgAAEIQAACBUYAkS+wDqO5EIAABCAAAV8CiLwvKewgAAEIQAACBUYAkS+wDqO5EIAABCAAAV8CiLwvKewgAAEIQAACBUYAkS+wDqO5EIAABCAAAV8CiLwvKewgAAEIQAACBUYAkS+wDqO5EIAABCAAAV8CiLwvKewgAAEIQAACBUYAkS+wDqO5EIAABCAAAV8CiLwvKewgAAEIQAACBUYAkS+wDqO5EIAABCAAAV8CiLwvKewgAAEIQAACBUYAkS+wDqO5EIAABCAAAV8CiLwvKewgAAEIQAACBUYAkS+wDqO5EIAABCAAAV8CiLwvKewgAAEIQAACBUYAkS+wDqO5EIAABCAAAV8CiLwvKewgAAEIQAACBUYAkS+wDqO5EIAABCAAAV8CiLwvKeyKnkD3BRvl2fd3y2d7vpZv1jhCrjixjsy9qmnRcwEABCCQvwQQ+fztG1qWRwRU4P/44Rcy8LzGclKjmrJ225cy9ZWt8l/H10Lo86ifaAoEIBBPAJHHIyDgQaDuPWtl+AVNjMDbQ4V+3IubZdfdJ3mcARMIQAACuSeAyOeeOVcsQAJV7nhHFnVvUa7lHeeWStn4UyO5o+3bt0vDhg0jubZ7UdoR3wXwgEeyQZlr/0DkIw+RNKAQCORjJq+Dt6SkJHJ8tKN8eZR+OcQE/4jWPxD5yEMkDSgEAvm4Jk/wjDZ4JvJb+oV+SRbTcu0fiHwhKAxtzAsC+ba7PtfBAlHzc0P6BZFH5P3GClYQyEsCuj4f1Tq8CwQxQUzySUyYBPqFq1yPWzJ5v37BCgIxAog84oq4+geEXIsak43y47OKflRaWlqWD5tF/F0HSwhEQwCRR+QRef+xh8hHO17I5P19FUsIGAKIfLRBi0zNbyAirvipEihqkd+1a5eMGTNGNm/eHPOGYcOGSatWrWTDhg0ybtw42b17d5yndO/eXTp06CBr1qyRCRMmSOvWrWXAgAFSvXp1Y2fPqXbNmjUrd373ZGrTsmXLctcJnlO/s3fvXpk2bZqsXr06doowO/f8to3uZ3Xq1JHhw4ebttljzpw5smLFirj7bNKkiYwYMULq1q3rF1GKyAqRJ3iSyfsPeCYb0Y6XohV5K+KdOnUyom0FetasWdK7d2/ZuXOnTJ8+Xfr37x8niLa7XAG1wh8UeZ0s2MMVf/dzbYd7HSvm+pKTnj17mq/btp511lmxz6zdtm3bEoqxtnHu3Llxf1+6dKn5zG2zirwe9nr+w7c4LRH5aINWIq9DTOgXJl/lCRStyKcStqD4BtFZAT3jjDPkzTffjAlpIjH3FXm9TlCcE7XVnrN9+/axiUowkw+KvP5dhV4zd5upp2JRnFKe+K4RecQEMfGPCky+oh0vRSnyiQTX7QpfkddMXzNxK7SZEHlXhLVNuqSgmbdbAbBtVYHW1yS6SwZutSFM5INtROT9A5ZaIvLRBi0yeT9/RVzxUyVQlCKfSsDdErm7Ju+ugbvZtp5vxowZZq27Xr16oaLsm8kHs/NUbdUJgbYlHZG3pX6dNOhSRdiavN2b4BdOissKkSd4ksn7j3kmG9GOF0Te2YBWkUxeS941atQwm+J0Hb1Lly5pi3xwg58rsLkSeb131uT9AhciH23QIpP381PEFT8t6kxehbVv376hJXCbyafaeOeWwjWb1mxez2k3tlVk451m5gsXLoztgE+1tJCs1B628U7vjXK9X5BMZIXIEzzJ5P3HEJONaMdLUWbyYTvYgy6bKoMOE1C7Pq473oNr6L7l+mDbkrU11QQgkcj7buzzH8bFZaki337fZ5X6ppdPPtf7/gji0QZxKht+rlqsflqUIq8uYR+BCz7+NnXqVOnRo4fxmnQyeZv929J7cE3bV+Rt24JVAn0m322rFX+1D1uPDzuPe99u+9h45xckrBUij6iRyfuPmWIV13yZfBWtyAdF2XZIOi/DCdu5bjexHY7Ihz0aF/ZyHlf0wxwq7GU4YS+54WU4/gFLLRF5RB6R9x8ziHy046WoRd7fTbGEwCECiHy0QStfMiTa4RcVEPloxwsi7+enWEEgRgCRF9m3b58sWbJE5s+fL5988ok0aNBAunXrJpdeeqlUq1ZNysrK5K9//as8/PDD5jndI488Ui688ELp1auXeczUHmr32GOPmfPoMXDgQLnssssq5G2ISbRiwqTHz21z7aeIvF+/YAUBRN7xgWeffVYeeOCBOK+oWrWqjB8/Xs4880z5xz/+Ibfddpt8+umncTZXXHGF2UNSpYr58UtZu3atDB06VD7//HPz71tuuUU6d+5cIW/LdfBE1Py6iX6JdvKFyPv5KVYQQOQdH9Asfs+ePSbrfu+990wmvmrVqphIr1+/XhYtWiTXXHONfOtb35KnnnpKHnnkEdHfXxg1apR5t4R+X//7ww8/lNNOO828ahmRz9xAQ1yjFdd8mQQi8pkbU5ypSAhQro/v6FdeeUWeeOIJ2bhxo9x3333y/e9/P85AnwTRH37S9z9ce+21csMNN5hMXt8JMXHiROnTp4+xf+ihhxD5DI4hRB6RVwKIfAYHFacqDgKI/L9/+nj06NGycuVK0+k1a9aU22+/Xc4///xYKT5Y0tdffNRfeNSfZd66dasMGjTIZPn62wzLly+XBx98EJHP4BBC5BF5RD6DA4pTFQ8BRL68yGvvH3300XLnnXfK6aefbpwhKPK6Ie9nP/uZKeHrY5ua2dvM/7e//S0in+EhhMgj8oh8hgdVZT+dzwt4KjsDvT9EPr6X9X0Mq1evNrvk3TV3a3XgwAHz97Fjx5qPdHOelvdff/31UHe5+uqrzS78dA9EDVFL5jPF6h+U69ONJEVqn+q364sJS7GLvE72tLR+zjnnmJ30f/vb38wbJGfOnGl+C0Lf+vjCCy/Ijh07REv0tWvXNrvoNcvfv3+/EfkFCxbESv1B30HkMzOailXUEtErVh6IfGbGE2cpIgLFLvIq1CrkL774Ylyv6yN0/fv3F31MbtmyZaKvYg4e5557rtx1111md717UK7P/AAqVlFD5MtXdMwDq6WlpWUlJSVJPc2Wa7X05h7u76y7r0h1X6Ea9t06derEfm1Nz+fzelXdkauvk7VH8Nr6efAnU20Wqn/Tn4atW7du7PvJfogm+E73sNfEBu/B5WLbGvb62bB7de9Fz+PD2+WRrC3ua3ET/Va8PZfbjrB71rbZc6RzH/b36y2j4Kt6w9pvGaxbty7OVxKdI9WrfjMRSotd5JXhzp075ec//7k8//zzJjtv2rSp2TV/3nnnmY13WqLXx+zmzZtnXpajL8DRF+Xoerxu0gsedv3+1ltvNZOEihyIWvngniqmV4Rzut+hX6Ltl7QyeRtwg8Ha3oL9FTb7gykqEJs3b5YOHTrEBMv9bvBnVVP9UIr+Xct+rlDrOfTQayT6vrZD7cJ+HS5dkQ++rz6RkCur2bNnm7Z9+eWX5X5EJtjWMDFLxVuvrc8WWx56L7rbWcudwcPep35+8sknl5sI2WvpS0m0vOr2Ydg7+t0+dydWvvdhJw/uhEPbuHjxYrnxxhvNDmw99DMt7SrDs88+2/RzUODtTwbrtfV57S5dusRN5NINSqnsEflog1ai/kFM6JdkY7dY/SNjIp9KkML+HlznTSbyqX76VTs37Pv2uioOOuHQ/7mZ/uGKvF43KLb6mZ1YXH/99ebVnvrLds2aNYv5YLK2NmzY0LQxFdNUkyLX4e19apakWZOWVd322J+fPeOMM8zzzhUVeb1mop/LtRO8VPfltlvvUStC+j/l7P7iXqKf0k0l0of7d0QeMUFM/EdRsYprvkxGMybyVmSDmba90WQib397PZloaYDXoJ7oZ1UTibyKm+761Xdia4nR/rct2WdC5MN+RtaKk60wqEi5WWiyqoPNnHXdctq0aWYzk/tdyzRYCUk27Ox96nPKzzzzTLlz2vbaCcrhiLw9R6L78Jmw6TmUq/3pXy332v+2kxNb7tfNXWF8/MNQepaIPCKPyPuPGUQ+2vFSIZF31+TddVR3DTn4k6ZhIh/MgMPWd921X0UVXG8PZn1BG72Gzd7D2pAJkQ+e1xUnFaSwjDORyLvtady4sRH5RLztxEZL9snW49XOPa++hjRY5p8+fbrJ7vVv7mQqbE2+ffv2sX5I5z7sZMU3A7fVEDvhCLuW275crMcrSxX5svGn+ke5LFkSPKMNnvmSqdEOvwFWrOOlQiKfKLO0qG1mq+JqA2/YJrLgRCBZJu9Tmk60zq1ZnrZZj2BFIBsiHxSnRJl+2KQlTORT8XbZugLsur57Xs2K9S1jtoLiToSCfFIJcjZF3q2GBKsD7uZJ269aOQj6lN/wT88KkUdcyeT9x0yximu+TL6yIvL25txMPVXp2WalibL14Ka+MIBBwQnu3rbfcbPeTIh8UMTDKhJ6bZ8M2BVVH2YuB/3ujBkzEu5Ct9m6VhcsK92kFhT8YCafzsY7255k95GsnWETxWBfJ3o6IFfP8iPyiDwij8j7E4h2vGRV5NPNSpNl6z7CEPx+ss1tNjvOhMi7gqbr/q6YhomeZqGJ7tX9PJ0NanqdsIqBvX7wPi3PH//4x+YHDGxJPFOZfLL78BHjRHswUlV0Uv29ogPT/R4iH23QypcMiXb4jSYy+WjHS8ZE3t3gZkupbvatt5lsE1mqTN4Knj4GF3yEzq65uwE+meC5AqI/lBEmymHtCStdBx8FSyROYdl+sGqh7Xc3LiYT+eC6v54rbJd/IpF3S/zuWnYmRN7nPuyjh8FH6HRjpD4Sp/8ftkzh9sHTTz9tyvN2052t3NhH6vxCUPpWiHy0QQtx9fNZxBU/VQIVEvlEL8MpLS2Ne8uV+1IVn6w0rMwdtm6vm8bskehlOMnWkl0x0AmJvr1r9+7dsXPacv5zzz1nPrOb/cI2oYW98MfnPQL6PLd7H3qd4Hp6qpfh6ATFbXuy9eiwikXYpCBM5MPeXJbsZTiJ7iPIJcjTclcWiSZebhWgXbt25TYmJirl+4VFPytEnuCZzFMQV/wjn/wjLZH3C4FYQaByE0DkCeL5FMSpbPjFm2KdfCHyfv6BFQRiBBB5RB6R9w8IxSqu+TL5QuT9fRVLCBgCiDwij8j7BwNEPtrxgsj7+yqWEEDkQ3yAIB5tEM+XjJF2+AXIXI8XRN6vX7CCAOX6BD6Q66CFmPgNRvqFyZcSQOT9xgtWEEDkEXmvUYC4Iq75tJyDyHsNW4wgcIgAa/IE8XwK4lQ2/KJTsU6+EHk//8AKAmTyZPJeo6BYxYTJhpd7mPJ5SUmJn3EGrBD5DEDkFMVFgEyeTJ5M3n/M51rUmGyUH59V9KPS0tKyXM4u/F0ESwjkFwFEHpFH5P3HJCIf7Xghk/f3VSwhYAgg8tEGLTI1v4GIuOKnSgCR9xsvWEEgRgCRJ3iSyfsHBCYb0Y4XRN7fV7GEAJl8iA8QxKMN4lQ2/AJTsfopIu/nH1hBgEw+gQ8Ua/BEXP2CAv4R7SQQkffzU6wggMgj8l6jAFGLVtSYfJXnz+56r6GLEQT+TYA1eYJ4srGAyOMf+eQfZPIoFwTSJIDIE8TzKYiTufoN4GKdfCHyfv6BFQQo11Ou9xoFxSomTDa83IM33vlhwgoC0REgkyeTJ5P3H39MeqIdL2Ty/r6KJQRYkw/xAYJ4tEGcDNovMBWrnyLyfv6BFQQo11Ou9xoFxSomTDa83INyvR8mrCAQHQHK9WSulOv9xx+TnmjHC5m8v69iCQHK9ZTrU44CRC1aUaOiUJ4/z8mnHLYYQOAQATJ5gjiZvH9EYNIT7Xghk/f3VSwhEMvk2+/7LI7G8snn5pwOwTPa4EnG6Ofy+Gm0forI+/kpVhCIEdBMHpE/5BAE8WiDOJMNv+BUrH6KyPv5B1YQQOQT+ECxBk/E1S8o4B/RTgIReT8/xSpNAhs2bJBx48bJ7t27477ZvXt36dChg6xZs0YmTJggderUkeHDh0uzZs3KXWHOnDmyYsUKad++vfTs2TPu7/b7yf7mfiHZddK8NfPuejJ5MnlE3m/kIPKIvJ+nYFVQBFTkp0+fLv379w8VcBXpGTNmSO3ateWiiy4ywu8eu3btkqlTp5pJwsknn1xO5HUCoMfatWtlxIgRUrdu3djX9dxz586N+3zp0qXmMzvJOByYFRH5ffv2yfLly+XJJ5+Ujz/+WBo0aCDdunWTSy+9VKpVq2aa8+6778rMmTPl/fffl4MHD0pJSYn069fP3H/YQfCMNngi8n6jCD+N1k/J5P38FKs0CfiIvIpux44dZdGiReWEWkVZxbpmzZrmf24mr+d+7LHHpE+fPvL444+bCUKrVq2Sirz+Uc+plYHgpCDNW6tQJq+Tknnz5sVdqmrVqjJq1Chp27atbNy4UQYPHizbtm2LsznmmGNk8uTJ0qhRo3LNJHhGGzwReb+Rg59G66eIvJ+fYpUmAV+R10xfM37NsK1Q7927V6ZNm2bEe9WqVebKrsirWG/evNl85v63bWJYJq9/0+rAmDFj4q6V5m0Z84pk8jqhqVWrllx22WWyf/9+ueeee8y96SRn4MCB8sYbb8iQIUPkwgsvlKFDh8pXX30ld911lxF/FfnmzZsj8ik6CzGJVkyY9PhFk1z7KSLv1y9YpUkgbE2+devWMmDAAKlevbrJ0m1J/emnn5bt27cn/Jsr8u4EQCcFYZOJRCJvv6vfCy4PpHN7FRF59/xlZWUyZcoU+d3vfie33HKLdO7cWdatWyeDBg2So48+Wu6+++6YyJ944olG7GvUqIHII/LpuGnOX5+KyPt1DyLvxwmrPCfgm8lr6Xznzp1x6/da2m7SpIkRYrv2bjN5W6rX7FfX4cOEO99Ffv369SZr18mOZumNGzcWFf6VK1ca8d+xY4fp3bPPPtvY1a9fP7S3cx0sCOJ+g45+oaKQzFNy7R9k8n7jFqs0CaQj8pqlanleM+yWLVuWE3w3k7cb6ILNSVQlcDfkRVmut+3VCc348ePNJjslCwIxAAAgAElEQVTN0FXI9Thw4IAsXLhQHn30UWnYsKHZcPj5559Lly5dpFevXrHNee595zpYIPJ+g4B+QeQReb+xglUBE0hH5FWI7aa4M844w5SqbebuZvKJRDp4rUSZfKLP08Vc0XL9pk2bZPTo0WZznQp8mzZtYpfW+584caL07t1bunbtKrobXx8xfPnll2Ob84LtREwQk3wSEyaBfpEk1+OWTN6vX7BKk0C6Im8FXDfUDRs2LLYJzxV53zJ8mJ19rt49d5q3FDOviMjrJruxY8eaXfIjR44U3TXvHvq4oD5lcPPNN8dEXh8xXLx4cWzdHpFP3mO5Dp6Imt8Iol+inYwi8n5+ilWaBHxehhN8ll0F3d2Ap5d0RT64Pu82yX08Tq+tWbB76Br/4T46Z8+XrsjrvgHN4HXNPXgce+yxZh3+tddeM5m8Ph/vHvoegUmTJkmLFi3KfZfgGW3wROT9ggJ+Gq2fIvJ+fooVBCqcyesjc/fdd58899xzCUVexXzJkiWyYMEC2bJli1mD1531uh5/yimnSJUq5sci4w6CJzySDUv8A/9QAog84gWBNAmkm8mneXpvc4I4QRyR9x4uRftIISLv7yNYQsAQQOQRV8TVPxgwGY12vCDy/r6KJQQQ+RAfIIhHG8QTDUv6hX6hXI9oQaACBDSTLxt/agW+mdmvEMQJ4lQU/MdUsY4XMnl/H8ESArFMHpE/5AzFGjzJoP0CAv4R7WQUkffzU6wgECNAJh9t0EJc/QYj4oqfUq73GytYQSCOACJP8KRM7h8UmGxEO17I5P19FUsIUK4P8QGCeLRBnMqGX2AqVj9F5P38AysIUK5P4APFGjwRV7+ggH9EOwlE5P38FCsIIPKIvNcoQNSiFTUmX+X5m/dllpaWlpWUlHg5MUYQKGYCrMkTxJP5PyKPf+STf5DJF7Nace8VIoDIE8TzKYiTufoN42KdfCHyfv6BFQQo11Ou9xoFxSomTDa83CPn79BH5P36BSsIIPKIvNcoQOSp9ORTpQeR9xq2GEHgEAHK9QTxfAriZNB+0alYJ1+IvJ9/YAUBMnkyea9RUKxiwmTDyz0o1/thwgoC0REgkyeTJ5P3H39MeqIdL2Ty/r6KJQQMAUQ+2qBFxug3EBFX/FQJIPJ+4wUrCFCup1zvNQoQV8Q1nyo9iLzXsMUIAocIkMkTxPMpiFPZ8ItOxTr5QuT9/AMrCJDJk8l7jYJiFRMmG17uwcY7P0xYQSA6AmTyZPJk8v7jj0lPtOOFTN7fV7GEgCGAyEcbtMgY/QYi4oqfKgFE3m+8YAUByvWU671GAeKKuOZTpQeR9xq2GEHgEAEyeYJ4PgVxKht+0alYJ1+IvJ9/YAUBMnkyea9RUKxiwmTDyz3YeOeHCSsIREeATJ5Mnkzef/wx6Yl2vJDJ+/sqlhAwBBD5aIMWGaPfQERc8VMlgMj7jResIEC5nnK91yhAXBHXfKr0IPJewxYjCBwiQCZPEM+nIE5lwy86FevkC5H38w+sIEAmTybvNQqKVUyYbHi5Bxvv/DBhBYHoCJDJk8mTyfuPPyY90Y4XMnl/X8USAoYAIh9t0CJj9BuIiCt+qgQQeb/xghUE4sr17fd9Fkdk+eRzc06IIE4Qp6LgP+yKdbwg8v4+giUEYpk8In/IGYo1eFJR8AsI+Ee0k1FE3s9PscoDAnv37pVp06ZJq1atpEOHDqZFGzZskHHjxsnu3bvNv7t37y7t2rUzdqtXrw5tdfv27aVnz54VviMt1yPyiDwi7zeEEHlE3s9TsCp6AkGRtwLft29fI/z69/nz50uXLl2kbt26hlfYxOBwQVZE5Pft2yfLly+XJ598Uj7++GNp0KCBdOvWTS699FKpVq2aadK7774rM2fOlPfff18OHjwoJSUl0q9fPzn55JNDm0zwjDZ4IvJ+Iwk/jdZPyeT9/BSrPCAQFOw1a9bI3LlzZcSIETFRDzYzX0R+zpw5Mm/evLjmVa1aVUaNGiVt27aVjRs3yuDBg2Xbtm1xNsccc4xMnjxZGjVqVK4HCJ7RBk9E3i8o4KfR+iki7+enWOUBgUSZfKdOnWLl+3wVeZ2M1KpVSy677DLZv3+/3HPPPbJq1Srp2LGjDBw4UN544w0ZMmSIXHjhhTJ06FD56quv5K677jLiryLfvHlzRD6FDyIm0YoJkx6/IJlrP0Xk/foFqzwgEJaVazY/YcIE0zpdj7dr9ba5+ZLJu/jKyspkypQp8rvf/U5uueUW6dy5s6xbt04GDRokRx99tNx9990xkT/xxBON2NeoUQORR+TTGoW5FhNE3q97ct0viLxfv2CVBwSSCfbSpUtN6b5JkyZx5ft8FPn169ebrL169eomS2/cuLGo8K9cudKI/44dOwzts88+29jVr18/lH6ugwVB3G8Q0C9UFJJ5Sq79A5H3G7dY5QGBVIK9a9cuGTNmjOjueZvRp/pORW6rIhvv7HV27twp48ePN5vsNENXIdfjwIEDsnDhQnn00UelYcOG5mmBzz//3Gwi7NWrV2xzntveXAcLRN7PW+gXRB6R9xsrWEEgjoCPYOsGNz3sI3I+30kXc0VFftOmTTJ69GizuU4Fvk2bNrFLayVi4sSJ0rt3b+natavobnxdhnj55Zdjm/OC7URMEJN8EhMmgX6RJNfjlkzer1+wygMCQcFWQdfyfPCZeftInTY5X0ReN9mNHTvW7JIfOXKk6K5595g6daosWrRIbr755pjIz5gxQxYvXhxbt0fkkzthroMnouYXFOiXaCejiLyfn2KVBwSCgm3/7b70ZtiwYeaZeXvkg8hrGzSD1zX34HHssceadfjXXnvNZPL6fLx71K5dWyZNmiQtWrQo912CZ7TBE5H3Cwr4abR+isj7+SlWEIgRSLdcr4/M3XffffLcc88lFHkV8yVLlsiCBQtky5YtZg1ed9brevwpp5wiVapUQeRT+CBiEq2YMOnxC5K59lNE3q9fsIJAhUU+W+hyHSwI4n49Sb8w2UjmKbn2D0Teb9xiBQFEPoEP5DpoMdnwG4z0C5MNJYDI+40XrCCAyCPyXqMAcUVcyeS9hgpGEMhPAromXzb+1Mgbh5ggJvkkJlRY/EJCrsctmbxfv2AFgbhMHpE/5BC5DlqIid9gpF+YBFKu9xsrWEEgjgCZPMGTDNo/KDDZiHa8kMn7+yqWEDAEEPlogxaZvN9ARFzxUzJ5v7GCFQTI5JP4AGKCmFDZ8A+SuR4vZPL+fYMlBMjkQ3wg10GLTN5vINIvTL7I5P3GClYQIJMnk/ceBYgr4ppPlQ0yee+hiyEE/k2ANXmCeD4FcSobfpGpWCdfiLyff2AFgRgBRB6RR+T9A0Kximu+TL4QeX9fxRICZPIhPkAQZ9LDpMc/OOZ6vCDy/n2DJQQQeUQ+5SjIdRDPl4yRdqR0DWOQa/9A5P36BSsIUK5P4AO5DlqIid9gpF+osNhJhfmh6tLS0rKSkhI/78EKAkVMgDV5giflaf8AwGQj2vFCJu/vq1hCgHI95fqUowBRi1bUqPSU508mn3LYYgCBQwTI5AniZPL+EYFJT7TjhUze31exhACZPJl8ylGAqEUramTyZPIpBykGEEhGgEyeIE4m7x8jmPREO17I5P19FUsIkMmTyaccBYhatKJGJk8mn3KQYgABMnl/H0DUEDUqG/k7Xsjk/fsGSwiQyZPJpxwFTHqY9OTTpAeRTzlkMYBAPAHW5Ani+RTEKU/7RahinXwh8n7+gRUEYgQQeUQekfcPCMUqrvky+ULk/X0VSwhQrqdcn3IUIGpMAvNpEojIpxyyGECAcn0+Ba18yZBoh19kYNIT7aQHkffzU6wgQLk+gQ8QxKMN4kw2/IJTsfopIu/nH1hBAJFH5L1GQbGKCZMNL/fgp2b9MGEFgegIsPGOzJXlC//xx6Qn2vFCJu/vq1hCwBBA5KMNWmSMfgMRccVPlQAi7zdesIIA5XrK9V6jAHFFXPOp0oPIew1bjCBwiACZPEE8n4I4lQ2/6FSsky9E3s8/sIJAXCbfft9nEIFApSSwfPK5Gb2vYhXXfJl8IfIZdWdOVgwENJNH5Iuhp4vzHhH57PZ7ric9iHx2+5OzV0ICiHwl7FRuKUYAkc+uM1R6kV+zZo1MmDAhjmL79u2lZ8+e5rMNGzbIuHHjZPfu3TGb1q1by4ABA6R69eqxz/bu3SvTpk2T1atXJ7Sz56pTp46MGDFC6tata2ztd1u1aiXt2rUrdx63cW7bli5dKnPnzo39Wc87fPhwadasWVKvsNdbt25dzD6Mgz2JPe+uXbvKsVKbYcOGibZ9zpw5smLFCunevbt06NAh1gY9t7bT3nMYU/c89ovB79k2JrtP2waXk/3MhdKkSRPTnho1asR42/uwdspXr3nTTTfJzJkz4/o2UZ+EcQyeN9NDFpHPNFHOl08EEPns9kZRiLwrQCpkY8aMkZNOOskIvQrS9OnTpX///kY8rUA2bNiw3ETgrLPOin1m7bZt2xYqbq4IuSLvimOqz91zqxtY0U8lKnpPCxYskC+//FLOPvvsOEHW8wTFNZHoBl3PimlQhMNE3mVqr6mTLZdLmMjPmDFDateuLRdddFG5dmvfTZ061UzITj755FhfaLv0sBM3t93u5MwKv518WZF3J3SJ+kTPqdd5/fXX4yZaVvSDE59MDltEPpM0OVe+EfAV+c2bN8v9998vf/nLX+TWW2+VK664IvRWVNROOOEEWblypTzyyCPy8ccfS61ateTKK6+Ubt26meTtwIEDsmTJEhMnt2zZYj678MILpVevXlKvXr3YeTXmaLLwzjvviGrCpEmTUiZZ9su5FtdE/ZrrduS8XB8maBrcNSPVztu5c2ecyIeJYCIRsRMGFS4VbzthaNu2rfzhD3+IiUEqMdcsOVlm7HaetmX79u3lKg1BGxU0/Z/ea7AqcTgirxMH/Z87CfIRectVRdxWI8JEXidkHTt2lEWLFsVVQ+wkR79Ts2ZN8z8r6j4i37RpU3nzzTfNJMOyTkfkg5NBl7frT3YCkclAishnkibnyjcCqUS+rKzMxDGNHV988YVp/i233CKdO3dOKPIa10eOHGmSNve49tpr5YYbbpBly5bJxIkT5eDBg3F/v+SSS+S2226TI444QvS6v/zlL+UXv/iFsdGxPXnyZGnevLkXwlyLKyLvlM/d4L5169ZyIu8GbQWnmb9mairGwcMVXXuu3r17yzPPPBMTwnRFPploqci5Qhlsj812e/ToYWakmvnqf7sl/sMReb1emzZt4trgK/JBDolEXqsqWglwmdvvqkCvWrXK3HY6Im/7zk7udMCmI/Jhtpa9XZ7o27dvqI94RYQkRoj84RLk+/lMIJXI79mzR+69917RZVQVzj/+8Y9JRf7999+XhQsXGrubb75ZfvKTn8irr74qY8eOleOOO85UA1S4NZG488475Uc/+pGpbmryceqpp8qoUaPMMp8udw4aNEi+973vmcx/06ZNiLyHI0WeySfKvm25PtXfg/eYaMKgdrrWr4G/RYsWZl04mLGHiX+ycrGeM1lGqX9XZ3Wz97AJQzKRT7Z/wT2XO7kpLS0ttyYfLNdbbu45Eom8VliefvrpuIqFa6t/C4q8ird72CWNsP0QtgqRjsgnm3hZn0k0EfQYF0lNEPnDJcj385lAKpHXtn/99dcmu9akRcU5WSavFTub9Wvmfcwxx8inn35qSvy61DdlyhR566235MEHH5TLLrvM7MnRWKD7cvr162eWAfbt22f2J6nd6NGjTUavkwcy+dSeFInIB4XLXT8N2yTmrnmnEtVkVQErhJrZz5o1Kycir9fUMr0tSYcJ+uFm8nYvg53EaLcHN94drsgHl1Hc+woKrk+53k6w3ErIe++9ZyZFPmvyiHzqwY0FBCpCwEfk7Xl9RF4rfSrgejzwwANSv3590WqAZuhWqFX4n3jiCXnqqadMll6tWjVTGezatav57xdffNFUcPWzTp06GaFH5P16NxKRdwUo2MygiKtoa6nHrhunytLc4B88l51A6BqQOo1PJq/tS1WuT3Q/tq26QSV4uBOXTIi8bafuD7jgggvk17/+ddwGxDCR9y3Xu7vilVnLli3jllQOR+TdjZU6GfIV+VTl+kSTGr9hkdyKTD4TFDlHvhKIQuQbNGhgsvI///nPJtP/6KOPzOa7u+66S0488UQZMmSIqRxogqifuxME1uSTe1Lei3xwd33Ybnt7i8EJQFjWr+Lw2muvma8Ed7onKs0n28iVbAKQSIiC38mUyLtPKqxduzalyAf5JCvX2zVzLcOfccYZ8tVXXyVcg08nk9d+sO049thjzSZCn0w+2V6IZBOATARWRD4TFDlHvhLIlshr9h4s1+tnKtzz5s0zpXj9bxV1jQlDhw6VI4880jxppXsANL4Fj6OOOsps2AvbnxW0ZeNdaWlZSUlJ1v0ukaDZC4cJc6Lnt90yvxVoPY8VibBzudl18DGrRCJvv9OoUaM4AQpWGVx4ydbyU4mpPU8qVmFiah/rcx9PC+Ngqxpa+kq0lBC8vsvOrUQcTiZv79U+Dhh8J0KqTZLBxxrtI3SpHms8HEdH5A+HHt/NdwKZFvm//vWv8uSTT5rkqk+fPqbcbjfe6aO3gwcPljvuuMOIuBV53VSnu/F37NhhNtvpsoCu4yPy6XtP3mfyekvBzXc2+wu+NCco2onW760Q+oq8Xs/n5Tsu/mR7B4L3k87GO72G+zIc/bf7PLo9t36e7GU4YS+48Zl8hD0yGCbywY13wZfhBJdK7KRDS28+mXxwcmD/HXz2Pv0hkfobiHxqRlgULoFUIr9//36ziVmXPIOHltFPP/10U2bXMa075/VYv359uUfkqlatKrfffrt5Hl7F/YUXXih3vtNOO83swtdHdO0RXM+nXJ/c13Iu8oXr+rQcAv8mgMjjCZWZQDZEXh+V05fdaFn+k08+kW9/+9smOdGXbFWpUsW8H2X27Nny0ksvmWfv9WU5559/vrHR9Xr30IRLN97pRl3dma+P1PkclOtzVK736QxsIJDPBBD5fO4d2na4BFKJfLrnL1ZxTcQp1zzI5NP1WOyLngAiX/QuUKkBIPLZ7V5EPrt8OTsEDpsAIn/YCDlBHhNA5LPbOYh8dvlydggcNgEV+bLxpx72eQ73BLkOFvlSfqQdfp6Df8RzKlYelOv9xgtWEIgRQOQJnsmGQ7GKCZMvvyCZa/9A5P36BSsIIPIJfCDXQQsx8RuM9AuTUSWAyPuNF6wggMgj8l6jAHFFXPOp0oPIew1bjCBwiADleoJ4PgVxKht+0alYJ1+IvJ9/YAUBMnkyea9RUKxiwmTDyz1M+TwXr5C3rUHk/foFKwgg8oi81yjIdRBHXL26Jefimi/9gsj7+QdWEEDkEXmvUYDIs5yTT8s5iLzXsMUIAocIsCZPEM+nIJ4vGSPt8IuSuZ4EIvJ+/YIVBMjkyeS9RkGugzji6tUtlOtL+YEaP0/BqugJkMmTyZPJ+4cBJj3RjhcyeX9fxRIChgAiH23QInP1G4iIK36qBBB5v/GCFQQo11Ou9xoFiCvimk+VHkTea9hiBIFDBMjkCeL5FMSpbPhFp2KdfCHyfv6BFQTI5MnkvUZBsYoJkw0v98j5BkBE3q9fsIIAIo/Ie40CRJ5KTz5VehB5r2GLEQQo15Op+Y0CRB6RR+T9xgpWEMhLAqzJE8TzKYgz+fILE8U6+SKT9/MPrCBAuZ5yvdcoKFYxYbLh5R6syfthwgoC0REgkyeTJ5P3H39MeqIdL2Ty/r6KJQQMAUQ+2qBFxug3EBFX/FQJIPJ+4wUrCFCup1zvNQoQV8Q1nyo9iLzXsMUIAocIkMkTxPMpiFPZ8ItOxTr5QuT9/AMrCJDJk8l7jYJiFRMmG17uwcY7P0xYQSA6AmTyZPJk8v7jj0lPtOOFTN7fV7GEgCGAyEcbtMgY/QYi4oqfKgFE3m+8YAUByvWU671GAeKKuOZTpQeR9xq2GEHgEAEyeYJ4PgVxKht+0alYJ1+IvJ9/YAUBMnkyea9RUKxiwmTDyz3YeOeHCSsIREeATJ5Mnkzef/wx6Yl2vJDJ+/sqlhAwBFTk2+/7DBoQgECeEVg++dyELSrWyQYin2dOSnPynwAin/99RAuLkwAiX77fEfniHAt5e9d79+6VadOmyerVq+Pa2Lp1axkwYIBUr15dli5dKnPnzjV/r1OnjgwfPlyaNWsmib7bvXt36dChQ8buGZHPGEpOBIGMEkDkEfmMOhQnyzwBK9StWrUKFWYV+BUrVsiIESOkbt26smHDBlm5cqVcffXVMZFP9N1MtRaRzxRJzgOBzBLwEfkDBw7I4sWL5dFHH5VGjRrJlClTpF69egkbsmnTJnnwwQflrbfeMjann366STiaNGliYs7o0aNNDHKPjh07ysCBA81HajNv3jxZsmSJ7Ny5U77xjW9I586dpVu3biZpyfZBJp9twpw/LQKpRH7OnDnmfD179ix33lTfTashSYwR+UyR5DwQyCyBVCLfoEEDGT9+vLz55pvmwt/97nflgQcekPr164c2REX5tttuk7///e9xfz/rrLNk1KhR5jP9/9dffz1U5MvKysxkYv78+eXO36tXL5OcZPtA5LNNmPOnRSCVUGsmv3DhwliJ3j15qu+m1RBEPlO4OA8EckYglcjv2rXLLPV16tRJpk+fbqqByUT+008/lVmzZhkx1gnBK6+8ImPHjpXGjRub72lWriK/ZcuW0PPs2bPH/P2dd96RcePGiVYZVfBV+N1sP5uAEPls0uXcaRMIW1d31931hJrNa8k++DkinzZuvgCBSkUglcifcMIJ5n7Xr18vgwYNSinyLhwt82uCMXPmTDn//PNl2LBhcvDgwbhMvlq1anHl/K+//loefvhheeaZZ+SGG26QK664wiwPvPrqq6bMf+aZZ2adPyKfdcRcIB0CvkLtTgbat29vyveJNt7pYNQZdKYOyvWZIsl5IJBZAqlEvqSkxFxw3bp13iKva/G33367EXQ9zjnnHPNvXce3mXqwXN+8eXOZMGGCNGzY0KzDz5gxQ55//nlzjqOOOkqGDh0q7dq1kypVqmQWQMjZEPmsI+YC6RDwFXl7zjVr1pgBpDvstYSmO/PZeJcOcWwhUHkI5ELkq1atKhdffLH069dPatasGYOn6+9r166Vu+++W7TMP3HiRJPV68Y9LdV/9NFHcvTRR8vHH39sxF8/08lAtg9EPtuEOX9aBNIVeV1jGzNmjOhjci1atEDk06KNMQQqF4FsiLwlpCKuFQCNNyrcuoEvWG53M/v7779ftHKglUSNa/fee6985zvfMaV7XZPXpQNd33cnCtnoDUQ+G1Q5Z4UJJBN5FfSpU6dKjx49zHPxeriP1NWoUQORrzB5vgiBwieQaZF/++23TZn9uuuuM9m3ivvIkSPNbnvdUNe0aVOzGU838tWuXdvs2lfh1rX4SZMmia7R69q/ZvAq8lpt1Jilm/lSbfrLVG8g8pkiyXkyQiDVy3C2bt1qyly7d+8219NnVe0z8+lWASraYNbkK0qO70EguwRSibxm2rqevm/fvriG6BKfxhVNJIYMGWLEWcvtums+zF6zcM3kdb1dRVy/5x5dunSRm266Sb744guTyb///vvlbvySSy4xj+cdccQRWYWCyGcVLyevjAQQ+crYq9xTZSCQaZHX7F1fdPPII4+YtfRatWqZnfW60VefudcSvvt3/UwfjbvqqqtiL7rZvHmzeVxP3+KpiYg+FaQ211xzTdZL9dqniHxl8GzuIacEEPmc4uZiEPAmkErk7e567xNmwTDXP5SDyGehEzll5SaAyFfu/uXuCpcAIl++7xD5wvVnWh4RAUQ+IvBcFgIpCCDyiDyDBAKHTQCRP2yEnAACWSGAyCPyWXEsTlpcBFTky8afGvlN53ptL9EN0454MvCAR7LgkGv/oFwfeaimAYVGAJEniOdTEGfy5RdBci2u+dIviLyff2AFgRgBRB6RR+T9A0Kxiisi7+8jWEIgrwgg8og8Iu8/JBH5aMcLmby/r2IJAUMAkY82aOVLhkQ7/AICIh/teEHk/fwUKwhQrk/gAwTxaIM4kw2/4FSsforI+/kHVhBA5BF5r1FQrGLCZMPLPcxrZnP55j1E3q9fsIIAIo/Ie42CXAdxxNWrW3IurvnSL4i8n39gBQFEHpH3GgWIPMsXyRwl1/6ByHsNW4wgcIgAG+8I4vkUxPMlY6QdflESkffjhBUEIiOAyCPyiLz/8Mu1qDHZKD8+q+hHpaWlZbncDODvIlhCIL8IIPKIPCLvPyYR+WjHC+V6f1/FssgJdF+wUZ59f7d8tudr+WaNI+SKE+vI3KuaRkaF4Blt8CRj9HN9/DRaP0Xk/fwUqyInoAL/xw+/kIHnNZaTGtWUtdu+lKmvbJX/Or5WZEJP8Iw2eCLyfkEBP43WTxF5Pz/FqsgJ1L1nrQy/oIkReHuo0I97cbPsuvukSOgQPKMNnoi8n9vjp9H6KSLv56dYFTkBXYdf1L1FOQod55ZG9rOz27dvl4YNG0beM7QjvgvgAY9kgzLX/oHIRx4iaUAhEMjHTL4QuNFGCEAgWgKIfLT8uXqBEMjHNfkCQUczIQCBCAkg8hHC59KFRSDfdtcXFj1aCwEIREEAkY+COteEAAQgAAEI5IAAIp8DyFwCAhCAAAQgEAUBRD4K6lwTAhCAAAQgkAMCiHwOIHMJCEAAAhCAQBQEEPkoqHNNCEAAAhCAQA4IIPI5gMwlIAABCEAAAlEQQOSjoM41C5LAnDlzZMWKFabt3bt3lw4dOmTtPvbu3SvTpk2T1atXm2sMGzZMWrVqZf47UTuy2b4NGzbIuHHjpFOnTrH7znU7bBt2794tTZo0kREjRkjdunVzyiPYL+3bt5eePXvmpF+Ut74tbcCAAVK9evVyvpeIT7qfp3LqVO1Ys/m1Yp4AAAhASURBVGaNTJgwwZymdevWsfbmuh16/V27dsmYMWPkpJNOivVTrtth27B582apU6eODB8+XJo1ayaZbkeifkPkU3k0f4eAiGjgWrp0qQlYe/bskalTp0qPHj3MYM3GodfToKATCffapaWloe3QQJKt9qmwzZ4929zm8ccfX65NLo9stUPPG8Y8Ub9kqx16vVWrVhnBsFwuv/xyIyZh/DPRDisS5513nmzatEluvPHGciJvJx/qLzoZ1Lao/1x77bVmsuj7uZ2whPm0bzvmz58vXbp0kRo1asSu3aJFi5y2w7ZfJyT2sH2Wax7u9Wxb0u2vZP2SKv4g8qkI8XcI/F/23KZNm7hs2v13NiHpjP+xxx6TgQMHytNPPy1h7VDhyVb7VDDcQwVDg2cu2+GKq9uWKNuhgdoKWi76Rf1g8eLFoSIf/Jv998UXXyzLli2LfSfV52ETiKBvJ2tH0Fb7R6suLVu2jGt7LtphfUb91E7M0uV0uDwSscpGO8jksxmFOXelJxAmJhq8slmyt1BdgUvUDs3agqKbifZp9qYCphnhCy+8YJqUSOT1etlqh0405s6dG/MzWwZWkQ2772y1Qxtglync0msu+iVdkdeJYdeuXU2/WbGyE8ZEn+tEUpdAkh2+Iu9WOvR87gQl2+1wJ2B6rWQin4zT4fJwly6UgV1m2rlzZ8Z5IPKVXoa4wWwSCAZxm91mW+RVZGfNmiW9e/eOrT+7ombbERS1TLXPvW/3nIl4ZKsd7rXdUmewgpFtHvbaJSUlomVQPXQJJzjZyEY70hF56zeXXnppnMin+tz6WSZE3u2zYNuz3Q732u4kOdftCFagElU2MsEDkc+mAnDuSk8gUVnYbobLBoDgup3NInNVJg9uMrP3qJsOwzJlWxbNxrJBcNKSSERtP2Vr+cIGaTu5S3W9TLYjHZFPVQ5PVMY/3PK0W32yexR0k2A2ytPJeLibQm2bdJPkj370o5wuGwRF3v47G+1A5LMRhTln0RBwN3ht3bo1tkaeqrRZUUB2k5MKqjuRSNQODXg2qGarfcHsKOx62WqHzwY7976z1Q5X5N1JmPZztnkkE7XghNC2s127dnEb3lJ97lOZSlWuVw7aX+5TAOm2LxPtCFvuynU73P00yTYiZqJfEPmKRlu+B4H/I+BmB+4jbdkAFFyD1mvYayZqR7bbF8ymc90On0f2Ej1qmKn+ch+H0j5J9AhdJtsRvKZeVyd/VsB1Eqii6D6SlejRNZ/PE/lzonboprrp06dL//79pV69euaRNa302MNeUydh+himPgKZ7Xa4T70Es+l0OR0OD22HO5Zdf8lUO1LFH3bXpyLE3yEAAQhAAAIFSgCRL9COo9kQgAAEIACBVAQQ+VSE+DsEIAABCECgQAkg8gXacTQbAhCAAAQgkIoAIp+KEH+HAAQgAAEIFCgBRL5AO45mQwACEIAABFIRQORTEeLvEIAABCAAgQIlgMgXaMfRbAhAAAIQgEAqAoh8KkL8HQIQgAAEIFCgBBD5Au04mg0BCEAAAhBIRQCRT0WIv0MAAhCAAAQKlAAiX6AdR7MhAAEIQAACqQgg8qkI8XcIQAACEIBAgRJA5Au042g2BCAAAQhAIBUBRD4VIf4OAQhAAAIQKFACiHyBdhzNhgAEIAABCKQigMinIsTfIQABCEAAAgVKAJEv0I6j2RCoKIG9e/fK7Nmz5fLLL5dmzZpV9DR8DwIQKAACiHwBdBJNhEC6BNasWSMTJkwwX+vevbt06NAhdoqlS5ea/3Y/c8+v3507d66MGDFC6tatm/DSOlmYNm2aNGzYUHr27JluE7GHAARyQACRzwFkLgGBXBLYtWuXTJ06VXr06GEy9WeffVYuuOCCpIKdbvs2bNgg06dPl7Zt28qOHTsQ+XQBYg+BHBFA5HMEmstAIBMELhr0asLTLJ98rvlbUOTdL8yZM0dWrFgRl+Fr5q7Z/bZt26RRo0bSqVMnWbZsmdx4441SvXp1CfuOPad+d9WqVYh8JjqXc0AgCwQQ+SxA5ZQQyBYBH5HXa6toa8m9ffv2MQFWQd68ebMp07vr8jopmDFjhgwfPtxk/pqlL1682Ih8aWlp6HfsWj4in62e5rwQyAwBRD4zHDkLBHJCwFfkbWM0C1+7dq1ZX//Tn/5khN89hg0bZv7pZuOuyL/wwguh32nVqpX5HiKfk27nIhCoMAFEvsLo+CIEck8gXZHXFqrQN2nSxGTkbdq0ESvQtvVBoXZFfv78+aHfSfTd3BPhihCAQDICiDz+AYECIuAj8irSK1eulKuvvtqU5XUHvN1Jr2X8AQMGmLV2H5HXcn3YdxD5AnIamlrUBBD5ou5+br7QCPiIvM3e7QY7d13e3USn2b2W8XVSkKhcH9x4Z7+zc+dOGTdunOzevTuGUEv/wSpBofGlvRCobAQQ+crWo9xPpSbgK/KVGgI3BwEIeBNA5L1RYQgBCEAAAhAoLAKIfGH1F62FAAQgAAEIeBNA5L1RYQgBCEAAAhAoLAKIfGH1F62FAAQgAAEIeBNA5L1RYQgBCEAAAhAoLAKIfGH1F62FAAQgAAEIeBNA5L1RYQgBCEAAAhAoLAKIfGH1F62FAAQgAAEIeBNA5L1RYQgBCEAAAhAoLAKIfGH1F62FAAQgAAEIeBNA5L1RYQgBCEAAAhAoLAKIfGH1F62FAAQgAAEIeBNA5L1RYQgBCEAAAhAoLAKIfGH1F62FAAQgAAEIeBNA5L1RYQgBCEAAAhAoLAKIfGH1F62FAAQgAAEIeBOIifx77733YtWqVc/3/iaGEIAABCAAAQjkNYGDBw++9P8BHo5R9F+jUE4AAAAASUVORK5CYII=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40" y="68685"/>
            <a:ext cx="1152128" cy="59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1219" y="-31627"/>
            <a:ext cx="1332781" cy="1329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66" y="1556792"/>
            <a:ext cx="8477250" cy="501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5858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" descr="data:image/png;base64,iVBORw0KGgoAAAANSUhEUgAAAn4AAAF4CAYAAADKYfTgAAAAAXNSR0IArs4c6QAAIABJREFUeF7tnQvcVlPa/68SJfqXKSSHTKjBvAmZnMYxJuMQGjPIxJScoqRBEzW8mYRCETW9ojDGGGfeCQkzDtPr8CaKxxDp4FSU6KDT/3PtefdjP/vZ+77ue9/Ps9v3Xt/9+fT59Nxrr72v9b2uvdbvvtZa+24gHBCAAAQgAAEIQAACThBooK2cN2/ehlWrVjnRYBoJAQh8T+Chf62T+6pEFn27TvZsuYn0/XED2a91QxDlnMBtM9fKEx+JfPudyAHbNZCL92korbfwhgMOCEAgxwTWr1//gvekV1VVbWjfvn2Om0rTIACBMIGbX1wst834Snru1UrabtVY/nfRNzLulc/k+XN2kYN3bgqwnBI48y8LZN6ytdJ99x9Is8abyPQPlsn/LPhGZvbfVbbcDNGfU7fTLAh4BN577z1B+BEMEHCUQMvh78jVR+7giT7/ePpfS+XDL1fKE2e1dZRKvpv95ier5NjJ8+T27j+s0dAJMz6Tg3ZuIr87bOt8A6B1EHCcAMLP8QCg+e4SmPfVd7L/7XPljye1qwHh82/WSv8nPpQWTTZxF06OW75y7QbZdavGMvTIHWq08oW5X8vHy1bIX07fKcetp2kQgADCjxiAgKME1qzbIJsPmy13/aKdNG/SqJqCTvk9/a+v5OEzEAB5DI0Z81fI7576XG44pmZG996Zi6Vti4Zy3TGt89hs2gQBCPwfAYQfoQABhwkMfOIT+d9Fq6V3521lq803kX8tWSVjX/pERnbbVk7dq4XDZPLd9EP/OFdaN2ssp3dsJQ0bNpCXPl4uo//xibw9YDfpsPX30/75pkDrIOAmAYSfm36n1RCoJnDJk5/IuFe+lM02aSDNGjeUYUduLed1aQmhHBP4cuU66fvQInn8nWWe39v9YDMZ/fPt5Kjdtsxxq2kaBCCgBBB+xAEEICAffvmdHDrxQ/n48g7QcIjAna9/JY+/s1weYlrfIa/TVNcJIPxcjwDaDwER+eir7+TwiR/Kh5ch/FwKiPveXOoJvz+duqNLzaatEHCaAMLPaffTeAj8mwDCz81IQPi56Xda7TYBhJ/b/qf1EED4ORwDCD+HnU/TnSWA8HPW9TQcAt8TIOPnZjQg/Nz0O612mwDCz23/03oIkPFzOAYQfg47n6Y7SwDh56zraTgEyPi5HgMIP9cjgPa7SADh56LXaTMEQgTipnoXfLJE+l56q7z7/oLqGo0abSIdd99ZzjzlCOl2+D6y2abf/+qHnrRi5WoZdPUkmfr8G6Lnjrn6bPn5kZ1r3DHuurvvuoMc13U/OeW4g2SrFt+/U+7Djz+T3wwcI0u//lbuHjtQ/mP3nauvt379Bnnp1Tky8U/PyP/873uy+rs10rxZUzn4J3t4Nu7bcVfvJcXB47s1a+WlV9+R+x/7h/zz9SpZtnyFNN5sU+m4x87evY89srM03byxJGm/3ufuB5+XYTfc693y9JMOld9fcmoNTmvWrJXhN9/vnRc+Tv75ATJi8K9l0adfxrZZ67zwz7fl7N/eKmvXrpOfdtlTxg7vKy3+3xa12jn1uTfkv/70tLz17jyPyzFH7CsX/uZY2b51S0H40RVAwD0CCD/3fE6LIVCLQJzwe/+jT+Ssi8fIwk+XRFIb2PcE6XfWsbLJJg2ry2e/97GcOeBmWfLVcu+zXx5/sAy/rGcN4WNdV0XJTVf1kf067eZdI3j+n2+/VLrs3d77XEXmf970Z7n/sRcj7VPhedn5J0nvU4+qtlHt+t21U+SZv8+MjYQbf99bTjrmgBr3jTo5qv3frlglA6+6o/r6P9xpW7nzpgHSdvutqy+xctV3ng2PPjUjVvjNX7S4mn2wzVph3br1nnCc/MB0r/4WTZvI5DEXy77/sUv19fScsZOekLF3PF7rHuf9uptc3q8Hwo++AAIOEkD4Oeh0mgyBMIFihJ8vPpZ/s1Jumvio3Hn/s7JH+x3ljtH9pfXW3/+827i7/ltGjX9YLj77BHn06Rny3Xdr5a6bB8iuO29XfdsoIadZsH++USXXjPmLvDd3kZfVm3hDP9m2VYtI4bdhwwaZ8tfn5KrR93mZrN9ddIp0/1kXabxZI/n0869k1IRH5KH/fsUrU+G194/biQouzcT99cmXZeuWzeW3553oZRg1u6f3r5q7SCb/5Vk5aL/d5cRu+0fe12r/zNkfyhkX3Shdf7qXrF+/Xh5/5lW57oozPQHsH0Hh54uwsE/ixK6ep6Kw9yVjZZtWzWXXH7aRKQ9MlwvO/LnXngYN/p3d9LOkCz/7UkYP6+21UzOdjz09w+PTv8/xCD+6Agg4SADh56DTaTIEyhF+WnfG/74np55/g5fFUlGlWS09dCq235Dx8snnX8ltI86T8XdP9bJa/3lpT/l1j8MKCj+/8O2qj+XsQbfIZ4uXytjh58jxR+0XKcC0vO+l4+Stdz6SQeedKP3O/Hm16NFrffLZl165ZiB9UfT3GbO96VGd1lX7Dtl/z4LBECe+4tqvYnTc5P+W0eMf8WxfuWq1XP6HydLtsH1k9O97ewJTj3KFn4rJ/kP/6LVbs3y9Btwsu++2Y7VQ1nv4tqtPwtlAv9FM9dIXQMA9Agg/93xOiyFQi0ApGT8VEjfc/rD86eEXagma19/6wJvm1TVyOr37yNR/RgqfQtkszbwNG/Un+fOj/5C+PX8mv7uwh3ww79Na055+Zk3X9N037rfSea9da7QrOB2q2S7Nut0+5W9y651P1rI7LiSi7CzU/qDwVUGsbdGpcl2Hp1nPH+26Q9nCT7N2Q6+/V5589jVP0P1wx208gTvrnY/kv0ZdKIfu/2PvHkFhrNnN/n2Ok+5Hd5FmW25e3VyEH50BBNwjgPBzz+e0GAKJhF+4Uvt2beTWP5wru/2wjVek2a5R4x+R2yb/d3WmTjeFqPDRIyh8Cgk/Pfe6cQ962UKdur32d728NYb+WkN/ytnPuul6wPBUsm+rf51Oe/7Qy/Bdd9tDXgYyOL06esIjnhj0D10X6AuoQmsRw+3X+mqTTvOefMwBnvBVwedvdAlmPQut8dONF4POPTF2XaNvU9sdtpZxI86TZltsLiNv/av8133PyNmnHSWDL/xF9XrG6S/OkkuuvsPbvKKHTnurmP7Nr470so8IPzoDCLhHAOHnns9pMQTKFn66Xu/6K8/y1s35h59h+ubbldWbGYIbHYYNPNUTHHqkLfw6d9xVbvnDOTLy1gdN4ecJz/9bkxcn/KLarxlGX4D5U9R6LV0LqRtQjjqkk7dhRTdilCP8/B3Dwent6S/Nkj6Dbolcc6k7kyfe+5S3AUazo3rozuHhl/aUR99byW/10h9AwDECCD/HHE5zIRBFoNip3v/4UVtv44aKmT3b7+StKdtu2x94lwy+XiTqHkHhU0j4Ra1/izrfz/ipkLrnlktEs3rBIzhlrELnD5efITf+8TFPBPmZxM2bbFZd5aul30jvQWNFp5CjhJ9mGgu1Pzi1GtX+lls186ZmlVvSNX7BV+XERfIdoy+SIw7qWKtY23frXU/KpD9P816zo9Pj/5JWCD+6BAg4RgDh55jDaS4EyhF++hqVeQu/8N4vp7tG/enLYLYrjnBQoBUSfsHNHTo9q++dizrf39mqZVcNOk16/eLwGps7ouz82/TX5YIh470pT50m1d27/lGM8ItrfzHCV8/57XknSb+zfp5Y+PlT5yoy445Tu/9U/vO3p8umofcr6vn6KpvfXDLW2xCjr6xZ1WZ3hB9dAgQcI4Dwc8zhNBcC5Qq/oMg7sPOPPAG1avUa6TNorMxb8EWt7NvXy1dIvysmyIv/M6d6923UZo3w61z02jplqpmyKOGnmxyuvvHP3iYTFXK6FlBfoaLZLLVD33OnU6C6Fu+PN1zo7UDWzRf9h06Uf8yY7b3A+IoBv5RD99/TW+/20fzP5bzBt0nVBwtjM34q/KLar+vs/Pfq+eIuyNl/xY3PS3cV++/xK+V1Lv60cZS480Wt/95AFeZPTntVzu91jOy847beGsynnn9DLvvDZM80zZK+s3YrhB9dAgQcI4Dwc8zhNBcC5Qo/re/v3tU1Y7oRYsWK1V4mzRc2wV+QCL7ixC9f/OXXBV8MHd44EZch1F+3GDBsorw26/1Ix+puVl1XF8zszZ33qVxy9SR5c86HscEQ9QLn4EuUw+1vt1Nr7716+hqbqFen+OfrDbV8j912LFn46a+a+AI6uIbQb0Qww6nljTZp6Pkk6tB3+PXvfZz85e2vEX50CRBwjADCzzGH01wIlCL84n4qLbjWTDNWeuguXBUUF599fI0pVy17dea/5Nf9b5ImjTf1fnJtqxbNav0UnP+TafrqlZO67V/jtSOFfrJNbbnvkb97mzbeeX+Bt5N2xzat5PijfiKnnXiI7LBdy1pN1jr6OpQHnnhJZs35yNv0oCLxxx128l50rD9Fp1nAYtt/2IH/4b3XUH9pZMLIC2r83JzeXKeRzx18m8fhdxf+Qs785RHy+1F/8jZc6N/nnPGzWjaG77355o09sbzZZo1k4g0Xyi5tW9eoE3w59RknH+b9Mof+bJ6y0Ve96LHfXrt5O38PPeDH3s5fdvXSH0DAPQIIP/d8ToshUItA3OYOUOWbAMIv3/6ldRCIIoDwIy4gAAFB+LkZBAg/N/1Oq90mgPBz2/+0HgIeAYSfm4GA8HPT77TabQIIP7f9T+shgPBzOAYQfg47n6Y7SwDh56zraTgEvidAxs/NaED4uel3Wu02AYSf2/6n9RCQ1xaslJtfWiJ/e+9ruWD/lnLxQa2kZdNNIJNzAo/O+VpG/2OJLPj6OxlwYEsZcFCrnLeY5kEAAkoA4UccQMBhAo/M+VpO/dN8OW2vlrJD88by9mffyusLv5V/nPtDabvV9z9n5jCiXDZ9+PTP5a7Xl8rPO7SQLTdrJK98/LVs2nCDPHN2zZ+9y2XjaRQEHCeA8HM8AGi+2wTaj/6XnL5XK9l3+y2qQdw/a4k0arhO7jplB7fh5LT185aukT1ufE9u695OfhDI7F7/94XSs1NzOa/Lv397mQMCEMgnAYRfPv1KqyBgEliwbI3se8sH8l892tU4d9HXa2Tw1I/lpz9sal6DEyqPwKKvv5OGDTaRoUfUFPbTP/haPv1mpdx36o6V1ygshgAEiiaA8CsaFSdCIF8Elq1aJ63/8K7cf/pu0iDQtDmfr5T/eu1zufHn2+arwbTGI/DGopXy0NvfyDVH1xR4j8z+SjZrtE5uP7ENpCAAgRwTQPjl2Lk0DQIWgV/c+7E0kE2k1z5be6euXrtebvj7Ijl1r/8nAw9msb/Fr1LLd7nhPTlh9x/IEbv8P68JHy9dLVdPXygPnLajHNru+2n/Sm0fdkMAAvEEEH5EBwQcJvD16nXS4+758sFXq2W7LTeTd75YJWfs3ULGHr+dw1Ty3/QZ81dKr78skM02aSBbbNZQXlv4rdx8XBu58IDav2ucfxq0EAJuEUD4ueVvWguBSAKvL1wpnyxfK3ts01ja/YDdvK6Eyd8//Fa+/W69HNC2qbRowit8XPE77XSbAMLPbf/TeghAAAIQgAAEHCKA8HPI2TQVAhCAAAQgAAG3CSD83PY/rYcABCAAAQhAwCECCD+HnE1TIQABCEAAAhBwmwDCz23/03oIQAACEIAABBwigPBzyNk0FQIQgAAEIAABtwkg/Nz2P62HAAQgAAEIQMAhAgg/h5xNUyEAAQhAAAIQcJsAws9t/9N6CEAAAhCAAAQcIoDwc8jZNBUCEIAABCAAAbcJIPzc9j+thwAE/o/A4sWLpVWrVpnhgT3xroBN4TCFD3wKEUD4ZaabxxAIQGBjEtDOsH379hvThBr3xp54V8CmcJjCBz4Iv8x05RgCAQhklQCDZeUMlviqcnylluKvbPmLjF9WRyHsggAEUiXA4JStwcnKWJCdJSOatINw/VlH+CWNHOpBAAK5IuD6YGA5M0t8smQLGS0rcsj4WYTSjmeEn+URyiEAAScIpN35WlCxh4yWFSNx5cRO5WSvN8YXB4Rf0ieLehCAQK4IMFhWzmCJryrHVxtD2Fgdk+vxg/CzIoRyCEDACQKuDwaWk7PEJ0u2IGysyGGq1yKUdjwj/CyPUA4BCDhBIO3O14KKPUz1WjHCVG8yQq4/Wwi/ZHFDLQhAIGcEXB8MLHdmiU+WbCHjZ0UOGT+LUNrxjPCzPEI5BCDgBIG0O18LKvaQ8bNihIxfMkKuP1sIv2RxQy0IQCBnBFwfDCx3ZolPlmwh42dFDhk/i1Da8YzwszxCOQQg4ASBtDtfCyr2kPGzYoSMXzJCrj9bCL9kcUMtCEAgZwRcHwwsd2aJT5ZsIeNnRQ4ZP4tQ2vGM8LM8QjkEIOAEgbQ7Xwsq9pDxs2KEjF8yQq4/Wwi/ZHFDLQhAIGcEXB8MLHdmiU+WbCHjZ0UOGT+LUNrxjPCzPEI5BHJKYNmyZTJ8+HDZZpttZMCAAdK4ceOctrS4ZqXd+VpWYQ8ZPytGyPglI+T6s4XwSxY31IJARRNYvXq1jBkzxmsDou/frtTOsN+ELyrar6UY/8zog0o53ePTvn37kurU18lZsoWMn+1l/FWYUdp8EH52zHIGBHJHYOrUqTJr1ixEX8CzCL9sDU6FrEl7oLQ6AOypnNhBqP/7S24DBVFVVbUhK9/mrIeMcghAAAJ1TQDhVzmDN0KrcnyF0LJ7qrTjuWThN2/ePBkxYoQsX768ujVdu3aV3r17e39rFmHkyJG1WtqsWTMZMmSItG3bVvy1RYsWLZJevXpJt27dapyv2Yhp06bJ0KFDvc91HZKeG3d06tTJy1xUVVVF3jvqHnqtqLa0adPGu2/z5s0Leiuunb4twfVS/rTazJkza10zyC5cGOQULgu2KdyOcBvibB08eLB07Nix+tLKfcqUKbVsjGISdc2gTVo+bty4ap8HLxrkEeebYAxE+SJcXohxuJ3hBk6aNMmLtzhflOJrvXaxHP37+vbEsfDLg9ct1KZgPIR9UsqzGeQUfH6DnxfysxUj/nWKiQc9t1Redndb8wyEX+WIibQHSiuWsKdyYgchWmLGzx94woOOdsgqDlTAFRoI/NAICpooUVFo0LcGmrDY8Aef8KBeqC0qAiyxEGVHcAAL1vc/b9WqVbVAtjoSLfc5qe1hcezX99sXHuBfe+21GmI8zMVvf7CeJbb8e6q/Z8yYUUPU+W1UO1VMFvKTCpOxY8d6l9t2220jpxstW+KEX5ixzydKkAcZN23aVFasWBEp+kvxtS/8/C8uUaLVZ/X5559X308/mzhxohx//PHel6OoQ9v88MMPy5Zbbil77rlnbCypf2bPni3ffPONnHTSSdWxU8qzGY45P17Cz1HcNYuJEb+NVjwk5VXMMxY8B+FXOYM3QqtyfIXQsnuitOO56Iyfn0UIDiRRzSllcNl5553lrbfeki5dutQYxOpS+PmZgsWLF1cLDF8MxIk7HbTmzJlTMPNXqJ3hQa8+hV9SW6MW91tiS1la7IKCNC7j568vO+yww+SOO+6IzApathQr/NQeP3bDcea3R7OcKoDV3n79+tXIgvrnxLUlSuBYthf7LIWfL/+6++67rzz//POR3PwvC3rO66+/7mUx/S8NpTybUV824r5kxH3Zsr48+e2z4iEpL7u7rXkGwq8mjw0bNsjbb78tt912m7cmqFGjRnLkkUfKOeecIy1atPBOXrBggdxyyy3yxhtveH/vs88+Xj+rX+iDx9NPPy033HCDrF27Vk455RS54IILSnVPjfPTHigtY7EHIWrFSKHytOOnaOFXjMCwBkm/4cFMlk7hhrNHdSn8ogSO1ZZixI2V0dLpcF8kZ1H4+YI4KHAtwVLKTtA4PkHfH3DAAd40fpTIsGwpRfhFtVU/C/qlZ8+e3i7XqKxsKb7W61q2JxUy/nV9kRr1Jcw/p3///l5WtS6FX5T/w2xKiRFlVUw8JOVVakeM8KtJ7KOPPpJLLrlEvvrqqxoF3bt398Sd+k7LP/zwwxrl+gXrqquukiZNmniff/rppzJo0KDq5TonnHCCDBw4sFT3IPxKIJa2kLBMw55sCeOihJ/fOe+xxx7mVGWpWQV/8A9euy6FXzhLUUxbijmnmDVs6mrtIPWIExWFwqGUqd5CaxMLTVX6NuqaxLoULHF8wp/HiXDLllKFX5SY9wWFn+Xzp1L9tai+b0rxdTEci13TFo6NYJsffPBBCWaxw0K2R48etUR1qc9m1PKCMKPwNUsVacXEQ1Je1mAULkf41SQyd+5ceeyxx+T000+Xrbfe2sv8/fWvf/VmaFTYrVy5UiZMmCCnnXaa7LTTTvLiiy/KNddcI61bt5abb75ZttpqK1m3bp1X78knn5Sjjz5aHn/8cUH4lRqZpZ+P0MqW0LI8mLa/6kX4RS0gD64lCwua8GBSjvAL3zssiIoRdcWcU4oY8IVfeHOHtZEkbnNHeL2av/5K7xO3ESNujV9wOi54nWCg+ueUMqgXWvtVzLR7GsIvfI+49pXia1/4RW2SCbIO+9ba2BHOJKqtGuvBawbt1Km4cDbVF7/hTqjQsxklPnWdoS+OyxV+KvyLiYckvKzOFuFX/Hv8VHxfd9118txzz4lmx/v06SMNGngvhPAOncLVuBg/frwceuihXlxuttlm8uabb8rll1/uLTdQwahxg/ArNTJLPz9tIWFZiD3ZEqL1Ivzi1kP5TQ8Lv/AvCGjnErc4vtAgHC6LWpNUjKgr5pxSxEB9ZvyC4RQUbtZuzlI31eh9yhV+UVzj1t/Vt/CLmpKM+yWLUnxdTMYv6DNro1PYv+Hd7sFMeVBErVq1KvMZv1LiIdx36BIR64uTNRgh/Gzh9+ijj3rZO//Q5QXnnntu9a+86Nq+Sy+9VNavX++dcuCBB3p/6xcPffODviHhiy++kNGjR8v8+fPlsssuQ/iVGpgJzkdoZUtoWS5M21+ZEH5+NkOzJPpNUTv1uhB+/nWDGYpiRF2xU6zW60r89WL1ucYvHFD+vT744IPYrExcEFpiq1zhFzXdGrVj0/dboZ2xSaZ6g/6Ka0vUZo1ihF9wbaDFMYq/z6bQ633C1w1myvWauq7Un7aOiuG6muoN+qWcjF8p8RBmVgwvq7NF+JUu/HSDxxlnnOFl/fT/YeHXsGFD+dnPfiYXXnihtwFJBZ8KQc34vfrqqwi/UoMy4flpCwnLTOzJlhAtSvjFDc5xA1ipGT+9TjADoy+S1vUiUe/TKyXjF5WlKmbxedSAFDXwxLUzLCrSFH5qZ9j+Ygb8YsRWKb/tGnXP8HvYwkzD0851KfzCawnjprV9m4p9J2GUgEwi/IqJy0JT02p3kFd9CL9iNneUEiOlxEPcFxz9vK5+co41fvGDk07lPvHEE3LXXXd5J6mg22WXXaor6A5g/bKpywt0p++1114rL730krdGMOrQHf067bvppptamiGyHCGRLSFhORF/ZctfRQm/KDER14xiREZcRs0XLLvuumtJ71TzbYm6d9xrS/zsYvAFxmEBWmhAKdTOsMjIi/DzxWEwg1psHBTKtEaVWeKplIxfnBCPEg3FiJtgm6M2p1i2RzFLIvz8Op999pn3zr7g62rqQ/hFfSGKeg7iNskE211qPCD8rKG19HLrt3pV6H355Zfe2wn03ZHqV93MsWbNGhk1apTocoLp06fLmWee6e2GV8E3bNgwb5evbv7Q2HjooYcQfqW7puwaCK1sCS3LoWn7q2jhp4b739CjXuCs5frrHeUIv+Duvbj1O6Vm/HyxEhR6wftEvWg5OE1arLAJikbdxJHGC5z9wVOzU76Ajcq4FOMTn1OhLFuwjWFGPlO1I+pF3pYYCE+xWuKpWOHni5Xghhgro+tnA30fFvpCEfZ1MRz1+nrN4BeL8D2j4i6Kid+W8C9r1LXw8+0r5gXOUcsNgrHjx2qhLxDBeHjnnXcS8bI623A5Gb+aRJ566qnIX0I66KCD5Morr/Te7afTuN99912NirvttpuX8WvZsmWNz5nqLTUik5+ftpCwLMWebAnRkoSfmu4PNMFmFPOTbXq+P5AWWkPnZ2d0IKuLqV69b9wGgqi2xP3CQ9htUXX1nKg1WkGhGb5OofvF7eoN3sf6CT3fZ9b0e1Agh22M+rmuqKnSuOlRfb2Dvs5Gj7gsqs/Tv0bcVKzPN074hXdOR9luvccxHC+l+LpYjuFpzrifRAv6Ikr4xU2txgm/qB33Uc9m+CcSk3wRi4uRww8/vOR4SMLLGowQfoXX+On0rr6G5e6775YlS5aIxqjuyNXXu+gv3ej07ssvvyy33367LFy4ULbYYgtvR68mAMKiT1n76wFPPPFEueiii0p1T43zERLZEhKWM/FXtvxVsvCzHEw5BCAAgUokQMYvW4NTIWsQEpXjK7UUf2XLXwi/ShyhsBkCEKhzAgi/bA1OCL/kIY7QqpxY3hjCGOGX/NmiJgQgkCMCCL/KGSwRNpXjq40hbKxuyfX4QfhZEUI5BCDgBAGEX+WICdcHbuuBhE/lxPLGEMYIP+sJohwCEHCCAINl5QyW+KpyfLUxhI3VYbkePwg/K0IohwAEnCDg+mBgOTlLfLJkC8LGihw2d1iE0o5nhJ/lEcohAAEnCKTd+VpQsSeeEGzI+FnPT6Fy1+MH4VdO9FAXAhDIDQHXBwPLkVnikyVbyPhZkUPGzyKUdjwj/CyPUA4BCDhBIO3O14KKPWT8rBiJKyd2yIhaGc8GekJVVdWG9u3bJ40z6kEAAhCoaAIMlpUzWOKryvEVGVG7W0w7nsn42T7hDAhAwAECaXe+FlLsIeNnxQgZv2SEXH+2EH7J4oZaEIBAzgi4PhhY7swSnyzZQkbLihzW+FmE0o5nhJ/lEcohAAEnCKTd+VpQsYeMnxUjZPySEXL92UL4JYsbakEAAjkj4PpgYLkzS3yyZAsZPytyyPhZhNKOZ4Sf5RHKIQABJwik3flaULEzTBaLAAAgAElEQVSHjJ8VI2T8khFy/dlC+CWLG2pBAAI5I+D6YGC5M0t8smQLGT8rcsj4WYTSjmeEn+URyiEAAScIpN35WlCxh4yfFSNk/JIRcv3ZQvglixtqQQACOSPg+mBguTNLfLJkCxk/K3LI+FmE0o5nhJ/lEcohAAEnCKTd+VpQsYeMnxUjZPySEXL92UL4JYsbakEAAjkj4PpgYLkzS3yyZAsZPytyyPhZhNKOZ4Sf5RHKIQABJwik3flaULGHjJ8VI2T8khFy/dlC+CWLG2pBAAI5I+D6YGC5M0t8smQLGT8rcsj4WYTSjmeEn+URyiEAAScIpN35WlCxh4yfFSNk/JIRcv3ZQvglixtqQQACOSPg+mBguTNLfLJkCxk/K3LI+FmE0o5nhJ/lEcohAAEnCKTd+VpQsYeMnxUjZPySEXL92UL4JYsbakEAAjkj4PpgYLkzS3yyZAsZPytyyPhZhNKOZ4Sf5RHKIQABJwik3flaULGHjJ8VI2T8khFy/dlC+CWLG2pBAAI5I+D6YGC5M0t8smQLGT8rcsj4WYTSjmeEn+URyiEAAScIpN35WlCxh4yfFSNk/JIRcv3ZQvglixtqQQACOSPg+mBguTNLfLJkCxk/K3LI+FmE0o5nhJ/lEcohAAEnCKTd+VpQsYeMnxUjZPySEXL92UL4JYsbakEAAjkj4PpgYLkzS3yyZAsZPytyyPhZhNKOZ4Sf5RHKIQABJwik3flaULGHjJ8VI2T8khFy/dlC+CWLG2pBAAI5I+D6YGC5M0t8smQLGT8rcsj4WYTSjmeEn+URyiEAAScIpN35WlCxh4yfFSNk/JIRcv3ZQvglixtqQQACOSPg+mBguTNLfLJkCxk/K3LI+FmE0o5nhJ/lEcohAAEnCKTd+VpQsYeMnxUjZPySEXL92UL4JYsbakEAAjkj4PpgYLkzS3yyZAsZPytyyPhZhNKOZ4Sf5RHKIQABJwhoZ9hvwhc12vrM6IM2WtvTHgyshmbJnizZgvCzIgfhZxFKO54RfpZHKIcABJwggPAr7Oa0B6dC1mTJFoSf3T3gr2w9Wwg/O2Y5AwIQcIAAwi9bgxPCL/lDh9CqnFjeGF8cEH7Jny1qQiBXBJYtWybDhw+XRYsW1WpXr169pFu3brJ69WoZM2aMzJw5U9q0aSNDhw6V5s2bR3KYOnWqTJkyRZo1ayZDhgyRtm3b1jgveC3/+uEL+dcIf961a1fp3bt3nfJH+FXOYImwqRxfbQxhY3UMrscPws+KEMoh4AgBX/ipqFKRF3X4Yu2zzz6Tb775Rvr16ycdO3asdap/raZNm4qeGyX85s2bJ2PHjvXqbrvttjJgwABp3LhxjWup8Js2bVoNgelfe/ny5ZHXTeouhF/liAnXB24rxuFTObG8MYQxws96giiHgCMEShF+KuhWrFjhkYkSbLNmzZJx48bJMcccI3/7298iBZqKOj3vsMMOkzvuuCP2nLDw03v6AvTzzz8vmHUsxXVJhd+CBQs8+1955RVZt26d7LPPPh4TzYjqoRlUFbiaJVW7t99+ezn//PPlwAMPlAYNGsSayOAd7z3YIGxKebbD57oePwi/cqKHuhDIEYFShF+rVq08YfPwww/XEmy+KNNzOnfu7AnAcMYveK8DDjjAm2KOyjRGZfx85CoaR44cKYMHD47MOpbqmiTCb+HChXLppZfKJ598UuN2e++9t1xzzTWyZs0az7533323RvmWW24po0aNkg4dOiD8SnWUsEvUQua6sIGP/cXA+8pZVVW1oX379hYvyiEAgZwSKFX49ejRI1Kw6RTuiBEjvGlgPaKEn58R9AXhpEmTZM6cObWyd4WEn2/vHnvsUSfr/ZIIPz/bd9ZZZ8lOO+0kL774oif4Nt98cxk9erTX/kGDBsmOO+5Y/fl1110n06dPl+uvv172228/hF+C5wlhYw/sWRrP8Ve2/EXGL0GnQxUI5JFA3OaOTp06VU/nBrN5urkiSrDpZ4sXL/bqVFVVRQq/4Dm6ri8ue5d14ReOg/fff98TeltttZXceOONsn79ei/jt3TpUrniiiukdevWMmzYMG+K99prr5WWLVsi/BI8TAiJbAkJy4X4K1v+QvhZEUs5BBwhUGrGT4VfWLCFrxHO7CnKqEydnyXs0qVLjexdJQk/Xd83YcIEeeCBB+Tss8+W008/3RN4s2fP9kTg3LlzvUhq166dXH311bLDDjsUjCwGy3g8sMmWkLC6SPyVLX8h/KyIpRwCjhBIIvz8DKAi0gzfc889V2MXbpTwi8ruxW3WKEb4FdqFXIrrkkz1+tffsGGD13advlXxevnll4tugNHPX3jhBbnpppu86d+1a9fKkiVL5JBDDqk+J85GBkuEXynxGzyX2MmW0LL8mLa/EH6WRyiHgCMEkgg/RaPiTDd56BTnI488Irqpw3/HXpTw02le3akbdwQ3a2R9c4e2QcXcQw89JBMnTpQjjzxS+vfv74k+Pd58801P4OnrcS644AJp2LChTJ48We655x4555xz5LTTTovlkPZgYIV5luzJki3KDXsQWtbzU6g87fhB+JXjLepCIEcEkgo/f5pW38Wna9yCwi0s/AptyIgqixN+4Uxj+P1/SdySJOOnr7TRV7U8++yz0rdvXzn55JOlUaNG1bdXQXjLLbdI9+7dq4Xfgw8+KOPHj5cTTjhBBg4ciPBL4Ky0B0rLROxB+FkxgvArhxB1IQCBeiGQVPipMX4WL7gRRD8PCz8/Oxj1Qmf/OjNmzKh+/UvWX+D8xhtveK9z0U0c4ePiiy+WnXfe2cv4qVANHpr5u+qqq+SnP/0pwi9BNCO0EFoJwqa6iuvxQ8avnOihLgRyRKDQT7b5P5EW3tXrN99ftxf+6bWg8NMdrfpzb3pEvfTZF4r6bj7/OnE/2Rb3E2/luCNJxk83bugUd1jYqR0q/DSr9/LLL3vTwPPnz/fM01e79OnTRw4++GBe4JzQYa4P3BY2+CCMCxFA+FlPEOUQgIATBJIIv/oEw+AdTxc2CJtynj3X4wfhV070UBcCEMgNAYRf5YgJ1wdu66GDT+XEslqatr8QftYTRDkEIOAEAYRf5QyWaQ+U1gOAPZUTOxtDaGUtfhB+lkcohwAEnCCA8KucwRuhVTm+QmjZ3Wfa8Yzws33CGRCAgAME0u58LaTYE08INgg/6/kpVO56/CD8yoke6kIAArkh4PpgYDkyS3yyZAsZLSty0l/DZlnkevwg/KwIoRwCEHCCgOuDgeXkLPHJki0IPytyEH4WobTjGeFneYRyCEDACQJpd74WVOxhqteKkbhyYoepcGuqu4GeUFVVtaF9+/ZJ44x6EIAABCqaAINl5QyW+KpyfEVG1O4W045nMn62TzgDAhBwgEDana+FFHvI+FkxQsYvGSHXny2EX7K4oRYEIJAzAq4PBpY7s8QnS7aQ0bIihzV+FqG04xnhZ3mEcghAwAkCaXe+FlTsIeNnxQgZv2SEXH+2EH7J4oZaEIBAzgi4PhhY7swSnyzZQsbPihwyfhahtOMZ4Wd5hHIIQMAJAml3vhZU7CHjZ8UIGb9khFx/thB+yeKGWhCAQM4IuD4YWO7MEp8s2ULGz4ocMn4WobTjGeFneYRyCEDACQJpd74WVOwh42fFCBm/ZIRcf7YQfsnihloQgEDOCLg+GFjuzBKfLNlCxs+KHDJ+FqG04xnhZ3mEcghAwAkCaXe+FlTsIeNnxQgZv2SEXH+2EH7J4oZaEIBAzgi4PhhY7swSnyzZQsbPihwyfhahtOMZ4Wd5hHIIQMAJAml3vhZU7CHjZ8UIGb9khFx/thB+yeKGWhCAQM4IuD4YWO7MEp8s2ULGz4ocMn4WobTjGeFneYRyCEDACQJpd74WVOwh42fFCBm/ZIRcf7YQfsnihloQgEDOCLg+GFjuzBKfLNlCxs+KHDJ+FqG04xnhZ3mEcghAwAkCaXe+FlTsIeNnxQgZv2SEXH+2EH7J4oZaEIBAzgi4PhhY7swSnyzZQsbPihwyfhahtOMZ4Wd5hHIIQMAJAml3vhZU7CHjZ8UIGb9khFx/thB+yeKGWhCAQM4IuD4YWO7MEp8s2ULGz4ocMn4WobTjGeFneYRyCEDACQJpd74WVOwh42fFCBm/ZIRcf7YQfsnihloQgEDOCLg+GFjuzBKfLNlCxs+KHDJ+FqG04xnhZ3mEcghAwAkCaXe+FlTsIeNnxQgZv2SEXH+2EH7J4oZaEIBAzgi4PhhY7swSnyzZQsbPihwyfhahtOMZ4Wd5hHIIQMAJAml3vhZU7CHjZ8UIGb9khFx/thB+yeKGWhCAQM4IuD4YWO7MEp8s2ULGz4ocMn4WobTjGeFneYRyCEDACQJpd74WVOwh42fFCBm/ZIRcf7YQfsnihloQgEDOCLg+GFjuzBKfLNlCxs+KHDJ+FqG04xnhZ3mEcghAwAkCaXe+FlTsIeNnxQgZv2SEXH+2EH7J4oZaEIBAzgi4PhhY7swSnyzZQsbPihwyfhahtOMZ4Wd5hHIIQMAJAml3vhZU7CHjZ8UIGb9khFx/thB+yeKGWhCAQM4IaGfYb8IXNVr1zOiDNlorXR+cCoGHTeGwhA98rOengZ5QVVW1oX379hutk+PGEIAABDYmAYRf5QyWCJvK8ZVair+y5S8yfhtzpOHeEIBAZggg/LI1OFkZiywlKhA2lRM7CNF/C3EyfpkZejAEAvkmsGzZMhk+fLh07dpVunXrVt3YqVOnypQpU6r/1vLevXuLf/6iRYtiwXTq1EkGDBggjRs3Lgsewq9yBm+EVuX4CqFld0tpxzPCz/YJZ0AAAnVEIEr4TZo0SWbMmCFDhgyRtm3benfSzzp37iwdO3ascedZs2bJuHHjapxbR6Z534KTrPFbsGCB3HHHHfLKK6/IunXrZJ999vGEaJs2bTzTVLSOHTtWZs6cKatXr5btt99ezj//fDnwwAOlQQPve3fkkfZgYHHMkj1ZsgVhY0UOU70WobTjGeFneYRyCECgzgiEhZ//9x577OFl+Kwja8Jv4cKFcumll8onn3xSw/S9995brrnmGlmzZo0MHjxY3n333RrlW265pYwaNUo6dOiA8LOcHlGe9kBpmYg9hQnBJ1t8EH7WE005BCBQZwTyJvz8bN9ZZ50lO+20k7z44oue4Nt8881l9OjRHrdBgwbJjjvuWP35ddddJ9OnT5frr79e9ttvP4RfguhCSGRLSFguxF/Z8hfCz4pYyiEAgTojEDfVO23aNG/dn5X1y1rGLwzm/fff94TeVlttJTfeeKOsX7/ey/gtXbpUrrjiCmndurUMGzbMm+K99tprpWXLlgi/BNGFkMiWkLBciL+y5S+EnxWxlEMAAnVGIEr46bq3MWPGeGvg9CgkALMs/HR934QJE+SBBx6Qs88+W04//XRP4M2ePdsTgXPnzvXa165dO7n66qtlhx12KMiVwTIeD2yyJSSsDgJ/ZctfCD8rYimHAATqjEDcrl69QVAANmvWLHIDR1aF34YNG+S5557zpm+7dOkil19+uTRt2lT08xdeeEFuuukmb/p37dq1smTJEjnkkEOqz4mDy2CJ8Ev64BE72RJalh/T9hfCz/II5RCAQJ0RKCT8/JvMmzdPRowYIbvsskut17RkUfipmHvooYdk4sSJcuSRR0r//v090afHm2++6Qk8fXXNBRdcIA0bNpTJkyfLPffcI+ecc46cdtppsWzTHgwsJ2fJnizZotywB6FlPT+FytOOH4RfOd6iLgQgUBKBYoSfXlBf5zJnzhwZOnSoNG/evPoeWRN+K1as8F7V8uyzz0rfvn3l5JNPlkaNGlXbq4Lwlltuke7du1cLvwcffFDGjx8vJ5xwggwcOBDhV1IE/fvktAdKy0TsQfhZMYLwK4cQdSEAgYolkDfh98Ybb3ivc9FNHOHj4osvlp133tnL+Ok0dvDQzN9VV10lP/3pTxF+CaIZoYXQShA21VVcjx8yfuVED3UhAIGSCISFn2bw9Bc7gpk9/WzkyJHSq1evGr/uoTfKWsZPN27oLt6wsFNbVfhpVu/ll1/2poHnz5/vsdJXu/Tp00cOPvhgXuBcUvR8f7LrA7eFDT4IYyvDyE+2WU8R5RCAQJ0QiMr4hX+uTW+kr0AJ/2pHFoVfnUCJuQiDdzxd2CBsynn2XI8fMn7lRA91IQCB3BDQzjDJT7bVFwDXBycrY9G+ffv6Ql/ydfEVQrTkoAlUSDt+EH7leIu6EIBAbggg/Cpn8E57oLSCHHsqJ3bUUtf9hfCznmjKIQABJwgg/Cpn8HZ94LYeSPhUTixvDCGK8LOeIMohAAEnCDBYVs5gia8qx1cbQ9hYHZbr8YPwsyKEcghAwAkCrg8GlpOzxCdLtiBsrMhhatUilHY8I/wsj1AOAQg4QSDtzteCij3xhGBDxs96fgqVux4/CL9yooe6EIBAbgi4PhhYjswSnyzZQsbPihwyfhahtOMZ4Wd5hHIIQMAJAml3vhZU7CHjZ8VIXDmxQ0bUynjyAuekTxf1IACB3BBgsKycwRJfVY6vyIjaXWTa8UzGz/YJZ0AAAg4QSLvztZBiDxk/K0bI+CUj5PqzhfBLFjfUggAEckbA9cHAcmeW+GTJFjJaVuSwxs8ilHY8I/wsj1AOAQg4QSDtzteCij1k/KwYIeOXjJDrzxbCL1ncUAsCEMgZAdcHA8udWeKTJVvI+FmRQ8bPIpR2PCP8LI9QDgEIOEEg7c7Xgoo9ZPysGCHjl4yQ688Wwi9Z3FALAhDIGQHXBwPLnVnikyVbyPhZkUPGzyKUdjwj/CyPUA4BCDhBIO3O14KKPWT8rBgh45eMkOvPFsIvWdxQCwIQyBkB1wcDy51Z4pMlW8j4WZFDxs8ilHY8I/wsj1AOAQg4QSDtzteCij1k/KwYIeOXjJDrzxbCL1ncUAsCEMgZAdcHA8udWeKTJVvI+FmRQ8bPIpR2PCP8LI9QDgEIOEEg7c7Xgoo9ZPysGCHjl4yQ688Wwi9Z3FALAhDIGQHXBwPLnVnikyVbyPhZkUPGzyKUdjwj/CyPUA4BCDhBIO3O14KKPWT8rBgh45eMkOvPFsIvWdxQCwIQyBkB1wcDy51Z4pMlW8j4WZFDxs8ilHY8I/wsj1AOAQg4QSDtzteCij1k/KwYIeOXjJDrzxbCL1ncUAsCEMgZAdcHA8udWeKTJVvI+FmRQ8bPIpR2PCP8LI9QDgEIOEEg7c7Xgoo9ZPysGCHjl4yQ688Wwi9Z3FALAhDIGQHXBwPLnVnikyVbyPhZkUPGzyKUdjwj/CyPUA4BCDhBIO3O14KKPWT8rBgh45eMkOvPFsIvWdxQCwIQyBkB1wcDy51Z4pMlW8j4WZFDxs8ilHY8I/wsj1AOAQg4QSDtzteCij1k/KwYIeOXjJDrzxbCL1ncUAsCEMgZAdcHA8udWeKTJVvI+FmRQ8bPIpR2PCP8LI9QDgEIOEEg7c7Xgoo9ZPysGCHjl4yQ688Wwi9Z3FALAhDIGQHXBwPLnVnikyVbyPhZkUPGzyKUdjwj/CyPUA4BCDhBIO3O14KKPWT8rBgh45eMkOvPFsIvWdxQCwIQyBkB1wcDy51Z4pMlW8j4WZFDxs8ilHY8I/wsj1AOAQg4QSDtzteCij1k/KwYIeOXjJDrzxbCL1ncUAsCEMgZAdcHA8udWeKTJVvI+FmRQ8bPIpR2PCP8LI9QDgEIOEFAO8N+E75woq00EgJxBJ4ZfVCdw0lb2FgNcN0ehJ8VIZRDAAJOEED4OeFmGmkQQPilHyJpC1GEX/o+5o4QgEAGCSD8MugUTEqdAMIvdeSC8Eufee7uOHXqVJkyZUqNdjVr1kyGDBkibdu29T5fvXq1jBkzRmbOnFnjvDZt2sjQoUOlefPmtbjMmjVLRo4cWePzTp06yYABA6Rx48bVny9btkyGDx8uixYtkl69ekm3bt1q1FH7pk2b5t1n3rx5ta4ZvnHwGnF2Dx48WDp27Fi0L/22BNsbtDvuQn57q6qqIu0Oci6Fg/KOa5vaEtU+//pdu3atZhz0URR7v11B27R+7969vaJCDPzrBe0M1vWvrTaMGzfOi7cWLVpUx4LF1I+hSZMmefERPAq1pWinGyci/OqKJNepZAIIv/S9h/BLn3nu7hgUVr6A8wdTX0D4g3erVq2qB33/sw8++KCGSFRAWn/GjBmR4jF8flA8RAnJKPt8J+h9Fi9eXEtMarmKxBEjRkiXLl2qbdbPfbETJULinKv3mT17tnzzzTfSr1+/SNEYFDC+YI4SN+GyKHFVDIconwTbFxbZccJPRdeWW24p2267bSRHvab64OGHH/bO23PPPWsJv6CYDDMMCr/wFwrfXl/4lcLNb88222xTw27f77vssktse+riIUb41QVFrlHpBBB+6XsQ4Zc+89zdMUpY+YPqHnvs4Q3ycSLDH2SDYsgXCcGMoQ/Nv47+7Wf+/HvtvPPO8tZbb9USakmEX9j+sNN88VdM5s+/1i9/+Ut5/vnnJSh+g9etK+FXLIc4n8SJ3kLC75hjjpG//OUvkZlC/z5NmzaVFStW1Gh/1DXjhJ9+/vnnn0tYqCXhFhVHwfv6cXnSSSfVyiDX1QOM8KsrklynkgkUK/z0mZ08ebI88MAD8pOf/ESGDRtWY+YnyEBnSPQL/e233y4LFy6ULbbYQk488UT59a9/XV1Hv4iPHz9e3n33XVm/fr20b99eLrzwQu+LqX9s2LBB7rzzTrn33nu9jwYOHCjHHXdcybjTFlqWgWnbwxo/yyMVWB4lrMIDqzZLp3rDoicsoKwBOZg98oVhUDzodG84U5hE+FnCzhKGQTcG7//KK69UTzuHp7eTCJjgfUrlUEj46XU1SzlnzpzqqfhCwk+Fu073+0I/StAOGjRIHnnkkcTCT2NHM5l6n6DgTsLNEnbFxGG5jyrCr1yC1M8DgWKE34cffijXXHONzJ0712uyzsJcddVV0qRJk0gEOrswYcIEL+EQPHr27Cl9+vSRBQsWyG9/+1vvi2Tw2GGHHWT06NHel0s9tP+7/PLLvZkaPS666CI5+eSTS8aettCyDEzbHoSf5ZEKLE+a8fMHV334/HV+1oCseMLnBAXJAQcc4K3xCgqQJMIvLHqi3FLMOWFxVah9SQRMnPArhoMl/MLit5DwUxH+zjvvRIpafzr93HPP9TrjoPgvJeOn9bTj1i8QevgZ3yTcCmWVfabFnFPO44rwK4cedfNCoBjh99BDD3lLZfbdd1+54YYbCgq/devWyZVXXin//Oc/5fzzz5df/OIX8tJLL3nCsV27dnL99dd7Wb7LLrtMjjjiCE/YrVy50qszf/58T/jpMo9Vq1Z54vL999+Xvffe2+vbEH7Jog7hl4xbpmvFrfELZt7iNhKEF9GXK/x0Y0d4wN6Ywi88lV0ok2QJmPBGFw2KIL+wiLI41LXwU3t0TWRwejTY/g4dOtTK+sZt7giuLwzbGRakFreo9X/FiLpizinnwUT4lUOPunkhUIzw0ylXPV577TVPsBXK+C1dutRbR7127VpPxGkW76uvvpKLL75Yli9fLjfeeKOoONQZiB/84Afy+9//vlr4/ehHP/IEoGYS9flXkXnBBRd497711lsRfgmDDuGXEFyWq0Xt6g1vDAgP3lHZvqhsXlS7C2X8VPiFF+0/99xzsdOrcZs7isnmFXNOlHiI2rii7UwiYOIyfsVwqGvh17p161rZuKDo1s40PN1fasYvuF7UzxRrPJS6uaMYUVfMOeU8lwi/cuhRNy8EihF+fltfffVVU/ipyFOxttlmm8nNN98sW221VXX2TjN9KgY18/fyyy97IvDLL7/0Lr///vt719bzP/30U08Ybr311t4M0jPPPCO33HILwi9h0CH8EoLLcrVCGTXf7iiREbVOrpSMn78hJEo8+GJU14Lpuj//dS7hdXXlCr+4HcHa7rjsnp+xCmc761r4qQ2FOBQj/IKCyprq1R21wWyc/q2dpr9jt1AMFLOrNzhFHGSo6/7qS/jFxU1dPI8Iv7qgyDUqncDGEH7aN+k6wDvuuMNbeqKZQF3H16NHD+nbt6+3vlnLr7vuOtlrr71Ep5oRfskjDeGXnF1mayYVftqguA0EUZsEfADhTEyUIAmKLt2t9eKLL0a+LzBO+FnZnmI2d/giVjuVqCOcFa0P4VeIgyX8StncEd5oo/7r3LlzDUFWl8IvGDsnnHCCt+suahd4HFNr8w6bOzLb3WBYzgjUl/DTnbrhqV5dt6efvf322940rq47PuWUU+S7777z3pP697//Xa644gp5+umnvU2CUcdpp50m55xzTkleSHszhWVc2vYg/CyPVGB5OcIvagCOmwpVNFGCK2660L/2rrvu6r1GJOpF0XHCL+4dfnHiM8pthcRjVFl9CD+1K45DMa9zCa7XKybj5wsy7TTD7/ara+Hn+0jfH/jZZ5+VJPzi3uHn+9EShnXxmJLxqwuKXKPSCdS18NN+Rjds6Ku9dMpX+zB/c4e+qkU3eegms8cee8zb/OELP501ePzxx73P3nzzTW8qGOFXN9GF8Ksbjpm6SjnCL2oA9j/TTFkwi+N/ro0Pirg44RfcUBL3CyGFXuDsT5OGX9Tsf17ML1XEZS6jhGV9Cb84DnHCzxc9pbzAOeinYKYz+NqVuhZ+vsjU6dioFzv7orfQNLB+y4/KvOrnpbygO8kDifBLQo06eSNQjPB76qmnIn+56Oijj/bW5d1zzz3eP52m1fel3nXXXXL33Xd77+fzj4YNG8qll17qvZfT37gRLNfz9MvqqFGjRDeiBQ+mesuLOoRfefwyWbsc4RfMEIWn6qI2jUQNxoU2CPgiRIVBKRk/H3TUrtM4kRF0jpUxitrcYgm/qF29ek9fXJXKIW6ndVz7is34xW3cKST8dB1m+PB9XSgzGfclIZi5ixN+ek4cg2JezF3uw4jwK3dCwmYAABgLSURBVJcg9fNAoD6En75aSp8vFX9LlizxflVIN4YdddRR0qBBA2/H75NPPin333+/fPLJJ9KoUSPRHb06hfvjH//YOyd4PProo95GEd0Z3L1795Kxpz21ahmYtj0IP8sjlEMAAk4QQPg54WYaaRAoRviVCjFtYWPZ57o9CD8rQiiHAAScIIDwc8LNNBLh52UfdZNhVo607UH4ZcXz2AEBCGxUAgi/jYqfm2eEABm/9B2B8EufOXeEAAQg4GUB+k34AhIQcJoAwi999yP80mfOHSEAAQg4P/1jhUDag1Mhe7Jki9qJPYWjBz7Z4sNUr9XbUQ4BCDhBgMEpW4MTwi/5Y0csV04sb4wvDgi/5M8WNSEAgRwRYLCsnMESX1WOrzaGsLG6JdfjB+FnRQjlEICAEwRcHwwsJ2eJT5ZsQdhYkcNUuEUo7XhG+FkeoRwCEHCCQNqdrwUVe+IJwYaMn/X8sFSg8PPjvRK7qqpqQ5bea1OOU6kLAQhAoFQCiInKERP4qnJ8RUbU7onSjmcyfrZPOAMCEHCAQNqdr4UUe8j4WTESV07sIIytjCcZv6RPF/UgAIHcEGCwrJzBEl9Vjq/I+NldZNrxTMbP9glnQAACDhBIu/O1kGIPGT8rRsj4JSPk+rOF8EsWN9SCAARyRsD1wcByZ5b4ZMkWMlpW5LCr1yKUdjwj/CyPUA4BCDhBIO3O14KKPWT8rBgh45eMkOvPFsIvWdxQCwIQyBkB1wcDy51Z4pMlW8j4WZFDxs8ilHY8I/wsj1AOAQg4QSDtzteCij1k/KwYIeOXjJDrzxbCL1ncUAsCEMgZAdcHA8udWeKTJVvI+FmRQ8bPIpR2PCP8LI9QDgEIOEEg7c7Xgoo9ZPysGCHjl4yQ688Wwi9Z3FALAhDIGQHXBwPLnVnikyVbyPhZkUPGzyKUdjwj/CyPUA4BCDhBIO3O14KKPWT8rBgh45eMkOvPFsIvWdxQCwIQyBkB1wcDy51Z4pMlW8j4WZFDxs8ilHY8I/wsj1AOAQg4QSDtzteCij1k/KwYIeOXjJDrzxbCL1ncUAsCEMgZAdcHA8udWeKTJVvI+FmRQ8bPIpR2PCP8LI9QDgEIOEEg7c7Xgoo9ZPysGCHjl4yQ688Wwi9Z3FALAhDIGQHXBwPLnVnikyVbyPhZkUPGzyKUdjwj/CyPUA4BCDhBIO3O14KKPWT8rBgh45eMkOvPFsIvWdxQCwIQyBkB1wcDy51Z4pMlW8j4WZFDxs8ilHY8I/wsj1AOAQg4QSDtzteCij1k/KwYIeOXjJDrzxbCL1ncUAsCEMgZAdcHA8udWeKTJVvI+FmRQ8bPIpR2PCP8LI9QDgEIOEEg7c7Xgoo9ZPysGCHjl4yQ688Wwi9Z3FALAhDIGQHXBwPLnVnikyVbyPhZkUPGzyKUdjwj/CyPUA4BCDhBIO3O14KKPWT8rBgh45eMkOvPFsIvWdxQCwIQyBkB1wcDy51Z4pMlW8j4WZFDxs8ilHY8I/wsj1AOAQg4QSDtzteCij1k/KwYIeOXjJDrzxbCL1ncUAsCEMgZAdcHA8udWeKTJVvI+FmRQ8bPIpR2PCP8LI9QDgEIOEEg7c7Xgoo9ZPysGCHjl4yQ688Wwi9Z3FALAhDIGQHXBwPLnVnikyVbyPhZkUPGzyKUdjwj/CyPUA4BCDhBQDvDfhO+cKKtNBICeSbwzOiDCjYvbaFlsU7bHoSf5RHKIQABJwgg/JxwM410gADCr7CTEX4OPAQ0EQIQsAkg/GxGnAGBSiCA8EP4VUKcYiMEckFg2bJlMnz4cFm0aFGt9vTq1Uu6devmfT5v3jwZMWKELF++3Pu7TZs2MnToUGnevLn396xZs2TkyJG1rhE+ry6hIfzqkibXgsDGI4DwQ/htvOjjzhBwjIAv/Lp27Vot8sIIfFEXFIL62WuvvSa9e/euFn7jxo2TIUOGSNu2bVOhiPBLBTM3gUC9EyhW+K1evVomT54sDzzwgPzkJz+RYcOGSePGjSPt27Bhg7z99tty2223ifYVm266qRxxxBFyzjnnSIsWLWTp0qVyySWXyIcfflij/kUXXSQnn3yy95l+IR47dqzMnDlT9N7bb7+9nH/++dKqVSvp0KFDvXPxb8BUb2qouREE8k+gGOE3adIkmTNnTo0MX5Q4RPjlP15oIQTqg0Axwk+F2zXXXCNz5871TOjSpYtcddVV0qRJk0iTPvroI0/YffXVVzXKu3fvLgMGDPCE38UXXywff/xxpPDTvnHw4MHy7rvv1ijfcsstpX///nLUUUfVB4rIayL8UkPNjSCQfwIIv/z7mBZCIOsEihF+mr2bPXu27LvvvnLDDTeYwk8F4mOPPSann366bL311l6W8Pbbb6+ut3LlSk/4bbfddpEC8oMPPpBBgwbJjjvu6AnOzTffXK677jqZPn26JxxPPPHE1LAi/FJDzY0gkH8CxQg/f6q30Ho9PYeMX/7jhRZCoD4IFCP8dtttN+/WusTksssuM4Vf0E6dpp0wYYI8/PDD0rNnT+nTp0+tjJ9OGQenghcvXuxl/DQzeMUVV0jr1q29qeUGDRpI3759Zb/99qsPFGT8UqPKjSDgKIG4zR2dOnXyvtX662emTp0qU6ZM8ShFCUCEn6MBRLMhUAcEihF+7du39+706quvFi38Hn30Ubn55purLTzppJPk3HPP9fo1nQKOmuoNTiFrhvHGG2+snl5u166dXH311bJixQrx7amD5puXIONnIuIECECgWALFZPyC1woKwPBmj6hdvbppxN8AUqxNxZ7H5o5iSXEeBLJNIC3h16hRIznjjDO8rJ/+3z/Wrl0rL7/8svfmgqZNm3piTzepvfDCC3LTTTd507x6zpIlS+SQQw6RHj16SMeOHVODivBLDTU3gkD+CZQq/JSITpuMGTNGdA2Mv4uXjF/+Y4UWQqC+CNSX8AsKO92Zq2v19Bg9erTssssuNZrjZwC1T9Tyb775Ri6//HLvbQcXXHCBNGzY0NtRfM8993i7fnX3b1oHwi8t0twHAg4QSCL8FIu/7k/XwOg3X4SfA8FCEyFQTwTqQ/g98cQT8uWXX4pO7+pOXH0zga7VW7NmjYwaNUpWrVrlTeEed9xxsskmm8i0adO87N4222zjCb8XX3xRbrnlFtFdwL7we/DBB2X8+PFy6KGHehtC0joQfmmR5j4QcIAAws8BJ9NECGScQDHCT9+3F7Wc5Oijj/bW/D3//PNe+THHHOOtT1YhF3X+QQcdJFdeeaW89dZbXr3goVm9fv36eWJRv8xqxk9nOMLn6LsAf/WrX6VGFeGXGmpuBIH8E7CEn1+u6/n8NS3+Z/rN2N8AQsYv/7FCCyFQXwTqQ/jpC5yffPJJufvuu721efrS5mOPPdZ7vYuu49M1e8FyfTmzlqmQ1PV/Wl/X/U2cOFHmz5/vNV1f7aI7grXv4wXO9RUNXBcCEKhXAoV+ss3fmBH+uTY1KLxpA+FXr27i4hDINYFihF+au2gt2JqBS9MeMn6WRyiHAAScIMCuXifcTCMdIIDwK+xkhJ8DDwFNhAAEbAIIP5sRZ0CgEggg/BB+lRCn2AgBCGxkAgi/jewAbg+BOiKA8EP41VEocRkIQCDPBBB+efYubXOJAMIP4edSvNNWCEAgIYG0F1hbZmJPPCHY2AN7mpsFiGWLQLb8xRq/8vxFbQhAICcEEBPZGpwKWYOvKsdXain+ypa/EH45GbRoBgQgUB4BBqdsDU4Iv+TxTCxXTixvDGGM8Ev+bFETAhDIEQEGy8oZLPFV5fhqYwgbq1tyPX4QflaEUA4BCDhBwPXBwHJylvhkyRaEjRU5TPVahNKOZ4Sf5RHKIQABJwik3flaULEnnhBsyPhZzw9LBQo/Pw20uKqqakOWdgGV41TqQgACECiVAGKicsQEvqocX5ERtXuitOOZjJ/tE86AAAQcIJB252shxR4yflaMxJUTOwhjK+NJxi/p00U9CEAgNwQYLCtnsMRXleMrMn52F5l2PJPxs33CGRCAgAME0u58LaTYQ8bPihEyfskIuf5sIfySxQ21IACBnBFwfTCw3JklPlmyhYyWFTns6rUIpR3PCD/LI5RDAAJOEEi787WgYg8ZPytGyPglI+T6s4XwSxY31IIABHJGwPXBwHJnlvhkyRYyflbkkPGzCKUdzwg/yyOUQwACThBIu/O1oGIPGT8rRsj4JSPk+rOF8EsWN9SCAARyRsD1wcByZ5b4ZMkWMn5W5JDxswilHc8IP8sjlEMAAk4QSLvztaBiDxk/K0bI+CUj5PqzhfBLFjfUggAEckbA9cHAcmeW+GTJFjJ+VuSQ8bMIpR3PCD/LI5RDAAJOEFi8eLG0atUqM23FnnhXwKZwmMIHPoUIIPwy081jCAQgAAEIQAACEKhfAgi/+uXL1SEAAQhAAAIQgEBmCCD8MuMKDIEABCAAAQhAAAL1SwDhV798uToEIAABCEAAAhDIDAGEX2ZcgSEQgAAEIAABCECgfgkg/OqXL1eHAAQgAAEIQAACmSGA8MuMKzAEAhCAAAQgAAEI1C8BhF/98uXqEIAABCAAAQhAIDMEEH6ZcQWGQAACEIAABCAAgfolgPCrX75cHQIQyDiBqVOnypQpUzwru3btKr179653i1evXi1jxoyRmTNnevcaPHiwdOzY0fv/pEmTZNq0ad7/e/XqJd26dSv4eV0aqywefvhhGTJkiLRt21aWLVsmw4cPl0WLFkmzZs2qPy9kZ13ZE8Uhzp5CdtaFPbNmzZKRI0d6lwpymDdvnowYMUKWL18ubdq0kaFDh0rz5s0l7vOktvjX69evX3WcBK+VxE9xcVaMjcpj3LhxNeIhWC+u/fXlP8se3zZt85w5c0w/lRtPeh/99ZQBAwZI48aNayGNu35a8YTwKybKOQcCEMglAe1o77zzThk4cKA0adLEE2MqtHwRVl+N1oFKxZTeS/+vgksHiaqqqur/r1q1Sm666Sb5zW9+4wkw/5zg5yrO6upQFvfff793uV/96lee8NMBTAVNsXbWlT3aVuUTFuFx9tx7772RdkYNuqXyUpE+ceJEOf744z0m6q/XXntNevbsWSNefJvjPk/6hUKvq/ds2rSpHHLIIZGxWaqfyoknvdeKFSs8jD6TMNP77rtPDjzwwFoxVB/+K8Yetc9/zvT/5557bq3nPRhzcXZa8eQLuoMPPlgWLFggffv2rSX8/C994X4m/Hl9xZO2H+FXai/A+RCAQG4IaOeqh59VC/+dRkOD4vPBBx+Uzp0718j+6d8qNKI+ryuB6oubo48+Wp5++mlvQG/RooVMmDDBGyQ1i6WDmv93nJ11YU9YaPk+CN4/aM9pp50mKjSi7NTzyj2ihJ+K0t13310ef/zx6sFd/ah//+xnP5Onnnqq1udRIqAU21SMBGPA4qI86iue4nwU1R5fwPTo0SMynurCf5Y9fuyceuqp8uc//9mLlaVLl0b6T7/06JfBcuLJj4Uon8eVhT+vz3hC+JXy5HEuBCCQKwJRwi8q01SfjfYzSJoRCg/ufuZBbQoLPz8TVxe2+RnIww8/vDq7FSX8/Azks88+W2/2BKfB/LbpVLhm28JCVO055ZRT5Mknn6wxUPt21lUGMjgF5y8HiBqoVTCoPc8991wN4ednlcsRoqUIP8tP5caTJbSCMenbXZ/+s+zR51yfl6ANUcJP/dSnT59aXyRKjadCwi+4bEA5+UsE4uypj3hC+NVFr8k1IACBiiQQFn5BEZZGg8JZrPDg7tsXHqjrMjMZtEGnu/1pzbDwCw6uYeFXX/aoUPKn6HTKO5iJ8e1RsRoUfpYISOJXtUHXgZ5wwgkyfvx4b02m2hbM+Pkcjz322BrCL+zjJPfXOsUKv2L8VG48Fcs4+DyFOdSl/wrZExRhukzC//IQFlq+feEMZLFtDfrVEn6awfen/v0vd+EMcn3GE8Iv6VNIPQhAoOIJbMyp3qi1PlEZv/qe6g1ms3yH6gaG/v3718qkpTHVW+qUbl1MFRYK5OBUvL9xo9CULlO9/6YZ5laqX/2p1mI6mULiLJxh87Ns+kUinJlVv9b3VG/4y6X/95FHHpna0gGEXzFRxTkQgEAuCQQHJ21gqVM6SaH405m6aze4Li640ePTTz+t3niidvqbO4KflzN1GGV7eAANLnIPLn6Ps7Mu7Ilb5O5PhftT3HGL8eM2hiT1VVjA+G0/77zzvOyfv0jfZ6UZyOAmoSDDpDYUyvj5ZVFc6iuerCyYnyH1dzn77Y6Lp7jPi+Vl2eNfJ5zdjvNTufZYa/yiNpR16NAhMm7qI54QfsVGFudBAAK5JBB8nUvw9Sn12djgPf37+K90Cb5mI+41L8HP69LO8AAaXG8XfF2JLzb8187UtT3FvA4kaE8hO+uCT9Bfca9z6dSpU/XrO4L2Bz9PYks4Vvx268YNPVQQJ/FTXJxZNgbr6bl++3RntR7+rmb/VUX6mW+z/t9/PVBd+S/KHl+U65cqf+OW3jucdYzzU9J4ilqfqn2KTuOOHTvWy6LrOsO4V0jF2VOX8aQcEH5WlFMOAQhAAAIQgAAEckIA4ZcTR9IMCEAAAhCAAAQgYBFA+FmEKIcABCAAAQhAAAI5IYDwy4kjaQYEIAABCEAAAhCwCCD8LEKUQwACEIAABCAAgZwQQPjlxJE0AwIQgAAEIAABCFgEEH4WIcohAAEIQAACEIBATggg/HLiSJoBAQhAAAIQgAAELAIIP4sQ5RCAAAQgAAEIQCAnBBB+OXEkzYAABCAAAQhAAAIWAYSfRYhyCEAAAhCAAAQgkBMCCL+cOJJmQAACEIAABCAAAYsAws8iRDkEIAABCEAAAhDICQGEX04cSTMgAAEIQAACEICARQDhZxGiHAIQgAAEIAABCOSEAMIvJ46kGRCAAAQgAAEIQMAigPCzCFEOAQhAAAIQgAAEckIA4ZcTR9IMCECgdAKzZs2S1157TXr37l16ZWpAAAIQqEACCL8KdBomQwACxRFYvXq1jBkzRmbOnClt2rSRoUOHSvPmzb3Ky5YtkwkTJsi5555b/Vnwqn7djh07Srdu3QreUAXkuHHjZMiQIdK2bdvijOMsCEAAAhuBAMJvI0DnlhCAQDoEpk6dKosWLfIyevPmzfP+HXLIIXV680mTJsmKFSu8ax5//PEIvzqly8UgAIG6JoDwq2uiXA8CEKh3AkcNein2Hs+MPqi6LCj8ghVUAI4YMUKWL19enQls0qSJTJw40Tvt5ZdflsGDB3vTwJ07dxbN+kXV8bOHmh3Uugi/enc9N4AABMokgPArEyDVIQCB9AkUK/x0Onf48OGewPOnYVWk3XvvvdKjRw9vitdf59ezZ09vWrhVq1bVa/40m6fCr0OHDpF1/LWBCL/0Y4A7QgACyQgg/JJxoxYEILARCRQr/HwT/WzdSSedJAcccIAnBnUK2D86deok5513nkyZMqVG1s4XfrpuL6rOgAEDpHHjxoLw24jBwK0hAIGSCCD8SsLFyRCAQBYIlCr81GYVf3feeaeccsop8txzz0nfvn090eYfUeLNF36aGXz88cdr1SlUNwucsAECEIBAmADCj5iAAAQqjkCxwu++++6TAw880NtwoVO6uuZPM3vjx4/3durq2r1ihJ9O9eo0cLgOwq/iQgeDIeA8AYSf8yEAAAhUHoFihV9wQ0azZs2q1/kFP9fW9+rVSw4//PBaGzT8jF94c4dfR4WgnjNt2rRqiDpt7E8BVx5ZLIYABPJOAOGXdw/TPgjkkECxwi+HTadJEIAABMoigPArCx+VIQABCEAAAhCAQOUQQPhVjq+wFAIQgAAEIAABCJRFAOFXFj4qQwACEIAABCAAgcohgPCrHF9hKQQgAAEIQAACECiLAMKvLHxUhgAEIAABCEAAApVDAOFXOb7CUghAAAIQgAAEIFAWAYRfWfioDAEIQAACEIAABCqHAMKvcnyFpRCAAAQgAAEIQKAsAgi/svBRGQIQgAAEIAABCFQOAYRf5fgKSyEAAQhAAAIQgEBZBBB+ZeGjMgQgAAEIQAACEKgcAgi/yvEVlkIAAhCAAAQgAIGyCCD8ysJHZQhAAAIQgAAEIFA5BBB+leMrLIUABCAAAQhAAAJlEUD4lYWPyhCAAAQgAAEIQKByCCD8KsdXWAoBCEAAAhCAAATKIlAt/N55553nGzZseGhZV6MyBCAAAQhAAAIQgEBmCaxfv/6F/w/1Wm3y9HFpLwAAAABJRU5ErkJggg==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AutoShape 3" descr="data:image/png;base64,iVBORw0KGgoAAAANSUhEUgAAAfkAAAFaCAYAAAAdPiSkAAAAAXNSR0IArs4c6QAAIABJREFUeF7tnQu0FMW1vzeIQngEEEIIV0IUPYgPgkrUqFzF4JX4QIHwN2pAwSsoIIggIAoiIKC8BEUhRFS4xBBjUAgJBHxeJRpRCUb0GCFBEAhBBPHBS85/7cqtoaZPz0zNYWZ65szXa2VF5uzprv5q1/7V3lXdU0U4IAABCEAAAhColASq6F1t2LChbM+ePZXyBrkpCEAAAhCAQDESOHjw4EtG5EtLS8tKSkqKkQH3DAEIQAACEKiUBD744ANB5Ctl13JTEIAABCBQ7AQQ+WL3AO4fAhCAAAQqLQFEvtJ2LTcGAQhAAALFTgCRL3YP4P4hAAEIQKDSEkDkK23XcmMQgAAEIFDsBBD5YvcA7h8CEIAABCotAUS+0nYtNwYBCEAAAsVOAJEvdg/g/iEAAQhAoNISQOQrbddyYxCAAAQgUOwEEPli9wDuHwIQgAAEKi0BRL7Sdi03BgEIQAACxU4AkS92D+D+IQABCECg0hJA5Ctt13JjuSSwacsncuPtD8n7H26KXbZatSOkVcvvyXVdL5QO7U6Xo46sVq5J855+UUZOnG8+v6bT+XL3bT+Ns9u//4CMeWCBqJ17NG3SUM478yS5vuuFcsJxTaRKFfMTFLJ3334ZPmGe/Pb3f5I7+v1Eev3s4tjXDh4sk1ffWCuzf7lc/vz2B8a2bp2a5jzaxjNaHS9Vq/77PPYoKyuTv63fLL/+3avyx5felo2bt5s/NW/WWC6+4HS5+sr/lGO+00CStfPKDmdL95+0k4ZHf7Pc/b/02l/lvwc/JAcOfC1tzzpZpo+5Uep9s1ac3c//Z5mMf+g35b7bptXxMntSP/lGjaMS3rN+6Z/bd8qNt8+Qd977h7nfx6YOkNNOOa7cfb77wUZ5+PEl8vyr78jXBw/KD75/gvS9/hI5p82JMb659CmuBYFMEEDkM0GRcxQ9gQ//sUWuv3WafLz1k1AWA2/sKH2vv1SOOKJq7O9ffLlHBo56VJa/vNp8dux3v20EqNl/fCtm89WefXLH+Lny7LLXQ8+rE4khN3eSnj+9yJzbtb+pWwcZ2reL+d6XX+2V0VN/JQsWveJ1HjX6+uuDMudXy+X+RxYaEQ47Ol/yQxk3rJvoBCJZO1Uop4/pJQ3q14mdRs+vE5gnnnrefFarZg15YtqtcsapzeMudd+Mp2XmvKUJRb76UUfGru3es/3C86+ukRsGPRj7/qCbrpS+110SJ9yvvvGe9B0+U3bt/jLuOq1PPlbmTO4v9evVLnofB0BhEkDkC7PfaHWeEXBF/leP3C5nnVYiuz//SqbOflYeW/CcnFTSVB6d3F8af6terOWr3/27/OyWKdK+7ffl4MGDsnj5G3LfndfJ/7v8vFCRtwKmgrpx879kys+flUV//LOo0P9iUj85/+xTQkVes/G5v3lBRk1+0mSyd9zSVa64+CypflQ12brtU5k06xmT+QezXP1s6LgnTFuuufI/Ra/fuFF9KSsT2bZ9p5l4bNyyXUbcelWcyNt2qogve/EtGXLvE6ITmkcn3yIXntsqdm9aFeh523Rp1LCuHH9sE5n71PPS57pLZPBNV8YJsBV5bfP4O7qbzN09Ek1s1EYrDCMn/dKw7XPdj+XhJ/4gLZr/h8ye2FeOrvfvCYdb/fjpFW3N/dSofpT8Ze3fZf7Cl+TOW7oi8nk23miOPwFE3p8VlhBISCBM5NX49bc/kJ/ePNFk55qla7auhwrvjCd+L5NnPmMy3K/27JWh9z4hHS44XSbf3VNqfqO6sUsmYDqJGDzmMVNG14nBmCHXmuzbZtRWbN1ydVgWu+WfO0w5+90PPoqJ7LZPdsVK3Cq8t/W6Iq4KEQSRqJ2f7vxceg6aLjqhmXJ3T+n04x/GvqrC23/Ez0XbpNl79wEPSMsTmhoB/nbDQ5OhwxH5DR//S3oMnCbfaVRfRt9+rQwZ+7isee8fsUlRkHEYH9weAoVMAJEv5N6j7XlDIEzkd372hUx8ZKH8cuFL5cRb/6bl4S3bPjXirxmnlvu1LP74AwPkxOOPSSnyavCH59+UPsNnyqktvyePTelvJgdBkbcVA81Yn5wxWNp8//g4bm7Z/LL2PzDVhLUfbJSr+06SBvXqxLUnEfAwkdfzPrP0Nbl78pNSu2aNuPPs239ARtw/X5Y8t8qU6I9t2shMKoICrNc7HJF3JxJ9ul8ik2c9Iw8/8Xv576svkmH9fmImLtrOCQ/9Rn7x5HJTFbmq43nS69qLRfc92L0OeeNoNAQCaRJA5NMEhjkEwggkW5MvOa6JPHRvbznh2Caxr2qGr6X6zj/+ocnAVdwH3TNHlr74lsk4u3W5wEvkbaXgPxo3MCKq/x8U+aDN8d/7TrlbsEJq16CX/+9qU1lw16RX/eVDI/zu+rwVSxXtRGvyumau6/adfnx2TDQtr2bHfEtmjLtJ6tT6RkxoXQF2RT7Y6LD9AO6avJ14rPjfv8TW+u1Gv2DFYPPWHTJg5GxZteZDcxkV+4vaft9MBL7r7JHA+yFQaAQQ+ULrMdqblwQSibwK6v13XR+3m9vNHLVUf/lFPzD3pGv3ujnuov9sLVNH3WA2oiUr1+t3Mi3ydse6LgH4iLxdJ9e2hIm8rp/rHgBd03c3HdqnCtzyuN0gF9y/kGjjXSqR1ycdtDrS/HuNzURCd+1v/ddOuWHQdFOpCO4R0M2JWnl46PHfiy5h6KHLKzMn9BGdqHFAoBAJIPKF2Gu0Oe8IBMv1p57YTCbNXGiE++SS75p15u98+2jTbneNPOxGdAe6lrD1e6lE/teLX4kT4xoqqv+3G99mtXYioJOG/3nwNpOdu4fdnParZ/9XrHBq1q6VBlshCGb/wRK6K/J63dtv7izLXnpbbh/zmNnYNuu+PrFNdyqmtmqRqCNdAa5oud59PDHsOvrYoG6ycycfaqdViWUvvi0j7v8fs9u+X49LZVDvK/PO52gQBHwIIPI+lLCBQAoCYWvydtPX3z/6Z1wJ3n02PNFpB9/UyTyj7bvxTneFjx58jRwI2Xhnd7FrG0cNuto8s+6uNYe10/1O/xsul/49L4sTw1Qir4/u2XV3nYi4Gwpthq2TnUSHvZ8jj6xWoTV5n4mETlzmTOlv1t6Dh26MHP/Q0zJ7/rLYxEeXHTggUGgEEPlC6zHam5cEwkTeLcvrc+J27dk+G26F3L2hGY//3lQArH3YM+DBR+j00bdZ9/c1j+2FTQpUbO+Z8iuzAVBt9TE0fWxP1503bPqXeVZdS+Vakv75xH7mSQAVOX02/f6Hf2vsdIf9NZ3+Uxo1qCt79/37BT16vrByvbsubic0eh/2GXi7LOEKuWVgNxK67wyoSCavTwpcN+ABqV+3djkhdycwulzyg9YnmPvpetm5cm6bE839rv/onzJ49BzzVEBYP+WlE9IoCIQQQORxCwhkgECiR+jefGedERstWeuz7Md9t7F5Nlx31Ye9+MXaa5P07yed0DTpS2aCm9oSZf7BjWXBW/5Wg7pmH8C5P2gZ+5Nmw/p0wOO/fi4hoVTr4vYpgpWr3jc72nWy0H/kbHnlz2vNo4N2P4K9gFtVsH+viMjbyZJ9tNB926BbYdC/9+7WQXoPmSHah8FDJ07aDn2WnwMChUgAkS/EXqPNeUdAS/L6PLaK2rzpA80jbXq4ZWPNcC8451Tz3Lxmj7Mm9Cn3khV9rrz3sIfljdV/M6+l7XHVj0Jfa6uvldVz/azzBaI71H1ea6ttefKZl81LbN77cJPZJa+l6ssvOjP2etogWK0avLnmQ/MyHV3b/9cnu0QnFi1POEYu+OGp0uXSc8xrbZO9TteujeteAF0D7z9ithx1VDWZPbGfeT2ue+gkRV/z+5slK8296Wt+VbAf+MUi88SBfl9L+O4RvHa3n7QzEyN9PO++4deZcnvwsC/6Oe673zYb8HRD3uMLnjOTD12H10rCTzu2Fa02fLNOzbzzNxoEAV8CiLwvKewgAAEIQAACBUYAkS+wDqO5EIAABCAAAV8CiLwvKewgAAEIQAACBUYAkS+wDqO5EIAABCAAAV8CiLwvKewgAAEIQAACBUYAkS+wDqO5EIAABCAAAV8CiLwvKewgAAEIQAACBUYAkS+wDqO5EIAABCAAAV8CiLwvKewgAAEIQAACBUYAkS+wDqO5EIAABCAAAV8CiLwvKewgAAEIQAACBUYAkS+wDqO5EIAABCAAAV8CiLwvKewgAAEIQAACBUYAkS+wDqO5EIAABCAAAV8CiLwvKewgAAEIQAACBUYAkS+wDqO5EIAABCAAAV8CiLwvKewgAAEIQAACBUYAkS+wDqO5EIAABCAAAV8CiLwvKewgAAEIQAACBUYAkS+wDqO5EIAABCAAAV8CiLwvKeyKnkD3BRvl2fd3y2d7vpZv1jhCrjixjsy9qmnRcwEABCCQvwQQ+fztG1qWRwRU4P/44Rcy8LzGclKjmrJ225cy9ZWt8l/H10Lo86ifaAoEIBBPAJHHIyDgQaDuPWtl+AVNjMDbQ4V+3IubZdfdJ3mcARMIQAACuSeAyOeeOVcsQAJV7nhHFnVvUa7lHeeWStn4UyO5o+3bt0vDhg0jubZ7UdoR3wXwgEeyQZlr/0DkIw+RNKAQCORjJq+Dt6SkJHJ8tKN8eZR+OcQE/4jWPxD5yEMkDSgEAvm4Jk/wjDZ4JvJb+oV+SRbTcu0fiHwhKAxtzAsC+ba7PtfBAlHzc0P6BZFH5P3GClYQyEsCuj4f1Tq8CwQxQUzySUyYBPqFq1yPWzJ5v37BCgIxAog84oq4+geEXIsak43y47OKflRaWlqWD5tF/F0HSwhEQwCRR+QRef+xh8hHO17I5P19FUsIGAKIfLRBi0zNbyAirvipEihqkd+1a5eMGTNGNm/eHPOGYcOGSatWrWTDhg0ybtw42b17d5yndO/eXTp06CBr1qyRCRMmSOvWrWXAgAFSvXp1Y2fPqXbNmjUrd373ZGrTsmXLctcJnlO/s3fvXpk2bZqsXr06doowO/f8to3uZ3Xq1JHhw4ebttljzpw5smLFirj7bNKkiYwYMULq1q3rF1GKyAqRJ3iSyfsPeCYb0Y6XohV5K+KdOnUyom0FetasWdK7d2/ZuXOnTJ8+Xfr37x8niLa7XAG1wh8UeZ0s2MMVf/dzbYd7HSvm+pKTnj17mq/btp511lmxz6zdtm3bEoqxtnHu3Llxf1+6dKn5zG2zirwe9nr+w7c4LRH5aINWIq9DTOgXJl/lCRStyKcStqD4BtFZAT3jjDPkzTffjAlpIjH3FXm9TlCcE7XVnrN9+/axiUowkw+KvP5dhV4zd5upp2JRnFKe+K4RecQEMfGPCky+oh0vRSnyiQTX7QpfkddMXzNxK7SZEHlXhLVNuqSgmbdbAbBtVYHW1yS6SwZutSFM5INtROT9A5ZaIvLRBi0yeT9/RVzxUyVQlCKfSsDdErm7Ju+ugbvZtp5vxowZZq27Xr16oaLsm8kHs/NUbdUJgbYlHZG3pX6dNOhSRdiavN2b4BdOissKkSd4ksn7j3kmG9GOF0Te2YBWkUxeS941atQwm+J0Hb1Lly5pi3xwg58rsLkSeb131uT9AhciH23QIpP381PEFT8t6kxehbVv376hJXCbyafaeOeWwjWb1mxez2k3tlVk451m5gsXLoztgE+1tJCs1B628U7vjXK9X5BMZIXIEzzJ5P3HEJONaMdLUWbyYTvYgy6bKoMOE1C7Pq473oNr6L7l+mDbkrU11QQgkcj7buzzH8bFZaki337fZ5X6ppdPPtf7/gji0QZxKht+rlqsflqUIq8uYR+BCz7+NnXqVOnRo4fxmnQyeZv929J7cE3bV+Rt24JVAn0m322rFX+1D1uPDzuPe99u+9h45xckrBUij6iRyfuPmWIV13yZfBWtyAdF2XZIOi/DCdu5bjexHY7Ihz0aF/ZyHlf0wxwq7GU4YS+54WU4/gFLLRF5RB6R9x8ziHy046WoRd7fTbGEwCECiHy0QStfMiTa4RcVEPloxwsi7+enWEEgRgCRF9m3b58sWbJE5s+fL5988ok0aNBAunXrJpdeeqlUq1ZNysrK5K9//as8/PDD5jndI488Ui688ELp1auXeczUHmr32GOPmfPoMXDgQLnssssq5G2ISbRiwqTHz21z7aeIvF+/YAUBRN7xgWeffVYeeOCBOK+oWrWqjB8/Xs4880z5xz/+Ibfddpt8+umncTZXXHGF2UNSpYr58UtZu3atDB06VD7//HPz71tuuUU6d+5cIW/LdfBE1Py6iX6JdvKFyPv5KVYQQOQdH9Asfs+ePSbrfu+990wmvmrVqphIr1+/XhYtWiTXXHONfOtb35KnnnpKHnnkEdHfXxg1apR5t4R+X//7ww8/lNNOO828ahmRz9xAQ1yjFdd8mQQi8pkbU5ypSAhQro/v6FdeeUWeeOIJ2bhxo9x3333y/e9/P85AnwTRH37S9z9ce+21csMNN5hMXt8JMXHiROnTp4+xf+ihhxD5DI4hRB6RVwKIfAYHFacqDgKI/L9/+nj06NGycuVK0+k1a9aU22+/Xc4///xYKT5Y0tdffNRfeNSfZd66dasMGjTIZPn62wzLly+XBx98EJHP4BBC5BF5RD6DA4pTFQ8BRL68yGvvH3300XLnnXfK6aefbpwhKPK6Ie9nP/uZKeHrY5ua2dvM/7e//S0in+EhhMgj8oh8hgdVZT+dzwt4KjsDvT9EPr6X9X0Mq1evNrvk3TV3a3XgwAHz97Fjx5qPdHOelvdff/31UHe5+uqrzS78dA9EDVFL5jPF6h+U69ONJEVqn+q364sJS7GLvE72tLR+zjnnmJ30f/vb38wbJGfOnGl+C0Lf+vjCCy/Ijh07REv0tWvXNrvoNcvfv3+/EfkFCxbESv1B30HkMzOailXUEtErVh6IfGbGE2cpIgLFLvIq1CrkL774Ylyv6yN0/fv3F31MbtmyZaKvYg4e5557rtx1111md717UK7P/AAqVlFD5MtXdMwDq6WlpWUlJSVJPc2Wa7X05h7u76y7r0h1X6Ea9t06derEfm1Nz+fzelXdkauvk7VH8Nr6efAnU20Wqn/Tn4atW7du7PvJfogm+E73sNfEBu/B5WLbGvb62bB7de9Fz+PD2+WRrC3ua3ET/Va8PZfbjrB71rbZc6RzH/b36y2j4Kt6w9pvGaxbty7OVxKdI9WrfjMRSotd5JXhzp075ec//7k8//zzJjtv2rSp2TV/3nnnmY13WqLXx+zmzZtnXpajL8DRF+Xoerxu0gsedv3+1ltvNZOEihyIWvngniqmV4Rzut+hX6Ltl7QyeRtwg8Ha3oL9FTb7gykqEJs3b5YOHTrEBMv9bvBnVVP9UIr+Xct+rlDrOfTQayT6vrZD7cJ+HS5dkQ++rz6RkCur2bNnm7Z9+eWX5X5EJtjWMDFLxVuvrc8WWx56L7rbWcudwcPep35+8sknl5sI2WvpS0m0vOr2Ydg7+t0+dydWvvdhJw/uhEPbuHjxYrnxxhvNDmw99DMt7SrDs88+2/RzUODtTwbrtfV57S5dusRN5NINSqnsEflog1ai/kFM6JdkY7dY/SNjIp9KkML+HlznTSbyqX76VTs37Pv2uioOOuHQ/7mZ/uGKvF43KLb6mZ1YXH/99ebVnvrLds2aNYv5YLK2NmzY0LQxFdNUkyLX4e19apakWZOWVd322J+fPeOMM8zzzhUVeb1mop/LtRO8VPfltlvvUStC+j/l7P7iXqKf0k0l0of7d0QeMUFM/EdRsYprvkxGMybyVmSDmba90WQib397PZloaYDXoJ7oZ1UTibyKm+761Xdia4nR/rct2WdC5MN+RtaKk60wqEi5WWiyqoPNnHXdctq0aWYzk/tdyzRYCUk27Ox96nPKzzzzTLlz2vbaCcrhiLw9R6L78Jmw6TmUq/3pXy332v+2kxNb7tfNXWF8/MNQepaIPCKPyPuPGUQ+2vFSIZF31+TddVR3DTn4k6ZhIh/MgMPWd921X0UVXG8PZn1BG72Gzd7D2pAJkQ+e1xUnFaSwjDORyLvtady4sRH5RLztxEZL9snW49XOPa++hjRY5p8+fbrJ7vVv7mQqbE2+ffv2sX5I5z7sZMU3A7fVEDvhCLuW275crMcrSxX5svGn+ke5LFkSPKMNnvmSqdEOvwFWrOOlQiKfKLO0qG1mq+JqA2/YJrLgRCBZJu9Tmk60zq1ZnrZZj2BFIBsiHxSnRJl+2KQlTORT8XbZugLsur57Xs2K9S1jtoLiToSCfFIJcjZF3q2GBKsD7uZJ269aOQj6lN/wT88KkUdcyeT9x0yximu+TL6yIvL25txMPVXp2WalibL14Ka+MIBBwQnu3rbfcbPeTIh8UMTDKhJ6bZ8M2BVVH2YuB/3ujBkzEu5Ct9m6VhcsK92kFhT8YCafzsY7255k95GsnWETxWBfJ3o6IFfP8iPyiDwij8j7E4h2vGRV5NPNSpNl6z7CEPx+ss1tNjvOhMi7gqbr/q6YhomeZqGJ7tX9PJ0NanqdsIqBvX7wPi3PH//4x+YHDGxJPFOZfLL78BHjRHswUlV0Uv29ogPT/R4iH23QypcMiXb4jSYy+WjHS8ZE3t3gZkupbvatt5lsE1mqTN4Knj4GF3yEzq65uwE+meC5AqI/lBEmymHtCStdBx8FSyROYdl+sGqh7Xc3LiYT+eC6v54rbJd/IpF3S/zuWnYmRN7nPuyjh8FH6HRjpD4Sp/8ftkzh9sHTTz9tyvN2052t3NhH6vxCUPpWiHy0QQtx9fNZxBU/VQIVEvlEL8MpLS2Ne8uV+1IVn6w0rMwdtm6vm8bskehlOMnWkl0x0AmJvr1r9+7dsXPacv5zzz1nPrOb/cI2oYW98MfnPQL6PLd7H3qd4Hp6qpfh6ATFbXuy9eiwikXYpCBM5MPeXJbsZTiJ7iPIJcjTclcWiSZebhWgXbt25TYmJirl+4VFPytEnuCZzFMQV/wjn/wjLZH3C4FYQaByE0DkCeL5FMSpbPjFm2KdfCHyfv6BFQRiBBB5RB6R9w8IxSqu+TL5QuT9fRVLCBgCiDwij8j7BwNEPtrxgsj7+yqWEEDkQ3yAIB5tEM+XjJF2+AXIXI8XRN6vX7CCAOX6BD6Q66CFmPgNRvqFyZcSQOT9xgtWEEDkEXmvUYC4Iq75tJyDyHsNW4wgcIgAa/IE8XwK4lQ2/KJTsU6+EHk//8AKAmTyZPJeo6BYxYTJhpd7mPJ5SUmJn3EGrBD5DEDkFMVFgEyeTJ5M3n/M51rUmGyUH59V9KPS0tKyXM4u/F0ESwjkFwFEHpFH5P3HJCIf7Xghk/f3VSwhYAgg8tEGLTI1v4GIuOKnSgCR9xsvWEEgRgCRJ3iSyfsHBCYb0Y4XRN7fV7GEAJl8iA8QxKMN4lQ2/AJTsfopIu/nH1hBgEw+gQ8Ua/BEXP2CAv4R7SQQkffzU6wggMgj8l6jAFGLVtSYfJXnz+56r6GLEQT+TYA1eYJ4srGAyOMf+eQfZPIoFwTSJIDIE8TzKYiTufoN4GKdfCHyfv6BFQQo11Ou9xoFxSomTDa83IM33vlhwgoC0REgkyeTJ5P3H39MeqIdL2Ty/r6KJQRYkw/xAYJ4tEGcDNovMBWrnyLyfv6BFQQo11Ou9xoFxSomTDa83INyvR8mrCAQHQHK9WSulOv9xx+TnmjHC5m8v69iCQHK9ZTrU44CRC1aUaOiUJ4/z8mnHLYYQOAQATJ5gjiZvH9EYNIT7Xghk/f3VSwhEMvk2+/7LI7G8snn5pwOwTPa4EnG6Ofy+Gm0forI+/kpVhCIEdBMHpE/5BAE8WiDOJMNv+BUrH6KyPv5B1YQQOQT+ECxBk/E1S8o4B/RTgIReT8/xSpNAhs2bJBx48bJ7t27477ZvXt36dChg6xZs0YmTJggderUkeHDh0uzZs3KXWHOnDmyYsUKad++vfTs2TPu7/b7yf7mfiHZddK8NfPuejJ5MnlE3m/kIPKIvJ+nYFVQBFTkp0+fLv379w8VcBXpGTNmSO3ateWiiy4ywu8eu3btkqlTp5pJwsknn1xO5HUCoMfatWtlxIgRUrdu3djX9dxz586N+3zp0qXmMzvJOByYFRH5ffv2yfLly+XJJ5+Ujz/+WBo0aCDdunWTSy+9VKpVq2aa8+6778rMmTPl/fffl4MHD0pJSYn069fP3H/YQfCMNngi8n6jCD+N1k/J5P38FKs0CfiIvIpux44dZdGiReWEWkVZxbpmzZrmf24mr+d+7LHHpE+fPvL444+bCUKrVq2Sirz+Uc+plYHgpCDNW6tQJq+Tknnz5sVdqmrVqjJq1Chp27atbNy4UQYPHizbtm2LsznmmGNk8uTJ0qhRo3LNJHhGGzwReb+Rg59G66eIvJ+fYpUmAV+R10xfM37NsK1Q7927V6ZNm2bEe9WqVebKrsirWG/evNl85v63bWJYJq9/0+rAmDFj4q6V5m0Z84pk8jqhqVWrllx22WWyf/9+ueeee8y96SRn4MCB8sYbb8iQIUPkwgsvlKFDh8pXX30ld911lxF/FfnmzZsj8ik6CzGJVkyY9PhFk1z7KSLv1y9YpUkgbE2+devWMmDAAKlevbrJ0m1J/emnn5bt27cn/Jsr8u4EQCcFYZOJRCJvv6vfCy4PpHN7FRF59/xlZWUyZcoU+d3vfie33HKLdO7cWdatWyeDBg2So48+Wu6+++6YyJ944olG7GvUqIHII/LpuGnOX5+KyPt1DyLvxwmrPCfgm8lr6Xznzp1x6/da2m7SpIkRYrv2bjN5W6rX7FfX4cOEO99Ffv369SZr18mOZumNGzcWFf6VK1ca8d+xY4fp3bPPPtvY1a9fP7S3cx0sCOJ+g45+oaKQzFNy7R9k8n7jFqs0CaQj8pqlanleM+yWLVuWE3w3k7cb6ILNSVQlcDfkRVmut+3VCc348ePNJjslCwIxAAAgAElEQVTN0FXI9Thw4IAsXLhQHn30UWnYsKHZcPj5559Lly5dpFevXrHNee595zpYIPJ+g4B+QeQReb+xglUBE0hH5FWI7aa4M844w5SqbebuZvKJRDp4rUSZfKLP08Vc0XL9pk2bZPTo0WZznQp8mzZtYpfW+584caL07t1bunbtKrobXx8xfPnll2Ob84LtREwQk3wSEyaBfpEk1+OWTN6vX7BKk0C6Im8FXDfUDRs2LLYJzxV53zJ8mJ19rt49d5q3FDOviMjrJruxY8eaXfIjR44U3TXvHvq4oD5lcPPNN8dEXh8xXLx4cWzdHpFP3mO5Dp6Imt8Iol+inYwi8n5+ilWaBHxehhN8ll0F3d2Ap5d0RT64Pu82yX08Tq+tWbB76Br/4T46Z8+XrsjrvgHN4HXNPXgce+yxZh3+tddeM5m8Ph/vHvoegUmTJkmLFi3KfZfgGW3wROT9ggJ+Gq2fIvJ+fooVBCqcyesjc/fdd58899xzCUVexXzJkiWyYMEC2bJli1mD1531uh5/yimnSJUq5sci4w6CJzySDUv8A/9QAog84gWBNAmkm8mneXpvc4I4QRyR9x4uRftIISLv7yNYQsAQQOQRV8TVPxgwGY12vCDy/r6KJQQQ+RAfIIhHG8QTDUv6hX6hXI9oQaACBDSTLxt/agW+mdmvEMQJ4lQU/MdUsY4XMnl/H8ESArFMHpE/5AzFGjzJoP0CAv4R7WQUkffzU6wgECNAJh9t0EJc/QYj4oqfUq73GytYQSCOACJP8KRM7h8UmGxEO17I5P19FUsIUK4P8QGCeLRBnMqGX2AqVj9F5P38AysIUK5P4APFGjwRV7+ggH9EOwlE5P38FCsIIPKIvNcoQNSiFTUmX+X5m/dllpaWlpWUlHg5MUYQKGYCrMkTxJP5PyKPf+STf5DJF7Nace8VIoDIE8TzKYiTufoN42KdfCHyfv6BFQQo11Ou9xoFxSomTDa83CPn79BH5P36BSsIIPKIvNcoQOSp9ORTpQeR9xq2GEHgEAHK9QTxfAriZNB+0alYJ1+IvJ9/YAUBMnkyea9RUKxiwmTDyz0o1/thwgoC0REgkyeTJ5P3H39MeqIdL2Ty/r6KJQQMAUQ+2qBFxug3EBFX/FQJIPJ+4wUrCFCup1zvNQoQV8Q1nyo9iLzXsMUIAocIkMkTxPMpiFPZ8ItOxTr5QuT9/AMrCJDJk8l7jYJiFRMmG17uwcY7P0xYQSA6AmTyZPJk8v7jj0lPtOOFTN7fV7GEgCGAyEcbtMgY/QYi4oqfKgFE3m+8YAUByvWU671GAeKKuOZTpQeR9xq2GEHgEAEyeYJ4PgVxKht+0alYJ1+IvJ9/YAUBMnkyea9RUKxiwmTDyz3YeOeHCSsIREeATJ5Mnkzef/wx6Yl2vJDJ+/sqlhAwBBD5aIMWGaPfQERc8VMlgMj7jResIEC5nnK91yhAXBHXfKr0IPJewxYjCBwiQCZPEM+nIE5lwy86FevkC5H38w+sIEAmTybvNQqKVUyYbHi5Bxvv/DBhBYHoCJDJk8mTyfuPPyY90Y4XMnl/X8USAoYAIh9t0CJj9BuIiCt+qgQQeb/xghUE4sr17fd9Fkdk+eRzc06IIE4Qp6LgP+yKdbwg8v4+giUEYpk8In/IGYo1eFJR8AsI+Ee0k1FE3s9PscoDAnv37pVp06ZJq1atpEOHDqZFGzZskHHjxsnu3bvNv7t37y7t2rUzdqtXrw5tdfv27aVnz54VviMt1yPyiDwi7zeEEHlE3s9TsCp6AkGRtwLft29fI/z69/nz50uXLl2kbt26hlfYxOBwQVZE5Pft2yfLly+XJ598Uj7++GNp0KCBdOvWTS699FKpVq2aadK7774rM2fOlPfff18OHjwoJSUl0q9fPzn55JNDm0zwjDZ4IvJ+Iwk/jdZPyeT9/BSrPCAQFOw1a9bI3LlzZcSIETFRDzYzX0R+zpw5Mm/evLjmVa1aVUaNGiVt27aVjRs3yuDBg2Xbtm1xNsccc4xMnjxZGjVqVK4HCJ7RBk9E3i8o4KfR+iki7+enWOUBgUSZfKdOnWLl+3wVeZ2M1KpVSy677DLZv3+/3HPPPbJq1Srp2LGjDBw4UN544w0ZMmSIXHjhhTJ06FD56quv5K677jLiryLfvHlzRD6FDyIm0YoJkx6/IJlrP0Xk/foFqzwgEJaVazY/YcIE0zpdj7dr9ba5+ZLJu/jKyspkypQp8rvf/U5uueUW6dy5s6xbt04GDRokRx99tNx9990xkT/xxBON2NeoUQORR+TTGoW5FhNE3q97ct0viLxfv2CVBwSSCfbSpUtN6b5JkyZx5ft8FPn169ebrL169eomS2/cuLGo8K9cudKI/44dOwzts88+29jVr18/lH6ugwVB3G8Q0C9UFJJ5Sq79A5H3G7dY5QGBVIK9a9cuGTNmjOjueZvRp/pORW6rIhvv7HV27twp48ePN5vsNENXIdfjwIEDsnDhQnn00UelYcOG5mmBzz//3Gwi7NWrV2xzntveXAcLRN7PW+gXRB6R9xsrWEEgjoCPYOsGNz3sI3I+30kXc0VFftOmTTJ69GizuU4Fvk2bNrFLayVi4sSJ0rt3b+natavobnxdhnj55Zdjm/OC7URMEJN8EhMmgX6RJNfjlkzer1+wygMCQcFWQdfyfPCZeftInTY5X0ReN9mNHTvW7JIfOXKk6K5595g6daosWrRIbr755pjIz5gxQxYvXhxbt0fkkzthroMnouYXFOiXaCejiLyfn2KVBwSCgm3/7b70ZtiwYeaZeXvkg8hrGzSD1zX34HHssceadfjXXnvNZPL6fLx71K5dWyZNmiQtWrQo912CZ7TBE5H3Cwr4abR+isj7+SlWEIgRSLdcr4/M3XffffLcc88lFHkV8yVLlsiCBQtky5YtZg1ed9brevwpp5wiVapUQeRT+CBiEq2YMOnxC5K59lNE3q9fsIJAhUU+W+hyHSwI4n49Sb8w2UjmKbn2D0Teb9xiBQFEPoEP5DpoMdnwG4z0C5MNJYDI+40XrCCAyCPyXqMAcUVcyeS9hgpGEMhPAromXzb+1Mgbh5ggJvkkJlRY/EJCrsctmbxfv2AFgbhMHpE/5BC5DlqIid9gpF+YBFKu9xsrWEEgjgCZPMGTDNo/KDDZiHa8kMn7+yqWEDAEEPlogxaZvN9ARFzxUzJ5v7GCFQTI5JP4AGKCmFDZ8A+SuR4vZPL+fYMlBMjkQ3wg10GLTN5vINIvTL7I5P3GClYQIJMnk/ceBYgr4ppPlQ0yee+hiyEE/k2ANXmCeD4FcSobfpGpWCdfiLyff2AFgRgBRB6RR+T9A0Kximu+TL4QeX9fxRICZPIhPkAQZ9LDpMc/OOZ6vCDy/n2DJQQQeUQ+5SjIdRDPl4yRdqR0DWOQa/9A5P36BSsIUK5P4AO5DlqIid9gpF+osNhJhfmh6tLS0rKSkhI/78EKAkVMgDV5giflaf8AwGQj2vFCJu/vq1hCgHI95fqUowBRi1bUqPSU508mn3LYYgCBQwTI5AniZPL+EYFJT7TjhUze31exhACZPJl8ylGAqEUramTyZPIpBykGEEhGgEyeIE4m7x8jmPREO17I5P19FUsIkMmTyaccBYhatKJGJk8mn3KQYgABMnl/H0DUEDUqG/k7Xsjk/fsGSwiQyZPJpxwFTHqY9OTTpAeRTzlkMYBAPAHW5Ani+RTEKU/7RahinXwh8n7+gRUEYgQQeUQekfcPCMUqrvky+ULk/X0VSwhQrqdcn3IUIGpMAvNpEojIpxyyGECAcn0+Ba18yZBoh19kYNIT7aQHkffzU6wgQLk+gQ8QxKMN4kw2/IJTsfopIu/nH1hBAJFH5L1GQbGKCZMNL/fgp2b9MGEFgegIsPGOzJXlC//xx6Qn2vFCJu/vq1hCwBBA5KMNWmSMfgMRccVPlQAi7zdesIIA5XrK9V6jAHFFXPOp0oPIew1bjCBwiACZPEE8n4I4lQ2/6FSsky9E3s8/sIJAXCbfft9nEIFApSSwfPK5Gb2vYhXXfJl8IfIZdWdOVgwENJNH5Iuhp4vzHhH57PZ7ric9iHx2+5OzV0ICiHwl7FRuKUYAkc+uM1R6kV+zZo1MmDAhjmL79u2lZ8+e5rMNGzbIuHHjZPfu3TGb1q1by4ABA6R69eqxz/bu3SvTpk2T1atXJ7Sz56pTp46MGDFC6tata2ztd1u1aiXt2rUrdx63cW7bli5dKnPnzo39Wc87fPhwadasWVKvsNdbt25dzD6Mgz2JPe+uXbvKsVKbYcOGibZ9zpw5smLFCunevbt06NAh1gY9t7bT3nMYU/c89ovB79k2JrtP2waXk/3MhdKkSRPTnho1asR42/uwdspXr3nTTTfJzJkz4/o2UZ+EcQyeN9NDFpHPNFHOl08EEPns9kZRiLwrQCpkY8aMkZNOOskIvQrS9OnTpX///kY8rUA2bNiw3ETgrLPOin1m7bZt2xYqbq4IuSLvimOqz91zqxtY0U8lKnpPCxYskC+//FLOPvvsOEHW8wTFNZHoBl3PimlQhMNE3mVqr6mTLZdLmMjPmDFDateuLRdddFG5dmvfTZ061UzITj755FhfaLv0sBM3t93u5MwKv518WZF3J3SJ+kTPqdd5/fXX4yZaVvSDE59MDltEPpM0OVe+EfAV+c2bN8v9998vf/nLX+TWW2+VK664IvRWVNROOOEEWblypTzyyCPy8ccfS61ateTKK6+Ubt26meTtwIEDsmTJEhMnt2zZYj678MILpVevXlKvXr3YeTXmaLLwzjvviGrCpEmTUiZZ9su5FtdE/ZrrduS8XB8maBrcNSPVztu5c2ecyIeJYCIRsRMGFS4VbzthaNu2rfzhD3+IiUEqMdcsOVlm7HaetmX79u3lKg1BGxU0/Z/ea7AqcTgirxMH/Z87CfIRectVRdxWI8JEXidkHTt2lEWLFsVVQ+wkR79Ts2ZN8z8r6j4i37RpU3nzzTfNJMOyTkfkg5NBl7frT3YCkclAishnkibnyjcCqUS+rKzMxDGNHV988YVp/i233CKdO3dOKPIa10eOHGmSNve49tpr5YYbbpBly5bJxIkT5eDBg3F/v+SSS+S2226TI444QvS6v/zlL+UXv/iFsdGxPXnyZGnevLkXwlyLKyLvlM/d4L5169ZyIu8GbQWnmb9mairGwcMVXXuu3r17yzPPPBMTwnRFPploqci5Qhlsj812e/ToYWakmvnqf7sl/sMReb1emzZt4trgK/JBDolEXqsqWglwmdvvqkCvWrXK3HY6Im/7zk7udMCmI/Jhtpa9XZ7o27dvqI94RYQkRoj84RLk+/lMIJXI79mzR+69917RZVQVzj/+8Y9JRf7999+XhQsXGrubb75ZfvKTn8irr74qY8eOleOOO85UA1S4NZG488475Uc/+pGpbmryceqpp8qoUaPMMp8udw4aNEi+973vmcx/06ZNiLyHI0WeySfKvm25PtXfg/eYaMKgdrrWr4G/RYsWZl04mLGHiX+ycrGeM1lGqX9XZ3Wz97AJQzKRT7Z/wT2XO7kpLS0ttyYfLNdbbu45Eom8VliefvrpuIqFa6t/C4q8ird72CWNsP0QtgqRjsgnm3hZn0k0EfQYF0lNEPnDJcj385lAKpHXtn/99dcmu9akRcU5WSavFTub9Wvmfcwxx8inn35qSvy61DdlyhR566235MEHH5TLLrvM7MnRWKD7cvr162eWAfbt22f2J6nd6NGjTUavkwcy+dSeFInIB4XLXT8N2yTmrnmnEtVkVQErhJrZz5o1Kycir9fUMr0tSYcJ+uFm8nYvg53EaLcHN94drsgHl1Hc+woKrk+53k6w3ErIe++9ZyZFPmvyiHzqwY0FBCpCwEfk7Xl9RF4rfSrgejzwwANSv3590WqAZuhWqFX4n3jiCXnqqadMll6tWjVTGezatav57xdffNFUcPWzTp06GaFH5P16NxKRdwUo2MygiKtoa6nHrhunytLc4B88l51A6BqQOo1PJq/tS1WuT3Q/tq26QSV4uBOXTIi8bafuD7jgggvk17/+ddwGxDCR9y3Xu7vilVnLli3jllQOR+TdjZU6GfIV+VTl+kSTGr9hkdyKTD4TFDlHvhKIQuQbNGhgsvI///nPJtP/6KOPzOa7u+66S0488UQZMmSIqRxogqifuxME1uSTe1Lei3xwd33Ybnt7i8EJQFjWr+Lw2muvma8Ed7onKs0n28iVbAKQSIiC38mUyLtPKqxduzalyAf5JCvX2zVzLcOfccYZ8tVXXyVcg08nk9d+sO049thjzSZCn0w+2V6IZBOATARWRD4TFDlHvhLIlshr9h4s1+tnKtzz5s0zpXj9bxV1jQlDhw6VI4880jxppXsANL4Fj6OOOsps2AvbnxW0ZeNdaWlZSUlJ1v0ukaDZC4cJc6Lnt90yvxVoPY8VibBzudl18DGrRCJvv9OoUaM4AQpWGVx4ydbyU4mpPU8qVmFiah/rcx9PC+Ngqxpa+kq0lBC8vsvOrUQcTiZv79U+Dhh8J0KqTZLBxxrtI3SpHms8HEdH5A+HHt/NdwKZFvm//vWv8uSTT5rkqk+fPqbcbjfe6aO3gwcPljvuuMOIuBV53VSnu/F37NhhNtvpsoCu4yPy6XtP3mfyekvBzXc2+wu+NCco2onW760Q+oq8Xs/n5Tsu/mR7B4L3k87GO72G+zIc/bf7PLo9t36e7GU4YS+48Zl8hD0yGCbywY13wZfhBJdK7KRDS28+mXxwcmD/HXz2Pv0hkfobiHxqRlgULoFUIr9//36ziVmXPIOHltFPP/10U2bXMa075/VYv359uUfkqlatKrfffrt5Hl7F/YUXXih3vtNOO83swtdHdO0RXM+nXJ/c13Iu8oXr+rQcAv8mgMjjCZWZQDZEXh+V05fdaFn+k08+kW9/+9smOdGXbFWpUsW8H2X27Nny0ksvmWfv9WU5559/vrHR9Xr30IRLN97pRl3dma+P1PkclOtzVK736QxsIJDPBBD5fO4d2na4BFKJfLrnL1ZxTcQp1zzI5NP1WOyLngAiX/QuUKkBIPLZ7V5EPrt8OTsEDpsAIn/YCDlBHhNA5LPbOYh8dvlydggcNgEV+bLxpx72eQ73BLkOFvlSfqQdfp6Df8RzKlYelOv9xgtWEIgRQOQJnsmGQ7GKCZMvvyCZa/9A5P36BSsIIPIJfCDXQQsx8RuM9AuTUSWAyPuNF6wggMgj8l6jAHFFXPOp0oPIew1bjCBwiADleoJ4PgVxKht+0alYJ1+IvJ9/YAUBMnkyea9RUKxiwmTDyz1M+TwXr5C3rUHk/foFKwgg8oi81yjIdRBHXL26Jefimi/9gsj7+QdWEEDkEXmvUYDIs5yTT8s5iLzXsMUIAocIsCZPEM+nIJ4vGSPt8IuSuZ4EIvJ+/YIVBMjkyeS9RkGugzji6tUtlOtL+YEaP0/BqugJkMmTyZPJ+4cBJj3RjhcyeX9fxRIChgAiH23QInP1G4iIK36qBBB5v/GCFQQo11Ou9xoFiCvimk+VHkTea9hiBIFDBMjkCeL5FMSpbPhFp2KdfCHyfv6BFQTI5MnkvUZBsYoJkw0v98j5BkBE3q9fsIIAIo/Ie40CRJ5KTz5VehB5r2GLEQQo15Op+Y0CRB6RR+T9xgpWEMhLAqzJE8TzKYgz+fILE8U6+SKT9/MPrCBAuZ5yvdcoKFYxYbLh5R6syfthwgoC0REgkyeTJ5P3H39MeqIdL2Ty/r6KJQQMAUQ+2qBFxug3EBFX/FQJIPJ+4wUrCFCup1zvNQoQV8Q1nyo9iLzXsMUIAocIkMkTxPMpiFPZ8ItOxTr5QuT9/AMrCJDJk8l7jYJiFRMmG17uwcY7P0xYQSA6AmTyZPJk8v7jj0lPtOOFTN7fV7GEgCGAyEcbtMgY/QYi4oqfKgFE3m+8YAUByvWU671GAeKKuOZTpQeR9xq2GEHgEAEyeYJ4PgVxKht+0alYJ1+IvJ9/YAUBMnkyea9RUKxiwmTDyz3YeOeHCSsIREeATJ5Mnkzef/wx6Yl2vJDJ+/sqlhAwBFTk2+/7DBoQgECeEVg++dyELSrWyQYin2dOSnPynwAin/99RAuLkwAiX77fEfniHAt5e9d79+6VadOmyerVq+Pa2Lp1axkwYIBUr15dli5dKnPnzjV/r1OnjgwfPlyaNWsmib7bvXt36dChQ8buGZHPGEpOBIGMEkDkEfmMOhQnyzwBK9StWrUKFWYV+BUrVsiIESOkbt26smHDBlm5cqVcffXVMZFP9N1MtRaRzxRJzgOBzBLwEfkDBw7I4sWL5dFHH5VGjRrJlClTpF69egkbsmnTJnnwwQflrbfeMjann366STiaNGliYs7o0aNNDHKPjh07ysCBA81HajNv3jxZsmSJ7Ny5U77xjW9I586dpVu3biZpyfZBJp9twpw/LQKpRH7OnDnmfD179ix33lTfTashSYwR+UyR5DwQyCyBVCLfoEEDGT9+vLz55pvmwt/97nflgQcekPr164c2REX5tttuk7///e9xfz/rrLNk1KhR5jP9/9dffz1U5MvKysxkYv78+eXO36tXL5OcZPtA5LNNmPOnRSCVUGsmv3DhwliJ3j15qu+m1RBEPlO4OA8EckYglcjv2rXLLPV16tRJpk+fbqqByUT+008/lVmzZhkx1gnBK6+8ImPHjpXGjRub72lWriK/ZcuW0PPs2bPH/P2dd96RcePGiVYZVfBV+N1sP5uAEPls0uXcaRMIW1d31931hJrNa8k++DkinzZuvgCBSkUglcifcMIJ5n7Xr18vgwYNSinyLhwt82uCMXPmTDn//PNl2LBhcvDgwbhMvlq1anHl/K+//loefvhheeaZZ+SGG26QK664wiwPvPrqq6bMf+aZZ2adPyKfdcRcIB0CvkLtTgbat29vyveJNt7pYNQZdKYOyvWZIsl5IJBZAqlEvqSkxFxw3bp13iKva/G33367EXQ9zjnnHPNvXce3mXqwXN+8eXOZMGGCNGzY0KzDz5gxQ55//nlzjqOOOkqGDh0q7dq1kypVqmQWQMjZEPmsI+YC6RDwFXl7zjVr1pgBpDvstYSmO/PZeJcOcWwhUHkI5ELkq1atKhdffLH069dPatasGYOn6+9r166Vu+++W7TMP3HiRJPV68Y9LdV/9NFHcvTRR8vHH39sxF8/08lAtg9EPtuEOX9aBNIVeV1jGzNmjOhjci1atEDk06KNMQQqF4FsiLwlpCKuFQCNNyrcuoEvWG53M/v7779ftHKglUSNa/fee6985zvfMaV7XZPXpQNd33cnCtnoDUQ+G1Q5Z4UJJBN5FfSpU6dKjx49zHPxeriP1NWoUQORrzB5vgiBwieQaZF/++23TZn9uuuuM9m3ivvIkSPNbnvdUNe0aVOzGU838tWuXdvs2lfh1rX4SZMmia7R69q/ZvAq8lpt1Jilm/lSbfrLVG8g8pkiyXkyQiDVy3C2bt1qyly7d+8219NnVe0z8+lWASraYNbkK0qO70EguwRSibxm2rqevm/fvriG6BKfxhVNJIYMGWLEWcvtums+zF6zcM3kdb1dRVy/5x5dunSRm266Sb744guTyb///vvlbvySSy4xj+cdccQRWYWCyGcVLyevjAQQ+crYq9xTZSCQaZHX7F1fdPPII4+YtfRatWqZnfW60VefudcSvvt3/UwfjbvqqqtiL7rZvHmzeVxP3+KpiYg+FaQ211xzTdZL9dqniHxl8GzuIacEEPmc4uZiEPAmkErk7e567xNmwTDXP5SDyGehEzll5SaAyFfu/uXuCpcAIl++7xD5wvVnWh4RAUQ+IvBcFgIpCCDyiDyDBAKHTQCRP2yEnAACWSGAyCPyWXEsTlpcBFTky8afGvlN53ptL9EN0454MvCAR7LgkGv/oFwfeaimAYVGAJEniOdTEGfy5RdBci2u+dIviLyff2AFgRgBRB6RR+T9A0Kxiisi7+8jWEIgrwgg8og8Iu8/JBH5aMcLmby/r2IJAUMAkY82aOVLhkQ7/AICIh/teEHk/fwUKwhQrk/gAwTxaIM4kw2/4FSsforI+/kHVhBA5BF5r1FQrGLCZMPLPcxrZnP55j1E3q9fsIIAIo/Ie42CXAdxxNWrW3IurvnSL4i8n39gBQFEHpH3GgWIPMsXyRwl1/6ByHsNW4wgcIgAG+8I4vkUxPMlY6QdflESkffjhBUEIiOAyCPyiLz/8Mu1qDHZKD8+q+hHpaWlZbncDODvIlhCIL8IIPKIPCLvPyYR+WjHC+V6f1/FssgJdF+wUZ59f7d8tudr+WaNI+SKE+vI3KuaRkaF4Blt8CRj9HN9/DRaP0Xk/fwUqyInoAL/xw+/kIHnNZaTGtWUtdu+lKmvbJX/Or5WZEJP8Iw2eCLyfkEBP43WTxF5Pz/FqsgJ1L1nrQy/oIkReHuo0I97cbPsuvukSOgQPKMNnoi8n9vjp9H6KSLv56dYFTkBXYdf1L1FOQod55ZG9rOz27dvl4YNG0beM7QjvgvgAY9kgzLX/oHIRx4iaUAhEMjHTL4QuNFGCEAgWgKIfLT8uXqBEMjHNfkCQUczIQCBCAkg8hHC59KFRSDfdtcXFj1aCwEIREEAkY+COteEAAQgAAEI5IAAIp8DyFwCAhCAAAQgEAUBRD4K6lwTAhCAAAQgkAMCiHwOIHMJCEAAAhCAQBQEEPkoqHNNCEAAAhCAQA4IIPI5gMwlIAABCEAAAlEQQOSjoM41C5LAnDlzZMWKFabt3bt3lw4dOmTtPvbu3SvTpk2T1atXm2sMGzZMWrVqZf47UTuy2b4NGzbIuHHjpFOnTrH7znU7bBt2794tTZo0kREjRkjdunVzyiPYL+3bt5eePXvmpF+Ut74tbcCAAVK9evVyvpeIT7qfp3LqVO1Ys/m1Yp4AAAhASURBVGaNTJgwwZymdevWsfbmuh16/V27dsmYMWPkpJNOivVTrtth27B582apU6eODB8+XJo1ayaZbkeifkPkU3k0f4eAiGjgWrp0qQlYe/bskalTp0qPHj3MYM3GodfToKATCffapaWloe3QQJKt9qmwzZ4929zm8ccfX65NLo9stUPPG8Y8Ub9kqx16vVWrVhnBsFwuv/xyIyZh/DPRDisS5513nmzatEluvPHGciJvJx/qLzoZ1Lao/1x77bVmsuj7uZ2whPm0bzvmz58vXbp0kRo1asSu3aJFi5y2w7ZfJyT2sH2Wax7u9Wxb0u2vZP2SKv4g8qkI8XcI/F/23KZNm7hs2v13NiHpjP+xxx6TgQMHytNPPy1h7VDhyVb7VDDcQwVDg2cu2+GKq9uWKNuhgdoKWi76Rf1g8eLFoSIf/Jv998UXXyzLli2LfSfV52ETiKBvJ2tH0Fb7R6suLVu2jGt7LtphfUb91E7M0uV0uDwSscpGO8jksxmFOXelJxAmJhq8slmyt1BdgUvUDs3agqKbifZp9qYCphnhCy+8YJqUSOT1etlqh0405s6dG/MzWwZWkQ2772y1Qxtglync0msu+iVdkdeJYdeuXU2/WbGyE8ZEn+tEUpdAkh2+Iu9WOvR87gQl2+1wJ2B6rWQin4zT4fJwly6UgV1m2rlzZ8Z5IPKVXoa4wWwSCAZxm91mW+RVZGfNmiW9e/eOrT+7ombbERS1TLXPvW/3nIl4ZKsd7rXdUmewgpFtHvbaJSUlomVQPXQJJzjZyEY70hF56zeXXnppnMin+tz6WSZE3u2zYNuz3Q732u4kOdftCFagElU2MsEDkc+mAnDuSk8gUVnYbobLBoDgup3NInNVJg9uMrP3qJsOwzJlWxbNxrJBcNKSSERtP2Vr+cIGaTu5S3W9TLYjHZFPVQ5PVMY/3PK0W32yexR0k2A2ytPJeLibQm2bdJPkj370o5wuGwRF3v47G+1A5LMRhTln0RBwN3ht3bo1tkaeqrRZUUB2k5MKqjuRSNQODXg2qGarfcHsKOx62WqHzwY7976z1Q5X5N1JmPZztnkkE7XghNC2s127dnEb3lJ97lOZSlWuVw7aX+5TAOm2LxPtCFvuynU73P00yTYiZqJfEPmKRlu+B4H/I+BmB+4jbdkAFFyD1mvYayZqR7bbF8ymc90On0f2Ej1qmKn+ch+H0j5J9AhdJtsRvKZeVyd/VsB1Eqii6D6SlejRNZ/PE/lzonboprrp06dL//79pV69euaRNa302MNeUydh+himPgKZ7Xa4T70Es+l0OR0OD22HO5Zdf8lUO1LFH3bXpyLE3yEAAQhAAAIFSgCRL9COo9kQgAAEIACBVAQQ+VSE+DsEIAABCECgQAkg8gXacTQbAhCAAAQgkIoAIp+KEH+HAAQgAAEIFCgBRL5AO45mQwACEIAABFIRQORTEeLvEIAABCAAgQIlgMgXaMfRbAhAAAIQgEAqAoh8KkL8HQIQgAAEIFCgBBD5Au04mg0BCEAAAhBIRQCRT0WIv0MAAhCAAAQKlAAiX6AdR7MhAAEIQAACqQgg8qkI8XcIQAACEIBAgRJA5Au042g2BCAAAQhAIBUBRD4VIf4OAQhAAAIQKFACiHyBdhzNhgAEIAABCKQigMinIsTfIQABCEAAAgVKAJEv0I6j2RCoKIG9e/fK7Nmz5fLLL5dmzZpV9DR8DwIQKAACiHwBdBJNhEC6BNasWSMTJkwwX+vevbt06NAhdoqlS5ea/3Y/c8+v3507d66MGDFC6tatm/DSOlmYNm2aNGzYUHr27JluE7GHAARyQACRzwFkLgGBXBLYtWuXTJ06VXr06GEy9WeffVYuuOCCpIKdbvs2bNgg06dPl7Zt28qOHTsQ+XQBYg+BHBFA5HMEmstAIBMELhr0asLTLJ98rvlbUOTdL8yZM0dWrFgRl+Fr5q7Z/bZt26RRo0bSqVMnWbZsmdx4441SvXp1CfuOPad+d9WqVYh8JjqXc0AgCwQQ+SxA5ZQQyBYBH5HXa6toa8m9ffv2MQFWQd68ebMp07vr8jopmDFjhgwfPtxk/pqlL1682Ih8aWlp6HfsWj4in62e5rwQyAwBRD4zHDkLBHJCwFfkbWM0C1+7dq1ZX//Tn/5khN89hg0bZv7pZuOuyL/wwguh32nVqpX5HiKfk27nIhCoMAFEvsLo+CIEck8gXZHXFqrQN2nSxGTkbdq0ESvQtvVBoXZFfv78+aHfSfTd3BPhihCAQDICiDz+AYECIuAj8irSK1eulKuvvtqU5XUHvN1Jr2X8AQMGmLV2H5HXcn3YdxD5AnIamlrUBBD5ou5+br7QCPiIvM3e7QY7d13e3USn2b2W8XVSkKhcH9x4Z7+zc+dOGTdunOzevTuGUEv/wSpBofGlvRCobAQQ+crWo9xPpSbgK/KVGgI3BwEIeBNA5L1RYQgBCEAAAhAoLAKIfGH1F62FAAQgAAEIeBNA5L1RYQgBCEAAAhAoLAKIfGH1F62FAAQgAAEIeBNA5L1RYQgBCEAAAhAoLAKIfGH1F62FAAQgAAEIeBNA5L1RYQgBCEAAAhAoLAKIfGH1F62FAAQgAAEIeBNA5L1RYQgBCEAAAhAoLAKIfGH1F62FAAQgAAEIeBNA5L1RYQgBCEAAAhAoLAKIfGH1F62FAAQgAAEIeBNA5L1RYQgBCEAAAhAoLAKIfGH1F62FAAQgAAEIeBNA5L1RYQgBCEAAAhAoLAKIfGH1F62FAAQgAAEIeBOIifx77733YtWqVc/3/iaGEIAABCAAAQjkNYGDBw++9P8BHo5R9F+jUE4AAAAASUVORK5CYII=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340" y="980728"/>
            <a:ext cx="7763519" cy="5363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40" y="68685"/>
            <a:ext cx="1152128" cy="59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1219" y="-31627"/>
            <a:ext cx="1332781" cy="1329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5916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="" xmlns:a16="http://schemas.microsoft.com/office/drawing/2014/main" id="{87172182-49E5-4AC3-8422-9E1F15E8D681}"/>
              </a:ext>
            </a:extLst>
          </p:cNvPr>
          <p:cNvSpPr/>
          <p:nvPr/>
        </p:nvSpPr>
        <p:spPr>
          <a:xfrm>
            <a:off x="142875" y="71438"/>
            <a:ext cx="8858250" cy="6715125"/>
          </a:xfrm>
          <a:prstGeom prst="rect">
            <a:avLst/>
          </a:prstGeom>
          <a:noFill/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25607" name="Retângulo 7">
            <a:extLst>
              <a:ext uri="{FF2B5EF4-FFF2-40B4-BE49-F238E27FC236}">
                <a16:creationId xmlns="" xmlns:a16="http://schemas.microsoft.com/office/drawing/2014/main" id="{644E857A-C3BA-4B8F-B008-6B98396844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4563" y="6286500"/>
            <a:ext cx="4572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900" dirty="0">
                <a:solidFill>
                  <a:prstClr val="black"/>
                </a:solidFill>
              </a:rPr>
              <a:t>SECRETARIA MUNICIPAL DE SAÚDE</a:t>
            </a: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2º </a:t>
            </a:r>
            <a:r>
              <a:rPr lang="pt-BR" altLang="pt-BR" sz="900" dirty="0">
                <a:solidFill>
                  <a:prstClr val="black"/>
                </a:solidFill>
              </a:rPr>
              <a:t>QUADRIMESTRE </a:t>
            </a: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2023</a:t>
            </a:r>
            <a:endParaRPr lang="pt-BR" altLang="pt-BR" sz="900" dirty="0">
              <a:solidFill>
                <a:prstClr val="black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58" y="169069"/>
            <a:ext cx="1544116" cy="794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015" y="32420"/>
            <a:ext cx="1440160" cy="1436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AutoShape 1" descr="data:image/png;base64,iVBORw0KGgoAAAANSUhEUgAAAqkAAAGgCAYAAACJwf6SAAAAAXNSR0IArs4c6QAAIABJREFUeF7snX98FcW5/x9+hoIISECMSvSCQW2bi4giUK9isVKVUqBWlG/pJRZBI0RAMFKCVDQiCCHBWJAWbLyIQoWKtUVMFWsFfwLGXpQKbWMxoPwwuREk/Py+nqFznDPZc3bPZnfO2c3n/KPk7O7MfHbm87z32Zk5TQgfKAAFoAAUgAJQAApAASiQYgo04fpUVlaePHz4cIpVDdWBAlAgFRV46Z/H6aVKorrjRP0yiEZe2CwVq4k6OVTgD/84QS9/coKOnWhC/TOIRvTA/XQoHQ6DAlDARwVOnDjxmoDU7du3n8zKyvKxKFwaCkCBMChQ8PJntLLi/2hQj/b0jeZNaWNlLZ3eqgn9/qeZYWheo2vDpBd300sff0nf696eWjRrQn+prKWzT29Oq249t9FpgQZDASiQWgr87W9/I0Bqat0T1AYKpKwCH+2to36//Ds99oPzqG3a19m2wg2f0tjL29N/X9ohZeuOitVXYHPVV3TDk59QyeBMatW8aeSA+1/+F+Vf3ZF+nN0eskEBKAAFkqYAIDVp0qNgKBA8Bco2V9P/bKmh8f3Oiqr8S3+rpj/+rZq+eWZa8BrViGv8z+qj1KVNi3r38/ltX1CblieoeHD0fW7EUqHpUAAKJEEBQGoSREeRUCCoCqz53xqa89oBmjbg7KgmrPxgPx2sO0qjeyPzFqR7u+EfB+mtT+ro3qsyoqr91Ja9dHHnFjRzYOcgNQd1hQJQIGQKAFJDdkPRHCjgpwInTxKd+8h2ujU7na48v60o6u8HDtPM8k9pXU4m9Tm3tZ/F49oeK3DwyAnKnLOdbr+sM/Xteup+bt/7FRW8vIvezu1G3+7SyuMScTkoAAWggHMFAKnOtcKRUAAKENHr/zxIP125i9KaN6XmTZvQx/sOU8kPMuj2y8+APgFU4OWPv6Sc5z6lti2bUtOmTeifX9RR6Q8y6KeYXxzAu4kqQ4FwKQBIDdf9RGuggDEF7v3jbtq6u45+O7IrtU37etGNsQqgIE8VmPBCFX1SfYxWjDiHvtEC99NTcXExKAAFXCkASHUlG06CAlBg6bsH6I3Kr+jXw6Pnp0KZYCqwcOM++nj/USrBYqlg3kDUGgqEUAFAaghvKpoEBUwoAEg1obK5MgCp5rRGSVAACjhTAJDqTCccBQWggKYAIDVcXQKQGq77idZAgTAoAEgNw11EG6BAEhQApCZBdB+LBKT6KC4uDQWggCsFAKmuZMNJUAAKAFLD1QcAqeG6n2gNFAiDAoDUMNxFtAEKJEEBQGoSRPexSECqj+Li0lAACrhSAJDqSjacBAWgACA1XH0AkBqu+4nWQIEwKABIDcNdRBugQBIUAKQmQXQfiwSk+iguLg0FoIArBQCprmTDSVAACjiF1F2799OK3/2ZXtqwmXZW7hHCdcvsQlf3+zb9v2FXU+Y5nejYseNUuPC39OTKP1Gnju3o1/PG07cvzBTHbt/5Kd02eSF9umd/PdEv7H4O3fDd3jRiyJWUfsbpke/rjhyl+x99mp5d+xfq0e1sWvzInZR5Tv3foX/+pbfonlnLxHmPFoymIdf1Ef9/6Ks6yi/8Db3w8jv1yuT6Dej3bfrJjwbQN7POpSZNmtQ75uTJk/Svqn205o9v0p/+8j59uGOXaGPz5s1E2//z4vNp2PV9qXd2d2rW7NTG+S//eSuNn/4EHT9xgvJzh9Ntt1xr2cn++Opmmnj/r4jbyNebMm4ojRn5Pct68AW+qP6SVv3+DVqz7k36aMcucU72RefR4Gsvo2Hf70untz31U7aAVIxpKAAFUk0BQGqq3RHUBwoERAE7SD1+/AQ9u/Z1eqDoWQFUVp/u551FS+dPEIB538NlxNDIn2d+OYX6XJIl/v+tLX+jEXfMjavK+V3PpEWz76Ss/8gQx311+Ejkemd36UhPLsgjLkv/rHzhL3TvQ78Rf37k5z+lHw/+jvh/BrucySW09X//EbNchr3C/J/Qj27oFwWIXx78iuY/8Tw99dwGAaaxPnz+itJ7qPd/dheHqHUZ95NBdG/u8Hqnqu2SX377ovNoydxcOjO9fb3jP/5HFd3188X0t79XWVbjrtE30OSxPxTfAVIDMvBQTSjQiBQApDaim42mQgEvFYgHqZxJ/O2LG2na7KcEqHEWc8bEm+mqK74lfh/+i5ov6U9/qRCZRoZDp5DKmc6H7xtF32jVkqr/7yA9/ps/0pLlL4lmDbq6F827P4dafyPNU0hVIffo0WNU/vr7AoBrag8JMGQA5owufzgDWzB3Oa3+wybx7yv7fJMmjvkBfatHV2rRojkxuH++r5r+8s6H9Mzzr9N9d/0oIUjlTOh/311Mn+2rJobTDz78p8iM/urRu4S26ufI0WNUMGe5gN82rVvRLybfQj8cdIUA6n9V7aWlz5RTh/an0d0/+wEg1cuBgWtBASjgmQKAVM+kxIWgQONSIB6k7vjnbgFT/IqeIW/pvPGU1S32z6fqGcJYmVQVUlntA9W1NGZKKW3+YCdlnt2JlhXlEWdVvcyk6plYBvBHF/2OHv/NH8QNn39/Dg39fl/ivy96ah3NeXy1+Du/zp81ZaSAZicfJ5lUzs7OmLtcZIUZfmc8+jTt/6KWfnrTNVRw982RqQNc3j8++YxGTyymyk/30ncuv5hKHxobebVvVR9kUp3cJRwDBaCASQUAqSbVRllQIEQKxIPUZc/+iR4oeka09me3XEv5d/0oCqB0GdxCaiwY9RNSue5W0wQ4u8nAzNlNnnbwxNy7BDg7/dhB6sFDh2nizF+Luas8B3fqHcPo3sLfiH/LaRPnZqRHilMfFHhe7rL5E+isM8+IWR1AqtM7heOgABQwpQAg1ZTSKAcKhEyBWJDKr7x5nufvy08tOuJFUNf0z47bereQumdvNd02uYS2/e1f4vW3nJvpJ6TyK/tZC56l36x6JepV+ytvVIgFXvyxymza3X47SOX5sf9v/HxiWH28cBx9/5pLSX0YKJl1u1gMJT//V3uIcn++mP7y9jbxJ3XKhVyspdYJkGp3h/A9FIACphUApJpWHOVBgZAoEAtS1UVHHTu0pd8U303fzOrqOaRy5nLh0t/T8tWviWtPvXMY8YIjnnPpF6QerjsqFnc9vHCVmJPKc05LZo2h9qe3OTXH9OEyURd1ERav8s+ZVEKc2VQ/PI2AAZ6znPyJB6k8laD0N3+geYt+F5U1VcGVF33NmjqSWrZoHilG3QlA/pGzqbeNGEi3/PC/oqYiAFJDMjDRDCgQIgUAqSG6mWgKFDCpgBNIjbeyXq2r00yqVfvSWrYQWzDl/vcN1CqthTjES0iNpel/XfFNenDq/yP5iv2R0ufEnFSnkMrHqXNv40EqLxLLnbaINr77kdiBQMKomi210prh9vW3tom5q5W7Po9qCk9JmDt9NGVffJ74OyDV5OhBWVAACjhRAJDqRCUcAwWgQD0FnEAqZ+2eLMqLbA0VS8aGQCpnT/N+9oMIoJqA1Mt6XkDzZuREAJXLLH3yD/ToojX1INUpjMeD1Pc+2Ek/zVsgXvXrr/XVch+YMpJ+MvzqejJzBvj1t/6Xljy9nt7Z+nHk+8svyaLHHrxd7E0LSMUghwJQINUUAKSm2h1BfaBAQBSIBan6XMj/WTiJ+l92UdxWOYVUubqf910tWrKWyla9Iq474bbBNCHnxsjiLC8zqTJDef65Z9La9W/RL+Y/I1718z6uDIyd09uJOvzxlffozmmLxP/f+dPr6Z5xP6y3wX68dsaCVHU3AatsqfrKX92Gy0rwEydO0mtv/lVsTSV/HEHObwWkBmTgoZpQoBEpAEhtRDcbTYUCXioQC1LVhUVc3uRxP6Tcn14f8xeR9Mwn/9vJFlS7PzsgVtP/798+oXZtW4vtpy751n+IJjLE8h6tvF8p7xHKoNzzm+fXa/68xb+jx5a9KP6uLvBS59WqYMhte6hkpViwxB91Hqy6hynPweVFXPpqejeQqu4aYHf/nM4BVhdcyfmzgFQ7dfE9FIACphUApJpWHOVBgZAoEG8LKs7W/eyex8RG/vqvQVk1P9FMKm/mzx+5byj/v77Vlfoa3AqU1XmeeoYyFqRyOfqG+nJHAR1g9eyuHYzHyqSqWjrpOveMG0q5/319zEP1fV4lnANSnaiLY6AAFDCpACDVpNooCwqESIF4kMrQyZvO869O8Yd/q55/cYr/y9sf8ZSATe9tp7LfviIWH3Xp3MHRz6Lqm/nzRvW8YT1vXK//+tPOyj00Zspj4jvOtN43/iaxRRMD7p7PvxCr5eXOAPzzoPzLS3JrpniQqv6SE7dNnQf6+b4amlDwhPgpV/5876pLKO+2wWIFP//S1j//9Tn9/JH/oU3vfSS+t1s4pWal42WE1Tmr/XpfSKWF42jHP3aLObK33XKtmJpwetvW4hev1v95K91X+BsxZQFzUkM0INEUKBBCBQCpIbypaBIUMKFAPEjl8vmnTx8sXhn5iVCrOslfiXILqQxdsx/7Lf1qxcvi8nrG9I13PhQb4O/dXxNTEv5lqOl5P6YO7U6LHBMPUvkgNbspoZC3oeIPbzmVX/gbsRI/3ofB+amSiWJ/V/5YZVLVfWDj/WqU+stbDLO87RdnsUfcMTdmFTh7XDTzNuJFYPxBJtXEqEEZUAAKJKIAIDURtXAsFIACEQXsIJUP5IU671XsoLLfviqyiwyL/Fvz3TK7iJ/q/PGN/emC/8gQQFW48Lf05Mo/iZXm/Ar62xdmirI4Szgyd56YZ/rfP/4uTRv/I2qh7AXKC4dun1oqrs0LtHghEGcN5YfndK564Q1a/9oW+nDHLlEWl8HZxVE/GkCXZncXWU71w1MBxt37uKgz1+OXs+8QP+8qP/z95AeW0it/qbCc8yrbzZlkzpoyuPKHy/1Wj65if9XvXdWTMs48IzJXl385avz0J+j4iROUnztcZEDffX8H3ZL7qKizOv9V74b6T7Jydvqmwf2JIX3l2r8IDaX2F3U/h24ceBnddGN/6tD+azAHpGJwQwEokGoKAFJT7Y6gPlAgIAo4gdSANAXVRCYVfQAKQIEUVACQmoI3BVWCAkFQAJAahLvkvI7IpDrXCkdCAShgRgFAqhmdUQoUCJ0CgNRw3VJAarjuJ1oDBcKgACA1DHcRbYACSVAAkJoE0X0sEpDqo7i4NBSAAq4UAKS6kg0nQQEoAEgNVx8ApIbrfqI1UCAMCgBSw3AX0QYokAQFAKlJEN3HIgGpPoqLS0MBKOBKAUCqK9lwEhSAAo+/uZ/eqDxEy28+F2KEQIE5r31OH+8/SkuGnR2C1qAJUAAKhEEBQGoY7iLaAAUMKrCn9hjd/rsqeml7LbVoRpSVnkZFN55FV51/ajN7fIKlQGX1URq35lN69e9fUvOmTembndOoePBZdEXXr/eaDVaLUFsoAAXCogAgNSx3Eu2AAoYUuOLxv1O3M75BI/7z1Ob2f/7H/9Hjb35G2yZeQJkdWhqqBYrxSoH/LN5Bl2ScRsO/dYa45J921FDZlr20fXIWdWrT3KticB0oAAWgQMIKAFITlgwnQIHGq8D6j2tpyh8+owe/1zVKhCc376XzOzSlSd9Jb7ziBLDl6/72Jf3yzWqa8d3oV/xPvPUZ/dd/tKIp/9UpgK1ClaEAFAiLAoDUsNxJtAMKGFBg2Xtf0LPv11Ju3y5RpZXvqKGntuylb7RoaqAWKMIrBQ4eOUF9zj2N7tLu5+8/qqbmzY5R6Q8yvCoK14ECUAAKJKwAIDVhyXACFGi8Crz5ySG69dl/UfGN50eJULppD12X1ZomIpMaqM7xys6DlPt8Fc35fmZUvee/UUUjvt2WxvY5NaUDHygABaBAMhQApCZDdZQJBQKswIgV/6K9B0/QDy4+g1o3b0J/+vv/UcXug/T+hO7UolmTALescVZ9SFklHT5GNPjCM8T9K99ZQzv2f0VbxndvnIKg1VAACqSMAoDUlLkVqAgUCI4CM8s/o6ffr6Gvjp6k711wGhVedyadeRoW2QTnDkbXdNr6z2hlRQ0dOXaSvp91Gj1yfRdq36pZUJuDekMBKBASBQCpIbmRaAYUgAJQAApAASgABcKkACA1THcTbYECUAAKQAEoAAWgQEgUAKSG5EaiGVAACkABKAAFoAAUCJMCgNQw3U20BQpAASgABaAAFIACIVEAkBqSG4lmQAEoAAWgABSAAlAgTAoAUsN0N9EWKAAFoAAUgAJQAAqERAFAakhuJJoBBaAAFIACUAAKQIEwKQBIDdPdRFugABSAAlAACkABKBASBQCpIbmRaAYUgAJQAApAASgABcKkACA1THcTbYECUAAKQAEoAAWgQEgUAKSG5EaiGVAACkABKAAFoAAUCJMCgNQw3U20xVMF9u3bR+np6Z5eM2gXgwan7hh0gAZy7KIvoC+gL3wdyfweD4DUoFED6mtMAR4cWVlZxspLxYKgwam7Ah2ggRyf6AvoC+gLX0crv8cDIDUVyQB1SgkF/B58KdFIm0pAA0AqAnL0IMGYAKRiTABSgxC/UceQK4BghGCEYGQuGAXFTuAL8AX4gjlfQCY1KM6IehpXAMEIwQjByFwwMj7AXRYIX4AvwBfM+QIg1aVR4bTwK4BghGCEYGQuGAXFUeAL8AX4gjlfAKQGxRlRT+MKIBghGCEYmQtGxge4ywLhC/AF+II5XwCkujQqnBZ+BRCMEIwQjMwFo6A4CnwBvgBfMOcLgNQAOGNFRQXNnj1b1DQ/P5+ys7MTqnVNTQ3NmjWLRo0alfC5TgviOpaVlVFBQQG1a9cu6rS6ujoqLi4WZQ8aNMjpJZN+HIIRghGCkblglPQB77AC8AX4AnzBnC8EAlIrKyupsLCQamtrhTJt27aladOmUWZmJi1dulRstJ2Xl0dpaWkObabhh8k65ebmugY/CY9VVVWRCg0cOJBycnIi/5aAx3CXKJzKiyQbUhlg161bl9A9StZ9VXtGQ4LRyZMnadu2bfTkk0/SBx98QHwfzz77bPGgcO2111KTJk0a3gkNXKEhGhionrEioAPABGBiDkyMDewGFgRf8N8XUh5SZRZRzSAyIL7wwgs0ZswYWr58eSAhVbaLoUVmFyVMdu7cOQJ0/LeioiIaPXq0gHL+MMDxR4XZeGMtmZDqFrJTBVJzF++1lPblef3j2tvrr79OM2fOpBMnTkQd17RpU5oyZUpgMsow4VO3DzpAA0AqIFU3ffiC/76Q0pAa1NfEdg9n8dqlZ2j53yUlJTRhwoRAQqqdFqn8PQ+OhkDq+++/TyNGjKCOHTvS6tWr6fHHHxfQ2q9fP5oxY4bRzL9bnWHCgFTAWfTowZjwH0zc+pXp89AX/O8LKQ2pVoCmd0J+jcxZSX7dzx+e+3jFFVfQ2rVriV+jcwaWP/p8SSfn9ejRQ1xv69atUcVy9rNv37715nnyNbkc+Yk1fzReuyTA8m/G9+7dOzIXNdbgk9MD9KkDPXv2jMrGqnNSuZ6sTUZGRqS+fJ3hw4eLNvF36pQKWbbePnVqgtWc1HjH8zXVubayDK4Tz2vdtGlT5L7yNA69fWrZTnVP1MAaAql6WZ999hlNnDiRdu/eTX369BFZ1latWiVaJePHw4QBqYBUQCoyiNbWC39s5JAabzGOCk46pO7cuTMyZ1XCkBNI1c9TXzlLAJaLf/RX6FyHd999N/IKnsGpvLzcciGRXbvU1/lOMqkMtkuWLKHBgweLbKusG4McTyXQ6yqhTk41kLAYb66v3h55zYsvvli0WW+T3fF6xtjqfP2+MrjLKQ4rVqwQGUmuh1PdEyU8LyH1ww8/pHvuuYcOHTpEQ4YMEQ8QQZiXChMGpAJSAamAVEBqrPjpd4xI6UyqHcyxaFYZUX0Veawsnw5B6nlWr+RlBpJByW6eJ0PYsmXLRPZMX+1u165EIdWq8/A1OCsZC1Jl29Uspbr6X60jZ/ysVuerx3B75YNAosezPvrcW/W+7tmzp96Uh1gDJp7uyYLUY8eO0WOPPUbPP/88nXbaafTII48Qw30QPn4bUBA04DpCB2gAWP96tGI84OHV1HhIeUgtLS2NyorqQc0vSOVyEsmkSqhVpwbIV9c6pDp53S+B2UkmVWaL5TZVUiOZKbXKpCYCqXw9qy2sVCBUIdXJ8dXV1WLHBrk7QrxM6vbt2223t3Kie6JA5EUmlVf5b9y4Ueh39OhR0d6hQ4cGIosKOENQVscMwARgYgpMEvXqZB2PMeH/w2tKQ6r+2tqqI/oNqfzKXn7UeZA6+Omr0eNl9OK1S4dSJ5BqtR1WqmdSJaRabSumZ8jjZVIT0T1RI/MCUnlu7S9+8QuxBRXP+R03bhw1b9480aok7XiYMMAEYBI9/DAm/AeTpBleggWjL/jfF1IaUiWs8GtkfQsq+SpdXWDDx1u9lraa/8hZR7m4yOo8q62f1P5rBan8vZwzyfDE+2RabW4fq136PE8+LhakqnvDWoEtZyk5Y+fF637OBMeaYyrnvTqdkyqPV6dOOH34sJqT+qc//Umc7lT3RDyooZD65ptv0oMPPkgHDx6kG2+8ke66665ArOhH9qx+L0Ew8j8YJTI2k3ks+gL6Ah7cvh6Bfo+HlIdUlkJfBa4u8HGSSVWhkP+f4TQrK0vMM1N3BdDnsuo/IsDn6qvp5TxOffU5Z8wYUsaOHVtvTqq8vVar2/UdAawgVa2XrI+6wl22j+eGegWpXGcGbzWzrO7xajXPNt7xVteLdV/jre53o7vTANcQSP3444/pvvvuo/379wcWUFknvw3I6b1I9nHQAX0BYGIOTJI93p2WD1/w3xcCAalOO4yXx1m9QrdbLOVl+WG/ltVm/eoDh8lfD4uldUMgdeHChWJvVKsPb+g/d+5c6tWrV8rfZpjwqVsEHaABIBWQqhs2fMF/XwCkxsCEeBnMhvwUaspTiaEKWv1qVir8ypTa/IYYEG/cv2rVKkCqof7kdzEN6Qt+183U9aEBHlgA6tGjDWMCkGrKfy3L0TeJ54NibdCf1IoGsHD9NT03Qf0BglRoEgzIfwNKhfvspA7oC+gLADRkUpFJre+WfnsjMqlOIhSOaZQK+D34giAqNED2DHCG7BngzNqt4Y/+P7wCUoNACqhjUhSAAflvQEm5sS4KRV9AXwCsI5MKWEcm1UX4wClQwB8FACYAE4AJwARgYh5M/HF076+KGOF/jEAm1ft+iyuGRAEYkP8GFJSugr6AvoAHFjyw4IHF/AMLIDUoURL1NK4AwARgAjABmABMzIOJcbN3WSBihP8xApDqsnPitPArAAPy34CC0ovQF9AX8MCCBxY8sJh/YAGkBiVKop7GFQCYAEwAJgATgIl5MDFu9i4LRIzwP0YAUl12TpwWfgVgQP4bUFB6EfoC+gIeWPDAggcW8w8sgNSgREnU07gCABOACcAEYAIwMQ8mxs3eZYGIEf7HCECqy86J08KvAAzIfwMKSi9CX0BfwAMLHljwwGL+gQWQGpQoiXoaVwBgAjABmABMACbmwcS42bssEDHC/xgBSHXZOXFa+BWAAflvQEHpRegL6At4YMEDCx5YzD+wAFKDEiVRT+MKAEwAJgATgAnAxDyYGDd7lwUiRvgfIwCpLjsnTgu/AjAg/w0oKL0IfQF9AQ8seGDBA4v5BxZAalCiJOppXAGACcAEYAIwAZiYBxPjZu+yQMQI/2MEINVl58Rp4VcABuS/AQWlF6EvoC/ggQUPLHhgMf/AAkgNSpREPY0rADABmABMACYAE/NgYtzsXRaIGOF/jACkJtg5KysrqbCwkGpra8WZbdu2pWnTplFmZiYtXbqU9u3bR3l5eZSWlpbgld0fXlNTQ7NmzaKBAwfSoEGDXF1IXqOqqipyPl8vJyfH1fXcnpQsDa3qy4Mjd/Fet01xdd7L8/o7Om///v2iv7322mt08OBB6tixI40cOZJuuOEGatmypaNrODkIJnxKJegADfDAggcWPLCYf2ABpDqJ1P8+pqKigmbPnk35+fmUnZ0t/srQ+sILL9CYMWNo+fLlgYRU2a5Ro0ZFIFdCa+fOnSPQLf/Gx8n2JyCfo0MBqfaQunfvXvFgtGPHjnqaMqjedttt1KRJE0d62x0EOAOkAs6iRwnGBB5YMCbMPbAAUu2i9L+/r6uro+LiYgFnbrOVDosyeli8dsmscW5urmi3CUg12nibwlI1k/rEE0/QihUrqHv37iKDfsYZZ9DixYtp9erVdNZZZ1FRURGdeeaZnkiJgAxIRUAGpCKDaG2n8Ef/H1gAqQ5DOQNbSUkJTZgwQbzat/qsW7eOOCvJr/v5w1B7xRVX0Nq1a4lfo3MGlj9lZWVUUFBA7dq1E/92cl6PHj3E9bZu3RpVNGc1BwwYUA+g+Zpcjvyo2V/1AvHaJQE2PT2devfuLbLI6kdeU58qoE6BkNfQdWANGaauueYakYHmD2cHP/zww3oaXn311bRhw4ZI2/W26G31appCKkLq4cOHaebMmfTWW2/RnXfeSTfddJPQjrOqkydPpi+//JLmzp1LvXr1ctiz4x8GEwakAlIBqYBUQGqsSOF3jACkOgzlDJ86XOqnWsHmzp07I3NW+Xir6zg5T30NLgFYZnX1bCiX8e6770bmk/L1y8vLo8BY1t2uXVwuf3huqlUm1Wo+LJe3Zs0a0e4uXboIgNZ1kOfxte2AXT1Xr6/eNnndiy++uMHzaYMEqV988QXdfffd9MknnwiIveqqqxz2bECqE6H8NmIndUj2MdAADyx4YMEDi+kHFkCqQ+e3gzm+jBVs6tMDnEKqep7VK3kui7OzDI92UxE4W7ps2TKaOHFiJHvrFaRatUetj1WWl8uONXXATkM+jzOwo0ePjgCwE40d3uaow1IRUo8ePSoW7nFmmbPb06dPp9NPP53ee+89evDBB4Wu48ePp2HDhrlpcr1zACYAE4AJwMQ0mHhiXgYuAn/E634D3cxZEQxjpaWlUVlRJ5kJqdPPAAAgAElEQVRUJwBlB2ZcTiKZVAmJ6tSAjIwMy0yqk9f9sg1WYKnWXd3RgOvLZfoBqTwPk6c58JQB+f/qQq54UO7sbn8NJqm4up8151f6J06csGzOww8/LKaZePGBCQNSAamAVECqtZvCHwGpXsRZT67hZJsnJ7DpJpMqIZVf2cuPOu9Sz6TqK+TjQVu8dukAawWpycikSjCV83SdPAi46QSpmEnldhw7doxefPFFeuqpp4i3omrTpg1dfvnltHnzZvrqq68EwHq1+wJMGJAKSAWkAlIBqbFiqN8xAq/7E6AXuUBH34JKvkrftGlTvUU/OkDpK+bl9k89e/aMWnClnqe+4rZatGUFqdwsuccpQ+u2bdssM6l8nFW7rOZ2WgFtrDmpcg5sq1atLHdFaMjrfjV7GmtOakP2jFWDcipmUq26LM9FnTRpktgjFav7ExjUDg/124gdViOph0EDPLDggQUPLKYfWACpCdq+hEp5mrqS3UkmVYVC/n+G06ysLLFZuLorQCy4lT8iwOfKbKoOqfpq+3HjxtGbb75JY8eOrTcnVbZDbxf/3WpHAHUlvfxe/4EDdWpBrPmyXkGqVZZZ3e81wdsbdXiqZlIPHDggNvDn7aaaNWtGn376KS1YsEDMS+W5qLzqn//uxQdgAjABmABMTIOJF95l4hrwR7zuN9HPUr4MPfvKFW5se5Ym4yalKqTyfqgLFy6sJwnvm8qLqjp16uSZXDBhQCogFZAKSLW2VPgjINWzYBvkC1ktbrIC1yC3MRXrnqoGtGvXLjGF4oMPPhA7O3BG9brrrhN7prZu3dpTKVNVA08b6eBi0MH/YOTgNqTEIegL6At4cPt6KPo9HvC6PyVsz74S+ob1fEasDfrtr4YjnCjg9+BzUodkHwMNkElFQEYmFZlUZFJjxSK/YwQgNdkUgPJTVgG/B1/KNlypGDQApAJSAamAVEAqIDUIERt1bFQKANDwWg+AZu61XlDMBb4AX4AvmPMFZFKD4oyop3EFEIwQjBCMzAUj4wPcZYHwBfgCfMGcLwBSXRoVTgu/AghGCEYIRuaCUVAcBb4AX4AvmPMFQGpQnBH1NK4AghGCEYKRuWBkfIC7LBC+AF+AL5jzBUCqS6PCaeFXAMEIwQjByFwwCoqjwBfgC/AFc74ASA2KM6KexhVAMEIwQjAyF4yMD3CXBcIX4AvwBXO+AEh1aVQ4LfwKIBghGCEYmQtGQXEU+AJ8Ab5gzhcAqUFxRtTTuAIIRghGCEbmgpHxAe6yQPgCfAG+YM4XAKkujQqnhV8BBCMEIwQjc8EoKI4CX4AvwBfM+QIgNSjOiHoaVwDBCMEIwchcMDI+wF0WCF+AL8AXzPkCINWlUeG08CuAYIRghGBkLhgFxVHgC/AF+II5XwCkBsUZUU/jCiAYIRghGJkLRsYHuMsC4QvwBfiCOV8ApLo0KpwWfgUQjBCMEIzMBaOgOAp8Ab4AXzDnC4DUoDgj6mlcAQQjBCMEI3PByPgAd1kgfAG+AF8w5wuAVJdGhdPsFaipqaFZs2bRqFGjKDs72/6EFDsCwQjBCMHIXDBKseEfszrwBfgCfMGcLwBSHTjj0qVLqby8PHLkwIEDKScnhyorK6mwsJByc3ONQ9i6detEnQoKCqhdu3YOWlH/kFjtcnUxi5N0SOXy9u3bR3l5eZSWluZVMb5dB8EIwQjByFww8m0ge3xh+AJ8Ab5gzhcAqXEMrK6ujoqLi8URKlgxbPXu3VvAYRAh1a5dXmU9wwCpuYv3ug5xL8/rb3tuRUUFTZkyhY4cORJ1bNOmTWnu3LnUq1cv22v4eQAC8il1oQM0AJiYAxM/Pc3La8MX/PcFQGqcHssAUVZW1qBspZcDwqtrmWpXGF73+w2p77zzDk2dOrXerQWketXbvbkOgpH/wcibO+X/VdAX0BfwwGLugQWQGsfTOGPKH361b/XRIYzhj1/DZ2Vl0cqVK6lnz540btw4WrRokZgOMGjQIHEZJ+dx5nb79u00e/bsqKIzMjIENPNUAxWg5TWrqqrE8Vx2rNfqdu3i8+VUhtraWnE9OcWB/9+qnVzW4cOHxRxUWQdu+9q1ayNzUlkbPlfWy67Oeh14bqvUUJ2q0LZtW5o2bRplZmZ6GqF4cJiC1D59+tDMmTOpVatWnrahoRdDQD6lIHSABgATc2DSUN8ydT58wX9fAKTG6M3ylbgKl/qhVrDJUKkCndV1nJynz3fVs5/qvxlslixZQoMHDxagJq/P9ZBQJ+vutF2LFy+msWPHiikNVnWJ1c709HQB9bKcrVu3Un5+voB0FVK5PvHqrLeBr7d8+XIaPnw4bdq0STRHBVY/5roCUv03IFPBpKHlIBihLwBSAam6j8AX/PcFQKrHkKpPD3AKqfp5OpQytBUVFdHo0aMFiNq9sudMI2dd3UCqLolsA1+LYdOqbAbZkpISmjBhQiSjqcO4nknVy1HrbNc+9VyZ2fV6QZZJSFXbc/bZZ4vs87XXXktNmjRpKF816HyYMDKpgLPoIYQx4T+YNMi0DJ6MvuB/XwCk2kCqzAxaHWaVEfUKUhPJpHK2k0FNnxqgvh7XM6nx2sXHMlByW9SPzIjGgtRly5bRxIkTI7sN2EFqvDrHA1p9mgDXMd70BreeZQJSN2/eLBZOnThxIqqaPCeVgX/IkCFuq+/JeTBhQCogFZCKDKK1ncIfAameBFq3F7Hb5skEpMo5ofq8SxUUq6ur6+0yECuTKgE03vZVfO3S0tLIPE8/Mql79uyJW+dYmVRZFxWyg5xJPXnypFjZz1ty8f9v27aN7r//ftq/fz9deOGFNGfOHOJ7n6wPTBiQCkgFpAJSAamxYpDfMQKZ1DjRX0Jo586d621Bxa/S+/btG7VZfSywUvcH5eJ4Wyt1rqbVeQzIvAAp1qItHVLVV+0yCzt06NB6r/u5fLt2cdvUjLDMeMbLpOrwaDcnlSE1Xp1jzUnlebecsZVzhWNtp+UF1JnIpFrV86mnniLuM127dqUFCxZQhw4dvGiOq2v4bUCuKpWEk6CD/xmTJNxWV0WiL6Av4MHt66Hj93gApNrYlApb8lC5MMpJJlWFwlir3uPBrfojAmo2VT9HfT3Pr755hwFeUKXPSZVtiNcuPkZdPc/t5Q/vDRtrTqpVO++++27asGGDqIO+cIozh3Z1jrW6X/07azJy5Egx3WHMmDGe/khAsiD1iSeeoBUrVgBSXSGEPyf5bcT+1Nrbq0IDZNUBZ8iqm86qA1K99XHPrmb160x2C488KxwXEgr4DalHjx6lhQsX0qWXXkr9+/enZs2a0ZYtW8Q0CH7d/93vfpfuvfdeatGiRdLuCMAEYAIwAZiYBpOkGV6CBcMf/c+qA1IT7JSmDrfayzRoPytqSiu/yvHbgBhSGUg526x/OnbsSA8//DBdcMEFfjXP0XX91sBRJVLgIOjgfzBKgdvsqAroC+gLeHD7eqj4PR4AqY5syfxBplawm29ZcEr0e/CxEocOHaKnn36aXnzxReIFcO3bt6drrrmGbr31VmJQTfbHhAbJbqOT8qEDwARgYg5MnIzJVDgGvuC/LwBSU6Gnow4pqQAMyH8DSskbb1Ep9AX0BUAqIFW3BviC/74ASA1KlEQ9jSsAA/LfgIzfVJcFoi+gLwBSAamA1PoG6rc3AlJdBi2cFn4F/B58QVAQGpy6S9ABGgBSAamAVEBqEOI26thIFACYAEwAJgATgIl5MAlKiEGM8D9GIJMalNGAehpXAAbkvwEZv6kuC0RfQF/AAwseWPDAYv6BBZDqMmjhtPArADABmABMACYAE/NgEpToghjhf4wApAZlNKCexhWAAflvQMZvqssC0RfQF/DAggcWPLCYf2ABpLoMWjgt/AoATAAmABOACcDEPJgEJbogRvgfIwCpQRkNqKdxBWBA/huQ8ZvqskD0BfQFPLDggQUPLOYfWACpLoMWTgu/AgATgAnABGACMDEPJkGJLogR/scIQGpQRgPqaVwBGJD/BmT8prosEH0BfQEPLHhgwQOL+QcWQKrLoIXTwq8AwARgAjABmABMzINJUKILYoT/MQKQGpTRgHoaVwAG5L8BGb+pLgtEX0BfwAMLHljwwGL+gQWQ6jJo4bTwKwAwAZgATAAmABPzYBKU6IIY4X+MAKQGZTSgnsYVgAH5b0DGb6rLAtEX0BfwwIIHFjywmH9gAaS6DFo4LfwKAEwAJgATgAnAxDyYBCW6IEb4HyMAqUEZDSlYz3Xr1lFFRQXl5eVRWlpaVA0rKyuppKSEJkyYQJmZmSlYe/sqwYD8NyD7u5AaR6AvoC/ggQUPLHhgMf/AAkhVNF+6dCmVl5dH/jJw4EDKyckhBq7CwkLKzc2l7Oxso1GT67Rv3z5LELSrCANkWVkZFRQUULt27SKH19TU0KxZs2jUqFENak88SOV6Z2Rk0KBBg+yqKb6XdWLNnZ7j6MINOMgNmJw8eZK2bdtGixYtor/+9a/Ur18/mjFjRj2Ib0C1jJ7qRgOjFTRUGHQApAJSAamAVECqoZATXUxdXR0VFxeLP6pZQQat3r17C8ADpNa/NbEglaF+2bJlNHHixCg4jndzUxVScxfvFdV+eV5/275ZXV1NpaWl9Morr9CJEyfE8X369KGZM2dSq1atbM9PxQMAZ6fuCnSABoBUQCogFZCalDgdK+OYlMp4WGgyM6keNiNpl2IwSQRSN2/eLB5m7rjjDnr77bdp/fr1gNSk3T1vCwakAlIBqYBUQCog1dvI4vBqnDHlD7/at/ror8cZ/jiLmJWVRStXrqSePXvSuHHjxCteng4gX1c7OY8zt9u3b6fZs2dHFc2vyvk1/aZNm6LmfcprVlVVieO5bKs5ofydU0i1ag9f8/Dhw2JagCyrbdu2NG3atMgcUz2TKjPSW7dujbQlPz8/akqBPqWCD+RX/CNHjhTZbFU/vj5PV+CPXrZ6Hf07h7fd9rBEIVVmT5s2bUpFRUW0du1aQKqtysE4AJAKSAWkAlIBqYBU4xFLgpUKR3olrGCToVLOWeXjra7j5Dx9vqsOlioIcjlLliyhwYMHC1C0e0WeCKTq7bG6NtdlzZo1EVDV68aQmZ6eHoF9Lp+vK0GVj+c5v3KOrPpwoOvH5/KrcwnFrNPGjRvplltuEQ8I/JEPAw2ZtxuvwyUKqeq1AKnGh7KvBQJSAamAVEAqIBWQ6mugsbq4W0jVFyQ5hVT9PB0kGQ4ZcEaPHi1ANN7iJG5PvAVKiUCqXb2sQFyt2549eyxX86sgqmesZQaXs7b8UTOpdtlt9V6q19F3GWhIhwKkAkwAJgATgIl5MGmIb5s8Fw+v/seIRr+6X8KlmgF0kkn1ClITyaQygMnspFpHXqVvtSK+IZAaC45VKFaP4SkLVjsJ8DE8XYCnUjjNpA4YMKDeq3+1vfqUB/4u3rQHt6YFSPXfgNzeG9PnIRihL+CBBQ8seGAx/8DS6CGVJdfhKRmQWltbK4qNN++Ts5X6LgPxMqmx9irV/24Fs1Z/07PFiWZS1TmmOljq146VSbV6qEAm1T9kA5yd0hY6QANAKiAVkApI9S/axrmyzMx17ty53hZUvICpb9++UfuKxspQqnMjuTh+fc2LiOScTKvz1EyjVRXjgaDMwg4dOtQyk2q1tVYsyNOzoLHmpKpzSp3MSZXzSrt06SL04Iyv1V6zTuekDhs2LCrLGmv7MC86EjKpABOACcAEYGIeTLzwbxPXwMOr/zECmdR/92SrlelyYZTVAqh4m+TL1fC84p9XeMtN8+PBrfojAmo2VX/trmYj+RU37zDAe3DG2wBfX1GvTw+IVS8JwTLLK3cckD8MoNdNfw2vZ4XjvaaXUO9kdb9aLy6DdwbgNowZM8bTTfMBqf4bkIlA4kUZCEboC3hgwQMLHljMP7AAUr2IYA24htXKdLvFUg0oLmmnWmVmnSxaS1qF//2KN5F9UhmUp0yZQkeOHKlX7a5du9KCBQuoQ4cOyWxSwmUDzk5JBh2gASAVkApIBaQmHESDfoLV3Eu/tlRKplZWP8Vqt4VWMuvrBkziQer5559P8+fPp/bt2ye7WQmVDzgDpALOoocMxgQeWDAmzD2wIJOaUMj2/mBTK9W9r3niV0xkZ4LEr+79GQhGCEYIRuaCkfcj2J8rwhfgC/AFc74ASPXHx3DVECiAYIRghGBkLhgFxTLgC/AF+II5XwCkBsUZUU/jCiAYIRghGJkLRsYHuMsC4QvwBfiCOV8ApLo0KpwWfgUQjBCMEIzMBaOgOAp8Ab4AXzDnC4DUoDgj6mlcAQQjBCMEI3PByPgAd1kgfAG+AF8w5wuAVJdGhdPCrwCCEYIRgpG5YBQUR4EvwBfgC+Z8AZAaFGdEPY0rgGCEYIRgZC4YGR/gLguEL8AX4AvmfAGQ6tKocFr4FUAwQjBCMDIXjILiKPAF+AJ8wZwvAFKD4oyop3EFEIwQjBCMzAUj4wPcZYHwBfgCfMGcLwBSXRoVTgu/AghGCEYIRuaCUVAcBb4AX4AvmPMFQGpQnBH1NK4AghGCEYKRuWBkfIC7LBC+AF+AL5jzBUCqS6PCaeFXAMEIwQjByFwwCoqjwBfgC/AFc74ASA2KM6KexhVAMEIwQjAyF4yMD3CXBcIX4AvwBXO+AEh1aVQ4LfwKIBghGCEYmQtGQXEU+AJ8Ab5gzhcAqUFxRtTTuAIIRghGCEbmgpHxAe6yQPgCfAG+YM4XAKkujQqnhV8BBCMEIwQjc8EoKI4CX4AvwBfM+QIgNSjOiHoaVwDBCMEIwchcMDI+wF0WCF+AL8AXzPkCINWlUeE07xWoqKigsrIyKigooHbt2nlfQIJXRDBCMEIwMheMEhyeSTscvgBfgC+Y8wVAqkOrW7p0KZWXl0eOHjhwIOXk5FBlZSUVFhZSbm4uZWdnO7yaN4dxnfbt20d5eXmUlpbm+KIMg6WlpTRt2jTKzMyMOi/ed44LcHlgKkJq7uK9LltT/7SX5/V3dK1Dhw7RqlWr6KWXXqLdu3eLe9u7d2+aPHkydejQwdE1vDoIAfmUktABGgBMzIGJV/7l93XgC/77AiDVphfX1dVRcXGxOEqFQQZEBgfO+AUNUmtqamjWrFnEoD1o0KAoBbhd/GEAN/0BpBLt3buXZsyYQR999FGU/NzP5s2bR926dTN6W2DCgFTAWfSQw5jwH0yMmlwDCkNf8L8vAFJtOmiqgVMDxlM9GNWzsBJeR40aZTwrzJVLNa15cJjMpJ48eZJ+/etf0/Lly+lb3/oW3XPPPdS1a1c6fvw4VVVV0ZlnnplQxtyLvgITBqQCUgGpupfAF+ALpnwBkGoTye0yizrYrVu3TgAFf3h6AGcrR44cKbKxPB1AZi6dnMfZTAa32bNnR9UyIyNDzNvctGmT+F5meOU1Zfk9e/aMORWApymUlJTQhAkTIq/8dUjktvAcUfnJz8+PwGu879SpEbKurVq1stXAClLVa7Vt2zYyRYHbWlRURNdcc42AOv5YTV9oCKiZhtQDBw7QpEmTRDb10UcfpYsuuqgh1ffkXAQjBCNTwciTDmvgIhgT/mfPDNxGT4pAX/C/LwBS43RV+apfhUv9cCvYZLDjbKQEUqvrODlPn+9qBZESUrleS5YsocGDBwvojPdKn4+1qpMK5Hzdd999N/Lan6GUoZvhuLq6uh7gSl3U4/gVNV+HoXnAgAEJQypfiz9SR3UO7uHDh8WUBf74tdDKNKTu2LFDzDtt0aIF9evXjzZu3Ej79++njh070k9+8hO64YYbqHnz5p6Yq9OLwIQBqYDU6NGCMeE/mDj1p2Qfh77gf18ApPoAqWp2MxYQWkGqfp4OpTJ7OHr0aAGiDHH6OWpzGOo4k6nPO1WBUp4voS/Wq34G5mXLltHEiRMFpPI83KFDh0ZdOx7UOwF1u9f9/D23mTPHdvX1wrxMQ+o777xDU6dOtax606ZNRdZ7yJAhXjTN8TVgwoBUQCogVTcM+AJ8wZQvAFIdQGp6enrMhUROYNMJoFkBZyKZVF4BbjU1QM3o6k1VX/lzO9Ttn2Sdt27dGjlNvrrnDKmsW21trZjSwFMT4s1pdaKBFZRztlROX+CKyCkMYYbUli1biocB1pXbyQ8EPLWDs6u8qCqRnRwc02iMAxGMEIxMBaOG9lVT52NM+J89M3UvG1oO+oL/fQGQatNL9dfX+uEmIJVBkD/qnEz+twq2e/bsqbfLgF0mVQVHBkE166pvb6VmUtU9TNVrWL3Sl3olCqlyDqv6gNBYMqn6Sv7Vq1fTwoULxSKqBQsWGN2GCiYMSAWkIpOKTKo1KMAfAakNfdBp8PkSQjt37lxvCyqGur59+4q5kfI1eaxX8Cr0caV4IRVnKeViJKvz5CKsWNtB6ZCqLoSSmU79lbwuiFwApQOwvmCM/71t27Z68z91+Iw1J5WnHNhpoGZS9YVW+lZgYcykfvjhh2JFP3/UhVMSUnluNGdV27Rp0+B+7fQCMGFAKiAVkApIBaTGihl+xwhkUh1Ea6tX37FecceCVH3l/bhx42jt2rWO4Fb9EQEVJvWy1BX3/Fo8KyuLGPZizUnlpkuY5f031X1grer75ptv0tixY8U56o4D+i4CVqv7OTtop4H+ul+dUsDt5l0S+JgxY8aEck6qXN3P7ea5p3feeSfx33hhGC+qGjFiBN1+++3UpEkTB73Wm0P8NiBvaun/VaCD/xkT/++iNyWgL6Av4MHt67Hk93gApHrjW75cxeoXpewWS/lSkUZ6UdMLp3if1Keffpp+9atf1VO8e/fuIovaqVMno3fDbwMy2pgGFAYdACYAE3Ng0oChavRU+IL/vgBINdqlEyvMao9Wtz+FmljJOJoVSIYBHTt2jF588UV69tlnIz+JynvB3nbbbWIrKtOfZGhguo1OyoMOyRkPTu6N6WPQF9AX8MBi7oEFkGra4RIoT389zqfG26A/gUvjUAcKIBghGCEYmQtGDoZkShwCX4AvwBfM+QIgNSVsD5VIRQUQjBCMEIzMBaNU9ACrOsEX4AvwBXO+AEgNijOinsYVQDBCMEIwMheMjA9wlwXCF+AL8AVzvgBIdWlUOC38CiAYIRghGJkLRkFxFPgCfAG+YM4XAKlBcUbU07gCCEYIRghG5oKR8QHuskD4AnwBvmDOFwCpLo0Kp4VfAQQjBCMEI3PBKCiOAl+AL8AXzPkCIDUozoh6GlcAwQjBCMHIXDAyPsBdFghfgC/AF8z5AiDVpVHhtPArgGCEYIRgZC4YBcVR4AvwBfiCOV8ApAbFGVFP4wogGCEYIRiZC0bGB7jLAuEL8AX4gjlfAKS6NCqcFn4FEIwQjBCMzAWjoDgKfAG+AF8w5wuA1KA4I+ppXAEEIwQjBCNzwcj4AHdZIHwBvgBfMOcLgFSXRoXTwq8AghGCEYKRuWAUFEeBL8AX4AvmfAGQGhRnRD2NK4BghGCEYGQuGBkf4C4LhC/AF+AL5nwBkOrSqHBa+BVAMEIwQjAyF4yC4ijwBfgCfMGcLwBSg+KMqKdxBRCMEIwQjMwFI+MD3GWB8AX4AnzBnC8AUl0aFU4LvwIIRghGCEbmglFQHAW+AF+AL5jzBUBqUJwxxetZV1dHxcXFlJ2dTYMGDapX24qKCiorK6OCggJq165dirfmVPUQjKABgpG5YBQIU4AvwBuVjooY4X+MCCykLl26lMrLyyPdZeDAgZSTk0OVlZVUWFhIubm5AphMfrhO+/bto7y8PEpLS2tw0RL8tm7dGrlWRkZGBPRqampo1qxZxG23AsMGVyCBC8SDVPkd19HpPUnmfQSYAEz0ro9g5H8wSsBuknoo+gL6AmKEuRgROEiVwMMSqTDIgNi7d2+RpQsDpEpI69Onj4Bv+eGM5Lp160TbDx8+HAhIVevsFN5TBVJzF+9NakBMtcJfntfftkr79++np59+ml555RWqrq6mNm3a0PXXX0+jRo2i0047LXL+yZMnadu2bbRo0SL661//Sv369aMZM2Z48oBnW8kEDwCYAEwAJubAJMHhmbTD4Qv++0LgIDWIr40THUESxNPT06MANdHrmDze7nW/ybp4VRYPDkBqtJp2kPr555/T5MmTadeuXfVuw4ABAyg/P59atmwp4LW0tFSA7IkTJ8Sx/EA2c+ZMatWqlVe30LPrIBj5H4w8u1k+Xwh9AX0BDyzmHlgCB6mcMeWPml1UPUm+AuesDb9allm8rKwsWrlyJfXs2ZPGjRsnsjfq/En9PM5WVlVViUvztAI5nYCvN3v27CgblK/gN23aJMqTGV55TXkdLtvJVADOIpaUlNCECRMoMzMzpuXqYCjbevXVV9OCBQvEeXqZ+hQCdfoAH6/XWbabv9Pbrl7bClL1a7Vt25amTZsWaZPVdAYuh+9d3759RZZY3kf+uzrFw2raQ6I628UyQGp9hewg9bPPPhNj6+abb6YePXrQ9u3bafr06cTZ1Q4dOtD8+fPpvPPOo82bN4s3HnfccQe9/fbbtH79ekCqXYdM8veAs1M3ADpAA0AqINXSjp1k66wglaFSha14QCWhiCGVF/rwv+V8T/0VtJ7V5XMkpHIDlixZQoMHDxZQlsj8UafZYitIVduqf2+VodXrzIuf1AzuihUrxGtYrj9nviRk6tMuuL3qwimr9nJZa9asiVxDncMb63z1fvDDglx4xRoxlHJ2zq3OdjEfkJo4pOpnHD9+nObMmSMglKfizJs3j7p16xbJnjZt2pSKiopo7dq1gFS7Dpnk7wFngFTAWfQgxJjw/4ElUJlUt5Cqryp3CqlqVlRmEtVrMYhxgB09erQAURX4rOZeMpRxBtBukZMOqRKOa2tro7KjOthZwa3MCMtFZXqGVm0DXy9WBtcqg61mfLt06RIFqVZ1UXVnuNR3A1Drqj5scEYu3s4Beux2qrNdzAekNhxSDx48KB5KuD/wGOFM6hlnnBF1YUCqXU9Mje8RkMImVosAACAASURBVAGpgFRAqu5GfvtCICE13lxNq0yqV5CaSCaVIdVqaoCamY0Vevg8NWupHmeV+ZTTFmJBqoTtPXv2iFesEnbldeVreNbOapuoWA8HKuDqkBoL2FWAdJpJZbjRX/2rmrjV2S70A1IbDqlvvPEGPfDAA3TkyBH62c9+Rrfeeis1adIEkGrX+VLwe7+DUQo22bJK0MH/7Bn6QlAU8L8vBApS+bYx/KivffVbaQJSJeTpcyxVMJNAqG6F5TTDF2/hVEMhNd5c13hzYb3OpHI2OdY2YnxPnWZSrXYBcKqznQ0AUhsGqTwGeHrGjh07xJSRn//859S6det6F0Um1a4npsb3gDNkUpFJRSYVmVQbP5bw0rlz53pbUPGrdH3BTaz5nVZZPN6PlFcfc2bSKhOovo62qqYOqSoQSpgaOnSo7et+vnasLagaAql8XX3OqdoOKzi2m5Mqs9p6tjXWnFT5gMHlqlMl7B429IcTOSf1oosuipqikKjO8bobINU9pO7du1e85mdA7d69u8jgd+rUyVJuQGpqQKhdLQCpgFRAKiAVkGrnlERktSpcLoxykklVM3VyRTiv+OfFG+pCHX1OKp+nZ//UbKoOtnLxFZ/HK+F5hwHeXsduTqqUwKqdanlWC6f01/V6nZz+QIDURV1wpraH62i3GE2fS6vvJKB/r15Tv4+69uq1GqpzrC4HSHUHqQyovN/pRx99ROeff7543X/OOefEHNmAVAemlwKHAFIBqYBUQCogNQXMOFYVrH5Rym6xVAo3J6lVs3pNbwWmyawkIDVxSD106BA99NBDtHHjRkeAyiUAUpPZy52XDUgFpAJSAamAVOeeafxIq3mZXv8UqvFGJalAq/mvqfArU6ocCMqJT4rn/U+nTJkS2WJK717Dhg2j8ePHi0WFfBwvqNI/Xbt2Ffv88r6qqfJBX0i8L6TKvfO6HugL6AuA9a9Hld/jIXALp7w2nESup29Oz+c63aA/kXIay7H69AFut5wTnAoa+D34UqGNdnVIVIMtW7bQ1KlT6dixY5aXdgKpPEWAt6pq3769XfWMfZ+oDsYqZrAgaIBMKuAMmVRkUg2aLoqCAvEUQFBGxgRB2VzGJChuBF+AL8AXzPkCMqlBcUbU07gCCEYIRghG5oKR8QHuskD4AnwBvmDOFwCpLo0Kp4VfAQQjBCMEI3PBKCiOAl+AL8AXzPkCIDUozoh6GlcAwQjBCMHIXDAyPsBdFghfgC/AF8z5AiDVpVHhtPArgGCEYIRgZC4YBcVR4AvwBfiCOV8ApAbFGVFP4wogGCEYIRiZC0bGB7jLAuEL8AX4gjlfAKS6NCqcFn4FEIwQjBCMzAWjoDgKfAG+AF8w5wuA1KA4I+ppXAEEIwQjBCNzwcj4AHdZIHwBvgBfMOcLgFSXRoXTwq8AghGCEYKRuWAUFEeBL8AX4AvmfAGQGhRnRD2NK4BghGCEYGQuGBkf4C4LhC/AF+AL5nwBkOrSqHBa+BVAMEIwQjAyF4yC4ijwBfgCfMGcLwBSg+KMqKdxBRCMEIwQjMwFI+MD3GWB8AX4AnzBnC8AUl0aFU4LvwIIRghGCEbmglFQHAW+AF+AL5jzBUBqUJwR9TSuAIIRghGCkblgZHyAuywQvgBfgC+Y8wVAqkujwmnhVwDBCMEIwchcMAqKo8AX4AvwBXO+AEgNijOinsYVQDBCMEIwMheMjA9wlwXCF+AL8AVzvgBIdWlUOC1agbq6OiouLqbs7GwaNGhQPXkqKiqorKyMCgoKqF27doGQD8EIwQjByFwwCoQpEMYE3yd446neCh3816DRQWpNTQ3NmjWLqqqqIp6Yn58v4GrdunVUXl5uHKRknQYOHGgJeE7MW0Li1q1bI4f37NmT8vLyKC0tzcklGnRMPEiV3zG8ss5OPpWVlVRYWEi5ubmOz3Fy3USO4cGRu3hvIqfg2AYo8PK8/rZn79+/n55++ml65ZVXqLq6mtq0aUPXX389jRo1ik477bTI+R999BH9+te/pg8++IC4/7Vv356uvfbaesfZFvjvAxCM/A9GTu9Fso9DX0BfwMOruYfXRgWpEnyGDh0agUEGxMWLF9PYsWNp06ZNgYRU2a4+ffpQTk6O6D0SDD///HMj0B0PUjmLyg8AiQAzIDXZodh8+XaQyn158uTJtGvXrnqVGzBgAPHDZsuWLen999+ne++9V4wB/aMel0gLASYAE4CJOTBJZGwm81j4gv++0KggdenSpaI/S5BLZuf2suxY7fIiQ+u0nnav+51eJ5WOQybV7N2wg9TPPvuMFi1aRDfffDP16NGDtm/fTtOnTyfOrnbo0IHmz59P5513Hi1cuJBWr15NvXv3pvvvv19kW1etWkW//OUvqWvXrrRgwQJxfCIfBCP/g1Ei9yOZx6IvoC/ggcXcA0ujgVQJbPxaMNYrZ33eJGf/5LQAngbAr+OHDx8upguo1+GsX0lJCU2YMIG6dOki5mZeccUVtHbtWnG+nE7AMMnXUT98zZEjR9abzykzibW1teJwPs4Kru3axWXu27dPZDE5qHObrr76ahGo+aNPCdCnQ6jlsj6zZ8+OVF891wpS9Wu1bduWpk2bRpmZmeIaVlMU+O+sbd++fevprOqXkZERyRDr5Xg1zQGQahYF7CBVr83x48dpzpw5tH79ejHPed68edStWzcqKioSY+/GG2+kSZMmUZMmTWjLli1iHJ599tkCZvn1fyIfgAnABGBiDkwSGZvJPBa+4L8vNBpIVUFSQpLeua0glRf7MDTJxUBWUGgFqTt37owCMn2+q5r91AFPnYLAwTfeq2+7dnG53C4JqQyZEjz1cuW/09PTI0C8YsUK6tevH3GdSktLI22Sx7KGfG3+qAunrLK4XJc1a9ZErqECdKzz5cOArh+3iR8A+PXtkiVLaPDgwQJ+vcweA1LN2n+ikHrw4EHRl7gv8L1n+DzjjDPo7bffphkzZhBD7I9+9CO68sor6dFHHxXjiB8khwwZknDDEIz8D0YJ35QknYC+gL6ABxZzDyyAVMXorCBVAp5cfOQUUvVV7voreXWepg5ouvfGW3iUKKTqK+xltpiztPGuZTWlwArOZbutVvOrUMxwqe8GoNZF1Zlf7cbbOUDXi+vKmVarXQYSiWuA1ETUavixiULqG2+8QQ888AAdOXKEfvazn9Gtt94qsqYnT56kDRs2iMwqgyx/mjdvLrKq3Cf4mEQ/ABOACcDEHJgkOj6TdTx8wX9faFSQarda3E9ITSSTygOOj2egVD9y2oD6Nyev+/l4hlArcNQzrVbbRMWab8pl86vV0aNHR6Y5SEhVr6vuLqACpNNMKmfJ9CkWqgb6NAT+Ts1+uzUwQKpb5dydlwik7tmzR0z32LFjh8j0//znP6fWrVuLghlaly9fLnYBaNq0aeRv/FaC57DyXNVEPwhG/gejRO9Jso5HX0BfwAOLuQeWRgOpVq+ydZPzG1JV6Iw3n5PrYfVq3WoLp3jt0gHWDlI58Mu5tfqUCK8zqdwWfY6uOv/VaSbVaioEMqnJCt8NK9cppO7du1e85mdA7d69u9iqrFOnTqJwfsXPu3XwQqnLL7+cpk6dSt/4xjfEoqnf//731LlzZ/Hq/9xzz02osgATgAnAxByYJDQ4k3gwfMF/X2g0kMr9WGbc9DmmMhvIYKRmEq2ygToUSpjiBU4cOOXCKfV1v90+oXqmUodJWW+rTGqsdulzRjmbaQepfC1+rZ7InFR5rNW8Ws5+qnu/qtlkLkvqbjVHWAfsWHNSL7rooiiwttpmzK2HIZPqVjl35zmBVAZUnm/K+6Cef/754nX/OeecEymQdwCYOHEi7d69Wyyquuyyy8R3sf7utKYIRv4HI6f3ItnHoS+gL+CBxdwDS6OCVJZVXzXPf5Pw5ySTql+DV6zz6vznn38+anW/PifV6kcEZDZVwqF6jpplZNDjD7+mjLUzgVW79FfedpDKIBtvdb8+BUHNfFpNCdDrpK7Ij3Uv5DWtpjHEWt2v1os1zcrKolatWmFOarKjeYLl20HqoUOH6KGHHqKNGzdaAqoOozwNhber4r1TX3vtNXr44Yfp2LFjNHfuXOrVq1dCtQOYAEwAJubAJKHBmcSD4Qv++0Kjg9Rk9GerFedh3Fc0EW2tXtPbza9N5PpeHItMqhcqOr+GHaRu3ryZpkyZQidOnLC86LBhw+iOO+4QC6b4wcXqo89fdVo7BCP/g5HTe5Hs49AX0BfwwGLugQWQasDxrODLy62SDDTB8yKsdhJIhV+ZUhuKYJRawYj3OuU5ppwNtfowpI4fP17sv/vss88KUOXX/vw566yz6LrrrqObbropssAqkU6NvpBafSGRe+f1segL6AuAVECq176S9Ov5tQI96Q1rQAWc7mDQgCIadCqCEYIRgpG5YNSgwWrwZPgCfAG+YM4XkEk1aG4oKlgKIBghGCEYmQtGQXEH+AJ8Ab5gzhcAqUFxRtTTuAIIRghGCEbmgpHxAe6yQPgCfAG+YM4XAKkujQqnhV8BBCMEIwQjc8EoKI4CX4AvwBfM+QIgNSjOiHoaVwDBCMEIwchcMDI+wF0WCF+AL8AXzPkCINWlUeG08CuAYIRghGBkLhgFxVHgC/AF+II5XwCkBsUZUU/jCiAYIRghGJkLRsYHuMsC4QvwBfiCOV8ApLo0KpwWfgUQjBCMEIzMBaOgOAp8Ab4AXzDnC4DUoDgj6mlcAQQjBCMEI3PByPgAd1kgfAG+AF8w5wuAVJdGhdPCrwCCEYIRgpG5YBQUR4EvwBfgC+Z8AZAaFGdEPY0rgGCEYIRgZC4YGR/gLguEL8AX4AvmfAGQ6tKocFr4FUAwQjBCMDIXjILiKPAF+AJ8wZwvAFKD4oyop3EFEIwQjBCMzAUj4wPcZYHwBfgCfMGcLwBSXRoVTgu/AghGCEYIRuaCUVAcBb4AX4AvmPMFQGpQnBH1NK4AghGCEYKRuWBkfIC7LBC+AF+AL5jzBUCqS6PCaeFXAMEIwQjByFwwCoqjwBfgC/AFc74ASA2KM6KexhVAMEIwQjAyF4yMD3CXBcIX4AvwBXO+AEh1aVQ4Lb4C69ato4qKCsrLy6O0tDTLg50ck0ydEYwQjBCMzAWjZI71RMqGL8AX4AvmfCH0kMogVFZWFlG0Z8+eApwOHz5Ms2bNooEDB9KgQYMS8agGH8t1Ki8vp4KCAmrXrp2r6zEAzp49O+rc/Px8ys7OdnU9L0+qqamhoqIiGj16NGVmZsa8tAqpybwfsSrIgyN38V4vpUmpa708r79tfViDc845h5599ll67rnn6KuvvqK5c+dSr169xLl1dXX0wAMP0MaNGy2v1aFDB5o/fz6dd955tmWl8gEAE4AJwMQcmKSyF6h1gy/47wuhhtSlS5fStm3bomCQwYg/ffv2DSykcrveeustmjZtWgQCJbSOGjUqLnQzQDKc83F+Aa3U2A7+AanJtWI7SD158iT99re/pWeeeYYOHDgQqeycOXPosssucwSp/BA2b9486tatW3Ib28DSEYz8D0YNvEXGTkdfQF/AA4u5B5bQQmplZSWVlJTQhAkT4mbzjDmbRwXFa5eTDK0JSHXa1CC87m/MmVTOkt57773UsWNHuvLKK2nBggXE/UeFVKt7ffz4cZE9/cMf/kCXXHIJPfjgg9S6dWun3SIljwOYAEwAJubAJCVNwKJS8AX/fSG0kGoHQByAi4uLRTaRM36cieRzsrKyaOXKlSSnBbz66qv15lZyJpM/OTk5Mc/bs2cPFRYWUm1tbaRrt23bVmQ/OdDzFAT1dT9fk6cA8EceZ/WqPF67GGC5zNzcXOrRo4do3xVXXEFr166lqqoquvnmm8VrW/UjpwhIeOXjrOrA5fJ3GRkZkekTUiM551S/hv69OvWCv2OtuQPy9Av+qPeD/y3bIzVUs8RO9WqI2eF1P4k3ERdffDHt3LmTJk+e7AhSP/nkE5o0aRLt37+fpkyZQtdff31DbkNKnItg5H8wSokb7aAS6AvoC3hgMffAElpIVUHSynesIJXnePIcVYZP+bGCQh1S9fMkrMn5rnr2k4FYhVT99Thff9++fZaLjuK1S82SSkhluFCnBVhlUvX6ctu5TmvWrImcKwFT6iP1S09PF3pZXUPXqbS0NHI9OT1BgqwOqfr1uLzly5fT8OHDadOmTeL2yOkE8fRyEHNiHgJI/ToYOYVUniLwxBNPiCkCPJeVX/V37ty5IbchJc4FmABMACbmwCQlBr2DSsAX/PcFQKqSSdWzmxLW9FXqOnzp5+lQKoGOoYoztzqk6mNBZnWtVsYnCqkyUyzLsIJUq/roEG8F6+p53GYrHZYtW0YTJ04Ui274E+sBQIdUO41UzeLp5cBnAKlxRJIm7BRSP//8c5Fx3bVrF40YMYJuv/12atKkSUNuQ0qci2DkfzBKiRvtoBLoC+gLeGAx98ASakiNlY1kea0yqV5BaqKZVP01OddPf1UeL7Mrv1PhuEuXLvVen/NxVpAaawoBAzG/3me4dgKp+m4DXB6fz9MaGFLltazaokNqvGkNiejlIOYAUj2E1BUrVohMalgWTCEYmQtGDRmrJs8FpAJS4QvmfCG0kMrZNfX1sm5iJiBVzu/kstXtodQsYatWrQRMytfmfGy8zGC8dqlgp0OfbL+XmVR1oZZVJlXV3CoDHK++sTKp+jQDO70aErzwuj+x1/3V1dU0depU+vjjj8U8VJ6X2qxZs4bcgpQ5F2ACMAGYmAOTlBn4NhWBL/jvC6GFVAkz/PpRXaAkFwCNHDmy3sIpq0yqDoX63EwrmLJ7/WwFqfK1vKw3jw2r1/2x2iXneEoY1iFch1R1f9hYc1LVvVxlu+XiJf0cq2uo41vX0e2c1MGDBxNPIXCqV0PMDpCaGKRu2LBBbG/WvHlzsYcvr+wPywfByP9gFJS+gr6AvoAHFnMPLKGFVCmhugqc/xZroU68OZDqNRju5Eeu7o81TUD9EQE1m6qXpa5i55X9DNB8zJgxY2L+WpPeLvlaXf44QCxI5Xqoq+wl1Oor6fXryawnbyUkN27XF5nZvYbXV/dfffXVxGCT6Op+N3q5CYCAVOeQeujQIZo+fTpt2bIlNNtOqX0GYAIwAZiYAxM3fp2Mc+AL/vtC6CE1GR3Xar/SRBYCJaPOdmXabelld34Qv2/skHr06FG677776L333rO8fePHj6dhw4aJ7xhO+YHnyJEjodl2CpAafdsRkE/pAR2gAR5YzD2wAFJ9oCcroHOy0b4PVfHsko0VUnkv18b6sYPUu+++m4YMGULHjh0TP5W6fv16uuCCC+jhhx8WPwAQpg/ABGACMDEHJkHxDviC/74ASPVhNMhX7Vu3bo1cXX997kOxvl4SkOqrvCl7cZgwsmeAM2SUdYOCL8AXTPkCIDVl8QAVS7YCMGL/n5KTfY+dlo++gL5gKig77ZPJPA7jAZBqajwAUpM50lF2SisAIwaYmDLilB4I/64cxgPABOMBWXXTWXVAahCiA+qYFAUQlAGpCMpfDz2MB0AqxgMgFZCaFBxBoVCgvgIIyoBUBGVAqumgHAQvhjfigcWUNyKTGgRHQB2TogCMGJBqyoiT0sETLBTjAWCC8YBMqumHNkBqgkaNwxuPAgjKgFQEZWRSTQflIDgsvBEPLKa8EZAaBEdAHZOiAIwYkGrKiJPSwRMsFOMBYILxgEyq6Yc2QGqCRo3DG48CCMqAVARlZFJNB+UgOCy8EQ8sprwRkBoER0Adk6IAjBiQasqIk9LBEywU4wFggvGATKrphzZAaoJGjcMbjwIIyoBUBGVkUk0H5SA4LLwRDyymvBGQGgRHQB2TogCMGJBqyoiT0sETLBTjAWCC8YBMqumHNkBqgkaNwxuPAgjKgFQEZWRSTQflIDgsvBEPLKa8EZAaBEdAHZOiAIwYkGrKiJPSwRMsFOMBYILxgEyq6Yc2QGqCRo3DG48CCMqAVARlZFJNB+UgOCy8EQ8sprwRkBoER0Adk6IAjBiQasqIk9LBEywU4wFggvGATKrphzZAaoJGjcNTT4F169ZRRUUF5eXlUVpammcVRFAGpCIoI5NqOih7ZmA+XgjeiAcWU94ISPVxIMe79NKlS6m8vDxyyMCBAyknJ4cqKyupsLCQcnNzKTs722jtuE779u1rEOwxLM6ePTuq3qNGjaJBgwb51hZAqm/SEoIRgpGpYORfL/b2yhgTeHjFmDD38ApI9da/bK9WV1dHxcXF4jg188eA2Lt3b2rXrl1gIZXb8NZbb9G0adMoMzNTtFG2lyHVL+j2E1JzF++1vac4wHsFXp7X3/aihw4dolWrVtFLL71Eu3fvFln0/v3709ixY6lz586R8/fv30/cN1977TU6ePAgdezYkUaOHEk33HADtWzZ0rYcPgBgAg0AJubAxNGgTIGD4Av++wIg1XBH50xjWVkZFRQUCCANy4fbVVpaGgWoptoGSDWltLly7CCVAXX69Om0ZcuWepW68MILRTafx9fevXtFn9yxY0e94xhUb7vtNmrSpIltwxCM/A9GtjchRQ5AX0BfwAOLuQcWQKph4+OMDn/41b7Vp6amhmbNmkX8ipwzjwx/DGFZWVm0cuVK6tmzJ40bN44WLVokvpev0Z2cx5nb7du313sdn5GRIaB506ZNUXM75TWrqqpEVbnsWPM+7dqltlWfEqBOB7BqL5e5Z88ekWGura0Vl5LTI/j/AamGO7GB4uwglTOi/Ebiu9/9Ll166aVimgr3YYbRpk2b0ty5c6lXr170xBNP0IoVK6h79+5iXJ1xxhm0ePFiWr16NZ111llUVFREZ555pm2LACYAE4CJOTCxHZApcgB8wX9fAKQa7Ozy1bcKl3rxVrDJWSEVyqyu4+Q8fb6rntVVYY/rtWTJEho8eLB4dS+vz/XQ55c6aZdsp55xdVJvPobBgl/jcnZMbwcg1WAnNlSUHaRaVeOpp54Sr/X5M2fOHPr2t79NM2fOFFNQ7rzzTrrpppvEdwyykydPpi+//DICs3bNQjDyPxjZ3YNU+R59AX0BDyzmHlgAqQadzwnMWUGbPj3AKaTq5+lQymVxJmn06NECRO1gjwGAs65OIFVfGJafny8yv1YZVy6Xs7WcXXYyHUKf52pXb7e3mAcH5qS6Va9h5yUKqcePHxdgun79evEgM2/ePDr77LMtIfWLL76gu+++mz755BPx/VVXXWVbWYAJwARgYg5MbAdkihwAX/DfFwCpBju7hKv09PSEXvd7BamJZFJ5EYrTlfrx2qVDtw6vUn6ZKY4FqQyirIP6keALSDXYiQ0VlSikfvzxxzRlyhSR8eeHKM6Unjx5UkwR2bBhg1iUyHNYTz/9dHrvvffowQcfFMeOHz+ehg0bZtsqBCP/g5HtTUiRA9AX0BfwwGLugQWQatj4GKh466lYC6f8zKRKSJXzOtu2bRu10EmFPTkHVN0KK1YmlSWMtXDKClL5+Fhzcq0gVb82MqmGO20SiksEUvm1PcMoz6nmuaf8/506dRK15j7N81NPnDhh2YqHH36YrrjiCtsWAkwAJgATc2BiOyBT5AD4gv++AEg13NkltPEWOfoWVPwqvW/fvvUWTlntBqDuacpN4EUkW7duJZldtII99bW6VbN1SC0pKaEJEyaIqQAScIcOHRpzz1OrLaisoDveLgCxIFXVQGZ4kUk13HkNFucUUnmV/0MPPUQbN24UW0sxdF5wwQWRmh47doxefPFF4vmqvBVVmzZt6PLLL6fNmzfTV199JQDWydZoCEb+ByOD3atBRaEvoC/ggcXcAwsgtUF25e5kmQlkqJQf+brbSSaVz9FX3vOK/7Vr10btChALbtUfEVCzqfprc/UVO6/s5x0GWrVqFXdjfqspAuqiL5l1jbXhf6zX/eo0Ab4ef/gVLgMGXve764epfJYTSGVAfeSRR+jPf/6zANQZM2Y4Ak6eizpp0iSxRypW9zvvBYCzU1pBB2gASAWkOndOHOlYAatflPIL8BxXKoUPxMKp5N0cO0jlDClvw/bcc8/FBdQDBw6IDfx5u6lmzZrRp59+SgsWLBDzUnkuKq/657/bfQAmABOAiTkwsRuPqfI9fMF/X0AmNVV6u4F6WK2s9+KnUA1UPSlFwID8NyC3N/af//ynyIbySn2rT79+/URmlV/1L1y4sN4h+txVu3qgL6RuX7C7d15/j76AvoAHFnMPLIBUrx0sha+nTxHgqsbboD+Fm2KkaghGqRuMeI70PffcIzbxjwep/ItTPF/7gw8+ED/RyxnV6667TuyZ2rp1a8f9CH0hdfuC45vo0YHoC+gLgFRAqkd2gstAAfcKIBghGCEYmQtG7keq2TPhC/AF+II5X0Am1ay/obQAKYBghGCEYGQuGAXFGuAL8AX4gjlfAKQGxRlRT+MKIBghGCEYmQtGxge4ywLhC/AF+II5XwCkujQqnBZ+BRCMEIwQjMwFo6A4CnwBvgBfMOcLgNSgOCPqaVwBBCMEIwQjc8HI+AB3WSB8Ab4AXzDnC4BUl0aF08KvAIIRghGCkblgFBRHgS/AF+AL5nwBkBoUZ0Q9jSuAYIRghGBkLhgZH+AuC4QvwBfgC+Z8AZDq0qhwWvgVQDBCMEIwMheMguIo8AX4AnzBnC8AUoPijKincQUQjBCMEIzMBSPjA9xlgfAF+AJ8wZwvAFJdGhVOC78CCEYIRghG5oJRUBwFvgBfgC+Y8wVAalCcEfU0rgCCEYIRgpG5YGR8gLssEL4AX4AvmPMFQKpLo8Jp4VcAwQjBCMHIXDAKiqPAF+AL8AVzvgBIDYozop7GFUAwQjBCMDIXjIwPcJcFwhfgC/AFc74ASHVpVDgt/AogGCEYIRiZC0ZBcRT4AnwBvmDOFwCpQXFG1NO4AghGCEYIRuaCkfEB7rJA+AJ8Ab5gzhcAqS6NCqeFXwEEIwQjBCNzwSgojgJfVPj5SgAAE+BJREFUgC/AF8z5AiA1KM6YwvWsqamhWbNm0ahRoyg7OzuFa5pY1RCMEIwQjMwFo8RGZ/KOhi/AF+AL5nzBFaRWVlZSYWEh1dbWipq2bduWpk2bRpmZmbR06VLat28f5eXlUVpamjEnkXXKzc11DUrx2mWsIT4WVFdXR8XFxbR161YaOHAg5eTk1CtNasBfyHtqVyUnkOrF/bGrh9ff8+DIXbzX68vielAACkABKBACBUrHdqKsrCzblhw6dIieffZZeu655+irr76iuXPnUq9evSLnnTx5krZt20ZPPvkkffDBB8Sx+uyzzxaJn2uvvZaaNGkijuXj/vrXv9Ljjz9OHJ+aNm1KF154IY0bN46++c1v2tbDjwP8fmhLGFIrKipo9uzZlJ+fH4FBBpAXXniBxowZQ8uXLw8kpNq1yw64Gc75YwV+XnUM1rmkpIQmTJggHggS/UhI/fLLL4kHTUFBAbVr1y7qMuvWraOXX35Z/M1pOTqkWkErIDXRu4XjoQAUgAJQIJUVsINUhsqNGzfS/Pnz6cCBA5GmzJkzhy677LLIv19//XWaOXMmnThxIqq5DKFTpkyhQYMGib9v2rSJfvGLXwiIVT+nnXYaPfLII3TxxRcblyulIFVCDr/SlaIZV8SHAr1oV5AglZ/8uGPp91HC5Xe+8x3iQeMlpPpw23y/JDKpvkuMAqAAFIACgVXADlKZLXgqHCe5rrzySlqwYAFxnLWC1Pfff59GjBhBHTt2pNWrV4tsKUNrv379aMaMGXT8+HGaPn06bdmyhYYMGUJ33nmnAF9ONu3YsYOuv/56mjRpEjVr1syonikFqU4yeZyJ46wkv+4/fPgwFRUV0TXXXCMyrPzhV8h8k8rKyqIyeU7O69KlS+R1tXoXOCXet2/fevMi+Zpcjvyo2V/1fCft4uMZRMvLy8WpcopD+/btRblVVVWRS8pX6RL65Hc9e/aMTINgjbh+DIwrV64k+d2ePXuiplLIa+ltUadYOG2nCuNcWXmfZJZY1umHP/whLV68OAKp/He7+yXnpPJ1OdMe6yPvQaLtl9fT2xpr2oIXoxSQ6oWKuAYUgAJQIJwK2EEqt/ro0aPUokUL2rlzJ02ePNkSUnV1PvvsM5o4cSLt3r2b+vTpI7Ksu3btEucfO3aMHn30UbrooovEaU899ZRgE37tz/DLbGDyk1KQagUruhg6bDK88Ed9tewUevTz1Pmu/B3Pr5TZQP0VM5fx7rvvRl6/c70YMK1ecTttF5cpM8j63Fs9k8pAuGTJEho8eLB4NS/rx1DF15DTC1TI4mMYDseOHStew+uvyK1gOpF2qpDKHZznFcs5vPp36rQCp/dLLpyyet1vdX8YZhNpv34P5TX5FYcf0ywAqSatDmVBASgABYKlgBNIlS1KBFI//PBDuueee8S0PM6actKPeWbq1Kl0zjnniIwsZ1z58+abb9J9991X7++mlAwFpOqrvhOFHhbb6pU8QwtnKRlQ7BbvMOAtW7ZMPJ3o8zCdQKp+w2UmUC4Qc/K6n4/JyMiIQKqendTLkG1mqGUYd5LxjddOXUO1zup51dXVUXNfE71fTiE1kfb36NEj6qFEauXm3jkdvIBUp0rhOCgABaBA41PAD0jlTOljjz1Gzz//PKlzTfnfDKddu3YV/+3QoYMQ/J133hHwylwzb9486tatm9EbkXKQWlpaGnfVt1Um1QtIZdUTyaSqK9nlHWNAjJVJtWuX/uqer6m+vreCVJktVXsMayEzqVaQpr/O5nPlK3IrSE2knTqkqoDHqw75w8Cvl2MSUmO1n7PRVttcxYPyho5UQGpDFcT5UAAKQIHwKuA1pMqFVhzreJoAv+kcOnSoWN3P81QXLlwISI3XnfRX1lbH+g2pck4ol62/KlYhRn8dHw9m7Nol4S49PT3yWtkuk2q1mt0uk8rXVGHZSSY1kXbqkCrbfemll9L27dtp9OjRYmpCsiA1XvuRSQ2v0aNlUAAKQIEgKuA1pKqr94cPHy62lmrevHlUxlR/3S8zqXqG1ZSeKZVJ5UbLTJe+BZV8lc4iqwunYmW/1PmQMuMoM5O84Eo/j4GKF2FJkNJvgP6KWc9s8r95HzKrTKpdu/hphtsn579K2OPz1Nf96v6wOuhJaOWnoliZVD1jqW+LFQt8ZQZUZptjtTPWlAnO6KpZ4Vh1l/NX7e6XFfRbzUnVM8l27Y81J1XO8/V6UCKT6rWiuB4UgAJQIDwKeAmpPLf0wQcfpIMHD9KNN95Id911V9Re8xwfeTsqhlarhVPMJ8xVbdq0MSpwykEqt15/ja2vNLeDVBUK+f8ZkOS2SHJXgHhwK39EQM2mxtqrU66s5ycS7gRyUZLVXYzXLnWjf27vyJEjhQ68Nyyvjle/t1qRL9vYqlWruK/71R0E+Dr86d27d2RPWvl9rN0F4rXTClKtwNdqWoH6Gt7J/VKP5wca/XV9rLmkTtsv75+cPuHHqASk+qEqrgkFoAAUCIcCXkHqxx9/LBY/7d+/3xJQWS3eboq3mOL4PGzYMMEy6hZUt99+O91yyy3GhU1JSDWuAlG9le5cB7vFUsmoJ8oMjwKA1PDcS7QECkABKOC1AnaQyvNKObu5YcMGy6LHjx8vgJPnmvKcU6sPb+jPv1B1ySWX0Jo1a8SUQH3T/+7du4tyOnXq5HUTba8HSP23RFbZvSD+ipHtHccBKaOA34MvZRoapyLQ4JQ40AEayGGCvoC+4LQv2EHq3XffLbaY4o37V61aFRdS+WdUeeX/+vXr6emnn6ZPP/1UvMXt37+/yKp27tw5KSHF7/GQ8M+iJkWFfxcab+V7MuuFssOpgN+DLwiqQQNAqtOAHIT+7EUdMSYAqRgTX48kv8dDoCDVC4PBNaCAUwX8HnxO65HM46ABIBUBOXoEYkwAUjEmAKnJjMsoGwrgFe+/+wACMiAVARmQqocE+AJ8wZQvIJMKIIMCMRSAESNjYsqIgzAIMR4AJhgPeGAx/cACSA1CdEAdk6IAgjIgFUHZ3Gu9pAxyF4XCF+AL8AVzvgBIdWFSOKVxKIBghGCEYGQuGAXFVeAL8AX4gjlfAKQGxRlRT+MKIBghGCEYmQtGxge4ywLhC/AF+II5XwCkujQqnBZ+BRCMEIwQjMwFo6A4CnwBvgBfMOcLgNSgOCPqaVwBBCMEIwQjc8HI+AB3WSB8Ab4AXzDnC4BUl0aF08KvwL59+yg9PT38DY3TQmhwShzoAA3kMEFfQF9AX/g6aPg9HgCpjRpB0HgoAAWgABSAAlAACqSmAoDU1LwvqBUUgAJQAApAASgABRq1AoDURn370XgoAAWgABSAAlAACqSmAoDU1LwvqBUUgAJQAApAASgABRq1AoDURn370XgoAAWgABSAAlAACqSmAoDU1LwvqBUUgAJQAApAASgABRq1AoDURn370XgoAAWgABSAAlAACqSmAoDU1LwvqBUUgAJQAApAASgABRq1AoDURn370XgoAAWgABSAAlAACqSmAoDU1LwvqFUSFVi3bh2VlZWJGgwcOJBycnKSWBtzRVdWVlJhYSHV1tZSRkYGFRQUULt27aimpoZmzZpFVVVV1LZtW5o2bRplZmaaq1gSSpJaDB06lAYNGiRq0Nj6xdKlS6m8vFy0fdSoUUKHxtQX6urqqLi4mLZu3VrPC6y0SUI39bXIiooKKi0tjRrvsTwi1t99raCBi8s+wL88KOOA3i/y8/MpOztb1Cas/YLbxb8slZeXR2lpaVHK83fbtm2LxAuv+wIg1UBHRxHBUYAH2LJly2jixInUqlUrEaQ4OEsTCk5LEq/pihUrqF+/fgJA2XgYVLnt6v9z4GJYszKrxEtMzTM4CC1ZskRUrnv37kKDxtYv+B7zQ4n+gNaY+gL39XfffVdoIPvE4MGDBajLMXD48GEqKiqi0aNHh+rBje/zoUOHxBjgNrMnSDiTfij7yMiRI6N8MlbfSc3RHrtWPOZLSkroyiuvpAMHDkTGAvcLHhusg+qH27dvD12/kA+l3/nOd2jXrl00ZsyYKEiV7WcVx44dWy9metEXAKlBGzmor68K8KDij5o9U//ta+EpdHFpLsOHD6fFixcLA5JZVfXfKVRlz6oi+4C8IPeFxtQvVCBTM+YcsBpTX9Ahdfny5cTj4bnnnqPevXtHZc/Uf3vWEZN8Ib0fMLS98MILEVCR/77uuuvopZdeqvd3HWiS3BzXxav9QL+I+vAa5n6h33vWQfrBiBEj6JlnnhExorq62rKPNKQvAFJdd12cGEYFrGDEKqMUxrarbeJMCgdehhQdTMKYOZJtZ+PlYMPZoVdffTXywNKY+oX6Sl/qwq80G1tf4LbL17fqNBc5NtRXvPKtQ5h8wQmk8lunm266SYwVCSIquPGDbdA/8SBV/S7M/cIKUtkTud+rvmAFqfLNpNu+AEgN+ghC/T1VQIeReAblacEpdDG1zXr2LFaWLYWq36CqqIFG7QuNqV/o91y+0uNX2hxwZFY97H1Bvt7OysoiDpT84WkunFFVM6d632hQB0yhk+0gVfaTG264IQpS9f6TQk1yVZVYMUBvpw6pYeoXsbLo/GDCU15kIkOHVC/6AiDVVbfFSWFVoDG91rW6h3oWpDG94tUXREh9eNGQ/DSGaSCx7vktt9xCPG+5sUz9UOffyqwqwynPU8Xr/jQxT5tf/zfG1/36/Fy1f6gZ9rBMA9EhlcF99uzZUSGEs6r8IKtn1dUpIm64AZDqRjWcE1oFVEjjRob51bZ+E9l4eFcDuapffq8Gay8mwgel86gPLI2pX8RaIMMLiBpTX1DbqmrC/VcunNqzZ09koaXb15mpOh70TKreL6Q+AwYMiFo4pcN9qrbPab30TKqcDsMPr+qCWnURVdj6hdXrfqmf+lCrLzb2oi8AUp32VBzXaBRQtxqSW++EvfFWWUS5DRW3XW5BpW5NFXZNrLLqcmuysPcLJ9uRhb0v6HNz1e3o1K2G1C2IwjIm1PZxm3r27CmmOjB8yW3q5N94SyK1v6h/D7IeaptkO/he8xoF6QPq3xlYw9YvrOan696nv3nxui8AUoM8ilB3KAAFoAAUgAJQAAqEVAFAakhvLJoFBaAAFIACUAAKQIEgKwBIDfLdQ92hABSAAlAACkABKBBSBQCpIb2xaBYUgAJQAApAASgABYKsACA1yHcPdYcCUAAKQAEoAAWgQEgVAKSG9MaiWVAACkABKAAFoAAUCLICgNQg3z3UHQpAASgABaAAFIACIVUAkBrSG4tmQQEoAAWgABSAAlAgyAoAUoN891B3KAAFoAAUgAJQAAqEVAFAakhvLJoFBaAAFIACUAAKQIEgKwBIDfLdQ92hABSAAlAACkABKBBSBQCpIb2xaBYUgAJQAApAASgABYKsACA1yHcPdYcCUAAKQAEoAAWgQEgVAKSG9MaiWVAACkABKAAFoAAUCLICgNQg3z3UHQpAASgABaAAFIACIVUAkBrSG4tmQQEoAAWgABSAAlAgyAoAUoN891B3KAAFoAAUgAJQAAqEVAFAakhvLJoFBaBAchSoq6ujJUuW0ODBgykzMzM5lUCpUAAKQIEQKABIDcFNRBOgABQwq0BFRQXNnj1bFDpq1CgaNGhQpALr1q0T/6/+Ta0dn1tWVkYFBQXUrl27mBVn2C0uLqb09HTKyckx20CUBgWgABRIAQUAqSlwE1AFKAAFgqNATU0NFRUV0ejRo0Wm9Pnnn6err746LnAm2rrKykoqKSmhK6+8kg4cOABITVRAHA8FoEAoFACkhuI2ohFQAAp4ocC1k9+IeZmX5/UX3+mQqp6wdOlSKi8vF3+SGVbOnHJ29fPPP6fOnTvT0KFD6aWXXqIxY8ZQWloaWZ0jr8nnvvvuu4BUL24urgEFoEDgFACkBu6WocJQAAr4pYATSOWyGTr5lf3AgQMjAMlAWVVVJV7zq/NSGWpLS0tp2rRpIvPKWdIXXnhBQOr27dstz5FzWQGpft1pXBcKQIEgKABIDcJdQh2hABQwooBTSJWV4Szotm3bxPzSTZs2CXBVP/n5+eKfajZUhdRXX33V8pzs7GxxHiDVyG1HIVAACqSoAoDUFL0xqBYUgALmFUgUUrmGDKoZGRkiI9q7d2+SgClrr4OmCqnLly+3PCfWueYVQYlQAApAgeQpAEhNnvYoGQpAgRRTwAmkMmRu3LiRbrnlFvFan1fgy5X8PA0gLy9PzDV1Aqn8ut/qHEBqinUMVAcKQIGkKABITYrsKBQKQIFUVMAJpMrsqVwgpc5LVRdBcXaVpwEw1MZ63a8vnJLnVFdXU2FhIdXW1kZk4qkDepY2FTVEnaAAFIACXikASPVKSVwHCkCBwCvgFFID31A0AApAASgQAAUAqQG4SagiFIACUAAKQAEoAAUamwKA1MZ2x9FeKAAFoAAUgAJQAAoEQAFAagBuEqoIBaAAFIACUAAKQIHGpgAgtbHdcbQXCkABKAAF/n+7dXADIBCEADC5xmxdq9huNv7sAZkOYPhAgACBAAEnNWAkEQkQIECAAAECbQJOatvi+hIgQIAAAQIEAgSc1ICRRCRAgAABAgQItAk4qW2L60uAAAECBAgQCBBwUgNGEpEAAQIECBAg0CbgpLYtri8BAgQIECBAIEDASQ0YSUQCBAgQIECAQJuAk9q2uL4ECBAgQIAAgQABJzVgJBEJECBAgAABAm0CTmrb4voSIECAAAECBAIEnNSAkUQkQIAAAQIECLQJOKlti+tLgAABAgQIEAgQ+E7qzNznnCsgs4gECBAgQIAAAQI/F9jd5wV1LDH0dPVkXgAAAABJRU5ErkJggg==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1" name="AutoShape 2" descr="data:image/png;base64,iVBORw0KGgoAAAANSUhEUgAAAqkAAAGgCAYAAACJwf6SAAAAAXNSR0IArs4c6QAAIABJREFUeF7snX98FcW5/x9+hoIISECMSvSCQW2bi4giUK9isVKVUqBWlG/pJRZBI0RAMFKCVDQiCCHBWJAWbLyIQoWKtUVMFWsFfwLGXpQKbWMxoPwwuREk/Py+nqFznDPZc3bPZnfO2c3n/KPk7O7MfHbm87z32Zk5TQgfKAAFoAAUgAJQAApAASiQYgo04fpUVlaePHz4cIpVDdWBAlAgFRV46Z/H6aVKorrjRP0yiEZe2CwVq4k6OVTgD/84QS9/coKOnWhC/TOIRvTA/XQoHQ6DAlDARwVOnDjxmoDU7du3n8zKyvKxKFwaCkCBMChQ8PJntLLi/2hQj/b0jeZNaWNlLZ3eqgn9/qeZYWheo2vDpBd300sff0nf696eWjRrQn+prKWzT29Oq249t9FpgQZDASiQWgr87W9/I0Bqat0T1AYKpKwCH+2to36//Ds99oPzqG3a19m2wg2f0tjL29N/X9ohZeuOitVXYHPVV3TDk59QyeBMatW8aeSA+1/+F+Vf3ZF+nN0eskEBKAAFkqYAIDVp0qNgKBA8Bco2V9P/bKmh8f3Oiqr8S3+rpj/+rZq+eWZa8BrViGv8z+qj1KVNi3r38/ltX1CblieoeHD0fW7EUqHpUAAKJEEBQGoSREeRUCCoCqz53xqa89oBmjbg7KgmrPxgPx2sO0qjeyPzFqR7u+EfB+mtT+ro3qsyoqr91Ja9dHHnFjRzYOcgNQd1hQJQIGQKAFJDdkPRHCjgpwInTxKd+8h2ujU7na48v60o6u8HDtPM8k9pXU4m9Tm3tZ/F49oeK3DwyAnKnLOdbr+sM/Xteup+bt/7FRW8vIvezu1G3+7SyuMScTkoAAWggHMFAKnOtcKRUAAKENHr/zxIP125i9KaN6XmTZvQx/sOU8kPMuj2y8+APgFU4OWPv6Sc5z6lti2bUtOmTeifX9RR6Q8y6KeYXxzAu4kqQ4FwKQBIDdf9RGuggDEF7v3jbtq6u45+O7IrtU37etGNsQqgIE8VmPBCFX1SfYxWjDiHvtEC99NTcXExKAAFXCkASHUlG06CAlBg6bsH6I3Kr+jXw6Pnp0KZYCqwcOM++nj/USrBYqlg3kDUGgqEUAFAaghvKpoEBUwoAEg1obK5MgCp5rRGSVAACjhTAJDqTCccBQWggKYAIDVcXQKQGq77idZAgTAoAEgNw11EG6BAEhQApCZBdB+LBKT6KC4uDQWggCsFAKmuZMNJUAAKAFLD1QcAqeG6n2gNFAiDAoDUMNxFtAEKJEEBQGoSRPexSECqj+Li0lAACrhSAJDqSjacBAWgACA1XH0AkBqu+4nWQIEwKABIDcNdRBugQBIUAKQmQXQfiwSk+iguLg0FoIArBQCprmTDSVAACjiF1F2799OK3/2ZXtqwmXZW7hHCdcvsQlf3+zb9v2FXU+Y5nejYseNUuPC39OTKP1Gnju3o1/PG07cvzBTHbt/5Kd02eSF9umd/PdEv7H4O3fDd3jRiyJWUfsbpke/rjhyl+x99mp5d+xfq0e1sWvzInZR5Tv3foX/+pbfonlnLxHmPFoymIdf1Ef9/6Ks6yi/8Db3w8jv1yuT6Dej3bfrJjwbQN7POpSZNmtQ75uTJk/Svqn205o9v0p/+8j59uGOXaGPz5s1E2//z4vNp2PV9qXd2d2rW7NTG+S//eSuNn/4EHT9xgvJzh9Ntt1xr2cn++Opmmnj/r4jbyNebMm4ojRn5Pct68AW+qP6SVv3+DVqz7k36aMcucU72RefR4Gsvo2Hf70untz31U7aAVIxpKAAFUk0BQGqq3RHUBwoERAE7SD1+/AQ9u/Z1eqDoWQFUVp/u551FS+dPEIB538NlxNDIn2d+OYX6XJIl/v+tLX+jEXfMjavK+V3PpEWz76Ss/8gQx311+Ejkemd36UhPLsgjLkv/rHzhL3TvQ78Rf37k5z+lHw/+jvh/BrucySW09X//EbNchr3C/J/Qj27oFwWIXx78iuY/8Tw99dwGAaaxPnz+itJ7qPd/dheHqHUZ95NBdG/u8Hqnqu2SX377ovNoydxcOjO9fb3jP/5HFd3188X0t79XWVbjrtE30OSxPxTfAVIDMvBQTSjQiBQApDaim42mQgEvFYgHqZxJ/O2LG2na7KcEqHEWc8bEm+mqK74lfh/+i5ov6U9/qRCZRoZDp5DKmc6H7xtF32jVkqr/7yA9/ps/0pLlL4lmDbq6F827P4dafyPNU0hVIffo0WNU/vr7AoBrag8JMGQA5owufzgDWzB3Oa3+wybx7yv7fJMmjvkBfatHV2rRojkxuH++r5r+8s6H9Mzzr9N9d/0oIUjlTOh/311Mn+2rJobTDz78p8iM/urRu4S26ufI0WNUMGe5gN82rVvRLybfQj8cdIUA6n9V7aWlz5RTh/an0d0/+wEg1cuBgWtBASjgmQKAVM+kxIWgQONSIB6k7vjnbgFT/IqeIW/pvPGU1S32z6fqGcJYmVQVUlntA9W1NGZKKW3+YCdlnt2JlhXlEWdVvcyk6plYBvBHF/2OHv/NH8QNn39/Dg39fl/ivy96ah3NeXy1+Du/zp81ZaSAZicfJ5lUzs7OmLtcZIUZfmc8+jTt/6KWfnrTNVRw982RqQNc3j8++YxGTyymyk/30ncuv5hKHxobebVvVR9kUp3cJRwDBaCASQUAqSbVRllQIEQKxIPUZc/+iR4oeka09me3XEv5d/0oCqB0GdxCaiwY9RNSue5W0wQ4u8nAzNlNnnbwxNy7BDg7/dhB6sFDh2nizF+Luas8B3fqHcPo3sLfiH/LaRPnZqRHilMfFHhe7rL5E+isM8+IWR1AqtM7heOgABQwpQAg1ZTSKAcKhEyBWJDKr7x5nufvy08tOuJFUNf0z47bereQumdvNd02uYS2/e1f4vW3nJvpJ6TyK/tZC56l36x6JepV+ytvVIgFXvyxymza3X47SOX5sf9v/HxiWH28cBx9/5pLSX0YKJl1u1gMJT//V3uIcn++mP7y9jbxJ3XKhVyspdYJkGp3h/A9FIACphUApJpWHOVBgZAoEAtS1UVHHTu0pd8U303fzOrqOaRy5nLh0t/T8tWviWtPvXMY8YIjnnPpF6QerjsqFnc9vHCVmJPKc05LZo2h9qe3OTXH9OEyURd1ERav8s+ZVEKc2VQ/PI2AAZ6znPyJB6k8laD0N3+geYt+F5U1VcGVF33NmjqSWrZoHilG3QlA/pGzqbeNGEi3/PC/oqYiAFJDMjDRDCgQIgUAqSG6mWgKFDCpgBNIjbeyXq2r00yqVfvSWrYQWzDl/vcN1CqthTjES0iNpel/XfFNenDq/yP5iv2R0ufEnFSnkMrHqXNv40EqLxLLnbaINr77kdiBQMKomi210prh9vW3tom5q5W7Po9qCk9JmDt9NGVffJ74OyDV5OhBWVAACjhRAJDqRCUcAwWgQD0FnEAqZ+2eLMqLbA0VS8aGQCpnT/N+9oMIoJqA1Mt6XkDzZuREAJXLLH3yD/ToojX1INUpjMeD1Pc+2Ek/zVsgXvXrr/XVch+YMpJ+MvzqejJzBvj1t/6Xljy9nt7Z+nHk+8svyaLHHrxd7E0LSMUghwJQINUUAKSm2h1BfaBAQBSIBan6XMj/WTiJ+l92UdxWOYVUubqf910tWrKWyla9Iq474bbBNCHnxsjiLC8zqTJDef65Z9La9W/RL+Y/I1718z6uDIyd09uJOvzxlffozmmLxP/f+dPr6Z5xP6y3wX68dsaCVHU3AatsqfrKX92Gy0rwEydO0mtv/lVsTSV/HEHObwWkBmTgoZpQoBEpAEhtRDcbTYUCXioQC1LVhUVc3uRxP6Tcn14f8xeR9Mwn/9vJFlS7PzsgVtP/798+oXZtW4vtpy751n+IJjLE8h6tvF8p7xHKoNzzm+fXa/68xb+jx5a9KP6uLvBS59WqYMhte6hkpViwxB91Hqy6hynPweVFXPpqejeQqu4aYHf/nM4BVhdcyfmzgFQ7dfE9FIACphUApJpWHOVBgZAoEG8LKs7W/eyex8RG/vqvQVk1P9FMKm/mzx+5byj/v77Vlfoa3AqU1XmeeoYyFqRyOfqG+nJHAR1g9eyuHYzHyqSqWjrpOveMG0q5/319zEP1fV4lnANSnaiLY6AAFDCpACDVpNooCwqESIF4kMrQyZvO869O8Yd/q55/cYr/y9sf8ZSATe9tp7LfviIWH3Xp3MHRz6Lqm/nzRvW8YT1vXK//+tPOyj00Zspj4jvOtN43/iaxRRMD7p7PvxCr5eXOAPzzoPzLS3JrpniQqv6SE7dNnQf6+b4amlDwhPgpV/5876pLKO+2wWIFP//S1j//9Tn9/JH/oU3vfSS+t1s4pWal42WE1Tmr/XpfSKWF42jHP3aLObK33XKtmJpwetvW4hev1v95K91X+BsxZQFzUkM0INEUKBBCBQCpIbypaBIUMKFAPEjl8vmnTx8sXhn5iVCrOslfiXILqQxdsx/7Lf1qxcvi8nrG9I13PhQb4O/dXxNTEv5lqOl5P6YO7U6LHBMPUvkgNbspoZC3oeIPbzmVX/gbsRI/3ofB+amSiWJ/V/5YZVLVfWDj/WqU+stbDLO87RdnsUfcMTdmFTh7XDTzNuJFYPxBJtXEqEEZUAAKJKIAIDURtXAsFIACEQXsIJUP5IU671XsoLLfviqyiwyL/Fvz3TK7iJ/q/PGN/emC/8gQQFW48Lf05Mo/iZXm/Ar62xdmirI4Szgyd56YZ/rfP/4uTRv/I2qh7AXKC4dun1oqrs0LtHghEGcN5YfndK564Q1a/9oW+nDHLlEWl8HZxVE/GkCXZncXWU71w1MBxt37uKgz1+OXs+8QP+8qP/z95AeW0it/qbCc8yrbzZlkzpoyuPKHy/1Wj65if9XvXdWTMs48IzJXl385avz0J+j4iROUnztcZEDffX8H3ZL7qKizOv9V74b6T7Jydvqmwf2JIX3l2r8IDaX2F3U/h24ceBnddGN/6tD+azAHpGJwQwEokGoKAFJT7Y6gPlAgIAo4gdSANAXVRCYVfQAKQIEUVACQmoI3BVWCAkFQAJAahLvkvI7IpDrXCkdCAShgRgFAqhmdUQoUCJ0CgNRw3VJAarjuJ1oDBcKgACA1DHcRbYACSVAAkJoE0X0sEpDqo7i4NBSAAq4UAKS6kg0nQQEoAEgNVx8ApIbrfqI1UCAMCgBSw3AX0QYokAQFAKlJEN3HIgGpPoqLS0MBKOBKAUCqK9lwEhSAAo+/uZ/eqDxEy28+F2KEQIE5r31OH+8/SkuGnR2C1qAJUAAKhEEBQGoY7iLaAAUMKrCn9hjd/rsqeml7LbVoRpSVnkZFN55FV51/ajN7fIKlQGX1URq35lN69e9fUvOmTembndOoePBZdEXXr/eaDVaLUFsoAAXCogAgNSx3Eu2AAoYUuOLxv1O3M75BI/7z1Ob2f/7H/9Hjb35G2yZeQJkdWhqqBYrxSoH/LN5Bl2ScRsO/dYa45J921FDZlr20fXIWdWrT3KticB0oAAWgQMIKAFITlgwnQIHGq8D6j2tpyh8+owe/1zVKhCc376XzOzSlSd9Jb7ziBLDl6/72Jf3yzWqa8d3oV/xPvPUZ/dd/tKIp/9UpgK1ClaEAFAiLAoDUsNxJtAMKGFBg2Xtf0LPv11Ju3y5RpZXvqKGntuylb7RoaqAWKMIrBQ4eOUF9zj2N7tLu5+8/qqbmzY5R6Q8yvCoK14ECUAAKJKwAIDVhyXACFGi8Crz5ySG69dl/UfGN50eJULppD12X1ZomIpMaqM7xys6DlPt8Fc35fmZUvee/UUUjvt2WxvY5NaUDHygABaBAMhQApCZDdZQJBQKswIgV/6K9B0/QDy4+g1o3b0J/+vv/UcXug/T+hO7UolmTALescVZ9SFklHT5GNPjCM8T9K99ZQzv2f0VbxndvnIKg1VAACqSMAoDUlLkVqAgUCI4CM8s/o6ffr6Gvjp6k711wGhVedyadeRoW2QTnDkbXdNr6z2hlRQ0dOXaSvp91Gj1yfRdq36pZUJuDekMBKBASBQCpIbmRaAYUgAJQAApAASgABcKkACA1THcTbYECUAAKQAEoAAWgQEgUAKSG5EaiGVAACkABKAAFoAAUCJMCgNQw3U20BQpAASgABaAAFIACIVEAkBqSG4lmQAEoAAWgABSAAlAgTAoAUsN0N9EWKAAFoAAUgAJQAAqERAFAakhuJJoBBaAAFIACUAAKQIEwKQBIDdPdRFugABSAAlAACkABKBASBQCpIbmRaAYUgAJQAApAASgABcKkACA1THcTbYECUAAKQAEoAAWgQEgUAKSG5EaiGVAACkABKAAFoAAUCJMCgNQw3U20xVMF9u3bR+np6Z5eM2gXgwan7hh0gAZy7KIvoC+gL3wdyfweD4DUoFED6mtMAR4cWVlZxspLxYKgwam7Ah2ggRyf6AvoC+gLX0crv8cDIDUVyQB1SgkF/B58KdFIm0pAA0AqAnL0IMGYAKRiTABSgxC/UceQK4BghGCEYGQuGAXFTuAL8AX4gjlfQCY1KM6IehpXAMEIwQjByFwwMj7AXRYIX4AvwBfM+QIg1aVR4bTwK4BghGCEYGQuGAXFUeAL8AX4gjlfAKQGxRlRT+MKIBghGCEYmQtGxge4ywLhC/AF+II5XwCkujQqnBZ+BRCMEIwQjMwFo6A4CnwBvgBfMOcLgNQAOGNFRQXNnj1b1DQ/P5+ys7MTqnVNTQ3NmjWLRo0alfC5TgviOpaVlVFBQQG1a9cu6rS6ujoqLi4WZQ8aNMjpJZN+HIIRghGCkblglPQB77AC8AX4AnzBnC8EAlIrKyupsLCQamtrhTJt27aladOmUWZmJi1dulRstJ2Xl0dpaWkObabhh8k65ebmugY/CY9VVVWRCg0cOJBycnIi/5aAx3CXKJzKiyQbUhlg161bl9A9StZ9VXtGQ4LRyZMnadu2bfTkk0/SBx98QHwfzz77bPGgcO2111KTJk0a3gkNXKEhGhionrEioAPABGBiDkyMDewGFgRf8N8XUh5SZRZRzSAyIL7wwgs0ZswYWr58eSAhVbaLoUVmFyVMdu7cOQJ0/LeioiIaPXq0gHL+MMDxR4XZeGMtmZDqFrJTBVJzF++1lPblef3j2tvrr79OM2fOpBMnTkQd17RpU5oyZUpgMsow4VO3DzpAA0AqIFU3ffiC/76Q0pAa1NfEdg9n8dqlZ2j53yUlJTRhwoRAQqqdFqn8PQ+OhkDq+++/TyNGjKCOHTvS6tWr6fHHHxfQ2q9fP5oxY4bRzL9bnWHCgFTAWfTowZjwH0zc+pXp89AX/O8LKQ2pVoCmd0J+jcxZSX7dzx+e+3jFFVfQ2rVriV+jcwaWP/p8SSfn9ejRQ1xv69atUcVy9rNv37715nnyNbkc+Yk1fzReuyTA8m/G9+7dOzIXNdbgk9MD9KkDPXv2jMrGqnNSuZ6sTUZGRqS+fJ3hw4eLNvF36pQKWbbePnVqgtWc1HjH8zXVubayDK4Tz2vdtGlT5L7yNA69fWrZTnVP1MAaAql6WZ999hlNnDiRdu/eTX369BFZ1latWiVaJePHw4QBqYBUQCoyiNbWC39s5JAabzGOCk46pO7cuTMyZ1XCkBNI1c9TXzlLAJaLf/RX6FyHd999N/IKnsGpvLzcciGRXbvU1/lOMqkMtkuWLKHBgweLbKusG4McTyXQ6yqhTk41kLAYb66v3h55zYsvvli0WW+T3fF6xtjqfP2+MrjLKQ4rVqwQGUmuh1PdEyU8LyH1ww8/pHvuuYcOHTpEQ4YMEQ8QQZiXChMGpAJSAamAVEBqrPjpd4xI6UyqHcyxaFYZUX0Veawsnw5B6nlWr+RlBpJByW6eJ0PYsmXLRPZMX+1u165EIdWq8/A1OCsZC1Jl29Uspbr6X60jZ/ysVuerx3B75YNAosezPvrcW/W+7tmzp96Uh1gDJp7uyYLUY8eO0WOPPUbPP/88nXbaafTII48Qw30QPn4bUBA04DpCB2gAWP96tGI84OHV1HhIeUgtLS2NyorqQc0vSOVyEsmkSqhVpwbIV9c6pDp53S+B2UkmVWaL5TZVUiOZKbXKpCYCqXw9qy2sVCBUIdXJ8dXV1WLHBrk7QrxM6vbt2223t3Kie6JA5EUmlVf5b9y4Ueh39OhR0d6hQ4cGIosKOENQVscMwARgYgpMEvXqZB2PMeH/w2tKQ6r+2tqqI/oNqfzKXn7UeZA6+Omr0eNl9OK1S4dSJ5BqtR1WqmdSJaRabSumZ8jjZVIT0T1RI/MCUnlu7S9+8QuxBRXP+R03bhw1b9480aok7XiYMMAEYBI9/DAm/AeTpBleggWjL/jfF1IaUiWs8GtkfQsq+SpdXWDDx1u9lraa/8hZR7m4yOo8q62f1P5rBan8vZwzyfDE+2RabW4fq136PE8+LhakqnvDWoEtZyk5Y+fF637OBMeaYyrnvTqdkyqPV6dOOH34sJqT+qc//Umc7lT3RDyooZD65ptv0oMPPkgHDx6kG2+8ke66665ArOhH9qx+L0Ew8j8YJTI2k3ks+gL6Ah7cvh6Bfo+HlIdUlkJfBa4u8HGSSVWhkP+f4TQrK0vMM1N3BdDnsuo/IsDn6qvp5TxOffU5Z8wYUsaOHVtvTqq8vVar2/UdAawgVa2XrI+6wl22j+eGegWpXGcGbzWzrO7xajXPNt7xVteLdV/jre53o7vTANcQSP3444/pvvvuo/379wcWUFknvw3I6b1I9nHQAX0BYGIOTJI93p2WD1/w3xcCAalOO4yXx1m9QrdbLOVl+WG/ltVm/eoDh8lfD4uldUMgdeHChWJvVKsPb+g/d+5c6tWrV8rfZpjwqVsEHaABIBWQqhs2fMF/XwCkxsCEeBnMhvwUaspTiaEKWv1qVir8ypTa/IYYEG/cv2rVKkCqof7kdzEN6Qt+183U9aEBHlgA6tGjDWMCkGrKfy3L0TeJ54NibdCf1IoGsHD9NT03Qf0BglRoEgzIfwNKhfvspA7oC+gLADRkUpFJre+WfnsjMqlOIhSOaZQK+D34giAqNED2DHCG7BngzNqt4Y/+P7wCUoNACqhjUhSAAflvQEm5sS4KRV9AXwCsI5MKWEcm1UX4wClQwB8FACYAE4AJwARgYh5M/HF076+KGOF/jEAm1ft+iyuGRAEYkP8GFJSugr6AvoAHFjyw4IHF/AMLIDUoURL1NK4AwARgAjABmABMzIOJcbN3WSBihP8xApDqsnPitPArAAPy34CC0ovQF9AX8MCCBxY8sJh/YAGkBiVKop7GFQCYAEwAJgATgIl5MDFu9i4LRIzwP0YAUl12TpwWfgVgQP4bUFB6EfoC+gIeWPDAggcW8w8sgNSgREnU07gCABOACcAEYAIwMQ8mxs3eZYGIEf7HCECqy86J08KvAAzIfwMKSi9CX0BfwAMLHljwwGL+gQWQGpQoiXoaVwBgAjABmABMACbmwcS42bssEDHC/xgBSHXZOXFa+BWAAflvQEHpRegL6At4YMEDCx5YzD+wAFKDEiVRT+MKAEwAJgATgAnAxDyYGDd7lwUiRvgfIwCpLjsnTgu/AjAg/w0oKL0IfQF9AQ8seGDBA4v5BxZAalCiJOppXAGACcAEYAIwAZiYBxPjZu+yQMQI/2MEINVl58Rp4VcABuS/AQWlF6EvoC/ggQUPLHhgMf/AAkgNSpREPY0rADABmABMACYAE/NgYtzsXRaIGOF/jACkJtg5KysrqbCwkGpra8WZbdu2pWnTplFmZiYtXbqU9u3bR3l5eZSWlpbgld0fXlNTQ7NmzaKBAwfSoEGDXF1IXqOqqipyPl8vJyfH1fXcnpQsDa3qy4Mjd/Fet01xdd7L8/o7Om///v2iv7322mt08OBB6tixI40cOZJuuOEGatmypaNrODkIJnxKJegADfDAggcWPLCYf2ABpDqJ1P8+pqKigmbPnk35+fmUnZ0t/srQ+sILL9CYMWNo+fLlgYRU2a5Ro0ZFIFdCa+fOnSPQLf/Gx8n2JyCfo0MBqfaQunfvXvFgtGPHjnqaMqjedttt1KRJE0d62x0EOAOkAs6iRwnGBB5YMCbMPbAAUu2i9L+/r6uro+LiYgFnbrOVDosyeli8dsmscW5urmi3CUg12nibwlI1k/rEE0/QihUrqHv37iKDfsYZZ9DixYtp9erVdNZZZ1FRURGdeeaZnkiJgAxIRUAGpCKDaG2n8Ef/H1gAqQ5DOQNbSUkJTZgwQbzat/qsW7eOOCvJr/v5w1B7xRVX0Nq1a4lfo3MGlj9lZWVUUFBA7dq1E/92cl6PHj3E9bZu3RpVNGc1BwwYUA+g+Zpcjvyo2V/1AvHaJQE2PT2devfuLbLI6kdeU58qoE6BkNfQdWANGaauueYakYHmD2cHP/zww3oaXn311bRhw4ZI2/W26G31appCKkLq4cOHaebMmfTWW2/RnXfeSTfddJPQjrOqkydPpi+//JLmzp1LvXr1ctiz4x8GEwakAlIBqYBUQGqsSOF3jACkOgzlDJ86XOqnWsHmzp07I3NW+Xir6zg5T30NLgFYZnX1bCiX8e6770bmk/L1y8vLo8BY1t2uXVwuf3huqlUm1Wo+LJe3Zs0a0e4uXboIgNZ1kOfxte2AXT1Xr6/eNnndiy++uMHzaYMEqV988QXdfffd9MknnwiIveqqqxz2bECqE6H8NmIndUj2MdAADyx4YMEDi+kHFkCqQ+e3gzm+jBVs6tMDnEKqep7VK3kui7OzDI92UxE4W7ps2TKaOHFiJHvrFaRatUetj1WWl8uONXXATkM+jzOwo0ePjgCwE40d3uaow1IRUo8ePSoW7nFmmbPb06dPp9NPP53ee+89evDBB4Wu48ePp2HDhrlpcr1zACYAE4AJwMQ0mHhiXgYuAn/E634D3cxZEQxjpaWlUVlRJ5kJqdPPAAAgAElEQVRUJwBlB2ZcTiKZVAmJ6tSAjIwMy0yqk9f9sg1WYKnWXd3RgOvLZfoBqTwPk6c58JQB+f/qQq54UO7sbn8NJqm4up8151f6J06csGzOww8/LKaZePGBCQNSAamAVECqtZvCHwGpXsRZT67hZJsnJ7DpJpMqIZVf2cuPOu9Sz6TqK+TjQVu8dukAawWpycikSjCV83SdPAi46QSpmEnldhw7doxefPFFeuqpp4i3omrTpg1dfvnltHnzZvrqq68EwHq1+wJMGJAKSAWkAlIBqbFiqN8xAq/7E6AXuUBH34JKvkrftGlTvUU/OkDpK+bl9k89e/aMWnClnqe+4rZatGUFqdwsuccpQ+u2bdssM6l8nFW7rOZ2WgFtrDmpcg5sq1atLHdFaMjrfjV7GmtOakP2jFWDcipmUq26LM9FnTRpktgjFav7ExjUDg/124gdViOph0EDPLDggQUPLKYfWACpCdq+hEp5mrqS3UkmVYVC/n+G06ysLLFZuLorQCy4lT8iwOfKbKoOqfpq+3HjxtGbb75JY8eOrTcnVbZDbxf/3WpHAHUlvfxe/4EDdWpBrPmyXkGqVZZZ3e81wdsbdXiqZlIPHDggNvDn7aaaNWtGn376KS1YsEDMS+W5qLzqn//uxQdgAjABmABMTIOJF95l4hrwR7zuN9HPUr4MPfvKFW5se5Ym4yalKqTyfqgLFy6sJwnvm8qLqjp16uSZXDBhQCogFZAKSLW2VPgjINWzYBvkC1ktbrIC1yC3MRXrnqoGtGvXLjGF4oMPPhA7O3BG9brrrhN7prZu3dpTKVNVA08b6eBi0MH/YOTgNqTEIegL6At4cPt6KPo9HvC6PyVsz74S+ob1fEasDfrtr4YjnCjg9+BzUodkHwMNkElFQEYmFZlUZFJjxSK/YwQgNdkUgPJTVgG/B1/KNlypGDQApAJSAamAVEAqIDUIERt1bFQKANDwWg+AZu61XlDMBb4AX4AvmPMFZFKD4oyop3EFEIwQjBCMzAUj4wPcZYHwBfgCfMGcLwBSXRoVTgu/AghGCEYIRuaCUVAcBb4AX4AvmPMFQGpQnBH1NK4AghGCEYKRuWBkfIC7LBC+AF+AL5jzBUCqS6PCaeFXAMEIwQjByFwwCoqjwBfgC/AFc74ASA2KM6KexhVAMEIwQjAyF4yMD3CXBcIX4AvwBXO+AEh1aVQ4LfwKIBghGCEYmQtGQXEU+AJ8Ab5gzhcAqUFxRtTTuAIIRghGCEbmgpHxAe6yQPgCfAG+YM4XAKkujQqnhV8BBCMEIwQjc8EoKI4CX4AvwBfM+QIgNSjOiHoaVwDBCMEIwchcMDI+wF0WCF+AL8AXzPkCINWlUeG08CuAYIRghGBkLhgFxVHgC/AF+II5XwCkBsUZUU/jCiAYIRghGJkLRsYHuMsC4QvwBfiCOV8ApLo0KpwWfgUQjBCMEIzMBaOgOAp8Ab4AXzDnC4DUoDgj6mlcAQQjBCMEI3PByPgAd1kgfAG+AF8w5wuAVJdGhdPsFaipqaFZs2bRqFGjKDs72/6EFDsCwQjBCMHIXDBKseEfszrwBfgCfMGcLwBSHTjj0qVLqby8PHLkwIEDKScnhyorK6mwsJByc3ONQ9i6detEnQoKCqhdu3YOWlH/kFjtcnUxi5N0SOXy9u3bR3l5eZSWluZVMb5dB8EIwQjByFww8m0ge3xh+AJ8Ab5gzhcAqXEMrK6ujoqLi8URKlgxbPXu3VvAYRAh1a5dXmU9wwCpuYv3ug5xL8/rb3tuRUUFTZkyhY4cORJ1bNOmTWnu3LnUq1cv22v4eQAC8il1oQM0AJiYAxM/Pc3La8MX/PcFQGqcHssAUVZW1qBspZcDwqtrmWpXGF73+w2p77zzDk2dOrXerQWketXbvbkOgpH/wcibO+X/VdAX0BfwwGLugQWQGsfTOGPKH361b/XRIYzhj1/DZ2Vl0cqVK6lnz540btw4WrRokZgOMGjQIHEZJ+dx5nb79u00e/bsqKIzMjIENPNUAxWg5TWrqqrE8Vx2rNfqdu3i8+VUhtraWnE9OcWB/9+qnVzW4cOHxRxUWQdu+9q1ayNzUlkbPlfWy67Oeh14bqvUUJ2q0LZtW5o2bRplZmZ6GqF4cJiC1D59+tDMmTOpVatWnrahoRdDQD6lIHSABgATc2DSUN8ydT58wX9fAKTG6M3ylbgKl/qhVrDJUKkCndV1nJynz3fVs5/qvxlslixZQoMHDxagJq/P9ZBQJ+vutF2LFy+msWPHiikNVnWJ1c709HQB9bKcrVu3Un5+voB0FVK5PvHqrLeBr7d8+XIaPnw4bdq0STRHBVY/5roCUv03IFPBpKHlIBihLwBSAam6j8AX/PcFQKrHkKpPD3AKqfp5OpQytBUVFdHo0aMFiNq9sudMI2dd3UCqLolsA1+LYdOqbAbZkpISmjBhQiSjqcO4nknVy1HrbNc+9VyZ2fV6QZZJSFXbc/bZZ4vs87XXXktNmjRpKF816HyYMDKpgLPoIYQx4T+YNMi0DJ6MvuB/XwCk2kCqzAxaHWaVEfUKUhPJpHK2k0FNnxqgvh7XM6nx2sXHMlByW9SPzIjGgtRly5bRxIkTI7sN2EFqvDrHA1p9mgDXMd70BreeZQJSN2/eLBZOnThxIqqaPCeVgX/IkCFuq+/JeTBhQCogFZCKDKK1ncIfAameBFq3F7Hb5skEpMo5ofq8SxUUq6ur6+0yECuTKgE03vZVfO3S0tLIPE8/Mql79uyJW+dYmVRZFxWyg5xJPXnypFjZz1ty8f9v27aN7r//ftq/fz9deOGFNGfOHOJ7n6wPTBiQCkgFpAJSAamxYpDfMQKZ1DjRX0Jo586d621Bxa/S+/btG7VZfSywUvcH5eJ4Wyt1rqbVeQzIvAAp1qItHVLVV+0yCzt06NB6r/u5fLt2cdvUjLDMeMbLpOrwaDcnlSE1Xp1jzUnlebecsZVzhWNtp+UF1JnIpFrV86mnniLuM127dqUFCxZQhw4dvGiOq2v4bUCuKpWEk6CD/xmTJNxWV0WiL6Av4MHt66Hj93gApNrYlApb8lC5MMpJJlWFwlir3uPBrfojAmo2VT9HfT3Pr755hwFeUKXPSZVtiNcuPkZdPc/t5Q/vDRtrTqpVO++++27asGGDqIO+cIozh3Z1jrW6X/07azJy5Egx3WHMmDGe/khAsiD1iSeeoBUrVgBSXSGEPyf5bcT+1Nrbq0IDZNUBZ8iqm86qA1K99XHPrmb160x2C488KxwXEgr4DalHjx6lhQsX0qWXXkr9+/enZs2a0ZYtW8Q0CH7d/93vfpfuvfdeatGiRdLuCMAEYAIwAZiYBpOkGV6CBcMf/c+qA1IT7JSmDrfayzRoPytqSiu/yvHbgBhSGUg526x/OnbsSA8//DBdcMEFfjXP0XX91sBRJVLgIOjgfzBKgdvsqAroC+gLeHD7eqj4PR4AqY5syfxBplawm29ZcEr0e/CxEocOHaKnn36aXnzxReIFcO3bt6drrrmGbr31VmJQTfbHhAbJbqOT8qEDwARgYg5MnIzJVDgGvuC/LwBSU6Gnow4pqQAMyH8DSskbb1Ep9AX0BUAqIFW3BviC/74ASA1KlEQ9jSsAA/LfgIzfVJcFoi+gLwBSAamA1PoG6rc3AlJdBi2cFn4F/B58QVAQGpy6S9ABGgBSAamAVEBqEOI26thIFACYAEwAJgATgIl5MAlKiEGM8D9GIJMalNGAehpXAAbkvwEZv6kuC0RfQF/AAwseWPDAYv6BBZDqMmjhtPArADABmABMACYAE/NgEpToghjhf4wApAZlNKCexhWAAflvQMZvqssC0RfQF/DAggcWPLCYf2ABpLoMWjgt/AoATAAmABOACcDEPJgEJbogRvgfIwCpQRkNqKdxBWBA/huQ8ZvqskD0BfQFPLDggQUPLOYfWACpLoMWTgu/AgATgAnABGACMDEPJkGJLogR/scIQGpQRgPqaVwBGJD/BmT8prosEH0BfQEPLHhgwQOL+QcWQKrLoIXTwq8AwARgAjABmABMzINJUKILYoT/MQKQGpTRgHoaVwAG5L8BGb+pLgtEX0BfwAMLHljwwGL+gQWQ6jJo4bTwKwAwAZgATAAmABPzYBKU6IIY4X+MAKQGZTSgnsYVgAH5b0DGb6rLAtEX0BfwwIIHFjywmH9gAaS6DFo4LfwKAEwAJgATgAnAxDyYBCW6IEb4HyMAqUEZDSlYz3Xr1lFFRQXl5eVRWlpaVA0rKyuppKSEJkyYQJmZmSlYe/sqwYD8NyD7u5AaR6AvoC/ggQUPLHhgMf/AAkhVNF+6dCmVl5dH/jJw4EDKyckhBq7CwkLKzc2l7Oxso1GT67Rv3z5LELSrCANkWVkZFRQUULt27SKH19TU0KxZs2jUqFENak88SOV6Z2Rk0KBBg+yqKb6XdWLNnZ7j6MINOMgNmJw8eZK2bdtGixYtor/+9a/Ur18/mjFjRj2Ib0C1jJ7qRgOjFTRUGHQApAJSAamAVECqoZATXUxdXR0VFxeLP6pZQQat3r17C8ADpNa/NbEglaF+2bJlNHHixCg4jndzUxVScxfvFdV+eV5/275ZXV1NpaWl9Morr9CJEyfE8X369KGZM2dSq1atbM9PxQMAZ6fuCnSABoBUQCogFZCalDgdK+OYlMp4WGgyM6keNiNpl2IwSQRSN2/eLB5m7rjjDnr77bdp/fr1gNSk3T1vCwakAlIBqYBUQCog1dvI4vBqnDHlD7/at/ror8cZ/jiLmJWVRStXrqSePXvSuHHjxCteng4gX1c7OY8zt9u3b6fZs2dHFc2vyvk1/aZNm6LmfcprVlVVieO5bKs5ofydU0i1ag9f8/Dhw2JagCyrbdu2NG3atMgcUz2TKjPSW7dujbQlPz8/akqBPqWCD+RX/CNHjhTZbFU/vj5PV+CPXrZ6Hf07h7fd9rBEIVVmT5s2bUpFRUW0du1aQKqtysE4AJAKSAWkAlIBqYBU4xFLgpUKR3olrGCToVLOWeXjra7j5Dx9vqsOlioIcjlLliyhwYMHC1C0e0WeCKTq7bG6NtdlzZo1EVDV68aQmZ6eHoF9Lp+vK0GVj+c5v3KOrPpwoOvH5/KrcwnFrNPGjRvplltuEQ8I/JEPAw2ZtxuvwyUKqeq1AKnGh7KvBQJSAamAVEAqIBWQ6mugsbq4W0jVFyQ5hVT9PB0kGQ4ZcEaPHi1ANN7iJG5PvAVKiUCqXb2sQFyt2549eyxX86sgqmesZQaXs7b8UTOpdtlt9V6q19F3GWhIhwKkAkwAJgATgIl5MGmIb5s8Fw+v/seIRr+6X8KlmgF0kkn1ClITyaQygMnspFpHXqVvtSK+IZAaC45VKFaP4SkLVjsJ8DE8XYCnUjjNpA4YMKDeq3+1vfqUB/4u3rQHt6YFSPXfgNzeG9PnIRihL+CBBQ8seGAx/8DS6CGVJdfhKRmQWltbK4qNN++Ts5X6LgPxMqmx9irV/24Fs1Z/07PFiWZS1TmmOljq146VSbV6qEAm1T9kA5yd0hY6QANAKiAVkApI9S/axrmyzMx17ty53hZUvICpb9++UfuKxspQqnMjuTh+fc2LiOScTKvz1EyjVRXjgaDMwg4dOtQyk2q1tVYsyNOzoLHmpKpzSp3MSZXzSrt06SL04Iyv1V6zTuekDhs2LCrLGmv7MC86EjKpABOACcAEYGIeTLzwbxPXwMOr/zECmdR/92SrlelyYZTVAqh4m+TL1fC84p9XeMtN8+PBrfojAmo2VX/trmYj+RU37zDAe3DG2wBfX1GvTw+IVS8JwTLLK3cckD8MoNdNfw2vZ4XjvaaXUO9kdb9aLy6DdwbgNowZM8bTTfMBqf4bkIlA4kUZCEboC3hgwQMLHljMP7AAUr2IYA24htXKdLvFUg0oLmmnWmVmnSxaS1qF//2KN5F9UhmUp0yZQkeOHKlX7a5du9KCBQuoQ4cOyWxSwmUDzk5JBh2gASAVkApIBaQmHESDfoLV3Eu/tlRKplZWP8Vqt4VWMuvrBkziQer5559P8+fPp/bt2ye7WQmVDzgDpALOoocMxgQeWDAmzD2wIJOaUMj2/mBTK9W9r3niV0xkZ4LEr+79GQhGCEYIRuaCkfcj2J8rwhfgC/AFc74ASPXHx3DVECiAYIRghGBkLhgFxTLgC/AF+II5XwCkBsUZUU/jCiAYIRghGJkLRsYHuMsC4QvwBfiCOV8ApLo0KpwWfgUQjBCMEIzMBaOgOAp8Ab4AXzDnC4DUoDgj6mlcAQQjBCMEI3PByPgAd1kgfAG+AF8w5wuAVJdGhdPCrwCCEYIRgpG5YBQUR4EvwBfgC+Z8AZAaFGdEPY0rgGCEYIRgZC4YGR/gLguEL8AX4AvmfAGQ6tKocFr4FUAwQjBCMDIXjILiKPAF+AJ8wZwvAFKD4oyop3EFEIwQjBCMzAUj4wPcZYHwBfgCfMGcLwBSXRoVTgu/AghGCEYIRuaCUVAcBb4AX4AvmPMFQGpQnBH1NK4AghGCEYKRuWBkfIC7LBC+AF+AL5jzBUCqS6PCaeFXAMEIwQjByFwwCoqjwBfgC/AFc74ASA2KM6KexhVAMEIwQjAyF4yMD3CXBcIX4AvwBXO+AEh1aVQ4LfwKIBghGCEYmQtGQXEU+AJ8Ab5gzhcAqUFxRtTTuAIIRghGCEbmgpHxAe6yQPgCfAG+YM4XAKkujQqnhV8BBCMEIwQjc8EoKI4CX4AvwBfM+QIgNSjOiHoaVwDBCMEIwchcMDI+wF0WCF+AL8AXzPkCINWlUeE07xWoqKigsrIyKigooHbt2nlfQIJXRDBCMEIwMheMEhyeSTscvgBfgC+Y8wVAqkOrW7p0KZWXl0eOHjhwIOXk5FBlZSUVFhZSbm4uZWdnO7yaN4dxnfbt20d5eXmUlpbm+KIMg6WlpTRt2jTKzMyMOi/ed44LcHlgKkJq7uK9LltT/7SX5/V3dK1Dhw7RqlWr6KWXXqLdu3eLe9u7d2+aPHkydejQwdE1vDoIAfmUktABGgBMzIGJV/7l93XgC/77AiDVphfX1dVRcXGxOEqFQQZEBgfO+AUNUmtqamjWrFnEoD1o0KAoBbhd/GEAN/0BpBLt3buXZsyYQR999FGU/NzP5s2bR926dTN6W2DCgFTAWfSQw5jwH0yMmlwDCkNf8L8vAFJtOmiqgVMDxlM9GNWzsBJeR40aZTwrzJVLNa15cJjMpJ48eZJ+/etf0/Lly+lb3/oW3XPPPdS1a1c6fvw4VVVV0ZlnnplQxtyLvgITBqQCUgGpupfAF+ALpnwBkGoTye0yizrYrVu3TgAFf3h6AGcrR44cKbKxPB1AZi6dnMfZTAa32bNnR9UyIyNDzNvctGmT+F5meOU1Zfk9e/aMORWApymUlJTQhAkTIq/8dUjktvAcUfnJz8+PwGu879SpEbKurVq1stXAClLVa7Vt2zYyRYHbWlRURNdcc42AOv5YTV9oCKiZhtQDBw7QpEmTRDb10UcfpYsuuqgh1ffkXAQjBCNTwciTDmvgIhgT/mfPDNxGT4pAX/C/LwBS43RV+apfhUv9cCvYZLDjbKQEUqvrODlPn+9qBZESUrleS5YsocGDBwvojPdKn4+1qpMK5Hzdd999N/Lan6GUoZvhuLq6uh7gSl3U4/gVNV+HoXnAgAEJQypfiz9SR3UO7uHDh8WUBf74tdDKNKTu2LFDzDtt0aIF9evXjzZu3Ej79++njh070k9+8hO64YYbqHnz5p6Yq9OLwIQBqYDU6NGCMeE/mDj1p2Qfh77gf18ApPoAqWp2MxYQWkGqfp4OpTJ7OHr0aAGiDHH6OWpzGOo4k6nPO1WBUp4voS/Wq34G5mXLltHEiRMFpPI83KFDh0ZdOx7UOwF1u9f9/D23mTPHdvX1wrxMQ+o777xDU6dOtax606ZNRdZ7yJAhXjTN8TVgwoBUQCogVTcM+AJ8wZQvAFIdQGp6enrMhUROYNMJoFkBZyKZVF4BbjU1QM3o6k1VX/lzO9Ttn2Sdt27dGjlNvrrnDKmsW21trZjSwFMT4s1pdaKBFZRztlROX+CKyCkMYYbUli1biocB1pXbyQ8EPLWDs6u8qCqRnRwc02iMAxGMEIxMBaOG9lVT52NM+J89M3UvG1oO+oL/fQGQatNL9dfX+uEmIJVBkD/qnEz+twq2e/bsqbfLgF0mVQVHBkE166pvb6VmUtU9TNVrWL3Sl3olCqlyDqv6gNBYMqn6Sv7Vq1fTwoULxSKqBQsWGN2GCiYMSAWkIpOKTKo1KMAfAakNfdBp8PkSQjt37lxvCyqGur59+4q5kfI1eaxX8Cr0caV4IRVnKeViJKvz5CKsWNtB6ZCqLoSSmU79lbwuiFwApQOwvmCM/71t27Z68z91+Iw1J5WnHNhpoGZS9YVW+lZgYcykfvjhh2JFP3/UhVMSUnluNGdV27Rp0+B+7fQCMGFAKiAVkApIBaTGihl+xwhkUh1Ea6tX37FecceCVH3l/bhx42jt2rWO4Fb9EQEVJvWy1BX3/Fo8KyuLGPZizUnlpkuY5f031X1grer75ptv0tixY8U56o4D+i4CVqv7OTtop4H+ul+dUsDt5l0S+JgxY8aEck6qXN3P7ea5p3feeSfx33hhGC+qGjFiBN1+++3UpEkTB73Wm0P8NiBvaun/VaCD/xkT/++iNyWgL6Av4MHt67Hk93gApHrjW75cxeoXpewWS/lSkUZ6UdMLp3if1Keffpp+9atf1VO8e/fuIovaqVMno3fDbwMy2pgGFAYdACYAE3Ng0oChavRU+IL/vgBINdqlEyvMao9Wtz+FmljJOJoVSIYBHTt2jF588UV69tlnIz+JynvB3nbbbWIrKtOfZGhguo1OyoMOyRkPTu6N6WPQF9AX8MBi7oEFkGra4RIoT389zqfG26A/gUvjUAcKIBghGCEYmQtGDoZkShwCX4AvwBfM+QIgNSVsD5VIRQUQjBCMEIzMBaNU9ACrOsEX4AvwBXO+AEgNijOinsYVQDBCMEIwMheMjA9wlwXCF+AL8AVzvgBIdWlUOC38CiAYIRghGJkLRkFxFPgCfAG+YM4XAKlBcUbU07gCCEYIRghG5oKR8QHuskD4AnwBvmDOFwCpLo0Kp4VfAQQjBCMEI3PBKCiOAl+AL8AXzPkCIDUozoh6GlcAwQjBCMHIXDAyPsBdFghfgC/AF8z5AiDVpVHhtPArgGCEYIRgZC4YBcVR4AvwBfiCOV8ApAbFGVFP4wogGCEYIRiZC0bGB7jLAuEL8AX4gjlfAKS6NCqcFn4FEIwQjBCMzAWjoDgKfAG+AF8w5wuA1KA4I+ppXAEEIwQjBCNzwcj4AHdZIHwBvgBfMOcLgFSXRoXTwq8AghGCEYKRuWAUFEeBL8AX4AvmfAGQGhRnRD2NK4BghGCEYGQuGBkf4C4LhC/AF+AL5nwBkOrSqHBa+BVAMEIwQjAyF4yC4ijwBfgCfMGcLwBSg+KMqKdxBRCMEIwQjMwFI+MD3GWB8AX4AnzBnC8AUl0aFU4LvwIIRghGCEbmglFQHAW+AF+AL5jzBUBqUJwxxetZV1dHxcXFlJ2dTYMGDapX24qKCiorK6OCggJq165dirfmVPUQjKABgpG5YBQIU4AvwBuVjooY4X+MCCykLl26lMrLyyPdZeDAgZSTk0OVlZVUWFhIubm5AphMfrhO+/bto7y8PEpLS2tw0RL8tm7dGrlWRkZGBPRqampo1qxZxG23AsMGVyCBC8SDVPkd19HpPUnmfQSYAEz0ro9g5H8wSsBuknoo+gL6AmKEuRgROEiVwMMSqTDIgNi7d2+RpQsDpEpI69Onj4Bv+eGM5Lp160TbDx8+HAhIVevsFN5TBVJzF+9NakBMtcJfntfftkr79++np59+ml555RWqrq6mNm3a0PXXX0+jRo2i0047LXL+yZMnadu2bbRo0SL661//Sv369aMZM2Z48oBnW8kEDwCYAEwAJubAJMHhmbTD4Qv++0LgIDWIr40THUESxNPT06MANdHrmDze7nW/ybp4VRYPDkBqtJp2kPr555/T5MmTadeuXfVuw4ABAyg/P59atmwp4LW0tFSA7IkTJ8Sx/EA2c+ZMatWqlVe30LPrIBj5H4w8u1k+Xwh9AX0BDyzmHlgCB6mcMeWPml1UPUm+AuesDb9allm8rKwsWrlyJfXs2ZPGjRsnsjfq/En9PM5WVlVViUvztAI5nYCvN3v27CgblK/gN23aJMqTGV55TXkdLtvJVADOIpaUlNCECRMoMzMzpuXqYCjbevXVV9OCBQvEeXqZ+hQCdfoAH6/XWbabv9Pbrl7bClL1a7Vt25amTZsWaZPVdAYuh+9d3759RZZY3kf+uzrFw2raQ6I628UyQGp9hewg9bPPPhNj6+abb6YePXrQ9u3bafr06cTZ1Q4dOtD8+fPpvPPOo82bN4s3HnfccQe9/fbbtH79ekCqXYdM8veAs1M3ADpAA0AqINXSjp1k66wglaFSha14QCWhiCGVF/rwv+V8T/0VtJ7V5XMkpHIDlixZQoMHDxZQlsj8UafZYitIVduqf2+VodXrzIuf1AzuihUrxGtYrj9nviRk6tMuuL3qwimr9nJZa9asiVxDncMb63z1fvDDglx4xRoxlHJ2zq3OdjEfkJo4pOpnHD9+nObMmSMglKfizJs3j7p16xbJnjZt2pSKiopo7dq1gFS7Dpnk7wFngFTAWfQgxJjw/4ElUJlUt5Cqryp3CqlqVlRmEtVrMYhxgB09erQAURX4rOZeMpRxBtBukZMOqRKOa2tro7KjOthZwa3MCMtFZXqGVm0DXy9WBtcqg61mfLt06RIFqVZ1UXVnuNR3A1Drqj5scEYu3s4Beux2qrNdzAekNhxSDx48KB5KuD/wGOFM6hlnnBF1YUCqXU9Mje8RkMImVosAACAASURBVAGpgFRAqu5GfvtCICE13lxNq0yqV5CaSCaVIdVqaoCamY0Vevg8NWupHmeV+ZTTFmJBqoTtPXv2iFesEnbldeVreNbOapuoWA8HKuDqkBoL2FWAdJpJZbjRX/2rmrjV2S70A1IbDqlvvPEGPfDAA3TkyBH62c9+Rrfeeis1adIEkGrX+VLwe7+DUQo22bJK0MH/7Bn6QlAU8L8vBApS+bYx/KivffVbaQJSJeTpcyxVMJNAqG6F5TTDF2/hVEMhNd5c13hzYb3OpHI2OdY2YnxPnWZSrXYBcKqznQ0AUhsGqTwGeHrGjh07xJSRn//859S6det6F0Um1a4npsb3gDNkUpFJRSYVmVQbP5bw0rlz53pbUPGrdH3BTaz5nVZZPN6PlFcfc2bSKhOovo62qqYOqSoQSpgaOnSo7et+vnasLagaAql8XX3OqdoOKzi2m5Mqs9p6tjXWnFT5gMHlqlMl7B429IcTOSf1oosuipqikKjO8bobINU9pO7du1e85mdA7d69u8jgd+rUyVJuQGpqQKhdLQCpgFRAKiAVkGrnlERktSpcLoxykklVM3VyRTiv+OfFG+pCHX1OKp+nZ//UbKoOtnLxFZ/HK+F5hwHeXsduTqqUwKqdanlWC6f01/V6nZz+QIDURV1wpraH62i3GE2fS6vvJKB/r15Tv4+69uq1GqpzrC4HSHUHqQyovN/pRx99ROeff7543X/OOefEHNmAVAemlwKHAFIBqYBUQCogNQXMOFYVrH5Rym6xVAo3J6lVs3pNbwWmyawkIDVxSD106BA99NBDtHHjRkeAyiUAUpPZy52XDUgFpAJSAamAVOeeafxIq3mZXv8UqvFGJalAq/mvqfArU6ocCMqJT4rn/U+nTJkS2WJK717Dhg2j8ePHi0WFfBwvqNI/Xbt2Ffv88r6qqfJBX0i8L6TKvfO6HugL6AuA9a9Hld/jIXALp7w2nESup29Oz+c63aA/kXIay7H69AFut5wTnAoa+D34UqGNdnVIVIMtW7bQ1KlT6dixY5aXdgKpPEWAt6pq3769XfWMfZ+oDsYqZrAgaIBMKuAMmVRkUg2aLoqCAvEUQFBGxgRB2VzGJChuBF+AL8AXzPkCMqlBcUbU07gCCEYIRghG5oKR8QHuskD4AnwBvmDOFwCpLo0Kp4VfAQQjBCMEI3PBKCiOAl+AL8AXzPkCIDUozoh6GlcAwQjBCMHIXDAyPsBdFghfgC/AF8z5AiDVpVHhtPArgGCEYIRgZC4YBcVR4AvwBfiCOV8ApAbFGVFP4wogGCEYIRiZC0bGB7jLAuEL8AX4gjlfAKS6NCqcFn4FEIwQjBCMzAWjoDgKfAG+AF8w5wuA1KA4I+ppXAEEIwQjBCNzwcj4AHdZIHwBvgBfMOcLgFSXRoXTwq8AghGCEYKRuWAUFEeBL8AX4AvmfAGQGhRnRD2NK4BghGCEYGQuGBkf4C4LhC/AF+AL5nwBkOrSqHBa+BVAMEIwQjAyF4yC4ijwBfgCfMGcLwBSg+KMqKdxBRCMEIwQjMwFI+MD3GWB8AX4AnzBnC8AUl0aFU4LvwIIRghGCEbmglFQHAW+AF+AL5jzBUBqUJwR9TSuAIIRghGCkblgZHyAuywQvgBfgC+Y8wVAqkujwmnhVwDBCMEIwchcMAqKo8AX4AvwBXO+AEgNijOinsYVQDBCMEIwMheMjA9wlwXCF+AL8AVzvgBIdWlUOC1agbq6OiouLqbs7GwaNGhQPXkqKiqorKyMCgoKqF27doGQD8EIwQjByFwwCoQpEMYE3yd446neCh3816DRQWpNTQ3NmjWLqqqqIp6Yn58v4GrdunVUXl5uHKRknQYOHGgJeE7MW0Li1q1bI4f37NmT8vLyKC0tzcklGnRMPEiV3zG8ss5OPpWVlVRYWEi5ubmOz3Fy3USO4cGRu3hvIqfg2AYo8PK8/rZn79+/n55++ml65ZVXqLq6mtq0aUPXX389jRo1ik477bTI+R999BH9+te/pg8++IC4/7Vv356uvfbaesfZFvjvAxCM/A9GTu9Fso9DX0BfwMOruYfXRgWpEnyGDh0agUEGxMWLF9PYsWNp06ZNgYRU2a4+ffpQTk6O6D0SDD///HMj0B0PUjmLyg8AiQAzIDXZodh8+XaQyn158uTJtGvXrnqVGzBgAPHDZsuWLen999+ne++9V4wB/aMel0gLASYAE4CJOTBJZGwm81j4gv++0KggdenSpaI/S5BLZuf2suxY7fIiQ+u0nnav+51eJ5WOQybV7N2wg9TPPvuMFi1aRDfffDP16NGDtm/fTtOnTyfOrnbo0IHmz59P5513Hi1cuJBWr15NvXv3pvvvv19kW1etWkW//OUvqWvXrrRgwQJxfCIfBCP/g1Ei9yOZx6IvoC/ggcXcA0ujgVQJbPxaMNYrZ33eJGf/5LQAngbAr+OHDx8upguo1+GsX0lJCU2YMIG6dOki5mZeccUVtHbtWnG+nE7AMMnXUT98zZEjR9abzykzibW1teJwPs4Kru3axWXu27dPZDE5qHObrr76ahGo+aNPCdCnQ6jlsj6zZ8+OVF891wpS9Wu1bduWpk2bRpmZmeIaVlMU+O+sbd++fevprOqXkZERyRDr5Xg1zQGQahYF7CBVr83x48dpzpw5tH79ejHPed68edStWzcqKioSY+/GG2+kSZMmUZMmTWjLli1iHJ599tkCZvn1fyIfgAnABGBiDkwSGZvJPBa+4L8vNBpIVUFSQpLeua0glRf7MDTJxUBWUGgFqTt37owCMn2+q5r91AFPnYLAwTfeq2+7dnG53C4JqQyZEjz1cuW/09PTI0C8YsUK6tevH3GdSktLI22Sx7KGfG3+qAunrLK4XJc1a9ZErqECdKzz5cOArh+3iR8A+PXtkiVLaPDgwQJ+vcweA1LN2n+ikHrw4EHRl7gv8L1n+DzjjDPo7bffphkzZhBD7I9+9CO68sor6dFHHxXjiB8khwwZknDDEIz8D0YJ35QknYC+gL6ABxZzDyyAVMXorCBVAp5cfOQUUvVV7voreXWepg5ouvfGW3iUKKTqK+xltpiztPGuZTWlwArOZbutVvOrUMxwqe8GoNZF1Zlf7cbbOUDXi+vKmVarXQYSiWuA1ETUavixiULqG2+8QQ888AAdOXKEfvazn9Gtt94qsqYnT56kDRs2iMwqgyx/mjdvLrKq3Cf4mEQ/ABOACcDEHJgkOj6TdTx8wX9faFSQarda3E9ITSSTygOOj2egVD9y2oD6Nyev+/l4hlArcNQzrVbbRMWab8pl86vV0aNHR6Y5SEhVr6vuLqACpNNMKmfJ9CkWqgb6NAT+Ts1+uzUwQKpb5dydlwik7tmzR0z32LFjh8j0//znP6fWrVuLghlaly9fLnYBaNq0aeRv/FaC57DyXNVEPwhG/gejRO9Jso5HX0BfwAOLuQeWRgOpVq+ydZPzG1JV6Iw3n5PrYfVq3WoLp3jt0gHWDlI58Mu5tfqUCK8zqdwWfY6uOv/VaSbVaioEMqnJCt8NK9cppO7du1e85mdA7d69u9iqrFOnTqJwfsXPu3XwQqnLL7+cpk6dSt/4xjfEoqnf//731LlzZ/Hq/9xzz02osgATgAnAxByYJDQ4k3gwfMF/X2g0kMr9WGbc9DmmMhvIYKRmEq2ygToUSpjiBU4cOOXCKfV1v90+oXqmUodJWW+rTGqsdulzRjmbaQepfC1+rZ7InFR5rNW8Ws5+qnu/qtlkLkvqbjVHWAfsWHNSL7rooiiwttpmzK2HIZPqVjl35zmBVAZUnm/K+6Cef/754nX/OeecEymQdwCYOHEi7d69Wyyquuyyy8R3sf7utKYIRv4HI6f3ItnHoS+gL+CBxdwDS6OCVJZVXzXPf5Pw5ySTql+DV6zz6vznn38+anW/PifV6kcEZDZVwqF6jpplZNDjD7+mjLUzgVW79FfedpDKIBtvdb8+BUHNfFpNCdDrpK7Ij3Uv5DWtpjHEWt2v1os1zcrKolatWmFOarKjeYLl20HqoUOH6KGHHqKNGzdaAqoOozwNhber4r1TX3vtNXr44Yfp2LFjNHfuXOrVq1dCtQOYAEwAJubAJKHBmcSD4Qv++0Kjg9Rk9GerFedh3Fc0EW2tXtPbza9N5PpeHItMqhcqOr+GHaRu3ryZpkyZQidOnLC86LBhw+iOO+4QC6b4wcXqo89fdVo7BCP/g5HTe5Hs49AX0BfwwGLugQWQasDxrODLy62SDDTB8yKsdhJIhV+ZUhuKYJRawYj3OuU5ppwNtfowpI4fP17sv/vss88KUOXX/vw566yz6LrrrqObbropssAqkU6NvpBafSGRe+f1segL6AuAVECq176S9Ov5tQI96Q1rQAWc7mDQgCIadCqCEYIRgpG5YNSgwWrwZPgCfAG+YM4XkEk1aG4oKlgKIBghGCEYmQtGQXEH+AJ8Ab5gzhcAqUFxRtTTuAIIRghGCEbmgpHxAe6yQPgCfAG+YM4XAKkujQqnhV8BBCMEIwQjc8EoKI4CX4AvwBfM+QIgNSjOiHoaVwDBCMEIwchcMDI+wF0WCF+AL8AXzPkCINWlUeG08CuAYIRghGBkLhgFxVHgC/AF+II5XwCkBsUZUU/jCiAYIRghGJkLRsYHuMsC4QvwBfiCOV8ApLo0KpwWfgUQjBCMEIzMBaOgOAp8Ab4AXzDnC4DUoDgj6mlcAQQjBCMEI3PByPgAd1kgfAG+AF8w5wuAVJdGhdPCrwCCEYIRgpG5YBQUR4EvwBfgC+Z8AZAaFGdEPY0rgGCEYIRgZC4YGR/gLguEL8AX4AvmfAGQ6tKocFr4FUAwQjBCMDIXjILiKPAF+AJ8wZwvAFKD4oyop3EFEIwQjBCMzAUj4wPcZYHwBfgCfMGcLwBSXRoVTgu/AghGCEYIRuaCUVAcBb4AX4AvmPMFQGpQnBH1NK4AghGCEYKRuWBkfIC7LBC+AF+AL5jzBUCqS6PCaeFXAMEIwQjByFwwCoqjwBfgC/AFc74ASA2KM6KexhVAMEIwQjAyF4yMD3CXBcIX4AvwBXO+AEh1aVQ4Lb4C69ato4qKCsrLy6O0tDTLg50ck0ydEYwQjBCMzAWjZI71RMqGL8AX4AvmfCH0kMogVFZWFlG0Z8+eApwOHz5Ms2bNooEDB9KgQYMS8agGH8t1Ki8vp4KCAmrXrp2r6zEAzp49O+rc/Px8ys7OdnU9L0+qqamhoqIiGj16NGVmZsa8tAqpybwfsSrIgyN38V4vpUmpa708r79tfViDc845h5599ll67rnn6KuvvqK5c+dSr169xLl1dXX0wAMP0MaNGy2v1aFDB5o/fz6dd955tmWl8gEAE4AJwMQcmKSyF6h1gy/47wuhhtSlS5fStm3bomCQwYg/ffv2DSykcrveeustmjZtWgQCJbSOGjUqLnQzQDKc83F+Aa3U2A7+AanJtWI7SD158iT99re/pWeeeYYOHDgQqeycOXPosssucwSp/BA2b9486tatW3Ib28DSEYz8D0YNvEXGTkdfQF/AA4u5B5bQQmplZSWVlJTQhAkT4mbzjDmbRwXFa5eTDK0JSHXa1CC87m/MmVTOkt57773UsWNHuvLKK2nBggXE/UeFVKt7ffz4cZE9/cMf/kCXXHIJPfjgg9S6dWun3SIljwOYAEwAJubAJCVNwKJS8AX/fSG0kGoHQByAi4uLRTaRM36cieRzsrKyaOXKlSSnBbz66qv15lZyJpM/OTk5Mc/bs2cPFRYWUm1tbaRrt23bVmQ/OdDzFAT1dT9fk6cA8EceZ/WqPF67GGC5zNzcXOrRo4do3xVXXEFr166lqqoquvnmm8VrW/UjpwhIeOXjrOrA5fJ3GRkZkekTUiM551S/hv69OvWCv2OtuQPy9Av+qPeD/y3bIzVUs8RO9WqI2eF1P4k3ERdffDHt3LmTJk+e7AhSP/nkE5o0aRLt37+fpkyZQtdff31DbkNKnItg5H8wSokb7aAS6AvoC3hgMffAElpIVUHSynesIJXnePIcVYZP+bGCQh1S9fMkrMn5rnr2k4FYhVT99Thff9++fZaLjuK1S82SSkhluFCnBVhlUvX6ctu5TmvWrImcKwFT6iP1S09PF3pZXUPXqbS0NHI9OT1BgqwOqfr1uLzly5fT8OHDadOmTeL2yOkE8fRyEHNiHgJI/ToYOYVUniLwxBNPiCkCPJeVX/V37ty5IbchJc4FmABMACbmwCQlBr2DSsAX/PcFQKqSSdWzmxLW9FXqOnzp5+lQKoGOoYoztzqk6mNBZnWtVsYnCqkyUyzLsIJUq/roEG8F6+p53GYrHZYtW0YTJ04Ui274E+sBQIdUO41UzeLp5cBnAKlxRJIm7BRSP//8c5Fx3bVrF40YMYJuv/12atKkSUNuQ0qci2DkfzBKiRvtoBLoC+gLeGAx98ASakiNlY1kea0yqV5BaqKZVP01OddPf1UeL7Mrv1PhuEuXLvVen/NxVpAaawoBAzG/3me4dgKp+m4DXB6fz9MaGFLltazaokNqvGkNiejlIOYAUj2E1BUrVohMalgWTCEYmQtGDRmrJs8FpAJS4QvmfCG0kMrZNfX1sm5iJiBVzu/kstXtodQsYatWrQRMytfmfGy8zGC8dqlgp0OfbL+XmVR1oZZVJlXV3CoDHK++sTKp+jQDO70aErzwuj+x1/3V1dU0depU+vjjj8U8VJ6X2qxZs4bcgpQ5F2ACMAGYmAOTlBn4NhWBL/jvC6GFVAkz/PpRXaAkFwCNHDmy3sIpq0yqDoX63EwrmLJ7/WwFqfK1vKw3jw2r1/2x2iXneEoY1iFch1R1f9hYc1LVvVxlu+XiJf0cq2uo41vX0e2c1MGDBxNPIXCqV0PMDpCaGKRu2LBBbG/WvHlzsYcvr+wPywfByP9gFJS+gr6AvoAHFnMPLKGFVCmhugqc/xZroU68OZDqNRju5Eeu7o81TUD9EQE1m6qXpa5i55X9DNB8zJgxY2L+WpPeLvlaXf44QCxI5Xqoq+wl1Oor6fXryawnbyUkN27XF5nZvYbXV/dfffXVxGCT6Op+N3q5CYCAVOeQeujQIZo+fTpt2bIlNNtOqX0GYAIwAZiYAxM3fp2Mc+AL/vtC6CE1GR3Xar/SRBYCJaPOdmXabelld34Qv2/skHr06FG677776L333rO8fePHj6dhw4aJ7xhO+YHnyJEjodl2CpAafdsRkE/pAR2gAR5YzD2wAFJ9oCcroHOy0b4PVfHsko0VUnkv18b6sYPUu+++m4YMGULHjh0TP5W6fv16uuCCC+jhhx8WPwAQpg/ABGACMDEHJkHxDviC/74ASPVhNMhX7Vu3bo1cXX997kOxvl4SkOqrvCl7cZgwsmeAM2SUdYOCL8AXTPkCIDVl8QAVS7YCMGL/n5KTfY+dlo++gL5gKig77ZPJPA7jAZBqajwAUpM50lF2SisAIwaYmDLilB4I/64cxgPABOMBWXXTWXVAahCiA+qYFAUQlAGpCMpfDz2MB0AqxgMgFZCaFBxBoVCgvgIIyoBUBGVAqumgHAQvhjfigcWUNyKTGgRHQB2TogCMGJBqyoiT0sETLBTjAWCC8YBMqumHNkBqgkaNwxuPAgjKgFQEZWRSTQflIDgsvBEPLKa8EZAaBEdAHZOiAIwYkGrKiJPSwRMsFOMBYILxgEyq6Yc2QGqCRo3DG48CCMqAVARlZFJNB+UgOCy8EQ8sprwRkBoER0Adk6IAjBiQasqIk9LBEywU4wFggvGATKrphzZAaoJGjcMbjwIIyoBUBGVkUk0H5SA4LLwRDyymvBGQGgRHQB2TogCMGJBqyoiT0sETLBTjAWCC8YBMqumHNkBqgkaNwxuPAgjKgFQEZWRSTQflIDgsvBEPLKa8EZAaBEdAHZOiAIwYkGrKiJPSwRMsFOMBYILxgEyq6Yc2QGqCRo3DG48CCMqAVARlZFJNB+UgOCy8EQ8sprwRkBoER0Adk6IAjBiQasqIk9LBEywU4wFggvGATKrphzZAaoJGjcNTT4F169ZRRUUF5eXlUVpammcVRFAGpCIoI5NqOih7ZmA+XgjeiAcWU94ISPVxIMe79NKlS6m8vDxyyMCBAyknJ4cqKyupsLCQcnNzKTs722jtuE779u1rEOwxLM6ePTuq3qNGjaJBgwb51hZAqm/SEoIRgpGpYORfL/b2yhgTeHjFmDD38ApI9da/bK9WV1dHxcXF4jg188eA2Lt3b2rXrl1gIZXb8NZbb9G0adMoMzNTtFG2lyHVL+j2E1JzF++1vac4wHsFXp7X3/aihw4dolWrVtFLL71Eu3fvFln0/v3709ixY6lz586R8/fv30/cN1977TU6ePAgdezYkUaOHEk33HADtWzZ0rYcPgBgAg0AJubAxNGgTIGD4Av++wIg1XBH50xjWVkZFRQUCCANy4fbVVpaGgWoptoGSDWltLly7CCVAXX69Om0ZcuWepW68MILRTafx9fevXtFn9yxY0e94xhUb7vtNmrSpIltwxCM/A9GtjchRQ5AX0BfwAOLuQcWQKph4+OMDn/41b7Vp6amhmbNmkX8ipwzjwx/DGFZWVm0cuVK6tmzJ40bN44WLVokvpev0Z2cx5nb7du313sdn5GRIaB506ZNUXM75TWrqqpEVbnsWPM+7dqltlWfEqBOB7BqL5e5Z88ekWGura0Vl5LTI/j/AamGO7GB4uwglTOi/Ebiu9/9Ll166aVimgr3YYbRpk2b0ty5c6lXr170xBNP0IoVK6h79+5iXJ1xxhm0ePFiWr16NZ111llUVFREZ555pm2LACYAE4CJOTCxHZApcgB8wX9fAKQa7Ozy1bcKl3rxVrDJWSEVyqyu4+Q8fb6rntVVYY/rtWTJEho8eLB4dS+vz/XQ55c6aZdsp55xdVJvPobBgl/jcnZMbwcg1WAnNlSUHaRaVeOpp54Sr/X5M2fOHPr2t79NM2fOFFNQ7rzzTrrpppvEdwyykydPpi+//DICs3bNQjDyPxjZ3YNU+R59AX0BDyzmHlgAqQadzwnMWUGbPj3AKaTq5+lQymVxJmn06NECRO1gjwGAs65OIFVfGJafny8yv1YZVy6Xs7WcXXYyHUKf52pXb7e3mAcH5qS6Va9h5yUKqcePHxdgun79evEgM2/ePDr77LMtIfWLL76gu+++mz755BPx/VVXXWVbWYAJwARgYg5MbAdkihwAX/DfFwCpBju7hKv09PSEXvd7BamJZFJ5EYrTlfrx2qVDtw6vUn6ZKY4FqQyirIP6keALSDXYiQ0VlSikfvzxxzRlyhSR8eeHKM6Unjx5UkwR2bBhg1iUyHNYTz/9dHrvvffowQcfFMeOHz+ehg0bZtsqBCP/g5HtTUiRA9AX0BfwwGLugQWQatj4GKh466lYC6f8zKRKSJXzOtu2bRu10EmFPTkHVN0KK1YmlSWMtXDKClL5+Fhzcq0gVb82MqmGO20SiksEUvm1PcMoz6nmuaf8/506dRK15j7N81NPnDhh2YqHH36YrrjiCtsWAkwAJgATc2BiOyBT5AD4gv++AEg13NkltPEWOfoWVPwqvW/fvvUWTlntBqDuacpN4EUkW7duJZldtII99bW6VbN1SC0pKaEJEyaIqQAScIcOHRpzz1OrLaisoDveLgCxIFXVQGZ4kUk13HkNFucUUnmV/0MPPUQbN24UW0sxdF5wwQWRmh47doxefPFF4vmqvBVVmzZt6PLLL6fNmzfTV199JQDWydZoCEb+ByOD3atBRaEvoC/ggcXcAwsgtUF25e5kmQlkqJQf+brbSSaVz9FX3vOK/7Vr10btChALbtUfEVCzqfprc/UVO6/s5x0GWrVqFXdjfqspAuqiL5l1jbXhf6zX/eo0Ab4ef/gVLgMGXve764epfJYTSGVAfeSRR+jPf/6zANQZM2Y4Ak6eizpp0iSxRypW9zvvBYCzU1pBB2gASAWkOndOHOlYAatflPIL8BxXKoUPxMKp5N0cO0jlDClvw/bcc8/FBdQDBw6IDfx5u6lmzZrRp59+SgsWLBDzUnkuKq/657/bfQAmABOAiTkwsRuPqfI9fMF/X0AmNVV6u4F6WK2s9+KnUA1UPSlFwID8NyC3N/af//ynyIbySn2rT79+/URmlV/1L1y4sN4h+txVu3qgL6RuX7C7d15/j76AvoAHFnMPLIBUrx0sha+nTxHgqsbboD+Fm2KkaghGqRuMeI70PffcIzbxjwep/ItTPF/7gw8+ED/RyxnV6667TuyZ2rp1a8f9CH0hdfuC45vo0YHoC+gLgFRAqkd2gstAAfcKIBghGCEYmQtG7keq2TPhC/AF+II5X0Am1ay/obQAKYBghGCEYGQuGAXFGuAL8AX4gjlfAKQGxRlRT+MKIBghGCEYmQtGxge4ywLhC/AF+II5XwCkujQqnBZ+BRCMEIwQjMwFo6A4CnwBvgBfMOcLgNSgOCPqaVwBBCMEIwQjc8HI+AB3WSB8Ab4AXzDnC4BUl0aF08KvAIIRghGCkblgFBRHgS/AF+AL5nwBkBoUZ0Q9jSuAYIRghGBkLhgZH+AuC4QvwBfgC+Z8AZDq0qhwWvgVQDBCMEIwMheMguIo8AX4AnzBnC8AUoPijKincQUQjBCMEIzMBSPjA9xlgfAF+AJ8wZwvAFJdGhVOC78CCEYIRghG5oJRUBwFvgBfgC+Y8wVAalCcEfU0rgCCEYIRgpG5YGR8gLssEL4AX4AvmPMFQKpLo8Jp4VcAwQjBCMHIXDAKiqPAF+AL8AVzvgBIDYozop7GFUAwQjBCMDIXjIwPcJcFwhfgC/AFc74ASHVpVDgt/AogGCEYIRiZC0ZBcRT4AnwBvmDOFwCpQXFG1NO4AghGCEYIRuaCkfEB7rJA+AJ8Ab5gzhcAqS6NCqeFXwEEIwQjBCNzwSgojgJfVPj5SgAAE+BJREFUgC/AF8z5AiA1KM6YwvWsqamhWbNm0ahRoyg7OzuFa5pY1RCMEIwQjMwFo8RGZ/KOhi/AF+AL5nzBFaRWVlZSYWEh1dbWipq2bduWpk2bRpmZmbR06VLat28f5eXlUVpamjEnkXXKzc11DUrx2mWsIT4WVFdXR8XFxbR161YaOHAg5eTk1CtNasBfyHtqVyUnkOrF/bGrh9ff8+DIXbzX68vielAACkABKBACBUrHdqKsrCzblhw6dIieffZZeu655+irr76iuXPnUq9evSLnnTx5krZt20ZPPvkkffDBB8Sx+uyzzxaJn2uvvZaaNGkijuXj/vrXv9Ljjz9OHJ+aNm1KF154IY0bN46++c1v2tbDjwP8fmhLGFIrKipo9uzZlJ+fH4FBBpAXXniBxowZQ8uXLw8kpNq1yw64Gc75YwV+XnUM1rmkpIQmTJggHggS/UhI/fLLL4kHTUFBAbVr1y7qMuvWraOXX35Z/M1pOTqkWkErIDXRu4XjoQAUgAJQIJUVsINUhsqNGzfS/Pnz6cCBA5GmzJkzhy677LLIv19//XWaOXMmnThxIqq5DKFTpkyhQYMGib9v2rSJfvGLXwiIVT+nnXYaPfLII3TxxRcblyulIFVCDr/SlaIZV8SHAr1oV5AglZ/8uGPp91HC5Xe+8x3iQeMlpPpw23y/JDKpvkuMAqAAFIACgVXADlKZLXgqHCe5rrzySlqwYAFxnLWC1Pfff59GjBhBHTt2pNWrV4tsKUNrv379aMaMGXT8+HGaPn06bdmyhYYMGUJ33nmnAF9ONu3YsYOuv/56mjRpEjVr1syonikFqU4yeZyJ46wkv+4/fPgwFRUV0TXXXCMyrPzhV8h8k8rKyqIyeU7O69KlS+R1tXoXOCXet2/fevMi+Zpcjvyo2V/1fCft4uMZRMvLy8WpcopD+/btRblVVVWRS8pX6RL65Hc9e/aMTINgjbh+DIwrV64k+d2ePXuiplLIa+ltUadYOG2nCuNcWXmfZJZY1umHP/whLV68OAKp/He7+yXnpPJ1OdMe6yPvQaLtl9fT2xpr2oIXoxSQ6oWKuAYUgAJQIJwK2EEqt/ro0aPUokUL2rlzJ02ePNkSUnV1PvvsM5o4cSLt3r2b+vTpI7Ksu3btEucfO3aMHn30UbrooovEaU899ZRgE37tz/DLbGDyk1KQagUruhg6bDK88Ed9tewUevTz1Pmu/B3Pr5TZQP0VM5fx7rvvRl6/c70YMK1ecTttF5cpM8j63Fs9k8pAuGTJEho8eLB4NS/rx1DF15DTC1TI4mMYDseOHStew+uvyK1gOpF2qpDKHZznFcs5vPp36rQCp/dLLpyyet1vdX8YZhNpv34P5TX5FYcf0ywAqSatDmVBASgABYKlgBNIlS1KBFI//PBDuueee8S0PM6actKPeWbq1Kl0zjnniIwsZ1z58+abb9J9991X7++mlAwFpOqrvhOFHhbb6pU8QwtnKRlQ7BbvMOAtW7ZMPJ3o8zCdQKp+w2UmUC4Qc/K6n4/JyMiIQKqendTLkG1mqGUYd5LxjddOXUO1zup51dXVUXNfE71fTiE1kfb36NEj6qFEauXm3jkdvIBUp0rhOCgABaBA41PAD0jlTOljjz1Gzz//PKlzTfnfDKddu3YV/+3QoYMQ/J133hHwylwzb9486tatm9EbkXKQWlpaGnfVt1Um1QtIZdUTyaSqK9nlHWNAjJVJtWuX/uqer6m+vreCVJktVXsMayEzqVaQpr/O5nPlK3IrSE2knTqkqoDHqw75w8Cvl2MSUmO1n7PRVttcxYPyho5UQGpDFcT5UAAKQIHwKuA1pMqFVhzreJoAv+kcOnSoWN3P81QXLlwISI3XnfRX1lbH+g2pck4ol62/KlYhRn8dHw9m7Nol4S49PT3yWtkuk2q1mt0uk8rXVGHZSSY1kXbqkCrbfemll9L27dtp9OjRYmpCsiA1XvuRSQ2v0aNlUAAKQIEgKuA1pKqr94cPHy62lmrevHlUxlR/3S8zqXqG1ZSeKZVJ5UbLTJe+BZV8lc4iqwunYmW/1PmQMuMoM5O84Eo/j4GKF2FJkNJvgP6KWc9s8r95HzKrTKpdu/hphtsn579K2OPz1Nf96v6wOuhJaOWnoliZVD1jqW+LFQt8ZQZUZptjtTPWlAnO6KpZ4Vh1l/NX7e6XFfRbzUnVM8l27Y81J1XO8/V6UCKT6rWiuB4UgAJQIDwKeAmpPLf0wQcfpIMHD9KNN95Id911V9Re8xwfeTsqhlarhVPMJ8xVbdq0MSpwykEqt15/ja2vNLeDVBUK+f8ZkOS2SHJXgHhwK39EQM2mxtqrU66s5ycS7gRyUZLVXYzXLnWjf27vyJEjhQ68Nyyvjle/t1qRL9vYqlWruK/71R0E+Dr86d27d2RPWvl9rN0F4rXTClKtwNdqWoH6Gt7J/VKP5wca/XV9rLmkTtsv75+cPuHHqASk+qEqrgkFoAAUCIcCXkHqxx9/LBY/7d+/3xJQWS3eboq3mOL4PGzYMMEy6hZUt99+O91yyy3GhU1JSDWuAlG9le5cB7vFUsmoJ8oMjwKA1PDcS7QECkABKOC1AnaQyvNKObu5YcMGy6LHjx8vgJPnmvKcU6sPb+jPv1B1ySWX0Jo1a8SUQH3T/+7du4tyOnXq5HUTba8HSP23RFbZvSD+ipHtHccBKaOA34MvZRoapyLQ4JQ40AEayGGCvoC+4LQv2EHq3XffLbaY4o37V61aFRdS+WdUeeX/+vXr6emnn6ZPP/1UvMXt37+/yKp27tw5KSHF7/GQ8M+iJkWFfxcab+V7MuuFssOpgN+DLwiqQQNAqtOAHIT+7EUdMSYAqRgTX48kv8dDoCDVC4PBNaCAUwX8HnxO65HM46ABIBUBOXoEYkwAUjEmAKnJjMsoGwrgFe+/+wACMiAVARmQqocE+AJ8wZQvIJMKIIMCMRSAESNjYsqIgzAIMR4AJhgPeGAx/cACSA1CdEAdk6IAgjIgFUHZ3Gu9pAxyF4XCF+AL8AVzvgBIdWFSOKVxKIBghGCEYGQuGAXFVeAL8AX4gjlfAKQGxRlRT+MKIBghGCEYmQtGxge4ywLhC/AF+II5XwCkujQqnBZ+BRCMEIwQjMwFo6A4CnwBvgBfMOcLgNSgOCPqaVwBBCMEIwQjc8HI+AB3WSB8Ab4AXzDnC4BUl0aF08KvwL59+yg9PT38DY3TQmhwShzoAA3kMEFfQF9AX/g6aPg9HgCpjRpB0HgoAAWgABSAAlAACqSmAoDU1LwvqBUUgAJQAApAASgABRq1AoDURn370XgoAAWgABSAAlAACqSmAoDU1LwvqBUUgAJQAApAASgABRq1AoDURn370XgoAAWgABSAAlAACqSmAoDU1LwvqBUUgAJQAApAASgABRq1AoDURn370XgoAAWgABSAAlAACqSmAoDU1LwvqBUUgAJQAApAASgABRq1AoDURn370XgoAAWgABSAAlAACqSmAoDU1LwvqFUSFVi3bh2VlZWJGgwcOJBycnKSWBtzRVdWVlJhYSHV1tZSRkYGFRQUULt27aimpoZmzZpFVVVV1LZtW5o2bRplZmaaq1gSSpJaDB06lAYNGiRq0Nj6xdKlS6m8vFy0fdSoUUKHxtQX6urqqLi4mLZu3VrPC6y0SUI39bXIiooKKi0tjRrvsTwi1t99raCBi8s+wL88KOOA3i/y8/MpOztb1Cas/YLbxb8slZeXR2lpaVHK83fbtm2LxAuv+wIg1UBHRxHBUYAH2LJly2jixInUqlUrEaQ4OEsTCk5LEq/pihUrqF+/fgJA2XgYVLnt6v9z4GJYszKrxEtMzTM4CC1ZskRUrnv37kKDxtYv+B7zQ4n+gNaY+gL39XfffVdoIPvE4MGDBajLMXD48GEqKiqi0aNHh+rBje/zoUOHxBjgNrMnSDiTfij7yMiRI6N8MlbfSc3RHrtWPOZLSkroyiuvpAMHDkTGAvcLHhusg+qH27dvD12/kA+l3/nOd2jXrl00ZsyYKEiV7WcVx44dWy9metEXAKlBGzmor68K8KDij5o9U//ta+EpdHFpLsOHD6fFixcLA5JZVfXfKVRlz6oi+4C8IPeFxtQvVCBTM+YcsBpTX9Ahdfny5cTj4bnnnqPevXtHZc/Uf3vWEZN8Ib0fMLS98MILEVCR/77uuuvopZdeqvd3HWiS3BzXxav9QL+I+vAa5n6h33vWQfrBiBEj6JlnnhExorq62rKPNKQvAFJdd12cGEYFrGDEKqMUxrarbeJMCgdehhQdTMKYOZJtZ+PlYMPZoVdffTXywNKY+oX6Sl/qwq80G1tf4LbL17fqNBc5NtRXvPKtQ5h8wQmk8lunm266SYwVCSIquPGDbdA/8SBV/S7M/cIKUtkTud+rvmAFqfLNpNu+AEgN+ghC/T1VQIeReAblacEpdDG1zXr2LFaWLYWq36CqqIFG7QuNqV/o91y+0uNX2hxwZFY97H1Bvt7OysoiDpT84WkunFFVM6d632hQB0yhk+0gVfaTG264IQpS9f6TQk1yVZVYMUBvpw6pYeoXsbLo/GDCU15kIkOHVC/6AiDVVbfFSWFVoDG91rW6h3oWpDG94tUXREh9eNGQ/DSGaSCx7vktt9xCPG+5sUz9UOffyqwqwynPU8Xr/jQxT5tf/zfG1/36/Fy1f6gZ9rBMA9EhlcF99uzZUSGEs6r8IKtn1dUpIm64AZDqRjWcE1oFVEjjRob51bZ+E9l4eFcDuapffq8Gay8mwgel86gPLI2pX8RaIMMLiBpTX1DbqmrC/VcunNqzZ09koaXb15mpOh70TKreL6Q+AwYMiFo4pcN9qrbPab30TKqcDsMPr+qCWnURVdj6hdXrfqmf+lCrLzb2oi8AUp32VBzXaBRQtxqSW++EvfFWWUS5DRW3XW5BpW5NFXZNrLLqcmuysPcLJ9uRhb0v6HNz1e3o1K2G1C2IwjIm1PZxm3r27CmmOjB8yW3q5N94SyK1v6h/D7IeaptkO/he8xoF6QPq3xlYw9YvrOan696nv3nxui8AUoM8ilB3KAAFoAAUgAJQAAqEVAFAakhvLJoFBaAAFIACUAAKQIEgKwBIDfLdQ92hABSAAlAACkABKBBSBQCpIb2xaBYUgAJQAApAASgABYKsACA1yHcPdYcCUAAKQAEoAAWgQEgVAKSG9MaiWVAACkABKAAFoAAUCLICgNQg3z3UHQpAASgABaAAFIACIVUAkBrSG4tmQQEoAAWgABSAAlAgyAoAUoN891B3KAAFoAAUgAJQAAqEVAFAakhvLJoFBaAAFIACUAAKQIEgKwBIDfLdQ92hABSAAlAACkABKBBSBQCpIb2xaBYUgAJQAApAASgABYKsACA1yHcPdYcCUAAKQAEoAAWgQEgVAKSG9MaiWVAACkABKAAFoAAUCLICgNQg3z3UHQpAASgABaAAFIACIVUAkBrSG4tmQQEoAAWgABSAAlAgyAoAUoN891B3KAAFoAAUgAJQAAqEVAFAakhvLJoFBaBAchSoq6ujJUuW0ODBgykzMzM5lUCpUAAKQIEQKABIDcFNRBOgABQwq0BFRQXNnj1bFDpq1CgaNGhQpALr1q0T/6/+Ta0dn1tWVkYFBQXUrl27mBVn2C0uLqb09HTKyckx20CUBgWgABRIAQUAqSlwE1AFKAAFgqNATU0NFRUV0ejRo0Wm9Pnnn6err746LnAm2rrKykoqKSmhK6+8kg4cOABITVRAHA8FoEAoFACkhuI2ohFQAAp4ocC1k9+IeZmX5/UX3+mQqp6wdOlSKi8vF3+SGVbOnHJ29fPPP6fOnTvT0KFD6aWXXqIxY8ZQWloaWZ0jr8nnvvvuu4BUL24urgEFoEDgFACkBu6WocJQAAr4pYATSOWyGTr5lf3AgQMjAMlAWVVVJV7zq/NSGWpLS0tp2rRpIvPKWdIXXnhBQOr27dstz5FzWQGpft1pXBcKQIEgKABIDcJdQh2hABQwooBTSJWV4Szotm3bxPzSTZs2CXBVP/n5+eKfajZUhdRXX33V8pzs7GxxHiDVyG1HIVAACqSoAoDUFL0xqBYUgALmFUgUUrmGDKoZGRkiI9q7d2+SgClrr4OmCqnLly+3PCfWueYVQYlQAApAgeQpAEhNnvYoGQpAgRRTwAmkMmRu3LiRbrnlFvFan1fgy5X8PA0gLy9PzDV1Aqn8ut/qHEBqinUMVAcKQIGkKABITYrsKBQKQIFUVMAJpMrsqVwgpc5LVRdBcXaVpwEw1MZ63a8vnJLnVFdXU2FhIdXW1kZk4qkDepY2FTVEnaAAFIACXikASPVKSVwHCkCBwCvgFFID31A0AApAASgQAAUAqQG4SagiFIACUAAKQAEoAAUamwKA1MZ2x9FeKAAFoAAUgAJQAAoEQAFAagBuEqoIBaAAFIACUAAKQIHGpgAgtbHdcbQXCkABKAAF/n+7dXADIBCEADC5xmxdq9huNv7sAZkOYPhAgACBAAEnNWAkEQkQIECAAAECbQJOatvi+hIgQIAAAQIEAgSc1ICRRCRAgAABAgQItAk4qW2L60uAAAECBAgQCBBwUgNGEpEAAQIECBAg0CbgpLYtri8BAgQIECBAIEDASQ0YSUQCBAgQIECAQJuAk9q2uL4ECBAgQIAAgQABJzVgJBEJECBAgAABAm0CTmrb4voSIECAAAECBAIEnNSAkUQkQIAAAQIECLQJOKlti+tLgAABAgQIEAgQ+E7qzNznnCsgs4gECBAgQIAAAQI/F9jd5wV1LDH0dPVkXgAAAABJRU5ErkJggg==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67" y="1373981"/>
            <a:ext cx="8324850" cy="523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1167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ntegração">
  <a:themeElements>
    <a:clrScheme name="Pino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Integração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ntegração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13321</TotalTime>
  <Words>775</Words>
  <Application>Microsoft Office PowerPoint</Application>
  <PresentationFormat>Apresentação na tela (4:3)</PresentationFormat>
  <Paragraphs>179</Paragraphs>
  <Slides>49</Slides>
  <Notes>7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49</vt:i4>
      </vt:variant>
    </vt:vector>
  </HeadingPairs>
  <TitlesOfParts>
    <vt:vector size="50" baseType="lpstr">
      <vt:lpstr>Integração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Cid</dc:creator>
  <cp:lastModifiedBy>usuário</cp:lastModifiedBy>
  <cp:revision>316</cp:revision>
  <cp:lastPrinted>2022-09-09T12:30:34Z</cp:lastPrinted>
  <dcterms:created xsi:type="dcterms:W3CDTF">2020-08-28T13:23:14Z</dcterms:created>
  <dcterms:modified xsi:type="dcterms:W3CDTF">2023-09-29T11:00:23Z</dcterms:modified>
</cp:coreProperties>
</file>