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91"/>
  </p:notesMasterIdLst>
  <p:sldIdLst>
    <p:sldId id="256" r:id="rId2"/>
    <p:sldId id="258" r:id="rId3"/>
    <p:sldId id="514" r:id="rId4"/>
    <p:sldId id="503" r:id="rId5"/>
    <p:sldId id="363" r:id="rId6"/>
    <p:sldId id="392" r:id="rId7"/>
    <p:sldId id="364" r:id="rId8"/>
    <p:sldId id="398" r:id="rId9"/>
    <p:sldId id="399" r:id="rId10"/>
    <p:sldId id="367" r:id="rId11"/>
    <p:sldId id="394" r:id="rId12"/>
    <p:sldId id="395" r:id="rId13"/>
    <p:sldId id="396" r:id="rId14"/>
    <p:sldId id="400" r:id="rId15"/>
    <p:sldId id="401" r:id="rId16"/>
    <p:sldId id="515" r:id="rId17"/>
    <p:sldId id="366" r:id="rId18"/>
    <p:sldId id="519" r:id="rId19"/>
    <p:sldId id="516" r:id="rId20"/>
    <p:sldId id="365" r:id="rId21"/>
    <p:sldId id="510" r:id="rId22"/>
    <p:sldId id="327" r:id="rId23"/>
    <p:sldId id="259" r:id="rId24"/>
    <p:sldId id="477" r:id="rId25"/>
    <p:sldId id="506" r:id="rId26"/>
    <p:sldId id="507" r:id="rId27"/>
    <p:sldId id="509" r:id="rId28"/>
    <p:sldId id="512" r:id="rId29"/>
    <p:sldId id="513" r:id="rId30"/>
    <p:sldId id="505" r:id="rId31"/>
    <p:sldId id="478" r:id="rId32"/>
    <p:sldId id="479" r:id="rId33"/>
    <p:sldId id="480" r:id="rId34"/>
    <p:sldId id="481" r:id="rId35"/>
    <p:sldId id="482" r:id="rId36"/>
    <p:sldId id="483" r:id="rId37"/>
    <p:sldId id="484" r:id="rId38"/>
    <p:sldId id="485" r:id="rId39"/>
    <p:sldId id="486" r:id="rId40"/>
    <p:sldId id="487" r:id="rId41"/>
    <p:sldId id="488" r:id="rId42"/>
    <p:sldId id="489" r:id="rId43"/>
    <p:sldId id="490" r:id="rId44"/>
    <p:sldId id="491" r:id="rId45"/>
    <p:sldId id="492" r:id="rId46"/>
    <p:sldId id="493" r:id="rId47"/>
    <p:sldId id="494" r:id="rId48"/>
    <p:sldId id="495" r:id="rId49"/>
    <p:sldId id="496" r:id="rId50"/>
    <p:sldId id="498" r:id="rId51"/>
    <p:sldId id="499" r:id="rId52"/>
    <p:sldId id="500" r:id="rId53"/>
    <p:sldId id="502" r:id="rId54"/>
    <p:sldId id="504" r:id="rId55"/>
    <p:sldId id="419" r:id="rId56"/>
    <p:sldId id="420" r:id="rId57"/>
    <p:sldId id="422" r:id="rId58"/>
    <p:sldId id="421" r:id="rId59"/>
    <p:sldId id="423" r:id="rId60"/>
    <p:sldId id="425" r:id="rId61"/>
    <p:sldId id="424" r:id="rId62"/>
    <p:sldId id="426" r:id="rId63"/>
    <p:sldId id="427" r:id="rId64"/>
    <p:sldId id="429" r:id="rId65"/>
    <p:sldId id="430" r:id="rId66"/>
    <p:sldId id="518" r:id="rId67"/>
    <p:sldId id="431" r:id="rId68"/>
    <p:sldId id="449" r:id="rId69"/>
    <p:sldId id="450" r:id="rId70"/>
    <p:sldId id="451" r:id="rId71"/>
    <p:sldId id="452" r:id="rId72"/>
    <p:sldId id="453" r:id="rId73"/>
    <p:sldId id="454" r:id="rId74"/>
    <p:sldId id="455" r:id="rId75"/>
    <p:sldId id="456" r:id="rId76"/>
    <p:sldId id="457" r:id="rId77"/>
    <p:sldId id="520" r:id="rId78"/>
    <p:sldId id="460" r:id="rId79"/>
    <p:sldId id="461" r:id="rId80"/>
    <p:sldId id="466" r:id="rId81"/>
    <p:sldId id="469" r:id="rId82"/>
    <p:sldId id="468" r:id="rId83"/>
    <p:sldId id="471" r:id="rId84"/>
    <p:sldId id="472" r:id="rId85"/>
    <p:sldId id="473" r:id="rId86"/>
    <p:sldId id="474" r:id="rId87"/>
    <p:sldId id="475" r:id="rId88"/>
    <p:sldId id="476" r:id="rId89"/>
    <p:sldId id="352" r:id="rId90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B8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76" autoAdjust="0"/>
    <p:restoredTop sz="92148" autoAdjust="0"/>
  </p:normalViewPr>
  <p:slideViewPr>
    <p:cSldViewPr>
      <p:cViewPr>
        <p:scale>
          <a:sx n="117" d="100"/>
          <a:sy n="117" d="100"/>
        </p:scale>
        <p:origin x="-1548" y="-52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7852264994653642E-2"/>
          <c:y val="4.365464768690832E-2"/>
          <c:w val="0.90517242636337236"/>
          <c:h val="0.7314050578472027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Plan1!$B$2</c:f>
              <c:strCache>
                <c:ptCount val="1"/>
                <c:pt idx="0">
                  <c:v>Série 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345679012345678E-2"/>
                  <c:y val="-2.15778826702629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A4E-4A57-B52E-8AEC0D6D0BF5}"/>
                </c:ext>
              </c:extLst>
            </c:dLbl>
            <c:dLbl>
              <c:idx val="1"/>
              <c:layout>
                <c:manualLayout>
                  <c:x val="1.2345679012345678E-2"/>
                  <c:y val="-2.4275118004045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A4E-4A57-B52E-8AEC0D6D0BF5}"/>
                </c:ext>
              </c:extLst>
            </c:dLbl>
            <c:dLbl>
              <c:idx val="2"/>
              <c:layout>
                <c:manualLayout>
                  <c:x val="1.0802469135802469E-2"/>
                  <c:y val="-2.4275118004045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A4E-4A57-B52E-8AEC0D6D0BF5}"/>
                </c:ext>
              </c:extLst>
            </c:dLbl>
            <c:dLbl>
              <c:idx val="3"/>
              <c:layout>
                <c:manualLayout>
                  <c:x val="9.2592592592592587E-3"/>
                  <c:y val="-3.50640593391773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A4E-4A57-B52E-8AEC0D6D0BF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Plan1!$A$3:$A$6</c:f>
              <c:strCache>
                <c:ptCount val="4"/>
                <c:pt idx="0">
                  <c:v>MAIO</c:v>
                </c:pt>
                <c:pt idx="1">
                  <c:v>JUNHO</c:v>
                </c:pt>
                <c:pt idx="2">
                  <c:v>JULHO</c:v>
                </c:pt>
                <c:pt idx="3">
                  <c:v>AGOSTO</c:v>
                </c:pt>
              </c:strCache>
            </c:strRef>
          </c:cat>
          <c:val>
            <c:numRef>
              <c:f>Plan1!$B$3:$B$6</c:f>
              <c:numCache>
                <c:formatCode>General</c:formatCode>
                <c:ptCount val="4"/>
                <c:pt idx="0">
                  <c:v>185</c:v>
                </c:pt>
                <c:pt idx="1">
                  <c:v>196</c:v>
                </c:pt>
                <c:pt idx="2">
                  <c:v>213</c:v>
                </c:pt>
                <c:pt idx="3">
                  <c:v>211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A4E-4A57-B52E-8AEC0D6D0BF5}"/>
            </c:ext>
          </c:extLst>
        </c:ser>
        <c:ser>
          <c:idx val="1"/>
          <c:order val="1"/>
          <c:tx>
            <c:strRef>
              <c:f>Plan1!$C$2</c:f>
              <c:strCache>
                <c:ptCount val="1"/>
                <c:pt idx="0">
                  <c:v>Colunas2</c:v>
                </c:pt>
              </c:strCache>
            </c:strRef>
          </c:tx>
          <c:invertIfNegative val="0"/>
          <c:cat>
            <c:strRef>
              <c:f>Plan1!$A$3:$A$6</c:f>
              <c:strCache>
                <c:ptCount val="4"/>
                <c:pt idx="0">
                  <c:v>MAIO</c:v>
                </c:pt>
                <c:pt idx="1">
                  <c:v>JUNHO</c:v>
                </c:pt>
                <c:pt idx="2">
                  <c:v>JULHO</c:v>
                </c:pt>
                <c:pt idx="3">
                  <c:v>AGOSTO</c:v>
                </c:pt>
              </c:strCache>
            </c:strRef>
          </c:cat>
          <c:val>
            <c:numRef>
              <c:f>Plan1!$C$3:$C$6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3A4E-4A57-B52E-8AEC0D6D0B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67594368"/>
        <c:axId val="267608448"/>
        <c:axId val="0"/>
      </c:bar3DChart>
      <c:catAx>
        <c:axId val="267594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67608448"/>
        <c:crosses val="autoZero"/>
        <c:auto val="1"/>
        <c:lblAlgn val="ctr"/>
        <c:lblOffset val="100"/>
        <c:noMultiLvlLbl val="0"/>
      </c:catAx>
      <c:valAx>
        <c:axId val="2676084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75943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tx1"/>
          </a:solidFill>
        </a:defRPr>
      </a:pPr>
      <a:endParaRPr lang="pt-BR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Plan1!$C$1</c:f>
              <c:strCache>
                <c:ptCount val="1"/>
                <c:pt idx="0">
                  <c:v>Colunas1</c:v>
                </c:pt>
              </c:strCache>
            </c:strRef>
          </c:tx>
          <c:invertIfNegative val="0"/>
          <c:cat>
            <c:strRef>
              <c:f>Plan1!$A$2:$A$5</c:f>
              <c:strCache>
                <c:ptCount val="4"/>
                <c:pt idx="0">
                  <c:v>MAIO</c:v>
                </c:pt>
                <c:pt idx="1">
                  <c:v>JUNHO</c:v>
                </c:pt>
                <c:pt idx="2">
                  <c:v>JULHO</c:v>
                </c:pt>
                <c:pt idx="3">
                  <c:v>AGOSTO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9A1-407F-8635-6215E12102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67641984"/>
        <c:axId val="267643520"/>
      </c:barChart>
      <c:catAx>
        <c:axId val="2676419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67643520"/>
        <c:crosses val="autoZero"/>
        <c:auto val="1"/>
        <c:lblAlgn val="ctr"/>
        <c:lblOffset val="100"/>
        <c:noMultiLvlLbl val="0"/>
      </c:catAx>
      <c:valAx>
        <c:axId val="2676435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7641984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612934821988065"/>
          <c:y val="0.14614959037065747"/>
          <c:w val="0.87849336541265577"/>
          <c:h val="0.6470784375149477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Número de visitas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Plan1!$A$2:$A$4</c:f>
              <c:strCache>
                <c:ptCount val="3"/>
                <c:pt idx="0">
                  <c:v>DOMICILIARES</c:v>
                </c:pt>
                <c:pt idx="2">
                  <c:v>INSTITUCIONAIS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83</c:v>
                </c:pt>
                <c:pt idx="2">
                  <c:v>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483-42AA-AC06-0B11E40FB8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269427072"/>
        <c:axId val="269428608"/>
        <c:axId val="0"/>
      </c:bar3DChart>
      <c:catAx>
        <c:axId val="269427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69428608"/>
        <c:crosses val="autoZero"/>
        <c:auto val="1"/>
        <c:lblAlgn val="ctr"/>
        <c:lblOffset val="100"/>
        <c:noMultiLvlLbl val="0"/>
      </c:catAx>
      <c:valAx>
        <c:axId val="2694286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94270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78522649946536E-2"/>
          <c:y val="4.365464768690832E-2"/>
          <c:w val="0.69375267327695167"/>
          <c:h val="0.847386177199866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ATENDIMENTOS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Plan1!$A$2:$A$5</c:f>
              <c:strCache>
                <c:ptCount val="4"/>
                <c:pt idx="0">
                  <c:v>MAIO</c:v>
                </c:pt>
                <c:pt idx="1">
                  <c:v>JUNHO</c:v>
                </c:pt>
                <c:pt idx="2">
                  <c:v>JULHO</c:v>
                </c:pt>
                <c:pt idx="3">
                  <c:v>AGOSTO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97</c:v>
                </c:pt>
                <c:pt idx="1">
                  <c:v>85</c:v>
                </c:pt>
                <c:pt idx="2">
                  <c:v>114</c:v>
                </c:pt>
                <c:pt idx="3">
                  <c:v>102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4C2-4698-91ED-6BC9C52D4C04}"/>
            </c:ext>
          </c:extLst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Colunas1</c:v>
                </c:pt>
              </c:strCache>
            </c:strRef>
          </c:tx>
          <c:invertIfNegative val="0"/>
          <c:cat>
            <c:strRef>
              <c:f>Plan1!$A$2:$A$5</c:f>
              <c:strCache>
                <c:ptCount val="4"/>
                <c:pt idx="0">
                  <c:v>MAIO</c:v>
                </c:pt>
                <c:pt idx="1">
                  <c:v>JUNHO</c:v>
                </c:pt>
                <c:pt idx="2">
                  <c:v>JULHO</c:v>
                </c:pt>
                <c:pt idx="3">
                  <c:v>AGOSTO</c:v>
                </c:pt>
              </c:strCache>
            </c:strRef>
          </c:cat>
          <c:val>
            <c:numRef>
              <c:f>Plan1!$C$2:$C$5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4C2-4698-91ED-6BC9C52D4C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269472896"/>
        <c:axId val="269474432"/>
        <c:axId val="0"/>
      </c:bar3DChart>
      <c:catAx>
        <c:axId val="2694728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69474432"/>
        <c:crosses val="autoZero"/>
        <c:auto val="1"/>
        <c:lblAlgn val="ctr"/>
        <c:lblOffset val="100"/>
        <c:noMultiLvlLbl val="0"/>
      </c:catAx>
      <c:valAx>
        <c:axId val="2694744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94728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Masculino</c:v>
                </c:pt>
              </c:strCache>
            </c:strRef>
          </c:tx>
          <c:invertIfNegative val="0"/>
          <c:cat>
            <c:strRef>
              <c:f>Plan1!$A$2:$A$5</c:f>
              <c:strCache>
                <c:ptCount val="4"/>
                <c:pt idx="0">
                  <c:v>0 a 12 anos</c:v>
                </c:pt>
                <c:pt idx="1">
                  <c:v>13 a 17 anos</c:v>
                </c:pt>
                <c:pt idx="2">
                  <c:v>18 a 59 anos</c:v>
                </c:pt>
                <c:pt idx="3">
                  <c:v>60 anos ou +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14</c:v>
                </c:pt>
                <c:pt idx="1">
                  <c:v>13</c:v>
                </c:pt>
                <c:pt idx="2">
                  <c:v>12</c:v>
                </c:pt>
                <c:pt idx="3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8FC-4794-82B9-723D694C4986}"/>
            </c:ext>
          </c:extLst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Feminino</c:v>
                </c:pt>
              </c:strCache>
            </c:strRef>
          </c:tx>
          <c:invertIfNegative val="0"/>
          <c:cat>
            <c:strRef>
              <c:f>Plan1!$A$2:$A$5</c:f>
              <c:strCache>
                <c:ptCount val="4"/>
                <c:pt idx="0">
                  <c:v>0 a 12 anos</c:v>
                </c:pt>
                <c:pt idx="1">
                  <c:v>13 a 17 anos</c:v>
                </c:pt>
                <c:pt idx="2">
                  <c:v>18 a 59 anos</c:v>
                </c:pt>
                <c:pt idx="3">
                  <c:v>60 anos ou +</c:v>
                </c:pt>
              </c:strCache>
            </c:strRef>
          </c:cat>
          <c:val>
            <c:numRef>
              <c:f>Plan1!$C$2:$C$5</c:f>
              <c:numCache>
                <c:formatCode>General</c:formatCode>
                <c:ptCount val="4"/>
                <c:pt idx="0">
                  <c:v>16</c:v>
                </c:pt>
                <c:pt idx="1">
                  <c:v>9</c:v>
                </c:pt>
                <c:pt idx="2">
                  <c:v>20</c:v>
                </c:pt>
                <c:pt idx="3">
                  <c:v>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8FC-4794-82B9-723D694C4986}"/>
            </c:ext>
          </c:extLst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Total: 125 vítimas</c:v>
                </c:pt>
              </c:strCache>
            </c:strRef>
          </c:tx>
          <c:invertIfNegative val="0"/>
          <c:cat>
            <c:strRef>
              <c:f>Plan1!$A$2:$A$5</c:f>
              <c:strCache>
                <c:ptCount val="4"/>
                <c:pt idx="0">
                  <c:v>0 a 12 anos</c:v>
                </c:pt>
                <c:pt idx="1">
                  <c:v>13 a 17 anos</c:v>
                </c:pt>
                <c:pt idx="2">
                  <c:v>18 a 59 anos</c:v>
                </c:pt>
                <c:pt idx="3">
                  <c:v>60 anos ou +</c:v>
                </c:pt>
              </c:strCache>
            </c:strRef>
          </c:cat>
          <c:val>
            <c:numRef>
              <c:f>Plan1!$D$2:$D$5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8FC-4794-82B9-723D694C49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9200000"/>
        <c:axId val="269205888"/>
      </c:barChart>
      <c:catAx>
        <c:axId val="2692000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69205888"/>
        <c:crosses val="autoZero"/>
        <c:auto val="1"/>
        <c:lblAlgn val="ctr"/>
        <c:lblOffset val="100"/>
        <c:noMultiLvlLbl val="0"/>
      </c:catAx>
      <c:valAx>
        <c:axId val="2692058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920000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Total</a:t>
            </a:r>
            <a:r>
              <a:rPr lang="en-US" baseline="0" dirty="0"/>
              <a:t> 87</a:t>
            </a:r>
            <a:r>
              <a:rPr lang="en-US" dirty="0"/>
              <a:t> 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5.3891251782503563E-2"/>
          <c:y val="0.21546021533213019"/>
          <c:w val="0.92248670097340191"/>
          <c:h val="0.541024857327384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Colunas1</c:v>
                </c:pt>
              </c:strCache>
            </c:strRef>
          </c:tx>
          <c:invertIfNegative val="0"/>
          <c:cat>
            <c:strRef>
              <c:f>Plan1!$A$2:$A$5</c:f>
              <c:strCache>
                <c:ptCount val="4"/>
                <c:pt idx="0">
                  <c:v>Viol. Física e Psicológica</c:v>
                </c:pt>
                <c:pt idx="1">
                  <c:v>Abuso Sexual</c:v>
                </c:pt>
                <c:pt idx="2">
                  <c:v>Exploração Sexual</c:v>
                </c:pt>
                <c:pt idx="3">
                  <c:v>Negligencia e Abandono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18</c:v>
                </c:pt>
                <c:pt idx="1">
                  <c:v>6</c:v>
                </c:pt>
                <c:pt idx="2">
                  <c:v>0</c:v>
                </c:pt>
                <c:pt idx="3">
                  <c:v>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E1A-4FEF-AFF5-52C2DE90B0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7687936"/>
        <c:axId val="237689472"/>
      </c:barChart>
      <c:catAx>
        <c:axId val="2376879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37689472"/>
        <c:crosses val="autoZero"/>
        <c:auto val="1"/>
        <c:lblAlgn val="ctr"/>
        <c:lblOffset val="100"/>
        <c:noMultiLvlLbl val="0"/>
      </c:catAx>
      <c:valAx>
        <c:axId val="2376894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376879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Total 50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Colunas1</c:v>
                </c:pt>
              </c:strCache>
            </c:strRef>
          </c:tx>
          <c:invertIfNegative val="0"/>
          <c:cat>
            <c:strRef>
              <c:f>Plan1!$A$2:$A$3</c:f>
              <c:strCache>
                <c:ptCount val="2"/>
                <c:pt idx="0">
                  <c:v>Física, Psicológica ou Sexual</c:v>
                </c:pt>
                <c:pt idx="1">
                  <c:v>Negligência ou Abandono</c:v>
                </c:pt>
              </c:strCache>
            </c:strRef>
          </c:cat>
          <c:val>
            <c:numRef>
              <c:f>Plan1!$B$2:$B$3</c:f>
              <c:numCache>
                <c:formatCode>General</c:formatCode>
                <c:ptCount val="2"/>
                <c:pt idx="0">
                  <c:v>15</c:v>
                </c:pt>
                <c:pt idx="1">
                  <c:v>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E62-489B-81E2-CF9626CF6A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9367936"/>
        <c:axId val="269386112"/>
      </c:barChart>
      <c:catAx>
        <c:axId val="2693679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69386112"/>
        <c:crosses val="autoZero"/>
        <c:auto val="1"/>
        <c:lblAlgn val="ctr"/>
        <c:lblOffset val="100"/>
        <c:noMultiLvlLbl val="0"/>
      </c:catAx>
      <c:valAx>
        <c:axId val="2693861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93679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0.89939</cdr:y>
    </cdr:from>
    <cdr:to>
      <cdr:x>1</cdr:x>
      <cdr:y>0.95247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="" xmlns:a16="http://schemas.microsoft.com/office/drawing/2014/main" id="{592E66D7-DD73-8A8E-1437-7DC7D1968D04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82964" y="4234792"/>
          <a:ext cx="8229600" cy="249958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0.75375</cdr:x>
      <cdr:y>0.29664</cdr:y>
    </cdr:from>
    <cdr:to>
      <cdr:x>0.95458</cdr:x>
      <cdr:y>0.39469</cdr:y>
    </cdr:to>
    <cdr:sp macro="" textlink="">
      <cdr:nvSpPr>
        <cdr:cNvPr id="3" name="Retângulo 2"/>
        <cdr:cNvSpPr/>
      </cdr:nvSpPr>
      <cdr:spPr>
        <a:xfrm xmlns:a="http://schemas.openxmlformats.org/drawingml/2006/main">
          <a:off x="6203032" y="1396752"/>
          <a:ext cx="1652786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endParaRPr lang="pt-BR" sz="2400" b="1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0.79506</cdr:x>
      <cdr:y>0.84356</cdr:y>
    </cdr:from>
    <cdr:to>
      <cdr:x>1</cdr:x>
      <cdr:y>1</cdr:y>
    </cdr:to>
    <cdr:sp macro="" textlink="">
      <cdr:nvSpPr>
        <cdr:cNvPr id="2" name="Retângulo 1"/>
        <cdr:cNvSpPr/>
      </cdr:nvSpPr>
      <cdr:spPr>
        <a:xfrm xmlns:a="http://schemas.openxmlformats.org/drawingml/2006/main">
          <a:off x="6999064" y="3911848"/>
          <a:ext cx="1652751" cy="46167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>
          <a:defPPr>
            <a:defRPr lang="pt-B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rPr>
            <a:t>Total: 398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189E6F-B574-4D72-8FA8-E0833B5B768E}" type="datetimeFigureOut">
              <a:rPr lang="pt-BR" smtClean="0"/>
              <a:t>28/09/2023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B93C2D-3F9A-42D1-B1EB-1B8721DC4E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5340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etângulo de cantos arredondados 12"/>
          <p:cNvSpPr/>
          <p:nvPr/>
        </p:nvSpPr>
        <p:spPr>
          <a:xfrm>
            <a:off x="65313" y="52317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295400" y="2400300"/>
            <a:ext cx="6400800" cy="120015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28/09/2023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62932" y="1086978"/>
            <a:ext cx="9021537" cy="114551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62932" y="1047540"/>
            <a:ext cx="9021537" cy="90435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>
            <a:off x="62932" y="2232487"/>
            <a:ext cx="9021537" cy="82899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457200" y="1129448"/>
            <a:ext cx="8229600" cy="1102519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28/09/2023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11680" cy="4388644"/>
          </a:xfrm>
        </p:spPr>
        <p:txBody>
          <a:bodyPr vert="eaVert"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205980"/>
            <a:ext cx="5562600" cy="4388644"/>
          </a:xfrm>
        </p:spPr>
        <p:txBody>
          <a:bodyPr vert="eaVert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28/09/2023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28/09/2023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7772400" cy="3429000"/>
          </a:xfrm>
        </p:spPr>
        <p:txBody>
          <a:bodyPr vert="horz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etângulo de cantos arredondados 9"/>
          <p:cNvSpPr/>
          <p:nvPr/>
        </p:nvSpPr>
        <p:spPr>
          <a:xfrm>
            <a:off x="65313" y="52317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714376"/>
            <a:ext cx="7772400" cy="1021556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1910953"/>
            <a:ext cx="7772400" cy="1003697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28/09/2023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800100" y="4629150"/>
            <a:ext cx="4000500" cy="342900"/>
          </a:xfrm>
        </p:spPr>
        <p:txBody>
          <a:bodyPr/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 flipV="1">
            <a:off x="69413" y="1782623"/>
            <a:ext cx="9013515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69147" y="1756107"/>
            <a:ext cx="9013781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68307" y="1851660"/>
            <a:ext cx="9014621" cy="3429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28/09/2023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93395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9530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28/09/2023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half" idx="2"/>
          </p:nvPr>
        </p:nvSpPr>
        <p:spPr>
          <a:xfrm>
            <a:off x="9144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half" idx="4"/>
          </p:nvPr>
        </p:nvSpPr>
        <p:spPr>
          <a:xfrm>
            <a:off x="49530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28/09/2023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28/09/2023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etângulo de cantos arredondados 8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914400" y="1200150"/>
            <a:ext cx="1905000" cy="337185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28/09/2023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1"/>
          </p:nvPr>
        </p:nvSpPr>
        <p:spPr>
          <a:xfrm>
            <a:off x="2971800" y="1200150"/>
            <a:ext cx="5715000" cy="3371850"/>
          </a:xfrm>
        </p:spPr>
        <p:txBody>
          <a:bodyPr vert="horz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3675413"/>
            <a:ext cx="7315200" cy="391716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914400" y="4084369"/>
            <a:ext cx="7315200" cy="51435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28/09/2023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914400" y="4629150"/>
            <a:ext cx="3886200" cy="342900"/>
          </a:xfr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Retângulo 10"/>
          <p:cNvSpPr/>
          <p:nvPr/>
        </p:nvSpPr>
        <p:spPr>
          <a:xfrm flipV="1">
            <a:off x="68307" y="3512666"/>
            <a:ext cx="9006840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>
          <a:xfrm>
            <a:off x="68509" y="3487856"/>
            <a:ext cx="9006639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tângulo 12"/>
          <p:cNvSpPr/>
          <p:nvPr/>
        </p:nvSpPr>
        <p:spPr>
          <a:xfrm>
            <a:off x="68511" y="3579919"/>
            <a:ext cx="9006637" cy="3660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68309" y="50007"/>
            <a:ext cx="9001873" cy="3436144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/>
              <a:t>Clique no ícone para adicionar uma imagem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etângulo de cantos arredondados 7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914400" y="205979"/>
            <a:ext cx="7772400" cy="85725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7772400" cy="3429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pt-BR"/>
              <a:t>Clique para editar o texto mestre</a:t>
            </a:r>
          </a:p>
          <a:p>
            <a:pPr lvl="1" eaLnBrk="1" latinLnBrk="0" hangingPunct="1"/>
            <a:r>
              <a:rPr kumimoji="0" lang="pt-BR"/>
              <a:t>Segundo nível</a:t>
            </a:r>
          </a:p>
          <a:p>
            <a:pPr lvl="2" eaLnBrk="1" latinLnBrk="0" hangingPunct="1"/>
            <a:r>
              <a:rPr kumimoji="0" lang="pt-BR"/>
              <a:t>Terceiro nível</a:t>
            </a:r>
          </a:p>
          <a:p>
            <a:pPr lvl="3" eaLnBrk="1" latinLnBrk="0" hangingPunct="1"/>
            <a:r>
              <a:rPr kumimoji="0" lang="pt-BR"/>
              <a:t>Quarto nível</a:t>
            </a:r>
          </a:p>
          <a:p>
            <a:pPr lvl="4" eaLnBrk="1" latinLnBrk="0" hangingPunct="1"/>
            <a:r>
              <a:rPr kumimoji="0" lang="pt-BR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172200" y="4643437"/>
            <a:ext cx="2476500" cy="357188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9B524B0-DCDA-4945-B206-949C5FEC045B}" type="datetimeFigureOut">
              <a:rPr lang="pt-BR" smtClean="0"/>
              <a:pPr/>
              <a:t>28/09/2023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914400" y="4629150"/>
            <a:ext cx="3962400" cy="3429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146304" y="4657725"/>
            <a:ext cx="457200" cy="3429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2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6.jpeg"/><Relationship Id="rId4" Type="http://schemas.openxmlformats.org/officeDocument/2006/relationships/image" Target="../media/image7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10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07504" y="555527"/>
            <a:ext cx="547260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SECRETARIA MUNICIPAL DE DESENVOLVIMENTO SOCIAL</a:t>
            </a:r>
          </a:p>
          <a:p>
            <a:pPr algn="ctr"/>
            <a:endParaRPr lang="pt-B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2º QUADRIMESTRE DE 2023</a:t>
            </a:r>
          </a:p>
        </p:txBody>
      </p:sp>
    </p:spTree>
    <p:extLst>
      <p:ext uri="{BB962C8B-B14F-4D97-AF65-F5344CB8AC3E}">
        <p14:creationId xmlns:p14="http://schemas.microsoft.com/office/powerpoint/2010/main" val="2316032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085850"/>
            <a:ext cx="4572000" cy="3429000"/>
          </a:xfr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64510" y="555526"/>
            <a:ext cx="6357982" cy="1141636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Festa </a:t>
            </a:r>
            <a:r>
              <a:rPr lang="pt-BR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Julina</a:t>
            </a:r>
            <a:r>
              <a:rPr lang="pt-BR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 Idosos</a:t>
            </a:r>
          </a:p>
          <a:p>
            <a:pPr algn="ctr"/>
            <a:r>
              <a:rPr lang="pt-BR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realizado no dia 26 de julho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925011"/>
            <a:ext cx="2417465" cy="234961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20" y="1925012"/>
            <a:ext cx="4074769" cy="235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26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725" y="1085850"/>
            <a:ext cx="2571750" cy="3429000"/>
          </a:xfr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64510" y="555526"/>
            <a:ext cx="6357982" cy="1141636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Festa </a:t>
            </a:r>
            <a:r>
              <a:rPr lang="pt-BR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Julina</a:t>
            </a:r>
            <a:r>
              <a:rPr lang="pt-BR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 os Grupos de Mulheres: encontro com todos os grupo, partilha e apresentações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79662"/>
            <a:ext cx="3168352" cy="298856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779662"/>
            <a:ext cx="3224956" cy="298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48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346" y="1085850"/>
            <a:ext cx="2461253" cy="1845940"/>
          </a:xfr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7" y="0"/>
            <a:ext cx="9144000" cy="51435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64510" y="555526"/>
            <a:ext cx="6357982" cy="1141636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67544" y="339502"/>
            <a:ext cx="568863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Participação dos grupos de mulheres no encontro de mulheres agricultoras no Farol Shopping no dia 04 de agosto.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52" y="2139702"/>
            <a:ext cx="3645024" cy="273376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139702"/>
            <a:ext cx="3645024" cy="273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64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346" y="1085850"/>
            <a:ext cx="2461253" cy="1845940"/>
          </a:xfr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8" y="33938"/>
            <a:ext cx="9144000" cy="51435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64510" y="555526"/>
            <a:ext cx="6357982" cy="1141636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67544" y="339502"/>
            <a:ext cx="568863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Participação dos idosos do Projeto “Saúde na Linha dos Olhos” da Associação Jorge Lacerda - AJL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97161"/>
            <a:ext cx="3124185" cy="312418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700437"/>
            <a:ext cx="3124185" cy="312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61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346" y="1085850"/>
            <a:ext cx="2461253" cy="1845940"/>
          </a:xfr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20" y="0"/>
            <a:ext cx="9144000" cy="51435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64510" y="555526"/>
            <a:ext cx="6357982" cy="1141636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67544" y="339502"/>
            <a:ext cx="56886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Projeto “Maturidade Digital”</a:t>
            </a:r>
          </a:p>
          <a:p>
            <a:pPr algn="just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39831"/>
            <a:ext cx="4101868" cy="3187215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264510" y="2355726"/>
            <a:ext cx="42354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Primeira Turma: 22/05 a 28/07 </a:t>
            </a:r>
          </a:p>
        </p:txBody>
      </p:sp>
    </p:spTree>
    <p:extLst>
      <p:ext uri="{BB962C8B-B14F-4D97-AF65-F5344CB8AC3E}">
        <p14:creationId xmlns:p14="http://schemas.microsoft.com/office/powerpoint/2010/main" val="2548620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346" y="1085850"/>
            <a:ext cx="2461253" cy="1845940"/>
          </a:xfr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8" y="239"/>
            <a:ext cx="9144000" cy="51435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64510" y="555526"/>
            <a:ext cx="6357982" cy="1141636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67544" y="339502"/>
            <a:ext cx="547260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Projeto “Maturidade Digital”</a:t>
            </a:r>
          </a:p>
          <a:p>
            <a:pPr algn="just"/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Segunda turma iniciou no dia 14/08</a:t>
            </a:r>
          </a:p>
          <a:p>
            <a:pPr algn="just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067694"/>
            <a:ext cx="2427734" cy="242773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067694"/>
            <a:ext cx="3513508" cy="249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61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346" y="1085850"/>
            <a:ext cx="2461253" cy="1845940"/>
          </a:xfr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34"/>
            <a:ext cx="9144000" cy="51435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64510" y="555526"/>
            <a:ext cx="6357982" cy="1141636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822292" y="2052439"/>
            <a:ext cx="3600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Prevenção de quedas em pessoas idosas realizado em agosto</a:t>
            </a:r>
          </a:p>
        </p:txBody>
      </p:sp>
      <p:pic>
        <p:nvPicPr>
          <p:cNvPr id="10" name="Imagem 9" descr="Grupo de pessoas sentadas ao redor de uma mesa com cadeiras&#10;&#10;Descrição gerada automaticamente">
            <a:extLst>
              <a:ext uri="{FF2B5EF4-FFF2-40B4-BE49-F238E27FC236}">
                <a16:creationId xmlns="" xmlns:a16="http://schemas.microsoft.com/office/drawing/2014/main" id="{D86465A7-8153-FE67-BF84-E06914CEC6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92" y="1085850"/>
            <a:ext cx="3041536" cy="385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89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85720" y="205979"/>
            <a:ext cx="6357982" cy="853603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5979"/>
            <a:ext cx="4392488" cy="1213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497EBF5E-7294-352C-1F45-AABD2DE3DA8A}"/>
              </a:ext>
            </a:extLst>
          </p:cNvPr>
          <p:cNvSpPr/>
          <p:nvPr/>
        </p:nvSpPr>
        <p:spPr>
          <a:xfrm>
            <a:off x="755576" y="1684869"/>
            <a:ext cx="766711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Gabinete da Prefeita: 19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Secretaria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de Saúde: </a:t>
            </a:r>
            <a:r>
              <a:rPr lang="pt-B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Vacinas: 186, Aferição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pressão , HGT e Diabetes 80 , Teste rápido: 195, </a:t>
            </a:r>
            <a:r>
              <a:rPr lang="pt-BR" sz="2200" dirty="0" err="1" smtClean="0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Auriculoterapia</a:t>
            </a:r>
            <a:r>
              <a:rPr lang="pt-BR" sz="2200" dirty="0" smtClean="0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 75</a:t>
            </a:r>
            <a:r>
              <a:rPr lang="pt-BR" sz="22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pt-B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Massoterapia: 95, Avaliação Odontológica: 07;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Secretaria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de Desenvolvimento Social (Programa Bolsa Família, CRAS, CREAS, Serviço Acolhimento Familiar e Institucional</a:t>
            </a:r>
            <a:r>
              <a:rPr lang="pt-B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): 24, Pintura em rosto: 78, Pipoca: 1.500;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646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85720" y="205979"/>
            <a:ext cx="6357982" cy="853603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5979"/>
            <a:ext cx="4392488" cy="1213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497EBF5E-7294-352C-1F45-AABD2DE3DA8A}"/>
              </a:ext>
            </a:extLst>
          </p:cNvPr>
          <p:cNvSpPr/>
          <p:nvPr/>
        </p:nvSpPr>
        <p:spPr>
          <a:xfrm>
            <a:off x="755576" y="1684869"/>
            <a:ext cx="766711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Central do Cidadão: Setor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de Identidade: </a:t>
            </a:r>
            <a:r>
              <a:rPr lang="pt-B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Confecção de identidades: 53, Orientações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dúvidas do Setor de Identidade: 108, MEI: 14, Defesa Civil: 10, Cartão de Estacionamento Idoso: 08, Bem Estar Animal: 112- com doação de cães.</a:t>
            </a:r>
          </a:p>
          <a:p>
            <a:pPr algn="just"/>
            <a:endParaRPr lang="pt-BR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Agricultura: Doação de Mudas: 904, Pessoas atendidas 341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61286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4" y="0"/>
            <a:ext cx="9144000" cy="51435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85720" y="205979"/>
            <a:ext cx="6357982" cy="853603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5979"/>
            <a:ext cx="4392488" cy="1213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497EBF5E-7294-352C-1F45-AABD2DE3DA8A}"/>
              </a:ext>
            </a:extLst>
          </p:cNvPr>
          <p:cNvSpPr/>
          <p:nvPr/>
        </p:nvSpPr>
        <p:spPr>
          <a:xfrm>
            <a:off x="755576" y="2052439"/>
            <a:ext cx="766711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Instituto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Mix</a:t>
            </a:r>
            <a:r>
              <a:rPr lang="pt-B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: 100 (corte de cabelo e sobrancelha)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SENAI: </a:t>
            </a:r>
            <a:r>
              <a:rPr lang="pt-B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OAB: 12</a:t>
            </a:r>
          </a:p>
          <a:p>
            <a:pPr algn="just"/>
            <a:r>
              <a:rPr lang="pt-B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Exame Oftalmologista: 60</a:t>
            </a:r>
          </a:p>
          <a:p>
            <a:pPr algn="just"/>
            <a:endParaRPr lang="pt-BR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Total: 4.016  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033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5720" y="205979"/>
            <a:ext cx="6357982" cy="1141636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Secretaria Municipal de Desenvolvimento Social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1"/>
          </p:nvPr>
        </p:nvSpPr>
        <p:spPr>
          <a:xfrm>
            <a:off x="251520" y="1707654"/>
            <a:ext cx="8435280" cy="3096344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pt-BR" dirty="0"/>
              <a:t>            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Conselhos Municipais gerenciados na gestão com reuniões mensais (presencial/remota), trabalham na articulação de entidades e organizações de Assistência Social e na aprovação de planos, gastos com recursos públicos, no monitoramento e acompanhamento da Política Pública.  </a:t>
            </a:r>
          </a:p>
          <a:p>
            <a:pPr marL="0" indent="0">
              <a:buNone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Conselho Municipal de Assistência Social;</a:t>
            </a: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Conselho Municipal da Pessoa Idosa;</a:t>
            </a: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Conselho Municipal da Pessoa com Deficiência. </a:t>
            </a:r>
          </a:p>
        </p:txBody>
      </p:sp>
      <p:pic>
        <p:nvPicPr>
          <p:cNvPr id="3076" name="Picture 4" descr="SUAS: descubra como o SUAS atua para diminuir desigualdad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7494"/>
            <a:ext cx="1180351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428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5" name="Espaço Reservado para Conteúdo 14" descr="Pessoas em uma quadra&#10;&#10;Descrição gerada automaticamente com confiança baixa">
            <a:extLst>
              <a:ext uri="{FF2B5EF4-FFF2-40B4-BE49-F238E27FC236}">
                <a16:creationId xmlns="" xmlns:a16="http://schemas.microsoft.com/office/drawing/2014/main" id="{A1AC1D8E-C4C0-A753-18A8-EF02E03D430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725" y="1085850"/>
            <a:ext cx="2571750" cy="3429000"/>
          </a:xfr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285720" y="205979"/>
            <a:ext cx="6357982" cy="1141636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="" xmlns:a16="http://schemas.microsoft.com/office/drawing/2014/main" id="{CEEC8934-4EEC-7397-4AD1-7D1D50047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5979"/>
            <a:ext cx="4392488" cy="1213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Imagem 17" descr="Uma imagem contendo homem, caminhão, mulher, cama&#10;&#10;Descrição gerada automaticamente">
            <a:extLst>
              <a:ext uri="{FF2B5EF4-FFF2-40B4-BE49-F238E27FC236}">
                <a16:creationId xmlns="" xmlns:a16="http://schemas.microsoft.com/office/drawing/2014/main" id="{50824E46-14F5-10B3-F60E-39F3EE1433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98" y="1774581"/>
            <a:ext cx="2252849" cy="3003798"/>
          </a:xfrm>
          <a:prstGeom prst="rect">
            <a:avLst/>
          </a:prstGeom>
        </p:spPr>
      </p:pic>
      <p:pic>
        <p:nvPicPr>
          <p:cNvPr id="24" name="Imagem 23" descr="Pessoas em tripé&#10;&#10;Descrição gerada automaticamente">
            <a:extLst>
              <a:ext uri="{FF2B5EF4-FFF2-40B4-BE49-F238E27FC236}">
                <a16:creationId xmlns="" xmlns:a16="http://schemas.microsoft.com/office/drawing/2014/main" id="{6AEEC891-DE54-55F5-931E-AB4F76DA10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694955"/>
            <a:ext cx="2252849" cy="300379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7" y="2139702"/>
            <a:ext cx="3312368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53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07504" y="483518"/>
            <a:ext cx="496855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Programa Bolsa Família</a:t>
            </a:r>
          </a:p>
          <a:p>
            <a:pPr algn="ctr"/>
            <a:endParaRPr lang="pt-BR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Cadastro Único para Programas Sociais</a:t>
            </a:r>
          </a:p>
          <a:p>
            <a:pPr algn="ctr"/>
            <a:endParaRPr lang="pt-BR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93446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C1B0276-B0E7-BC66-2F85-CA1E27235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0A9F5BAF-F663-A0EE-4CA5-DB52A35886D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D0898FD9-E4BE-F29C-0CB9-12AFD49ED1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7" y="0"/>
            <a:ext cx="9144000" cy="51435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EA7F0E3E-4349-0F16-FDD5-9A966C5C6DB9}"/>
              </a:ext>
            </a:extLst>
          </p:cNvPr>
          <p:cNvSpPr txBox="1"/>
          <p:nvPr/>
        </p:nvSpPr>
        <p:spPr>
          <a:xfrm>
            <a:off x="323528" y="411510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Cadastro Único para Programas Sociais</a:t>
            </a:r>
            <a:b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Programa Bolsa Família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7F7B7A30-CA81-E01E-F187-53D028503AAA}"/>
              </a:ext>
            </a:extLst>
          </p:cNvPr>
          <p:cNvSpPr txBox="1"/>
          <p:nvPr/>
        </p:nvSpPr>
        <p:spPr>
          <a:xfrm>
            <a:off x="323528" y="1805477"/>
            <a:ext cx="806489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	O Cadastro único é um instrumento que identifica e caracteriza as famílias de baixa renda, permitindo a inclusão dessas famílias em Programas Sociais tais como: Programa Bolsa Família, Tarifa Social de energia elétrica, Isenção em Concursos Públicos, Identidade Jovem, Tarifa Social de água, Carteira do Idoso Interestadual, Telefone Popular, Contribuição de 5% de INSS para donas de casa, BPC Idoso e BPC deficiente, Benefícios Eventuais, entre outros. </a:t>
            </a:r>
          </a:p>
        </p:txBody>
      </p:sp>
      <p:pic>
        <p:nvPicPr>
          <p:cNvPr id="2050" name="Picture 2" descr="C:\Users\Capivari\Desktop\Assistência Social 2023\transferi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5850"/>
            <a:ext cx="1417897" cy="94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898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70"/>
            <a:ext cx="91440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ítulo 24"/>
          <p:cNvSpPr>
            <a:spLocks noGrp="1"/>
          </p:cNvSpPr>
          <p:nvPr>
            <p:ph type="title"/>
          </p:nvPr>
        </p:nvSpPr>
        <p:spPr>
          <a:xfrm>
            <a:off x="914400" y="195486"/>
            <a:ext cx="5457800" cy="867743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800" dirty="0"/>
              <a:t>       </a:t>
            </a:r>
            <a:br>
              <a:rPr lang="pt-BR" sz="2800" dirty="0"/>
            </a:br>
            <a:r>
              <a:rPr lang="pt-BR" sz="2800" dirty="0"/>
              <a:t/>
            </a:r>
            <a:br>
              <a:rPr lang="pt-BR" sz="2800" dirty="0"/>
            </a:br>
            <a:r>
              <a:rPr lang="pt-BR" sz="2800" dirty="0"/>
              <a:t/>
            </a:r>
            <a:br>
              <a:rPr lang="pt-BR" sz="2800" dirty="0"/>
            </a:br>
            <a:r>
              <a:rPr lang="pt-BR" sz="2800" dirty="0"/>
              <a:t>   </a:t>
            </a:r>
            <a:r>
              <a:rPr lang="pt-BR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Cadastro Único para Programas Sociais</a:t>
            </a:r>
            <a:br>
              <a:rPr lang="pt-BR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Bolsa Família </a:t>
            </a:r>
          </a:p>
        </p:txBody>
      </p:sp>
      <p:pic>
        <p:nvPicPr>
          <p:cNvPr id="2" name="Espaço Reservado para Conteúdo 1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819" y="1928812"/>
            <a:ext cx="2619375" cy="1743075"/>
          </a:xfrm>
        </p:spPr>
      </p:pic>
      <p:graphicFrame>
        <p:nvGraphicFramePr>
          <p:cNvPr id="28" name="Tabela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2212878"/>
              </p:ext>
            </p:extLst>
          </p:nvPr>
        </p:nvGraphicFramePr>
        <p:xfrm>
          <a:off x="827584" y="1131590"/>
          <a:ext cx="7488832" cy="1769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262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462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Descrição</a:t>
                      </a:r>
                      <a:r>
                        <a:rPr lang="pt-BR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pt-BR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Quantidade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7470"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Total de Famílias Cadastradas no Cadastro Único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1.765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5358"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Realização de Atualização Cadastral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3386">
                <a:tc>
                  <a:txBody>
                    <a:bodyPr/>
                    <a:lstStyle/>
                    <a:p>
                      <a:r>
                        <a:rPr lang="pt-BR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Realização de Cadastros Novos </a:t>
                      </a:r>
                      <a:endParaRPr lang="pt-B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2855"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Famílias Beneficiárias do Programa Auxílio Brasil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9" name="Tabela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2760141"/>
              </p:ext>
            </p:extLst>
          </p:nvPr>
        </p:nvGraphicFramePr>
        <p:xfrm>
          <a:off x="827584" y="2886724"/>
          <a:ext cx="7488832" cy="1225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85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202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225399">
                <a:tc>
                  <a:txBody>
                    <a:bodyPr/>
                    <a:lstStyle/>
                    <a:p>
                      <a:r>
                        <a:rPr lang="pt-BR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Famílias Beneficiários</a:t>
                      </a:r>
                      <a:r>
                        <a:rPr lang="pt-BR" sz="1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 Programa Auxílio Gás </a:t>
                      </a:r>
                      <a:endParaRPr lang="pt-BR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0" name="Tabela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953614"/>
              </p:ext>
            </p:extLst>
          </p:nvPr>
        </p:nvGraphicFramePr>
        <p:xfrm>
          <a:off x="827584" y="3363838"/>
          <a:ext cx="7488832" cy="10330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85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202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83296">
                <a:tc>
                  <a:txBody>
                    <a:bodyPr/>
                    <a:lstStyle/>
                    <a:p>
                      <a:r>
                        <a:rPr lang="pt-BR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BPC</a:t>
                      </a:r>
                      <a:r>
                        <a:rPr lang="pt-BR" sz="1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Benefício de Prestação Continuada </a:t>
                      </a:r>
                      <a:endParaRPr lang="pt-BR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  <a:r>
                        <a:rPr lang="pt-BR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idosos</a:t>
                      </a:r>
                    </a:p>
                    <a:p>
                      <a:pPr algn="ctr"/>
                      <a:r>
                        <a:rPr lang="pt-BR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174 deficientes</a:t>
                      </a:r>
                      <a:endParaRPr lang="pt-BR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14917">
                <a:tc>
                  <a:txBody>
                    <a:bodyPr/>
                    <a:lstStyle/>
                    <a:p>
                      <a:r>
                        <a:rPr lang="pt-BR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Carteira do Idoso Intermunicipal (65 anos)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854569930"/>
                  </a:ext>
                </a:extLst>
              </a:tr>
            </a:tbl>
          </a:graphicData>
        </a:graphic>
      </p:graphicFrame>
      <p:graphicFrame>
        <p:nvGraphicFramePr>
          <p:cNvPr id="31" name="Tabela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040105"/>
              </p:ext>
            </p:extLst>
          </p:nvPr>
        </p:nvGraphicFramePr>
        <p:xfrm>
          <a:off x="827584" y="4189840"/>
          <a:ext cx="7488832" cy="7121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783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2099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56053">
                <a:tc>
                  <a:txBody>
                    <a:bodyPr/>
                    <a:lstStyle/>
                    <a:p>
                      <a:pPr algn="l"/>
                      <a:r>
                        <a:rPr lang="pt-BR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Carteira do Idoso Interestadual (60 anos)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6053">
                <a:tc>
                  <a:txBody>
                    <a:bodyPr/>
                    <a:lstStyle/>
                    <a:p>
                      <a:pPr algn="l"/>
                      <a:r>
                        <a:rPr lang="pt-BR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Visitas domiciliares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44918656"/>
                  </a:ext>
                </a:extLst>
              </a:tr>
            </a:tbl>
          </a:graphicData>
        </a:graphic>
      </p:graphicFrame>
      <p:pic>
        <p:nvPicPr>
          <p:cNvPr id="1026" name="Picture 2" descr="C:\Users\Capivari\Desktop\Assistência Social 2023\transferi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920"/>
            <a:ext cx="1331640" cy="94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9926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07504" y="1971585"/>
            <a:ext cx="4968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SETOR DE HABITAÇÃO</a:t>
            </a:r>
          </a:p>
        </p:txBody>
      </p:sp>
    </p:spTree>
    <p:extLst>
      <p:ext uri="{BB962C8B-B14F-4D97-AF65-F5344CB8AC3E}">
        <p14:creationId xmlns:p14="http://schemas.microsoft.com/office/powerpoint/2010/main" val="39566000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C1B0276-B0E7-BC66-2F85-CA1E27235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0A9F5BAF-F663-A0EE-4CA5-DB52A35886D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D0898FD9-E4BE-F29C-0CB9-12AFD49ED1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2" y="2634"/>
            <a:ext cx="9144000" cy="51435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EA7F0E3E-4349-0F16-FDD5-9A966C5C6DB9}"/>
              </a:ext>
            </a:extLst>
          </p:cNvPr>
          <p:cNvSpPr txBox="1"/>
          <p:nvPr/>
        </p:nvSpPr>
        <p:spPr>
          <a:xfrm>
            <a:off x="395536" y="474375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DIRETORIA DE HABITAÇÃO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7F7B7A30-CA81-E01E-F187-53D028503AAA}"/>
              </a:ext>
            </a:extLst>
          </p:cNvPr>
          <p:cNvSpPr txBox="1"/>
          <p:nvPr/>
        </p:nvSpPr>
        <p:spPr>
          <a:xfrm>
            <a:off x="323528" y="1275606"/>
            <a:ext cx="8064896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 Diretoria de Habitação tem como finalidade coordenar e elaborar programas e projetos para criar mecanismos que possibilitem o acesso digno à habitação de famílias em vulnerabilidade social, conforme determina o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Sistema Nacional de Habitação de Interesse Social – SNHIS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Lei Federal nº 11.124 de 16 de junho de 2005. </a:t>
            </a:r>
          </a:p>
          <a:p>
            <a:pPr algn="just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         A Habitação busca auxiliar na resolução de problemas relacionados a moradias e saneamento básico junto à Coordenadoria de Planejamento Urbano e Meio Ambiente da SMGF, encaminhando as demandas para a Assistente Social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responsável para atendimento,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preenchimento de Cadastro, visita técnica e elaboração de parecer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socioeconômico, apoiando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 estimulando tecnologias alternativas para auxiliar na reforma de moradias com finalidade de fomentar e executar a política habitacional do município e atender famílias em vulnerabilidade social.</a:t>
            </a:r>
          </a:p>
        </p:txBody>
      </p:sp>
    </p:spTree>
    <p:extLst>
      <p:ext uri="{BB962C8B-B14F-4D97-AF65-F5344CB8AC3E}">
        <p14:creationId xmlns:p14="http://schemas.microsoft.com/office/powerpoint/2010/main" val="35921192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C1B0276-B0E7-BC66-2F85-CA1E27235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0A9F5BAF-F663-A0EE-4CA5-DB52A35886D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D0898FD9-E4BE-F29C-0CB9-12AFD49ED1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5764" cy="51435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EA7F0E3E-4349-0F16-FDD5-9A966C5C6DB9}"/>
              </a:ext>
            </a:extLst>
          </p:cNvPr>
          <p:cNvSpPr txBox="1"/>
          <p:nvPr/>
        </p:nvSpPr>
        <p:spPr>
          <a:xfrm>
            <a:off x="323528" y="411510"/>
            <a:ext cx="640871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Atividades realizadas pela Diretoria de Habitação</a:t>
            </a:r>
          </a:p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01/05/23 à 31/08/2023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7F7B7A30-CA81-E01E-F187-53D028503AAA}"/>
              </a:ext>
            </a:extLst>
          </p:cNvPr>
          <p:cNvSpPr txBox="1"/>
          <p:nvPr/>
        </p:nvSpPr>
        <p:spPr>
          <a:xfrm>
            <a:off x="395536" y="1138107"/>
            <a:ext cx="820891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Criação da Comissão para Estudos, Análise e Reformulação da Política e Plano Municipal de Habitação, junto a Gestão Municipal  - Portaria nº 523/2023 de 23 de junho de 2023;</a:t>
            </a:r>
          </a:p>
          <a:p>
            <a:pPr indent="179388" algn="just"/>
            <a:endParaRPr lang="pt-BR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Realização de 9 (nove) reuniões com representantes das Secretarias municipais para a reativação do Conselho Municipal de Habitação e Interesse Social;</a:t>
            </a:r>
          </a:p>
          <a:p>
            <a:pPr indent="179388" algn="just">
              <a:buFontTx/>
              <a:buChar char="-"/>
            </a:pPr>
            <a:endParaRPr lang="pt-BR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Criação do fluxograma e protocolo especial de atendimento habitacional;</a:t>
            </a:r>
          </a:p>
          <a:p>
            <a:pPr indent="179388" algn="just">
              <a:buFontTx/>
              <a:buChar char="-"/>
            </a:pPr>
            <a:endParaRPr lang="pt-BR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14 atendimentos realizados com encaminhamento para o setor de planejamento e para a Assistente Social responsável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pela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elaboração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do parecer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socioeconômico;</a:t>
            </a:r>
          </a:p>
          <a:p>
            <a:pPr algn="just"/>
            <a:endParaRPr lang="pt-BR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10 visitas técnicas </a:t>
            </a: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(in loco)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em casas em situação de precariedade habitacional.</a:t>
            </a:r>
          </a:p>
        </p:txBody>
      </p:sp>
    </p:spTree>
    <p:extLst>
      <p:ext uri="{BB962C8B-B14F-4D97-AF65-F5344CB8AC3E}">
        <p14:creationId xmlns:p14="http://schemas.microsoft.com/office/powerpoint/2010/main" val="761478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C1B0276-B0E7-BC66-2F85-CA1E27235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0A9F5BAF-F663-A0EE-4CA5-DB52A35886D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D0898FD9-E4BE-F29C-0CB9-12AFD49ED1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76" y="30510"/>
            <a:ext cx="9144000" cy="51435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EA7F0E3E-4349-0F16-FDD5-9A966C5C6DB9}"/>
              </a:ext>
            </a:extLst>
          </p:cNvPr>
          <p:cNvSpPr txBox="1"/>
          <p:nvPr/>
        </p:nvSpPr>
        <p:spPr>
          <a:xfrm>
            <a:off x="323528" y="411510"/>
            <a:ext cx="640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Atividades realizadas pelo Setor de Habitação</a:t>
            </a:r>
          </a:p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de 01/05/23 à 31/08/2023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7F7B7A30-CA81-E01E-F187-53D028503AAA}"/>
              </a:ext>
            </a:extLst>
          </p:cNvPr>
          <p:cNvSpPr txBox="1"/>
          <p:nvPr/>
        </p:nvSpPr>
        <p:spPr>
          <a:xfrm>
            <a:off x="395536" y="1275606"/>
            <a:ext cx="806489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endParaRPr lang="pt-B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endParaRPr lang="pt-B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endParaRPr lang="pt-B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79388" algn="just"/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55631"/>
            <a:ext cx="2952328" cy="2955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67806"/>
            <a:ext cx="2736304" cy="2955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323528" y="4509050"/>
            <a:ext cx="81369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100" dirty="0">
                <a:latin typeface="Arial" panose="020B0604020202020204" pitchFamily="34" charset="0"/>
                <a:cs typeface="Arial" panose="020B0604020202020204" pitchFamily="34" charset="0"/>
              </a:rPr>
              <a:t>Imagens: Reuniões semanais da Comissão para Estudos, Análise e Reformulação da Política e Plano Municipal de Habitação</a:t>
            </a:r>
          </a:p>
          <a:p>
            <a:pPr algn="ctr"/>
            <a:r>
              <a:rPr lang="pt-BR" sz="1100" dirty="0">
                <a:latin typeface="Arial" panose="020B0604020202020204" pitchFamily="34" charset="0"/>
                <a:cs typeface="Arial" panose="020B0604020202020204" pitchFamily="34" charset="0"/>
              </a:rPr>
              <a:t>Fonte: Registro realizado pela Secretaria Municipal de Desenvolvimento Social (2023).</a:t>
            </a:r>
          </a:p>
        </p:txBody>
      </p:sp>
    </p:spTree>
    <p:extLst>
      <p:ext uri="{BB962C8B-B14F-4D97-AF65-F5344CB8AC3E}">
        <p14:creationId xmlns:p14="http://schemas.microsoft.com/office/powerpoint/2010/main" val="34067435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C1B0276-B0E7-BC66-2F85-CA1E27235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0A9F5BAF-F663-A0EE-4CA5-DB52A35886D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D0898FD9-E4BE-F29C-0CB9-12AFD49ED1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22"/>
            <a:ext cx="9160710" cy="51435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EA7F0E3E-4349-0F16-FDD5-9A966C5C6DB9}"/>
              </a:ext>
            </a:extLst>
          </p:cNvPr>
          <p:cNvSpPr txBox="1"/>
          <p:nvPr/>
        </p:nvSpPr>
        <p:spPr>
          <a:xfrm>
            <a:off x="323528" y="411510"/>
            <a:ext cx="640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Atividades realizadas pelo Setor de Habitação</a:t>
            </a:r>
          </a:p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de 01/05/23 à 31/08/2023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7F7B7A30-CA81-E01E-F187-53D028503AAA}"/>
              </a:ext>
            </a:extLst>
          </p:cNvPr>
          <p:cNvSpPr txBox="1"/>
          <p:nvPr/>
        </p:nvSpPr>
        <p:spPr>
          <a:xfrm>
            <a:off x="395536" y="1275606"/>
            <a:ext cx="806489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endParaRPr lang="pt-B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endParaRPr lang="pt-B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endParaRPr lang="pt-B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79388" algn="just"/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23528" y="4724493"/>
            <a:ext cx="81369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100" dirty="0">
                <a:latin typeface="Arial" panose="020B0604020202020204" pitchFamily="34" charset="0"/>
                <a:cs typeface="Arial" panose="020B0604020202020204" pitchFamily="34" charset="0"/>
              </a:rPr>
              <a:t>Imagens: Seminário Estadual de Habitação, Direito à Cidade e Regularização Fundiária </a:t>
            </a:r>
            <a:r>
              <a:rPr lang="pt-B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em Treze </a:t>
            </a:r>
            <a:r>
              <a:rPr lang="pt-BR" sz="1100" dirty="0">
                <a:latin typeface="Arial" panose="020B0604020202020204" pitchFamily="34" charset="0"/>
                <a:cs typeface="Arial" panose="020B0604020202020204" pitchFamily="34" charset="0"/>
              </a:rPr>
              <a:t>Tílias/SC (13 e14/06/2023). </a:t>
            </a:r>
          </a:p>
          <a:p>
            <a:pPr algn="ctr"/>
            <a:r>
              <a:rPr lang="pt-BR" sz="1100" dirty="0">
                <a:latin typeface="Arial" panose="020B0604020202020204" pitchFamily="34" charset="0"/>
                <a:cs typeface="Arial" panose="020B0604020202020204" pitchFamily="34" charset="0"/>
              </a:rPr>
              <a:t>Fonte: Registro realizado pela Secretaria Municipal de Desenvolvimento Social (2023).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87327"/>
            <a:ext cx="2645205" cy="3233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1"/>
          <a:stretch/>
        </p:blipFill>
        <p:spPr bwMode="auto">
          <a:xfrm>
            <a:off x="4932040" y="1238637"/>
            <a:ext cx="2683397" cy="327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96569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C1B0276-B0E7-BC66-2F85-CA1E27235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0A9F5BAF-F663-A0EE-4CA5-DB52A35886D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D0898FD9-E4BE-F29C-0CB9-12AFD49ED1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80"/>
            <a:ext cx="9144000" cy="51435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EA7F0E3E-4349-0F16-FDD5-9A966C5C6DB9}"/>
              </a:ext>
            </a:extLst>
          </p:cNvPr>
          <p:cNvSpPr txBox="1"/>
          <p:nvPr/>
        </p:nvSpPr>
        <p:spPr>
          <a:xfrm>
            <a:off x="323528" y="411510"/>
            <a:ext cx="640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Atividades realizadas pelo Setor de Habitação</a:t>
            </a:r>
          </a:p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de 01/05/23 à 31/08/2023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7F7B7A30-CA81-E01E-F187-53D028503AAA}"/>
              </a:ext>
            </a:extLst>
          </p:cNvPr>
          <p:cNvSpPr txBox="1"/>
          <p:nvPr/>
        </p:nvSpPr>
        <p:spPr>
          <a:xfrm>
            <a:off x="395536" y="1275606"/>
            <a:ext cx="806489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endParaRPr lang="pt-B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endParaRPr lang="pt-B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endParaRPr lang="pt-B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79388" algn="just"/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23528" y="4724493"/>
            <a:ext cx="81369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100" dirty="0">
                <a:latin typeface="Arial" panose="020B0604020202020204" pitchFamily="34" charset="0"/>
                <a:cs typeface="Arial" panose="020B0604020202020204" pitchFamily="34" charset="0"/>
              </a:rPr>
              <a:t>Imagens: visitas técnicas </a:t>
            </a:r>
            <a:r>
              <a:rPr lang="pt-BR" sz="1100" i="1" dirty="0">
                <a:latin typeface="Arial" panose="020B0604020202020204" pitchFamily="34" charset="0"/>
                <a:cs typeface="Arial" panose="020B0604020202020204" pitchFamily="34" charset="0"/>
              </a:rPr>
              <a:t>(in loco)</a:t>
            </a:r>
            <a:r>
              <a:rPr lang="pt-BR" sz="1100" dirty="0">
                <a:latin typeface="Arial" panose="020B0604020202020204" pitchFamily="34" charset="0"/>
                <a:cs typeface="Arial" panose="020B0604020202020204" pitchFamily="34" charset="0"/>
              </a:rPr>
              <a:t> em casas em situação de vulnerabilidade habitacional.</a:t>
            </a:r>
          </a:p>
          <a:p>
            <a:pPr algn="ctr"/>
            <a:r>
              <a:rPr lang="pt-BR" sz="1100" dirty="0">
                <a:latin typeface="Arial" panose="020B0604020202020204" pitchFamily="34" charset="0"/>
                <a:cs typeface="Arial" panose="020B0604020202020204" pitchFamily="34" charset="0"/>
              </a:rPr>
              <a:t>Fonte: Registro realizado pela Secretaria Municipal de Desenvolvimento Social (2023).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152" y="1551195"/>
            <a:ext cx="1937088" cy="317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47185"/>
            <a:ext cx="1914007" cy="381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99205" y="1370944"/>
            <a:ext cx="2543083" cy="2320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996" y="1275606"/>
            <a:ext cx="1989115" cy="3142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0986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5720" y="205979"/>
            <a:ext cx="6357982" cy="1141636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Secretaria Municipal de Desenvolvimento Social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1"/>
          </p:nvPr>
        </p:nvSpPr>
        <p:spPr>
          <a:xfrm>
            <a:off x="251520" y="1707654"/>
            <a:ext cx="4174864" cy="309634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Realização da 14ª Conferência Municipal de Assistência Social no dia 06/07 no auditório do CEACA.</a:t>
            </a:r>
          </a:p>
          <a:p>
            <a:pPr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Temática: “SUAS que temos e o SUAS que queremos”.</a:t>
            </a:r>
          </a:p>
          <a:p>
            <a:pPr marL="0" indent="0" algn="just">
              <a:lnSpc>
                <a:spcPct val="170000"/>
              </a:lnSpc>
              <a:buNone/>
            </a:pPr>
            <a:endParaRPr lang="pt-BR" dirty="0"/>
          </a:p>
          <a:p>
            <a:pPr marL="0" indent="0" algn="just">
              <a:lnSpc>
                <a:spcPct val="170000"/>
              </a:lnSpc>
              <a:buNone/>
            </a:pPr>
            <a:endParaRPr lang="pt-BR" dirty="0"/>
          </a:p>
          <a:p>
            <a:pPr marL="0" indent="0" algn="just">
              <a:lnSpc>
                <a:spcPct val="170000"/>
              </a:lnSpc>
              <a:buNone/>
            </a:pPr>
            <a:endParaRPr lang="pt-BR" dirty="0"/>
          </a:p>
          <a:p>
            <a:pPr marL="0" indent="0" algn="just">
              <a:lnSpc>
                <a:spcPct val="170000"/>
              </a:lnSpc>
              <a:buNone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SUAS: descubra como o SUAS atua para diminuir desigualdad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7494"/>
            <a:ext cx="1180351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 descr="Grupo de pessoas posando para foto&#10;&#10;Descrição gerada automaticamente">
            <a:extLst>
              <a:ext uri="{FF2B5EF4-FFF2-40B4-BE49-F238E27FC236}">
                <a16:creationId xmlns="" xmlns:a16="http://schemas.microsoft.com/office/drawing/2014/main" id="{299E57BB-F2DF-9933-B589-FECA7D9C0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456" y="1726704"/>
            <a:ext cx="4174864" cy="285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8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07504" y="555527"/>
            <a:ext cx="496855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Centro de Referência de Assistência  Social (CRAS)</a:t>
            </a:r>
          </a:p>
          <a:p>
            <a:pPr algn="ctr"/>
            <a:endParaRPr lang="pt-B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24678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7" y="0"/>
            <a:ext cx="9144000" cy="5143500"/>
          </a:xfrm>
          <a:prstGeom prst="rect">
            <a:avLst/>
          </a:prstGeom>
        </p:spPr>
      </p:pic>
      <p:sp>
        <p:nvSpPr>
          <p:cNvPr id="23" name="Título 22"/>
          <p:cNvSpPr>
            <a:spLocks noGrp="1"/>
          </p:cNvSpPr>
          <p:nvPr>
            <p:ph type="title"/>
          </p:nvPr>
        </p:nvSpPr>
        <p:spPr>
          <a:xfrm>
            <a:off x="914400" y="205978"/>
            <a:ext cx="5457800" cy="1285651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200" dirty="0"/>
              <a:t>    </a:t>
            </a:r>
            <a:br>
              <a:rPr lang="pt-BR" sz="3200" dirty="0"/>
            </a:br>
            <a:r>
              <a:rPr lang="pt-BR" sz="3200" dirty="0"/>
              <a:t/>
            </a:r>
            <a:br>
              <a:rPr lang="pt-BR" sz="3200" dirty="0"/>
            </a:br>
            <a:r>
              <a:rPr lang="pt-BR" sz="3200" dirty="0"/>
              <a:t/>
            </a:r>
            <a:br>
              <a:rPr lang="pt-BR" sz="3200" dirty="0"/>
            </a:br>
            <a:r>
              <a:rPr lang="pt-BR" sz="3200" dirty="0"/>
              <a:t/>
            </a:r>
            <a:br>
              <a:rPr lang="pt-BR" sz="3200" dirty="0"/>
            </a:br>
            <a:r>
              <a:rPr lang="pt-BR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Proteção Social Básica</a:t>
            </a:r>
            <a:br>
              <a:rPr lang="pt-BR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CRAS      </a:t>
            </a:r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1"/>
          </p:nvPr>
        </p:nvSpPr>
        <p:spPr>
          <a:xfrm>
            <a:off x="611560" y="1275606"/>
            <a:ext cx="7560840" cy="3672408"/>
          </a:xfrm>
        </p:spPr>
        <p:txBody>
          <a:bodyPr/>
          <a:lstStyle/>
          <a:p>
            <a:pPr marL="0" indent="0">
              <a:buNone/>
            </a:pPr>
            <a:endParaRPr lang="pt-BR" sz="1600" dirty="0"/>
          </a:p>
          <a:p>
            <a:pPr marL="0" indent="0" algn="just">
              <a:buNone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Destinado a prevenção de riscos sociais e pessoais, por meio da oferta de programas, projetos, serviços e benefícios a indivíduos e famílias em situação de vulnerabilidade social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Centro de Referência de Assistência Social - CRAS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25" name="Imagem 3" descr="imag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5486"/>
            <a:ext cx="1152823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427734"/>
            <a:ext cx="2376264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386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0"/>
            <a:ext cx="9144000" cy="51435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11" name="Título 10"/>
          <p:cNvSpPr>
            <a:spLocks noGrp="1"/>
          </p:cNvSpPr>
          <p:nvPr>
            <p:ph type="title"/>
          </p:nvPr>
        </p:nvSpPr>
        <p:spPr>
          <a:xfrm>
            <a:off x="395536" y="205979"/>
            <a:ext cx="5976664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100" b="1" dirty="0">
                <a:solidFill>
                  <a:schemeClr val="tx1"/>
                </a:solidFill>
              </a:rPr>
              <a:t>Secretaria Municipal de             Desenvolvimento Social</a:t>
            </a:r>
          </a:p>
        </p:txBody>
      </p:sp>
      <p:sp>
        <p:nvSpPr>
          <p:cNvPr id="12" name="Espaço Reservado para Conteúdo 11"/>
          <p:cNvSpPr>
            <a:spLocks noGrp="1"/>
          </p:cNvSpPr>
          <p:nvPr>
            <p:ph sz="quarter" idx="1"/>
          </p:nvPr>
        </p:nvSpPr>
        <p:spPr>
          <a:xfrm>
            <a:off x="395536" y="1085850"/>
            <a:ext cx="8291264" cy="3718148"/>
          </a:xfrm>
        </p:spPr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dirty="0"/>
              <a:t>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Benefícios Eventuais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 algn="ctr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graphicFrame>
        <p:nvGraphicFramePr>
          <p:cNvPr id="14" name="Tabe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198072"/>
              </p:ext>
            </p:extLst>
          </p:nvPr>
        </p:nvGraphicFramePr>
        <p:xfrm>
          <a:off x="1475656" y="2355727"/>
          <a:ext cx="5760640" cy="216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82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2234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Benefício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Quantidade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Auxílio Natalidade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Auxílio</a:t>
                      </a:r>
                      <a:r>
                        <a:rPr lang="pt-BR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Funeral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Auxílio</a:t>
                      </a:r>
                      <a:r>
                        <a:rPr lang="pt-BR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Alimentação 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Auxílio Vale Transporte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86042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914400" y="195486"/>
            <a:ext cx="5529808" cy="867743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        </a:t>
            </a:r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Proteção Social Básica</a:t>
            </a:r>
            <a:b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CRAS</a:t>
            </a:r>
            <a:endParaRPr 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Espaço Reservado para Conteúdo 7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372991237"/>
              </p:ext>
            </p:extLst>
          </p:nvPr>
        </p:nvGraphicFramePr>
        <p:xfrm>
          <a:off x="467545" y="1419225"/>
          <a:ext cx="8074794" cy="3270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66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5817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64013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Descrição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Quantidade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40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Atendimentos no CRAS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640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Famílias/indivíduos</a:t>
                      </a:r>
                      <a:r>
                        <a:rPr lang="pt-BR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em acompanhamento no PAIF</a:t>
                      </a:r>
                      <a:endParaRPr lang="pt-BR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1515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15312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Crianças</a:t>
                      </a:r>
                      <a:r>
                        <a:rPr lang="pt-BR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 Adolescentes do SCFV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</a:t>
                      </a:r>
                      <a:r>
                        <a:rPr lang="pt-BR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CRAS</a:t>
                      </a:r>
                    </a:p>
                    <a:p>
                      <a:pPr algn="ctr"/>
                      <a:endParaRPr lang="pt-BR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pt-BR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 (800) CEACA </a:t>
                      </a:r>
                    </a:p>
                    <a:p>
                      <a:pPr algn="ctr"/>
                      <a:endParaRPr lang="pt-BR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64013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Idosos no SCFV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69394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Encaminhamentos</a:t>
                      </a:r>
                      <a:r>
                        <a:rPr lang="pt-BR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para CEACA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" name="Imagem 3" descr="imag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5486"/>
            <a:ext cx="1152823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7982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652"/>
            <a:ext cx="9144000" cy="5143500"/>
          </a:xfrm>
          <a:prstGeom prst="rect">
            <a:avLst/>
          </a:prstGeom>
        </p:spPr>
      </p:pic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6048655"/>
              </p:ext>
            </p:extLst>
          </p:nvPr>
        </p:nvGraphicFramePr>
        <p:xfrm>
          <a:off x="755576" y="1851670"/>
          <a:ext cx="7848872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289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198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49736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Descrição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Quantidade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06437">
                <a:tc>
                  <a:txBody>
                    <a:bodyPr/>
                    <a:lstStyle/>
                    <a:p>
                      <a:pPr algn="l"/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Reuniões de Equipe</a:t>
                      </a:r>
                    </a:p>
                    <a:p>
                      <a:pPr algn="l"/>
                      <a:endParaRPr lang="pt-BR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064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Encaminhamento</a:t>
                      </a:r>
                      <a:r>
                        <a:rPr lang="pt-BR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SINE / Mercado de Trabalho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87864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Visitas Domiciliares </a:t>
                      </a:r>
                    </a:p>
                    <a:p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Imagem 3" descr="imag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5486"/>
            <a:ext cx="1152823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835696" y="195487"/>
            <a:ext cx="4608512" cy="867742"/>
          </a:xfrm>
        </p:spPr>
        <p:txBody>
          <a:bodyPr>
            <a:noAutofit/>
          </a:bodyPr>
          <a:lstStyle/>
          <a:p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Proteção Social Básica</a:t>
            </a:r>
            <a:b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CRAS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7617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7" y="0"/>
            <a:ext cx="9144000" cy="5143500"/>
          </a:xfrm>
          <a:prstGeom prst="rect">
            <a:avLst/>
          </a:prstGeom>
        </p:spPr>
      </p:pic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6080843"/>
              </p:ext>
            </p:extLst>
          </p:nvPr>
        </p:nvGraphicFramePr>
        <p:xfrm>
          <a:off x="642127" y="2139702"/>
          <a:ext cx="7848872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289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198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46535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Descrição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Quantidade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66339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Oficinas do SCFV no CRAS para crianças, adolescentes e idosos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Yoga,</a:t>
                      </a:r>
                      <a:r>
                        <a:rPr lang="pt-BR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dança,  artesanato, violão, coral e crochê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60151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Oficina do PAIF para mulheres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Artesanato, manicure e defesa pessoal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Imagem 3" descr="imag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5486"/>
            <a:ext cx="1152823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835696" y="195487"/>
            <a:ext cx="4608512" cy="867742"/>
          </a:xfrm>
        </p:spPr>
        <p:txBody>
          <a:bodyPr>
            <a:noAutofit/>
          </a:bodyPr>
          <a:lstStyle/>
          <a:p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Proteção Social Básica</a:t>
            </a:r>
            <a:b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CRAS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8656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7" y="0"/>
            <a:ext cx="9144000" cy="5143500"/>
          </a:xfrm>
          <a:prstGeom prst="rect">
            <a:avLst/>
          </a:prstGeom>
        </p:spPr>
      </p:pic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4413194"/>
              </p:ext>
            </p:extLst>
          </p:nvPr>
        </p:nvGraphicFramePr>
        <p:xfrm>
          <a:off x="611560" y="987574"/>
          <a:ext cx="7560840" cy="39509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608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21469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Participação</a:t>
                      </a:r>
                      <a:r>
                        <a:rPr lang="pt-BR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em eventos (maio)</a:t>
                      </a:r>
                      <a:endParaRPr lang="pt-BR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62571">
                <a:tc>
                  <a:txBody>
                    <a:bodyPr/>
                    <a:lstStyle/>
                    <a:p>
                      <a:pPr algn="l"/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Comemoração do dia das mães na Terceira Idade</a:t>
                      </a:r>
                    </a:p>
                    <a:p>
                      <a:pPr algn="l"/>
                      <a:endParaRPr lang="pt-BR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718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Projeto Disque 100, para crianças e adolescentes do SCFV do CRAS</a:t>
                      </a:r>
                      <a:endParaRPr lang="pt-BR" b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62571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Participação na exposição do Projeto “Dignidade, nossa segunda pele.” CEACA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8295">
                <a:tc>
                  <a:txBody>
                    <a:bodyPr/>
                    <a:lstStyle/>
                    <a:p>
                      <a:r>
                        <a:rPr lang="pt-BR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Social em Ação (Centro)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62571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Passeata</a:t>
                      </a:r>
                      <a:r>
                        <a:rPr lang="pt-BR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 Dia Nacional Contra o Abuso e a Exploração Sexual contra Criança e Adolescente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4794">
                <a:tc>
                  <a:txBody>
                    <a:bodyPr/>
                    <a:lstStyle/>
                    <a:p>
                      <a:r>
                        <a:rPr lang="pt-BR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Seminário da Família Acolhedora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" name="Imagem 3" descr="imag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5486"/>
            <a:ext cx="1152823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835696" y="195487"/>
            <a:ext cx="4608512" cy="867742"/>
          </a:xfrm>
        </p:spPr>
        <p:txBody>
          <a:bodyPr>
            <a:noAutofit/>
          </a:bodyPr>
          <a:lstStyle/>
          <a:p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Proteção Social Básica</a:t>
            </a:r>
            <a:b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CRAS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2843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7" y="0"/>
            <a:ext cx="9144000" cy="5143500"/>
          </a:xfrm>
          <a:prstGeom prst="rect">
            <a:avLst/>
          </a:prstGeom>
        </p:spPr>
      </p:pic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370801"/>
              </p:ext>
            </p:extLst>
          </p:nvPr>
        </p:nvGraphicFramePr>
        <p:xfrm>
          <a:off x="1259632" y="1275606"/>
          <a:ext cx="6475283" cy="3005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752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00736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Participação</a:t>
                      </a:r>
                      <a:r>
                        <a:rPr lang="pt-BR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em eventos (junho)</a:t>
                      </a:r>
                      <a:endParaRPr lang="pt-BR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51840">
                <a:tc>
                  <a:txBody>
                    <a:bodyPr/>
                    <a:lstStyle/>
                    <a:p>
                      <a:pPr algn="l"/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Semana dos idosos na terceira idade (orientando sobre carteira de onibus e BPC)</a:t>
                      </a:r>
                    </a:p>
                    <a:p>
                      <a:pPr algn="l"/>
                      <a:endParaRPr lang="pt-BR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62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23° Encontro Regional CONGEMAS Sul</a:t>
                      </a:r>
                      <a:endParaRPr lang="pt-BR" b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85432">
                <a:tc>
                  <a:txBody>
                    <a:bodyPr/>
                    <a:lstStyle/>
                    <a:p>
                      <a:r>
                        <a:rPr lang="pt-BR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Social em Ação (</a:t>
                      </a:r>
                      <a:r>
                        <a:rPr lang="pt-BR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Ilhotinha</a:t>
                      </a:r>
                      <a:r>
                        <a:rPr lang="pt-BR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Imagem 3" descr="imag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5486"/>
            <a:ext cx="1152823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835696" y="195487"/>
            <a:ext cx="4608512" cy="867742"/>
          </a:xfrm>
        </p:spPr>
        <p:txBody>
          <a:bodyPr>
            <a:noAutofit/>
          </a:bodyPr>
          <a:lstStyle/>
          <a:p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Proteção Social Básica</a:t>
            </a:r>
            <a:b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CRAS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5083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7" y="0"/>
            <a:ext cx="9144000" cy="5143500"/>
          </a:xfrm>
          <a:prstGeom prst="rect">
            <a:avLst/>
          </a:prstGeom>
        </p:spPr>
      </p:pic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1566090"/>
              </p:ext>
            </p:extLst>
          </p:nvPr>
        </p:nvGraphicFramePr>
        <p:xfrm>
          <a:off x="1259632" y="1131590"/>
          <a:ext cx="6264696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6469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45186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Participação</a:t>
                      </a:r>
                      <a:r>
                        <a:rPr lang="pt-BR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em eventos (julho)</a:t>
                      </a:r>
                      <a:endParaRPr lang="pt-BR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04076">
                <a:tc>
                  <a:txBody>
                    <a:bodyPr/>
                    <a:lstStyle/>
                    <a:p>
                      <a:pPr algn="l"/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Conferência</a:t>
                      </a:r>
                      <a:r>
                        <a:rPr lang="pt-BR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Municipal da Assistência Social</a:t>
                      </a:r>
                      <a:endParaRPr lang="pt-BR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pt-BR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040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Festa </a:t>
                      </a:r>
                      <a:r>
                        <a:rPr lang="pt-BR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julina</a:t>
                      </a:r>
                      <a:r>
                        <a:rPr lang="pt-BR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 CEACA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040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Festa </a:t>
                      </a:r>
                      <a:r>
                        <a:rPr lang="pt-BR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julina</a:t>
                      </a:r>
                      <a:r>
                        <a:rPr lang="pt-BR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 Terceira Idade</a:t>
                      </a:r>
                    </a:p>
                    <a:p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040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Social em Ação (Santa Lúcia)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62965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Entrega de lanches</a:t>
                      </a:r>
                      <a:r>
                        <a:rPr lang="pt-BR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especiais, alusivo às festividades </a:t>
                      </a:r>
                      <a:r>
                        <a:rPr lang="pt-BR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julinas</a:t>
                      </a:r>
                      <a:r>
                        <a:rPr lang="pt-BR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para crianças e adolescentes do SCFV e para mulheres do grupo de PAIF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" name="Imagem 3" descr="imag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5486"/>
            <a:ext cx="1152823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835696" y="195487"/>
            <a:ext cx="4608512" cy="867742"/>
          </a:xfrm>
        </p:spPr>
        <p:txBody>
          <a:bodyPr>
            <a:noAutofit/>
          </a:bodyPr>
          <a:lstStyle/>
          <a:p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Proteção Social Básica</a:t>
            </a:r>
            <a:b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CRAS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7870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7" y="0"/>
            <a:ext cx="9144000" cy="5143500"/>
          </a:xfrm>
          <a:prstGeom prst="rect">
            <a:avLst/>
          </a:prstGeom>
        </p:spPr>
      </p:pic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729774"/>
              </p:ext>
            </p:extLst>
          </p:nvPr>
        </p:nvGraphicFramePr>
        <p:xfrm>
          <a:off x="1259632" y="1200321"/>
          <a:ext cx="6480720" cy="37254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7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8475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Participação</a:t>
                      </a:r>
                      <a:r>
                        <a:rPr lang="pt-BR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em eventos (agosto)</a:t>
                      </a:r>
                      <a:endParaRPr lang="pt-BR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62331">
                <a:tc>
                  <a:txBody>
                    <a:bodyPr/>
                    <a:lstStyle/>
                    <a:p>
                      <a:pPr algn="l"/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Agosto Lilás</a:t>
                      </a:r>
                      <a:r>
                        <a:rPr lang="pt-BR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 Terceira Idade com CREAS</a:t>
                      </a:r>
                      <a:endParaRPr lang="pt-BR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pt-BR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539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Palestra Casa Guido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539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Inauguração do Parque Adaptado na APAE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646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Participação em</a:t>
                      </a:r>
                      <a:r>
                        <a:rPr lang="pt-BR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evento com Família Acolhedora na Terceira Idade</a:t>
                      </a:r>
                    </a:p>
                    <a:p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62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Capacitação</a:t>
                      </a:r>
                      <a:r>
                        <a:rPr lang="pt-BR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Escuta Especializada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" name="Imagem 3" descr="imag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5486"/>
            <a:ext cx="1152823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835696" y="195487"/>
            <a:ext cx="4608512" cy="867742"/>
          </a:xfrm>
        </p:spPr>
        <p:txBody>
          <a:bodyPr>
            <a:noAutofit/>
          </a:bodyPr>
          <a:lstStyle/>
          <a:p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Proteção Social Básica</a:t>
            </a:r>
            <a:b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CRAS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149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2816" cy="51435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611560" y="411510"/>
            <a:ext cx="540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14º Conferência Municipal de Assistência Social</a:t>
            </a:r>
          </a:p>
        </p:txBody>
      </p:sp>
      <p:pic>
        <p:nvPicPr>
          <p:cNvPr id="17410" name="Picture 2" descr="C:\Users\Usuario\Documents\FOTOS 2 quadrimestre\conferencia assistenc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57951"/>
            <a:ext cx="6550086" cy="327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7452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7" y="0"/>
            <a:ext cx="9144000" cy="5143500"/>
          </a:xfrm>
          <a:prstGeom prst="rect">
            <a:avLst/>
          </a:prstGeom>
        </p:spPr>
      </p:pic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042969"/>
              </p:ext>
            </p:extLst>
          </p:nvPr>
        </p:nvGraphicFramePr>
        <p:xfrm>
          <a:off x="1259632" y="2211710"/>
          <a:ext cx="6480720" cy="1656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7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656184">
                <a:tc>
                  <a:txBody>
                    <a:bodyPr/>
                    <a:lstStyle/>
                    <a:p>
                      <a:pPr algn="just"/>
                      <a:r>
                        <a:rPr lang="pt-BR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pt-BR" sz="2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seguir, fotos das oficinas ofertadas pelo CRAS e fotos de participação em alguns eventos</a:t>
                      </a:r>
                      <a:r>
                        <a:rPr lang="pt-BR" sz="2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pt-BR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Imagem 3" descr="imag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5486"/>
            <a:ext cx="1152823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835696" y="195487"/>
            <a:ext cx="4608512" cy="867742"/>
          </a:xfrm>
        </p:spPr>
        <p:txBody>
          <a:bodyPr>
            <a:noAutofit/>
          </a:bodyPr>
          <a:lstStyle/>
          <a:p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Proteção Social Básica</a:t>
            </a:r>
            <a:b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CRAS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1582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42" y="0"/>
            <a:ext cx="9165642" cy="5410994"/>
          </a:xfrm>
          <a:prstGeom prst="rect">
            <a:avLst/>
          </a:prstGeom>
        </p:spPr>
      </p:pic>
      <p:sp>
        <p:nvSpPr>
          <p:cNvPr id="5" name="Título 7"/>
          <p:cNvSpPr txBox="1">
            <a:spLocks noGrp="1"/>
          </p:cNvSpPr>
          <p:nvPr>
            <p:ph type="title"/>
          </p:nvPr>
        </p:nvSpPr>
        <p:spPr>
          <a:xfrm>
            <a:off x="107950" y="123825"/>
            <a:ext cx="6551613" cy="935038"/>
          </a:xfrm>
          <a:prstGeom prst="rect">
            <a:avLst/>
          </a:prstGeom>
        </p:spPr>
        <p:txBody>
          <a:bodyPr bIns="91440" anchor="b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t-BR" sz="2400" b="1" noProof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rochê</a:t>
            </a:r>
            <a:r>
              <a:rPr lang="pt-BR" sz="2400" b="1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t-BR" sz="2400" b="1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dosas 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C:\Users\Usuario\Documents\FOTOS 2 quadrimestre\idoso croch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11052"/>
            <a:ext cx="460851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529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"/>
            <a:ext cx="9144000" cy="516353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195487"/>
            <a:ext cx="5112568" cy="648072"/>
          </a:xfrm>
        </p:spPr>
        <p:txBody>
          <a:bodyPr>
            <a:normAutofit/>
          </a:bodyPr>
          <a:lstStyle/>
          <a:p>
            <a:r>
              <a:rPr lang="pt-BR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SCFV: Artesanato para Crianças</a:t>
            </a:r>
          </a:p>
        </p:txBody>
      </p:sp>
      <p:pic>
        <p:nvPicPr>
          <p:cNvPr id="3" name="Picture 2" descr="C:\Users\Usuario\Documents\FOTOS 2 quadrimestre\artesanato criança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16" y="1266509"/>
            <a:ext cx="3744416" cy="383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uario\Documents\FOTOS 2 quadrimestre\artesanato crianças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808" y="1266509"/>
            <a:ext cx="3960440" cy="385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4008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484"/>
            <a:ext cx="9144000" cy="5178467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67544" y="195486"/>
            <a:ext cx="5760640" cy="1224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Oficinas de Dança para Crianças e Adolescentes</a:t>
            </a:r>
          </a:p>
        </p:txBody>
      </p:sp>
      <p:pic>
        <p:nvPicPr>
          <p:cNvPr id="4098" name="Picture 2" descr="C:\Users\Usuario\Documents\FOTOS 2 quadrimestre\dança crianças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9" y="1347614"/>
            <a:ext cx="3746371" cy="357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uario\Documents\FOTOS 2 quadrimestre\dança crianças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99759"/>
            <a:ext cx="3744416" cy="36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774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1748" cy="5143500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67544" y="195486"/>
            <a:ext cx="5760640" cy="1224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Oficina de Artesanato para Mulheres</a:t>
            </a:r>
          </a:p>
        </p:txBody>
      </p:sp>
      <p:pic>
        <p:nvPicPr>
          <p:cNvPr id="5122" name="Picture 2" descr="C:\Users\Usuario\Documents\FOTOS 2 quadrimestre\artesanato mulheres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1407975"/>
            <a:ext cx="3096344" cy="35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uario\Documents\FOTOS 2 quadrimestre\artesanato mulher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133" y="1083061"/>
            <a:ext cx="4577207" cy="385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5864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32" y="-9384"/>
            <a:ext cx="9171748" cy="5159108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67544" y="195486"/>
            <a:ext cx="5760640" cy="1224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Oficina de Dança e de Yoga para Pessoas Idosas (terceira idade)</a:t>
            </a:r>
          </a:p>
        </p:txBody>
      </p:sp>
      <p:pic>
        <p:nvPicPr>
          <p:cNvPr id="6" name="Picture 2" descr="C:\Users\Usuario\Documents\FOTOS 2 quadrimestre\dança idosa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57393"/>
            <a:ext cx="4311778" cy="344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uario\Documents\FOTOS 2 quadrimestre\yoga idosa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91630"/>
            <a:ext cx="3732223" cy="344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3258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1748" cy="5159108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67544" y="195486"/>
            <a:ext cx="5760640" cy="1224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Entrega de lanche alusivo à Festa </a:t>
            </a:r>
            <a:r>
              <a:rPr lang="pt-BR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Julina</a:t>
            </a:r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 para as Crianças do SCFV</a:t>
            </a:r>
          </a:p>
        </p:txBody>
      </p:sp>
      <p:pic>
        <p:nvPicPr>
          <p:cNvPr id="1026" name="Picture 2" descr="C:\Users\Usuario\Documents\FOTOS 2 quadrimestre\julina cas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1419621"/>
            <a:ext cx="2664296" cy="359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uario\Documents\FOTOS 2 quadrimestre\julina crianç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874" y="1347614"/>
            <a:ext cx="3240360" cy="352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2579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75"/>
            <a:ext cx="9144000" cy="51435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611560" y="411510"/>
            <a:ext cx="5400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Defesa Pessoal e Coral </a:t>
            </a:r>
          </a:p>
        </p:txBody>
      </p:sp>
      <p:pic>
        <p:nvPicPr>
          <p:cNvPr id="7170" name="Picture 2" descr="C:\Users\Usuario\Documents\FOTOS 2 quadrimestre\defesa pesso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31590"/>
            <a:ext cx="309634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uario\Documents\FOTOS 2 quadrimestre\cor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131590"/>
            <a:ext cx="5184576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6063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209"/>
            <a:ext cx="9144000" cy="51435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611560" y="411510"/>
            <a:ext cx="5400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Grupo de Manicure</a:t>
            </a:r>
          </a:p>
        </p:txBody>
      </p:sp>
      <p:pic>
        <p:nvPicPr>
          <p:cNvPr id="9218" name="Picture 2" descr="C:\Users\Usuario\Documents\FOTOS 2 quadrimestre\manicure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02255"/>
            <a:ext cx="4536503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uario\Documents\FOTOS 2 quadrimestre\manicu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51732"/>
            <a:ext cx="2874334" cy="358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7712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209"/>
            <a:ext cx="9144000" cy="51435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611560" y="411510"/>
            <a:ext cx="5400600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Musicalização</a:t>
            </a:r>
            <a:r>
              <a:rPr lang="pt-BR" sz="3100" b="1" dirty="0"/>
              <a:t> </a:t>
            </a:r>
          </a:p>
        </p:txBody>
      </p:sp>
      <p:pic>
        <p:nvPicPr>
          <p:cNvPr id="10242" name="Picture 2" descr="C:\Users\Usuario\Documents\FOTOS 2 quadrimestre\violão criança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75606"/>
            <a:ext cx="4104456" cy="35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uario\Documents\FOTOS 2 quadrimestre\violão crianças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75607"/>
            <a:ext cx="4080453" cy="357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447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285720" y="205979"/>
            <a:ext cx="6357982" cy="1141636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Grupos Organizados que fazem parte da Gestão</a:t>
            </a:r>
          </a:p>
        </p:txBody>
      </p:sp>
      <p:sp>
        <p:nvSpPr>
          <p:cNvPr id="6" name="Espaço Reservado para Conteúdo 4"/>
          <p:cNvSpPr txBox="1">
            <a:spLocks/>
          </p:cNvSpPr>
          <p:nvPr/>
        </p:nvSpPr>
        <p:spPr>
          <a:xfrm>
            <a:off x="251520" y="1707654"/>
            <a:ext cx="8435280" cy="309634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pt-BR" dirty="0"/>
              <a:t>             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spaço Reservado para Conteúdo 4"/>
          <p:cNvSpPr txBox="1">
            <a:spLocks/>
          </p:cNvSpPr>
          <p:nvPr/>
        </p:nvSpPr>
        <p:spPr>
          <a:xfrm>
            <a:off x="403920" y="1860054"/>
            <a:ext cx="8435280" cy="309634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ço Reservado para Conteúdo 4"/>
          <p:cNvSpPr txBox="1">
            <a:spLocks/>
          </p:cNvSpPr>
          <p:nvPr/>
        </p:nvSpPr>
        <p:spPr>
          <a:xfrm>
            <a:off x="179512" y="1860054"/>
            <a:ext cx="8812088" cy="309634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dirty="0"/>
              <a:t>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Atendemos aproximadamente 394 idosos semanalmente, divididos em 05 grupos, 04 no Centro e 01 Três de Maio;</a:t>
            </a:r>
          </a:p>
          <a:p>
            <a:pPr algn="just"/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Atendemos aproximadamente 122 mulheres divididas em 09 grupos, nos bairros Santo André, </a:t>
            </a:r>
            <a:r>
              <a:rPr lang="pt-BR" sz="2200" dirty="0" err="1">
                <a:latin typeface="Arial" panose="020B0604020202020204" pitchFamily="34" charset="0"/>
                <a:cs typeface="Arial" panose="020B0604020202020204" pitchFamily="34" charset="0"/>
              </a:rPr>
              <a:t>Ilhotinha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, Alvorada, Bandeirante, Vila Flor e Centro. 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5595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209"/>
            <a:ext cx="9144000" cy="51435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611560" y="411510"/>
            <a:ext cx="5400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Capacitação Escuta Especializada</a:t>
            </a:r>
          </a:p>
        </p:txBody>
      </p:sp>
      <p:pic>
        <p:nvPicPr>
          <p:cNvPr id="12290" name="Picture 2" descr="C:\Users\Usuario\Documents\FOTOS 2 quadrimestre\escuta especializa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57950"/>
            <a:ext cx="5472608" cy="349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2542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611560" y="411510"/>
            <a:ext cx="540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Reunião de Rede com a Rede de Educação Estadual</a:t>
            </a:r>
          </a:p>
        </p:txBody>
      </p:sp>
      <p:pic>
        <p:nvPicPr>
          <p:cNvPr id="13314" name="Picture 2" descr="C:\Users\Usuario\Documents\FOTOS 2 quadrimestre\reuniao de re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365" y="1203597"/>
            <a:ext cx="4950908" cy="345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0493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209"/>
            <a:ext cx="9144000" cy="51435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611560" y="411510"/>
            <a:ext cx="540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Mês de Combate à Violência contra a Pessoa Idosa</a:t>
            </a:r>
          </a:p>
        </p:txBody>
      </p:sp>
      <p:pic>
        <p:nvPicPr>
          <p:cNvPr id="14338" name="Picture 2" descr="C:\Users\Usuario\Documents\FOTOS 2 quadrimestre\mes idoso terceira ida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9" y="1441180"/>
            <a:ext cx="4608512" cy="347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880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209"/>
            <a:ext cx="9144000" cy="51435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39472" y="1851670"/>
            <a:ext cx="54006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100" b="1" dirty="0">
                <a:latin typeface="Arial" panose="020B0604020202020204" pitchFamily="34" charset="0"/>
                <a:cs typeface="Arial" panose="020B0604020202020204" pitchFamily="34" charset="0"/>
              </a:rPr>
              <a:t>Encontro Regional CONGEMAS</a:t>
            </a:r>
          </a:p>
        </p:txBody>
      </p:sp>
      <p:pic>
        <p:nvPicPr>
          <p:cNvPr id="16386" name="Picture 2" descr="C:\Users\Usuario\Documents\FOTOS 2 quadrimestre\congema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70533"/>
            <a:ext cx="3608314" cy="324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3426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209"/>
            <a:ext cx="9144000" cy="51435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611560" y="411510"/>
            <a:ext cx="540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Participação do curso de formação do Serviço de Família Acolhedora</a:t>
            </a:r>
          </a:p>
        </p:txBody>
      </p:sp>
      <p:pic>
        <p:nvPicPr>
          <p:cNvPr id="18434" name="Picture 2" descr="C:\Users\Usuario\Documents\FOTOS 2 quadrimestre\rede com familia acolhedo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35646"/>
            <a:ext cx="5390613" cy="323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6604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07504" y="555527"/>
            <a:ext cx="547260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Centro de Referência Especializado de Assistência  Social (CREAS)</a:t>
            </a:r>
          </a:p>
          <a:p>
            <a:pPr algn="ctr"/>
            <a:endParaRPr lang="pt-B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57580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m 4" descr="downlo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67496"/>
            <a:ext cx="1131316" cy="936104"/>
          </a:xfrm>
          <a:prstGeom prst="rect">
            <a:avLst/>
          </a:prstGeom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454844" y="483518"/>
            <a:ext cx="5565428" cy="1008111"/>
          </a:xfrm>
        </p:spPr>
        <p:txBody>
          <a:bodyPr>
            <a:noAutofit/>
          </a:bodyPr>
          <a:lstStyle/>
          <a:p>
            <a:pPr algn="ctr"/>
            <a:r>
              <a:rPr lang="pt-BR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Proteção Especial de Média               Complexidade</a:t>
            </a:r>
            <a:br>
              <a:rPr lang="pt-BR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CREAS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1"/>
          </p:nvPr>
        </p:nvSpPr>
        <p:spPr>
          <a:xfrm>
            <a:off x="611560" y="1563639"/>
            <a:ext cx="8064896" cy="29512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800" dirty="0"/>
              <a:t>       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Oferta de trabalho social a famílias e indivíduos em situação de risco pessoal e social, por violação de direitos, que demandam intervenções especializadas no âmbito do SUAS.</a:t>
            </a:r>
          </a:p>
          <a:p>
            <a:pPr marL="0" indent="0">
              <a:buNone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marL="0" indent="0">
              <a:buNone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Centro de Referência Especializado</a:t>
            </a:r>
          </a:p>
          <a:p>
            <a:pPr marL="0" indent="0">
              <a:buNone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de Assistência Social - CREAS 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216" y="3077199"/>
            <a:ext cx="2232248" cy="150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9359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m 4" descr="downlo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67496"/>
            <a:ext cx="1131316" cy="936104"/>
          </a:xfrm>
          <a:prstGeom prst="rect">
            <a:avLst/>
          </a:prstGeom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454844" y="483518"/>
            <a:ext cx="5565428" cy="1008111"/>
          </a:xfrm>
        </p:spPr>
        <p:txBody>
          <a:bodyPr>
            <a:no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Proteção Especial de Média               Complexidade</a:t>
            </a:r>
            <a:b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CREAS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1"/>
          </p:nvPr>
        </p:nvSpPr>
        <p:spPr>
          <a:xfrm>
            <a:off x="611560" y="1563639"/>
            <a:ext cx="8064896" cy="2951212"/>
          </a:xfrm>
        </p:spPr>
        <p:txBody>
          <a:bodyPr>
            <a:normAutofit/>
          </a:bodyPr>
          <a:lstStyle/>
          <a:p>
            <a:pPr algn="just"/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Serviço de Atendimento Especializado a Famílias e Indivíduos – PAEFI;</a:t>
            </a:r>
          </a:p>
          <a:p>
            <a:pPr>
              <a:buNone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Serviço de Proteção Social a Adolescentes em cumprimento de Medidas Socioeducativas – Liberdade Assistida (LA) e Prestação de Serviços à Comunidade (PSC);</a:t>
            </a:r>
          </a:p>
          <a:p>
            <a:pPr marL="0" indent="0">
              <a:buNone/>
            </a:pP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42801740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m 4" descr="downlo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67496"/>
            <a:ext cx="1131316" cy="936104"/>
          </a:xfrm>
          <a:prstGeom prst="rect">
            <a:avLst/>
          </a:prstGeom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454844" y="483518"/>
            <a:ext cx="5565428" cy="1008111"/>
          </a:xfrm>
        </p:spPr>
        <p:txBody>
          <a:bodyPr>
            <a:noAutofit/>
          </a:bodyPr>
          <a:lstStyle/>
          <a:p>
            <a:pPr algn="ctr"/>
            <a:r>
              <a:rPr lang="pt-B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Famílias Acompanhadas</a:t>
            </a:r>
          </a:p>
        </p:txBody>
      </p:sp>
      <p:graphicFrame>
        <p:nvGraphicFramePr>
          <p:cNvPr id="7" name="Espaço Reservado para Conteúdo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372801517"/>
              </p:ext>
            </p:extLst>
          </p:nvPr>
        </p:nvGraphicFramePr>
        <p:xfrm>
          <a:off x="611188" y="1563688"/>
          <a:ext cx="8064500" cy="2951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801740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m 4" descr="downlo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67496"/>
            <a:ext cx="1131316" cy="936104"/>
          </a:xfrm>
          <a:prstGeom prst="rect">
            <a:avLst/>
          </a:prstGeom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490848" y="267496"/>
            <a:ext cx="5565428" cy="1152128"/>
          </a:xfrm>
        </p:spPr>
        <p:txBody>
          <a:bodyPr>
            <a:noAutofit/>
          </a:bodyPr>
          <a:lstStyle/>
          <a:p>
            <a:pPr algn="ctr"/>
            <a:r>
              <a:rPr lang="pt-BR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Serviço de Proteção Social a Adolescentes em Cumprimento de Medida Socioeducativa- LA/PSC </a:t>
            </a:r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1"/>
          </p:nvPr>
        </p:nvSpPr>
        <p:spPr>
          <a:xfrm>
            <a:off x="611560" y="1563639"/>
            <a:ext cx="8064896" cy="29512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800" dirty="0"/>
              <a:t>        </a:t>
            </a:r>
            <a:endParaRPr lang="pt-BR" sz="1400" dirty="0"/>
          </a:p>
        </p:txBody>
      </p:sp>
      <p:graphicFrame>
        <p:nvGraphicFramePr>
          <p:cNvPr id="7" name="Espaço Reservado para Conteúd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9094181"/>
              </p:ext>
            </p:extLst>
          </p:nvPr>
        </p:nvGraphicFramePr>
        <p:xfrm>
          <a:off x="755576" y="1419622"/>
          <a:ext cx="6995120" cy="3478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80174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725" y="1085850"/>
            <a:ext cx="2571750" cy="3429000"/>
          </a:xfr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6" y="0"/>
            <a:ext cx="9144000" cy="51435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611560" y="1815465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Palestras com os idosos sobre Saúde Bucal.</a:t>
            </a: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pt-B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: 19,20,21,22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encerrando dia 28/06.</a:t>
            </a: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347614"/>
            <a:ext cx="2576884" cy="343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536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m 4" descr="downlo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67496"/>
            <a:ext cx="1131316" cy="936104"/>
          </a:xfrm>
          <a:prstGeom prst="rect">
            <a:avLst/>
          </a:prstGeom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619672" y="411510"/>
            <a:ext cx="5565428" cy="1008111"/>
          </a:xfrm>
        </p:spPr>
        <p:txBody>
          <a:bodyPr>
            <a:noAutofit/>
          </a:bodyPr>
          <a:lstStyle/>
          <a:p>
            <a:pPr algn="ctr"/>
            <a:r>
              <a:rPr lang="pt-BR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VISITAS REALIZADAS</a:t>
            </a:r>
          </a:p>
        </p:txBody>
      </p:sp>
      <p:graphicFrame>
        <p:nvGraphicFramePr>
          <p:cNvPr id="6" name="Espaço Reservado para Conteúdo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482475"/>
              </p:ext>
            </p:extLst>
          </p:nvPr>
        </p:nvGraphicFramePr>
        <p:xfrm>
          <a:off x="611188" y="1563688"/>
          <a:ext cx="6481092" cy="2951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tângulo 6"/>
          <p:cNvSpPr/>
          <p:nvPr/>
        </p:nvSpPr>
        <p:spPr>
          <a:xfrm>
            <a:off x="6948264" y="3651870"/>
            <a:ext cx="1652751" cy="4616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Total: 120</a:t>
            </a:r>
          </a:p>
        </p:txBody>
      </p:sp>
    </p:spTree>
    <p:extLst>
      <p:ext uri="{BB962C8B-B14F-4D97-AF65-F5344CB8AC3E}">
        <p14:creationId xmlns:p14="http://schemas.microsoft.com/office/powerpoint/2010/main" val="22475474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m 4" descr="downlo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67496"/>
            <a:ext cx="1131316" cy="936104"/>
          </a:xfrm>
          <a:prstGeom prst="rect">
            <a:avLst/>
          </a:prstGeom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454844" y="483518"/>
            <a:ext cx="5565428" cy="1008111"/>
          </a:xfrm>
        </p:spPr>
        <p:txBody>
          <a:bodyPr>
            <a:noAutofit/>
          </a:bodyPr>
          <a:lstStyle/>
          <a:p>
            <a:pPr algn="ctr"/>
            <a:r>
              <a:rPr lang="pt-BR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NÚMERO DE ATENDIMENTOS PSICOSSOCIAIS </a:t>
            </a:r>
          </a:p>
        </p:txBody>
      </p:sp>
      <p:graphicFrame>
        <p:nvGraphicFramePr>
          <p:cNvPr id="6" name="Espaço Reservado para Conteúdo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685398178"/>
              </p:ext>
            </p:extLst>
          </p:nvPr>
        </p:nvGraphicFramePr>
        <p:xfrm>
          <a:off x="611188" y="1563688"/>
          <a:ext cx="8064500" cy="2951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475474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m 4" descr="downlo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67496"/>
            <a:ext cx="1131316" cy="936104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789113" y="288925"/>
            <a:ext cx="4655095" cy="1008063"/>
          </a:xfrm>
        </p:spPr>
        <p:txBody>
          <a:bodyPr>
            <a:normAutofit/>
          </a:bodyPr>
          <a:lstStyle/>
          <a:p>
            <a:r>
              <a:rPr lang="pt-B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Perfil das vítimas de violência</a:t>
            </a:r>
          </a:p>
        </p:txBody>
      </p:sp>
      <p:graphicFrame>
        <p:nvGraphicFramePr>
          <p:cNvPr id="7" name="Espaço Reservado para Conteúdo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955401789"/>
              </p:ext>
            </p:extLst>
          </p:nvPr>
        </p:nvGraphicFramePr>
        <p:xfrm>
          <a:off x="611188" y="1563688"/>
          <a:ext cx="8064500" cy="2951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444695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m 4" descr="downlo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67496"/>
            <a:ext cx="1131316" cy="936104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907704" y="267496"/>
            <a:ext cx="4176464" cy="1216992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Crianças e Adolescentes Vítimas de Violência</a:t>
            </a:r>
          </a:p>
        </p:txBody>
      </p:sp>
      <p:graphicFrame>
        <p:nvGraphicFramePr>
          <p:cNvPr id="7" name="Espaço Reservado para Conteúdo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536496694"/>
              </p:ext>
            </p:extLst>
          </p:nvPr>
        </p:nvGraphicFramePr>
        <p:xfrm>
          <a:off x="611188" y="1563688"/>
          <a:ext cx="8064500" cy="2951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444695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m 4" descr="downlo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67496"/>
            <a:ext cx="1131316" cy="936104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4896544" cy="1143000"/>
          </a:xfrm>
        </p:spPr>
        <p:txBody>
          <a:bodyPr>
            <a:normAutofit/>
          </a:bodyPr>
          <a:lstStyle/>
          <a:p>
            <a:r>
              <a:rPr lang="pt-BR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Perfil dos </a:t>
            </a:r>
            <a:r>
              <a:rPr lang="pt-BR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Idosos</a:t>
            </a:r>
            <a:r>
              <a:rPr lang="pt-BR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vítimas de violência</a:t>
            </a:r>
          </a:p>
        </p:txBody>
      </p:sp>
      <p:graphicFrame>
        <p:nvGraphicFramePr>
          <p:cNvPr id="9" name="Espaço Reservado para Conteúdo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61251521"/>
              </p:ext>
            </p:extLst>
          </p:nvPr>
        </p:nvGraphicFramePr>
        <p:xfrm>
          <a:off x="685800" y="1419622"/>
          <a:ext cx="77724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34230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8" y="0"/>
            <a:ext cx="9144000" cy="5143500"/>
          </a:xfrm>
          <a:prstGeom prst="rect">
            <a:avLst/>
          </a:prstGeom>
        </p:spPr>
      </p:pic>
      <p:pic>
        <p:nvPicPr>
          <p:cNvPr id="5" name="Imagem 4" descr="downlo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67496"/>
            <a:ext cx="1131316" cy="936104"/>
          </a:xfrm>
          <a:prstGeom prst="rect">
            <a:avLst/>
          </a:prstGeom>
        </p:spPr>
      </p:pic>
      <p:sp>
        <p:nvSpPr>
          <p:cNvPr id="11" name="Espaço Reservado para Conteúdo 10"/>
          <p:cNvSpPr>
            <a:spLocks noGrp="1"/>
          </p:cNvSpPr>
          <p:nvPr>
            <p:ph sz="quarter" idx="1"/>
          </p:nvPr>
        </p:nvSpPr>
        <p:spPr>
          <a:xfrm>
            <a:off x="611560" y="1563639"/>
            <a:ext cx="8064896" cy="2951212"/>
          </a:xfrm>
        </p:spPr>
        <p:txBody>
          <a:bodyPr>
            <a:normAutofit/>
          </a:bodyPr>
          <a:lstStyle/>
          <a:p>
            <a:pPr algn="just"/>
            <a:endParaRPr lang="pt-BR" sz="2000" b="1" dirty="0"/>
          </a:p>
          <a:p>
            <a:pPr algn="just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Intervenção realizada pelos técnicos – assistente social, psicólogo e advogado do CREAS as famílias que estão em situação de conflito. Objetivo é buscar uma solução e reorganização da vida pessoal ou familiar.</a:t>
            </a:r>
          </a:p>
          <a:p>
            <a:pPr algn="just">
              <a:buNone/>
            </a:pP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Total: 05 mediações </a:t>
            </a:r>
          </a:p>
          <a:p>
            <a:pPr marL="0" indent="0">
              <a:buNone/>
            </a:pPr>
            <a:endParaRPr lang="pt-BR" sz="2000" dirty="0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907704" y="1059582"/>
            <a:ext cx="4464496" cy="1008062"/>
          </a:xfrm>
        </p:spPr>
        <p:txBody>
          <a:bodyPr>
            <a:normAutofit fontScale="90000"/>
          </a:bodyPr>
          <a:lstStyle/>
          <a:p>
            <a:r>
              <a:rPr lang="pt-BR" dirty="0"/>
              <a:t/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r>
              <a:rPr lang="pt-BR" sz="3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Mediações Familiares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695454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94870" cy="5172114"/>
          </a:xfrm>
          <a:prstGeom prst="rect">
            <a:avLst/>
          </a:prstGeom>
        </p:spPr>
      </p:pic>
      <p:pic>
        <p:nvPicPr>
          <p:cNvPr id="5" name="Imagem 4" descr="downlo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67496"/>
            <a:ext cx="1131316" cy="93610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14884" y="915566"/>
            <a:ext cx="4752528" cy="1545838"/>
          </a:xfrm>
        </p:spPr>
        <p:txBody>
          <a:bodyPr>
            <a:normAutofit fontScale="90000"/>
          </a:bodyPr>
          <a:lstStyle/>
          <a:p>
            <a:r>
              <a:rPr lang="pt-BR" dirty="0"/>
              <a:t/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Peça teatral trabalhou em maio a temática da violência e exploração sexual com 400 de crianças e adolescentes</a:t>
            </a:r>
            <a:b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b="1" dirty="0"/>
              <a:t/>
            </a:r>
            <a:br>
              <a:rPr lang="pt-BR" sz="1200" b="1" dirty="0"/>
            </a:br>
            <a:endParaRPr lang="pt-BR" sz="2700" dirty="0">
              <a:solidFill>
                <a:schemeClr val="tx1"/>
              </a:solidFill>
            </a:endParaRPr>
          </a:p>
        </p:txBody>
      </p:sp>
      <p:pic>
        <p:nvPicPr>
          <p:cNvPr id="6" name="Imagem 5" descr="Grupo de pessoas sentadas ao redor de uma multidão&#10;&#10;Descrição gerada automaticamente">
            <a:extLst>
              <a:ext uri="{FF2B5EF4-FFF2-40B4-BE49-F238E27FC236}">
                <a16:creationId xmlns="" xmlns:a16="http://schemas.microsoft.com/office/drawing/2014/main" id="{05D345CF-988E-5221-6A23-22C1AAA9E0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912" y="1851669"/>
            <a:ext cx="3789040" cy="2925004"/>
          </a:xfrm>
          <a:prstGeom prst="rect">
            <a:avLst/>
          </a:prstGeom>
        </p:spPr>
      </p:pic>
      <p:pic>
        <p:nvPicPr>
          <p:cNvPr id="11" name="Imagem 10" descr="Uma imagem contendo no interior, pequeno, quarto, mesa&#10;&#10;Descrição gerada automaticamente">
            <a:extLst>
              <a:ext uri="{FF2B5EF4-FFF2-40B4-BE49-F238E27FC236}">
                <a16:creationId xmlns="" xmlns:a16="http://schemas.microsoft.com/office/drawing/2014/main" id="{B43E08D5-499E-5B07-57B9-2C0E04FB2B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55660"/>
            <a:ext cx="2265760" cy="302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709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94870" cy="5172114"/>
          </a:xfrm>
          <a:prstGeom prst="rect">
            <a:avLst/>
          </a:prstGeom>
        </p:spPr>
      </p:pic>
      <p:pic>
        <p:nvPicPr>
          <p:cNvPr id="5" name="Imagem 4" descr="downlo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67496"/>
            <a:ext cx="1131316" cy="93610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91680" y="627534"/>
            <a:ext cx="4752528" cy="936103"/>
          </a:xfrm>
        </p:spPr>
        <p:txBody>
          <a:bodyPr>
            <a:normAutofit fontScale="90000"/>
          </a:bodyPr>
          <a:lstStyle/>
          <a:p>
            <a:r>
              <a:rPr lang="pt-BR" dirty="0"/>
              <a:t/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Agosto Lilás</a:t>
            </a:r>
            <a:b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Desconstrução das Violências contra as Mulheres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44" y="2139702"/>
            <a:ext cx="2798288" cy="237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851670"/>
            <a:ext cx="2437702" cy="2412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173372"/>
            <a:ext cx="2906580" cy="2308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43324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07504" y="555527"/>
            <a:ext cx="547260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Serviço de Acolhimento Institucional</a:t>
            </a:r>
          </a:p>
          <a:p>
            <a:pPr algn="ctr"/>
            <a:endParaRPr lang="pt-B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03080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m 7" descr="C:\Users\user\Desktop\logo nova sa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3478"/>
            <a:ext cx="1800199" cy="100811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914400" y="205979"/>
            <a:ext cx="5961856" cy="857250"/>
          </a:xfrm>
        </p:spPr>
        <p:txBody>
          <a:bodyPr>
            <a:normAutofit/>
          </a:bodyPr>
          <a:lstStyle/>
          <a:p>
            <a:pPr algn="ctr"/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pt-BR" sz="22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ACOLHIMENTO INSTITUCIONAL</a:t>
            </a:r>
          </a:p>
        </p:txBody>
      </p:sp>
      <p:sp>
        <p:nvSpPr>
          <p:cNvPr id="10" name="Espaço Reservado para Conteúdo 9"/>
          <p:cNvSpPr>
            <a:spLocks noGrp="1"/>
          </p:cNvSpPr>
          <p:nvPr>
            <p:ph sz="quarter" idx="1"/>
          </p:nvPr>
        </p:nvSpPr>
        <p:spPr>
          <a:xfrm>
            <a:off x="751280" y="1779662"/>
            <a:ext cx="7772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dirty="0"/>
              <a:t>	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 Serviço de Acolhimento Institucional – SAI tem como finalidade acolher crianças e adolescentes em caráter provisório e excepcional, sob medida de proteção conforme artigo 98 do Estatuto da Criança e do Adolescente, que estejam em situação de risco pessoal e social.</a:t>
            </a:r>
          </a:p>
          <a:p>
            <a:pPr marL="0" indent="0" algn="just">
              <a:buNone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	Esta é uma medida de proteção expedida em caráter emergencial pelo Conselho Tutelar ou por determinação do Poder Judiciário.</a:t>
            </a:r>
          </a:p>
        </p:txBody>
      </p:sp>
    </p:spTree>
    <p:extLst>
      <p:ext uri="{BB962C8B-B14F-4D97-AF65-F5344CB8AC3E}">
        <p14:creationId xmlns:p14="http://schemas.microsoft.com/office/powerpoint/2010/main" val="3432322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085850"/>
            <a:ext cx="4572000" cy="3429000"/>
          </a:xfr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86" y="0"/>
            <a:ext cx="9144000" cy="5143500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3831382" y="1851671"/>
            <a:ext cx="4701058" cy="2881674"/>
          </a:xfrm>
          <a:prstGeom prst="rect">
            <a:avLst/>
          </a:prstGeom>
        </p:spPr>
        <p:txBody>
          <a:bodyPr bIns="91440" anchor="b" anchorCtr="0">
            <a:normAutofit fontScale="92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 Mundial de Conscientização sobre a Violência contra a Pessoa Idosa. </a:t>
            </a:r>
          </a:p>
          <a:p>
            <a:pPr algn="just"/>
            <a:endParaRPr lang="pt-BR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Realização de palestras nos dias 13,14 e 15 de junho sobre os tipos de violência contra a pessoa idosa e com Delegados da Polícia Civil e Advogado.</a:t>
            </a:r>
          </a:p>
          <a:p>
            <a:pPr algn="just"/>
            <a:endParaRPr lang="pt-BR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611560" y="123774"/>
            <a:ext cx="4637936" cy="1009751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Junho Violeta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63638"/>
            <a:ext cx="2715766" cy="271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61855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m 4" descr="C:\Users\user\Desktop\logo nova sa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7474"/>
            <a:ext cx="1829549" cy="70207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570887" y="28575"/>
            <a:ext cx="5040560" cy="857250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 b="1" i="1" dirty="0">
                <a:latin typeface="+mn-lt"/>
              </a:rPr>
              <a:t>      </a:t>
            </a:r>
            <a:r>
              <a:rPr lang="pt-BR" sz="22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ACOLHIMENTO INSTITUCIONAL</a:t>
            </a: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899592" y="1329612"/>
            <a:ext cx="8252614" cy="3132348"/>
          </a:xfrm>
          <a:prstGeom prst="rect">
            <a:avLst/>
          </a:prstGeom>
        </p:spPr>
        <p:txBody>
          <a:bodyPr vert="horz">
            <a:normAutofit fontScale="32500" lnSpcReduction="20000"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pt-BR" sz="2000" b="1" dirty="0"/>
              <a:t>      </a:t>
            </a:r>
            <a:r>
              <a:rPr lang="pt-BR" sz="4600" b="1" dirty="0">
                <a:latin typeface="Arial" panose="020B0604020202020204" pitchFamily="34" charset="0"/>
                <a:cs typeface="Arial" panose="020B0604020202020204" pitchFamily="34" charset="0"/>
              </a:rPr>
              <a:t>TOTAL DE ABRIGADOS NO 2º QUADRIMESTRE:   09</a:t>
            </a:r>
          </a:p>
          <a:p>
            <a:pPr marL="0" indent="0">
              <a:buFont typeface="Wingdings 2"/>
              <a:buNone/>
            </a:pPr>
            <a:endParaRPr lang="pt-BR" sz="4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Wingdings 2"/>
              <a:buNone/>
            </a:pPr>
            <a:r>
              <a:rPr lang="pt-BR" sz="4600" b="1" dirty="0">
                <a:latin typeface="Arial" panose="020B0604020202020204" pitchFamily="34" charset="0"/>
                <a:cs typeface="Arial" panose="020B0604020202020204" pitchFamily="34" charset="0"/>
              </a:rPr>
              <a:t>       DESACOLHIMENTO:  01</a:t>
            </a:r>
          </a:p>
          <a:p>
            <a:pPr marL="0" indent="0">
              <a:buFont typeface="Wingdings 2"/>
              <a:buNone/>
            </a:pPr>
            <a:endParaRPr lang="pt-BR" sz="4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Wingdings 2"/>
              <a:buNone/>
            </a:pPr>
            <a:r>
              <a:rPr lang="pt-BR" sz="4600" b="1" dirty="0">
                <a:latin typeface="Arial" panose="020B0604020202020204" pitchFamily="34" charset="0"/>
                <a:cs typeface="Arial" panose="020B0604020202020204" pitchFamily="34" charset="0"/>
              </a:rPr>
              <a:t>       ACOLHIMENTOS NOVOS NO QUADRIMESTRE:  00</a:t>
            </a:r>
          </a:p>
          <a:p>
            <a:pPr marL="0" indent="0">
              <a:buFont typeface="Wingdings 2"/>
              <a:buNone/>
            </a:pPr>
            <a:r>
              <a:rPr lang="pt-BR" sz="4600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pPr marL="0" indent="0">
              <a:buFont typeface="Wingdings 2"/>
              <a:buNone/>
            </a:pPr>
            <a:r>
              <a:rPr lang="pt-BR" sz="4600" b="1" dirty="0">
                <a:latin typeface="Arial" panose="020B0604020202020204" pitchFamily="34" charset="0"/>
                <a:cs typeface="Arial" panose="020B0604020202020204" pitchFamily="34" charset="0"/>
              </a:rPr>
              <a:t>       REINTEGRAÇÃO FAMILIAR:00</a:t>
            </a:r>
          </a:p>
          <a:p>
            <a:pPr marL="0" indent="0">
              <a:buFont typeface="Wingdings 2"/>
              <a:buNone/>
            </a:pPr>
            <a:endParaRPr lang="pt-BR" sz="4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Wingdings 2"/>
              <a:buNone/>
            </a:pPr>
            <a:r>
              <a:rPr lang="pt-BR" sz="46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pt-BR" sz="4600" b="1" dirty="0">
                <a:latin typeface="Arial" panose="020B0604020202020204" pitchFamily="34" charset="0"/>
                <a:cs typeface="Arial" panose="020B0604020202020204" pitchFamily="34" charset="0"/>
              </a:rPr>
              <a:t>TRANSFERIDOS PARA OUTRO ABRIGO:  00</a:t>
            </a:r>
          </a:p>
          <a:p>
            <a:pPr marL="0" indent="0">
              <a:buFont typeface="Wingdings 2"/>
              <a:buNone/>
            </a:pPr>
            <a:endParaRPr lang="pt-BR" sz="4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Wingdings 2"/>
              <a:buNone/>
            </a:pPr>
            <a:r>
              <a:rPr lang="pt-BR" sz="4600" b="1" dirty="0">
                <a:latin typeface="Arial" panose="020B0604020202020204" pitchFamily="34" charset="0"/>
                <a:cs typeface="Arial" panose="020B0604020202020204" pitchFamily="34" charset="0"/>
              </a:rPr>
              <a:t>      TRANSFERIDO PARA O ACOLHIMENTO FAMILIAR:  01                                 </a:t>
            </a:r>
          </a:p>
          <a:p>
            <a:pPr marL="0" indent="0">
              <a:buFont typeface="Wingdings 2"/>
              <a:buNone/>
            </a:pPr>
            <a:r>
              <a:rPr lang="pt-BR" sz="4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Font typeface="Wingdings 2"/>
              <a:buNone/>
            </a:pPr>
            <a:endParaRPr lang="pt-BR" sz="1800" b="1" dirty="0"/>
          </a:p>
          <a:p>
            <a:pPr marL="0" indent="0">
              <a:buFont typeface="Wingdings 2"/>
              <a:buNone/>
            </a:pP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30205197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m 4" descr="C:\Users\user\Desktop\logo nova sa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7474"/>
            <a:ext cx="1829549" cy="70207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475656" y="107157"/>
            <a:ext cx="5184575" cy="857250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b="1" i="1" dirty="0"/>
              <a:t>    </a:t>
            </a:r>
            <a:r>
              <a:rPr lang="pt-BR" sz="22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ACOLHIMENTO  INSTITUCIONAL</a:t>
            </a: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3453304"/>
              </p:ext>
            </p:extLst>
          </p:nvPr>
        </p:nvGraphicFramePr>
        <p:xfrm>
          <a:off x="1120862" y="1717938"/>
          <a:ext cx="7411578" cy="2537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282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328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729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7296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SEXO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FAIXA ETÁRIA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QTDE</a:t>
                      </a:r>
                      <a:r>
                        <a:rPr lang="pt-BR" sz="1400" b="1" baseline="0" dirty="0"/>
                        <a:t>  CRIANÇAS</a:t>
                      </a:r>
                      <a:endParaRPr lang="pt-BR" sz="14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TOTAL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91540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Masculino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0 a 5</a:t>
                      </a:r>
                      <a:r>
                        <a:rPr lang="pt-BR" sz="1400" b="1" baseline="0" dirty="0"/>
                        <a:t> anos</a:t>
                      </a:r>
                    </a:p>
                    <a:p>
                      <a:pPr algn="ctr"/>
                      <a:r>
                        <a:rPr lang="pt-BR" sz="1400" b="1" baseline="0" dirty="0"/>
                        <a:t>6 a 10 anos</a:t>
                      </a:r>
                    </a:p>
                    <a:p>
                      <a:pPr algn="ctr"/>
                      <a:r>
                        <a:rPr lang="pt-BR" sz="1400" b="1" baseline="0" dirty="0"/>
                        <a:t>Acima de 10 anos</a:t>
                      </a:r>
                      <a:endParaRPr lang="pt-BR" sz="14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03</a:t>
                      </a:r>
                    </a:p>
                    <a:p>
                      <a:pPr algn="ctr"/>
                      <a:r>
                        <a:rPr lang="pt-BR" sz="1400" b="1" dirty="0"/>
                        <a:t>00</a:t>
                      </a:r>
                    </a:p>
                    <a:p>
                      <a:pPr algn="ctr"/>
                      <a:r>
                        <a:rPr lang="pt-BR" sz="1400" b="1" dirty="0"/>
                        <a:t>01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04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Feminino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0 a 5</a:t>
                      </a:r>
                      <a:r>
                        <a:rPr lang="pt-BR" sz="1400" b="1" baseline="0" dirty="0"/>
                        <a:t> anos</a:t>
                      </a:r>
                    </a:p>
                    <a:p>
                      <a:pPr algn="ctr"/>
                      <a:r>
                        <a:rPr lang="pt-BR" sz="1400" b="1" baseline="0" dirty="0"/>
                        <a:t>6 a 10 anos</a:t>
                      </a:r>
                    </a:p>
                    <a:p>
                      <a:pPr algn="ctr"/>
                      <a:r>
                        <a:rPr lang="pt-BR" sz="1400" b="1" baseline="0" dirty="0"/>
                        <a:t>Acima de 10 anos</a:t>
                      </a:r>
                      <a:endParaRPr lang="pt-BR" sz="1400" b="1" dirty="0"/>
                    </a:p>
                    <a:p>
                      <a:pPr algn="ctr"/>
                      <a:endParaRPr lang="pt-BR" sz="14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02</a:t>
                      </a:r>
                    </a:p>
                    <a:p>
                      <a:pPr algn="ctr"/>
                      <a:r>
                        <a:rPr lang="pt-BR" sz="1400" b="1" dirty="0"/>
                        <a:t>00</a:t>
                      </a:r>
                    </a:p>
                    <a:p>
                      <a:pPr algn="ctr"/>
                      <a:r>
                        <a:rPr lang="pt-BR" sz="1400" b="1" dirty="0"/>
                        <a:t>03</a:t>
                      </a:r>
                    </a:p>
                    <a:p>
                      <a:pPr algn="ctr"/>
                      <a:endParaRPr lang="pt-BR" sz="14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05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27720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m 4" descr="C:\Users\user\Desktop\logo nova sa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3478"/>
            <a:ext cx="1728192" cy="80367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907704" y="249492"/>
            <a:ext cx="4392488" cy="1080120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ATENDIMENTOS NAS UNIDADES  DE SAÚDE</a:t>
            </a:r>
          </a:p>
        </p:txBody>
      </p:sp>
      <p:graphicFrame>
        <p:nvGraphicFramePr>
          <p:cNvPr id="7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4413280"/>
              </p:ext>
            </p:extLst>
          </p:nvPr>
        </p:nvGraphicFramePr>
        <p:xfrm>
          <a:off x="1043608" y="1683769"/>
          <a:ext cx="7992888" cy="3212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83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4644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19185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ESPECIALISTA/</a:t>
                      </a:r>
                    </a:p>
                    <a:p>
                      <a:pPr algn="ctr"/>
                      <a:r>
                        <a:rPr lang="pt-BR" sz="1400" b="1" dirty="0"/>
                        <a:t>EXAMES /VACINA</a:t>
                      </a:r>
                    </a:p>
                  </a:txBody>
                  <a:tcPr marL="82973" marR="82973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Quantidade</a:t>
                      </a:r>
                      <a:r>
                        <a:rPr lang="pt-BR" sz="1400" b="1" baseline="0" dirty="0"/>
                        <a:t> de </a:t>
                      </a:r>
                      <a:r>
                        <a:rPr lang="pt-BR" sz="1400" b="1" dirty="0"/>
                        <a:t>Acolhidos por serviço de saúde</a:t>
                      </a:r>
                    </a:p>
                  </a:txBody>
                  <a:tcPr marL="82973" marR="82973" marT="34290" marB="3429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19185">
                <a:tc>
                  <a:txBody>
                    <a:bodyPr/>
                    <a:lstStyle/>
                    <a:p>
                      <a:r>
                        <a:rPr lang="pt-BR" sz="1400" b="1" dirty="0"/>
                        <a:t>Serviços CAPS (psiquiatria + psicoterapia)</a:t>
                      </a:r>
                    </a:p>
                  </a:txBody>
                  <a:tcPr marL="82973" marR="82973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03 psiquiatria + 04 na psicoterapia</a:t>
                      </a:r>
                    </a:p>
                  </a:txBody>
                  <a:tcPr marL="82973" marR="82973" marT="34290" marB="3429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19185">
                <a:tc>
                  <a:txBody>
                    <a:bodyPr/>
                    <a:lstStyle/>
                    <a:p>
                      <a:r>
                        <a:rPr lang="pt-BR" sz="1400" b="1" dirty="0"/>
                        <a:t>Consulta</a:t>
                      </a:r>
                      <a:r>
                        <a:rPr lang="pt-BR" sz="1400" b="1" baseline="0" dirty="0"/>
                        <a:t> médica Clínico Geral</a:t>
                      </a:r>
                      <a:endParaRPr lang="pt-BR" sz="1400" b="1" dirty="0"/>
                    </a:p>
                  </a:txBody>
                  <a:tcPr marL="82973" marR="82973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chemeClr val="tx1"/>
                          </a:solidFill>
                        </a:rPr>
                        <a:t>09 geral </a:t>
                      </a:r>
                    </a:p>
                  </a:txBody>
                  <a:tcPr marL="82973" marR="82973" marT="34290" marB="3429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r>
                        <a:rPr lang="pt-BR" sz="1400" b="1" dirty="0"/>
                        <a:t>Consulta médica</a:t>
                      </a:r>
                      <a:r>
                        <a:rPr lang="pt-BR" sz="1400" b="1" baseline="0" dirty="0"/>
                        <a:t> Especialista</a:t>
                      </a:r>
                      <a:endParaRPr lang="pt-BR" sz="1400" b="1" dirty="0"/>
                    </a:p>
                  </a:txBody>
                  <a:tcPr marL="82973" marR="82973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baseline="0" dirty="0">
                          <a:solidFill>
                            <a:schemeClr val="tx1"/>
                          </a:solidFill>
                        </a:rPr>
                        <a:t> 01 gastroenterologista  + 03 pediatra </a:t>
                      </a:r>
                    </a:p>
                    <a:p>
                      <a:pPr algn="ctr"/>
                      <a:r>
                        <a:rPr lang="pt-BR" sz="1400" b="1" baseline="0" dirty="0">
                          <a:solidFill>
                            <a:schemeClr val="tx1"/>
                          </a:solidFill>
                        </a:rPr>
                        <a:t>03 otorrino + 01 ginecologista + </a:t>
                      </a:r>
                    </a:p>
                    <a:p>
                      <a:pPr algn="ctr"/>
                      <a:r>
                        <a:rPr lang="pt-BR" sz="1400" b="1" baseline="0" dirty="0">
                          <a:solidFill>
                            <a:schemeClr val="tx1"/>
                          </a:solidFill>
                        </a:rPr>
                        <a:t> 01 cirurgião + 01 anestesista </a:t>
                      </a:r>
                    </a:p>
                    <a:p>
                      <a:pPr algn="ctr"/>
                      <a:r>
                        <a:rPr lang="pt-BR" sz="1400" b="1" baseline="0" dirty="0">
                          <a:solidFill>
                            <a:schemeClr val="tx1"/>
                          </a:solidFill>
                        </a:rPr>
                        <a:t> 01 oftalmologista </a:t>
                      </a:r>
                      <a:endParaRPr lang="pt-BR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82973" marR="82973" marT="34290" marB="3429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19185">
                <a:tc>
                  <a:txBody>
                    <a:bodyPr/>
                    <a:lstStyle/>
                    <a:p>
                      <a:r>
                        <a:rPr lang="pt-BR" sz="1400" b="1" dirty="0"/>
                        <a:t>Cirurgia</a:t>
                      </a:r>
                      <a:r>
                        <a:rPr lang="pt-BR" sz="1400" b="1" baseline="0" dirty="0"/>
                        <a:t> (Hospital de Caridade Senhor Bom Jesus Passos/ Laguna)</a:t>
                      </a:r>
                      <a:endParaRPr lang="pt-BR" sz="1400" b="1" dirty="0"/>
                    </a:p>
                  </a:txBody>
                  <a:tcPr marL="82973" marR="82973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chemeClr val="tx1"/>
                          </a:solidFill>
                        </a:rPr>
                        <a:t>01 acolhida</a:t>
                      </a:r>
                    </a:p>
                  </a:txBody>
                  <a:tcPr marL="82973" marR="82973" marT="34290" marB="3429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277205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m 4" descr="C:\Users\user\Desktop\logo nova sa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13"/>
            <a:ext cx="1728192" cy="80367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979712" y="51774"/>
            <a:ext cx="4320480" cy="1188132"/>
          </a:xfrm>
          <a:prstGeom prst="rect">
            <a:avLst/>
          </a:prstGeom>
        </p:spPr>
        <p:txBody>
          <a:bodyPr bIns="91440" anchor="b" anchorCtr="0"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700" b="1" dirty="0">
                <a:solidFill>
                  <a:schemeClr val="tx1"/>
                </a:solidFill>
                <a:latin typeface="+mn-lt"/>
                <a:ea typeface="Cambria" panose="02040503050406030204" pitchFamily="18" charset="0"/>
              </a:rPr>
              <a:t>ATENDIMENTOS NAS UNIDADES DE SAÚDE e OUTRAS AVALIAÇÕES</a:t>
            </a:r>
          </a:p>
        </p:txBody>
      </p:sp>
      <p:graphicFrame>
        <p:nvGraphicFramePr>
          <p:cNvPr id="7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8824521"/>
              </p:ext>
            </p:extLst>
          </p:nvPr>
        </p:nvGraphicFramePr>
        <p:xfrm>
          <a:off x="1259632" y="1221601"/>
          <a:ext cx="7560840" cy="35134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78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4299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ESPECIALISTA/</a:t>
                      </a:r>
                    </a:p>
                    <a:p>
                      <a:pPr algn="ctr"/>
                      <a:r>
                        <a:rPr lang="pt-BR" sz="1400" b="1" dirty="0"/>
                        <a:t>EXAMES /VACINA</a:t>
                      </a:r>
                    </a:p>
                  </a:txBody>
                  <a:tcPr marL="82973" marR="82973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Quantidade</a:t>
                      </a:r>
                      <a:r>
                        <a:rPr lang="pt-BR" sz="1400" b="1" baseline="0" dirty="0"/>
                        <a:t> de </a:t>
                      </a:r>
                      <a:r>
                        <a:rPr lang="pt-BR" sz="1400" b="1" dirty="0"/>
                        <a:t>Acolhidos por serviço</a:t>
                      </a:r>
                    </a:p>
                    <a:p>
                      <a:endParaRPr lang="pt-BR" sz="1400" b="1" dirty="0"/>
                    </a:p>
                  </a:txBody>
                  <a:tcPr marL="82973" marR="82973" marT="34290" marB="3429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pt-BR" sz="1400" b="1" dirty="0"/>
                        <a:t>Exames Laboratoriais e outros</a:t>
                      </a:r>
                      <a:r>
                        <a:rPr lang="pt-BR" sz="1400" b="1" baseline="0" dirty="0"/>
                        <a:t> exames</a:t>
                      </a:r>
                      <a:endParaRPr lang="pt-BR" sz="14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09 acolhidos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pt-BR" sz="1400" b="1" dirty="0"/>
                        <a:t>Atendimento no Pronto Atendimento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04 acolhidos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pt-BR" sz="1400" b="1" dirty="0"/>
                        <a:t>Atendimento Hospital Nossa Senhora da Conceição</a:t>
                      </a:r>
                      <a:r>
                        <a:rPr lang="pt-BR" sz="1400" b="1" baseline="0" dirty="0"/>
                        <a:t> - Tubarão</a:t>
                      </a:r>
                      <a:endParaRPr lang="pt-BR" sz="14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01 acolhido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1671">
                <a:tc>
                  <a:txBody>
                    <a:bodyPr/>
                    <a:lstStyle/>
                    <a:p>
                      <a:r>
                        <a:rPr lang="pt-BR" sz="1400" b="1" dirty="0"/>
                        <a:t>Vacinas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05 acolhidos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pt-BR" sz="1400" b="1" dirty="0"/>
                        <a:t>Atendimento odontológico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 01 acolhido + 01 foi no dentista</a:t>
                      </a:r>
                      <a:r>
                        <a:rPr lang="pt-BR" sz="1400" b="1" baseline="0" dirty="0"/>
                        <a:t> particular –  madrinha afetiva </a:t>
                      </a:r>
                      <a:endParaRPr lang="pt-BR" sz="1400" b="1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pt-BR" sz="1400" b="1" dirty="0"/>
                        <a:t>Atendimento psicopedagoga (parceria com</a:t>
                      </a:r>
                      <a:r>
                        <a:rPr lang="pt-BR" sz="1400" b="1" baseline="0" dirty="0"/>
                        <a:t> clínica)</a:t>
                      </a:r>
                      <a:endParaRPr lang="pt-BR" sz="14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01 acolhido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277205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m 4" descr="C:\Users\user\Desktop\logo nova sa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5486"/>
            <a:ext cx="1728192" cy="80367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979712" y="357504"/>
            <a:ext cx="4464496" cy="1026114"/>
          </a:xfrm>
          <a:prstGeom prst="rect">
            <a:avLst/>
          </a:prstGeom>
        </p:spPr>
        <p:txBody>
          <a:bodyPr bIns="91440" anchor="b" anchorCtr="0">
            <a:normAutofit fontScale="7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3200" dirty="0"/>
          </a:p>
          <a:p>
            <a:pPr algn="ctr"/>
            <a:r>
              <a:rPr lang="pt-BR" sz="3000" b="1" dirty="0">
                <a:solidFill>
                  <a:schemeClr val="tx1"/>
                </a:solidFill>
                <a:latin typeface="+mn-lt"/>
                <a:ea typeface="Cambria" panose="02040503050406030204" pitchFamily="18" charset="0"/>
              </a:rPr>
              <a:t>FREQUÊNCIA ESCOLAR</a:t>
            </a:r>
            <a:r>
              <a:rPr lang="pt-BR" sz="3000" dirty="0">
                <a:solidFill>
                  <a:schemeClr val="tx1"/>
                </a:solidFill>
                <a:latin typeface="+mn-lt"/>
              </a:rPr>
              <a:t/>
            </a:r>
            <a:br>
              <a:rPr lang="pt-BR" sz="3000" dirty="0">
                <a:solidFill>
                  <a:schemeClr val="tx1"/>
                </a:solidFill>
                <a:latin typeface="+mn-lt"/>
              </a:rPr>
            </a:br>
            <a:endParaRPr lang="pt-BR" sz="3000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758789"/>
              </p:ext>
            </p:extLst>
          </p:nvPr>
        </p:nvGraphicFramePr>
        <p:xfrm>
          <a:off x="1129816" y="1383618"/>
          <a:ext cx="7344815" cy="2960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73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172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015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85285">
                <a:tc>
                  <a:txBody>
                    <a:bodyPr/>
                    <a:lstStyle/>
                    <a:p>
                      <a:r>
                        <a:rPr lang="pt-BR" sz="1400" b="1" dirty="0"/>
                        <a:t>MODALIDADE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pt-BR" sz="1400" b="1" dirty="0"/>
                        <a:t>Nº DE CRIANÇAS/ADOLESC.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pt-BR" sz="1400" b="1" dirty="0"/>
                        <a:t>TURNO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4114">
                <a:tc>
                  <a:txBody>
                    <a:bodyPr/>
                    <a:lstStyle/>
                    <a:p>
                      <a:r>
                        <a:rPr lang="pt-BR" sz="1400" b="1" dirty="0"/>
                        <a:t>Berçário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pt-BR" sz="1400" b="1" dirty="0"/>
                        <a:t>02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pt-BR" sz="1400" b="1" dirty="0"/>
                        <a:t>Integral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8764">
                <a:tc>
                  <a:txBody>
                    <a:bodyPr/>
                    <a:lstStyle/>
                    <a:p>
                      <a:r>
                        <a:rPr lang="pt-BR" sz="1400" b="1" dirty="0"/>
                        <a:t>Maternal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pt-BR" sz="1400" b="1" dirty="0"/>
                        <a:t>02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pt-BR" sz="1400" b="1" dirty="0"/>
                        <a:t>Integral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3130">
                <a:tc>
                  <a:txBody>
                    <a:bodyPr/>
                    <a:lstStyle/>
                    <a:p>
                      <a:r>
                        <a:rPr lang="pt-BR" sz="1400" b="1" dirty="0"/>
                        <a:t>Pré-escolar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pt-BR" sz="1400" b="1" dirty="0"/>
                        <a:t>01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/>
                        <a:t>Matutino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497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/>
                        <a:t>Ens. Fund. (5ª a 9ª série)</a:t>
                      </a:r>
                    </a:p>
                    <a:p>
                      <a:endParaRPr lang="pt-BR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pt-BR" sz="1400" b="1" dirty="0"/>
                        <a:t>03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/>
                        <a:t>Matutino/ Vespertino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49700">
                <a:tc>
                  <a:txBody>
                    <a:bodyPr/>
                    <a:lstStyle/>
                    <a:p>
                      <a:r>
                        <a:rPr lang="pt-BR" sz="1400" b="1" dirty="0"/>
                        <a:t>Ensino</a:t>
                      </a:r>
                      <a:r>
                        <a:rPr lang="pt-BR" sz="1400" b="1" baseline="0" dirty="0"/>
                        <a:t> Médio (1º a 3º série)</a:t>
                      </a:r>
                      <a:endParaRPr lang="pt-BR" sz="14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pt-BR" sz="1400" b="1" dirty="0"/>
                        <a:t>01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/>
                        <a:t>Vespertino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277205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m 4" descr="C:\Users\user\Desktop\logo nova sa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63"/>
            <a:ext cx="1728192" cy="80367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607666" y="1059582"/>
            <a:ext cx="4752528" cy="540060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pt-BR" sz="2800" b="1" i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pt-BR" sz="28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pt-BR" sz="2800" b="1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pt-BR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FREQUÊNCIA NOS SERVIÇOS DA REDE SOCIOASSISTENCIAL e PARCERIAS COM OUTROS SERVIÇOS</a:t>
            </a:r>
            <a:br>
              <a:rPr lang="pt-BR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t-BR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(Período </a:t>
            </a:r>
            <a:r>
              <a:rPr lang="pt-BR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contraturno</a:t>
            </a:r>
            <a:r>
              <a:rPr lang="pt-BR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br>
              <a:rPr lang="pt-BR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pt-BR" sz="1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453961"/>
              </p:ext>
            </p:extLst>
          </p:nvPr>
        </p:nvGraphicFramePr>
        <p:xfrm>
          <a:off x="1403648" y="1815666"/>
          <a:ext cx="7128792" cy="29145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933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8307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13783">
                <a:tc>
                  <a:txBody>
                    <a:bodyPr/>
                    <a:lstStyle/>
                    <a:p>
                      <a:r>
                        <a:rPr lang="pt-BR" sz="1400" b="1" dirty="0"/>
                        <a:t>SERVIÇO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pt-BR" sz="1400" b="1" dirty="0"/>
                        <a:t>Nº  CRIANÇAS</a:t>
                      </a:r>
                      <a:r>
                        <a:rPr lang="pt-BR" sz="1400" b="1" baseline="0" dirty="0"/>
                        <a:t> E </a:t>
                      </a:r>
                    </a:p>
                    <a:p>
                      <a:r>
                        <a:rPr lang="pt-BR" sz="1400" b="1" baseline="0" dirty="0"/>
                        <a:t>ADOLESCENTES</a:t>
                      </a:r>
                      <a:endParaRPr lang="pt-BR" sz="14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pt-BR" sz="1400" b="1" dirty="0"/>
                        <a:t>TURNO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pt-BR" sz="1400" b="1" dirty="0"/>
                        <a:t>SCFV – CRAS (Yoga )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08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pt-BR" sz="1400" b="1" baseline="0" dirty="0"/>
                        <a:t>Vespertino/</a:t>
                      </a:r>
                    </a:p>
                    <a:p>
                      <a:r>
                        <a:rPr lang="pt-BR" sz="1400" b="1" baseline="0" dirty="0"/>
                        <a:t>Noturno</a:t>
                      </a:r>
                      <a:endParaRPr lang="pt-BR" sz="1400" b="1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13783">
                <a:tc>
                  <a:txBody>
                    <a:bodyPr/>
                    <a:lstStyle/>
                    <a:p>
                      <a:r>
                        <a:rPr lang="pt-BR" sz="1400" b="1" dirty="0"/>
                        <a:t>CEACA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02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pt-BR" sz="1400" b="1" dirty="0"/>
                        <a:t>Matutino/</a:t>
                      </a:r>
                    </a:p>
                    <a:p>
                      <a:r>
                        <a:rPr lang="pt-BR" sz="1400" b="1" dirty="0"/>
                        <a:t>Vespertino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2584">
                <a:tc>
                  <a:txBody>
                    <a:bodyPr/>
                    <a:lstStyle/>
                    <a:p>
                      <a:r>
                        <a:rPr lang="pt-BR" sz="1400" b="1" dirty="0"/>
                        <a:t>Karatê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01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pt-BR" sz="1400" b="1" dirty="0"/>
                        <a:t>Noturno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pt-BR" sz="1400" b="1" dirty="0"/>
                        <a:t>Dança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01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/>
                        <a:t>Vespertino</a:t>
                      </a:r>
                    </a:p>
                    <a:p>
                      <a:endParaRPr lang="pt-BR" sz="1400" b="1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13783">
                <a:tc>
                  <a:txBody>
                    <a:bodyPr/>
                    <a:lstStyle/>
                    <a:p>
                      <a:r>
                        <a:rPr lang="pt-BR" sz="1400" b="1" dirty="0"/>
                        <a:t>Oficinas</a:t>
                      </a:r>
                      <a:r>
                        <a:rPr lang="pt-BR" sz="1400" b="1" baseline="0" dirty="0"/>
                        <a:t> de Férias Programa Novos Caminhos</a:t>
                      </a:r>
                      <a:endParaRPr lang="pt-BR" sz="14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01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pt-BR" sz="1400" b="1" dirty="0"/>
                        <a:t>Vespertino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277205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m 4" descr="C:\Users\user\Desktop\logo nova sa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13"/>
            <a:ext cx="1728192" cy="80367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115616" y="428752"/>
            <a:ext cx="5328592" cy="972107"/>
          </a:xfrm>
          <a:prstGeom prst="rect">
            <a:avLst/>
          </a:prstGeom>
        </p:spPr>
        <p:txBody>
          <a:bodyPr bIns="91440" anchor="b" anchorCtr="0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67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Atividades de Lazer e </a:t>
            </a:r>
            <a:br>
              <a:rPr lang="pt-BR" sz="67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t-BR" sz="67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recreativas</a:t>
            </a:r>
            <a:r>
              <a:rPr lang="pt-BR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pt-BR" sz="3600" b="1" i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t-BR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pt-BR" sz="3600" b="1" i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t-BR" sz="3600" dirty="0"/>
              <a:t/>
            </a:r>
            <a:br>
              <a:rPr lang="pt-BR" sz="3600" dirty="0"/>
            </a:br>
            <a:endParaRPr lang="pt-BR" sz="3600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469145"/>
              </p:ext>
            </p:extLst>
          </p:nvPr>
        </p:nvGraphicFramePr>
        <p:xfrm>
          <a:off x="1331641" y="1275606"/>
          <a:ext cx="7416823" cy="2995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23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801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7436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16805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ATIVIDADE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Nº  CRIANÇAS</a:t>
                      </a:r>
                      <a:r>
                        <a:rPr lang="pt-BR" sz="1400" b="1" baseline="0" dirty="0"/>
                        <a:t> E </a:t>
                      </a:r>
                    </a:p>
                    <a:p>
                      <a:pPr algn="ctr"/>
                      <a:r>
                        <a:rPr lang="pt-BR" sz="1400" b="1" baseline="0" dirty="0"/>
                        <a:t>ADOLESCENTES</a:t>
                      </a:r>
                      <a:endParaRPr lang="pt-BR" sz="14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TURNO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168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/>
                        <a:t>Passeio</a:t>
                      </a:r>
                      <a:r>
                        <a:rPr lang="pt-BR" sz="1400" b="1" baseline="0" dirty="0"/>
                        <a:t> Shopping/ Circo </a:t>
                      </a:r>
                      <a:r>
                        <a:rPr lang="pt-BR" sz="1400" b="1" dirty="0"/>
                        <a:t>(parceria Madrinhas e sociedade civil)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06</a:t>
                      </a:r>
                    </a:p>
                    <a:p>
                      <a:pPr algn="ctr"/>
                      <a:endParaRPr lang="pt-BR" sz="14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pt-BR" sz="1400" b="1" dirty="0"/>
                        <a:t>Vespertino 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81150">
                <a:tc>
                  <a:txBody>
                    <a:bodyPr/>
                    <a:lstStyle/>
                    <a:p>
                      <a:r>
                        <a:rPr lang="pt-BR" sz="1400" b="1" dirty="0"/>
                        <a:t>Outros</a:t>
                      </a:r>
                      <a:r>
                        <a:rPr lang="pt-BR" sz="1400" b="1" baseline="0" dirty="0"/>
                        <a:t> passeios ( praias, sitio, parques)</a:t>
                      </a:r>
                      <a:endParaRPr lang="pt-BR" sz="14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09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pt-BR" sz="1400" b="1" dirty="0"/>
                        <a:t>Vespertino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81150">
                <a:tc>
                  <a:txBody>
                    <a:bodyPr/>
                    <a:lstStyle/>
                    <a:p>
                      <a:r>
                        <a:rPr lang="pt-BR" sz="1400" b="1" dirty="0"/>
                        <a:t>Festa</a:t>
                      </a:r>
                      <a:r>
                        <a:rPr lang="pt-BR" sz="1400" b="1" baseline="0" dirty="0"/>
                        <a:t> de </a:t>
                      </a:r>
                      <a:r>
                        <a:rPr lang="pt-BR" sz="1400" b="1" baseline="0" dirty="0" err="1"/>
                        <a:t>Agostina</a:t>
                      </a:r>
                      <a:endParaRPr lang="pt-BR" sz="1400" b="1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/>
                        <a:t>(parceria  com sociedade civil)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08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/>
                        <a:t>Vespertino</a:t>
                      </a:r>
                    </a:p>
                    <a:p>
                      <a:endParaRPr lang="pt-BR" sz="1400" b="1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27720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2"/>
          <a:stretch/>
        </p:blipFill>
        <p:spPr bwMode="auto">
          <a:xfrm flipH="1">
            <a:off x="482644" y="1707654"/>
            <a:ext cx="2050627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563638"/>
            <a:ext cx="2376264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2627784" y="258570"/>
            <a:ext cx="3672408" cy="702078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200" b="1" dirty="0">
                <a:solidFill>
                  <a:schemeClr val="tx1"/>
                </a:solidFill>
                <a:latin typeface="+mn-lt"/>
                <a:ea typeface="Cambria" panose="02040503050406030204" pitchFamily="18" charset="0"/>
              </a:rPr>
              <a:t>Atividades Recreativas</a:t>
            </a:r>
          </a:p>
        </p:txBody>
      </p:sp>
      <p:pic>
        <p:nvPicPr>
          <p:cNvPr id="9" name="Imagem 8" descr="C:\Users\user\Desktop\logo nova sai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46" y="249492"/>
            <a:ext cx="1728192" cy="803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635646"/>
            <a:ext cx="2583560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49186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m 4" descr="C:\Users\user\Desktop\logo nova sa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46" y="249492"/>
            <a:ext cx="1728192" cy="803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62" y="1334233"/>
            <a:ext cx="3403644" cy="340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2627784" y="258570"/>
            <a:ext cx="3672408" cy="702078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200" b="1" dirty="0">
                <a:solidFill>
                  <a:schemeClr val="tx1"/>
                </a:solidFill>
                <a:latin typeface="+mn-lt"/>
                <a:ea typeface="Cambria" panose="02040503050406030204" pitchFamily="18" charset="0"/>
              </a:rPr>
              <a:t>Atividades Recreativas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78984"/>
            <a:ext cx="3384376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93671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784"/>
            <a:ext cx="9144000" cy="5143500"/>
          </a:xfrm>
          <a:prstGeom prst="rect">
            <a:avLst/>
          </a:prstGeom>
        </p:spPr>
      </p:pic>
      <p:pic>
        <p:nvPicPr>
          <p:cNvPr id="5" name="Imagem 4" descr="C:\Users\user\Desktop\logo nova sa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46" y="249492"/>
            <a:ext cx="1728192" cy="80367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339752" y="249492"/>
            <a:ext cx="4104456" cy="846094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 b="1" dirty="0">
                <a:solidFill>
                  <a:schemeClr val="tx1"/>
                </a:solidFill>
                <a:latin typeface="+mn-lt"/>
                <a:ea typeface="Cambria" panose="02040503050406030204" pitchFamily="18" charset="0"/>
              </a:rPr>
              <a:t>Oficina de Yoga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347614"/>
            <a:ext cx="2808312" cy="2452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05713"/>
            <a:ext cx="2483006" cy="2483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005713"/>
            <a:ext cx="2369852" cy="2369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936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725" y="1085850"/>
            <a:ext cx="2571750" cy="3429000"/>
          </a:xfr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971600" y="565426"/>
            <a:ext cx="52565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Intercâmbio entre os grupos de mulheres (entre os bairros)</a:t>
            </a:r>
          </a:p>
          <a:p>
            <a:pPr algn="just"/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Dia 12 de Junho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987343"/>
            <a:ext cx="2989261" cy="271576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987343"/>
            <a:ext cx="3024336" cy="271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6153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02" y="-47916"/>
            <a:ext cx="9144000" cy="5143500"/>
          </a:xfrm>
          <a:prstGeom prst="rect">
            <a:avLst/>
          </a:prstGeom>
        </p:spPr>
      </p:pic>
      <p:pic>
        <p:nvPicPr>
          <p:cNvPr id="5" name="Imagem 4" descr="C:\Users\user\Desktop\logo nova sa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46" y="249492"/>
            <a:ext cx="1728192" cy="80367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339752" y="249492"/>
            <a:ext cx="4104456" cy="846094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 b="1" dirty="0">
                <a:solidFill>
                  <a:schemeClr val="tx1"/>
                </a:solidFill>
                <a:latin typeface="+mn-lt"/>
                <a:ea typeface="Cambria" panose="02040503050406030204" pitchFamily="18" charset="0"/>
              </a:rPr>
              <a:t>Festa </a:t>
            </a:r>
            <a:r>
              <a:rPr lang="pt-BR" sz="2000" b="1" dirty="0" err="1">
                <a:solidFill>
                  <a:schemeClr val="tx1"/>
                </a:solidFill>
                <a:latin typeface="+mn-lt"/>
                <a:ea typeface="Cambria" panose="02040503050406030204" pitchFamily="18" charset="0"/>
              </a:rPr>
              <a:t>Agostina</a:t>
            </a:r>
            <a:endParaRPr lang="pt-BR" sz="2000" b="1" dirty="0">
              <a:solidFill>
                <a:schemeClr val="tx1"/>
              </a:solidFill>
              <a:latin typeface="+mn-lt"/>
              <a:ea typeface="Cambria" panose="020405030504060302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597" y="1491630"/>
            <a:ext cx="3145002" cy="23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3" y="1995686"/>
            <a:ext cx="2592288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0192" y="2093037"/>
            <a:ext cx="252028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12508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07504" y="555527"/>
            <a:ext cx="547260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Serviço de Acolhimento em Família Acolhedora</a:t>
            </a:r>
          </a:p>
          <a:p>
            <a:pPr algn="ctr"/>
            <a:endParaRPr lang="pt-B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941971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85" y="4472"/>
            <a:ext cx="9144000" cy="5143500"/>
          </a:xfrm>
          <a:prstGeom prst="rect">
            <a:avLst/>
          </a:prstGeom>
        </p:spPr>
      </p:pic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835696" y="205979"/>
            <a:ext cx="4680520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800" b="1" dirty="0">
                <a:solidFill>
                  <a:schemeClr val="tx1"/>
                </a:solidFill>
              </a:rPr>
              <a:t>Serviço de Acolhimento em</a:t>
            </a:r>
            <a:br>
              <a:rPr lang="pt-BR" sz="2800" b="1" dirty="0">
                <a:solidFill>
                  <a:schemeClr val="tx1"/>
                </a:solidFill>
              </a:rPr>
            </a:br>
            <a:r>
              <a:rPr lang="pt-BR" sz="2800" b="1" dirty="0">
                <a:solidFill>
                  <a:schemeClr val="tx1"/>
                </a:solidFill>
              </a:rPr>
              <a:t>Família Acolhedora</a:t>
            </a:r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467544" y="1491630"/>
            <a:ext cx="8208912" cy="331236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endParaRPr lang="pt-BR" sz="1800" dirty="0"/>
          </a:p>
          <a:p>
            <a:pPr marL="0" indent="0" algn="just">
              <a:buNone/>
            </a:pPr>
            <a:r>
              <a:rPr lang="pt-BR" sz="1800" dirty="0"/>
              <a:t>          Este serviço organiza o acolhimento de crianças e/ou adolescentes, em residências de famílias acolhedoras. Como medida protetiva EXCEPCIONAL e PROVISÓRIA. </a:t>
            </a:r>
          </a:p>
          <a:p>
            <a:pPr marL="0" indent="0" algn="just">
              <a:buNone/>
            </a:pPr>
            <a:endParaRPr lang="pt-BR" sz="1800" dirty="0"/>
          </a:p>
          <a:p>
            <a:pPr algn="just"/>
            <a:r>
              <a:rPr lang="pt-BR" sz="1800" dirty="0"/>
              <a:t>Essas famílias são devidamente cadastradas, capacitadas e acompanhadas durante toda a sua permanência no serviço; </a:t>
            </a:r>
          </a:p>
          <a:p>
            <a:pPr algn="just"/>
            <a:r>
              <a:rPr lang="pt-BR" sz="1800" dirty="0"/>
              <a:t>O acolhimento familiar é uma alternativa de proteção a crianças e adolescentes que tiveram seus direitos violados e por determinação judicial precisaram ser afastadas do convívio familiar. Permanecem no SAF até a reintegração familiar (origem ou extensa) ou encaminhamento para adoção.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5486"/>
            <a:ext cx="1193886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965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546"/>
            <a:ext cx="9144000" cy="5143500"/>
          </a:xfrm>
          <a:prstGeom prst="rect">
            <a:avLst/>
          </a:prstGeom>
        </p:spPr>
      </p:pic>
      <p:sp>
        <p:nvSpPr>
          <p:cNvPr id="5" name="Título 6"/>
          <p:cNvSpPr txBox="1">
            <a:spLocks/>
          </p:cNvSpPr>
          <p:nvPr/>
        </p:nvSpPr>
        <p:spPr>
          <a:xfrm>
            <a:off x="1619672" y="205979"/>
            <a:ext cx="4536504" cy="857250"/>
          </a:xfrm>
          <a:prstGeom prst="rect">
            <a:avLst/>
          </a:prstGeom>
        </p:spPr>
        <p:txBody>
          <a:bodyPr bIns="91440" anchor="b" anchorCtr="0"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>
                <a:solidFill>
                  <a:schemeClr val="tx1"/>
                </a:solidFill>
              </a:rPr>
              <a:t>Atividades no Serviço de Família Acolhedora </a:t>
            </a:r>
          </a:p>
        </p:txBody>
      </p:sp>
      <p:graphicFrame>
        <p:nvGraphicFramePr>
          <p:cNvPr id="6" name="Espaço Reservado para Conteúd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0380526"/>
              </p:ext>
            </p:extLst>
          </p:nvPr>
        </p:nvGraphicFramePr>
        <p:xfrm>
          <a:off x="755576" y="1419622"/>
          <a:ext cx="7560840" cy="29229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65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642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60039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Atividades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Quantidade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r>
                        <a:rPr lang="pt-BR" sz="1400" dirty="0"/>
                        <a:t>Total de famílias acolhedoras</a:t>
                      </a:r>
                      <a:r>
                        <a:rPr lang="pt-BR" sz="1400" baseline="0" dirty="0"/>
                        <a:t> habilitadas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05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Total de Acolhidos no Serviço no período </a:t>
                      </a:r>
                      <a:r>
                        <a:rPr lang="pt-BR" sz="1400" baseline="0" dirty="0"/>
                        <a:t>05/2023 a 08/2023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04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Acolhimentos no</a:t>
                      </a:r>
                      <a:r>
                        <a:rPr lang="pt-BR" sz="1400" baseline="0" dirty="0"/>
                        <a:t> período 05/2023 08/2023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01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err="1"/>
                        <a:t>Descolhimentos</a:t>
                      </a:r>
                      <a:r>
                        <a:rPr lang="pt-BR" sz="1400" dirty="0"/>
                        <a:t> no</a:t>
                      </a:r>
                      <a:r>
                        <a:rPr lang="pt-BR" sz="1400" baseline="0" dirty="0"/>
                        <a:t> período 05/2023 a 08/2023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00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Transição</a:t>
                      </a:r>
                      <a:r>
                        <a:rPr lang="pt-BR" sz="1400" baseline="0" dirty="0"/>
                        <a:t> de modalidade de acolhimento no período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01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Total</a:t>
                      </a:r>
                      <a:r>
                        <a:rPr lang="pt-BR" sz="1400" baseline="0" dirty="0"/>
                        <a:t> de famílias acolhendo no período 05/2023 a 08/2023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03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3478"/>
            <a:ext cx="1193886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3351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6" name="Espaço Reservado para Conteúdo 5"/>
          <p:cNvGraphicFramePr>
            <a:graphicFrameLocks noGrp="1"/>
          </p:cNvGraphicFramePr>
          <p:nvPr>
            <p:ph sz="quarter" idx="1"/>
          </p:nvPr>
        </p:nvGraphicFramePr>
        <p:xfrm>
          <a:off x="914400" y="1085850"/>
          <a:ext cx="7560840" cy="3544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65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642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60039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Atividade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Quantidade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r>
                        <a:rPr lang="pt-BR" sz="1400" dirty="0"/>
                        <a:t>Planejamento</a:t>
                      </a:r>
                      <a:r>
                        <a:rPr lang="pt-BR" sz="1400" baseline="0" dirty="0"/>
                        <a:t> da equipe responsável pelo serviço;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07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r>
                        <a:rPr lang="pt-BR" sz="1400" dirty="0"/>
                        <a:t>Visitas domiciliares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04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Reuniões</a:t>
                      </a:r>
                      <a:r>
                        <a:rPr lang="pt-BR" sz="1400" baseline="0" dirty="0"/>
                        <a:t> técnicas com rede de atendimento intersetorial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07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Atendimentos</a:t>
                      </a:r>
                      <a:r>
                        <a:rPr lang="pt-BR" sz="1400" baseline="0" dirty="0"/>
                        <a:t> individuais com acolhido e família acolhedora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04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Visitas entre acolhido</a:t>
                      </a:r>
                      <a:r>
                        <a:rPr lang="pt-BR" sz="1400" baseline="0" dirty="0"/>
                        <a:t> e familiares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01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Entrevistas</a:t>
                      </a:r>
                      <a:r>
                        <a:rPr lang="pt-BR" sz="1400" baseline="0" dirty="0"/>
                        <a:t> (rádio e TV)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03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Total de visualizações do conteúdo</a:t>
                      </a:r>
                      <a:r>
                        <a:rPr lang="pt-BR" sz="1400" baseline="0" dirty="0"/>
                        <a:t> postado</a:t>
                      </a:r>
                      <a:r>
                        <a:rPr lang="pt-BR" sz="1400" dirty="0"/>
                        <a:t> nas</a:t>
                      </a:r>
                      <a:r>
                        <a:rPr lang="pt-BR" sz="1400" baseline="0" dirty="0"/>
                        <a:t> redes sociais (</a:t>
                      </a:r>
                      <a:r>
                        <a:rPr lang="pt-BR" sz="1400" baseline="0" dirty="0" err="1"/>
                        <a:t>instagram</a:t>
                      </a:r>
                      <a:r>
                        <a:rPr lang="pt-BR" sz="1400" baseline="0" dirty="0"/>
                        <a:t> e </a:t>
                      </a:r>
                      <a:r>
                        <a:rPr lang="pt-BR" sz="1400" baseline="0" dirty="0" err="1"/>
                        <a:t>facebook</a:t>
                      </a:r>
                      <a:r>
                        <a:rPr lang="pt-BR" sz="1400" baseline="0" dirty="0"/>
                        <a:t>)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1467 </a:t>
                      </a:r>
                      <a:r>
                        <a:rPr lang="pt-BR" sz="1400" dirty="0" err="1"/>
                        <a:t>likes</a:t>
                      </a:r>
                      <a:endParaRPr lang="pt-BR" sz="1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19</a:t>
                      </a:r>
                      <a:r>
                        <a:rPr lang="pt-BR" sz="1400" baseline="0" dirty="0"/>
                        <a:t> compartilhamentos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aseline="0" dirty="0"/>
                        <a:t>7260 visualizações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00"/>
            <a:ext cx="9144000" cy="51435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5486"/>
            <a:ext cx="1193886" cy="1152128"/>
          </a:xfrm>
          <a:prstGeom prst="rect">
            <a:avLst/>
          </a:prstGeom>
        </p:spPr>
      </p:pic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204125"/>
              </p:ext>
            </p:extLst>
          </p:nvPr>
        </p:nvGraphicFramePr>
        <p:xfrm>
          <a:off x="683568" y="1347614"/>
          <a:ext cx="7560840" cy="32539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65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642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60039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 Atividades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Quantidade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Reuniões técnicas (CT,</a:t>
                      </a:r>
                      <a:r>
                        <a:rPr lang="pt-BR" sz="1400" baseline="0" dirty="0"/>
                        <a:t> CEACA, Escolas, Unidades de Saúde, CRAS, CREAS...)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47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Reuniões</a:t>
                      </a:r>
                      <a:r>
                        <a:rPr lang="pt-BR" sz="1400" baseline="0" dirty="0"/>
                        <a:t> Poder Judiciário e Ministério Público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PJ – 09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MP - 02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Audiências</a:t>
                      </a:r>
                      <a:r>
                        <a:rPr lang="pt-BR" sz="1400" baseline="0" dirty="0"/>
                        <a:t> Concentradas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04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aseline="0" dirty="0"/>
                        <a:t>Encontros com as famílias acolhedoras e Curso de Formação para Novas Famílias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09</a:t>
                      </a:r>
                      <a:r>
                        <a:rPr lang="pt-BR" sz="1400" baseline="0" dirty="0"/>
                        <a:t>                                                                                                         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Visitas domiciliares/ Atendimentos</a:t>
                      </a:r>
                      <a:r>
                        <a:rPr lang="pt-BR" sz="1400" baseline="0" dirty="0"/>
                        <a:t> psicossociais (FA, Acolhidos e FO)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89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Participação</a:t>
                      </a:r>
                      <a:r>
                        <a:rPr lang="pt-BR" sz="1400" baseline="0" dirty="0"/>
                        <a:t> em Seminários, Cursos, Conferências,...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06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603181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2"/>
            <a:ext cx="9144000" cy="51435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5096"/>
            <a:ext cx="1193886" cy="115212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65175" y="1419622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Captação de Famílias para participação do curso de formação para novas famílias acolhedoras</a:t>
            </a:r>
          </a:p>
        </p:txBody>
      </p:sp>
      <p:sp>
        <p:nvSpPr>
          <p:cNvPr id="7" name="Retângulo 6"/>
          <p:cNvSpPr/>
          <p:nvPr/>
        </p:nvSpPr>
        <p:spPr>
          <a:xfrm>
            <a:off x="2215492" y="465138"/>
            <a:ext cx="3096344" cy="6410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FOTOS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311" y="2065953"/>
            <a:ext cx="4724400" cy="2882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78357"/>
            <a:ext cx="4244537" cy="302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809883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"/>
            <a:ext cx="9144000" cy="51435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10" y="191077"/>
            <a:ext cx="1193886" cy="1152128"/>
          </a:xfrm>
          <a:prstGeom prst="rect">
            <a:avLst/>
          </a:prstGeom>
        </p:spPr>
      </p:pic>
      <p:sp>
        <p:nvSpPr>
          <p:cNvPr id="13" name="Título 6"/>
          <p:cNvSpPr txBox="1">
            <a:spLocks/>
          </p:cNvSpPr>
          <p:nvPr/>
        </p:nvSpPr>
        <p:spPr>
          <a:xfrm>
            <a:off x="1835696" y="205979"/>
            <a:ext cx="4392488" cy="857250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2800" b="1" dirty="0">
              <a:solidFill>
                <a:schemeClr val="tx1"/>
              </a:solidFill>
            </a:endParaRPr>
          </a:p>
        </p:txBody>
      </p:sp>
      <p:sp>
        <p:nvSpPr>
          <p:cNvPr id="11" name="AutoShape 6" descr="https://gp.amurel.org.br/index.php?r=email/message/attachment&amp;account_id=1029&amp;mailbox=INBOX&amp;uid=6115&amp;number=2&amp;encoding=base64&amp;filename=IMG-20210929-WA0041.jpg&amp;security_token=M4x1V5W27mTNIjtRuBpS&amp;amp;token=d41d8cd98f00b204e9800998ecf8427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2215492" y="465138"/>
            <a:ext cx="3096344" cy="6410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FOTOS</a:t>
            </a:r>
          </a:p>
        </p:txBody>
      </p:sp>
      <p:sp>
        <p:nvSpPr>
          <p:cNvPr id="5" name="AutoShape 2" descr="https://gp.amurel.org.br/index.php?r=email/message/attachment&amp;account_id=1029&amp;mailbox=INBOX&amp;uid=7298&amp;number=4&amp;encoding=base64&amp;filename=20220214_103258.jpg&amp;security_token=bmHUVnBhTrMy8p3SWcFw&amp;amp;token=d41d8cd98f00b204e9800998ecf8427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4" descr="https://gp.amurel.org.br/index.php?r=email/message/attachment&amp;account_id=1029&amp;mailbox=INBOX&amp;uid=7298&amp;number=4&amp;encoding=base64&amp;filename=20220214_103258.jpg&amp;security_token=bmHUVnBhTrMy8p3SWcFw&amp;amp;token=d41d8cd98f00b204e9800998ecf8427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765175" y="1419622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I Seminário Regional de Acolhimento Familiar de Capivari de Baixo – 31/05/2023 – Parque Diamante Mais Energia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03" y="2282268"/>
            <a:ext cx="2180866" cy="266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701" y="2282269"/>
            <a:ext cx="3339443" cy="266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282269"/>
            <a:ext cx="3010471" cy="281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264087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2" y="4472"/>
            <a:ext cx="9144000" cy="51435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5096"/>
            <a:ext cx="1193886" cy="1152128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215492" y="465138"/>
            <a:ext cx="3096344" cy="6410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FOTOS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67544" y="1419622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Participação em Eventos</a:t>
            </a:r>
          </a:p>
          <a:p>
            <a:pPr algn="ctr"/>
            <a:r>
              <a:rPr lang="pt-BR" dirty="0"/>
              <a:t>Conferência Municipal de Assistência Social, Seminário Estadual de Proteção Integral a Criança e Adolescente, Seminário Estadual de Acolhimento Familiar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354458"/>
            <a:ext cx="2520280" cy="2593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19" y="2359803"/>
            <a:ext cx="3132584" cy="2516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836" y="2342952"/>
            <a:ext cx="3713846" cy="2533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958988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2"/>
            <a:ext cx="9144000" cy="5143500"/>
          </a:xfrm>
          <a:prstGeom prst="rect">
            <a:avLst/>
          </a:prstGeom>
        </p:spPr>
      </p:pic>
      <p:sp>
        <p:nvSpPr>
          <p:cNvPr id="5" name="Título 6"/>
          <p:cNvSpPr txBox="1">
            <a:spLocks/>
          </p:cNvSpPr>
          <p:nvPr/>
        </p:nvSpPr>
        <p:spPr>
          <a:xfrm>
            <a:off x="1619672" y="205978"/>
            <a:ext cx="4824536" cy="1161245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1800" b="1" dirty="0">
              <a:solidFill>
                <a:schemeClr val="tx1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5096"/>
            <a:ext cx="1193886" cy="115212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026667" y="-3620937"/>
            <a:ext cx="6613891" cy="440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2555776" y="470659"/>
            <a:ext cx="3096344" cy="6410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FOTOS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187624" y="1419622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Curso de Formação para Novas Famílias Acolhedoras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2" y="1944806"/>
            <a:ext cx="2574429" cy="3077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321" y="1944806"/>
            <a:ext cx="3861573" cy="303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944804"/>
            <a:ext cx="3032891" cy="303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752110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5" y="0"/>
            <a:ext cx="9144000" cy="514350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763688" y="2387084"/>
            <a:ext cx="56886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OBRIGADA!!</a:t>
            </a:r>
            <a:endParaRPr lang="pt-B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842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725" y="1085850"/>
            <a:ext cx="2571750" cy="3429000"/>
          </a:xfr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755576" y="1933992"/>
            <a:ext cx="309634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Participação do Grupo de dança da Terceira Idade da festa do Sagrado Coração de Jesus na noite do dia 20/06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635646"/>
            <a:ext cx="3960440" cy="295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120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pital Próprio">
  <a:themeElements>
    <a:clrScheme name="Capital Própri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pital Próprio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apital Próprio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7916</TotalTime>
  <Words>2305</Words>
  <Application>Microsoft Office PowerPoint</Application>
  <PresentationFormat>Apresentação na tela (16:9)</PresentationFormat>
  <Paragraphs>467</Paragraphs>
  <Slides>89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89</vt:i4>
      </vt:variant>
    </vt:vector>
  </HeadingPairs>
  <TitlesOfParts>
    <vt:vector size="90" baseType="lpstr">
      <vt:lpstr>Capital Próprio</vt:lpstr>
      <vt:lpstr>Apresentação do PowerPoint</vt:lpstr>
      <vt:lpstr>Secretaria Municipal de Desenvolvimento Social</vt:lpstr>
      <vt:lpstr>Secretaria Municipal de Desenvolvimento Social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          Cadastro Único para Programas Sociais Programa Bolsa Família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     Proteção Social Básica CRAS      </vt:lpstr>
      <vt:lpstr>Secretaria Municipal de             Desenvolvimento Social</vt:lpstr>
      <vt:lpstr>        Proteção Social Básica   CRAS</vt:lpstr>
      <vt:lpstr>Proteção Social Básica                 CRAS</vt:lpstr>
      <vt:lpstr>Proteção Social Básica                 CRAS</vt:lpstr>
      <vt:lpstr>Proteção Social Básica                 CRAS</vt:lpstr>
      <vt:lpstr>Proteção Social Básica                 CRAS</vt:lpstr>
      <vt:lpstr>Proteção Social Básica                 CRAS</vt:lpstr>
      <vt:lpstr>Proteção Social Básica                 CRAS</vt:lpstr>
      <vt:lpstr>Proteção Social Básica                 CRAS</vt:lpstr>
      <vt:lpstr>Crochê para Idosas </vt:lpstr>
      <vt:lpstr>SCFV: Artesanato para Crianças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Proteção Especial de Média               Complexidade CREAS</vt:lpstr>
      <vt:lpstr>Proteção Especial de Média               Complexidade CREAS</vt:lpstr>
      <vt:lpstr>Famílias Acompanhadas</vt:lpstr>
      <vt:lpstr>Serviço de Proteção Social a Adolescentes em Cumprimento de Medida Socioeducativa- LA/PSC </vt:lpstr>
      <vt:lpstr>VISITAS REALIZADAS</vt:lpstr>
      <vt:lpstr>NÚMERO DE ATENDIMENTOS PSICOSSOCIAIS </vt:lpstr>
      <vt:lpstr>Perfil das vítimas de violência</vt:lpstr>
      <vt:lpstr>Apresentação do PowerPoint</vt:lpstr>
      <vt:lpstr>Perfil dos Idosos vítimas de violência</vt:lpstr>
      <vt:lpstr>   Mediações Familiares </vt:lpstr>
      <vt:lpstr>         Peça teatral trabalhou em maio a temática da violência e exploração sexual com 400 de crianças e adolescentes   </vt:lpstr>
      <vt:lpstr>  Agosto Lilás Desconstrução das Violências contra as Mulheres</vt:lpstr>
      <vt:lpstr>Apresentação do PowerPoint</vt:lpstr>
      <vt:lpstr>      ACOLHIMENTO INSTITUCIONAL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Serviço de Acolhimento em Família Acolhedora</vt:lpstr>
      <vt:lpstr>Apresentação do PowerPoint</vt:lpstr>
      <vt:lpstr>Apresentação do PowerPoint</vt:lpstr>
      <vt:lpstr>Apresentação do PowerPoint</vt:lpstr>
      <vt:lpstr> 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Usuario</dc:creator>
  <cp:lastModifiedBy>usuário</cp:lastModifiedBy>
  <cp:revision>315</cp:revision>
  <dcterms:created xsi:type="dcterms:W3CDTF">2021-05-10T18:20:11Z</dcterms:created>
  <dcterms:modified xsi:type="dcterms:W3CDTF">2023-09-28T12:41:57Z</dcterms:modified>
</cp:coreProperties>
</file>