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0" r:id="rId3"/>
    <p:sldId id="258" r:id="rId4"/>
    <p:sldId id="281" r:id="rId5"/>
    <p:sldId id="303" r:id="rId6"/>
    <p:sldId id="304" r:id="rId7"/>
    <p:sldId id="305" r:id="rId8"/>
    <p:sldId id="319" r:id="rId9"/>
    <p:sldId id="312" r:id="rId10"/>
    <p:sldId id="320" r:id="rId11"/>
    <p:sldId id="315" r:id="rId12"/>
    <p:sldId id="318" r:id="rId13"/>
    <p:sldId id="294" r:id="rId14"/>
    <p:sldId id="284" r:id="rId15"/>
    <p:sldId id="321" r:id="rId16"/>
    <p:sldId id="322" r:id="rId17"/>
    <p:sldId id="324" r:id="rId18"/>
    <p:sldId id="323" r:id="rId19"/>
    <p:sldId id="326" r:id="rId20"/>
    <p:sldId id="327" r:id="rId21"/>
    <p:sldId id="328" r:id="rId22"/>
    <p:sldId id="330" r:id="rId23"/>
    <p:sldId id="285" r:id="rId24"/>
    <p:sldId id="266" r:id="rId25"/>
    <p:sldId id="331" r:id="rId26"/>
    <p:sldId id="332" r:id="rId27"/>
  </p:sldIdLst>
  <p:sldSz cx="9144000" cy="5143500" type="screen16x9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1651" autoAdjust="0"/>
  </p:normalViewPr>
  <p:slideViewPr>
    <p:cSldViewPr>
      <p:cViewPr>
        <p:scale>
          <a:sx n="100" d="100"/>
          <a:sy n="100" d="100"/>
        </p:scale>
        <p:origin x="-2268" y="-7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339B1-D230-4D43-8CAD-FC639ABED708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CFE7-DA6B-43A7-B9A9-062DC4EC18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7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43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37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76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4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63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91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05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4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8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506D9BA-6F02-448D-A734-FD97F190C3E1}"/>
              </a:ext>
            </a:extLst>
          </p:cNvPr>
          <p:cNvSpPr txBox="1"/>
          <p:nvPr/>
        </p:nvSpPr>
        <p:spPr>
          <a:xfrm>
            <a:off x="179512" y="1059582"/>
            <a:ext cx="52857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100" dirty="0" smtClean="0">
              <a:latin typeface="Arial Black" panose="020B0A04020102020204" pitchFamily="34" charset="0"/>
            </a:endParaRPr>
          </a:p>
          <a:p>
            <a:endParaRPr lang="pt-BR" sz="2100" dirty="0">
              <a:latin typeface="Arial Black" panose="020B0A04020102020204" pitchFamily="34" charset="0"/>
            </a:endParaRPr>
          </a:p>
          <a:p>
            <a:endParaRPr lang="pt-BR" sz="2100" dirty="0" smtClean="0">
              <a:latin typeface="Arial Black" panose="020B0A04020102020204" pitchFamily="34" charset="0"/>
            </a:endParaRPr>
          </a:p>
          <a:p>
            <a:r>
              <a:rPr lang="pt-BR" sz="2100" dirty="0" smtClean="0">
                <a:latin typeface="Arial Black" panose="020B0A04020102020204" pitchFamily="34" charset="0"/>
              </a:rPr>
              <a:t>Secretaria Municipal </a:t>
            </a:r>
            <a:r>
              <a:rPr lang="pt-BR" sz="2100" dirty="0">
                <a:latin typeface="Arial Black" panose="020B0A04020102020204" pitchFamily="34" charset="0"/>
              </a:rPr>
              <a:t>de </a:t>
            </a:r>
            <a:r>
              <a:rPr lang="pt-BR" sz="2100" dirty="0" smtClean="0">
                <a:latin typeface="Arial Black" panose="020B0A04020102020204" pitchFamily="34" charset="0"/>
              </a:rPr>
              <a:t>Educação</a:t>
            </a:r>
            <a:endParaRPr lang="pt-BR" sz="2100" dirty="0">
              <a:latin typeface="Arial Black" panose="020B0A04020102020204" pitchFamily="34" charset="0"/>
            </a:endParaRPr>
          </a:p>
          <a:p>
            <a:endParaRPr lang="pt-BR" dirty="0">
              <a:latin typeface="Arial Black" panose="020B0A04020102020204" pitchFamily="34" charset="0"/>
            </a:endParaRPr>
          </a:p>
          <a:p>
            <a:endParaRPr lang="pt-BR" dirty="0">
              <a:latin typeface="Arial Black" panose="020B0A04020102020204" pitchFamily="34" charset="0"/>
            </a:endParaRPr>
          </a:p>
          <a:p>
            <a:endParaRPr lang="pt-BR" dirty="0">
              <a:latin typeface="Arial Black" panose="020B0A04020102020204" pitchFamily="34" charset="0"/>
            </a:endParaRPr>
          </a:p>
          <a:p>
            <a:endParaRPr lang="pt-BR" dirty="0" smtClean="0">
              <a:latin typeface="Arial Black" panose="020B0A04020102020204" pitchFamily="34" charset="0"/>
            </a:endParaRPr>
          </a:p>
          <a:p>
            <a:endParaRPr lang="pt-BR" dirty="0">
              <a:latin typeface="Arial Black" panose="020B0A04020102020204" pitchFamily="34" charset="0"/>
            </a:endParaRPr>
          </a:p>
          <a:p>
            <a:endParaRPr lang="pt-BR" dirty="0" smtClean="0">
              <a:latin typeface="Arial Black" panose="020B0A04020102020204" pitchFamily="34" charset="0"/>
            </a:endParaRPr>
          </a:p>
          <a:p>
            <a:endParaRPr lang="pt-BR" dirty="0">
              <a:latin typeface="Arial Black" panose="020B0A04020102020204" pitchFamily="34" charset="0"/>
            </a:endParaRPr>
          </a:p>
          <a:p>
            <a:r>
              <a:rPr lang="pt-BR" sz="1500" dirty="0">
                <a:latin typeface="Arial Black" panose="020B0A04020102020204" pitchFamily="34" charset="0"/>
              </a:rPr>
              <a:t>Demonstração e Avaliação das Ações e Metas Fiscais do 2</a:t>
            </a:r>
            <a:r>
              <a:rPr lang="pt-BR" sz="1500" dirty="0" smtClean="0">
                <a:latin typeface="Arial Black" panose="020B0A04020102020204" pitchFamily="34" charset="0"/>
              </a:rPr>
              <a:t>º </a:t>
            </a:r>
            <a:r>
              <a:rPr lang="pt-BR" sz="1500" dirty="0">
                <a:latin typeface="Arial Black" panose="020B0A04020102020204" pitchFamily="34" charset="0"/>
              </a:rPr>
              <a:t>Quadrimestre do Exercício de </a:t>
            </a:r>
            <a:r>
              <a:rPr lang="pt-BR" sz="1500" dirty="0" smtClean="0">
                <a:latin typeface="Arial Black" panose="020B0A04020102020204" pitchFamily="34" charset="0"/>
              </a:rPr>
              <a:t>2023</a:t>
            </a:r>
            <a:endParaRPr lang="pt-BR" sz="1500" dirty="0">
              <a:latin typeface="Arial Black" panose="020B0A04020102020204" pitchFamily="34" charset="0"/>
            </a:endParaRPr>
          </a:p>
          <a:p>
            <a:endParaRPr lang="pt-B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0" y="0"/>
            <a:ext cx="9161859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71600" y="33950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 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5576" y="1131590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pt-BR" dirty="0">
              <a:latin typeface="Arial Black" panose="020B0A04020102020204" pitchFamily="34" charset="0"/>
            </a:endParaRPr>
          </a:p>
          <a:p>
            <a:pPr algn="just" fontAlgn="t"/>
            <a:endParaRPr lang="pt-BR" sz="1400" dirty="0"/>
          </a:p>
          <a:p>
            <a:r>
              <a:rPr lang="pt-BR" dirty="0"/>
              <a:t>Cerca de </a:t>
            </a:r>
            <a:r>
              <a:rPr lang="pt-BR" dirty="0" smtClean="0"/>
              <a:t> 400 </a:t>
            </a:r>
            <a:r>
              <a:rPr lang="pt-BR" dirty="0"/>
              <a:t>alunos </a:t>
            </a:r>
            <a:r>
              <a:rPr lang="pt-BR" dirty="0" smtClean="0"/>
              <a:t> das redes  </a:t>
            </a:r>
            <a:r>
              <a:rPr lang="pt-BR" dirty="0"/>
              <a:t>municipal e </a:t>
            </a:r>
            <a:r>
              <a:rPr lang="pt-BR" dirty="0" smtClean="0"/>
              <a:t> estadual </a:t>
            </a:r>
            <a:r>
              <a:rPr lang="pt-BR" dirty="0"/>
              <a:t>de </a:t>
            </a:r>
            <a:r>
              <a:rPr lang="pt-BR" dirty="0" smtClean="0"/>
              <a:t> ensino  de  Capivari de Baixo  assistiram à  </a:t>
            </a:r>
            <a:r>
              <a:rPr lang="pt-BR" dirty="0"/>
              <a:t>peça teatral </a:t>
            </a:r>
            <a:r>
              <a:rPr lang="pt-BR" dirty="0" smtClean="0"/>
              <a:t> “Inocência  </a:t>
            </a:r>
            <a:r>
              <a:rPr lang="pt-BR" dirty="0"/>
              <a:t>Roubada”,  que </a:t>
            </a:r>
            <a:r>
              <a:rPr lang="pt-BR" dirty="0" smtClean="0"/>
              <a:t> teve como  objetivo  conscientizar   e   prevenir   a   </a:t>
            </a:r>
            <a:r>
              <a:rPr lang="pt-BR" dirty="0"/>
              <a:t>violência </a:t>
            </a:r>
            <a:r>
              <a:rPr lang="pt-BR" dirty="0" smtClean="0"/>
              <a:t>  e   exploração   sexual   de   crianças    e </a:t>
            </a:r>
            <a:r>
              <a:rPr lang="pt-BR" dirty="0"/>
              <a:t>adolescentes, </a:t>
            </a:r>
            <a:r>
              <a:rPr lang="pt-BR" dirty="0" smtClean="0"/>
              <a:t>  mostrando   a  elas  orientações de forma lúdica como identificar o abuso e como denunciá-lo.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47814"/>
            <a:ext cx="2376264" cy="1800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28" y="3218371"/>
            <a:ext cx="2636912" cy="165908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3568" y="524168"/>
            <a:ext cx="5638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 Black" panose="020B0A04020102020204" pitchFamily="34" charset="0"/>
              </a:rPr>
              <a:t>Peça teatral trabalha a temática da violência e exploração sexual de crianças e adolescentes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53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05" y="-380578"/>
            <a:ext cx="9200205" cy="552407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1520" y="98062"/>
            <a:ext cx="5904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rial Black" panose="020B0A04020102020204" pitchFamily="34" charset="0"/>
              </a:rPr>
              <a:t> </a:t>
            </a:r>
            <a:r>
              <a:rPr lang="pt-BR" sz="2000" dirty="0">
                <a:latin typeface="Arial Black" panose="020B0A04020102020204" pitchFamily="34" charset="0"/>
              </a:rPr>
              <a:t>Município oferece formação continuada a professores em três temáticas</a:t>
            </a:r>
          </a:p>
          <a:p>
            <a:pPr algn="ctr"/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275606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1400" dirty="0" smtClean="0"/>
              <a:t>	</a:t>
            </a:r>
            <a:r>
              <a:rPr lang="pt-BR" dirty="0"/>
              <a:t>A </a:t>
            </a:r>
            <a:r>
              <a:rPr lang="pt-BR" dirty="0" smtClean="0"/>
              <a:t> </a:t>
            </a:r>
            <a:r>
              <a:rPr lang="pt-BR" dirty="0"/>
              <a:t>Secretaria de Educação </a:t>
            </a:r>
            <a:r>
              <a:rPr lang="pt-BR" dirty="0" smtClean="0"/>
              <a:t>ofertou </a:t>
            </a:r>
            <a:r>
              <a:rPr lang="pt-BR" dirty="0"/>
              <a:t>cursos de formação continuada para os professores da rede municipal. Ofertar cursos de formação para os profissionais da </a:t>
            </a:r>
            <a:r>
              <a:rPr lang="pt-BR" dirty="0" smtClean="0"/>
              <a:t>Educação é </a:t>
            </a:r>
            <a:r>
              <a:rPr lang="pt-BR" dirty="0"/>
              <a:t>uma das metas do Plano Municipal de Educação.</a:t>
            </a:r>
          </a:p>
          <a:p>
            <a:pPr algn="just" fontAlgn="base"/>
            <a:r>
              <a:rPr lang="pt-BR" dirty="0"/>
              <a:t> </a:t>
            </a:r>
            <a:r>
              <a:rPr lang="pt-BR" dirty="0" smtClean="0"/>
              <a:t> Foram ofertados </a:t>
            </a:r>
            <a:r>
              <a:rPr lang="pt-BR" dirty="0"/>
              <a:t>três cursos de formação com temáticas excelentes e necessárias para o momento pós-pandemia: “Novos caminhos para a alfabetização e o letramento pós pandemia da covid-19”, com duração de 60 horas; “O pedagogo e a arte  frente ao autismo no ensino </a:t>
            </a:r>
            <a:r>
              <a:rPr lang="pt-BR" dirty="0" smtClean="0"/>
              <a:t>regular e </a:t>
            </a:r>
            <a:r>
              <a:rPr lang="pt-BR" dirty="0"/>
              <a:t>“Letramento matemático”, </a:t>
            </a:r>
            <a:r>
              <a:rPr lang="pt-BR" dirty="0" smtClean="0"/>
              <a:t>ambos com </a:t>
            </a:r>
            <a:r>
              <a:rPr lang="pt-BR" dirty="0"/>
              <a:t>duração de 40 horas.</a:t>
            </a:r>
          </a:p>
        </p:txBody>
      </p:sp>
      <p:pic>
        <p:nvPicPr>
          <p:cNvPr id="1026" name="Picture 2" descr="149.000+ Professor Faculdade Dando Aula fotos de stock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51670"/>
            <a:ext cx="2132954" cy="18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" y="0"/>
            <a:ext cx="9141292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3528" y="929631"/>
            <a:ext cx="61926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/>
          </a:p>
          <a:p>
            <a:endParaRPr lang="pt-BR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pt-BR" sz="2000" b="1" dirty="0"/>
          </a:p>
          <a:p>
            <a:endParaRPr lang="pt-BR" sz="1000" b="1" dirty="0" smtClean="0"/>
          </a:p>
          <a:p>
            <a:endParaRPr lang="pt-BR" b="1" dirty="0" smtClean="0"/>
          </a:p>
          <a:p>
            <a:pPr algn="just"/>
            <a:endParaRPr lang="pt-BR" b="1" dirty="0" smtClean="0"/>
          </a:p>
        </p:txBody>
      </p:sp>
      <p:sp>
        <p:nvSpPr>
          <p:cNvPr id="3" name="Retângulo 2"/>
          <p:cNvSpPr/>
          <p:nvPr/>
        </p:nvSpPr>
        <p:spPr>
          <a:xfrm>
            <a:off x="683568" y="1304649"/>
            <a:ext cx="547260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1400" dirty="0" smtClean="0"/>
              <a:t>A Secretaria </a:t>
            </a:r>
            <a:r>
              <a:rPr lang="pt-BR" sz="1400" dirty="0"/>
              <a:t>da Educação de Capivari de Baixo </a:t>
            </a:r>
            <a:r>
              <a:rPr lang="pt-BR" sz="1400" dirty="0" smtClean="0"/>
              <a:t> realizou </a:t>
            </a:r>
            <a:r>
              <a:rPr lang="pt-BR" sz="1400" dirty="0"/>
              <a:t>uma série de ações para melhorar a qualidade de ensino do município. Um desses trabalhos </a:t>
            </a:r>
            <a:r>
              <a:rPr lang="pt-BR" sz="1400" dirty="0" smtClean="0"/>
              <a:t>foi </a:t>
            </a:r>
            <a:r>
              <a:rPr lang="pt-BR" sz="1400" dirty="0"/>
              <a:t>a preparação dos estudantes da rede municipal de ensino para a aplicação das provas do Sistema de Avaliação da Educação Básica (</a:t>
            </a:r>
            <a:r>
              <a:rPr lang="pt-BR" sz="1400" dirty="0" smtClean="0"/>
              <a:t>Saeb) que  </a:t>
            </a:r>
            <a:r>
              <a:rPr lang="pt-BR" sz="1400" dirty="0"/>
              <a:t>serão aplicados em outubro.</a:t>
            </a:r>
          </a:p>
          <a:p>
            <a:pPr algn="just" fontAlgn="base"/>
            <a:r>
              <a:rPr lang="pt-BR" sz="1400" dirty="0" smtClean="0"/>
              <a:t>A </a:t>
            </a:r>
            <a:r>
              <a:rPr lang="pt-BR" sz="1400" dirty="0"/>
              <a:t>cada dois anos, alunos do 5º e do 9º ano do Ensino Fundamental de escolas da rede pública realizam uma prova padronizada, aplicada pelo Ministério da Educação (MEC), que serve para avaliar o rendimento das unidades de ensino do </a:t>
            </a:r>
            <a:r>
              <a:rPr lang="pt-BR" sz="1400" dirty="0" smtClean="0"/>
              <a:t>País </a:t>
            </a:r>
            <a:r>
              <a:rPr lang="pt-BR" sz="1400" dirty="0"/>
              <a:t>em Língua Portuguesa e Matemática</a:t>
            </a:r>
            <a:r>
              <a:rPr lang="pt-BR" sz="1400" dirty="0" smtClean="0"/>
              <a:t>. </a:t>
            </a:r>
            <a:r>
              <a:rPr lang="pt-BR" sz="1400" dirty="0"/>
              <a:t>Em junho, a Secretaria também realizou simulados das provas do Saeb com os alunos do 1º ao 9º ano. O objetivo é familiarizar os estudantes com a estrutura e o estilo da avaliação.</a:t>
            </a:r>
          </a:p>
          <a:p>
            <a:pPr fontAlgn="t"/>
            <a:endParaRPr lang="pt-BR" sz="1400" dirty="0" smtClean="0"/>
          </a:p>
          <a:p>
            <a:pPr fontAlgn="t"/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91405"/>
            <a:ext cx="2232248" cy="214849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11560" y="33950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 Black" panose="020B0A04020102020204" pitchFamily="34" charset="0"/>
              </a:rPr>
              <a:t>Capivari de Baixo reforça ações na Educação e prepara alunos para avaliação nacional</a:t>
            </a:r>
          </a:p>
        </p:txBody>
      </p:sp>
    </p:spTree>
    <p:extLst>
      <p:ext uri="{BB962C8B-B14F-4D97-AF65-F5344CB8AC3E}">
        <p14:creationId xmlns:p14="http://schemas.microsoft.com/office/powerpoint/2010/main" val="17984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335102" y="1294487"/>
            <a:ext cx="54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1400" dirty="0" smtClean="0"/>
              <a:t>Os </a:t>
            </a:r>
            <a:r>
              <a:rPr lang="pt-BR" sz="1400" dirty="0"/>
              <a:t>alunos do Centro de Educação Infantil (CEI) Anita </a:t>
            </a:r>
            <a:r>
              <a:rPr lang="pt-BR" sz="1400" dirty="0" err="1"/>
              <a:t>Brunel</a:t>
            </a:r>
            <a:r>
              <a:rPr lang="pt-BR" sz="1400" dirty="0"/>
              <a:t> Alves, no bairro Três de Maio, </a:t>
            </a:r>
            <a:r>
              <a:rPr lang="pt-BR" sz="1400" dirty="0" smtClean="0"/>
              <a:t>participaram de uma </a:t>
            </a:r>
            <a:r>
              <a:rPr lang="pt-BR" sz="1400" dirty="0"/>
              <a:t>releitura do quadro “O Vendedor de Frutas”, da artista Tarsila do Amaral. A atividade faz parte do objetivo da Secretaria de Educação de Capivari de Baixo de promover a alimentação saudável entre as crianças em idade escolar</a:t>
            </a:r>
            <a:r>
              <a:rPr lang="pt-BR" sz="1400" dirty="0" smtClean="0"/>
              <a:t>.</a:t>
            </a:r>
            <a:endParaRPr lang="pt-BR" sz="1400" dirty="0"/>
          </a:p>
          <a:p>
            <a:pPr fontAlgn="base"/>
            <a:r>
              <a:rPr lang="pt-BR" sz="1400" dirty="0"/>
              <a:t> </a:t>
            </a:r>
            <a:r>
              <a:rPr lang="pt-BR" sz="1400" dirty="0" smtClean="0"/>
              <a:t>Para </a:t>
            </a:r>
            <a:r>
              <a:rPr lang="pt-BR" sz="1400" dirty="0"/>
              <a:t>ampliar os conhecimentos das crianças sobre a variedade de frutas, as professoras do Maternal I-B realizaram uma atividade de releitura do quadro de 1925. “O Vendedor de Frutas” mostra um homem em seu pequeno barco de madeira carregando diversas frutas. </a:t>
            </a:r>
            <a:endParaRPr lang="pt-BR" sz="1400" dirty="0" smtClean="0"/>
          </a:p>
          <a:p>
            <a:pPr fontAlgn="base"/>
            <a:r>
              <a:rPr lang="pt-BR" sz="1400" dirty="0" smtClean="0"/>
              <a:t> A </a:t>
            </a:r>
            <a:r>
              <a:rPr lang="pt-BR" sz="1400" dirty="0"/>
              <a:t>abordagem e ampliação dos conhecimentos dos alunos sobre a alimentação saudável é prevista na Base Nacional Comum Curricular (BNCC) e trabalhado de diversas formas nas unidades escolares de Capivari de Baixo.</a:t>
            </a:r>
          </a:p>
          <a:p>
            <a:pPr algn="just" fontAlgn="t"/>
            <a:endParaRPr lang="pt-BR" sz="1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487946" y="195486"/>
            <a:ext cx="540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 Black" panose="020B0A04020102020204" pitchFamily="34" charset="0"/>
              </a:rPr>
              <a:t>Crianças </a:t>
            </a:r>
            <a:r>
              <a:rPr lang="pt-BR" sz="2000" dirty="0">
                <a:latin typeface="Arial Black" panose="020B0A04020102020204" pitchFamily="34" charset="0"/>
              </a:rPr>
              <a:t>fazem releitura da obra “O Vendedor de Frutas”, de Tarsila do Amaral</a:t>
            </a:r>
          </a:p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1708"/>
            <a:ext cx="1609621" cy="15841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56481"/>
            <a:ext cx="160962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5536" y="1952711"/>
            <a:ext cx="6408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1400" dirty="0"/>
              <a:t>Estudantes das escolas EMEB Dom Anselmo </a:t>
            </a:r>
            <a:r>
              <a:rPr lang="pt-BR" sz="1400" dirty="0" err="1"/>
              <a:t>Pietrula</a:t>
            </a:r>
            <a:r>
              <a:rPr lang="pt-BR" sz="1400" dirty="0"/>
              <a:t> e EMEB Santo André, em Capivari de Baixo, </a:t>
            </a:r>
            <a:r>
              <a:rPr lang="pt-BR" sz="1400" dirty="0" smtClean="0"/>
              <a:t>tiveram </a:t>
            </a:r>
            <a:r>
              <a:rPr lang="pt-BR" sz="1400" dirty="0"/>
              <a:t>a oportunidade de conversar com escritores locais e conhecer melhor as obras de autores da região. Eles participam do projeto “Ler para melhor escrever – conhecendo a literatura através dos escritores regionais”, com o tema “O amor gera inclusão e respeito”. A iniciativa é desenvolvida pela Academia Tubaronense de Letras (</a:t>
            </a:r>
            <a:r>
              <a:rPr lang="pt-BR" sz="1400" dirty="0" err="1"/>
              <a:t>Acatul</a:t>
            </a:r>
            <a:r>
              <a:rPr lang="pt-BR" sz="1400" dirty="0"/>
              <a:t>) nas </a:t>
            </a:r>
            <a:r>
              <a:rPr lang="pt-BR" sz="1400" dirty="0" smtClean="0"/>
              <a:t>escolas, juntamente com as professoras Vera </a:t>
            </a:r>
            <a:r>
              <a:rPr lang="pt-BR" sz="1400" dirty="0" err="1" smtClean="0"/>
              <a:t>Koenig</a:t>
            </a:r>
            <a:r>
              <a:rPr lang="pt-BR" sz="1400" dirty="0" smtClean="0"/>
              <a:t> e Magali </a:t>
            </a:r>
            <a:r>
              <a:rPr lang="pt-BR" sz="1400" dirty="0" err="1" smtClean="0"/>
              <a:t>Pickler</a:t>
            </a:r>
            <a:r>
              <a:rPr lang="pt-BR" sz="1400" dirty="0" smtClean="0"/>
              <a:t>.</a:t>
            </a:r>
            <a:endParaRPr lang="pt-BR" sz="1400" dirty="0"/>
          </a:p>
          <a:p>
            <a:pPr algn="just" fontAlgn="base"/>
            <a:r>
              <a:rPr lang="pt-BR" sz="1400" dirty="0" smtClean="0"/>
              <a:t>O </a:t>
            </a:r>
            <a:r>
              <a:rPr lang="pt-BR" sz="1400" dirty="0"/>
              <a:t>objetivo do projeto é despertar continuamente o potencial literário dos alunos. A </a:t>
            </a:r>
            <a:r>
              <a:rPr lang="pt-BR" sz="1400" dirty="0" err="1"/>
              <a:t>Acatul</a:t>
            </a:r>
            <a:r>
              <a:rPr lang="pt-BR" sz="1400" dirty="0"/>
              <a:t> ressalta que a escrita e a leitura de poemas, crônicas, contos, romances e outros gêneros literários aguçam a sensibilidade humana, agregando valor na competência ampla, refletindo na disciplina de estudos. O programa se estenderá pelos próximos quatro meses em escolas do município.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3528" y="627534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2000" dirty="0">
                <a:latin typeface="Arial Black" panose="020B0A04020102020204" pitchFamily="34" charset="0"/>
              </a:rPr>
              <a:t>Estudantes participam de projeto que busca despertar potencial literário e se reúnem com escritores regionais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923678"/>
            <a:ext cx="191683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67544" y="1419622"/>
            <a:ext cx="40324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1400" dirty="0"/>
              <a:t>C</a:t>
            </a:r>
            <a:r>
              <a:rPr lang="pt-BR" sz="1400" dirty="0" smtClean="0"/>
              <a:t>erca </a:t>
            </a:r>
            <a:r>
              <a:rPr lang="pt-BR" sz="1400" dirty="0"/>
              <a:t>de 350 estudantes de Capivari de Baixo que participaram do Programa Educacional de Resistência às Drogas e à Violência (</a:t>
            </a:r>
            <a:r>
              <a:rPr lang="pt-BR" sz="1400" dirty="0" err="1"/>
              <a:t>Proerd</a:t>
            </a:r>
            <a:r>
              <a:rPr lang="pt-BR" sz="1400" dirty="0"/>
              <a:t>) </a:t>
            </a:r>
            <a:r>
              <a:rPr lang="pt-BR" sz="1400" dirty="0" smtClean="0"/>
              <a:t>se formaram no programa. O </a:t>
            </a:r>
            <a:r>
              <a:rPr lang="pt-BR" sz="1400" dirty="0"/>
              <a:t>projeto foi realizado </a:t>
            </a:r>
            <a:r>
              <a:rPr lang="pt-BR" sz="1400" dirty="0" smtClean="0"/>
              <a:t>com </a:t>
            </a:r>
            <a:r>
              <a:rPr lang="pt-BR" sz="1400" dirty="0"/>
              <a:t>alunos do 5º ano do ensino fundamental </a:t>
            </a:r>
            <a:r>
              <a:rPr lang="pt-BR" sz="1400" dirty="0" smtClean="0"/>
              <a:t>das escolas </a:t>
            </a:r>
            <a:r>
              <a:rPr lang="pt-BR" sz="1400" dirty="0"/>
              <a:t>municipais </a:t>
            </a:r>
            <a:r>
              <a:rPr lang="pt-BR" sz="1400" dirty="0" smtClean="0"/>
              <a:t>e estaduais</a:t>
            </a:r>
            <a:r>
              <a:rPr lang="pt-BR" sz="1400" dirty="0"/>
              <a:t>.</a:t>
            </a:r>
          </a:p>
          <a:p>
            <a:pPr algn="just" fontAlgn="base"/>
            <a:r>
              <a:rPr lang="pt-BR" sz="1400" dirty="0"/>
              <a:t>O </a:t>
            </a:r>
            <a:r>
              <a:rPr lang="pt-BR" sz="1400" dirty="0" err="1"/>
              <a:t>Proerd</a:t>
            </a:r>
            <a:r>
              <a:rPr lang="pt-BR" sz="1400" dirty="0"/>
              <a:t> é oferecido pela Polícia Militar (PM) nas escolas com o objetivo de ensinar as crianças a evitarem as drogas e a </a:t>
            </a:r>
            <a:r>
              <a:rPr lang="pt-BR" sz="1400" dirty="0" smtClean="0"/>
              <a:t>violência</a:t>
            </a:r>
            <a:r>
              <a:rPr lang="pt-BR" sz="1400" dirty="0"/>
              <a:t>.</a:t>
            </a:r>
            <a:r>
              <a:rPr lang="pt-BR" sz="1400" dirty="0" smtClean="0"/>
              <a:t> </a:t>
            </a:r>
            <a:r>
              <a:rPr lang="pt-BR" sz="1400" dirty="0"/>
              <a:t>Informações sobre drogas, pressão dos colegas e </a:t>
            </a:r>
            <a:r>
              <a:rPr lang="pt-BR" sz="1400" dirty="0" err="1"/>
              <a:t>bullying</a:t>
            </a:r>
            <a:r>
              <a:rPr lang="pt-BR" sz="1400" dirty="0"/>
              <a:t> são alguns dos assuntos abordados entre as 10 lições do curso</a:t>
            </a:r>
            <a:r>
              <a:rPr lang="pt-BR" sz="1400" dirty="0" smtClean="0"/>
              <a:t>.</a:t>
            </a:r>
            <a:endParaRPr lang="pt-BR" sz="1400" dirty="0"/>
          </a:p>
          <a:p>
            <a:pPr algn="just" fontAlgn="base"/>
            <a:r>
              <a:rPr lang="pt-BR" sz="1400" dirty="0"/>
              <a:t>O </a:t>
            </a:r>
            <a:r>
              <a:rPr lang="pt-BR" sz="1400" dirty="0" err="1"/>
              <a:t>Proerd</a:t>
            </a:r>
            <a:r>
              <a:rPr lang="pt-BR" sz="1400" dirty="0"/>
              <a:t> é realizado há 23 anos em Capivari de Baixo. Durante esse período, mais de 7 mil alunos foram formados nas escolas do município.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627534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000" dirty="0">
                <a:latin typeface="Arial Black" panose="020B0A04020102020204" pitchFamily="34" charset="0"/>
              </a:rPr>
              <a:t>Mais de 300 alunos de Capivari de Baixo se formam no </a:t>
            </a:r>
            <a:r>
              <a:rPr lang="pt-BR" sz="2000" dirty="0" err="1">
                <a:latin typeface="Arial Black" panose="020B0A04020102020204" pitchFamily="34" charset="0"/>
              </a:rPr>
              <a:t>Proerd</a:t>
            </a:r>
            <a:r>
              <a:rPr lang="pt-BR" dirty="0"/>
              <a:t> </a:t>
            </a:r>
          </a:p>
        </p:txBody>
      </p:sp>
      <p:sp>
        <p:nvSpPr>
          <p:cNvPr id="5" name="AutoShape 2" descr="blob:https://web.whatsapp.com/08446ba7-3183-4d4c-85c2-e896ed6d0f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blob:https://web.whatsapp.com/08446ba7-3183-4d4c-85c2-e896ed6d0f2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73" y="3075806"/>
            <a:ext cx="1800200" cy="17693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87066"/>
            <a:ext cx="1800200" cy="17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6"/>
            <a:ext cx="9144000" cy="51720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2804" y="627534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000" dirty="0">
                <a:latin typeface="Arial Black" panose="020B0A04020102020204" pitchFamily="34" charset="0"/>
              </a:rPr>
              <a:t>Professores recebem primeiro salário após vigência do novo plano de carreira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1560" y="1881865"/>
            <a:ext cx="48245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1400" dirty="0" smtClean="0"/>
              <a:t>Em julho, </a:t>
            </a:r>
            <a:r>
              <a:rPr lang="pt-BR" sz="1400" dirty="0"/>
              <a:t>os profissionais do magistério de Capivari de Baixo </a:t>
            </a:r>
            <a:r>
              <a:rPr lang="pt-BR" sz="1400" dirty="0" smtClean="0"/>
              <a:t>receberam </a:t>
            </a:r>
            <a:r>
              <a:rPr lang="pt-BR" sz="1400" dirty="0"/>
              <a:t>o seu primeiro salário após a aplicação das novas regras criadas a partir da aprovação da Lei Municipal de valorização do magistério e a valorização na carreira.</a:t>
            </a:r>
          </a:p>
          <a:p>
            <a:pPr algn="just" fontAlgn="base"/>
            <a:r>
              <a:rPr lang="pt-BR" sz="1400" dirty="0"/>
              <a:t>A lei era muito esperada – e defendida – pelos profissionais há mais de 10 anos. </a:t>
            </a:r>
            <a:r>
              <a:rPr lang="pt-BR" sz="1400" dirty="0" smtClean="0"/>
              <a:t>No mês de julho foi efetivada </a:t>
            </a:r>
            <a:r>
              <a:rPr lang="pt-BR" sz="1400" dirty="0"/>
              <a:t>a valorização de toda a carreira destes profissionais e a inclusão de mais duas letras de acesso aos que estão em final de carreira.</a:t>
            </a:r>
          </a:p>
          <a:p>
            <a:pPr algn="just" fontAlgn="base"/>
            <a:r>
              <a:rPr lang="pt-BR" sz="1400" dirty="0"/>
              <a:t>Os profissionais estão sendo valorizados de acordo com as metas do Plano Nacional de Educação e do Plano Municipal de Educação.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67694"/>
            <a:ext cx="266429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-28576"/>
            <a:ext cx="9172575" cy="51720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1751" y="165869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dirty="0" smtClean="0">
                <a:latin typeface="Arial Black" panose="020B0A04020102020204" pitchFamily="34" charset="0"/>
              </a:rPr>
              <a:t> </a:t>
            </a:r>
            <a:r>
              <a:rPr lang="pt-BR" sz="2000" dirty="0">
                <a:latin typeface="Arial Black" panose="020B0A04020102020204" pitchFamily="34" charset="0"/>
              </a:rPr>
              <a:t>Estudantes ajudam a cultivar hortas nas escolas de Capivari de Baixo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512" y="1203598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1400" dirty="0"/>
              <a:t>Com as mãos na terra e muita disposição, alunos da rede municipal de ensino Capivari de Baixo ajudam a cultivar verduras, legumes e temperos nas escolas em que eles estudam. O auxilio vai desde a plantação, passando pela rega, controle dos matos, até a colheita. Todo esse trabalho faz parte do projeto Horta na Escola.</a:t>
            </a:r>
          </a:p>
          <a:p>
            <a:pPr algn="just" fontAlgn="base"/>
            <a:r>
              <a:rPr lang="pt-BR" sz="1400" dirty="0"/>
              <a:t>A</a:t>
            </a:r>
            <a:r>
              <a:rPr lang="pt-BR" sz="1400" dirty="0" smtClean="0"/>
              <a:t> </a:t>
            </a:r>
            <a:r>
              <a:rPr lang="pt-BR" sz="1400" dirty="0"/>
              <a:t>iniciativa </a:t>
            </a:r>
            <a:r>
              <a:rPr lang="pt-BR" sz="1400" dirty="0" smtClean="0"/>
              <a:t>foi </a:t>
            </a:r>
            <a:r>
              <a:rPr lang="pt-BR" sz="1400" dirty="0"/>
              <a:t>implantada nos Centros de Educação Infantil (</a:t>
            </a:r>
            <a:r>
              <a:rPr lang="pt-BR" sz="1400" dirty="0" err="1"/>
              <a:t>CEIs</a:t>
            </a:r>
            <a:r>
              <a:rPr lang="pt-BR" sz="1400" dirty="0"/>
              <a:t>) e nas Escolas Municipais de Educação Básica (</a:t>
            </a:r>
            <a:r>
              <a:rPr lang="pt-BR" sz="1400" dirty="0" err="1" smtClean="0"/>
              <a:t>EMEBs</a:t>
            </a:r>
            <a:r>
              <a:rPr lang="pt-BR" sz="1400" dirty="0" smtClean="0"/>
              <a:t>) com </a:t>
            </a:r>
            <a:r>
              <a:rPr lang="pt-BR" sz="1400" dirty="0"/>
              <a:t>o apoio técnico e orientação da </a:t>
            </a:r>
            <a:r>
              <a:rPr lang="pt-BR" sz="1400" dirty="0" err="1" smtClean="0"/>
              <a:t>Epagri</a:t>
            </a:r>
            <a:r>
              <a:rPr lang="pt-BR" sz="1400" dirty="0" smtClean="0"/>
              <a:t>. O </a:t>
            </a:r>
            <a:r>
              <a:rPr lang="pt-BR" sz="1400" dirty="0"/>
              <a:t>objetivo é oferecer aos alunos o contato com a natureza ao lidar com a terra e com as plantas </a:t>
            </a:r>
            <a:r>
              <a:rPr lang="pt-BR" sz="1400" dirty="0" smtClean="0"/>
              <a:t>cultivadas, buscando, </a:t>
            </a:r>
            <a:r>
              <a:rPr lang="pt-BR" sz="1400" dirty="0"/>
              <a:t>ainda, fazer com que as crianças entendam a importância de preservar o meio ambiente e de adotar práticas sustentáveis para a manutenção dos recursos naturais</a:t>
            </a:r>
          </a:p>
        </p:txBody>
      </p:sp>
      <p:pic>
        <p:nvPicPr>
          <p:cNvPr id="10" name="Imagem 9" descr="https://capivaridebaixo.sc.gov.br/uploads/sites/290/2023/08/Horta-na-Escola-Vitorio-Marcon-6-768x1024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19" y="1203598"/>
            <a:ext cx="1476375" cy="196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https://capivaridebaixo.sc.gov.br/uploads/sites/290/2023/08/Horta-na-escola-Cei-Pedra-Santos-de-Souza-1-800x445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16411"/>
            <a:ext cx="2619375" cy="145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5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732"/>
            <a:ext cx="9144000" cy="535223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1751" y="165869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000" dirty="0">
                <a:latin typeface="Arial Black" panose="020B0A04020102020204" pitchFamily="34" charset="0"/>
              </a:rPr>
              <a:t>Crianças do CEI Pedra Santos de Souza acompanham e se encantam com processo de transformação das borboletas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0929" y="1707654"/>
            <a:ext cx="331236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1400" dirty="0"/>
              <a:t>A turma do Berçário II do Centro de Educação Infantil (CEI) Pedra Santos de Souza, no bairro Vila Flor, acompanhou o processo de transformação das lagartas em borboletas. A atividade foi realizada nas duas últimas semanas e deixou as crianças maravilhadas. A ideia surgiu do encantamento dos alunos pelas borboletas que estavam no pátio da creche</a:t>
            </a:r>
            <a:r>
              <a:rPr lang="pt-BR" sz="1400" dirty="0" smtClean="0"/>
              <a:t>.</a:t>
            </a:r>
          </a:p>
          <a:p>
            <a:pPr algn="just" fontAlgn="base"/>
            <a:r>
              <a:rPr lang="pt-BR" sz="1400" dirty="0" smtClean="0"/>
              <a:t>Vale destacar que o projeto foi elaborado pela professora Josiane Anacleto e foi selecionado pelo COMAC como iniciativa de boas práticas e foi premiado.</a:t>
            </a:r>
            <a:endParaRPr lang="pt-BR" sz="1400" dirty="0"/>
          </a:p>
        </p:txBody>
      </p:sp>
      <p:pic>
        <p:nvPicPr>
          <p:cNvPr id="7" name="Imagem 6" descr="https://capivaridebaixo.sc.gov.br/uploads/sites/290/2023/07/Criancas-do-CEI-Pedra-Santos-de-Souza-acompanham-e-se-encantam-com-processo-de-transformacao-das-borboletas-4-768x1024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9308"/>
            <a:ext cx="160718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https://capivaridebaixo.sc.gov.br/uploads/sites/290/2023/07/Criancas-do-CEI-Pedra-Santos-de-Souza-acompanham-e-se-encantam-com-processo-de-transformacao-das-borboletas-2-768x102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19769"/>
            <a:ext cx="1607185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7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-28576"/>
            <a:ext cx="9172575" cy="51720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1751" y="165869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dirty="0" smtClean="0">
                <a:latin typeface="Arial Black" panose="020B0A04020102020204" pitchFamily="34" charset="0"/>
              </a:rPr>
              <a:t> </a:t>
            </a:r>
            <a:r>
              <a:rPr lang="pt-BR" sz="2000" dirty="0">
                <a:latin typeface="Arial Black" panose="020B0A04020102020204" pitchFamily="34" charset="0"/>
              </a:rPr>
              <a:t>Servidores participam de curso sobre novo marco do transporte escolar</a:t>
            </a:r>
          </a:p>
          <a:p>
            <a:pPr algn="ctr" fontAlgn="base"/>
            <a:endParaRPr lang="pt-BR" sz="2000" dirty="0"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3568" y="1635646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1400" dirty="0"/>
              <a:t>A secretária de Educação, Cultura, Esporte e Turismo Fabíola Farias Silveira e o diretor de apoio administrativo Maurício Pereira Carneiro participaram nos dias 9 e 10 de agosto de um curso sobre transporte escolar no serviço </a:t>
            </a:r>
            <a:r>
              <a:rPr lang="pt-BR" sz="1400" dirty="0" smtClean="0"/>
              <a:t>público</a:t>
            </a:r>
            <a:r>
              <a:rPr lang="pt-BR" sz="1400" dirty="0"/>
              <a:t>, em Florianópolis.</a:t>
            </a:r>
          </a:p>
          <a:p>
            <a:pPr algn="just" fontAlgn="base"/>
            <a:r>
              <a:rPr lang="pt-BR" sz="1400" dirty="0"/>
              <a:t>A capacitação teve foco no novo marco do transporte </a:t>
            </a:r>
            <a:r>
              <a:rPr lang="pt-BR" sz="1400" dirty="0" smtClean="0"/>
              <a:t>escolar, contemplando </a:t>
            </a:r>
            <a:r>
              <a:rPr lang="pt-BR" sz="1400" dirty="0"/>
              <a:t>no regulamento municipal do transporte escolar, através de lei, decreto municipal e outros atos regulamentares; atualização dos regulamentos existentes às novas normas e à jurisprudência; aspectos jurídicos a serem adequados à legislação atual de trânsito, contratos administrativos e direito ao transporte.</a:t>
            </a:r>
          </a:p>
        </p:txBody>
      </p:sp>
      <p:pic>
        <p:nvPicPr>
          <p:cNvPr id="7" name="Imagem 6" descr="https://capivaridebaixo.sc.gov.br/uploads/sites/290/2023/08/Servidores-participam-de-curso-sobre-novo-marco-do-transporte-escolar-800x44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95685"/>
            <a:ext cx="2664296" cy="2160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9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Fluxograma: Processo 4"/>
          <p:cNvSpPr/>
          <p:nvPr/>
        </p:nvSpPr>
        <p:spPr>
          <a:xfrm>
            <a:off x="467544" y="2211710"/>
            <a:ext cx="1728192" cy="72008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 dirty="0" smtClean="0"/>
              <a:t>Fabíola C. de Farias Silveira</a:t>
            </a:r>
          </a:p>
          <a:p>
            <a:pPr algn="ctr"/>
            <a:r>
              <a:rPr lang="pt-BR" sz="1000" b="1" dirty="0" smtClean="0"/>
              <a:t>Secretária de Educação</a:t>
            </a:r>
            <a:endParaRPr lang="pt-BR" sz="1000" b="1" dirty="0"/>
          </a:p>
        </p:txBody>
      </p:sp>
      <p:sp>
        <p:nvSpPr>
          <p:cNvPr id="6" name="Fluxograma: Processo 5"/>
          <p:cNvSpPr/>
          <p:nvPr/>
        </p:nvSpPr>
        <p:spPr>
          <a:xfrm>
            <a:off x="2759646" y="1059582"/>
            <a:ext cx="1452314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Secretária Adjunta</a:t>
            </a:r>
            <a:endParaRPr lang="pt-BR" sz="1000" dirty="0"/>
          </a:p>
        </p:txBody>
      </p:sp>
      <p:sp>
        <p:nvSpPr>
          <p:cNvPr id="7" name="Fluxograma: Processo 6"/>
          <p:cNvSpPr/>
          <p:nvPr/>
        </p:nvSpPr>
        <p:spPr>
          <a:xfrm>
            <a:off x="2759646" y="1365906"/>
            <a:ext cx="1452314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Direção de Ensino </a:t>
            </a:r>
            <a:endParaRPr lang="pt-BR" sz="1000" dirty="0"/>
          </a:p>
        </p:txBody>
      </p:sp>
      <p:sp>
        <p:nvSpPr>
          <p:cNvPr id="8" name="Fluxograma: Processo 7"/>
          <p:cNvSpPr/>
          <p:nvPr/>
        </p:nvSpPr>
        <p:spPr>
          <a:xfrm>
            <a:off x="2759646" y="1672230"/>
            <a:ext cx="1452314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Recepcionista</a:t>
            </a:r>
            <a:endParaRPr lang="pt-BR" sz="1000" dirty="0"/>
          </a:p>
        </p:txBody>
      </p:sp>
      <p:sp>
        <p:nvSpPr>
          <p:cNvPr id="9" name="Fluxograma: Processo 8"/>
          <p:cNvSpPr/>
          <p:nvPr/>
        </p:nvSpPr>
        <p:spPr>
          <a:xfrm>
            <a:off x="2759646" y="1978554"/>
            <a:ext cx="1452314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Diretora de Gestão</a:t>
            </a:r>
            <a:endParaRPr lang="pt-BR" sz="1000" dirty="0"/>
          </a:p>
        </p:txBody>
      </p:sp>
      <p:sp>
        <p:nvSpPr>
          <p:cNvPr id="10" name="Fluxograma: Processo 9"/>
          <p:cNvSpPr/>
          <p:nvPr/>
        </p:nvSpPr>
        <p:spPr>
          <a:xfrm>
            <a:off x="2759646" y="2307361"/>
            <a:ext cx="1452314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 Administrativa</a:t>
            </a:r>
            <a:endParaRPr lang="pt-BR" sz="1000" dirty="0"/>
          </a:p>
        </p:txBody>
      </p:sp>
      <p:sp>
        <p:nvSpPr>
          <p:cNvPr id="11" name="Fluxograma: Processo 10"/>
          <p:cNvSpPr/>
          <p:nvPr/>
        </p:nvSpPr>
        <p:spPr>
          <a:xfrm>
            <a:off x="2759646" y="2625466"/>
            <a:ext cx="1452314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Diretoria de Assistência e Alimentação Escolar</a:t>
            </a:r>
            <a:endParaRPr lang="pt-BR" sz="1000" dirty="0"/>
          </a:p>
        </p:txBody>
      </p:sp>
      <p:sp>
        <p:nvSpPr>
          <p:cNvPr id="12" name="Fluxograma: Processo 11"/>
          <p:cNvSpPr/>
          <p:nvPr/>
        </p:nvSpPr>
        <p:spPr>
          <a:xfrm>
            <a:off x="2759646" y="2938271"/>
            <a:ext cx="1452314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Departamento de Merenda</a:t>
            </a:r>
            <a:endParaRPr lang="pt-BR" sz="1000" dirty="0"/>
          </a:p>
        </p:txBody>
      </p:sp>
      <p:sp>
        <p:nvSpPr>
          <p:cNvPr id="13" name="Fluxograma: Processo 12"/>
          <p:cNvSpPr/>
          <p:nvPr/>
        </p:nvSpPr>
        <p:spPr>
          <a:xfrm>
            <a:off x="2759646" y="3270502"/>
            <a:ext cx="1452314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SAAD</a:t>
            </a:r>
            <a:endParaRPr lang="pt-BR" sz="1000" dirty="0"/>
          </a:p>
        </p:txBody>
      </p:sp>
      <p:sp>
        <p:nvSpPr>
          <p:cNvPr id="14" name="Fluxograma: Processo 13"/>
          <p:cNvSpPr/>
          <p:nvPr/>
        </p:nvSpPr>
        <p:spPr>
          <a:xfrm>
            <a:off x="2759646" y="3576826"/>
            <a:ext cx="1452314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Conselhos Municipais</a:t>
            </a:r>
            <a:endParaRPr lang="pt-BR" sz="1000" dirty="0"/>
          </a:p>
        </p:txBody>
      </p:sp>
      <p:sp>
        <p:nvSpPr>
          <p:cNvPr id="15" name="Fluxograma: Processo 14"/>
          <p:cNvSpPr/>
          <p:nvPr/>
        </p:nvSpPr>
        <p:spPr>
          <a:xfrm>
            <a:off x="4669160" y="1224576"/>
            <a:ext cx="1775048" cy="44613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Karine  Costa Camilo</a:t>
            </a:r>
          </a:p>
          <a:p>
            <a:pPr algn="ctr"/>
            <a:r>
              <a:rPr lang="pt-BR" sz="1000" dirty="0" smtClean="0"/>
              <a:t>Aline Bittencourt Domingos</a:t>
            </a:r>
          </a:p>
          <a:p>
            <a:pPr algn="ctr"/>
            <a:r>
              <a:rPr lang="pt-BR" sz="1000" dirty="0" smtClean="0"/>
              <a:t>Claudia da R. N. Lopes</a:t>
            </a:r>
            <a:endParaRPr lang="pt-BR" sz="1000" dirty="0"/>
          </a:p>
        </p:txBody>
      </p:sp>
      <p:sp>
        <p:nvSpPr>
          <p:cNvPr id="16" name="Fluxograma: Processo 15"/>
          <p:cNvSpPr/>
          <p:nvPr/>
        </p:nvSpPr>
        <p:spPr>
          <a:xfrm>
            <a:off x="4661544" y="1670706"/>
            <a:ext cx="1782663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Sonia  </a:t>
            </a:r>
            <a:r>
              <a:rPr lang="pt-BR" sz="1000" dirty="0"/>
              <a:t>R</a:t>
            </a:r>
            <a:r>
              <a:rPr lang="pt-BR" sz="1000" dirty="0" smtClean="0"/>
              <a:t>egina Gonçalves Cardoso</a:t>
            </a:r>
            <a:endParaRPr lang="pt-BR" sz="1000" dirty="0"/>
          </a:p>
        </p:txBody>
      </p:sp>
      <p:sp>
        <p:nvSpPr>
          <p:cNvPr id="17" name="Fluxograma: Processo 16"/>
          <p:cNvSpPr/>
          <p:nvPr/>
        </p:nvSpPr>
        <p:spPr>
          <a:xfrm>
            <a:off x="4659635" y="1978554"/>
            <a:ext cx="1784572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Maria Laurentino</a:t>
            </a:r>
            <a:endParaRPr lang="pt-BR" sz="1000" dirty="0"/>
          </a:p>
        </p:txBody>
      </p:sp>
      <p:sp>
        <p:nvSpPr>
          <p:cNvPr id="18" name="Fluxograma: Processo 17"/>
          <p:cNvSpPr/>
          <p:nvPr/>
        </p:nvSpPr>
        <p:spPr>
          <a:xfrm>
            <a:off x="4659635" y="2284878"/>
            <a:ext cx="1784572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Elza </a:t>
            </a:r>
            <a:r>
              <a:rPr lang="pt-BR" sz="1000" dirty="0" err="1" smtClean="0"/>
              <a:t>Elita</a:t>
            </a:r>
            <a:r>
              <a:rPr lang="pt-BR" sz="1000" dirty="0" smtClean="0"/>
              <a:t> de Souza</a:t>
            </a:r>
          </a:p>
          <a:p>
            <a:pPr algn="ctr"/>
            <a:r>
              <a:rPr lang="pt-BR" sz="1000" dirty="0" smtClean="0"/>
              <a:t>Sonia Flor</a:t>
            </a:r>
            <a:endParaRPr lang="pt-BR" sz="1000" dirty="0"/>
          </a:p>
        </p:txBody>
      </p:sp>
      <p:sp>
        <p:nvSpPr>
          <p:cNvPr id="19" name="Fluxograma: Processo 18"/>
          <p:cNvSpPr/>
          <p:nvPr/>
        </p:nvSpPr>
        <p:spPr>
          <a:xfrm>
            <a:off x="4669159" y="2613681"/>
            <a:ext cx="1775047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Fabíola </a:t>
            </a:r>
            <a:r>
              <a:rPr lang="pt-BR" sz="1000" dirty="0" err="1" smtClean="0"/>
              <a:t>Koenig</a:t>
            </a:r>
            <a:r>
              <a:rPr lang="pt-BR" sz="1000" dirty="0" smtClean="0"/>
              <a:t> Soares </a:t>
            </a:r>
          </a:p>
          <a:p>
            <a:pPr algn="ctr"/>
            <a:r>
              <a:rPr lang="pt-BR" sz="1000" dirty="0" smtClean="0"/>
              <a:t>José Alves Florentino</a:t>
            </a:r>
            <a:endParaRPr lang="pt-BR" sz="1000" dirty="0"/>
          </a:p>
        </p:txBody>
      </p:sp>
      <p:sp>
        <p:nvSpPr>
          <p:cNvPr id="20" name="Fluxograma: Processo 19"/>
          <p:cNvSpPr/>
          <p:nvPr/>
        </p:nvSpPr>
        <p:spPr>
          <a:xfrm>
            <a:off x="4669160" y="2931790"/>
            <a:ext cx="1775046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Hermes </a:t>
            </a:r>
            <a:r>
              <a:rPr lang="pt-BR" sz="1000" dirty="0" err="1" smtClean="0"/>
              <a:t>Macalossi</a:t>
            </a:r>
            <a:r>
              <a:rPr lang="pt-BR" sz="1000" dirty="0" smtClean="0"/>
              <a:t> Alves</a:t>
            </a:r>
          </a:p>
          <a:p>
            <a:pPr algn="ctr"/>
            <a:r>
              <a:rPr lang="pt-BR" sz="1000" dirty="0" smtClean="0"/>
              <a:t>Regis de Oliveira dos Santos</a:t>
            </a:r>
            <a:endParaRPr lang="pt-BR" sz="1000" dirty="0"/>
          </a:p>
        </p:txBody>
      </p:sp>
      <p:sp>
        <p:nvSpPr>
          <p:cNvPr id="21" name="Fluxograma: Processo 20"/>
          <p:cNvSpPr/>
          <p:nvPr/>
        </p:nvSpPr>
        <p:spPr>
          <a:xfrm>
            <a:off x="4669160" y="3244594"/>
            <a:ext cx="1775046" cy="332231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Renata O. de Souza Roque</a:t>
            </a:r>
          </a:p>
          <a:p>
            <a:pPr algn="ctr"/>
            <a:r>
              <a:rPr lang="pt-BR" sz="1000" dirty="0" smtClean="0"/>
              <a:t>Jairo José Bento</a:t>
            </a:r>
            <a:endParaRPr lang="pt-BR" sz="1000" dirty="0"/>
          </a:p>
        </p:txBody>
      </p:sp>
      <p:sp>
        <p:nvSpPr>
          <p:cNvPr id="22" name="Fluxograma: Processo 21"/>
          <p:cNvSpPr/>
          <p:nvPr/>
        </p:nvSpPr>
        <p:spPr>
          <a:xfrm>
            <a:off x="4669160" y="3576826"/>
            <a:ext cx="1775046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Mirela Barreiros </a:t>
            </a:r>
            <a:endParaRPr lang="pt-BR" sz="1000" dirty="0"/>
          </a:p>
        </p:txBody>
      </p:sp>
      <p:sp>
        <p:nvSpPr>
          <p:cNvPr id="24" name="Fluxograma: Processo 23"/>
          <p:cNvSpPr/>
          <p:nvPr/>
        </p:nvSpPr>
        <p:spPr>
          <a:xfrm>
            <a:off x="4669160" y="915566"/>
            <a:ext cx="1775048" cy="30901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Maria Aparecida Teixeira</a:t>
            </a:r>
            <a:endParaRPr lang="pt-BR" sz="1000" dirty="0"/>
          </a:p>
        </p:txBody>
      </p:sp>
      <p:cxnSp>
        <p:nvCxnSpPr>
          <p:cNvPr id="26" name="Conector reto 25"/>
          <p:cNvCxnSpPr>
            <a:stCxn id="5" idx="3"/>
            <a:endCxn id="6" idx="1"/>
          </p:cNvCxnSpPr>
          <p:nvPr/>
        </p:nvCxnSpPr>
        <p:spPr>
          <a:xfrm flipV="1">
            <a:off x="2195736" y="1212744"/>
            <a:ext cx="563910" cy="1359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>
            <a:stCxn id="5" idx="3"/>
            <a:endCxn id="7" idx="1"/>
          </p:cNvCxnSpPr>
          <p:nvPr/>
        </p:nvCxnSpPr>
        <p:spPr>
          <a:xfrm flipV="1">
            <a:off x="2195736" y="1519068"/>
            <a:ext cx="563910" cy="1052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stCxn id="5" idx="3"/>
            <a:endCxn id="8" idx="1"/>
          </p:cNvCxnSpPr>
          <p:nvPr/>
        </p:nvCxnSpPr>
        <p:spPr>
          <a:xfrm flipV="1">
            <a:off x="2195736" y="1825392"/>
            <a:ext cx="563910" cy="746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>
            <a:stCxn id="5" idx="3"/>
            <a:endCxn id="9" idx="1"/>
          </p:cNvCxnSpPr>
          <p:nvPr/>
        </p:nvCxnSpPr>
        <p:spPr>
          <a:xfrm flipV="1">
            <a:off x="2195736" y="2131716"/>
            <a:ext cx="563910" cy="44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stCxn id="5" idx="3"/>
            <a:endCxn id="10" idx="1"/>
          </p:cNvCxnSpPr>
          <p:nvPr/>
        </p:nvCxnSpPr>
        <p:spPr>
          <a:xfrm flipV="1">
            <a:off x="2195736" y="2460523"/>
            <a:ext cx="563910" cy="111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stCxn id="5" idx="3"/>
            <a:endCxn id="11" idx="1"/>
          </p:cNvCxnSpPr>
          <p:nvPr/>
        </p:nvCxnSpPr>
        <p:spPr>
          <a:xfrm>
            <a:off x="2195736" y="2571750"/>
            <a:ext cx="563910" cy="206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stCxn id="5" idx="3"/>
            <a:endCxn id="12" idx="1"/>
          </p:cNvCxnSpPr>
          <p:nvPr/>
        </p:nvCxnSpPr>
        <p:spPr>
          <a:xfrm>
            <a:off x="2195736" y="2571750"/>
            <a:ext cx="563910" cy="519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5" idx="3"/>
            <a:endCxn id="13" idx="1"/>
          </p:cNvCxnSpPr>
          <p:nvPr/>
        </p:nvCxnSpPr>
        <p:spPr>
          <a:xfrm>
            <a:off x="2195736" y="2571750"/>
            <a:ext cx="563910" cy="851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stCxn id="5" idx="3"/>
            <a:endCxn id="14" idx="1"/>
          </p:cNvCxnSpPr>
          <p:nvPr/>
        </p:nvCxnSpPr>
        <p:spPr>
          <a:xfrm>
            <a:off x="2195736" y="2571750"/>
            <a:ext cx="563910" cy="115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>
            <a:stCxn id="6" idx="3"/>
            <a:endCxn id="24" idx="1"/>
          </p:cNvCxnSpPr>
          <p:nvPr/>
        </p:nvCxnSpPr>
        <p:spPr>
          <a:xfrm flipV="1">
            <a:off x="4211960" y="1070071"/>
            <a:ext cx="457200" cy="142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>
            <a:stCxn id="7" idx="3"/>
            <a:endCxn id="15" idx="1"/>
          </p:cNvCxnSpPr>
          <p:nvPr/>
        </p:nvCxnSpPr>
        <p:spPr>
          <a:xfrm flipV="1">
            <a:off x="4211960" y="1447641"/>
            <a:ext cx="457200" cy="71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stCxn id="8" idx="3"/>
            <a:endCxn id="16" idx="1"/>
          </p:cNvCxnSpPr>
          <p:nvPr/>
        </p:nvCxnSpPr>
        <p:spPr>
          <a:xfrm flipV="1">
            <a:off x="4211960" y="1823868"/>
            <a:ext cx="449584" cy="1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>
            <a:stCxn id="9" idx="3"/>
            <a:endCxn id="17" idx="1"/>
          </p:cNvCxnSpPr>
          <p:nvPr/>
        </p:nvCxnSpPr>
        <p:spPr>
          <a:xfrm>
            <a:off x="4211960" y="2131716"/>
            <a:ext cx="447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stCxn id="10" idx="3"/>
            <a:endCxn id="18" idx="1"/>
          </p:cNvCxnSpPr>
          <p:nvPr/>
        </p:nvCxnSpPr>
        <p:spPr>
          <a:xfrm flipV="1">
            <a:off x="4211960" y="2438040"/>
            <a:ext cx="447675" cy="22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>
            <a:stCxn id="11" idx="3"/>
            <a:endCxn id="19" idx="1"/>
          </p:cNvCxnSpPr>
          <p:nvPr/>
        </p:nvCxnSpPr>
        <p:spPr>
          <a:xfrm flipV="1">
            <a:off x="4211960" y="2766843"/>
            <a:ext cx="457199" cy="11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>
            <a:stCxn id="12" idx="3"/>
            <a:endCxn id="20" idx="1"/>
          </p:cNvCxnSpPr>
          <p:nvPr/>
        </p:nvCxnSpPr>
        <p:spPr>
          <a:xfrm flipV="1">
            <a:off x="4211960" y="3084952"/>
            <a:ext cx="457200" cy="6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>
            <a:stCxn id="13" idx="3"/>
            <a:endCxn id="21" idx="1"/>
          </p:cNvCxnSpPr>
          <p:nvPr/>
        </p:nvCxnSpPr>
        <p:spPr>
          <a:xfrm flipV="1">
            <a:off x="4211960" y="3410710"/>
            <a:ext cx="457200" cy="12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>
            <a:stCxn id="14" idx="3"/>
            <a:endCxn id="22" idx="1"/>
          </p:cNvCxnSpPr>
          <p:nvPr/>
        </p:nvCxnSpPr>
        <p:spPr>
          <a:xfrm>
            <a:off x="4211960" y="3729988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4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-28576"/>
            <a:ext cx="9172575" cy="51720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1751" y="165869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dirty="0" smtClean="0">
                <a:latin typeface="Arial Black" panose="020B0A04020102020204" pitchFamily="34" charset="0"/>
              </a:rPr>
              <a:t> </a:t>
            </a:r>
            <a:r>
              <a:rPr lang="pt-BR" sz="2000" dirty="0">
                <a:latin typeface="Arial Black" panose="020B0A04020102020204" pitchFamily="34" charset="0"/>
              </a:rPr>
              <a:t>Estudantes da EMEB </a:t>
            </a:r>
            <a:r>
              <a:rPr lang="pt-BR" sz="2000" dirty="0" err="1">
                <a:latin typeface="Arial Black" panose="020B0A04020102020204" pitchFamily="34" charset="0"/>
              </a:rPr>
              <a:t>Stanislau</a:t>
            </a:r>
            <a:r>
              <a:rPr lang="pt-BR" sz="2000" dirty="0">
                <a:latin typeface="Arial Black" panose="020B0A04020102020204" pitchFamily="34" charset="0"/>
              </a:rPr>
              <a:t> </a:t>
            </a:r>
            <a:r>
              <a:rPr lang="pt-BR" sz="2000" dirty="0" err="1">
                <a:latin typeface="Arial Black" panose="020B0A04020102020204" pitchFamily="34" charset="0"/>
              </a:rPr>
              <a:t>Gaidzinski</a:t>
            </a:r>
            <a:r>
              <a:rPr lang="pt-BR" sz="2000" dirty="0">
                <a:latin typeface="Arial Black" panose="020B0A04020102020204" pitchFamily="34" charset="0"/>
              </a:rPr>
              <a:t> Filho participam de palestra sobre cidadania e respeito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97271" y="1181532"/>
            <a:ext cx="79208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400" dirty="0" smtClean="0"/>
              <a:t>O </a:t>
            </a:r>
            <a:r>
              <a:rPr lang="pt-BR" sz="1400" dirty="0"/>
              <a:t>encontro foi realizado no auditório do colégio e reuniu cerca de 200 </a:t>
            </a:r>
            <a:r>
              <a:rPr lang="pt-BR" sz="1400" dirty="0" smtClean="0"/>
              <a:t>alunos, projeto da professora </a:t>
            </a:r>
            <a:r>
              <a:rPr lang="pt-BR" sz="1400" dirty="0" err="1" smtClean="0"/>
              <a:t>Aracilba</a:t>
            </a:r>
            <a:r>
              <a:rPr lang="pt-BR" sz="1400" dirty="0" smtClean="0"/>
              <a:t> Rodrigues, com </a:t>
            </a:r>
            <a:r>
              <a:rPr lang="pt-BR" sz="1400" dirty="0"/>
              <a:t>o tema “A escola somos nós e nós somos o amanhã!”, a palestra abordou diversos assuntos sobre cidadania como o respeito mútuo entre colegas, discriminação, </a:t>
            </a:r>
            <a:r>
              <a:rPr lang="pt-BR" sz="1400" dirty="0" err="1"/>
              <a:t>bullying</a:t>
            </a:r>
            <a:r>
              <a:rPr lang="pt-BR" sz="1400" dirty="0"/>
              <a:t>, </a:t>
            </a:r>
            <a:r>
              <a:rPr lang="pt-BR" sz="1400" dirty="0" err="1"/>
              <a:t>cyberbullying</a:t>
            </a:r>
            <a:r>
              <a:rPr lang="pt-BR" sz="1400" dirty="0"/>
              <a:t>, relações familiares, danos do uso excessivo do celular, perigos que rondam à Internet, senso de cuidado com o corpo além de capacitar os alunos para a percepção de todos os tipos de abusos que os rodeiam. </a:t>
            </a:r>
          </a:p>
        </p:txBody>
      </p:sp>
      <p:pic>
        <p:nvPicPr>
          <p:cNvPr id="8" name="Imagem 7" descr="https://capivaridebaixo.sc.gov.br/uploads/sites/290/2023/08/photo1692198310-7-800x44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15766"/>
            <a:ext cx="2431415" cy="158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https://capivaridebaixo.sc.gov.br/uploads/sites/290/2023/08/photo1692198165-3-1024x577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61" y="2715766"/>
            <a:ext cx="2428875" cy="158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4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-28576"/>
            <a:ext cx="9172575" cy="51720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1751" y="165869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000" dirty="0">
                <a:latin typeface="Arial Black" panose="020B0A04020102020204" pitchFamily="34" charset="0"/>
              </a:rPr>
              <a:t>Professores da rede municipal de ensino concluem capacitação sobre autismo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611560" y="134761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1600" dirty="0" smtClean="0"/>
              <a:t>Cerca </a:t>
            </a:r>
            <a:r>
              <a:rPr lang="pt-BR" sz="1600" dirty="0"/>
              <a:t>de 100 profissionais participaram do curso promovido pela Secretaria de Educação, Cultura, Esporte e Turismo. O objetivo era capacitar os docentes para uma melhor atuação com alunos com Transtorno do Espectro Autista (TEA).</a:t>
            </a:r>
          </a:p>
          <a:p>
            <a:pPr algn="just" fontAlgn="base"/>
            <a:r>
              <a:rPr lang="pt-BR" sz="1600" dirty="0"/>
              <a:t>A formação “O pedagogo e a arte frente ao autismo no ensino regular” foi ministrada pela psicopedagoga e </a:t>
            </a:r>
            <a:r>
              <a:rPr lang="pt-BR" sz="1600" dirty="0" err="1"/>
              <a:t>neuropsicopedagoga</a:t>
            </a:r>
            <a:r>
              <a:rPr lang="pt-BR" sz="1600" dirty="0"/>
              <a:t> Soraya De </a:t>
            </a:r>
            <a:r>
              <a:rPr lang="pt-BR" sz="1600" dirty="0" err="1"/>
              <a:t>Pieri</a:t>
            </a:r>
            <a:r>
              <a:rPr lang="pt-BR" sz="1600" dirty="0"/>
              <a:t>. </a:t>
            </a:r>
            <a:r>
              <a:rPr lang="pt-BR" sz="1600" dirty="0" smtClean="0"/>
              <a:t>A </a:t>
            </a:r>
            <a:r>
              <a:rPr lang="pt-BR" sz="1600" dirty="0"/>
              <a:t>carga horária do curso foi de 40 horas.</a:t>
            </a:r>
          </a:p>
        </p:txBody>
      </p:sp>
      <p:pic>
        <p:nvPicPr>
          <p:cNvPr id="10" name="Imagem 9" descr="https://capivaridebaixo.sc.gov.br/uploads/sites/290/2023/08/capacitacao-sobre-autismo-capivari-de-baixo-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01940"/>
            <a:ext cx="140017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https://capivaridebaixo.sc.gov.br/uploads/sites/290/2023/08/capacitacao-sobre-autismo-capivari-de-baixo-2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01940"/>
            <a:ext cx="1485900" cy="186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5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-28576"/>
            <a:ext cx="9172575" cy="51720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1751" y="165869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000" dirty="0" err="1">
                <a:latin typeface="Arial Black" panose="020B0A04020102020204" pitchFamily="34" charset="0"/>
              </a:rPr>
              <a:t>CEIs</a:t>
            </a:r>
            <a:r>
              <a:rPr lang="pt-BR" sz="2000" dirty="0">
                <a:latin typeface="Arial Black" panose="020B0A04020102020204" pitchFamily="34" charset="0"/>
              </a:rPr>
              <a:t> recebem projeto de </a:t>
            </a:r>
            <a:r>
              <a:rPr lang="pt-BR" sz="2000" dirty="0" err="1">
                <a:latin typeface="Arial Black" panose="020B0A04020102020204" pitchFamily="34" charset="0"/>
              </a:rPr>
              <a:t>contação</a:t>
            </a:r>
            <a:r>
              <a:rPr lang="pt-BR" sz="2000" dirty="0">
                <a:latin typeface="Arial Black" panose="020B0A04020102020204" pitchFamily="34" charset="0"/>
              </a:rPr>
              <a:t> de histórias </a:t>
            </a:r>
          </a:p>
        </p:txBody>
      </p:sp>
      <p:sp>
        <p:nvSpPr>
          <p:cNvPr id="2" name="Retângulo 1"/>
          <p:cNvSpPr/>
          <p:nvPr/>
        </p:nvSpPr>
        <p:spPr>
          <a:xfrm>
            <a:off x="611560" y="141758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dirty="0"/>
              <a:t>Quatro Centros de Educação Infantil (</a:t>
            </a:r>
            <a:r>
              <a:rPr lang="pt-BR" dirty="0" err="1"/>
              <a:t>CEIs</a:t>
            </a:r>
            <a:r>
              <a:rPr lang="pt-BR" dirty="0"/>
              <a:t>) de Capivari de Baixo </a:t>
            </a:r>
            <a:r>
              <a:rPr lang="pt-BR" dirty="0" smtClean="0"/>
              <a:t>receberam </a:t>
            </a:r>
            <a:r>
              <a:rPr lang="pt-BR" dirty="0"/>
              <a:t>o projeto de </a:t>
            </a:r>
            <a:r>
              <a:rPr lang="pt-BR" dirty="0" err="1"/>
              <a:t>contação</a:t>
            </a:r>
            <a:r>
              <a:rPr lang="pt-BR" dirty="0"/>
              <a:t> de histórias “Nova Cena”. A atividade é uma iniciativa do Programa Diamante + Educação Ambiental, desenvolvido no Parque Diamante + Energia, e conta com o apoio da Secretaria de Educação, Cultura, Esporte e Turismo.</a:t>
            </a:r>
          </a:p>
        </p:txBody>
      </p:sp>
      <p:pic>
        <p:nvPicPr>
          <p:cNvPr id="10" name="Imagem 9" descr="https://capivaridebaixo.sc.gov.br/uploads/sites/290/2023/08/Cia-Mafagafos-Contacao-de-Historias-800x44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94916"/>
            <a:ext cx="3492108" cy="1981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5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66156" y="843558"/>
            <a:ext cx="59766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                                                        </a:t>
            </a:r>
            <a:endParaRPr lang="pt-BR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66156" y="483518"/>
            <a:ext cx="577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SAAD: Serviço de Atendimento e Avaliação Diagnóstica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1707654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	O SAAD realiza acompanhamento dos alunos com necessidades especiais no âmbito escolar, visando às questões pessoais, familiares e pedagógicas. Realiza também identificação de dificuldades dentro do sistema educacional, bem como identificação de alunos com indicativo de deficiência intelectual, auditiva e visual, síndromes, transtornos globais de desenvolvimento, altas habilidades/</a:t>
            </a:r>
            <a:r>
              <a:rPr lang="pt-BR" sz="1400" dirty="0" err="1" smtClean="0"/>
              <a:t>superdotação</a:t>
            </a:r>
            <a:r>
              <a:rPr lang="pt-BR" sz="1400" dirty="0" smtClean="0"/>
              <a:t> e transtornos hipercinéticos.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07653"/>
            <a:ext cx="1872208" cy="165888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31790"/>
            <a:ext cx="1718129" cy="16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8A24FBA-40AC-4797-950A-81CD12D54024}"/>
              </a:ext>
            </a:extLst>
          </p:cNvPr>
          <p:cNvSpPr txBox="1"/>
          <p:nvPr/>
        </p:nvSpPr>
        <p:spPr>
          <a:xfrm>
            <a:off x="179512" y="123478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 smtClean="0"/>
          </a:p>
          <a:p>
            <a:endParaRPr lang="pt-BR" sz="1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endParaRPr lang="pt-BR" sz="1400" dirty="0"/>
          </a:p>
          <a:p>
            <a:pPr algn="just"/>
            <a:endParaRPr lang="pt-BR" dirty="0" smtClean="0"/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 </a:t>
            </a:r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411510"/>
            <a:ext cx="59046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Arial Black" panose="020B0A04020102020204" pitchFamily="34" charset="0"/>
              </a:rPr>
              <a:t>Avaliações: 11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Arial Black" panose="020B0A04020102020204" pitchFamily="34" charset="0"/>
              </a:rPr>
              <a:t>Visitas: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Arial Black" panose="020B0A04020102020204" pitchFamily="34" charset="0"/>
              </a:rPr>
              <a:t>Terapias: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Arial Black" panose="020B0A04020102020204" pitchFamily="34" charset="0"/>
              </a:rPr>
              <a:t>48 atendimentos</a:t>
            </a:r>
            <a:endParaRPr lang="pt-BR" sz="1400" dirty="0">
              <a:latin typeface="Arial Black" panose="020B0A04020102020204" pitchFamily="34" charset="0"/>
            </a:endParaRPr>
          </a:p>
        </p:txBody>
      </p:sp>
      <p:sp>
        <p:nvSpPr>
          <p:cNvPr id="6" name="AutoShape 2" descr="Psicopedagogia e Neuropsicopedagogia - Clínica Celebr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66882"/>
            <a:ext cx="3456384" cy="278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1869" cy="53077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1751" y="165869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2000" dirty="0">
                <a:latin typeface="Arial Black" panose="020B0A04020102020204" pitchFamily="34" charset="0"/>
              </a:rPr>
              <a:t>Professores participam de palestra sobre respeito às pessoas com deficiência intelectual e múltipla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9552" y="1326253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dirty="0"/>
              <a:t>Professores da rede municipal de ensino de Capivari de Baixo participaram de uma palestra que abordou o respeito às pessoas com </a:t>
            </a:r>
            <a:r>
              <a:rPr lang="pt-BR" dirty="0" smtClean="0"/>
              <a:t>deficiência. </a:t>
            </a:r>
            <a:r>
              <a:rPr lang="pt-BR" dirty="0"/>
              <a:t>O evento foi promovido pela Secretaria de Educação, Cultura, Esporte e </a:t>
            </a:r>
            <a:r>
              <a:rPr lang="pt-BR" dirty="0" smtClean="0"/>
              <a:t>Turismo, organizado pelo SAAD, através da psicóloga Renata Oliveira de Souza, </a:t>
            </a:r>
            <a:r>
              <a:rPr lang="pt-BR" dirty="0"/>
              <a:t>em comemoração à Semana Nacional da Pessoa com Deficiência Intelectual e Múltipla e ao Agosto Laranja.</a:t>
            </a:r>
          </a:p>
          <a:p>
            <a:pPr algn="just"/>
            <a:r>
              <a:rPr lang="pt-BR" dirty="0"/>
              <a:t>A palestra “</a:t>
            </a:r>
            <a:r>
              <a:rPr lang="pt-BR" i="1" dirty="0"/>
              <a:t>Ser diferente não é o problema, o problema é ser tradado diferente</a:t>
            </a:r>
            <a:r>
              <a:rPr lang="pt-BR" dirty="0"/>
              <a:t>” foi ministrada pela psicopedagoga e </a:t>
            </a:r>
            <a:r>
              <a:rPr lang="pt-BR" dirty="0" err="1"/>
              <a:t>neuropsicopedagoga</a:t>
            </a:r>
            <a:r>
              <a:rPr lang="pt-BR" dirty="0"/>
              <a:t> Soraya De </a:t>
            </a:r>
            <a:r>
              <a:rPr lang="pt-BR" dirty="0" err="1" smtClean="0"/>
              <a:t>Pieri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6" name="Imagem 5" descr="https://capivaridebaixo.sc.gov.br/uploads/sites/290/2023/08/Palestra-Semana-Nacional-da-Pessoa-com-Deficiencia-Intelectual-e-Multipla-1-800x44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92" y="2067694"/>
            <a:ext cx="2622448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9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1869" cy="53077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47664" y="2245025"/>
            <a:ext cx="58326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000" dirty="0" smtClean="0">
                <a:latin typeface="Arial Black" panose="020B0A04020102020204" pitchFamily="34" charset="0"/>
              </a:rPr>
              <a:t>“A EDUCAÇÃO TEM RAÍZES AMARGAS, MAS OS SEUS FRUTOS SÃO DOCES”</a:t>
            </a:r>
          </a:p>
          <a:p>
            <a:pPr algn="ctr" fontAlgn="base"/>
            <a:r>
              <a:rPr lang="pt-BR" sz="1400" dirty="0" smtClean="0">
                <a:latin typeface="Arial Black" panose="020B0A04020102020204" pitchFamily="34" charset="0"/>
              </a:rPr>
              <a:t>Aristóteles</a:t>
            </a:r>
          </a:p>
          <a:p>
            <a:pPr algn="ctr" fontAlgn="base"/>
            <a:endParaRPr lang="pt-BR" sz="2000" dirty="0"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52120" y="37958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Muito obrigada!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12247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1B879C4-2049-4BD0-AE0F-135862D9BCFB}"/>
              </a:ext>
            </a:extLst>
          </p:cNvPr>
          <p:cNvSpPr txBox="1"/>
          <p:nvPr/>
        </p:nvSpPr>
        <p:spPr>
          <a:xfrm>
            <a:off x="539552" y="41151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ESTRUTURA DA SECRETARIA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4750211-2887-4DC1-BB89-C17DAF682E1E}"/>
              </a:ext>
            </a:extLst>
          </p:cNvPr>
          <p:cNvSpPr txBox="1"/>
          <p:nvPr/>
        </p:nvSpPr>
        <p:spPr>
          <a:xfrm>
            <a:off x="539552" y="987574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Unidades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escolares;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 Diretoras;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 Secretárias de Escola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09 Centros de Educação Infantil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05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Escolas de Ensino Fundamental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2.861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Total de Alunos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744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Alunos 0 a 3 anos nos Centros de Educação Infantil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497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Alunos Pré-Escolar de 4 a 5 anos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1.620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Alunos no Ensino Fundamental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435 Professores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Efetivos 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89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Auxiliares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Sala – Efetivos 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41 Merendeiras e Serviços Gerais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1B879C4-2049-4BD0-AE0F-135862D9BCFB}"/>
              </a:ext>
            </a:extLst>
          </p:cNvPr>
          <p:cNvSpPr txBox="1"/>
          <p:nvPr/>
        </p:nvSpPr>
        <p:spPr>
          <a:xfrm>
            <a:off x="683568" y="50956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RECURSOS DA SECRETARIA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08B931D-07D5-4082-A2EE-4B3C9783D64B}"/>
              </a:ext>
            </a:extLst>
          </p:cNvPr>
          <p:cNvSpPr txBox="1"/>
          <p:nvPr/>
        </p:nvSpPr>
        <p:spPr>
          <a:xfrm>
            <a:off x="971600" y="1563638"/>
            <a:ext cx="63565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Manutenção FUNDEB;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PNATE;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PNAE;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Salário Educação;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Recursos Próprios (25%);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Outros Convênios;</a:t>
            </a:r>
          </a:p>
        </p:txBody>
      </p:sp>
    </p:spTree>
    <p:extLst>
      <p:ext uri="{BB962C8B-B14F-4D97-AF65-F5344CB8AC3E}">
        <p14:creationId xmlns:p14="http://schemas.microsoft.com/office/powerpoint/2010/main" val="324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0409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1B879C4-2049-4BD0-AE0F-135862D9BCFB}"/>
              </a:ext>
            </a:extLst>
          </p:cNvPr>
          <p:cNvSpPr txBox="1"/>
          <p:nvPr/>
        </p:nvSpPr>
        <p:spPr>
          <a:xfrm>
            <a:off x="683568" y="50956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 Black" panose="020B0A04020102020204" pitchFamily="34" charset="0"/>
              </a:rPr>
              <a:t>INVESTIMENTOS DA SECRETARIA</a:t>
            </a:r>
            <a:endParaRPr lang="pt-BR" sz="2000" b="1" dirty="0"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3662" y="1491630"/>
            <a:ext cx="873667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pt-BR" dirty="0" smtClean="0"/>
              <a:t>Manutenção</a:t>
            </a:r>
            <a:r>
              <a:rPr lang="pt-BR" sz="2000" dirty="0" smtClean="0"/>
              <a:t> da Merenda </a:t>
            </a:r>
            <a:r>
              <a:rPr lang="pt-BR" sz="2000" dirty="0"/>
              <a:t>E</a:t>
            </a:r>
            <a:r>
              <a:rPr lang="pt-BR" sz="2000" dirty="0" smtClean="0"/>
              <a:t>scolar do Ensino Fundamental</a:t>
            </a:r>
            <a:endParaRPr lang="pt-BR" sz="500" b="1" dirty="0" smtClean="0">
              <a:solidFill>
                <a:srgbClr val="FF0000"/>
              </a:solidFill>
            </a:endParaRPr>
          </a:p>
          <a:p>
            <a:endParaRPr lang="pt-BR" sz="500" dirty="0" smtClean="0"/>
          </a:p>
          <a:p>
            <a:pPr marL="285750" indent="-285750">
              <a:buFont typeface="Wingdings"/>
              <a:buChar char="Ø"/>
            </a:pPr>
            <a:r>
              <a:rPr lang="pt-BR" sz="2000" dirty="0" smtClean="0"/>
              <a:t>Manutenção da Merenda </a:t>
            </a:r>
            <a:r>
              <a:rPr lang="pt-BR" sz="2000" dirty="0"/>
              <a:t>E</a:t>
            </a:r>
            <a:r>
              <a:rPr lang="pt-BR" sz="2000" dirty="0" smtClean="0"/>
              <a:t>scolar do Ensino </a:t>
            </a:r>
            <a:r>
              <a:rPr lang="pt-BR" sz="2000" dirty="0"/>
              <a:t>I</a:t>
            </a:r>
            <a:r>
              <a:rPr lang="pt-BR" sz="2000" dirty="0" smtClean="0"/>
              <a:t>nfantil e Creches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endParaRPr lang="pt-BR" sz="500" dirty="0" smtClean="0"/>
          </a:p>
          <a:p>
            <a:pPr marL="285750" indent="-285750">
              <a:buFont typeface="Wingdings"/>
              <a:buChar char="Ø"/>
            </a:pPr>
            <a:r>
              <a:rPr lang="pt-BR" sz="2000" dirty="0" smtClean="0"/>
              <a:t>Serviços Administrativos da Secretaria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endParaRPr lang="pt-BR" sz="500" dirty="0" smtClean="0"/>
          </a:p>
          <a:p>
            <a:pPr marL="285750" indent="-285750">
              <a:buFont typeface="Wingdings"/>
              <a:buChar char="Ø"/>
            </a:pPr>
            <a:r>
              <a:rPr lang="pt-BR" sz="2000" dirty="0" smtClean="0"/>
              <a:t>Manutenção do Transporte Escolar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endParaRPr lang="pt-BR" sz="500" dirty="0" smtClean="0"/>
          </a:p>
          <a:p>
            <a:pPr marL="285750" indent="-285750">
              <a:buFont typeface="Wingdings"/>
              <a:buChar char="Ø"/>
            </a:pPr>
            <a:r>
              <a:rPr lang="pt-BR" sz="2000" dirty="0" smtClean="0"/>
              <a:t>Manutenção e Funcionamento da Educação Infantil e Creches</a:t>
            </a:r>
          </a:p>
          <a:p>
            <a:pPr marL="285750" indent="-285750">
              <a:buFont typeface="Wingdings"/>
              <a:buChar char="Ø"/>
            </a:pPr>
            <a:endParaRPr lang="pt-BR" sz="500" dirty="0" smtClean="0"/>
          </a:p>
          <a:p>
            <a:pPr marL="285750" indent="-285750">
              <a:buFont typeface="Wingdings"/>
              <a:buChar char="Ø"/>
            </a:pPr>
            <a:r>
              <a:rPr lang="pt-BR" sz="2000" dirty="0" smtClean="0"/>
              <a:t>Manutenção e Funcionamento do Ensino Fundamental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endParaRPr lang="pt-BR" sz="500" dirty="0" smtClean="0"/>
          </a:p>
          <a:p>
            <a:endParaRPr lang="pt-BR" sz="500" dirty="0"/>
          </a:p>
          <a:p>
            <a:endParaRPr lang="pt-BR" sz="500" dirty="0" smtClean="0"/>
          </a:p>
          <a:p>
            <a:endParaRPr lang="pt-BR" sz="500" dirty="0"/>
          </a:p>
        </p:txBody>
      </p:sp>
    </p:spTree>
    <p:extLst>
      <p:ext uri="{BB962C8B-B14F-4D97-AF65-F5344CB8AC3E}">
        <p14:creationId xmlns:p14="http://schemas.microsoft.com/office/powerpoint/2010/main" val="39768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1B879C4-2049-4BD0-AE0F-135862D9BCFB}"/>
              </a:ext>
            </a:extLst>
          </p:cNvPr>
          <p:cNvSpPr txBox="1"/>
          <p:nvPr/>
        </p:nvSpPr>
        <p:spPr>
          <a:xfrm>
            <a:off x="683568" y="50956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 Black" panose="020B0A04020102020204" pitchFamily="34" charset="0"/>
              </a:rPr>
              <a:t>Demandas de manutenção ao ensino:</a:t>
            </a:r>
          </a:p>
          <a:p>
            <a:r>
              <a:rPr lang="pt-BR" sz="1200" dirty="0" smtClean="0">
                <a:latin typeface="Arial Black" panose="020B0A04020102020204" pitchFamily="34" charset="0"/>
              </a:rPr>
              <a:t>             Limpeza, dedetização e manutenção nas escolas e creches</a:t>
            </a:r>
            <a:endParaRPr lang="pt-BR" sz="1200" dirty="0">
              <a:latin typeface="Arial Black" panose="020B0A04020102020204" pitchFamily="34" charset="0"/>
            </a:endParaRPr>
          </a:p>
        </p:txBody>
      </p:sp>
      <p:sp>
        <p:nvSpPr>
          <p:cNvPr id="5" name="AutoShape 2" descr="blob:https://web.whatsapp.com/eb160199-fc93-423a-904d-8a2c37469c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blob:https://web.whatsapp.com/eb160199-fc93-423a-904d-8a2c37469c4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16173"/>
            <a:ext cx="3384376" cy="295232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16173"/>
            <a:ext cx="3384376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9144000" cy="51435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583668" y="1028224"/>
            <a:ext cx="435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 Black" panose="020B0A04020102020204" pitchFamily="34" charset="0"/>
              </a:rPr>
              <a:t>Merenda Escolar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07654"/>
            <a:ext cx="2376264" cy="273630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07654"/>
            <a:ext cx="2304256" cy="273630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91090" y="2211710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Neste quadrimestre foram investidos na merenda escolar:</a:t>
            </a:r>
          </a:p>
          <a:p>
            <a:endParaRPr lang="pt-BR" dirty="0" smtClean="0"/>
          </a:p>
          <a:p>
            <a:r>
              <a:rPr lang="pt-BR" dirty="0" smtClean="0"/>
              <a:t>PNAE: R$189.250,11</a:t>
            </a:r>
          </a:p>
          <a:p>
            <a:r>
              <a:rPr lang="pt-BR" dirty="0" smtClean="0"/>
              <a:t>Recurso Próprio: R$ 555.069,65</a:t>
            </a:r>
          </a:p>
        </p:txBody>
      </p:sp>
    </p:spTree>
    <p:extLst>
      <p:ext uri="{BB962C8B-B14F-4D97-AF65-F5344CB8AC3E}">
        <p14:creationId xmlns:p14="http://schemas.microsoft.com/office/powerpoint/2010/main" val="35536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" y="23614"/>
            <a:ext cx="9141292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3528" y="929631"/>
            <a:ext cx="82809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/>
          </a:p>
          <a:p>
            <a:endParaRPr lang="pt-BR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pt-BR" sz="2000" b="1" dirty="0"/>
          </a:p>
          <a:p>
            <a:endParaRPr lang="pt-BR" sz="1000" b="1" dirty="0" smtClean="0"/>
          </a:p>
          <a:p>
            <a:pPr algn="ctr"/>
            <a:r>
              <a:rPr lang="pt-BR" sz="5400" b="1" dirty="0" smtClean="0">
                <a:latin typeface="Arial Black" panose="020B0A04020102020204" pitchFamily="34" charset="0"/>
              </a:rPr>
              <a:t>Ações e Parcerias</a:t>
            </a:r>
          </a:p>
        </p:txBody>
      </p:sp>
    </p:spTree>
    <p:extLst>
      <p:ext uri="{BB962C8B-B14F-4D97-AF65-F5344CB8AC3E}">
        <p14:creationId xmlns:p14="http://schemas.microsoft.com/office/powerpoint/2010/main" val="19185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51520" y="339502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2000" dirty="0">
                <a:latin typeface="Arial Black" panose="020B0A04020102020204" pitchFamily="34" charset="0"/>
              </a:rPr>
              <a:t>Prefeitura encaminha à Câmara Projeto de Lei que valoriza carreira do professor e adequa o Município ao PNE</a:t>
            </a:r>
          </a:p>
        </p:txBody>
      </p:sp>
      <p:sp>
        <p:nvSpPr>
          <p:cNvPr id="6" name="Retângulo 5"/>
          <p:cNvSpPr/>
          <p:nvPr/>
        </p:nvSpPr>
        <p:spPr>
          <a:xfrm>
            <a:off x="755576" y="127560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pt-BR" sz="1400" dirty="0" smtClean="0"/>
          </a:p>
          <a:p>
            <a:pPr algn="just" fontAlgn="t"/>
            <a:r>
              <a:rPr lang="pt-BR" sz="1400" dirty="0" smtClean="0"/>
              <a:t>	</a:t>
            </a:r>
            <a:r>
              <a:rPr lang="pt-BR" dirty="0"/>
              <a:t>A Prefeitura de Capivari de Baixo encaminhou à Câmara de Vereadores o</a:t>
            </a:r>
            <a:r>
              <a:rPr lang="pt-BR" dirty="0" smtClean="0"/>
              <a:t> </a:t>
            </a:r>
            <a:r>
              <a:rPr lang="pt-BR" dirty="0"/>
              <a:t>Projeto de Lei que estabelece reajustes na tabela salarial dos profissionais da Educação e cumpre duas metas do Plano Nacional de Educação – PNE.</a:t>
            </a:r>
            <a:r>
              <a:rPr lang="pt-BR" sz="2000" dirty="0" smtClean="0"/>
              <a:t> </a:t>
            </a:r>
          </a:p>
          <a:p>
            <a:pPr fontAlgn="t"/>
            <a:endParaRPr lang="pt-BR" sz="1400" dirty="0"/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15766"/>
            <a:ext cx="38884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4908</TotalTime>
  <Words>1752</Words>
  <Application>Microsoft Office PowerPoint</Application>
  <PresentationFormat>Apresentação na tela (16:9)</PresentationFormat>
  <Paragraphs>154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usuário</cp:lastModifiedBy>
  <cp:revision>281</cp:revision>
  <cp:lastPrinted>2023-05-25T09:45:42Z</cp:lastPrinted>
  <dcterms:created xsi:type="dcterms:W3CDTF">2021-05-10T18:20:11Z</dcterms:created>
  <dcterms:modified xsi:type="dcterms:W3CDTF">2023-09-29T10:30:57Z</dcterms:modified>
</cp:coreProperties>
</file>