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1" r:id="rId3"/>
    <p:sldId id="292" r:id="rId4"/>
    <p:sldId id="302" r:id="rId5"/>
    <p:sldId id="266" r:id="rId6"/>
    <p:sldId id="308" r:id="rId7"/>
    <p:sldId id="268" r:id="rId8"/>
    <p:sldId id="313" r:id="rId9"/>
    <p:sldId id="306" r:id="rId10"/>
    <p:sldId id="314" r:id="rId11"/>
    <p:sldId id="326" r:id="rId12"/>
    <p:sldId id="327" r:id="rId13"/>
    <p:sldId id="315" r:id="rId14"/>
    <p:sldId id="293" r:id="rId15"/>
    <p:sldId id="316" r:id="rId16"/>
    <p:sldId id="289" r:id="rId17"/>
    <p:sldId id="311" r:id="rId18"/>
    <p:sldId id="310" r:id="rId19"/>
    <p:sldId id="304" r:id="rId20"/>
    <p:sldId id="312" r:id="rId21"/>
    <p:sldId id="283" r:id="rId22"/>
    <p:sldId id="305" r:id="rId23"/>
    <p:sldId id="309" r:id="rId24"/>
    <p:sldId id="318" r:id="rId25"/>
    <p:sldId id="323" r:id="rId26"/>
    <p:sldId id="325" r:id="rId27"/>
    <p:sldId id="324" r:id="rId28"/>
    <p:sldId id="319" r:id="rId29"/>
    <p:sldId id="322" r:id="rId30"/>
    <p:sldId id="317" r:id="rId3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3676" autoAdjust="0"/>
    <p:restoredTop sz="98932" autoAdjust="0"/>
  </p:normalViewPr>
  <p:slideViewPr>
    <p:cSldViewPr>
      <p:cViewPr>
        <p:scale>
          <a:sx n="100" d="100"/>
          <a:sy n="100" d="100"/>
        </p:scale>
        <p:origin x="-2676" y="-9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339B1-D230-4D43-8CAD-FC639ABED708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6CFE7-DA6B-43A7-B9A9-062DC4EC18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6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/>
              <a:t>25/09/2023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506D9BA-6F02-448D-A734-FD97F190C3E1}"/>
              </a:ext>
            </a:extLst>
          </p:cNvPr>
          <p:cNvSpPr txBox="1"/>
          <p:nvPr/>
        </p:nvSpPr>
        <p:spPr>
          <a:xfrm>
            <a:off x="115819" y="184192"/>
            <a:ext cx="52565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200" b="1" dirty="0"/>
          </a:p>
          <a:p>
            <a:pPr algn="ctr"/>
            <a:r>
              <a:rPr lang="pt-BR" sz="2800" b="1" dirty="0" smtClean="0"/>
              <a:t>SECRETARIA MUNICIPAL</a:t>
            </a:r>
          </a:p>
          <a:p>
            <a:pPr algn="ctr"/>
            <a:r>
              <a:rPr lang="pt-BR" sz="2800" b="1" dirty="0" smtClean="0"/>
              <a:t>DE DESENVOLVIMENTO ECONÔMICO E TECNOLOGIA</a:t>
            </a:r>
          </a:p>
          <a:p>
            <a:endParaRPr lang="pt-BR" sz="2200" b="1" dirty="0"/>
          </a:p>
          <a:p>
            <a:endParaRPr lang="pt-BR" sz="2200" b="1" dirty="0"/>
          </a:p>
          <a:p>
            <a:pPr algn="ctr"/>
            <a:r>
              <a:rPr lang="pt-BR" sz="2200" b="1" dirty="0"/>
              <a:t>AÇÕES REALIZADAS </a:t>
            </a:r>
            <a:r>
              <a:rPr lang="pt-BR" sz="2200" b="1" dirty="0" smtClean="0"/>
              <a:t>DE </a:t>
            </a:r>
          </a:p>
          <a:p>
            <a:pPr algn="ctr"/>
            <a:r>
              <a:rPr lang="pt-BR" sz="2200" b="1" dirty="0" smtClean="0"/>
              <a:t>MAIO A AGOSTO</a:t>
            </a:r>
            <a:endParaRPr lang="pt-BR" sz="2200" b="1" dirty="0"/>
          </a:p>
          <a:p>
            <a:endParaRPr lang="pt-BR" sz="2200" b="1" dirty="0"/>
          </a:p>
          <a:p>
            <a:endParaRPr lang="pt-BR" sz="2200" b="1" dirty="0"/>
          </a:p>
          <a:p>
            <a:pPr algn="ctr"/>
            <a:r>
              <a:rPr lang="pt-BR" sz="2200" b="1" dirty="0" smtClean="0"/>
              <a:t>2° </a:t>
            </a:r>
            <a:r>
              <a:rPr lang="pt-BR" sz="2200" b="1" dirty="0"/>
              <a:t>Quadrimestre </a:t>
            </a:r>
          </a:p>
          <a:p>
            <a:pPr algn="ctr"/>
            <a:r>
              <a:rPr lang="pt-BR" sz="2200" b="1" dirty="0" smtClean="0"/>
              <a:t>2023</a:t>
            </a:r>
            <a:endParaRPr lang="pt-BR" sz="2200" b="1" dirty="0"/>
          </a:p>
          <a:p>
            <a:endParaRPr lang="pt-BR" dirty="0">
              <a:latin typeface="Arial Black" panose="020B0A04020102020204" pitchFamily="34" charset="0"/>
            </a:endParaRPr>
          </a:p>
        </p:txBody>
      </p:sp>
      <p:sp>
        <p:nvSpPr>
          <p:cNvPr id="3" name="AutoShape 2" descr="blob:https://web.whatsapp.com/218f06c1-7b39-4279-978e-a735f62935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Subtítulo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" y="0"/>
            <a:ext cx="9141292" cy="514350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67544" y="123478"/>
            <a:ext cx="8280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b="1" dirty="0" smtClean="0"/>
          </a:p>
          <a:p>
            <a:r>
              <a:rPr lang="pt-BR" sz="3200" b="1" dirty="0" smtClean="0"/>
              <a:t>          Desenvolvimento Econômico</a:t>
            </a:r>
            <a:endParaRPr lang="pt-BR" sz="3200" b="1" dirty="0"/>
          </a:p>
          <a:p>
            <a:pPr algn="ctr"/>
            <a:r>
              <a:rPr lang="pt-BR" b="1" dirty="0"/>
              <a:t>     </a:t>
            </a:r>
            <a:endParaRPr lang="pt-BR" b="1" dirty="0" smtClean="0"/>
          </a:p>
          <a:p>
            <a:pPr algn="just"/>
            <a:r>
              <a:rPr lang="pt-BR" sz="2200" b="1" dirty="0" smtClean="0"/>
              <a:t>Neste período foram realizadas inúmeras reuniões com empresários do município tendo como resultado a adoção de 9 espaços públicos (rótulas, canteiros e praças), pelas respectivas empresas.</a:t>
            </a:r>
            <a:endParaRPr lang="pt-BR" sz="2200" b="1" dirty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23954"/>
            <a:ext cx="3024336" cy="274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23953"/>
            <a:ext cx="2945488" cy="274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23954"/>
            <a:ext cx="2020837" cy="274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2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" y="0"/>
            <a:ext cx="9141292" cy="51435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23528" y="123478"/>
            <a:ext cx="8640960" cy="860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 </a:t>
            </a:r>
            <a:r>
              <a:rPr lang="pt-BR" sz="3200" b="1" dirty="0" smtClean="0"/>
              <a:t>      Desenvolvimento </a:t>
            </a:r>
            <a:r>
              <a:rPr lang="pt-BR" sz="3200" b="1" dirty="0"/>
              <a:t>Econômico</a:t>
            </a:r>
          </a:p>
          <a:p>
            <a:pPr algn="ctr"/>
            <a:endParaRPr lang="pt-BR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/>
              <a:t>Rótula do Monumento à Bíblia – Igreja Conviver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/>
              <a:t>Rótula Mãos </a:t>
            </a:r>
            <a:r>
              <a:rPr lang="pt-BR" sz="2000" b="1" dirty="0"/>
              <a:t>S</a:t>
            </a:r>
            <a:r>
              <a:rPr lang="pt-BR" sz="2000" b="1" dirty="0" smtClean="0"/>
              <a:t>olidárias – Águia Silveira Lima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/>
              <a:t>Rótula do Cemitério – Consultório Odontológico Florentino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/>
              <a:t>Rótula entre a rua João Lima Correia e a Avenida Salvador Joaquim Nunes – </a:t>
            </a:r>
            <a:r>
              <a:rPr lang="pt-BR" sz="2000" b="1" dirty="0" err="1" smtClean="0"/>
              <a:t>Invest</a:t>
            </a:r>
            <a:r>
              <a:rPr lang="pt-BR" sz="2000" b="1" dirty="0" smtClean="0"/>
              <a:t> Benefícios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/>
              <a:t>Rótula entre as ruas Nilton Augusto </a:t>
            </a:r>
            <a:r>
              <a:rPr lang="pt-BR" sz="2000" b="1" dirty="0" err="1" smtClean="0"/>
              <a:t>Sachetti</a:t>
            </a:r>
            <a:r>
              <a:rPr lang="pt-BR" sz="2000" b="1" dirty="0" smtClean="0"/>
              <a:t> e Paulo Santos Melo – Mazinho Pneus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/>
              <a:t>Rótula da Praça da Bandeira – </a:t>
            </a:r>
            <a:r>
              <a:rPr lang="pt-BR" sz="2000" b="1" dirty="0" err="1" smtClean="0"/>
              <a:t>Duprime</a:t>
            </a:r>
            <a:r>
              <a:rPr lang="pt-BR" sz="2000" b="1" dirty="0" smtClean="0"/>
              <a:t> Construções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/>
              <a:t>Canteiro Central da Avenida Mendonça Lima – </a:t>
            </a:r>
            <a:r>
              <a:rPr lang="pt-BR" sz="2000" b="1" dirty="0" err="1" smtClean="0"/>
              <a:t>Guimarãres</a:t>
            </a:r>
            <a:r>
              <a:rPr lang="pt-BR" sz="2000" b="1" dirty="0" smtClean="0"/>
              <a:t> Produtos Químicos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/>
              <a:t>Canteiro Central da Avenida Salvador Joaquim Nunes – Dudu Serviços Funerários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 smtClean="0"/>
              <a:t>Canteiro Triangular as margens da BR 101 - </a:t>
            </a:r>
            <a:r>
              <a:rPr lang="pt-BR" sz="2000" b="1" dirty="0"/>
              <a:t>Dudu Serviços Funerários</a:t>
            </a:r>
            <a:endParaRPr lang="pt-BR" sz="20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b="1" dirty="0" smtClean="0"/>
          </a:p>
          <a:p>
            <a:pPr algn="ctr"/>
            <a:r>
              <a:rPr lang="pt-BR" b="1" dirty="0" smtClean="0"/>
              <a:t>    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6179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8" y="-32395"/>
            <a:ext cx="9141292" cy="5143500"/>
          </a:xfrm>
          <a:prstGeom prst="rect">
            <a:avLst/>
          </a:prstGeom>
        </p:spPr>
      </p:pic>
      <p:pic>
        <p:nvPicPr>
          <p:cNvPr id="1027" name="Picture 3" descr="C:\Users\Usuario\Documents\FOTOS PARA RELATÓRIO\RÓTULA DA BÍBL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-11298"/>
            <a:ext cx="3259341" cy="182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uario\Documents\FOTOS PARA RELATÓRIO\RÓTULA DA PRAÇA DA BANDEI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391" y="0"/>
            <a:ext cx="3096342" cy="181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uario\Documents\FOTOS PARA RELATÓRIO\RÓTULA DO SANTO AND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" y="1815221"/>
            <a:ext cx="3259391" cy="174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uario\Documents\FOTOS PARA RELATÓRIO\RÓTULA MÃ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02" y="1818619"/>
            <a:ext cx="3097913" cy="174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uario\Documents\FOTOS PARA RELATÓRIO\CANTEIRO TRIANGULA 1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15" y="1139586"/>
            <a:ext cx="2783989" cy="40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uario\Documents\FOTOS PARA RELATÓRIO\Canteiro-central-da-avenida-General-Mendonca-2-800x445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" y="3561196"/>
            <a:ext cx="6357220" cy="15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76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" y="0"/>
            <a:ext cx="9141292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11560" y="195486"/>
            <a:ext cx="79928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       Desenvolvimento </a:t>
            </a:r>
            <a:r>
              <a:rPr lang="pt-BR" sz="3200" b="1" dirty="0"/>
              <a:t>E</a:t>
            </a:r>
            <a:r>
              <a:rPr lang="pt-BR" sz="3200" b="1" dirty="0" smtClean="0"/>
              <a:t>conômico</a:t>
            </a:r>
            <a:endParaRPr lang="pt-BR" sz="3200" b="1" dirty="0"/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lvl="0" algn="just"/>
            <a:r>
              <a:rPr lang="pt-BR" sz="2200" b="1" dirty="0" smtClean="0"/>
              <a:t>Foram realizadas reuniões do Conselho Deliberativo do Programa de Desenvolvimento Econômico dos Comodatos, a fim de regularizar a situação da área industrial junto a prefeitura municipal e o cartório de registro de imóveis.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sz="2600" b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sz="2600" b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sz="2600" b="1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92" y="2427734"/>
            <a:ext cx="5169024" cy="24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2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38F99F8-9F2A-4AF7-B4A4-4FB770E0CF07}"/>
              </a:ext>
            </a:extLst>
          </p:cNvPr>
          <p:cNvSpPr txBox="1"/>
          <p:nvPr/>
        </p:nvSpPr>
        <p:spPr>
          <a:xfrm>
            <a:off x="539552" y="267494"/>
            <a:ext cx="604867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Departamento de Agricultura    </a:t>
            </a:r>
          </a:p>
          <a:p>
            <a:pPr algn="ctr"/>
            <a:r>
              <a:rPr lang="pt-BR" sz="2800" dirty="0" smtClean="0"/>
              <a:t> </a:t>
            </a:r>
            <a:endParaRPr lang="pt-BR" sz="2800" dirty="0"/>
          </a:p>
          <a:p>
            <a:pPr algn="just"/>
            <a:endParaRPr lang="pt-BR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1520" y="818590"/>
            <a:ext cx="88924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Atendimento aos agricultores e pecuaristas no cadastro e emissão de bloco </a:t>
            </a:r>
            <a:r>
              <a:rPr lang="pt-BR" sz="2000" dirty="0"/>
              <a:t>de </a:t>
            </a:r>
            <a:r>
              <a:rPr lang="pt-BR" sz="2000" dirty="0" smtClean="0"/>
              <a:t>notas de produtor rural . 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Incentivando </a:t>
            </a:r>
            <a:r>
              <a:rPr lang="pt-BR" sz="2000" dirty="0" smtClean="0"/>
              <a:t>o cultivo de alimentos no </a:t>
            </a:r>
            <a:r>
              <a:rPr lang="pt-BR" sz="2000" dirty="0"/>
              <a:t>município</a:t>
            </a:r>
            <a:r>
              <a:rPr lang="pt-BR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48 Atendimentos e 90 Horas trabalhadas com 8 </a:t>
            </a:r>
            <a:r>
              <a:rPr lang="pt-BR" sz="2000" dirty="0"/>
              <a:t>tipos de implementos </a:t>
            </a:r>
            <a:r>
              <a:rPr lang="pt-BR" sz="2000" dirty="0" smtClean="0"/>
              <a:t>diferentes para </a:t>
            </a:r>
            <a:r>
              <a:rPr lang="pt-BR" sz="2000" dirty="0"/>
              <a:t>atender os produtores rurais do município. </a:t>
            </a:r>
          </a:p>
          <a:p>
            <a:endParaRPr lang="pt-BR" sz="2000" dirty="0"/>
          </a:p>
          <a:p>
            <a:endParaRPr lang="pt-BR" sz="2000" b="1" dirty="0" smtClean="0"/>
          </a:p>
          <a:p>
            <a:endParaRPr lang="pt-BR" sz="2000" b="1" dirty="0"/>
          </a:p>
          <a:p>
            <a:endParaRPr lang="pt-BR" sz="2000" b="1" dirty="0" smtClean="0"/>
          </a:p>
          <a:p>
            <a:endParaRPr lang="pt-BR" b="1" dirty="0" smtClean="0"/>
          </a:p>
          <a:p>
            <a:endParaRPr lang="pt-BR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39396"/>
            <a:ext cx="2861123" cy="214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51" y="2839396"/>
            <a:ext cx="2861123" cy="214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839396"/>
            <a:ext cx="2834717" cy="212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9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5536" y="483518"/>
            <a:ext cx="84249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           Departamento </a:t>
            </a:r>
            <a:r>
              <a:rPr lang="pt-BR" sz="3200" b="1" dirty="0"/>
              <a:t>de Agricultura </a:t>
            </a:r>
          </a:p>
          <a:p>
            <a:endParaRPr lang="pt-BR" sz="2200" b="1" dirty="0"/>
          </a:p>
          <a:p>
            <a:r>
              <a:rPr lang="pt-BR" sz="2200" b="1" dirty="0" smtClean="0"/>
              <a:t>Participação nos eventos “Social em Ação” com distribuição de 1.224 mudas de plantas nativas e 462 atendimentos </a:t>
            </a:r>
            <a:r>
              <a:rPr lang="pt-BR" sz="3200" b="1" dirty="0" smtClean="0"/>
              <a:t>   </a:t>
            </a:r>
            <a:endParaRPr lang="pt-BR" sz="3200" b="1" dirty="0"/>
          </a:p>
        </p:txBody>
      </p:sp>
      <p:pic>
        <p:nvPicPr>
          <p:cNvPr id="3074" name="Picture 2" descr="C:\Users\Usuario\Documents\FOTOS PARA RELATÓRIO\JUNHO\EVENTO SOCIAL EM AÇÃO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34" y="2237844"/>
            <a:ext cx="3980430" cy="278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uario\Documents\FOTOS PARA RELATÓRIO\JUNHO\EVENTO SOCIAL EM AÇÃ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836" y="2237844"/>
            <a:ext cx="2450524" cy="273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97878" y="277137"/>
            <a:ext cx="656641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Departamento de Agricultura    </a:t>
            </a:r>
          </a:p>
          <a:p>
            <a:endParaRPr lang="pt-BR" b="1" dirty="0"/>
          </a:p>
          <a:p>
            <a:r>
              <a:rPr lang="pt-BR" sz="2200" b="1" dirty="0" smtClean="0"/>
              <a:t>Programa </a:t>
            </a:r>
            <a:r>
              <a:rPr lang="pt-BR" sz="2200" b="1" dirty="0"/>
              <a:t>Inseminação </a:t>
            </a:r>
            <a:r>
              <a:rPr lang="pt-BR" sz="2200" b="1" dirty="0" smtClean="0"/>
              <a:t>Artificial</a:t>
            </a:r>
          </a:p>
          <a:p>
            <a:r>
              <a:rPr lang="pt-BR" sz="22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 smtClean="0"/>
              <a:t>Suporte </a:t>
            </a:r>
            <a:r>
              <a:rPr lang="pt-BR" sz="2200" dirty="0"/>
              <a:t>técnico  para os pecuaristas do </a:t>
            </a:r>
            <a:r>
              <a:rPr lang="pt-BR" sz="2200" dirty="0" smtClean="0"/>
              <a:t>munícipio.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 smtClean="0"/>
              <a:t>Incentivo </a:t>
            </a:r>
            <a:r>
              <a:rPr lang="pt-BR" sz="2200" dirty="0"/>
              <a:t>a inseminação artificial</a:t>
            </a:r>
            <a:r>
              <a:rPr lang="pt-BR" sz="2200" b="1" dirty="0" smtClean="0"/>
              <a:t>.</a:t>
            </a:r>
            <a:endParaRPr lang="pt-BR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B8A65E7-492A-427A-AE88-FAAB9B42E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4" y="2598787"/>
            <a:ext cx="2625350" cy="22991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63EAD4B-5DA6-46DC-A9DC-AD0B685FB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16864"/>
            <a:ext cx="3097092" cy="225096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BD68E9BB-F644-456C-A215-1191EF217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52" y="2623542"/>
            <a:ext cx="2365352" cy="228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41292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80" y="0"/>
            <a:ext cx="50784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228" y="1441013"/>
            <a:ext cx="1725613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79512" y="555526"/>
            <a:ext cx="66880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/>
              <a:t>Foram </a:t>
            </a:r>
            <a:r>
              <a:rPr lang="pt-BR" sz="1600" b="1" dirty="0"/>
              <a:t>realizadas 155 visitas a propriedades rurais, escolas, </a:t>
            </a:r>
            <a:r>
              <a:rPr lang="pt-BR" sz="1600" b="1" dirty="0" smtClean="0"/>
              <a:t>entidades, empresas e </a:t>
            </a:r>
            <a:r>
              <a:rPr lang="pt-BR" sz="1600" b="1" dirty="0"/>
              <a:t>46 outros atendimentos no escritório e sistema remoto</a:t>
            </a:r>
            <a:r>
              <a:rPr lang="pt-BR" sz="1600" b="1" dirty="0" smtClean="0"/>
              <a:t> </a:t>
            </a:r>
            <a:r>
              <a:rPr lang="pt-BR" sz="1600" b="1" dirty="0"/>
              <a:t>de Assistência Técnica e Extensão Rural</a:t>
            </a:r>
            <a:r>
              <a:rPr lang="pt-BR" sz="1600" b="1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 smtClean="0"/>
              <a:t>Em </a:t>
            </a:r>
            <a:r>
              <a:rPr lang="pt-BR" sz="1600" b="1" dirty="0"/>
              <a:t>conjunto com a Secretaria Municipal de Assistência Social e a Secretaria de Desenvolvimento Econômico e Tecnologia promoveu-se a participação de 49 mulheres no Encontro Regional de Mulheres Agricultoras e Pescadoras realizado no dia 04/08/2023, </a:t>
            </a:r>
            <a:r>
              <a:rPr lang="pt-BR" b="1" dirty="0"/>
              <a:t>no Farol Shopping.</a:t>
            </a:r>
            <a:endParaRPr lang="pt-BR" b="1" dirty="0" smtClean="0"/>
          </a:p>
          <a:p>
            <a:pPr algn="just"/>
            <a:endParaRPr lang="pt-B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4" y="2715766"/>
            <a:ext cx="307234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540" y="2718818"/>
            <a:ext cx="3091586" cy="231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068980"/>
            <a:ext cx="1725613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3" y="195486"/>
            <a:ext cx="50784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67544" y="946629"/>
            <a:ext cx="67687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Viabilização em conjunto com o Departamento de Agricultura na participação de 2 produtoras de flores suculentas na Feira Regional de Pecuária de Corte no CETUBA – Centro de Treinamento da </a:t>
            </a:r>
            <a:r>
              <a:rPr lang="pt-BR" b="1" dirty="0" err="1"/>
              <a:t>Epagri</a:t>
            </a:r>
            <a:r>
              <a:rPr lang="pt-BR" b="1" dirty="0"/>
              <a:t> de Tubarão, de 25 a 27 de Maio de 2023, na FEAGRO – Braço do Norte, de 06 a 09 de julho de 2023 e na Feira Regional de Produtos Coloniais, realizada no Farol Shopping de 03 a 06 de agosto de </a:t>
            </a:r>
            <a:r>
              <a:rPr lang="pt-BR" b="1" dirty="0" smtClean="0"/>
              <a:t>2023.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31786"/>
            <a:ext cx="2664296" cy="19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Usuario\Documents\FOTOS PARA RELATÓRIO\JULHO\FEIRA AGROPECUÁRIA DE BRAÇO DO NORTE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44468"/>
            <a:ext cx="3528392" cy="19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0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67544" y="555526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23678"/>
            <a:ext cx="1725613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3" y="195486"/>
            <a:ext cx="50784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55576" y="940023"/>
            <a:ext cx="6380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Participação, motivação </a:t>
            </a:r>
            <a:r>
              <a:rPr lang="pt-BR" dirty="0"/>
              <a:t>e orientação </a:t>
            </a:r>
            <a:r>
              <a:rPr lang="pt-BR" dirty="0" smtClean="0"/>
              <a:t>na </a:t>
            </a:r>
            <a:r>
              <a:rPr lang="pt-BR" dirty="0"/>
              <a:t>implantação da horta Saúde na Linha dos Olhos </a:t>
            </a:r>
            <a:r>
              <a:rPr lang="pt-BR" dirty="0" smtClean="0"/>
              <a:t>em </a:t>
            </a:r>
            <a:r>
              <a:rPr lang="pt-BR" dirty="0"/>
              <a:t>parceria com o Parque Diamante Mais Energia, </a:t>
            </a:r>
            <a:r>
              <a:rPr lang="pt-BR" dirty="0" smtClean="0"/>
              <a:t>Secretaria de Desenvolvimento Social e </a:t>
            </a:r>
            <a:r>
              <a:rPr lang="pt-BR" dirty="0"/>
              <a:t>Agropecuária Ouro Verde.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23" y="2141865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5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096" y="0"/>
            <a:ext cx="9865096" cy="552407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46CD484-5982-49CB-9C8C-31E7CD2BA816}"/>
              </a:ext>
            </a:extLst>
          </p:cNvPr>
          <p:cNvSpPr txBox="1"/>
          <p:nvPr/>
        </p:nvSpPr>
        <p:spPr>
          <a:xfrm>
            <a:off x="86167" y="0"/>
            <a:ext cx="6192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 do empreendedor</a:t>
            </a:r>
          </a:p>
          <a:p>
            <a:endParaRPr lang="pt-BR" sz="2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31590"/>
            <a:ext cx="6980918" cy="383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3" y="195486"/>
            <a:ext cx="50784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23527" y="786945"/>
            <a:ext cx="68443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/>
              <a:t>Realizou-se </a:t>
            </a:r>
            <a:r>
              <a:rPr lang="pt-BR" sz="2000" b="1" dirty="0"/>
              <a:t>21 oficinas nas Hortas das escolas e </a:t>
            </a:r>
            <a:r>
              <a:rPr lang="pt-BR" sz="2000" b="1" dirty="0" err="1"/>
              <a:t>CEIs</a:t>
            </a:r>
            <a:r>
              <a:rPr lang="pt-BR" sz="2000" b="1" dirty="0"/>
              <a:t>, com </a:t>
            </a:r>
            <a:r>
              <a:rPr lang="pt-BR" sz="2000" b="1" dirty="0" smtClean="0"/>
              <a:t>a </a:t>
            </a:r>
            <a:r>
              <a:rPr lang="pt-BR" sz="2000" b="1" dirty="0"/>
              <a:t>participação de mais de 500 alunos da rede municipal e estadual</a:t>
            </a:r>
            <a:r>
              <a:rPr lang="pt-BR" sz="2000" b="1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822" y="1790379"/>
            <a:ext cx="1725613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283409"/>
            <a:ext cx="3384377" cy="253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904" y="2288243"/>
            <a:ext cx="3377933" cy="25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92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291"/>
            <a:ext cx="9141292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83568" y="339502"/>
            <a:ext cx="828092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b="1" dirty="0" smtClean="0"/>
          </a:p>
          <a:p>
            <a:r>
              <a:rPr lang="pt-BR" sz="3200" b="1" dirty="0" smtClean="0"/>
              <a:t>Departamento </a:t>
            </a:r>
            <a:r>
              <a:rPr lang="pt-BR" sz="3200" b="1" dirty="0"/>
              <a:t>de Agricultura    </a:t>
            </a:r>
          </a:p>
          <a:p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800" b="1" dirty="0" smtClean="0"/>
              <a:t>CIDASC</a:t>
            </a:r>
            <a:endParaRPr lang="pt-BR" sz="2800" b="1" dirty="0"/>
          </a:p>
          <a:p>
            <a:endParaRPr lang="pt-BR" sz="1600" dirty="0" smtClean="0"/>
          </a:p>
          <a:p>
            <a:endParaRPr lang="pt-BR" sz="1600" dirty="0" smtClean="0"/>
          </a:p>
          <a:p>
            <a:r>
              <a:rPr lang="pt-BR" sz="2800" dirty="0" smtClean="0"/>
              <a:t>Foram realizados </a:t>
            </a:r>
            <a:r>
              <a:rPr lang="pt-BR" sz="2800" b="1" dirty="0" smtClean="0"/>
              <a:t>240 </a:t>
            </a:r>
            <a:r>
              <a:rPr lang="pt-BR" sz="2800" dirty="0" smtClean="0"/>
              <a:t>atendimentos</a:t>
            </a:r>
          </a:p>
          <a:p>
            <a:endParaRPr lang="pt-BR" sz="1600" dirty="0"/>
          </a:p>
          <a:p>
            <a:endParaRPr lang="pt-BR" sz="2000" b="1" dirty="0" smtClean="0"/>
          </a:p>
          <a:p>
            <a:endParaRPr lang="pt-BR" sz="2000" b="1" dirty="0"/>
          </a:p>
          <a:p>
            <a:endParaRPr lang="pt-BR" sz="2000" b="1" dirty="0" smtClean="0"/>
          </a:p>
          <a:p>
            <a:endParaRPr lang="pt-BR" sz="2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57" y="1635646"/>
            <a:ext cx="2102573" cy="210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7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5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39552" y="653956"/>
            <a:ext cx="842493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/>
              <a:t>            Departamento </a:t>
            </a:r>
            <a:r>
              <a:rPr lang="pt-BR" sz="2800" b="1" dirty="0"/>
              <a:t>de </a:t>
            </a:r>
            <a:r>
              <a:rPr lang="pt-BR" sz="2800" b="1" dirty="0" smtClean="0"/>
              <a:t>Agricultura</a:t>
            </a:r>
          </a:p>
          <a:p>
            <a:endParaRPr lang="pt-BR" sz="2000" dirty="0" smtClean="0"/>
          </a:p>
          <a:p>
            <a:r>
              <a:rPr lang="pt-BR" sz="2000" dirty="0" smtClean="0"/>
              <a:t>Serviços de roçagem</a:t>
            </a:r>
            <a:r>
              <a:rPr lang="pt-BR" sz="2000" dirty="0"/>
              <a:t>, limpeza e conservação </a:t>
            </a:r>
            <a:r>
              <a:rPr lang="pt-BR" sz="2000" dirty="0" smtClean="0"/>
              <a:t>de espaços </a:t>
            </a:r>
            <a:r>
              <a:rPr lang="pt-BR" sz="2000" dirty="0"/>
              <a:t>públicos.</a:t>
            </a:r>
          </a:p>
          <a:p>
            <a:endParaRPr lang="pt-BR" sz="2800" b="1" dirty="0" smtClean="0"/>
          </a:p>
          <a:p>
            <a:endParaRPr lang="pt-BR" sz="2800" b="1" dirty="0"/>
          </a:p>
          <a:p>
            <a:endParaRPr lang="pt-BR" sz="2800" b="1" dirty="0" smtClean="0"/>
          </a:p>
          <a:p>
            <a:endParaRPr lang="pt-BR" sz="2800" b="1" dirty="0" smtClean="0"/>
          </a:p>
          <a:p>
            <a:endParaRPr lang="pt-BR" sz="2800" b="1" dirty="0"/>
          </a:p>
          <a:p>
            <a:r>
              <a:rPr lang="pt-BR" sz="2800" b="1" dirty="0" smtClean="0"/>
              <a:t> </a:t>
            </a:r>
            <a:endParaRPr lang="pt-BR" sz="2800" b="1" dirty="0"/>
          </a:p>
        </p:txBody>
      </p:sp>
      <p:pic>
        <p:nvPicPr>
          <p:cNvPr id="8194" name="Picture 2" descr="C:\Users\Usuario\Documents\FOTOS PARA RELATÓRIO\AGOSTO\ESCOTEIRO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31049"/>
            <a:ext cx="3168353" cy="278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uario\Documents\FOTOS PARA RELATÓRIO\JULHO\RÓTULA SAGRADA FAMÍLIA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74" y="2231050"/>
            <a:ext cx="2984326" cy="278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uario\Documents\FOTOS PARA RELATÓRIO\JUNHO\RUA MENDONÇA LIMA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28" y="2231050"/>
            <a:ext cx="2115662" cy="278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3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51520" y="195486"/>
            <a:ext cx="864096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/>
              <a:t>             Departamento </a:t>
            </a:r>
            <a:r>
              <a:rPr lang="pt-BR" sz="2800" b="1" dirty="0"/>
              <a:t>de Agricultura</a:t>
            </a:r>
          </a:p>
          <a:p>
            <a:endParaRPr lang="pt-BR" dirty="0"/>
          </a:p>
          <a:p>
            <a:r>
              <a:rPr lang="pt-BR" sz="2000" dirty="0"/>
              <a:t>Serviços de roçagem, limpeza e conservação </a:t>
            </a:r>
            <a:r>
              <a:rPr lang="pt-BR" sz="2000" dirty="0" smtClean="0"/>
              <a:t>dos campos de futebol</a:t>
            </a:r>
            <a:endParaRPr lang="pt-BR" sz="2000" b="1" dirty="0" smtClean="0"/>
          </a:p>
          <a:p>
            <a:endParaRPr lang="pt-BR" sz="2000" b="1" dirty="0" smtClean="0"/>
          </a:p>
          <a:p>
            <a:endParaRPr lang="pt-BR" sz="2400" b="1" dirty="0"/>
          </a:p>
          <a:p>
            <a:endParaRPr lang="pt-BR" sz="2400" b="1" dirty="0" smtClean="0"/>
          </a:p>
          <a:p>
            <a:endParaRPr lang="pt-BR" sz="2400" b="1" dirty="0" smtClean="0"/>
          </a:p>
          <a:p>
            <a:endParaRPr lang="pt-BR" sz="2400" b="1" dirty="0"/>
          </a:p>
          <a:p>
            <a:endParaRPr lang="pt-BR" sz="2400" b="1" dirty="0" smtClean="0"/>
          </a:p>
          <a:p>
            <a:endParaRPr lang="pt-BR" sz="2400" b="1" dirty="0"/>
          </a:p>
          <a:p>
            <a:endParaRPr lang="pt-BR" sz="2400" b="1" dirty="0" smtClean="0"/>
          </a:p>
          <a:p>
            <a:endParaRPr lang="pt-BR" sz="2400" b="1" dirty="0"/>
          </a:p>
          <a:p>
            <a:endParaRPr lang="pt-BR" sz="2400" b="1" dirty="0" smtClean="0"/>
          </a:p>
          <a:p>
            <a:endParaRPr lang="pt-BR" sz="2400" b="1" dirty="0"/>
          </a:p>
        </p:txBody>
      </p:sp>
      <p:pic>
        <p:nvPicPr>
          <p:cNvPr id="9218" name="Picture 2" descr="C:\Users\Usuario\Documents\FOTOS PARA RELATÓRIO\JUNHO\ROÇAGEM CAMPO NACIONAL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0047"/>
            <a:ext cx="3456384" cy="29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uario\Documents\FOTOS PARA RELATÓRIO\JUNHO\ROÇAGEM CAMPO ALVORADA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88" y="1641264"/>
            <a:ext cx="2937927" cy="29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uario\Documents\FOTOS PARA RELATÓRIO\JUNHO\ROÇAGEM CAMPO NACIONAL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50046"/>
            <a:ext cx="2203446" cy="293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31937" y="1203598"/>
            <a:ext cx="8712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/>
              <a:t>08 a 12 de maio: Microrregional do JESC (Jogos Escolares de Santa </a:t>
            </a:r>
            <a:r>
              <a:rPr lang="pt-BR" sz="2200" b="1" dirty="0" smtClean="0"/>
              <a:t>Catarina) 15 </a:t>
            </a:r>
            <a:r>
              <a:rPr lang="pt-BR" sz="2200" b="1" dirty="0"/>
              <a:t>a 17 anos de idade</a:t>
            </a:r>
            <a:r>
              <a:rPr lang="pt-BR" sz="2200" b="1" dirty="0" smtClean="0"/>
              <a:t>.</a:t>
            </a:r>
          </a:p>
          <a:p>
            <a:endParaRPr lang="pt-BR" sz="2200" b="1" dirty="0"/>
          </a:p>
          <a:p>
            <a:r>
              <a:rPr lang="pt-BR" sz="2200" dirty="0" smtClean="0"/>
              <a:t>• Recebemos </a:t>
            </a:r>
            <a:r>
              <a:rPr lang="pt-BR" sz="2200" dirty="0"/>
              <a:t>colégios dos seguintes Munícipios: Tubarão, Jaguaruna, Treze de Maio e </a:t>
            </a:r>
            <a:r>
              <a:rPr lang="pt-BR" sz="2200" dirty="0" err="1"/>
              <a:t>Gravatal</a:t>
            </a:r>
            <a:r>
              <a:rPr lang="pt-BR" sz="2200" dirty="0"/>
              <a:t>.</a:t>
            </a:r>
          </a:p>
          <a:p>
            <a:r>
              <a:rPr lang="pt-BR" sz="2200" dirty="0" smtClean="0"/>
              <a:t>• Modalidades </a:t>
            </a:r>
            <a:r>
              <a:rPr lang="pt-BR" sz="2200" dirty="0"/>
              <a:t>que foram disputadas: Badminton, Basquete, Futsal, Vôlei, Tênis de mesa, Vôlei de praia e Xadrez.</a:t>
            </a:r>
          </a:p>
          <a:p>
            <a:r>
              <a:rPr lang="pt-BR" sz="2200" dirty="0" smtClean="0"/>
              <a:t>• Jogos </a:t>
            </a:r>
            <a:r>
              <a:rPr lang="pt-BR" sz="2200" dirty="0"/>
              <a:t>foram realizados no Ginásio Juan Manuel dos Santos e na </a:t>
            </a:r>
            <a:r>
              <a:rPr lang="pt-BR" sz="2200" dirty="0" err="1"/>
              <a:t>Fucap-Univinte</a:t>
            </a:r>
            <a:r>
              <a:rPr lang="pt-BR" sz="2200" dirty="0"/>
              <a:t> 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326858" y="411510"/>
            <a:ext cx="4776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100" dirty="0"/>
              <a:t>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Departamento de Esporte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283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24" y="339502"/>
            <a:ext cx="490696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67545" y="1635646"/>
            <a:ext cx="828092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latin typeface="Arial"/>
                <a:ea typeface="Calibri"/>
                <a:cs typeface="Times New Roman"/>
              </a:rPr>
              <a:t>24 A 28 de Maio viagem para São Bento do Sul para disputa do JASTI</a:t>
            </a:r>
            <a:r>
              <a:rPr lang="pt-BR" sz="2200" b="1" dirty="0" smtClean="0">
                <a:latin typeface="Arial"/>
                <a:ea typeface="Calibri"/>
                <a:cs typeface="Times New Roman"/>
              </a:rPr>
              <a:t>. (</a:t>
            </a:r>
            <a:r>
              <a:rPr lang="pt-BR" sz="2200" b="1" dirty="0">
                <a:latin typeface="Arial"/>
                <a:ea typeface="Calibri"/>
                <a:cs typeface="Times New Roman"/>
              </a:rPr>
              <a:t>Jogos Abertos da Terceira Idade</a:t>
            </a:r>
            <a:r>
              <a:rPr lang="pt-BR" sz="2200" b="1" dirty="0" smtClean="0">
                <a:latin typeface="Arial"/>
                <a:ea typeface="Calibri"/>
                <a:cs typeface="Times New Roman"/>
              </a:rPr>
              <a:t>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200" b="1" dirty="0" smtClean="0">
              <a:latin typeface="Arial"/>
              <a:ea typeface="Calibri"/>
              <a:cs typeface="Times New Roman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dirty="0" smtClean="0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O </a:t>
            </a:r>
            <a:r>
              <a:rPr lang="pt-BR" sz="2200" dirty="0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município classificou quatro duplas, em duas modalidades: canastra e dominó. Duas masculinas e duas femininas. </a:t>
            </a:r>
            <a:endParaRPr lang="pt-BR" sz="2200" dirty="0" smtClean="0">
              <a:solidFill>
                <a:srgbClr val="000000"/>
              </a:solidFill>
              <a:latin typeface="Segoe UI"/>
              <a:ea typeface="Calibri"/>
              <a:cs typeface="Times New Roman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2200" dirty="0" smtClean="0">
              <a:solidFill>
                <a:srgbClr val="000000"/>
              </a:solidFill>
              <a:latin typeface="Segoe UI"/>
              <a:ea typeface="Calibri"/>
              <a:cs typeface="Times New Roman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2200" dirty="0" smtClean="0">
              <a:solidFill>
                <a:srgbClr val="000000"/>
              </a:solidFill>
              <a:latin typeface="Segoe UI"/>
              <a:ea typeface="Calibri"/>
              <a:cs typeface="Times New Roman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2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517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95536" y="1327071"/>
            <a:ext cx="83529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200" b="1" dirty="0" smtClean="0">
              <a:solidFill>
                <a:prstClr val="black"/>
              </a:solidFill>
            </a:endParaRPr>
          </a:p>
          <a:p>
            <a:pPr lvl="0"/>
            <a:r>
              <a:rPr lang="pt-BR" sz="2200" b="1" dirty="0" smtClean="0">
                <a:solidFill>
                  <a:prstClr val="black"/>
                </a:solidFill>
              </a:rPr>
              <a:t>01 </a:t>
            </a:r>
            <a:r>
              <a:rPr lang="pt-BR" sz="2200" b="1" dirty="0">
                <a:solidFill>
                  <a:prstClr val="black"/>
                </a:solidFill>
              </a:rPr>
              <a:t>de Junho – Microrregional do JESC (Jogos Escolares Santa Catarina) </a:t>
            </a:r>
            <a:br>
              <a:rPr lang="pt-BR" sz="2200" b="1" dirty="0">
                <a:solidFill>
                  <a:prstClr val="black"/>
                </a:solidFill>
              </a:rPr>
            </a:br>
            <a:r>
              <a:rPr lang="pt-BR" sz="2200" b="1" dirty="0">
                <a:solidFill>
                  <a:prstClr val="black"/>
                </a:solidFill>
              </a:rPr>
              <a:t>12 A 14 anos de idade</a:t>
            </a:r>
            <a:r>
              <a:rPr lang="pt-BR" sz="2200" b="1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pt-BR" sz="2200" dirty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prstClr val="black"/>
                </a:solidFill>
              </a:rPr>
              <a:t>Além de Capivari de Baixo,  equipes de Jaguaruna, Tubarão, Treze de Maio, Pedras Grandes, </a:t>
            </a:r>
            <a:r>
              <a:rPr lang="pt-BR" sz="2200" dirty="0" err="1">
                <a:solidFill>
                  <a:prstClr val="black"/>
                </a:solidFill>
              </a:rPr>
              <a:t>Gravatal</a:t>
            </a:r>
            <a:r>
              <a:rPr lang="pt-BR" sz="2200" dirty="0">
                <a:solidFill>
                  <a:prstClr val="black"/>
                </a:solidFill>
              </a:rPr>
              <a:t>, num total de 21 colégios. As modalidades esportivas em disputa são handebol, tênis de mesa, voleibol, vôlei de praia, xadrez, futsal, atletismo e basquetebol.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5486"/>
            <a:ext cx="490696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1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48" y="0"/>
            <a:ext cx="9143999" cy="51435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61" y="79524"/>
            <a:ext cx="490696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51521" y="915566"/>
            <a:ext cx="878497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07 de Junho viagem da EMEB Santo André para disputa do regional de basquete pelo JESC</a:t>
            </a:r>
            <a:r>
              <a:rPr lang="pt-BR" sz="2000" b="1" dirty="0" smtClean="0"/>
              <a:t>. (</a:t>
            </a:r>
            <a:r>
              <a:rPr lang="pt-BR" sz="2000" b="1" dirty="0"/>
              <a:t>Jogos Escolares de Santa Catarina</a:t>
            </a:r>
            <a:r>
              <a:rPr lang="pt-BR" sz="2000" b="1" dirty="0" smtClean="0"/>
              <a:t>)</a:t>
            </a:r>
            <a:endParaRPr lang="pt-BR" sz="2000" dirty="0"/>
          </a:p>
          <a:p>
            <a:pPr algn="just"/>
            <a:r>
              <a:rPr lang="pt-BR" sz="2000" b="1" dirty="0"/>
              <a:t> </a:t>
            </a:r>
            <a:endParaRPr lang="pt-BR" sz="20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A equipe de basquetebol masculino da EMEB Santo André viajou no final da tarde de quarta-feira (07) para Urussanga, na Região Carbonífera, onde acontece a etapa regional dos Jogos Abertos de Santa Catarina – </a:t>
            </a:r>
            <a:r>
              <a:rPr lang="pt-BR" sz="2000" dirty="0" err="1"/>
              <a:t>Jesc</a:t>
            </a:r>
            <a:r>
              <a:rPr lang="pt-BR" sz="2000" dirty="0"/>
              <a:t>, 15 a 17 anos, de 08 a 12 de junho.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Em Urussanga o time </a:t>
            </a:r>
            <a:r>
              <a:rPr lang="pt-BR" sz="2000" dirty="0" err="1"/>
              <a:t>Capivariense</a:t>
            </a:r>
            <a:r>
              <a:rPr lang="pt-BR" sz="2000" dirty="0"/>
              <a:t> disputou com as equipes do Colégio São Bento (Criciúma), Colégio Cônsul Carlos Renaux(Brusque), CRE (Itajaí), EEB Luiz Carlos Luiz (Garopaba), Colégio Dom Jaime Câmara (São José) e </a:t>
            </a:r>
            <a:r>
              <a:rPr lang="pt-BR" sz="2000" dirty="0" smtClean="0"/>
              <a:t>IFSC (Sombrio)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 smtClean="0"/>
              <a:t>A </a:t>
            </a:r>
            <a:r>
              <a:rPr lang="pt-BR" sz="2000" dirty="0"/>
              <a:t>equipe viajou acompanhada pela professora de Educação Física da Escola, Juliana </a:t>
            </a:r>
            <a:r>
              <a:rPr lang="pt-BR" sz="2000" dirty="0" err="1"/>
              <a:t>Nandi</a:t>
            </a:r>
            <a:r>
              <a:rPr lang="pt-BR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0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61" y="79524"/>
            <a:ext cx="490696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17848" y="832812"/>
            <a:ext cx="850262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                    CITADINO </a:t>
            </a:r>
            <a:r>
              <a:rPr lang="pt-BR" b="1" dirty="0"/>
              <a:t>DE FUTSAL </a:t>
            </a:r>
            <a:r>
              <a:rPr lang="pt-BR" b="1" dirty="0" smtClean="0"/>
              <a:t>MASCULINO 13 </a:t>
            </a:r>
            <a:r>
              <a:rPr lang="pt-BR" b="1" dirty="0"/>
              <a:t>DE JUNHO</a:t>
            </a:r>
          </a:p>
          <a:p>
            <a:pPr algn="just"/>
            <a:endParaRPr lang="pt-BR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/>
              <a:t>A Taça foi em homenagem a Marlon Oliveira </a:t>
            </a:r>
            <a:r>
              <a:rPr lang="pt-BR" sz="2000" dirty="0" err="1"/>
              <a:t>Zapelini</a:t>
            </a:r>
            <a:r>
              <a:rPr lang="pt-BR" sz="2000" dirty="0"/>
              <a:t>.</a:t>
            </a:r>
          </a:p>
          <a:p>
            <a:pPr algn="just"/>
            <a:endParaRPr lang="pt-B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/>
              <a:t>Oito </a:t>
            </a:r>
            <a:r>
              <a:rPr lang="pt-BR" sz="2000" dirty="0"/>
              <a:t>clubes participam da competição foram eles: Alvorada, América, Aparecida, Nacional, </a:t>
            </a:r>
            <a:r>
              <a:rPr lang="pt-BR" sz="2000" dirty="0" err="1"/>
              <a:t>Falter</a:t>
            </a:r>
            <a:r>
              <a:rPr lang="pt-BR" sz="2000" dirty="0"/>
              <a:t>, Três de Maio, Paraíso e Siderurgia</a:t>
            </a:r>
            <a:r>
              <a:rPr lang="pt-BR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/>
              <a:t>A </a:t>
            </a:r>
            <a:r>
              <a:rPr lang="pt-BR" sz="2000" dirty="0"/>
              <a:t>equipe do </a:t>
            </a:r>
            <a:r>
              <a:rPr lang="pt-BR" sz="2000" dirty="0" err="1"/>
              <a:t>Falter</a:t>
            </a:r>
            <a:r>
              <a:rPr lang="pt-BR" sz="2000" dirty="0"/>
              <a:t> sagrou-se campeã do Campeonato Citadino de Futsal masculino, tendo como vice-campeã a equipe do Aparecida do bairro </a:t>
            </a:r>
            <a:r>
              <a:rPr lang="pt-BR" sz="2000" dirty="0" err="1"/>
              <a:t>Ilhotinha</a:t>
            </a:r>
            <a:r>
              <a:rPr lang="pt-BR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/>
              <a:t>O campeonato obteve mais de 10.000 visualizações  no </a:t>
            </a:r>
            <a:r>
              <a:rPr lang="pt-BR" sz="2000" dirty="0" err="1" smtClean="0"/>
              <a:t>facebook</a:t>
            </a:r>
            <a:r>
              <a:rPr lang="pt-BR" sz="2000" dirty="0" smtClean="0"/>
              <a:t> e mais de 27.000 no </a:t>
            </a:r>
            <a:r>
              <a:rPr lang="pt-BR" sz="2000" dirty="0" err="1" smtClean="0"/>
              <a:t>youtube</a:t>
            </a:r>
            <a:r>
              <a:rPr lang="pt-BR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43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27956" y="1069802"/>
            <a:ext cx="8568952" cy="366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30 de junho – abertura da escolinha de voleibol no período matutino.</a:t>
            </a:r>
            <a:endParaRPr lang="pt-BR" sz="22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200" b="1" dirty="0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 </a:t>
            </a:r>
            <a:endParaRPr lang="pt-BR" sz="22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pt-BR" sz="2200" dirty="0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O Departamento Municipal de Esportes, inseriu um novo horário de treinamento para meninos e meninas que queiram aprender voleibol e praticar o esporte com regularidade</a:t>
            </a:r>
            <a:r>
              <a:rPr lang="pt-BR" sz="2200" dirty="0" smtClean="0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pt-BR" sz="2200" dirty="0" smtClean="0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A </a:t>
            </a:r>
            <a:r>
              <a:rPr lang="pt-BR" sz="2200" dirty="0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intenção foi inserir mais uma modalidade de esporte a nossa escolinha e contemplar novos alunos da rede municipal de ensino</a:t>
            </a:r>
            <a:r>
              <a:rPr lang="pt-BR" dirty="0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. </a:t>
            </a:r>
            <a:endParaRPr lang="pt-BR" sz="1600" dirty="0">
              <a:ea typeface="Calibri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61" y="123478"/>
            <a:ext cx="490696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39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17831"/>
            <a:ext cx="9141292" cy="51435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94B3A22E-5AFA-4FA6-A4FF-A3FE86F94397}"/>
              </a:ext>
            </a:extLst>
          </p:cNvPr>
          <p:cNvSpPr txBox="1"/>
          <p:nvPr/>
        </p:nvSpPr>
        <p:spPr>
          <a:xfrm>
            <a:off x="575556" y="339502"/>
            <a:ext cx="799288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</a:p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Sala do Empreendedor</a:t>
            </a:r>
            <a:endParaRPr lang="pt-BR" sz="3200" dirty="0" smtClean="0"/>
          </a:p>
          <a:p>
            <a:endParaRPr lang="pt-BR" b="1" i="1" dirty="0" smtClean="0"/>
          </a:p>
          <a:p>
            <a:endParaRPr lang="pt-BR" sz="1600" i="1" dirty="0" smtClean="0"/>
          </a:p>
          <a:p>
            <a:pPr algn="just"/>
            <a:r>
              <a:rPr lang="pt-BR" sz="2600" b="1" dirty="0" smtClean="0"/>
              <a:t>A Secretaria </a:t>
            </a:r>
            <a:r>
              <a:rPr lang="pt-BR" sz="2600" b="1" dirty="0"/>
              <a:t>de </a:t>
            </a:r>
            <a:r>
              <a:rPr lang="pt-BR" sz="2600" b="1" dirty="0" smtClean="0"/>
              <a:t>Desenvolvimento Econômico e Tecnologia é responsável </a:t>
            </a:r>
            <a:r>
              <a:rPr lang="pt-BR" sz="2600" b="1" dirty="0"/>
              <a:t>por administrar a </a:t>
            </a:r>
            <a:r>
              <a:rPr lang="pt-BR" sz="2600" b="1" dirty="0" smtClean="0"/>
              <a:t>Sala </a:t>
            </a:r>
            <a:r>
              <a:rPr lang="pt-BR" sz="2600" b="1" dirty="0"/>
              <a:t>do </a:t>
            </a:r>
            <a:r>
              <a:rPr lang="pt-BR" sz="2600" b="1" dirty="0" smtClean="0"/>
              <a:t>Empreendedor.</a:t>
            </a:r>
          </a:p>
          <a:p>
            <a:pPr algn="just"/>
            <a:endParaRPr lang="pt-BR" sz="2600" b="1" dirty="0"/>
          </a:p>
          <a:p>
            <a:pPr algn="just"/>
            <a:r>
              <a:rPr lang="pt-BR" sz="2600" b="1" dirty="0" smtClean="0"/>
              <a:t>Embasada pelo Programa </a:t>
            </a:r>
            <a:r>
              <a:rPr lang="pt-BR" sz="2600" b="1" dirty="0"/>
              <a:t>Cidade </a:t>
            </a:r>
            <a:r>
              <a:rPr lang="pt-BR" sz="2600" b="1" dirty="0" smtClean="0"/>
              <a:t>Empreendedora </a:t>
            </a:r>
            <a:r>
              <a:rPr lang="pt-BR" sz="2600" b="1" dirty="0"/>
              <a:t>do </a:t>
            </a:r>
            <a:r>
              <a:rPr lang="pt-BR" sz="2600" b="1" dirty="0" smtClean="0"/>
              <a:t>Sebrae em parceria com</a:t>
            </a:r>
          </a:p>
          <a:p>
            <a:pPr algn="just"/>
            <a:r>
              <a:rPr lang="pt-BR" sz="2600" b="1" dirty="0" smtClean="0"/>
              <a:t> o município.</a:t>
            </a:r>
          </a:p>
          <a:p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7492"/>
            <a:ext cx="42005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0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123728" y="843558"/>
            <a:ext cx="532859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800" b="1" dirty="0" smtClean="0"/>
          </a:p>
          <a:p>
            <a:pPr algn="ctr"/>
            <a:endParaRPr lang="pt-BR" sz="3800" b="1" dirty="0"/>
          </a:p>
          <a:p>
            <a:pPr algn="ctr"/>
            <a:r>
              <a:rPr lang="pt-BR" sz="4800" b="1" dirty="0" smtClean="0"/>
              <a:t>Muito Obrigado    </a:t>
            </a:r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342091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17831"/>
            <a:ext cx="9141292" cy="51435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94B3A22E-5AFA-4FA6-A4FF-A3FE86F94397}"/>
              </a:ext>
            </a:extLst>
          </p:cNvPr>
          <p:cNvSpPr txBox="1"/>
          <p:nvPr/>
        </p:nvSpPr>
        <p:spPr>
          <a:xfrm>
            <a:off x="827584" y="18108"/>
            <a:ext cx="712879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DADOS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EMPREENDENDOR</a:t>
            </a:r>
          </a:p>
          <a:p>
            <a:pPr algn="ctr"/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Aberturas </a:t>
            </a:r>
            <a:r>
              <a:rPr lang="pt-BR" sz="2400" dirty="0"/>
              <a:t>de </a:t>
            </a:r>
            <a:r>
              <a:rPr lang="pt-BR" sz="2400" dirty="0" smtClean="0"/>
              <a:t>MEI </a:t>
            </a:r>
            <a:r>
              <a:rPr lang="pt-BR" sz="2400" b="1" dirty="0" smtClean="0"/>
              <a:t>45</a:t>
            </a:r>
            <a:r>
              <a:rPr lang="pt-BR" sz="2400" dirty="0" smtClean="0"/>
              <a:t> </a:t>
            </a:r>
            <a:r>
              <a:rPr lang="pt-BR" sz="2400" b="1" dirty="0" smtClean="0"/>
              <a:t>atendimentos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Consultorias e orientações </a:t>
            </a:r>
            <a:r>
              <a:rPr lang="pt-BR" sz="2400" b="1" dirty="0" smtClean="0"/>
              <a:t>146</a:t>
            </a:r>
            <a:r>
              <a:rPr lang="pt-BR" sz="2400" dirty="0" smtClean="0"/>
              <a:t> </a:t>
            </a:r>
            <a:r>
              <a:rPr lang="pt-BR" sz="2400" b="1" dirty="0" smtClean="0"/>
              <a:t>atendimentos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Atendimentos gerais – </a:t>
            </a:r>
            <a:r>
              <a:rPr lang="pt-BR" sz="2400" dirty="0" err="1" smtClean="0"/>
              <a:t>Whatsapp</a:t>
            </a:r>
            <a:r>
              <a:rPr lang="pt-BR" sz="2400" dirty="0" smtClean="0"/>
              <a:t> </a:t>
            </a:r>
            <a:r>
              <a:rPr lang="pt-BR" sz="2400" b="1" dirty="0" smtClean="0"/>
              <a:t>166</a:t>
            </a:r>
            <a:r>
              <a:rPr lang="pt-BR" sz="2400" dirty="0" smtClean="0"/>
              <a:t> </a:t>
            </a:r>
            <a:r>
              <a:rPr lang="pt-BR" sz="2400" b="1" dirty="0" smtClean="0"/>
              <a:t>atendimentos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Regularização de empresas </a:t>
            </a:r>
            <a:r>
              <a:rPr lang="pt-BR" sz="2400" b="1" dirty="0" smtClean="0"/>
              <a:t>95 atendimentos</a:t>
            </a:r>
          </a:p>
          <a:p>
            <a:endParaRPr lang="pt-B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Total 452 </a:t>
            </a:r>
            <a:r>
              <a:rPr lang="pt-BR" sz="2400" b="1" dirty="0"/>
              <a:t>atendimentos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1600" dirty="0"/>
              <a:t/>
            </a:r>
            <a:br>
              <a:rPr lang="pt-BR" sz="1600" dirty="0"/>
            </a:br>
            <a:r>
              <a:rPr lang="pt-BR" sz="1600" dirty="0"/>
              <a:t/>
            </a:r>
            <a:br>
              <a:rPr lang="pt-BR" sz="1600" dirty="0"/>
            </a:br>
            <a:r>
              <a:rPr lang="pt-BR" sz="1600" dirty="0"/>
              <a:t/>
            </a:r>
            <a:br>
              <a:rPr lang="pt-BR" sz="1600" dirty="0"/>
            </a:br>
            <a:endParaRPr lang="pt-BR" sz="1600" b="1" dirty="0" smtClean="0"/>
          </a:p>
        </p:txBody>
      </p:sp>
      <p:pic>
        <p:nvPicPr>
          <p:cNvPr id="4" name="Espaço Reservado para Conteúdo 1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02" y="3487316"/>
            <a:ext cx="3011244" cy="1656184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60" y="-92546"/>
            <a:ext cx="42005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08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0A95592-E11B-4CA8-A813-011E515756AC}"/>
              </a:ext>
            </a:extLst>
          </p:cNvPr>
          <p:cNvSpPr txBox="1"/>
          <p:nvPr/>
        </p:nvSpPr>
        <p:spPr>
          <a:xfrm>
            <a:off x="323528" y="483518"/>
            <a:ext cx="72728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 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do 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Cidadão</a:t>
            </a:r>
            <a:endParaRPr lang="pt-BR" sz="3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1" dirty="0" smtClean="0">
                <a:cs typeface="Arial" panose="020B0604020202020204" pitchFamily="34" charset="0"/>
              </a:rPr>
              <a:t>                        337 atendimentos </a:t>
            </a:r>
            <a:endParaRPr lang="pt-BR" sz="2800" b="1" dirty="0"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038" y="1635646"/>
            <a:ext cx="3849812" cy="110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1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" y="-25921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99593" y="555526"/>
            <a:ext cx="713911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sz="3200" b="1" dirty="0" smtClean="0"/>
          </a:p>
          <a:p>
            <a:r>
              <a:rPr lang="pt-BR" sz="3200" b="1" dirty="0" smtClean="0"/>
              <a:t>           </a:t>
            </a:r>
          </a:p>
          <a:p>
            <a:endParaRPr lang="pt-BR" sz="3200" b="1" dirty="0" smtClean="0"/>
          </a:p>
          <a:p>
            <a:endParaRPr lang="pt-BR" sz="3200" b="1" dirty="0" smtClean="0"/>
          </a:p>
          <a:p>
            <a:endParaRPr lang="pt-BR" sz="3200" b="1" dirty="0" smtClean="0"/>
          </a:p>
          <a:p>
            <a:r>
              <a:rPr lang="pt-BR" sz="3200" b="1" dirty="0" smtClean="0"/>
              <a:t>                  Setor de Identidade</a:t>
            </a:r>
          </a:p>
          <a:p>
            <a:endParaRPr lang="pt-BR" sz="3200" b="1" dirty="0" smtClean="0"/>
          </a:p>
          <a:p>
            <a:r>
              <a:rPr lang="pt-BR" sz="3200" b="1" dirty="0"/>
              <a:t> </a:t>
            </a:r>
            <a:r>
              <a:rPr lang="pt-BR" sz="3200" b="1" dirty="0" smtClean="0"/>
              <a:t>                  915 atendimentos </a:t>
            </a:r>
            <a:endParaRPr lang="pt-BR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7493"/>
            <a:ext cx="42005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54" y="1129307"/>
            <a:ext cx="3528687" cy="19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0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" y="-1"/>
            <a:ext cx="9144000" cy="51435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38F99F8-9F2A-4AF7-B4A4-4FB770E0CF07}"/>
              </a:ext>
            </a:extLst>
          </p:cNvPr>
          <p:cNvSpPr txBox="1"/>
          <p:nvPr/>
        </p:nvSpPr>
        <p:spPr>
          <a:xfrm>
            <a:off x="395536" y="339501"/>
            <a:ext cx="583264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</a:p>
          <a:p>
            <a:pPr algn="ctr"/>
            <a:r>
              <a:rPr lang="pt-BR" sz="2800" dirty="0" smtClean="0"/>
              <a:t> </a:t>
            </a:r>
            <a:endParaRPr lang="pt-BR" sz="2800" dirty="0"/>
          </a:p>
          <a:p>
            <a:pPr algn="just"/>
            <a:endParaRPr lang="pt-BR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76536" y="2067421"/>
            <a:ext cx="59556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   </a:t>
            </a:r>
          </a:p>
          <a:p>
            <a:pPr algn="ctr"/>
            <a:endParaRPr lang="pt-BR" sz="3200" b="1" dirty="0"/>
          </a:p>
          <a:p>
            <a:pPr algn="ctr"/>
            <a:r>
              <a:rPr lang="pt-BR" sz="3200" b="1" dirty="0" smtClean="0"/>
              <a:t>        Junta Militar </a:t>
            </a:r>
          </a:p>
          <a:p>
            <a:pPr algn="ctr"/>
            <a:endParaRPr lang="pt-BR" sz="3200" b="1" dirty="0"/>
          </a:p>
          <a:p>
            <a:pPr algn="ctr"/>
            <a:r>
              <a:rPr lang="pt-BR" sz="3200" b="1" dirty="0" smtClean="0"/>
              <a:t>            201 atendimentos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74" y="1203598"/>
            <a:ext cx="3168352" cy="153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9501"/>
            <a:ext cx="42005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8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				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203598"/>
            <a:ext cx="7067128" cy="3394472"/>
          </a:xfrm>
        </p:spPr>
        <p:txBody>
          <a:bodyPr>
            <a:normAutofit/>
          </a:bodyPr>
          <a:lstStyle/>
          <a:p>
            <a:endParaRPr lang="pt-BR" sz="2800" b="1" dirty="0" smtClean="0"/>
          </a:p>
          <a:p>
            <a:r>
              <a:rPr lang="pt-BR" sz="2800" b="1" dirty="0" smtClean="0"/>
              <a:t>SEGURO DESEMPREGO 116 ATENDIMENTOS</a:t>
            </a:r>
          </a:p>
          <a:p>
            <a:r>
              <a:rPr lang="pt-BR" sz="2800" b="1" dirty="0" smtClean="0"/>
              <a:t>INTERMEDIAÇÕES DE MÃO DE OBRA E ENCAMINHAMENTOS 229 ATENDIMENTOS</a:t>
            </a:r>
          </a:p>
          <a:p>
            <a:r>
              <a:rPr lang="pt-BR" sz="2800" b="1" dirty="0" smtClean="0"/>
              <a:t>TOTAL DE ATENDIMENTOD SINE 345</a:t>
            </a:r>
            <a:endParaRPr lang="pt-BR" sz="2800" b="1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7494"/>
            <a:ext cx="42005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32"/>
            <a:ext cx="9144000" cy="514350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81794" y="1923678"/>
            <a:ext cx="849694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pt-BR" sz="2600" b="1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b="1" dirty="0" smtClean="0"/>
              <a:t>SEGURO </a:t>
            </a:r>
            <a:r>
              <a:rPr lang="pt-BR" sz="2600" b="1" dirty="0"/>
              <a:t>DESEMPREGO 116 </a:t>
            </a:r>
            <a:r>
              <a:rPr lang="pt-BR" sz="2600" b="1" dirty="0" smtClean="0"/>
              <a:t>ATENDIMENTOS</a:t>
            </a:r>
          </a:p>
          <a:p>
            <a:pPr lvl="0"/>
            <a:endParaRPr lang="pt-BR" sz="26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b="1" dirty="0"/>
              <a:t>INTERMEDIAÇÕES DE MÃO DE OBRA E ENCAMINHAMENTOS 229 </a:t>
            </a:r>
            <a:r>
              <a:rPr lang="pt-BR" sz="2600" b="1" dirty="0" smtClean="0"/>
              <a:t>ATENDIMENTOS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sz="2600" dirty="0"/>
          </a:p>
          <a:p>
            <a:pPr lvl="0"/>
            <a:r>
              <a:rPr lang="pt-BR" sz="2600" b="1" dirty="0" smtClean="0"/>
              <a:t>      TOTAL </a:t>
            </a:r>
            <a:r>
              <a:rPr lang="pt-BR" sz="2600" b="1" dirty="0"/>
              <a:t>DE </a:t>
            </a:r>
            <a:r>
              <a:rPr lang="pt-BR" sz="2600" b="1" dirty="0" smtClean="0"/>
              <a:t>ATENDIMENTOS </a:t>
            </a:r>
            <a:r>
              <a:rPr lang="pt-BR" sz="2600" b="1" dirty="0"/>
              <a:t>SINE 345</a:t>
            </a:r>
            <a:endParaRPr lang="pt-BR" sz="2600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42005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4094"/>
            <a:ext cx="3456384" cy="16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9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1588"/>
            <a:ext cx="9141292" cy="514350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611560" y="973798"/>
            <a:ext cx="741682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200" b="1" dirty="0" smtClean="0"/>
          </a:p>
          <a:p>
            <a:r>
              <a:rPr lang="pt-BR" sz="2400" b="1" dirty="0" smtClean="0"/>
              <a:t>BEM ESTAR ANIMAL</a:t>
            </a:r>
            <a:endParaRPr lang="pt-BR" sz="2400" b="1" dirty="0"/>
          </a:p>
          <a:p>
            <a:r>
              <a:rPr lang="pt-BR" sz="2400" b="1" dirty="0" smtClean="0"/>
              <a:t> </a:t>
            </a:r>
            <a:endParaRPr lang="pt-BR" sz="2400" dirty="0"/>
          </a:p>
          <a:p>
            <a:r>
              <a:rPr lang="pt-BR" sz="2400" dirty="0" smtClean="0"/>
              <a:t>Atendimentos</a:t>
            </a:r>
            <a:r>
              <a:rPr lang="pt-BR" sz="2400" dirty="0"/>
              <a:t>:  786</a:t>
            </a:r>
          </a:p>
          <a:p>
            <a:endParaRPr lang="pt-BR" sz="2400" dirty="0" smtClean="0"/>
          </a:p>
          <a:p>
            <a:r>
              <a:rPr lang="pt-BR" sz="2400" dirty="0" smtClean="0"/>
              <a:t>Cadastros realizados: 170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 smtClean="0"/>
              <a:t>Castrações liberadas: 318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 smtClean="0"/>
              <a:t>Consultas emergenciais: 27</a:t>
            </a:r>
          </a:p>
          <a:p>
            <a:endParaRPr lang="pt-BR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9622"/>
            <a:ext cx="3384376" cy="285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26" y="176461"/>
            <a:ext cx="4206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7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4995</TotalTime>
  <Words>929</Words>
  <Application>Microsoft Office PowerPoint</Application>
  <PresentationFormat>Apresentação na tela (16:9)</PresentationFormat>
  <Paragraphs>227</Paragraphs>
  <Slides>30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323</cp:revision>
  <dcterms:created xsi:type="dcterms:W3CDTF">2021-05-10T18:20:11Z</dcterms:created>
  <dcterms:modified xsi:type="dcterms:W3CDTF">2023-09-25T15:13:51Z</dcterms:modified>
</cp:coreProperties>
</file>