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81" r:id="rId6"/>
    <p:sldId id="260" r:id="rId7"/>
    <p:sldId id="261" r:id="rId8"/>
    <p:sldId id="263" r:id="rId9"/>
    <p:sldId id="266" r:id="rId10"/>
    <p:sldId id="268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84" r:id="rId19"/>
    <p:sldId id="313" r:id="rId20"/>
    <p:sldId id="326" r:id="rId21"/>
    <p:sldId id="327" r:id="rId22"/>
    <p:sldId id="316" r:id="rId23"/>
    <p:sldId id="328" r:id="rId24"/>
    <p:sldId id="285" r:id="rId25"/>
    <p:sldId id="290" r:id="rId26"/>
    <p:sldId id="291" r:id="rId27"/>
    <p:sldId id="312" r:id="rId28"/>
    <p:sldId id="308" r:id="rId29"/>
  </p:sldIdLst>
  <p:sldSz cx="9144000" cy="5143500" type="screen16x9"/>
  <p:notesSz cx="6797675" cy="9926638"/>
  <p:defaultTextStyle>
    <a:defPPr>
      <a:defRPr lang="pt-B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291" autoAdjust="0"/>
  </p:normalViewPr>
  <p:slideViewPr>
    <p:cSldViewPr>
      <p:cViewPr>
        <p:scale>
          <a:sx n="140" d="100"/>
          <a:sy n="140" d="100"/>
        </p:scale>
        <p:origin x="-996" y="-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56A1-9DF5-44F2-B7F4-CC6AA83ED6EE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83C7-04D4-4D88-9553-BB7DC12CE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3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>
                <a:solidFill>
                  <a:prstClr val="black"/>
                </a:solidFill>
              </a:rPr>
              <a:pPr/>
              <a:t>27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8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pPr/>
              <a:t>28/09/2023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28/09/2023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ntroleinterno@capivaridebaixo.sc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AUDIÊNCIA PÚBLICA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(ART.9°§ 4°,LRF)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B8378A6-35EC-4CBD-B8BB-FF5F285C32E8}"/>
              </a:ext>
            </a:extLst>
          </p:cNvPr>
          <p:cNvSpPr txBox="1"/>
          <p:nvPr/>
        </p:nvSpPr>
        <p:spPr>
          <a:xfrm>
            <a:off x="4327" y="1885739"/>
            <a:ext cx="4648200" cy="58477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2</a:t>
            </a:r>
            <a:r>
              <a:rPr lang="pt-BR" sz="1600" b="1" dirty="0" smtClean="0">
                <a:solidFill>
                  <a:schemeClr val="bg1"/>
                </a:solidFill>
              </a:rPr>
              <a:t>° </a:t>
            </a:r>
            <a:r>
              <a:rPr lang="pt-BR" sz="1600" b="1" dirty="0">
                <a:solidFill>
                  <a:schemeClr val="bg1"/>
                </a:solidFill>
              </a:rPr>
              <a:t>QUADRIMESTRE 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smtClean="0">
                <a:solidFill>
                  <a:schemeClr val="bg1"/>
                </a:solidFill>
              </a:rPr>
              <a:t>29/09/2023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3814296-09EB-40C8-8EAD-04055ED1966F}"/>
              </a:ext>
            </a:extLst>
          </p:cNvPr>
          <p:cNvSpPr txBox="1"/>
          <p:nvPr/>
        </p:nvSpPr>
        <p:spPr>
          <a:xfrm>
            <a:off x="1259632" y="2878925"/>
            <a:ext cx="2880320" cy="175432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SECRETARIA DE ADMINISTRAÇÃO,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FINANÇAS 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PLANEJAMENTO URBANO</a:t>
            </a:r>
            <a:endParaRPr lang="pt-BR" sz="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A4BE9A19-3EF9-4B46-ADDB-2C1F8107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339502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2E1B4A4E-27F8-443F-84FD-8D0E87BAEB4B}"/>
              </a:ext>
            </a:extLst>
          </p:cNvPr>
          <p:cNvSpPr txBox="1">
            <a:spLocks/>
          </p:cNvSpPr>
          <p:nvPr/>
        </p:nvSpPr>
        <p:spPr>
          <a:xfrm>
            <a:off x="683568" y="1296778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DESPESA</a:t>
            </a:r>
            <a:endParaRPr lang="en-GB" sz="4000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/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F6598024-4F46-42AF-9E10-9D6E3371D2CD}"/>
              </a:ext>
            </a:extLst>
          </p:cNvPr>
          <p:cNvSpPr/>
          <p:nvPr/>
        </p:nvSpPr>
        <p:spPr>
          <a:xfrm>
            <a:off x="539553" y="3562971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2</a:t>
            </a:r>
            <a:r>
              <a:rPr lang="pt-BR" dirty="0" smtClean="0"/>
              <a:t>° Quadrimestre</a:t>
            </a:r>
            <a:endParaRPr lang="pt-BR" dirty="0"/>
          </a:p>
          <a:p>
            <a:r>
              <a:rPr lang="pt-BR" dirty="0"/>
              <a:t>Período: </a:t>
            </a:r>
            <a:r>
              <a:rPr lang="pt-BR" dirty="0" smtClean="0"/>
              <a:t>05/2023 a 08/2023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graphicFrame>
        <p:nvGraphicFramePr>
          <p:cNvPr id="6" name="Espaço Reservado para Conteúdo 7">
            <a:extLst>
              <a:ext uri="{FF2B5EF4-FFF2-40B4-BE49-F238E27FC236}">
                <a16:creationId xmlns="" xmlns:a16="http://schemas.microsoft.com/office/drawing/2014/main" id="{B23EB802-BAEA-45D9-88C4-5CD2E5183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964946"/>
              </p:ext>
            </p:extLst>
          </p:nvPr>
        </p:nvGraphicFramePr>
        <p:xfrm>
          <a:off x="323528" y="339502"/>
          <a:ext cx="7704855" cy="396260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62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7695"/>
                <a:gridCol w="7467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 smtClean="0"/>
                        <a:t>DESPESAS POR FUNÇÃO DE GOVERNO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Liquidada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37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 DO PREFEITO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6.227.050,00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3.171.754,03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GESTÃO E DA FAZENDA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12.480.176,00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7.999.841,29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868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SECRET.MUNICIPAL DE EDUCAÇÃO, ECULTURA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28.088.657,00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22.830.253,15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MUNIC.DE DESENVOLVIMENTO SOCIAL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5.450.298,00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3.136.834,84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DA INFANCIA E ADOLESCENCIA - FIA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145.762,00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390.889,79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DESENV.ECON.ESP.CULT.TURISMO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1.256.088,00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1.384.293,89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INFRA, MOBILIDADE E SEGURANÇA PUBLICA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18.761.835,00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10.060.194,63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97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MUNICIPAL DO IDOSO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286.054,00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159.076,23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MUNICIPAL DE SAÚDE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21.225.790,00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17.136.105,67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9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CAMARA MUNICIPAL DE VEREADORES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4.603.500,00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2.611.659,02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16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RESERVA DE CONTINGÊNCIA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40.200,00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marL="0" marR="0" indent="0" algn="l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 DESPESA EXECUTADA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98.565.410,00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68.880.902,54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65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Natureza  das despesas segundo as Categorias Econômicas– (Anexo 2)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9E22E802-4A41-4D62-B5CF-D7E792A0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123478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921534EF-DF5F-4299-BAC5-17BC3600B41C}"/>
              </a:ext>
            </a:extLst>
          </p:cNvPr>
          <p:cNvSpPr txBox="1">
            <a:spLocks/>
          </p:cNvSpPr>
          <p:nvPr/>
        </p:nvSpPr>
        <p:spPr>
          <a:xfrm>
            <a:off x="570654" y="987193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>
              <a:buNone/>
            </a:pP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LIMITES CONSTITUCIONAIS E LEGAIS</a:t>
            </a:r>
            <a:endParaRPr lang="pt-BR" sz="3600" i="1" dirty="0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8D48624E-A85D-411D-B630-EB0AF860BF60}"/>
              </a:ext>
            </a:extLst>
          </p:cNvPr>
          <p:cNvSpPr/>
          <p:nvPr/>
        </p:nvSpPr>
        <p:spPr>
          <a:xfrm>
            <a:off x="539553" y="3469110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2</a:t>
            </a:r>
            <a:r>
              <a:rPr lang="pt-BR" dirty="0" smtClean="0"/>
              <a:t>° Quadrimestre</a:t>
            </a:r>
            <a:endParaRPr lang="pt-BR" dirty="0"/>
          </a:p>
          <a:p>
            <a:r>
              <a:rPr lang="pt-BR" dirty="0"/>
              <a:t>Período: </a:t>
            </a:r>
            <a:r>
              <a:rPr lang="pt-BR" dirty="0" smtClean="0"/>
              <a:t>05/2023 a 08/2023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798A0F99-E1ED-4894-9B9D-EE527FA6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6" y="195486"/>
            <a:ext cx="6452784" cy="596602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000000"/>
                </a:solidFill>
              </a:rPr>
              <a:t>CÁLCULO DE CUMP. AO ARTIGO 212-A, inciso XI da CF</a:t>
            </a:r>
            <a:endParaRPr lang="pt-BR" sz="2200" b="1" dirty="0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="" xmlns:a16="http://schemas.microsoft.com/office/drawing/2014/main" id="{4F268A24-C2BD-48AD-9ACC-8B4A355C0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67536"/>
              </p:ext>
            </p:extLst>
          </p:nvPr>
        </p:nvGraphicFramePr>
        <p:xfrm>
          <a:off x="323529" y="1059582"/>
          <a:ext cx="8579296" cy="35738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75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40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TRANSFERENCIA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RECURSOS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R$ 13.614.520,07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Rendimento de Aplicação Financeira /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R$ 89.474,51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BASE DE CALCULO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R$ 13.703.994,58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% Que Deveria Ser Aplicado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R$ 9.592.796,21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Total Efetivamente Gasto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R$ 12.421.374,17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A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Maior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que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 Limite Constitucional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R$ 2.828.577,96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Aplicação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mínima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art. 26 da lei 14.113/2020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90,64%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C/ Remuneração de Profissionais do Ens.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Fundamental-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Superávit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R$ 111.179,56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DF0E68C4-5F9D-4A69-AD22-826FB912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512511" cy="1143000"/>
          </a:xfrm>
        </p:spPr>
        <p:txBody>
          <a:bodyPr/>
          <a:lstStyle/>
          <a:p>
            <a:r>
              <a:rPr lang="pt-BR" dirty="0"/>
              <a:t>LIMITES – EDUCAÇÃO</a:t>
            </a:r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="" xmlns:a16="http://schemas.microsoft.com/office/drawing/2014/main" id="{F5A0C8F8-8128-4B11-BE4D-5371D5C54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154308"/>
              </p:ext>
            </p:extLst>
          </p:nvPr>
        </p:nvGraphicFramePr>
        <p:xfrm>
          <a:off x="179513" y="843558"/>
          <a:ext cx="8784976" cy="41790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4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0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9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71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</a:t>
                      </a:r>
                      <a:r>
                        <a:rPr lang="pt-BR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Liquidado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9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51.046.210,48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de despesa com Educação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22.830.253,15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Cálculo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15.028.000,84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29,44%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25%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12.761.552,62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2.266.448,82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</a:t>
                      </a:r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EC2102FF-DADA-4D7F-B6DF-1B9E9CD7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" y="123478"/>
            <a:ext cx="6512511" cy="1143000"/>
          </a:xfrm>
        </p:spPr>
        <p:txBody>
          <a:bodyPr/>
          <a:lstStyle/>
          <a:p>
            <a:r>
              <a:rPr lang="pt-BR" dirty="0"/>
              <a:t>LIMITES – SAÚDE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="" xmlns:a16="http://schemas.microsoft.com/office/drawing/2014/main" id="{77AA703F-83C6-4B71-AB46-644748F1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74676"/>
              </p:ext>
            </p:extLst>
          </p:nvPr>
        </p:nvGraphicFramePr>
        <p:xfrm>
          <a:off x="251521" y="1059584"/>
          <a:ext cx="8640963" cy="39604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05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8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72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Liquidado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3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49.821.168,23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com Saúde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17.136.105,67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</a:t>
                      </a: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Cálculo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9.208.146,53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6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15%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7.473.175,23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84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1.734.971,30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6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 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144523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554D25D1-6E17-4440-810A-D4D77ED6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23478"/>
            <a:ext cx="6512511" cy="1143000"/>
          </a:xfrm>
        </p:spPr>
        <p:txBody>
          <a:bodyPr/>
          <a:lstStyle/>
          <a:p>
            <a:r>
              <a:rPr lang="pt-BR" dirty="0"/>
              <a:t>LIMITES – PESSOAL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="" xmlns:a16="http://schemas.microsoft.com/office/drawing/2014/main" id="{DEE48FA2-302A-4EB1-A5AB-B7355B0D7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829648"/>
              </p:ext>
            </p:extLst>
          </p:nvPr>
        </p:nvGraphicFramePr>
        <p:xfrm>
          <a:off x="395536" y="1266479"/>
          <a:ext cx="8301609" cy="35269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4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5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40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26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51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53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RCL do Município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últimos 12 meses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 máximo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realizada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da RCL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Executivo (54%)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114.494.740,29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61.827.159,76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54.876.271,24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47,93%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Legislativo (6%)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114.494.740,29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6.869.684,41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3.449.208,81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Consolidado (60%)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114.494.740,29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68.696.844,17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58.325.480,05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50,94%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Limites Constitucionais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CUMPRIDO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="" xmlns:a16="http://schemas.microsoft.com/office/drawing/2014/main" id="{91DD1343-0503-45F5-8191-7A561D9E3FCF}"/>
              </a:ext>
            </a:extLst>
          </p:cNvPr>
          <p:cNvSpPr txBox="1">
            <a:spLocks/>
          </p:cNvSpPr>
          <p:nvPr/>
        </p:nvSpPr>
        <p:spPr>
          <a:xfrm>
            <a:off x="467544" y="1131591"/>
            <a:ext cx="7772400" cy="1730623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76"/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Acompanhamento das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Metas</a:t>
            </a: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="" xmlns:a16="http://schemas.microsoft.com/office/drawing/2014/main" id="{4C234CC2-D911-4D94-B935-58873E03B7C9}"/>
              </a:ext>
            </a:extLst>
          </p:cNvPr>
          <p:cNvSpPr txBox="1">
            <a:spLocks/>
          </p:cNvSpPr>
          <p:nvPr/>
        </p:nvSpPr>
        <p:spPr>
          <a:xfrm>
            <a:off x="683568" y="3435847"/>
            <a:ext cx="6912768" cy="882119"/>
          </a:xfrm>
          <a:prstGeom prst="rect">
            <a:avLst/>
          </a:prstGeom>
        </p:spPr>
        <p:txBody>
          <a:bodyPr vert="horz" lIns="91438" tIns="45719" rIns="91438" bIns="45719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Consolidadas até </a:t>
            </a:r>
            <a:r>
              <a:rPr lang="pt-BR" dirty="0" smtClean="0"/>
              <a:t>o</a:t>
            </a:r>
          </a:p>
          <a:p>
            <a:r>
              <a:rPr lang="pt-BR" dirty="0"/>
              <a:t>2</a:t>
            </a:r>
            <a:r>
              <a:rPr lang="pt-BR" dirty="0" smtClean="0"/>
              <a:t> </a:t>
            </a:r>
            <a:r>
              <a:rPr lang="pt-BR" dirty="0" err="1" smtClean="0"/>
              <a:t>ºQuadrimestre</a:t>
            </a:r>
            <a:r>
              <a:rPr lang="pt-BR" dirty="0" smtClean="0"/>
              <a:t>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59905"/>
            <a:ext cx="6192688" cy="129266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3200" b="1" cap="all" dirty="0"/>
              <a:t>receita orçamentária</a:t>
            </a:r>
          </a:p>
          <a:p>
            <a:r>
              <a:rPr lang="pt-BR" sz="1400" dirty="0"/>
              <a:t>Lei 4.320/64, Art. 2°, § 1° e 2</a:t>
            </a:r>
            <a:r>
              <a:rPr lang="pt-BR" sz="1400" dirty="0" smtClean="0"/>
              <a:t>°</a:t>
            </a:r>
          </a:p>
          <a:p>
            <a:r>
              <a:rPr lang="en-US" sz="3200" dirty="0"/>
              <a:t>Evolução da Receita </a:t>
            </a:r>
            <a:r>
              <a:rPr lang="en-US" sz="3200" dirty="0" smtClean="0"/>
              <a:t>Orçamentária</a:t>
            </a:r>
            <a:endParaRPr lang="pt-BR" sz="3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15044"/>
              </p:ext>
            </p:extLst>
          </p:nvPr>
        </p:nvGraphicFramePr>
        <p:xfrm>
          <a:off x="539552" y="1419706"/>
          <a:ext cx="8229600" cy="1409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Arrecadada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2º Quadrimestre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56.936.784,21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63.440.824,32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77.366.278,99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616429"/>
              </p:ext>
            </p:extLst>
          </p:nvPr>
        </p:nvGraphicFramePr>
        <p:xfrm>
          <a:off x="539552" y="3291830"/>
          <a:ext cx="8229600" cy="896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Receita Arrecadada até </a:t>
                      </a:r>
                      <a:r>
                        <a:rPr lang="pt-BR" sz="2000" dirty="0" smtClean="0">
                          <a:effectLst/>
                        </a:rPr>
                        <a:t>2º Quadrimestre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Receita Orçamentária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76.464.658,00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Média Mensal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9.558.082,25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9512" y="627534"/>
            <a:ext cx="6192688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Lei </a:t>
            </a:r>
            <a:r>
              <a:rPr lang="pt-BR" altLang="pt-B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4.320/64, Art. 2°, § 1° e 2°</a:t>
            </a:r>
            <a:endParaRPr lang="pt-BR" alt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832898"/>
              </p:ext>
            </p:extLst>
          </p:nvPr>
        </p:nvGraphicFramePr>
        <p:xfrm>
          <a:off x="179995" y="274156"/>
          <a:ext cx="6120197" cy="353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1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Receita </a:t>
                      </a:r>
                      <a:r>
                        <a:rPr lang="pt-BR" sz="2000" dirty="0" smtClean="0">
                          <a:effectLst/>
                        </a:rPr>
                        <a:t>Orçamentaria 2°Quadrimestre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664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Filename hint" descr="Alternative text"/>
          <p:cNvPicPr/>
          <p:nvPr/>
        </p:nvPicPr>
        <p:blipFill>
          <a:blip r:embed="rId3"/>
          <a:stretch>
            <a:fillRect/>
          </a:stretch>
        </p:blipFill>
        <p:spPr>
          <a:xfrm>
            <a:off x="269776" y="1419622"/>
            <a:ext cx="860444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48351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1187624" y="1779663"/>
            <a:ext cx="6400800" cy="3024336"/>
          </a:xfrm>
          <a:prstGeom prst="rect">
            <a:avLst/>
          </a:prstGeom>
        </p:spPr>
        <p:txBody>
          <a:bodyPr lIns="91438" tIns="45719" rIns="91438" bIns="45719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 algn="ctr">
              <a:buNone/>
            </a:pPr>
            <a:r>
              <a:rPr lang="pt-BR" b="1" dirty="0"/>
              <a:t>OBJETIVO DA AUDIÊNCIA:</a:t>
            </a:r>
          </a:p>
          <a:p>
            <a:pPr marL="45719" indent="0" algn="ctr">
              <a:buNone/>
            </a:pPr>
            <a:r>
              <a:rPr lang="pt-BR" b="1" dirty="0"/>
              <a:t>APRESENTAR RELATÓRIOS DE AVALIAÇÃO E CUMPRIMENTO DAS METAS FISCAIS DO </a:t>
            </a:r>
          </a:p>
          <a:p>
            <a:pPr marL="45719" indent="0" algn="ctr">
              <a:buNone/>
            </a:pPr>
            <a:r>
              <a:rPr lang="pt-BR" b="1" dirty="0"/>
              <a:t>2</a:t>
            </a:r>
            <a:r>
              <a:rPr lang="pt-BR" b="1" dirty="0" smtClean="0"/>
              <a:t>º Quadrimestre </a:t>
            </a:r>
            <a:r>
              <a:rPr lang="pt-BR" b="1" dirty="0"/>
              <a:t>DE </a:t>
            </a:r>
            <a:r>
              <a:rPr lang="pt-BR" b="1" dirty="0" smtClean="0"/>
              <a:t>2023 </a:t>
            </a:r>
            <a:endParaRPr lang="pt-BR" b="1" dirty="0"/>
          </a:p>
          <a:p>
            <a:pPr marL="45719" indent="0" algn="ctr">
              <a:buNone/>
            </a:pPr>
            <a:r>
              <a:rPr lang="pt-BR" b="1" dirty="0"/>
              <a:t>Legislação: Art. 9º. § 4º., combinado com Art. 48º. § Único da L.C. 101/2000 (Lei de Responsabilidade Fiscal).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83721"/>
              </p:ext>
            </p:extLst>
          </p:nvPr>
        </p:nvGraphicFramePr>
        <p:xfrm>
          <a:off x="467544" y="1275606"/>
          <a:ext cx="8136905" cy="2203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7846"/>
                <a:gridCol w="1511519"/>
                <a:gridCol w="1787540"/>
              </a:tblGrid>
              <a:tr h="149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Despesa Realizada até </a:t>
                      </a:r>
                      <a:r>
                        <a:rPr lang="pt-BR" sz="2000" dirty="0" smtClean="0">
                          <a:effectLst/>
                        </a:rPr>
                        <a:t>2º </a:t>
                      </a:r>
                      <a:r>
                        <a:rPr lang="pt-BR" sz="2000" dirty="0">
                          <a:effectLst/>
                        </a:rPr>
                        <a:t>Quadrimestre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Exercício 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Empenhado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Liquidado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2020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61.874.928,80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48.575.146,09</a:t>
                      </a:r>
                    </a:p>
                  </a:txBody>
                  <a:tcPr marL="63500" marR="63500" marT="12700" marB="1270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2021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69.396.015,36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52.736.298,65</a:t>
                      </a:r>
                    </a:p>
                  </a:txBody>
                  <a:tcPr marL="63500" marR="63500" marT="12700" marB="1270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800" dirty="0">
                          <a:effectLst/>
                        </a:rPr>
                        <a:t>2022</a:t>
                      </a:r>
                      <a:endParaRPr lang="pt-B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767" marR="25767" marT="5153" marB="5153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93.356.461,85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66.993.460,29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7914"/>
              </p:ext>
            </p:extLst>
          </p:nvPr>
        </p:nvGraphicFramePr>
        <p:xfrm>
          <a:off x="683568" y="3867894"/>
          <a:ext cx="8229600" cy="896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2263140"/>
                <a:gridCol w="226314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Despesa até </a:t>
                      </a:r>
                      <a:r>
                        <a:rPr lang="pt-BR" sz="2000" dirty="0" smtClean="0">
                          <a:effectLst/>
                        </a:rPr>
                        <a:t>2º </a:t>
                      </a:r>
                      <a:r>
                        <a:rPr lang="pt-BR" sz="2000" dirty="0">
                          <a:effectLst/>
                        </a:rPr>
                        <a:t>Quadrimestre/2023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Despesa Orçamentária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93.579.590,55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68.880.902,54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</a:rPr>
                        <a:t>Média Mensal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11.697.448,82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8.610.112,82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495077"/>
            <a:ext cx="5328592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DESPESA ORÇAMENTÁRIA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Lei 4.320/64, Art. 2°, § 1° e 2°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49253" y="627534"/>
            <a:ext cx="6192688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600" dirty="0" smtClean="0"/>
              <a:t>Lei </a:t>
            </a:r>
            <a:r>
              <a:rPr lang="pt-BR" sz="1600" dirty="0"/>
              <a:t>4.320/64, Art. 2°, § 1° e 2</a:t>
            </a:r>
            <a:r>
              <a:rPr lang="pt-BR" sz="1600" dirty="0" smtClean="0"/>
              <a:t>°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78619"/>
              </p:ext>
            </p:extLst>
          </p:nvPr>
        </p:nvGraphicFramePr>
        <p:xfrm>
          <a:off x="179995" y="274156"/>
          <a:ext cx="6120197" cy="353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1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</a:t>
                      </a:r>
                      <a:r>
                        <a:rPr lang="pt-BR" sz="2000" dirty="0" smtClean="0">
                          <a:effectLst/>
                        </a:rPr>
                        <a:t>Despesa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dirty="0" smtClean="0">
                          <a:effectLst/>
                        </a:rPr>
                        <a:t>Orçamentaria 2°Quadrimestre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pic>
        <p:nvPicPr>
          <p:cNvPr id="6" name="Filename hint" descr="Alternative text"/>
          <p:cNvPicPr/>
          <p:nvPr/>
        </p:nvPicPr>
        <p:blipFill>
          <a:blip r:embed="rId3"/>
          <a:stretch>
            <a:fillRect/>
          </a:stretch>
        </p:blipFill>
        <p:spPr>
          <a:xfrm>
            <a:off x="73085" y="1707654"/>
            <a:ext cx="8997830" cy="30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3" y="0"/>
            <a:ext cx="9144000" cy="51435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</a:t>
            </a:r>
            <a:r>
              <a:rPr lang="pt-BR" sz="1100" dirty="0" err="1">
                <a:solidFill>
                  <a:srgbClr val="000000"/>
                </a:solidFill>
              </a:rPr>
              <a:t>Demost</a:t>
            </a:r>
            <a:r>
              <a:rPr lang="pt-BR" sz="1100" dirty="0" smtClean="0">
                <a:solidFill>
                  <a:srgbClr val="000000"/>
                </a:solidFill>
              </a:rPr>
              <a:t>. Da receita Corrente Líquida </a:t>
            </a:r>
            <a:r>
              <a:rPr lang="pt-BR" sz="1100" dirty="0">
                <a:solidFill>
                  <a:srgbClr val="000000"/>
                </a:solidFill>
              </a:rPr>
              <a:t>(RREO-Anexo </a:t>
            </a:r>
            <a:r>
              <a:rPr lang="pt-BR" sz="1100" dirty="0" smtClean="0">
                <a:solidFill>
                  <a:srgbClr val="000000"/>
                </a:solidFill>
              </a:rPr>
              <a:t>3</a:t>
            </a:r>
            <a:r>
              <a:rPr lang="pt-BR" sz="1100" b="1" dirty="0" smtClean="0">
                <a:solidFill>
                  <a:srgbClr val="000000"/>
                </a:solidFill>
              </a:rPr>
              <a:t>)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638941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Lei </a:t>
            </a:r>
            <a:r>
              <a:rPr lang="en-US" sz="1600" dirty="0" err="1"/>
              <a:t>Complementar</a:t>
            </a:r>
            <a:r>
              <a:rPr lang="en-US" sz="1600" dirty="0"/>
              <a:t> n°101/2000, Art. 2°, IV, ‘c’, § 1° e 3°</a:t>
            </a:r>
            <a:endParaRPr lang="pt-BR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51079"/>
              </p:ext>
            </p:extLst>
          </p:nvPr>
        </p:nvGraphicFramePr>
        <p:xfrm>
          <a:off x="167094" y="267494"/>
          <a:ext cx="6120680" cy="353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6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Receita Corrente Líquida (RCL)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709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664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Filename hint" descr="Alternative text"/>
          <p:cNvPicPr/>
          <p:nvPr/>
        </p:nvPicPr>
        <p:blipFill>
          <a:blip r:embed="rId4"/>
          <a:stretch>
            <a:fillRect/>
          </a:stretch>
        </p:blipFill>
        <p:spPr>
          <a:xfrm>
            <a:off x="609052" y="1565568"/>
            <a:ext cx="7917710" cy="27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1600" dirty="0">
                <a:latin typeface="+mj-lt"/>
              </a:rPr>
              <a:t>DEMONSTRATIVO SIMPLIFICADO  DO RELATÓRIO RESUMIDO DA EXECUÇÃO ORÇAMENTÁRIA – RREO (CONSOLIDADO EXECUTIVO X LEGISLATIVO)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0C689F58-7E33-4B31-AA8F-AA434AA26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21742"/>
              </p:ext>
            </p:extLst>
          </p:nvPr>
        </p:nvGraphicFramePr>
        <p:xfrm>
          <a:off x="323529" y="987574"/>
          <a:ext cx="7200800" cy="389527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03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969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BALANÇO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Até 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2°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4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98.565.410,00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98.565.410,00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76.464.658,00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Déficit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-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Saldo de Exercícios  Anteriores (Créditos adicionais)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17.929.952,66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98.565.410,00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138.683.880,66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Empenhadas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93.579.590,55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Liquidadas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68.880.902,54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Pagas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67.261.578,95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Superávit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7.583.755,46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</p:spTree>
    <p:extLst>
      <p:ext uri="{BB962C8B-B14F-4D97-AF65-F5344CB8AC3E}">
        <p14:creationId xmlns:p14="http://schemas.microsoft.com/office/powerpoint/2010/main" val="17690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900" dirty="0"/>
              <a:t>RESUMO DOS RESTOS À PAGAR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24651"/>
              </p:ext>
            </p:extLst>
          </p:nvPr>
        </p:nvGraphicFramePr>
        <p:xfrm>
          <a:off x="251520" y="1131590"/>
          <a:ext cx="8784976" cy="1727835"/>
        </p:xfrm>
        <a:graphic>
          <a:graphicData uri="http://schemas.openxmlformats.org/drawingml/2006/table">
            <a:tbl>
              <a:tblPr/>
              <a:tblGrid>
                <a:gridCol w="2351793"/>
                <a:gridCol w="1626847"/>
                <a:gridCol w="1493968"/>
                <a:gridCol w="1685521"/>
                <a:gridCol w="1626847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RESTOS A PAGAR POR PODER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CANCELAMENTO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Executivo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12.491.487,12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421.889,68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7.315.078,13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4.754.519,31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Legislativo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12.932,73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5.432,73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7.500,00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12.504.419,85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421.889,68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7.320.510,86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4.762.019,31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Demonstrativo Simplificado 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Relat.Resumido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Exec.Orç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(RREO-Anexo14)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9034CB9-B969-4D81-9206-8B10413766AE}"/>
              </a:ext>
            </a:extLst>
          </p:cNvPr>
          <p:cNvSpPr txBox="1"/>
          <p:nvPr/>
        </p:nvSpPr>
        <p:spPr>
          <a:xfrm>
            <a:off x="143508" y="555527"/>
            <a:ext cx="8856984" cy="984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900" dirty="0"/>
              <a:t>RELATÓRIO DAS DÍVIDAS RECONHECIDAS</a:t>
            </a:r>
          </a:p>
          <a:p>
            <a:r>
              <a:rPr lang="pt-BR" sz="2900" dirty="0"/>
              <a:t>E NÃO RECONHECIDAS NO 2</a:t>
            </a:r>
            <a:r>
              <a:rPr lang="pt-BR" sz="2900" dirty="0" smtClean="0"/>
              <a:t>º Quadrimestre</a:t>
            </a:r>
            <a:endParaRPr lang="pt-BR" sz="2900" dirty="0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ED281A9-0441-4ADF-A4EB-A6B1FDE03BE3}"/>
              </a:ext>
            </a:extLst>
          </p:cNvPr>
          <p:cNvSpPr txBox="1"/>
          <p:nvPr/>
        </p:nvSpPr>
        <p:spPr>
          <a:xfrm>
            <a:off x="110294" y="4227935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16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11870"/>
              </p:ext>
            </p:extLst>
          </p:nvPr>
        </p:nvGraphicFramePr>
        <p:xfrm>
          <a:off x="179512" y="1923678"/>
          <a:ext cx="8963135" cy="2553062"/>
        </p:xfrm>
        <a:graphic>
          <a:graphicData uri="http://schemas.openxmlformats.org/drawingml/2006/table">
            <a:tbl>
              <a:tblPr/>
              <a:tblGrid>
                <a:gridCol w="1936407"/>
                <a:gridCol w="1591986"/>
                <a:gridCol w="1512168"/>
                <a:gridCol w="1296144"/>
                <a:gridCol w="1296144"/>
                <a:gridCol w="1330286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PARCELAMENTOS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Anterior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537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contabilizadas anterior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INSS/PASEP/CSN/FATIMA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4.564.381,91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300.449,24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4.263.932,67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Reconhecidas e renegociadas em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PRECATÓRIO FGTS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5.411.936,56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401.555,06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5.010.381,50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      -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9.976.318,47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-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702.004,30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9.274.314,17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32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000" dirty="0"/>
              <a:t>OUVIDORIA</a:t>
            </a:r>
            <a:br>
              <a:rPr lang="pt-BR" sz="3000" dirty="0"/>
            </a:br>
            <a:r>
              <a:rPr lang="pt-BR" sz="3000" dirty="0"/>
              <a:t>2</a:t>
            </a:r>
            <a:r>
              <a:rPr lang="pt-BR" sz="3000" dirty="0" smtClean="0"/>
              <a:t>°QUADRIMESTRE 2023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432157"/>
              </p:ext>
            </p:extLst>
          </p:nvPr>
        </p:nvGraphicFramePr>
        <p:xfrm>
          <a:off x="5724128" y="2355726"/>
          <a:ext cx="2592288" cy="2706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299"/>
                <a:gridCol w="1075989"/>
              </a:tblGrid>
              <a:tr h="40028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800" u="none" strike="noStrike" dirty="0">
                          <a:effectLst/>
                        </a:rPr>
                        <a:t>ATENDIMENTOS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12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>
                          <a:effectLst/>
                        </a:rPr>
                        <a:t>Ouvidoria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2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LAI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2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 err="1" smtClean="0">
                          <a:effectLst/>
                        </a:rPr>
                        <a:t>email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2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Telefone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121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Carta serviço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02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u="none" strike="noStrike" dirty="0">
                          <a:effectLst/>
                        </a:rPr>
                        <a:t>Total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49008"/>
              </p:ext>
            </p:extLst>
          </p:nvPr>
        </p:nvGraphicFramePr>
        <p:xfrm>
          <a:off x="179512" y="313768"/>
          <a:ext cx="4536504" cy="4676590"/>
        </p:xfrm>
        <a:graphic>
          <a:graphicData uri="http://schemas.openxmlformats.org/drawingml/2006/table">
            <a:tbl>
              <a:tblPr/>
              <a:tblGrid>
                <a:gridCol w="3208748"/>
                <a:gridCol w="1327756"/>
              </a:tblGrid>
              <a:tr h="2359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Tributos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Meio ambiente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52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de postura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8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Planejamento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Vigilancia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7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Administração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Portal da Transparência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Aguas de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capivari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CELESC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2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Prefeita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Conselho Tutelar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Defesa Civil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Proteção Animal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Recursos</a:t>
                      </a:r>
                      <a:r>
                        <a:rPr lang="pt-BR" baseline="0" dirty="0" smtClean="0"/>
                        <a:t> Humanos</a:t>
                      </a:r>
                      <a:endParaRPr lang="pt-BR" dirty="0"/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assunto </a:t>
                      </a:r>
                    </a:p>
                  </a:txBody>
                  <a:tcPr marL="8770" marR="8770" marT="87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6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400" dirty="0"/>
              <a:t>AGRADECEMOS A PARTICIPAÇÃO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B8378A6-35EC-4CBD-B8BB-FF5F285C32E8}"/>
              </a:ext>
            </a:extLst>
          </p:cNvPr>
          <p:cNvSpPr txBox="1"/>
          <p:nvPr/>
        </p:nvSpPr>
        <p:spPr>
          <a:xfrm>
            <a:off x="755576" y="1203598"/>
            <a:ext cx="4648200" cy="33855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3814296-09EB-40C8-8EAD-04055ED1966F}"/>
              </a:ext>
            </a:extLst>
          </p:cNvPr>
          <p:cNvSpPr txBox="1"/>
          <p:nvPr/>
        </p:nvSpPr>
        <p:spPr>
          <a:xfrm>
            <a:off x="295998" y="2878925"/>
            <a:ext cx="4572000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dirty="0" smtClean="0"/>
              <a:t>Mario </a:t>
            </a:r>
            <a:r>
              <a:rPr lang="pt-BR" dirty="0" err="1" smtClean="0"/>
              <a:t>Latrônico</a:t>
            </a:r>
            <a:r>
              <a:rPr lang="pt-BR" dirty="0" smtClean="0"/>
              <a:t> Junior</a:t>
            </a:r>
            <a:endParaRPr lang="pt-BR" dirty="0"/>
          </a:p>
          <a:p>
            <a:pPr algn="ctr"/>
            <a:r>
              <a:rPr lang="pt-BR" dirty="0"/>
              <a:t>Secretaria de  Administração  e Finanças</a:t>
            </a:r>
          </a:p>
          <a:p>
            <a:pPr algn="ctr"/>
            <a:r>
              <a:rPr lang="pt-BR" dirty="0">
                <a:hlinkClick r:id="rId4"/>
              </a:rPr>
              <a:t>controleinterno@capivaridebaixo.sc.gov.</a:t>
            </a:r>
            <a:r>
              <a:rPr lang="pt-BR" b="1" dirty="0">
                <a:hlinkClick r:id="rId4"/>
              </a:rPr>
              <a:t>br</a:t>
            </a:r>
            <a:endParaRPr lang="pt-BR" b="1" dirty="0"/>
          </a:p>
          <a:p>
            <a:pPr algn="ctr"/>
            <a:r>
              <a:rPr lang="pt-BR" b="1" dirty="0" smtClean="0"/>
              <a:t>29/09/2023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95998" y="9112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para prestação de contas do </a:t>
            </a:r>
          </a:p>
          <a:p>
            <a:pPr algn="ctr"/>
            <a:r>
              <a:rPr lang="pt-BR" sz="2400" dirty="0"/>
              <a:t>2</a:t>
            </a:r>
            <a:r>
              <a:rPr lang="pt-BR" sz="2400" dirty="0" smtClean="0"/>
              <a:t>º Quadrimestre </a:t>
            </a:r>
            <a:r>
              <a:rPr lang="pt-BR" sz="2400" dirty="0"/>
              <a:t>/</a:t>
            </a:r>
            <a:r>
              <a:rPr lang="pt-BR" sz="2400" dirty="0" smtClean="0"/>
              <a:t>2023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5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06CB030A-A9D6-49B7-BA41-62584A11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95486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76B57458-132E-4E88-9377-16D0792C0644}"/>
              </a:ext>
            </a:extLst>
          </p:cNvPr>
          <p:cNvSpPr txBox="1">
            <a:spLocks/>
          </p:cNvSpPr>
          <p:nvPr/>
        </p:nvSpPr>
        <p:spPr>
          <a:xfrm>
            <a:off x="1337994" y="1719657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PRINCÍPIOS CONSTITUCIONAIS QUE REGEM A ADMINISTRAÇÃO PÚBLICA (Artigo 37º. da C.F.)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LEGALIDADE;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IMPESSOALIDADE;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MORALIDADE;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PUBLICIDADE;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EFICIÊNCIA. 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AF418B2C-BFAA-4E14-A6B3-FD1B2D0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0429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02539121-0395-4215-92BC-FB6A11D15CBE}"/>
              </a:ext>
            </a:extLst>
          </p:cNvPr>
          <p:cNvSpPr txBox="1">
            <a:spLocks/>
          </p:cNvSpPr>
          <p:nvPr/>
        </p:nvSpPr>
        <p:spPr>
          <a:xfrm>
            <a:off x="0" y="1131591"/>
            <a:ext cx="9144000" cy="468052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300" dirty="0"/>
              <a:t>PRINCÍPIOS BASILARES DA LEI DE RESPONSABILIDADE FISCAL - LRF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Planejamento: (Destinar tempo e recursos necessários para execução das ações administrativas com maior eficiência);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Transparência: (dar conhecimento à sociedade das ações governamentais);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Participação Popular: (que as audiências públicas se tornem o centro das decisões);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Equilíbrio: (Prevenção de déficits);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Preservação do Patrimônio Público: (Impedir a utilização indevida dos recursos públicos);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Limitação da Despesa: (Restabelecer as contas públicas aos limites estabelecidos por Lei);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Controle do Endividamento Público: (Manter o equilíbrio das contas e cumprir os limites estabelecidos por lei).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3008E9A9-0C4C-4050-9B2B-21BAB99B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12347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="" xmlns:a16="http://schemas.microsoft.com/office/drawing/2014/main" id="{6DB9C491-7848-419D-93CB-910807CC06BD}"/>
              </a:ext>
            </a:extLst>
          </p:cNvPr>
          <p:cNvSpPr txBox="1">
            <a:spLocks/>
          </p:cNvSpPr>
          <p:nvPr/>
        </p:nvSpPr>
        <p:spPr>
          <a:xfrm>
            <a:off x="1371600" y="1545302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TÓPICOS DA APRESENTAÇÃO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RECEITAS </a:t>
            </a:r>
            <a:r>
              <a:rPr lang="pt-BR" b="1" dirty="0" smtClean="0"/>
              <a:t>ORÇAMENTÁRIA</a:t>
            </a: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DESPESAS ORÇAMENTÁRIA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LIMITES LEGAIS E CONSTITUCIONAIS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ACOMPANHAMENTO DAS METAS QUADRIMESTRAIS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RELATÓRIO RESUMIDO DA EXECUÇÃO ORÇAMENTÁRIA </a:t>
            </a:r>
            <a:r>
              <a:rPr lang="pt-BR" b="1" dirty="0" smtClean="0"/>
              <a:t>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AÇÕES REALIZADAS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6721C53B-7397-4B1F-8822-532D55E3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95486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FDE22235-56B6-442A-A0AC-1C22EB74A6E3}"/>
              </a:ext>
            </a:extLst>
          </p:cNvPr>
          <p:cNvSpPr txBox="1">
            <a:spLocks/>
          </p:cNvSpPr>
          <p:nvPr/>
        </p:nvSpPr>
        <p:spPr>
          <a:xfrm>
            <a:off x="611560" y="1141819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RECEITAS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61230EF9-4DC5-49A0-A0DE-EDF9B446101A}"/>
              </a:ext>
            </a:extLst>
          </p:cNvPr>
          <p:cNvSpPr/>
          <p:nvPr/>
        </p:nvSpPr>
        <p:spPr>
          <a:xfrm>
            <a:off x="611560" y="3600145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2</a:t>
            </a:r>
            <a:r>
              <a:rPr lang="pt-BR" dirty="0" smtClean="0"/>
              <a:t>° </a:t>
            </a:r>
            <a:r>
              <a:rPr lang="pt-BR" dirty="0"/>
              <a:t>Quadrimestre</a:t>
            </a:r>
          </a:p>
          <a:p>
            <a:r>
              <a:rPr lang="pt-BR" dirty="0"/>
              <a:t>Período: </a:t>
            </a:r>
            <a:r>
              <a:rPr lang="pt-BR" dirty="0" smtClean="0"/>
              <a:t>05/2023 </a:t>
            </a:r>
            <a:r>
              <a:rPr lang="pt-BR" dirty="0"/>
              <a:t>a </a:t>
            </a:r>
            <a:r>
              <a:rPr lang="pt-BR" dirty="0" smtClean="0"/>
              <a:t>08/2023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5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" y="1"/>
            <a:ext cx="9144000" cy="5508929"/>
          </a:xfrm>
          <a:prstGeom prst="rect">
            <a:avLst/>
          </a:pr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="" xmlns:a16="http://schemas.microsoft.com/office/drawing/2014/main" id="{81F63709-3EA8-448B-A778-9587DF229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003077"/>
              </p:ext>
            </p:extLst>
          </p:nvPr>
        </p:nvGraphicFramePr>
        <p:xfrm>
          <a:off x="107504" y="1195192"/>
          <a:ext cx="8784976" cy="358635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6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78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99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Descrição  da Receita</a:t>
                      </a:r>
                    </a:p>
                  </a:txBody>
                  <a:tcPr marL="7829" marR="7829" marT="782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Tributária (Receita Própria)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IPTU,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ISS,ITBI, I.R, TAXAS(alvará, lixo,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etc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Contribuições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Iluminação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Pública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Patrimonial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Rendimentos e Alienações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Serviços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Serviços de Água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FPM, SUS,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FUNDEB, ICMS,IPVA, FNDE,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SUAS,etc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Outras Receitas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Dívida Ativa, Multas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 Juros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</a:t>
                      </a:r>
                      <a:r>
                        <a:rPr lang="pt-BR" sz="20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Capital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Convênios e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transf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para investimentos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(-) Ded. Receita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Deduções de FUNDEB e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deduções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900" dirty="0"/>
              <a:t>ESTRUTURA DA RECEITA</a:t>
            </a:r>
          </a:p>
        </p:txBody>
      </p:sp>
    </p:spTree>
    <p:extLst>
      <p:ext uri="{BB962C8B-B14F-4D97-AF65-F5344CB8AC3E}">
        <p14:creationId xmlns:p14="http://schemas.microsoft.com/office/powerpoint/2010/main" val="7797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="" xmlns:a16="http://schemas.microsoft.com/office/drawing/2014/main" id="{58770B7B-4D48-4395-84E3-966955B4B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214750"/>
              </p:ext>
            </p:extLst>
          </p:nvPr>
        </p:nvGraphicFramePr>
        <p:xfrm>
          <a:off x="243972" y="584400"/>
          <a:ext cx="8352927" cy="44592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2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2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 (I)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98.540.821,00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76.005.116,24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Tributária(impostos e taxas)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22.332.737,31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12.532.410,67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2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Contribuições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1.748.400,00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1.441.938,27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82%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10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91.120,00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2.984.751,86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3276%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Agropecuária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97.655,00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3.244,26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Serviços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7.248.500,00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5.303.484,73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Correntes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66.189.146,69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52.809.735,07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Receitas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Corrent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833.262,00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929.551,38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Intra-Orçamentária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de Capital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24.589,00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459.541,76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1869%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3810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98.565.410,00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76.464.658,00 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78%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79749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Fonte: Balanço Orçamentário (RREO-Anexo1)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1520" y="59905"/>
            <a:ext cx="6192688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fontAlgn="b"/>
            <a:r>
              <a:rPr lang="pt-BR" sz="2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RECEITA POR CATEGORIA ECONÔMICA</a:t>
            </a:r>
          </a:p>
        </p:txBody>
      </p:sp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800" dirty="0"/>
              <a:t>RECEITAS TRIBUTÁRIAS e </a:t>
            </a:r>
            <a:br>
              <a:rPr lang="pt-BR" sz="2800" dirty="0"/>
            </a:br>
            <a:r>
              <a:rPr lang="pt-BR" sz="2800" dirty="0"/>
              <a:t>COMTRIBUIÇÕES DE MELHORIAS</a:t>
            </a:r>
            <a:endParaRPr lang="pt-BR" sz="2900" dirty="0"/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="" xmlns:a16="http://schemas.microsoft.com/office/drawing/2014/main" id="{B51BBB59-B505-4F74-A10E-95A755BBA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379964"/>
              </p:ext>
            </p:extLst>
          </p:nvPr>
        </p:nvGraphicFramePr>
        <p:xfrm>
          <a:off x="539552" y="1316412"/>
          <a:ext cx="8136905" cy="33809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tblPr>
              <a:tblGrid>
                <a:gridCol w="28803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RECEITAS TRIBUTÁRIAS E CONTRIBUIÇÕES DE MELHORIAS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°Quadrimestre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IPTU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4.975.693,31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2.514.623,24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10.018.200,00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5.265.547,47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ITBI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1.028.691,00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540.365,11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IRRF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4.291.500,00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2.238.252,87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79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Taxas e Contribuição de Melhorias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2.018.653,00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1.973.621,98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98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22.332.737,31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12.532.410,67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Demost. Dos Resultados Primários (RREO-Anexo </a:t>
            </a:r>
            <a:r>
              <a:rPr lang="pt-BR" sz="1100" b="1" dirty="0">
                <a:solidFill>
                  <a:srgbClr val="000000"/>
                </a:solidFill>
              </a:rPr>
              <a:t>6)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22838</TotalTime>
  <Words>1370</Words>
  <Application>Microsoft Office PowerPoint</Application>
  <PresentationFormat>Apresentação na tela (16:9)</PresentationFormat>
  <Paragraphs>485</Paragraphs>
  <Slides>27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Tema do Office</vt:lpstr>
      <vt:lpstr>2_Tema do Office</vt:lpstr>
      <vt:lpstr>Apresentação do PowerPoint</vt:lpstr>
      <vt:lpstr> AUDIÊNCIA PÚBLICA 2º Quadrimestre  </vt:lpstr>
      <vt:lpstr> AUDIÊNCIA PÚBLICA 2º Quadrimestre  </vt:lpstr>
      <vt:lpstr> AUDIÊNCIA PÚBLICA 2º Quadrimestre  </vt:lpstr>
      <vt:lpstr> AUDIÊNCIA PÚBLICA 2º Quadrimestre  </vt:lpstr>
      <vt:lpstr> AUDIÊNCIA PÚBLICA 2º Quadrimestre  </vt:lpstr>
      <vt:lpstr>ESTRUTURA DA RECEITA</vt:lpstr>
      <vt:lpstr>Apresentação do PowerPoint</vt:lpstr>
      <vt:lpstr>RECEITAS TRIBUTÁRIAS e  COMTRIBUIÇÕES DE MELHORIAS</vt:lpstr>
      <vt:lpstr> AUDIÊNCIA PÚBLICA 2º Quadrimestre  </vt:lpstr>
      <vt:lpstr>Apresentação do PowerPoint</vt:lpstr>
      <vt:lpstr> AUDIÊNCIA PÚBLICA 2º Quadrimestre  </vt:lpstr>
      <vt:lpstr>CÁLCULO DE CUMP. AO ARTIGO 212-A, inciso XI da CF</vt:lpstr>
      <vt:lpstr>LIMITES – EDUCAÇÃO</vt:lpstr>
      <vt:lpstr>LIMITES – SAÚDE</vt:lpstr>
      <vt:lpstr>LIMITES – PESSOAL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OUVIDORIA 2°QUADRIMESTRE 2023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usuário</cp:lastModifiedBy>
  <cp:revision>280</cp:revision>
  <cp:lastPrinted>2023-09-28T13:46:12Z</cp:lastPrinted>
  <dcterms:created xsi:type="dcterms:W3CDTF">2021-05-10T18:20:11Z</dcterms:created>
  <dcterms:modified xsi:type="dcterms:W3CDTF">2023-09-28T13:47:59Z</dcterms:modified>
</cp:coreProperties>
</file>