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433" r:id="rId3"/>
    <p:sldId id="434" r:id="rId4"/>
    <p:sldId id="435" r:id="rId5"/>
    <p:sldId id="436" r:id="rId6"/>
    <p:sldId id="437" r:id="rId7"/>
    <p:sldId id="439" r:id="rId8"/>
    <p:sldId id="441" r:id="rId9"/>
    <p:sldId id="442" r:id="rId10"/>
    <p:sldId id="444" r:id="rId11"/>
    <p:sldId id="369" r:id="rId12"/>
    <p:sldId id="366" r:id="rId13"/>
    <p:sldId id="411" r:id="rId14"/>
    <p:sldId id="320" r:id="rId15"/>
    <p:sldId id="456" r:id="rId16"/>
    <p:sldId id="458" r:id="rId17"/>
    <p:sldId id="453" r:id="rId18"/>
    <p:sldId id="424" r:id="rId19"/>
    <p:sldId id="455" r:id="rId20"/>
    <p:sldId id="457" r:id="rId21"/>
    <p:sldId id="460" r:id="rId22"/>
    <p:sldId id="417" r:id="rId23"/>
    <p:sldId id="459" r:id="rId24"/>
    <p:sldId id="427" r:id="rId25"/>
    <p:sldId id="451" r:id="rId26"/>
    <p:sldId id="386" r:id="rId27"/>
    <p:sldId id="321" r:id="rId28"/>
    <p:sldId id="464" r:id="rId29"/>
    <p:sldId id="465" r:id="rId30"/>
    <p:sldId id="466" r:id="rId31"/>
    <p:sldId id="467" r:id="rId32"/>
    <p:sldId id="487" r:id="rId33"/>
    <p:sldId id="488" r:id="rId34"/>
    <p:sldId id="469" r:id="rId35"/>
    <p:sldId id="470" r:id="rId36"/>
    <p:sldId id="471" r:id="rId37"/>
    <p:sldId id="505" r:id="rId38"/>
    <p:sldId id="506" r:id="rId39"/>
    <p:sldId id="507" r:id="rId40"/>
    <p:sldId id="503" r:id="rId41"/>
    <p:sldId id="508" r:id="rId42"/>
    <p:sldId id="509" r:id="rId43"/>
    <p:sldId id="510" r:id="rId44"/>
    <p:sldId id="511" r:id="rId45"/>
    <p:sldId id="472" r:id="rId46"/>
    <p:sldId id="489" r:id="rId47"/>
    <p:sldId id="490" r:id="rId48"/>
    <p:sldId id="491" r:id="rId49"/>
    <p:sldId id="492" r:id="rId50"/>
    <p:sldId id="493" r:id="rId51"/>
    <p:sldId id="494" r:id="rId52"/>
    <p:sldId id="495" r:id="rId53"/>
    <p:sldId id="496" r:id="rId54"/>
    <p:sldId id="497" r:id="rId55"/>
    <p:sldId id="498" r:id="rId56"/>
    <p:sldId id="499" r:id="rId57"/>
    <p:sldId id="474" r:id="rId58"/>
    <p:sldId id="473" r:id="rId59"/>
    <p:sldId id="475" r:id="rId60"/>
    <p:sldId id="476" r:id="rId61"/>
    <p:sldId id="477" r:id="rId62"/>
    <p:sldId id="478" r:id="rId63"/>
    <p:sldId id="479" r:id="rId64"/>
    <p:sldId id="480" r:id="rId65"/>
    <p:sldId id="481" r:id="rId66"/>
    <p:sldId id="482" r:id="rId67"/>
    <p:sldId id="483" r:id="rId68"/>
    <p:sldId id="484" r:id="rId69"/>
    <p:sldId id="502" r:id="rId70"/>
  </p:sldIdLst>
  <p:sldSz cx="9144000" cy="5143500" type="screen16x9"/>
  <p:notesSz cx="10018713" cy="68865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4680" autoAdjust="0"/>
  </p:normalViewPr>
  <p:slideViewPr>
    <p:cSldViewPr>
      <p:cViewPr>
        <p:scale>
          <a:sx n="166" d="100"/>
          <a:sy n="166" d="100"/>
        </p:scale>
        <p:origin x="-222" y="-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B58CA15E-058F-40DA-806B-DB2F254C9DE0}" type="datetimeFigureOut">
              <a:rPr lang="pt-BR" smtClean="0"/>
              <a:t>27/05/2023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7A13D43C-D01E-4A34-B93B-AF566D1E4A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22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30E71B03-8032-4C6D-AF53-F6F85AB6EF1D}" type="datetimeFigureOut">
              <a:rPr lang="pt-BR" smtClean="0"/>
              <a:t>27/05/2023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01872" y="3271122"/>
            <a:ext cx="8014970" cy="3098959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1C04D5F3-4D96-490A-935E-83E7ACD57F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56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5938"/>
            <a:ext cx="4589463" cy="258286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5938"/>
            <a:ext cx="4589463" cy="258286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794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5938"/>
            <a:ext cx="4589463" cy="258286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5938"/>
            <a:ext cx="4589463" cy="258286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2E8-A2AE-43CF-8320-A8CC8E74094E}" type="datetime1">
              <a:rPr lang="pt-BR" smtClean="0"/>
              <a:t>27/05/2023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0EC3-872D-40AD-9B08-02C2CF5E10A0}" type="datetime1">
              <a:rPr lang="pt-BR" smtClean="0"/>
              <a:t>27/05/2023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A98-CE0C-459A-A6C5-9ED18AFBA0FB}" type="datetime1">
              <a:rPr lang="pt-BR" smtClean="0"/>
              <a:t>27/05/2023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F3FF3-8FFA-424E-9E59-1A60557E3913}" type="datetime1">
              <a:rPr lang="pt-BR" smtClean="0"/>
              <a:t>27/05/2023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406A-7404-48C8-980B-18434A35CBE3}" type="datetime1">
              <a:rPr lang="pt-BR" smtClean="0"/>
              <a:t>27/05/2023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66F7-14FF-4FF3-AA8C-A6B026CE4F33}" type="datetime1">
              <a:rPr lang="pt-BR" smtClean="0"/>
              <a:t>27/05/2023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B8B27-BC07-4E84-A111-3CF76BAD4369}" type="datetime1">
              <a:rPr lang="pt-BR" smtClean="0"/>
              <a:t>27/05/2023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9539-CC59-4799-B86B-ED930A797F56}" type="datetime1">
              <a:rPr lang="pt-BR" smtClean="0"/>
              <a:t>27/05/2023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9E58-EE8D-47E1-AADF-3F242F8302A0}" type="datetime1">
              <a:rPr lang="pt-BR" smtClean="0"/>
              <a:t>27/05/2023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844B-3620-443A-9B9A-9AECB9A01440}" type="datetime1">
              <a:rPr lang="pt-BR" smtClean="0"/>
              <a:t>27/05/2023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1445-1FFE-4495-ADBE-06DCD2364202}" type="datetime1">
              <a:rPr lang="pt-BR" smtClean="0"/>
              <a:t>27/05/2023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ECE37-76A9-4C01-BC38-91E9A23E6165}" type="datetime1">
              <a:rPr lang="pt-BR" smtClean="0"/>
              <a:t>27/05/2023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2" y="318597"/>
            <a:ext cx="4493021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SECRETARIA MUNICIPAL DE </a:t>
            </a:r>
            <a:r>
              <a:rPr lang="pt-BR" sz="2800" b="1" dirty="0" smtClean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INFRAESTRUTURA</a:t>
            </a: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ahnschrift SemiBold Condensed" panose="020B0502040204020203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MOBILIDADE</a:t>
            </a:r>
            <a:r>
              <a:rPr lang="pt-BR" sz="28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2800" b="1" dirty="0" smtClean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E SEGURANÇA PÚBLICA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ahnschrift SemiBold Condensed" panose="020B0502040204020203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Arial" pitchFamily="34" charset="0"/>
              </a:rPr>
              <a:t>GESTÃO 2021 - 2024</a:t>
            </a:r>
            <a:endParaRPr kumimoji="0" lang="pt-B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ahnschrift SemiBold Condensed" panose="020B0502040204020203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Adam Dutra Machado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Secretário Municipal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º</a:t>
            </a:r>
            <a:r>
              <a:rPr kumimoji="0" lang="pt-BR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pt-BR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QUADRIMESTRE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400" b="1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364088" y="126502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TOTAL GERAL R$3.980,00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0" y="4731990"/>
            <a:ext cx="2895600" cy="273844"/>
          </a:xfrm>
        </p:spPr>
        <p:txBody>
          <a:bodyPr/>
          <a:lstStyle/>
          <a:p>
            <a:r>
              <a:rPr lang="pt-BR" dirty="0"/>
              <a:t>1º QUADRIMENTES 2023</a:t>
            </a: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23528" y="339504"/>
            <a:ext cx="556289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</a:rPr>
              <a:t>SINALIZAÇÃO VIÁRIA E TRÂNSITO 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87" y="1860269"/>
            <a:ext cx="3854154" cy="2379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17845" r="-789" b="3062"/>
          <a:stretch/>
        </p:blipFill>
        <p:spPr bwMode="auto">
          <a:xfrm>
            <a:off x="251522" y="1253405"/>
            <a:ext cx="2398019" cy="3257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65026"/>
            <a:ext cx="1846710" cy="3246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7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0270" y="1563639"/>
            <a:ext cx="4325317" cy="201718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4" y="3795887"/>
            <a:ext cx="8699890" cy="58967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2983" y="325323"/>
            <a:ext cx="5911187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1"/>
                </a:solidFill>
              </a:rPr>
              <a:t>GESTÃO PATRIMONIAL E FROTA MUNICIPAL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10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80605" y="1053787"/>
            <a:ext cx="2425905" cy="36583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1"/>
                </a:solidFill>
              </a:rPr>
              <a:t>JANEIRO - ABRIL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60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395616" y="4845858"/>
            <a:ext cx="2895600" cy="273844"/>
          </a:xfrm>
        </p:spPr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6"/>
          <a:stretch/>
        </p:blipFill>
        <p:spPr bwMode="auto">
          <a:xfrm>
            <a:off x="6769203" y="2571752"/>
            <a:ext cx="2160868" cy="8000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"/>
          <a:stretch/>
        </p:blipFill>
        <p:spPr bwMode="auto">
          <a:xfrm>
            <a:off x="209277" y="1563638"/>
            <a:ext cx="6372678" cy="312471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209277" y="339504"/>
            <a:ext cx="397225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1"/>
                </a:solidFill>
              </a:rPr>
              <a:t>TRANSPORTE DE PACIENTES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13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209277" y="1053787"/>
            <a:ext cx="2425905" cy="36583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1"/>
                </a:solidFill>
              </a:rPr>
              <a:t>JANEIRO - ABRIL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39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849931" y="3651870"/>
            <a:ext cx="1893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TOTAL: 53</a:t>
            </a:r>
            <a:endParaRPr lang="pt-BR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3241"/>
            <a:ext cx="7691893" cy="202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23528" y="699544"/>
            <a:ext cx="496855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 dirty="0" smtClean="0"/>
              <a:t> AÇÕES REALIZADAS  </a:t>
            </a:r>
            <a:r>
              <a:rPr lang="pt-BR" sz="2000" b="1" dirty="0"/>
              <a:t>JANEIRO – ABRIL 2023</a:t>
            </a:r>
          </a:p>
          <a:p>
            <a:pPr algn="l"/>
            <a:r>
              <a:rPr lang="pt-BR" sz="2000" b="1" dirty="0"/>
              <a:t> DEPARTAMENTO TRÂNSITO</a:t>
            </a:r>
          </a:p>
        </p:txBody>
      </p:sp>
    </p:spTree>
    <p:extLst>
      <p:ext uri="{BB962C8B-B14F-4D97-AF65-F5344CB8AC3E}">
        <p14:creationId xmlns:p14="http://schemas.microsoft.com/office/powerpoint/2010/main" val="125083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95536" y="505448"/>
            <a:ext cx="432048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 </a:t>
            </a:r>
            <a:r>
              <a:rPr lang="pt-BR" sz="2800" b="1" dirty="0"/>
              <a:t>GUARDA</a:t>
            </a:r>
            <a:r>
              <a:rPr lang="pt-BR" sz="2800" b="1" dirty="0">
                <a:solidFill>
                  <a:schemeClr val="accent1"/>
                </a:solidFill>
              </a:rPr>
              <a:t> </a:t>
            </a:r>
            <a:r>
              <a:rPr lang="pt-BR" sz="2800" b="1" dirty="0"/>
              <a:t>MUNICIPAL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02F56CED-7E06-4346-9C36-58261788AECF}"/>
              </a:ext>
            </a:extLst>
          </p:cNvPr>
          <p:cNvSpPr txBox="1"/>
          <p:nvPr/>
        </p:nvSpPr>
        <p:spPr>
          <a:xfrm>
            <a:off x="395536" y="1923678"/>
            <a:ext cx="3977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Patrulhamento Preventivo nas Creches e Escolas</a:t>
            </a:r>
            <a:endParaRPr lang="pt-BR" sz="32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03600"/>
            <a:ext cx="3241316" cy="3257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0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5089" y="1355137"/>
            <a:ext cx="4680520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sz="2700" b="1" dirty="0" smtClean="0">
                <a:solidFill>
                  <a:schemeClr val="tx2"/>
                </a:solidFill>
              </a:rPr>
              <a:t>PAVIMENTAÇÃO ASFÁLTICA</a:t>
            </a:r>
            <a:br>
              <a:rPr lang="pt-BR" sz="2700" b="1" dirty="0" smtClean="0">
                <a:solidFill>
                  <a:schemeClr val="tx2"/>
                </a:solidFill>
              </a:rPr>
            </a:br>
            <a:r>
              <a:rPr lang="pt-BR" sz="2700" b="1" dirty="0" smtClean="0">
                <a:solidFill>
                  <a:schemeClr val="tx2"/>
                </a:solidFill>
              </a:rPr>
              <a:t>RUA: JOÃO HONORATO DA ROSA</a:t>
            </a:r>
            <a:br>
              <a:rPr lang="pt-BR" sz="2700" b="1" dirty="0" smtClean="0">
                <a:solidFill>
                  <a:schemeClr val="tx2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R$: 200.000,00 RECURSO CONVÊNIOS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R$: 39.153,70 RECURSO PRÓPRIOS</a:t>
            </a:r>
            <a:endParaRPr lang="pt-BR" sz="1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1347615"/>
            <a:ext cx="4026195" cy="3091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51523" y="555526"/>
            <a:ext cx="58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  <a:highlight>
                  <a:srgbClr val="FFFF00"/>
                </a:highlight>
              </a:rPr>
              <a:t>NOVAS INFRAESTRUTURAS URBANAS</a:t>
            </a:r>
          </a:p>
        </p:txBody>
      </p:sp>
    </p:spTree>
    <p:extLst>
      <p:ext uri="{BB962C8B-B14F-4D97-AF65-F5344CB8AC3E}">
        <p14:creationId xmlns:p14="http://schemas.microsoft.com/office/powerpoint/2010/main" val="42621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3528" y="771550"/>
            <a:ext cx="4968552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sz="2700" b="1" dirty="0" smtClean="0">
                <a:solidFill>
                  <a:schemeClr val="tx2"/>
                </a:solidFill>
              </a:rPr>
              <a:t>PAVIMENTAÇÃO ASFÁLTICA</a:t>
            </a:r>
            <a:br>
              <a:rPr lang="pt-BR" sz="2700" b="1" dirty="0" smtClean="0">
                <a:solidFill>
                  <a:schemeClr val="tx2"/>
                </a:solidFill>
              </a:rPr>
            </a:br>
            <a:r>
              <a:rPr lang="pt-BR" sz="2700" b="1" dirty="0" smtClean="0">
                <a:solidFill>
                  <a:schemeClr val="tx2"/>
                </a:solidFill>
              </a:rPr>
              <a:t>RUA MARIA FRONTINA DA SILVA</a:t>
            </a:r>
            <a:r>
              <a:rPr lang="pt-BR" sz="1800" b="1" dirty="0" smtClean="0"/>
              <a:t/>
            </a:r>
            <a:br>
              <a:rPr lang="pt-BR" sz="1800" b="1" dirty="0" smtClean="0"/>
            </a:br>
            <a:r>
              <a:rPr lang="pt-BR" sz="1800" b="1" dirty="0" smtClean="0">
                <a:solidFill>
                  <a:srgbClr val="FF0000"/>
                </a:solidFill>
              </a:rPr>
              <a:t>R$: 150.000,00 RECURSO CONVÊNIOS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R$: 37.682,63 RECURSO PRÓPRIOS</a:t>
            </a:r>
            <a:endParaRPr lang="pt-BR" sz="18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r="1767"/>
          <a:stretch/>
        </p:blipFill>
        <p:spPr bwMode="auto">
          <a:xfrm>
            <a:off x="4283968" y="1347615"/>
            <a:ext cx="4252824" cy="333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2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79512" y="483518"/>
            <a:ext cx="7315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</a:rPr>
              <a:t>PAVIMENTAÇÃO DE LAJOTA (CONCLUÍDA)</a:t>
            </a:r>
          </a:p>
          <a:p>
            <a:r>
              <a:rPr lang="pt-BR" b="1" dirty="0" smtClean="0">
                <a:solidFill>
                  <a:schemeClr val="tx2"/>
                </a:solidFill>
              </a:rPr>
              <a:t>RUA: RODNEI LIBERATO CORREA, HEMILIO HONORATO DA SILVA, TRAVESSAS 1,2 E 3 COM RAFAEL LUCIANO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8" y="1491630"/>
            <a:ext cx="4819559" cy="302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9512" y="14916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R$ 200.000,00 RECURSOS CONVÊNIOS  </a:t>
            </a:r>
          </a:p>
          <a:p>
            <a:r>
              <a:rPr lang="pt-BR" b="1" dirty="0">
                <a:solidFill>
                  <a:srgbClr val="FF0000"/>
                </a:solidFill>
              </a:rPr>
              <a:t>R$ 396.882,78 RECURSOS PRÓPRIOS</a:t>
            </a:r>
          </a:p>
        </p:txBody>
      </p:sp>
    </p:spTree>
    <p:extLst>
      <p:ext uri="{BB962C8B-B14F-4D97-AF65-F5344CB8AC3E}">
        <p14:creationId xmlns:p14="http://schemas.microsoft.com/office/powerpoint/2010/main" val="390023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987824" y="4740027"/>
            <a:ext cx="2895600" cy="273844"/>
          </a:xfrm>
        </p:spPr>
        <p:txBody>
          <a:bodyPr/>
          <a:lstStyle/>
          <a:p>
            <a:r>
              <a:rPr lang="pt-BR" dirty="0"/>
              <a:t>1º QUADRIMENTES 2023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95536" y="490364"/>
            <a:ext cx="5760640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sz="2400" b="1" dirty="0" smtClean="0">
                <a:solidFill>
                  <a:schemeClr val="tx2"/>
                </a:solidFill>
              </a:rPr>
              <a:t>PAVIMENTAÇÃO ASFÁLTICA</a:t>
            </a:r>
            <a:br>
              <a:rPr lang="pt-BR" sz="2400" b="1" dirty="0" smtClean="0">
                <a:solidFill>
                  <a:schemeClr val="tx2"/>
                </a:solidFill>
              </a:rPr>
            </a:br>
            <a:r>
              <a:rPr lang="pt-BR" sz="2400" b="1" dirty="0" smtClean="0">
                <a:solidFill>
                  <a:schemeClr val="tx2"/>
                </a:solidFill>
              </a:rPr>
              <a:t>RUA HORÁCIO INOCÊNCIO DE AGUIAR</a:t>
            </a:r>
            <a:r>
              <a:rPr lang="pt-BR" sz="1800" b="1" dirty="0" smtClean="0"/>
              <a:t/>
            </a:r>
            <a:br>
              <a:rPr lang="pt-BR" sz="1800" b="1" dirty="0" smtClean="0"/>
            </a:br>
            <a:endParaRPr lang="pt-BR" sz="18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29826"/>
            <a:ext cx="4823120" cy="2805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7"/>
          <a:stretch/>
        </p:blipFill>
        <p:spPr bwMode="auto">
          <a:xfrm>
            <a:off x="5508104" y="1367838"/>
            <a:ext cx="2979416" cy="3267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95536" y="11232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R$: 150.000,00 RECURSO CONVÊNIOS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R$: 15.128,10 </a:t>
            </a:r>
            <a:r>
              <a:rPr lang="pt-BR" b="1" dirty="0" smtClean="0">
                <a:solidFill>
                  <a:srgbClr val="FF0000"/>
                </a:solidFill>
              </a:rPr>
              <a:t>RECURSOS PRÓPRIOS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369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51520" y="627534"/>
            <a:ext cx="6768752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sz="2400" b="1" dirty="0" smtClean="0">
                <a:solidFill>
                  <a:schemeClr val="tx2"/>
                </a:solidFill>
              </a:rPr>
              <a:t>PAVIMENTAÇÃO ASFÁLTICA (CONCLUÍDA)</a:t>
            </a:r>
            <a:br>
              <a:rPr lang="pt-BR" sz="2400" b="1" dirty="0" smtClean="0">
                <a:solidFill>
                  <a:schemeClr val="tx2"/>
                </a:solidFill>
              </a:rPr>
            </a:br>
            <a:r>
              <a:rPr lang="pt-BR" sz="2400" b="1" dirty="0" smtClean="0">
                <a:solidFill>
                  <a:schemeClr val="tx2"/>
                </a:solidFill>
              </a:rPr>
              <a:t>RUA DA LIBERDADE COM A OSVALDO PINTO DA VEIGA</a:t>
            </a:r>
            <a:r>
              <a:rPr lang="pt-BR" sz="2600" b="1" dirty="0" smtClean="0">
                <a:solidFill>
                  <a:schemeClr val="tx2"/>
                </a:solidFill>
              </a:rPr>
              <a:t/>
            </a:r>
            <a:br>
              <a:rPr lang="pt-BR" sz="2600" b="1" dirty="0" smtClean="0">
                <a:solidFill>
                  <a:schemeClr val="tx2"/>
                </a:solidFill>
              </a:rPr>
            </a:br>
            <a:endParaRPr lang="pt-BR" sz="1800" b="1" dirty="0">
              <a:solidFill>
                <a:srgbClr val="FF000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/>
          <a:stretch/>
        </p:blipFill>
        <p:spPr bwMode="auto">
          <a:xfrm>
            <a:off x="5220072" y="1517063"/>
            <a:ext cx="3010312" cy="3141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9"/>
          <a:stretch/>
        </p:blipFill>
        <p:spPr bwMode="auto">
          <a:xfrm>
            <a:off x="683572" y="2009712"/>
            <a:ext cx="4371511" cy="2648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07804" y="132388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R$: 500.000,00 RECURSO CONVÊNIOS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R$: 125.608,25 RECURSO PRÓPRIOS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84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11560" y="32252"/>
            <a:ext cx="6439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SISTEMA DE ORDEM DE SERVIÇOS E OBRAS</a:t>
            </a:r>
          </a:p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(SOS-OBRAS)</a:t>
            </a:r>
          </a:p>
          <a:p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JANEIRO – ABRIL 2023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6164" y="4587976"/>
            <a:ext cx="8636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*Quantitativo que é registrado pelo sistema de ordens de serviço.  Podendo haver um número maior devido aos chamados  que foram resolvidos na rua e não foram registrados.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8566"/>
              </p:ext>
            </p:extLst>
          </p:nvPr>
        </p:nvGraphicFramePr>
        <p:xfrm>
          <a:off x="4283968" y="555526"/>
          <a:ext cx="3384376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pt-BR" sz="1800" b="0" baseline="0" dirty="0" smtClean="0">
                          <a:solidFill>
                            <a:sysClr val="windowText" lastClr="000000"/>
                          </a:solidFill>
                        </a:rPr>
                        <a:t>SERVICOS E OBRAS EM GERAL</a:t>
                      </a:r>
                      <a:endParaRPr lang="pt-BR" sz="18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0" dirty="0" smtClean="0">
                          <a:solidFill>
                            <a:sysClr val="windowText" lastClr="000000"/>
                          </a:solidFill>
                        </a:rPr>
                        <a:t>187</a:t>
                      </a:r>
                      <a:endParaRPr lang="pt-BR" sz="18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LIGAÇÕES DE REDE</a:t>
                      </a:r>
                      <a:endParaRPr lang="pt-BR" sz="18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0" dirty="0" smtClean="0">
                          <a:solidFill>
                            <a:sysClr val="windowText" lastClr="000000"/>
                          </a:solidFill>
                        </a:rPr>
                        <a:t>20</a:t>
                      </a:r>
                      <a:endParaRPr lang="pt-BR" sz="18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Calçamentos</a:t>
                      </a:r>
                    </a:p>
                    <a:p>
                      <a:r>
                        <a:rPr lang="pt-BR" sz="1800" dirty="0" smtClean="0"/>
                        <a:t>REVITALIZA</a:t>
                      </a:r>
                      <a:r>
                        <a:rPr lang="pt-BR" sz="1800" baseline="0" dirty="0" smtClean="0"/>
                        <a:t> MAIS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41</a:t>
                      </a:r>
                    </a:p>
                    <a:p>
                      <a:endParaRPr lang="pt-BR" sz="1800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pt-BR" sz="1800" baseline="0" dirty="0" smtClean="0"/>
                        <a:t>Patrolamento</a:t>
                      </a:r>
                    </a:p>
                    <a:p>
                      <a:r>
                        <a:rPr lang="pt-BR" sz="1800" baseline="0" dirty="0" smtClean="0"/>
                        <a:t>AÇÃO MAIS ESTRADAS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45</a:t>
                      </a:r>
                      <a:endParaRPr lang="pt-BR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TAPA BURACOS</a:t>
                      </a:r>
                      <a:endParaRPr lang="pt-B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88</a:t>
                      </a:r>
                      <a:endParaRPr lang="pt-BR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pt-BR" sz="1800" b="1" dirty="0" smtClean="0"/>
                        <a:t>TOTAL SOLICITAÇÕES </a:t>
                      </a:r>
                      <a:r>
                        <a:rPr lang="pt-BR" sz="1800" b="1" dirty="0"/>
                        <a:t>REGISTRADAS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dirty="0" smtClean="0"/>
                        <a:t>381</a:t>
                      </a:r>
                      <a:endParaRPr lang="pt-BR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1º QUADRIMENTES 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79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9512" y="555526"/>
            <a:ext cx="6624736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sz="2700" b="1" dirty="0" smtClean="0">
                <a:solidFill>
                  <a:schemeClr val="tx2"/>
                </a:solidFill>
              </a:rPr>
              <a:t>PAVIMENTAÇÃO ASFÁLTICA</a:t>
            </a:r>
            <a:br>
              <a:rPr lang="pt-BR" sz="2700" b="1" dirty="0" smtClean="0">
                <a:solidFill>
                  <a:schemeClr val="tx2"/>
                </a:solidFill>
              </a:rPr>
            </a:br>
            <a:r>
              <a:rPr lang="pt-BR" sz="2700" b="1" dirty="0" smtClean="0">
                <a:solidFill>
                  <a:schemeClr val="tx2"/>
                </a:solidFill>
              </a:rPr>
              <a:t>RUA JOÃO ERNESTO RAMOS – TRECHO 2 E CORONEL AFONSO PENA</a:t>
            </a:r>
            <a:r>
              <a:rPr lang="pt-BR" sz="1800" b="1" dirty="0" smtClean="0"/>
              <a:t/>
            </a:r>
            <a:br>
              <a:rPr lang="pt-BR" sz="1800" b="1" dirty="0" smtClean="0"/>
            </a:br>
            <a:r>
              <a:rPr lang="pt-BR" sz="1800" b="1" dirty="0" smtClean="0">
                <a:solidFill>
                  <a:srgbClr val="FF0000"/>
                </a:solidFill>
              </a:rPr>
              <a:t>R$: 1.000.000,00 RECURSO CONVÊNIOS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R$:152.263,86 RECURSO PRÓPRIOS</a:t>
            </a:r>
            <a:endParaRPr lang="pt-BR" sz="18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/>
          <a:stretch/>
        </p:blipFill>
        <p:spPr bwMode="auto">
          <a:xfrm>
            <a:off x="5364092" y="1513846"/>
            <a:ext cx="3196097" cy="3057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"/>
          <a:stretch/>
        </p:blipFill>
        <p:spPr bwMode="auto">
          <a:xfrm>
            <a:off x="755576" y="1839384"/>
            <a:ext cx="4480570" cy="2732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3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/>
          <p:nvPr/>
        </p:nvSpPr>
        <p:spPr>
          <a:xfrm>
            <a:off x="467544" y="339502"/>
            <a:ext cx="5688632" cy="5040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ffectLst/>
                <a:ea typeface="Calibri"/>
                <a:cs typeface="Times New Roman"/>
              </a:rPr>
              <a:t>PROGRAMA </a:t>
            </a:r>
            <a:r>
              <a:rPr lang="pt-BR" sz="2400" b="1" dirty="0">
                <a:effectLst/>
                <a:ea typeface="Calibri"/>
                <a:cs typeface="Times New Roman"/>
              </a:rPr>
              <a:t>CIDADE LIMPA</a:t>
            </a:r>
            <a:endParaRPr lang="pt-BR" sz="2000" dirty="0">
              <a:effectLst/>
              <a:ea typeface="Calibri"/>
              <a:cs typeface="Times New Roman"/>
            </a:endParaRPr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="" xmlns:a16="http://schemas.microsoft.com/office/drawing/2014/main" id="{BD2D283A-EF2A-479A-81A6-D2BAC680C251}"/>
              </a:ext>
            </a:extLst>
          </p:cNvPr>
          <p:cNvSpPr/>
          <p:nvPr/>
        </p:nvSpPr>
        <p:spPr>
          <a:xfrm>
            <a:off x="467544" y="1063328"/>
            <a:ext cx="3672408" cy="32403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ea typeface="Calibri"/>
                <a:cs typeface="Times New Roman"/>
              </a:rPr>
              <a:t>PROGRAMA DE </a:t>
            </a:r>
            <a:r>
              <a:rPr lang="pt-BR" b="1" dirty="0" smtClean="0"/>
              <a:t>RESSOCIALIZAÇÃO</a:t>
            </a:r>
            <a:endParaRPr lang="pt-BR" b="1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2771800" y="4731990"/>
            <a:ext cx="2895600" cy="273844"/>
          </a:xfrm>
        </p:spPr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5" b="21931"/>
          <a:stretch/>
        </p:blipFill>
        <p:spPr bwMode="auto">
          <a:xfrm>
            <a:off x="4067944" y="1511362"/>
            <a:ext cx="2448272" cy="2085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0"/>
          <a:stretch/>
        </p:blipFill>
        <p:spPr bwMode="auto">
          <a:xfrm>
            <a:off x="585769" y="1851671"/>
            <a:ext cx="3393090" cy="2810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3"/>
          <a:stretch/>
        </p:blipFill>
        <p:spPr bwMode="auto">
          <a:xfrm>
            <a:off x="6664850" y="2633094"/>
            <a:ext cx="2300581" cy="2085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7161753" y="1707654"/>
            <a:ext cx="130676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VALOR</a:t>
            </a:r>
          </a:p>
          <a:p>
            <a:pPr algn="ctr">
              <a:lnSpc>
                <a:spcPct val="115000"/>
              </a:lnSpc>
            </a:pP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R</a:t>
            </a:r>
            <a:r>
              <a:rPr lang="pt-BR" b="1" dirty="0">
                <a:solidFill>
                  <a:srgbClr val="FF0000"/>
                </a:solidFill>
                <a:ea typeface="Calibri"/>
                <a:cs typeface="Times New Roman"/>
              </a:rPr>
              <a:t>$ </a:t>
            </a: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4.123,00</a:t>
            </a:r>
            <a:endParaRPr lang="pt-BR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24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>
            <a:extLst>
              <a:ext uri="{FF2B5EF4-FFF2-40B4-BE49-F238E27FC236}">
                <a16:creationId xmlns="" xmlns:a16="http://schemas.microsoft.com/office/drawing/2014/main" id="{43B0F894-8E2F-4088-A91F-F7C2CF3384E1}"/>
              </a:ext>
            </a:extLst>
          </p:cNvPr>
          <p:cNvSpPr/>
          <p:nvPr/>
        </p:nvSpPr>
        <p:spPr>
          <a:xfrm>
            <a:off x="467544" y="339502"/>
            <a:ext cx="5688632" cy="5040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a typeface="Calibri"/>
                <a:cs typeface="Times New Roman"/>
              </a:rPr>
              <a:t>PROGRAMA</a:t>
            </a:r>
            <a:r>
              <a:rPr lang="pt-BR" sz="2400" b="1" dirty="0" smtClean="0">
                <a:effectLst/>
                <a:ea typeface="Calibri"/>
                <a:cs typeface="Times New Roman"/>
              </a:rPr>
              <a:t> </a:t>
            </a:r>
            <a:r>
              <a:rPr lang="pt-BR" sz="2400" b="1" dirty="0">
                <a:effectLst/>
                <a:ea typeface="Calibri"/>
                <a:cs typeface="Times New Roman"/>
              </a:rPr>
              <a:t>CIDADE LIMPA</a:t>
            </a:r>
            <a:endParaRPr lang="pt-BR" sz="2000" dirty="0">
              <a:effectLst/>
              <a:ea typeface="Calibri"/>
              <a:cs typeface="Times New Roman"/>
            </a:endParaRP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="" xmlns:a16="http://schemas.microsoft.com/office/drawing/2014/main" id="{87B85E4A-0F07-42E0-A009-0688B3835E18}"/>
              </a:ext>
            </a:extLst>
          </p:cNvPr>
          <p:cNvSpPr/>
          <p:nvPr/>
        </p:nvSpPr>
        <p:spPr>
          <a:xfrm>
            <a:off x="467544" y="1063330"/>
            <a:ext cx="4320480" cy="35629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effectLst/>
                <a:ea typeface="Calibri"/>
                <a:cs typeface="Times New Roman"/>
              </a:rPr>
              <a:t>EIXO: Limpeza Urbana </a:t>
            </a:r>
            <a:r>
              <a:rPr lang="pt-BR" sz="1600" b="1" dirty="0" smtClean="0">
                <a:effectLst/>
                <a:ea typeface="Calibri"/>
                <a:cs typeface="Times New Roman"/>
              </a:rPr>
              <a:t>(empresa terceirizada)</a:t>
            </a:r>
            <a:endParaRPr lang="pt-BR" sz="1400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81" y="2309075"/>
            <a:ext cx="2738340" cy="2606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r="5465" b="7729"/>
          <a:stretch/>
        </p:blipFill>
        <p:spPr bwMode="auto">
          <a:xfrm>
            <a:off x="3311860" y="1668110"/>
            <a:ext cx="2513196" cy="2606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3720"/>
            <a:ext cx="2738340" cy="2631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900718" y="1419622"/>
            <a:ext cx="1540806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VALOR</a:t>
            </a:r>
          </a:p>
          <a:p>
            <a:pPr algn="ctr">
              <a:lnSpc>
                <a:spcPct val="115000"/>
              </a:lnSpc>
            </a:pP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R</a:t>
            </a:r>
            <a:r>
              <a:rPr lang="pt-BR" b="1" dirty="0">
                <a:solidFill>
                  <a:srgbClr val="FF0000"/>
                </a:solidFill>
                <a:ea typeface="Calibri"/>
                <a:cs typeface="Times New Roman"/>
              </a:rPr>
              <a:t>$ </a:t>
            </a: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101.666,66</a:t>
            </a:r>
            <a:endParaRPr lang="pt-BR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78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>
            <a:extLst>
              <a:ext uri="{FF2B5EF4-FFF2-40B4-BE49-F238E27FC236}">
                <a16:creationId xmlns="" xmlns:a16="http://schemas.microsoft.com/office/drawing/2014/main" id="{43B0F894-8E2F-4088-A91F-F7C2CF3384E1}"/>
              </a:ext>
            </a:extLst>
          </p:cNvPr>
          <p:cNvSpPr/>
          <p:nvPr/>
        </p:nvSpPr>
        <p:spPr>
          <a:xfrm>
            <a:off x="467544" y="339502"/>
            <a:ext cx="5688632" cy="5040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a typeface="Calibri"/>
                <a:cs typeface="Times New Roman"/>
              </a:rPr>
              <a:t>PROGRAMA</a:t>
            </a:r>
            <a:r>
              <a:rPr lang="pt-BR" sz="2400" b="1" dirty="0" smtClean="0">
                <a:effectLst/>
                <a:ea typeface="Calibri"/>
                <a:cs typeface="Times New Roman"/>
              </a:rPr>
              <a:t> </a:t>
            </a:r>
            <a:r>
              <a:rPr lang="pt-BR" sz="2400" b="1" dirty="0">
                <a:effectLst/>
                <a:ea typeface="Calibri"/>
                <a:cs typeface="Times New Roman"/>
              </a:rPr>
              <a:t>CIDADE LIMPA</a:t>
            </a:r>
            <a:endParaRPr lang="pt-BR" sz="2000" dirty="0">
              <a:effectLst/>
              <a:ea typeface="Calibri"/>
              <a:cs typeface="Times New Roman"/>
            </a:endParaRP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="" xmlns:a16="http://schemas.microsoft.com/office/drawing/2014/main" id="{87B85E4A-0F07-42E0-A009-0688B3835E18}"/>
              </a:ext>
            </a:extLst>
          </p:cNvPr>
          <p:cNvSpPr/>
          <p:nvPr/>
        </p:nvSpPr>
        <p:spPr>
          <a:xfrm>
            <a:off x="467544" y="1063330"/>
            <a:ext cx="4320480" cy="35629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effectLst/>
                <a:ea typeface="Calibri"/>
                <a:cs typeface="Times New Roman"/>
              </a:rPr>
              <a:t>EIXO: Limpeza Urbana </a:t>
            </a:r>
            <a:r>
              <a:rPr lang="pt-BR" sz="1600" b="1" dirty="0" smtClean="0">
                <a:effectLst/>
                <a:ea typeface="Calibri"/>
                <a:cs typeface="Times New Roman"/>
              </a:rPr>
              <a:t>(mão de obra própria)</a:t>
            </a:r>
            <a:endParaRPr lang="pt-BR" sz="1400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48"/>
          <a:stretch/>
        </p:blipFill>
        <p:spPr bwMode="auto">
          <a:xfrm>
            <a:off x="2771804" y="1635648"/>
            <a:ext cx="3805163" cy="3084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5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5842992" cy="49356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a typeface="Calibri"/>
                <a:cs typeface="Times New Roman"/>
              </a:rPr>
              <a:t>PROGRAMA CIDADE LIMPA</a:t>
            </a:r>
            <a:endParaRPr lang="pt-BR" sz="2000" dirty="0">
              <a:ea typeface="Calibri"/>
              <a:cs typeface="Times New Roman"/>
            </a:endParaRP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BD2D283A-EF2A-479A-81A6-D2BAC680C251}"/>
              </a:ext>
            </a:extLst>
          </p:cNvPr>
          <p:cNvSpPr/>
          <p:nvPr/>
        </p:nvSpPr>
        <p:spPr>
          <a:xfrm>
            <a:off x="457200" y="843558"/>
            <a:ext cx="4186808" cy="57606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sz="1400" b="1" dirty="0" smtClean="0">
                <a:effectLst/>
                <a:ea typeface="Calibri"/>
                <a:cs typeface="Times New Roman"/>
              </a:rPr>
              <a:t>DESTINAÇÃO FINAL – COMPOSTAGEM</a:t>
            </a:r>
          </a:p>
          <a:p>
            <a:pPr algn="ctr">
              <a:lnSpc>
                <a:spcPct val="115000"/>
              </a:lnSpc>
            </a:pPr>
            <a:r>
              <a:rPr lang="pt-BR" sz="1400" b="1" dirty="0" smtClean="0">
                <a:ea typeface="Calibri"/>
                <a:cs typeface="Times New Roman"/>
              </a:rPr>
              <a:t>RESÍDUOS DA LIMPEZA URBANA </a:t>
            </a:r>
            <a:endParaRPr lang="pt-BR" sz="1400" b="1" dirty="0">
              <a:effectLst/>
              <a:ea typeface="Calibri"/>
              <a:cs typeface="Times New Roman"/>
            </a:endParaRPr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6" y="2427734"/>
            <a:ext cx="8269684" cy="129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377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059832" y="4443960"/>
            <a:ext cx="2895600" cy="273844"/>
          </a:xfrm>
        </p:spPr>
        <p:txBody>
          <a:bodyPr/>
          <a:lstStyle/>
          <a:p>
            <a:r>
              <a:rPr lang="pt-BR" dirty="0"/>
              <a:t>1º QUADRIMENTES 2023</a:t>
            </a: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5842992" cy="49356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a typeface="Calibri"/>
                <a:cs typeface="Times New Roman"/>
              </a:rPr>
              <a:t>PROGRAMA CIDADE LIMPA</a:t>
            </a:r>
            <a:endParaRPr lang="pt-BR" sz="2000" dirty="0">
              <a:ea typeface="Calibri"/>
              <a:cs typeface="Times New Roman"/>
            </a:endParaRPr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="" xmlns:a16="http://schemas.microsoft.com/office/drawing/2014/main" id="{BD2D283A-EF2A-479A-81A6-D2BAC680C251}"/>
              </a:ext>
            </a:extLst>
          </p:cNvPr>
          <p:cNvSpPr/>
          <p:nvPr/>
        </p:nvSpPr>
        <p:spPr>
          <a:xfrm>
            <a:off x="395536" y="843559"/>
            <a:ext cx="4248472" cy="72008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sz="1400" b="1" dirty="0" smtClean="0">
                <a:ea typeface="Calibri"/>
                <a:cs typeface="Times New Roman"/>
              </a:rPr>
              <a:t>GESTÃO E MANEJO DE RESÍDUOS SÓLIDOS </a:t>
            </a:r>
          </a:p>
          <a:p>
            <a:pPr algn="ctr">
              <a:lnSpc>
                <a:spcPct val="115000"/>
              </a:lnSpc>
            </a:pPr>
            <a:r>
              <a:rPr lang="pt-BR" sz="2400" b="1" dirty="0" smtClean="0">
                <a:effectLst/>
                <a:ea typeface="Calibri"/>
                <a:cs typeface="Times New Roman"/>
              </a:rPr>
              <a:t>DOMICILIARES</a:t>
            </a:r>
            <a:endParaRPr lang="pt-BR" sz="2400" b="1" dirty="0">
              <a:effectLst/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83718"/>
            <a:ext cx="4389437" cy="169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170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3">
            <a:extLst>
              <a:ext uri="{FF2B5EF4-FFF2-40B4-BE49-F238E27FC236}">
                <a16:creationId xmlns="" xmlns:a16="http://schemas.microsoft.com/office/drawing/2014/main" id="{BD2D283A-EF2A-479A-81A6-D2BAC680C251}"/>
              </a:ext>
            </a:extLst>
          </p:cNvPr>
          <p:cNvSpPr/>
          <p:nvPr/>
        </p:nvSpPr>
        <p:spPr>
          <a:xfrm>
            <a:off x="585912" y="525911"/>
            <a:ext cx="3168352" cy="32403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 smtClean="0">
                <a:ea typeface="Calibri"/>
                <a:cs typeface="Times New Roman"/>
              </a:rPr>
              <a:t>CEMITÉRIO</a:t>
            </a:r>
            <a:endParaRPr lang="pt-BR" sz="2800" b="1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2771800" y="4731990"/>
            <a:ext cx="2895600" cy="273844"/>
          </a:xfrm>
        </p:spPr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5"/>
          <a:stretch/>
        </p:blipFill>
        <p:spPr bwMode="auto">
          <a:xfrm>
            <a:off x="475531" y="2427734"/>
            <a:ext cx="3600400" cy="2119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0"/>
          <a:stretch/>
        </p:blipFill>
        <p:spPr bwMode="auto">
          <a:xfrm>
            <a:off x="4263571" y="1535689"/>
            <a:ext cx="2169019" cy="2041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r="23562"/>
          <a:stretch/>
        </p:blipFill>
        <p:spPr bwMode="auto">
          <a:xfrm>
            <a:off x="6588224" y="2317771"/>
            <a:ext cx="2180394" cy="2519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458194" y="1059582"/>
            <a:ext cx="1423788" cy="764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VALOR</a:t>
            </a:r>
          </a:p>
          <a:p>
            <a:pPr algn="ctr">
              <a:lnSpc>
                <a:spcPct val="115000"/>
              </a:lnSpc>
            </a:pP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R</a:t>
            </a:r>
            <a:r>
              <a:rPr lang="pt-BR" b="1" dirty="0">
                <a:solidFill>
                  <a:srgbClr val="FF0000"/>
                </a:solidFill>
                <a:ea typeface="Calibri"/>
                <a:cs typeface="Times New Roman"/>
              </a:rPr>
              <a:t>$ </a:t>
            </a:r>
            <a:r>
              <a:rPr lang="pt-BR" b="1" dirty="0" smtClean="0">
                <a:solidFill>
                  <a:srgbClr val="FF0000"/>
                </a:solidFill>
                <a:ea typeface="Calibri"/>
                <a:cs typeface="Times New Roman"/>
              </a:rPr>
              <a:t>61.500,00</a:t>
            </a:r>
            <a:endParaRPr lang="pt-BR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75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1" y="410931"/>
            <a:ext cx="4392488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SECRETARIA</a:t>
            </a:r>
            <a:r>
              <a:rPr kumimoji="0" lang="pt-BR" sz="2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INFRAESTRUTURA, MOBILIDADE E SEGURANÇA PÚBLICA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Adam Dutra Machado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Secretário</a:t>
            </a:r>
            <a:r>
              <a:rPr kumimoji="0" lang="pt-BR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Municipal</a:t>
            </a:r>
            <a:endParaRPr kumimoji="0" lang="pt-B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MUITO OBRIGADO</a:t>
            </a:r>
          </a:p>
        </p:txBody>
      </p:sp>
    </p:spTree>
    <p:extLst>
      <p:ext uri="{BB962C8B-B14F-4D97-AF65-F5344CB8AC3E}">
        <p14:creationId xmlns:p14="http://schemas.microsoft.com/office/powerpoint/2010/main" val="4301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2" y="287823"/>
            <a:ext cx="4493021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prstClr val="white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COORDENADORIA DE PLANEJAMENTO URBANO E MEIO AMBIENTE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prstClr val="white"/>
                </a:solidFill>
                <a:latin typeface="Bahnschrift SemiBold Condensed" panose="020B0502040204020203" pitchFamily="34" charset="0"/>
                <a:cs typeface="Arial" pitchFamily="34" charset="0"/>
              </a:rPr>
              <a:t>GESTÃO 2021 - 2024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HENRIQUE DE SOUZA GUIMARÃES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2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COORDERNADOR DE PLANEJAMENTO URBANO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2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E MEIO AMBIENTE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pt-BR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º </a:t>
            </a:r>
            <a:r>
              <a:rPr lang="pt-BR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QUADRIMESTRE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</a:t>
            </a:r>
            <a:endParaRPr lang="pt-BR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4803999"/>
            <a:ext cx="2895600" cy="339503"/>
          </a:xfrm>
        </p:spPr>
        <p:txBody>
          <a:bodyPr/>
          <a:lstStyle/>
          <a:p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1º </a:t>
            </a:r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Quadrimestre </a:t>
            </a:r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2023</a:t>
            </a:r>
          </a:p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280682"/>
            <a:ext cx="5760640" cy="70958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a typeface="Calibri"/>
                <a:cs typeface="Times New Roman"/>
              </a:rPr>
              <a:t>COORDENADORIA DE PLANEJAMENTO URBANO E MEIO AMBIENTE</a:t>
            </a:r>
            <a:endParaRPr lang="pt-BR" sz="2000" dirty="0"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9622"/>
            <a:ext cx="4392488" cy="3240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914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39552" y="195486"/>
            <a:ext cx="7705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1.1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MANUTENÇÕES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</a:rPr>
              <a:t>DE DRENAGENS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19624"/>
            <a:ext cx="2592288" cy="2771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53" y="787593"/>
            <a:ext cx="2375914" cy="2594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8" y="1560822"/>
            <a:ext cx="2889149" cy="2488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6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5536" y="1131590"/>
            <a:ext cx="4032448" cy="64807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pt-BR" sz="1400" b="1" dirty="0">
                <a:ea typeface="Calibri"/>
                <a:cs typeface="Times New Roman"/>
              </a:rPr>
              <a:t>ENVIO DE DADOS PARA RECEITA FEDERAL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pt-BR" sz="1400" b="1" dirty="0">
                <a:ea typeface="Calibri"/>
                <a:cs typeface="Times New Roman"/>
              </a:rPr>
              <a:t>REALIZADO VIA E-CNPJ DO MUNICIPIO 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tint val="75000"/>
                  </a:prstClr>
                </a:solidFill>
              </a:rPr>
              <a:t>3º Quadrimestre 2022</a:t>
            </a: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267494"/>
            <a:ext cx="5760640" cy="70958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a typeface="Calibri"/>
                <a:cs typeface="Times New Roman"/>
              </a:rPr>
              <a:t>SISOBRA</a:t>
            </a:r>
            <a:endParaRPr lang="pt-BR" sz="2000" dirty="0">
              <a:ea typeface="Calibri"/>
              <a:cs typeface="Times New Roman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83719"/>
            <a:ext cx="4032448" cy="1633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87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1º </a:t>
            </a:r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Quadrimestre </a:t>
            </a:r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2023</a:t>
            </a: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339502"/>
            <a:ext cx="5760640" cy="70958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ea typeface="Calibri"/>
                <a:cs typeface="Times New Roman"/>
              </a:rPr>
              <a:t>NOTIFICAÇÕES- OUVIDORIA MUNICIPAL</a:t>
            </a:r>
            <a:endParaRPr lang="pt-BR" sz="2000" dirty="0"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41" y="1779662"/>
            <a:ext cx="3567113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46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2483768" y="177990"/>
            <a:ext cx="3600400" cy="493563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REURB</a:t>
            </a:r>
            <a:endParaRPr lang="pt-BR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516217" y="71790"/>
            <a:ext cx="2606854" cy="1097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3" t="54699" b="7739"/>
          <a:stretch/>
        </p:blipFill>
        <p:spPr>
          <a:xfrm>
            <a:off x="4860032" y="1084312"/>
            <a:ext cx="3730437" cy="361255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2" t="214" r="27037" b="-214"/>
          <a:stretch/>
        </p:blipFill>
        <p:spPr>
          <a:xfrm>
            <a:off x="926962" y="804885"/>
            <a:ext cx="4365118" cy="414312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372200" y="177990"/>
            <a:ext cx="2160240" cy="881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/>
              <a:t>10 </a:t>
            </a:r>
          </a:p>
          <a:p>
            <a:pPr algn="ctr"/>
            <a:r>
              <a:rPr lang="pt-BR" sz="1400" b="1" dirty="0" smtClean="0"/>
              <a:t>NÚCLEOS PRÉ APROVADOS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21724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2483768" y="177990"/>
            <a:ext cx="3600400" cy="493563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REURB</a:t>
            </a:r>
            <a:endParaRPr lang="pt-BR" sz="2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6"/>
          <a:stretch/>
        </p:blipFill>
        <p:spPr>
          <a:xfrm>
            <a:off x="971600" y="784348"/>
            <a:ext cx="4320480" cy="415769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516217" y="71790"/>
            <a:ext cx="2606854" cy="1097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3" t="54699" b="7739"/>
          <a:stretch/>
        </p:blipFill>
        <p:spPr>
          <a:xfrm>
            <a:off x="4860032" y="1084312"/>
            <a:ext cx="3730437" cy="36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1º </a:t>
            </a:r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Quadrimestre </a:t>
            </a:r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2023</a:t>
            </a: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23528" y="685283"/>
            <a:ext cx="322069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</a:rPr>
              <a:t>CREAS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R$: 83.564,00  RECURSO CONVÊNIO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R$: 48.181,94 RECURSO PRÓPRIOS</a:t>
            </a:r>
          </a:p>
          <a:p>
            <a:r>
              <a:rPr lang="pt-BR" sz="1600" b="1" dirty="0">
                <a:solidFill>
                  <a:srgbClr val="1F497D"/>
                </a:solidFill>
              </a:rPr>
              <a:t>VALOR TOTAL: 131.745,94</a:t>
            </a:r>
          </a:p>
        </p:txBody>
      </p:sp>
      <p:sp>
        <p:nvSpPr>
          <p:cNvPr id="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892" y="167944"/>
            <a:ext cx="5544616" cy="43181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a typeface="Calibri"/>
                <a:cs typeface="Times New Roman"/>
              </a:rPr>
              <a:t>AMPLIAÇÕES E REFORMAS</a:t>
            </a:r>
            <a:endParaRPr lang="pt-BR" sz="2000" dirty="0"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34652"/>
            <a:ext cx="1500252" cy="268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9" y="2427734"/>
            <a:ext cx="3189132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511782"/>
            <a:ext cx="1534536" cy="3084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06937"/>
            <a:ext cx="1785806" cy="3576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9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1676400" y="4778400"/>
            <a:ext cx="2895600" cy="273844"/>
          </a:xfrm>
        </p:spPr>
        <p:txBody>
          <a:bodyPr/>
          <a:lstStyle/>
          <a:p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1º </a:t>
            </a:r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Quadrimestre 2022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3528" y="483518"/>
            <a:ext cx="6120680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sz="2700" b="1" dirty="0">
                <a:solidFill>
                  <a:schemeClr val="tx2"/>
                </a:solidFill>
              </a:rPr>
              <a:t/>
            </a:r>
            <a:br>
              <a:rPr lang="pt-BR" sz="2700" b="1" dirty="0">
                <a:solidFill>
                  <a:schemeClr val="tx2"/>
                </a:solidFill>
              </a:rPr>
            </a:br>
            <a:r>
              <a:rPr lang="pt-BR" sz="2700" b="1" dirty="0">
                <a:solidFill>
                  <a:schemeClr val="tx2"/>
                </a:solidFill>
              </a:rPr>
              <a:t>AMPLIAÇÕES E REFORMAS</a:t>
            </a:r>
            <a:br>
              <a:rPr lang="pt-BR" sz="2700" b="1" dirty="0">
                <a:solidFill>
                  <a:schemeClr val="tx2"/>
                </a:solidFill>
              </a:rPr>
            </a:br>
            <a:r>
              <a:rPr lang="pt-BR" sz="2700" b="1" dirty="0">
                <a:solidFill>
                  <a:schemeClr val="tx2"/>
                </a:solidFill>
              </a:rPr>
              <a:t>CEI ANITA BRUNEL ALVES</a:t>
            </a: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>
                <a:solidFill>
                  <a:srgbClr val="FF0000"/>
                </a:solidFill>
              </a:rPr>
              <a:t>R$: 425.000,00  RECURSO CONVÊNIO ESTADO</a:t>
            </a:r>
            <a:br>
              <a:rPr lang="pt-BR" sz="1800" b="1" dirty="0">
                <a:solidFill>
                  <a:srgbClr val="FF0000"/>
                </a:solidFill>
              </a:rPr>
            </a:br>
            <a:r>
              <a:rPr lang="pt-BR" sz="1800" b="1" dirty="0">
                <a:solidFill>
                  <a:srgbClr val="FF0000"/>
                </a:solidFill>
              </a:rPr>
              <a:t>R$: 137.203,27 SALARIO EDUCAÇÃO</a:t>
            </a:r>
            <a:br>
              <a:rPr lang="pt-BR" sz="1800" b="1" dirty="0">
                <a:solidFill>
                  <a:srgbClr val="FF0000"/>
                </a:solidFill>
              </a:rPr>
            </a:br>
            <a:r>
              <a:rPr lang="pt-BR" sz="1800" b="1" dirty="0">
                <a:solidFill>
                  <a:srgbClr val="1F497D"/>
                </a:solidFill>
              </a:rPr>
              <a:t>VALOR TOTAL: R$562.203,27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EFA55F19-5C4C-A19C-D653-19C84E509400}"/>
              </a:ext>
            </a:extLst>
          </p:cNvPr>
          <p:cNvSpPr txBox="1"/>
          <p:nvPr/>
        </p:nvSpPr>
        <p:spPr>
          <a:xfrm>
            <a:off x="303324" y="2050273"/>
            <a:ext cx="376462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>
                <a:solidFill>
                  <a:prstClr val="black"/>
                </a:solidFill>
              </a:rPr>
              <a:t>Ampliação 79,22m²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prstClr val="black"/>
                </a:solidFill>
              </a:rPr>
              <a:t>2 salas de aula com BWC;</a:t>
            </a:r>
          </a:p>
          <a:p>
            <a:pPr marL="285750" indent="-285750">
              <a:buFontTx/>
              <a:buChar char="-"/>
            </a:pPr>
            <a:endParaRPr lang="pt-BR" sz="1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prstClr val="black"/>
                </a:solidFill>
              </a:rPr>
              <a:t>Reforma geral do Centro de Educação Infantil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prstClr val="black"/>
                </a:solidFill>
              </a:rPr>
              <a:t>1.118,48m²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7494"/>
            <a:ext cx="2804150" cy="2306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38097"/>
            <a:ext cx="3822775" cy="1736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04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1º </a:t>
            </a:r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Quadrimestre 2022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3528" y="483518"/>
            <a:ext cx="6120680" cy="857250"/>
          </a:xfrm>
        </p:spPr>
        <p:txBody>
          <a:bodyPr>
            <a:normAutofit fontScale="90000"/>
          </a:bodyPr>
          <a:lstStyle/>
          <a:p>
            <a:pPr algn="l"/>
            <a:r>
              <a:rPr lang="pt-BR" sz="2700" b="1" dirty="0">
                <a:solidFill>
                  <a:schemeClr val="tx2"/>
                </a:solidFill>
              </a:rPr>
              <a:t/>
            </a:r>
            <a:br>
              <a:rPr lang="pt-BR" sz="2700" b="1" dirty="0">
                <a:solidFill>
                  <a:schemeClr val="tx2"/>
                </a:solidFill>
              </a:rPr>
            </a:br>
            <a:r>
              <a:rPr lang="pt-BR" sz="2700" b="1" dirty="0">
                <a:solidFill>
                  <a:schemeClr val="tx2"/>
                </a:solidFill>
              </a:rPr>
              <a:t>AMPLIAÇÕES E REFORMAS</a:t>
            </a:r>
            <a:br>
              <a:rPr lang="pt-BR" sz="2700" b="1" dirty="0">
                <a:solidFill>
                  <a:schemeClr val="tx2"/>
                </a:solidFill>
              </a:rPr>
            </a:br>
            <a:r>
              <a:rPr lang="pt-BR" sz="2700" b="1" dirty="0">
                <a:solidFill>
                  <a:schemeClr val="tx2"/>
                </a:solidFill>
              </a:rPr>
              <a:t>EEB PEQUENO POLEGAR</a:t>
            </a:r>
            <a:r>
              <a:rPr lang="pt-BR" sz="1800" b="1" dirty="0"/>
              <a:t/>
            </a:r>
            <a:br>
              <a:rPr lang="pt-BR" sz="1800" b="1" dirty="0"/>
            </a:br>
            <a:r>
              <a:rPr lang="pt-BR" sz="1800" b="1" dirty="0">
                <a:solidFill>
                  <a:srgbClr val="FF0000"/>
                </a:solidFill>
              </a:rPr>
              <a:t>R$: 250.000,00 ESTADO</a:t>
            </a:r>
            <a:br>
              <a:rPr lang="pt-BR" sz="1800" b="1" dirty="0">
                <a:solidFill>
                  <a:srgbClr val="FF0000"/>
                </a:solidFill>
              </a:rPr>
            </a:br>
            <a:r>
              <a:rPr lang="pt-BR" sz="1800" b="1" dirty="0">
                <a:solidFill>
                  <a:srgbClr val="FF0000"/>
                </a:solidFill>
              </a:rPr>
              <a:t>R$: 416.868,50 SALÁRIO ED</a:t>
            </a:r>
            <a:br>
              <a:rPr lang="pt-BR" sz="1800" b="1" dirty="0">
                <a:solidFill>
                  <a:srgbClr val="FF0000"/>
                </a:solidFill>
              </a:rPr>
            </a:br>
            <a:r>
              <a:rPr lang="pt-BR" sz="1800" b="1" dirty="0">
                <a:solidFill>
                  <a:srgbClr val="1F497D"/>
                </a:solidFill>
              </a:rPr>
              <a:t>VALOR TOTAL: 666.868,50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D85441D-B615-691F-EB17-6EDAC9411C67}"/>
              </a:ext>
            </a:extLst>
          </p:cNvPr>
          <p:cNvSpPr txBox="1"/>
          <p:nvPr/>
        </p:nvSpPr>
        <p:spPr>
          <a:xfrm>
            <a:off x="304156" y="1978265"/>
            <a:ext cx="227331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>
                <a:solidFill>
                  <a:prstClr val="black"/>
                </a:solidFill>
              </a:rPr>
              <a:t>Ampliação de Biblioteca;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prstClr val="black"/>
                </a:solidFill>
              </a:rPr>
              <a:t>2 salas de aula;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prstClr val="black"/>
                </a:solidFill>
              </a:rPr>
              <a:t>Sala de jogos.</a:t>
            </a:r>
          </a:p>
          <a:p>
            <a:pPr marL="285750" indent="-285750">
              <a:buFontTx/>
              <a:buChar char="-"/>
            </a:pPr>
            <a:endParaRPr lang="pt-BR" sz="1400" dirty="0">
              <a:solidFill>
                <a:prstClr val="black"/>
              </a:solidFill>
            </a:endParaRPr>
          </a:p>
          <a:p>
            <a:r>
              <a:rPr lang="pt-BR" sz="1400" dirty="0">
                <a:solidFill>
                  <a:prstClr val="black"/>
                </a:solidFill>
              </a:rPr>
              <a:t>Totalizando 182,89m²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B9CC9D4-D0B7-848F-4C16-14E6F114D8B8}"/>
              </a:ext>
            </a:extLst>
          </p:cNvPr>
          <p:cNvSpPr txBox="1"/>
          <p:nvPr/>
        </p:nvSpPr>
        <p:spPr>
          <a:xfrm>
            <a:off x="323528" y="3347576"/>
            <a:ext cx="25922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1400" dirty="0">
                <a:solidFill>
                  <a:prstClr val="black"/>
                </a:solidFill>
              </a:rPr>
              <a:t>Adequação sala de professores com BWC;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prstClr val="black"/>
                </a:solidFill>
              </a:rPr>
              <a:t>Direção e secretaria, DML/Serviços;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prstClr val="black"/>
                </a:solidFill>
              </a:rPr>
              <a:t>Cozinha e Depósito de Alimentos</a:t>
            </a:r>
          </a:p>
          <a:p>
            <a:pPr marL="285750" indent="-285750">
              <a:buFontTx/>
              <a:buChar char="-"/>
            </a:pPr>
            <a:endParaRPr lang="pt-BR" sz="1400" dirty="0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72" y="100079"/>
            <a:ext cx="1463343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19622"/>
            <a:ext cx="1618050" cy="3209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42" y="3018677"/>
            <a:ext cx="3508202" cy="1624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07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93781"/>
            <a:ext cx="5375448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ESF OTTO</a:t>
            </a:r>
            <a:endParaRPr lang="pt-BR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3558"/>
            <a:ext cx="6981726" cy="389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4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87325"/>
            <a:ext cx="8778875" cy="477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1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30175"/>
            <a:ext cx="8885237" cy="488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14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2337" y="195488"/>
            <a:ext cx="644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DRENAGEM PLUVIAL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JANEIRO – ABRIL 2023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1.1 LIGAÇÕES EM REDES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DOMICILIARES 20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8" y="1131592"/>
            <a:ext cx="2809749" cy="3387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31590"/>
            <a:ext cx="2952328" cy="342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0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87" y="123478"/>
            <a:ext cx="6344313" cy="857250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Sondagem  </a:t>
            </a:r>
            <a:r>
              <a:rPr lang="pt-BR" sz="2800" b="1" dirty="0"/>
              <a:t>ESF OTTO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03598"/>
            <a:ext cx="2490267" cy="3436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97814"/>
            <a:ext cx="2768740" cy="3540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076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8662800" cy="473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018"/>
            <a:ext cx="4403408" cy="58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81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4878068"/>
            <a:ext cx="2895600" cy="163040"/>
          </a:xfrm>
        </p:spPr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</a:p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478"/>
            <a:ext cx="8496944" cy="461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8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43558"/>
            <a:ext cx="6336704" cy="361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93781"/>
            <a:ext cx="5832648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prstClr val="black"/>
                </a:solidFill>
                <a:ea typeface="Calibri"/>
                <a:cs typeface="Times New Roman"/>
              </a:rPr>
              <a:t>SALA DE JOGOS  EMEB VITÓRIO MARCON</a:t>
            </a:r>
            <a:endParaRPr lang="pt-BR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295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</a:p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8640960" cy="470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3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8181D43-4F73-5B19-1A99-CBB5AAF6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567" y="4747753"/>
            <a:ext cx="2895600" cy="273844"/>
          </a:xfrm>
        </p:spPr>
        <p:txBody>
          <a:bodyPr/>
          <a:lstStyle/>
          <a:p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1º </a:t>
            </a:r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Quadrimestre </a:t>
            </a:r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2023</a:t>
            </a:r>
          </a:p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228099" y="483518"/>
            <a:ext cx="5375448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prstClr val="black"/>
                </a:solidFill>
                <a:ea typeface="Calibri"/>
                <a:cs typeface="Times New Roman"/>
              </a:rPr>
              <a:t>SANEAMENTO BÁSICO</a:t>
            </a:r>
            <a:endParaRPr lang="pt-BR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9" y="1923678"/>
            <a:ext cx="440713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35257"/>
            <a:ext cx="4119486" cy="397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  <a:endParaRPr lang="pt-B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9582"/>
            <a:ext cx="655644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0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843808" y="4731990"/>
            <a:ext cx="2895600" cy="273844"/>
          </a:xfrm>
        </p:spPr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  <a:endParaRPr lang="pt-BR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446"/>
            <a:ext cx="6195290" cy="451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0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  <a:endParaRPr lang="pt-B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97365"/>
            <a:ext cx="3024336" cy="434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067944" y="2067694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/>
              <a:t>Serviços Encerrados JAN a ABR/2023 </a:t>
            </a:r>
            <a:endParaRPr lang="pt-BR" b="1" dirty="0" smtClean="0"/>
          </a:p>
          <a:p>
            <a:r>
              <a:rPr lang="pt-BR" b="1" dirty="0" smtClean="0"/>
              <a:t> </a:t>
            </a:r>
            <a:r>
              <a:rPr lang="pt-BR" sz="4400" b="1" dirty="0"/>
              <a:t>Total: 2.486</a:t>
            </a:r>
          </a:p>
        </p:txBody>
      </p:sp>
    </p:spTree>
    <p:extLst>
      <p:ext uri="{BB962C8B-B14F-4D97-AF65-F5344CB8AC3E}">
        <p14:creationId xmlns:p14="http://schemas.microsoft.com/office/powerpoint/2010/main" val="3693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339502"/>
            <a:ext cx="5904656" cy="576064"/>
          </a:xfrm>
        </p:spPr>
        <p:txBody>
          <a:bodyPr>
            <a:normAutofit fontScale="90000"/>
          </a:bodyPr>
          <a:lstStyle/>
          <a:p>
            <a:pPr algn="l"/>
            <a:r>
              <a:rPr lang="pt-BR" sz="2400" b="1" dirty="0"/>
              <a:t>Serviços </a:t>
            </a:r>
            <a:r>
              <a:rPr lang="pt-BR" sz="2400" b="1" dirty="0" smtClean="0"/>
              <a:t>Referentes </a:t>
            </a:r>
            <a:r>
              <a:rPr lang="pt-BR" sz="2400" b="1" dirty="0"/>
              <a:t>ao </a:t>
            </a:r>
            <a:r>
              <a:rPr lang="pt-BR" sz="2400" b="1" dirty="0" smtClean="0"/>
              <a:t>1º </a:t>
            </a:r>
            <a:r>
              <a:rPr lang="pt-BR" sz="2400" b="1" dirty="0"/>
              <a:t>QUADRIMESTRE </a:t>
            </a:r>
            <a:r>
              <a:rPr lang="pt-BR" sz="2400" b="1" dirty="0" smtClean="0"/>
              <a:t>2023</a:t>
            </a: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  <a:endParaRPr lang="pt-BR" dirty="0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9542"/>
            <a:ext cx="3960440" cy="177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64407"/>
            <a:ext cx="4261396" cy="199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60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38432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BOCAS DE LOBO 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LIMPEZAS, NOVAS E TROCA DE 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TAMPAS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r="2290"/>
          <a:stretch/>
        </p:blipFill>
        <p:spPr bwMode="auto">
          <a:xfrm>
            <a:off x="3491880" y="2848189"/>
            <a:ext cx="2044766" cy="1841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14932"/>
          <a:stretch/>
        </p:blipFill>
        <p:spPr bwMode="auto">
          <a:xfrm>
            <a:off x="3371441" y="856138"/>
            <a:ext cx="2285644" cy="1831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r="11315"/>
          <a:stretch/>
        </p:blipFill>
        <p:spPr bwMode="auto">
          <a:xfrm>
            <a:off x="251520" y="1995688"/>
            <a:ext cx="2648265" cy="2536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/>
          <a:stretch/>
        </p:blipFill>
        <p:spPr bwMode="auto">
          <a:xfrm>
            <a:off x="6084168" y="1995686"/>
            <a:ext cx="2754632" cy="2676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0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611560" y="4443958"/>
            <a:ext cx="2895600" cy="525142"/>
          </a:xfrm>
        </p:spPr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406268" y="1563638"/>
            <a:ext cx="3888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 Figura 4 – Conserto de Ramal Avenida Paulo Santos Melo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65" y="1850753"/>
            <a:ext cx="3960440" cy="18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1171"/>
            <a:ext cx="3955246" cy="380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4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1707654"/>
            <a:ext cx="450373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502"/>
            <a:ext cx="4465637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99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796136" y="4443958"/>
            <a:ext cx="2895600" cy="273844"/>
          </a:xfrm>
        </p:spPr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2022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0" y="123478"/>
            <a:ext cx="4710113" cy="47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91630"/>
            <a:ext cx="4201090" cy="21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5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868144" y="4515966"/>
            <a:ext cx="2895600" cy="273844"/>
          </a:xfrm>
        </p:spPr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3" y="123478"/>
            <a:ext cx="461803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7654"/>
            <a:ext cx="4040163" cy="202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5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868144" y="4731990"/>
            <a:ext cx="2895600" cy="273844"/>
          </a:xfrm>
        </p:spPr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2022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4549775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35646"/>
            <a:ext cx="4150271" cy="191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9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</a:p>
          <a:p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9502"/>
            <a:ext cx="454977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63" y="1491630"/>
            <a:ext cx="4075358" cy="195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2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6269182" y="4856857"/>
            <a:ext cx="2895600" cy="273844"/>
          </a:xfrm>
        </p:spPr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2023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494"/>
            <a:ext cx="50450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59782"/>
            <a:ext cx="4038600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33035"/>
            <a:ext cx="5151437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913" y="1227931"/>
            <a:ext cx="3717764" cy="333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</a:t>
            </a:r>
            <a:r>
              <a:rPr lang="pt-BR" dirty="0" smtClean="0"/>
              <a:t>º Quadrimestre 2022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19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3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1º </a:t>
            </a:r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Quadrimestre </a:t>
            </a:r>
            <a:r>
              <a:rPr lang="pt-BR" dirty="0" smtClean="0">
                <a:solidFill>
                  <a:prstClr val="black">
                    <a:tint val="75000"/>
                  </a:prstClr>
                </a:solidFill>
              </a:rPr>
              <a:t>2023</a:t>
            </a: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76"/>
            <a:ext cx="8640960" cy="459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51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470"/>
            <a:ext cx="8784976" cy="498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879" y="843558"/>
            <a:ext cx="4896544" cy="432048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Calçamentos/Passeios/Meio Fio </a:t>
            </a:r>
            <a:r>
              <a:rPr lang="pt-BR" sz="2400" b="1" dirty="0" smtClean="0">
                <a:solidFill>
                  <a:schemeClr val="tx2"/>
                </a:solidFill>
              </a:rPr>
              <a:t> </a:t>
            </a:r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</a:t>
            </a:r>
            <a:r>
              <a:rPr lang="pt-BR" dirty="0" smtClean="0"/>
              <a:t>2023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00100" y="267494"/>
            <a:ext cx="5375448" cy="49356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1"/>
                </a:solidFill>
                <a:ea typeface="Calibri"/>
                <a:cs typeface="Times New Roman"/>
              </a:rPr>
              <a:t>REVITALIZA MAIS </a:t>
            </a:r>
            <a:endParaRPr lang="pt-BR" sz="20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3"/>
          <a:stretch/>
        </p:blipFill>
        <p:spPr bwMode="auto">
          <a:xfrm>
            <a:off x="467100" y="1563640"/>
            <a:ext cx="2363442" cy="242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r="6684"/>
          <a:stretch/>
        </p:blipFill>
        <p:spPr bwMode="auto">
          <a:xfrm>
            <a:off x="2987826" y="1705831"/>
            <a:ext cx="2763087" cy="2860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r="11404"/>
          <a:stretch/>
        </p:blipFill>
        <p:spPr bwMode="auto">
          <a:xfrm>
            <a:off x="5886424" y="1660725"/>
            <a:ext cx="3188569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0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609"/>
            <a:ext cx="9240392" cy="538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3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50992"/>
            <a:ext cx="9097393" cy="525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43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"/>
            <a:ext cx="9144000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43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12699"/>
            <a:ext cx="9113837" cy="516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75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" y="17463"/>
            <a:ext cx="904557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5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5401"/>
            <a:ext cx="9105900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9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381"/>
            <a:ext cx="9090025" cy="50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2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8577"/>
            <a:ext cx="9129713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2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3º Quadrimestre 2022</a:t>
            </a:r>
            <a:endParaRPr lang="pt-B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98" y="2"/>
            <a:ext cx="9175262" cy="511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35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1" y="1857481"/>
            <a:ext cx="43924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MUITO OBRIGADO</a:t>
            </a:r>
          </a:p>
        </p:txBody>
      </p:sp>
    </p:spTree>
    <p:extLst>
      <p:ext uri="{BB962C8B-B14F-4D97-AF65-F5344CB8AC3E}">
        <p14:creationId xmlns:p14="http://schemas.microsoft.com/office/powerpoint/2010/main" val="409422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5904656" cy="8640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endParaRPr lang="pt-BR" sz="2400" b="1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pt-BR" sz="2800" b="1" dirty="0" smtClean="0">
                <a:solidFill>
                  <a:schemeClr val="tx1"/>
                </a:solidFill>
                <a:ea typeface="Calibri"/>
                <a:cs typeface="Times New Roman"/>
              </a:rPr>
              <a:t>AÇÃO MAIS ESTRADAS</a:t>
            </a:r>
          </a:p>
          <a:p>
            <a:pPr>
              <a:lnSpc>
                <a:spcPct val="115000"/>
              </a:lnSpc>
            </a:pPr>
            <a:r>
              <a:rPr lang="pt-BR" sz="2400" b="1" dirty="0">
                <a:solidFill>
                  <a:schemeClr val="bg1"/>
                </a:solidFill>
              </a:rPr>
              <a:t>SAIBRO </a:t>
            </a:r>
            <a:r>
              <a:rPr lang="pt-BR" sz="2400" b="1" dirty="0" smtClean="0">
                <a:solidFill>
                  <a:schemeClr val="bg1"/>
                </a:solidFill>
              </a:rPr>
              <a:t>+ PATROLA + ROLO</a:t>
            </a:r>
            <a:endParaRPr lang="pt-BR" sz="2400" b="1" dirty="0">
              <a:solidFill>
                <a:schemeClr val="bg1"/>
              </a:solidFill>
            </a:endParaRPr>
          </a:p>
          <a:p>
            <a:pPr>
              <a:lnSpc>
                <a:spcPct val="115000"/>
              </a:lnSpc>
            </a:pPr>
            <a:r>
              <a:rPr lang="pt-BR" sz="2000" b="1" dirty="0" smtClean="0">
                <a:solidFill>
                  <a:srgbClr val="FF0000"/>
                </a:solidFill>
                <a:ea typeface="Calibri"/>
                <a:cs typeface="Times New Roman"/>
              </a:rPr>
              <a:t>R$ 63.750,00</a:t>
            </a:r>
            <a:endParaRPr lang="pt-BR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8" y="1389954"/>
            <a:ext cx="2428505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95" y="1410543"/>
            <a:ext cx="2326645" cy="3075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6183"/>
          <a:stretch/>
        </p:blipFill>
        <p:spPr bwMode="auto">
          <a:xfrm>
            <a:off x="179512" y="1700835"/>
            <a:ext cx="332281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="" xmlns:a16="http://schemas.microsoft.com/office/drawing/2014/main" id="{F8A9AAA1-0532-4D31-9089-77E88EE4F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074433"/>
              </p:ext>
            </p:extLst>
          </p:nvPr>
        </p:nvGraphicFramePr>
        <p:xfrm>
          <a:off x="4860032" y="2211710"/>
          <a:ext cx="3960440" cy="1398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26628">
                  <a:extLst>
                    <a:ext uri="{9D8B030D-6E8A-4147-A177-3AD203B41FA5}">
                      <a16:colId xmlns="" xmlns:a16="http://schemas.microsoft.com/office/drawing/2014/main" val="3678680984"/>
                    </a:ext>
                  </a:extLst>
                </a:gridCol>
                <a:gridCol w="1533812">
                  <a:extLst>
                    <a:ext uri="{9D8B030D-6E8A-4147-A177-3AD203B41FA5}">
                      <a16:colId xmlns="" xmlns:a16="http://schemas.microsoft.com/office/drawing/2014/main" val="2057421029"/>
                    </a:ext>
                  </a:extLst>
                </a:gridCol>
              </a:tblGrid>
              <a:tr h="373380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 smtClean="0">
                          <a:effectLst/>
                          <a:highlight>
                            <a:srgbClr val="FFFF00"/>
                          </a:highlight>
                        </a:rPr>
                        <a:t>CUSTOS</a:t>
                      </a:r>
                      <a:r>
                        <a:rPr lang="pt-BR" sz="1200" b="1" u="none" strike="noStrike" baseline="0" dirty="0" smtClean="0">
                          <a:effectLst/>
                          <a:highlight>
                            <a:srgbClr val="FFFF00"/>
                          </a:highlight>
                        </a:rPr>
                        <a:t> - </a:t>
                      </a:r>
                      <a:r>
                        <a:rPr lang="pt-BR" sz="1200" b="1" u="none" strike="noStrike" dirty="0" smtClean="0">
                          <a:effectLst/>
                          <a:highlight>
                            <a:srgbClr val="FFFF00"/>
                          </a:highlight>
                        </a:rPr>
                        <a:t>TAPA </a:t>
                      </a:r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BURACOS </a:t>
                      </a:r>
                      <a:r>
                        <a:rPr lang="pt-BR" sz="1200" b="1" u="none" strike="noStrike" dirty="0" smtClean="0">
                          <a:effectLst/>
                          <a:highlight>
                            <a:srgbClr val="FFFF00"/>
                          </a:highlight>
                        </a:rPr>
                        <a:t>EXECUTADAS 1º QUADRIMESTRE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21683112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4134347325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268968333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57009537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(recursos próprios)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R$ 84.810,00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497274350"/>
                  </a:ext>
                </a:extLst>
              </a:tr>
            </a:tbl>
          </a:graphicData>
        </a:graphic>
      </p:graphicFrame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6156176" y="4731990"/>
            <a:ext cx="2895600" cy="273844"/>
          </a:xfrm>
        </p:spPr>
        <p:txBody>
          <a:bodyPr/>
          <a:lstStyle/>
          <a:p>
            <a:r>
              <a:rPr lang="pt-BR" dirty="0"/>
              <a:t>1º QUADRIMENTES 2023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251520" y="334152"/>
            <a:ext cx="556289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chemeClr val="tx1"/>
                </a:solidFill>
                <a:ea typeface="Calibri"/>
                <a:cs typeface="Times New Roman"/>
              </a:rPr>
              <a:t>TAPA BURACOS COM ASFALTO</a:t>
            </a:r>
            <a:endParaRPr lang="pt-BR" sz="20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/>
          <a:stretch/>
        </p:blipFill>
        <p:spPr bwMode="auto">
          <a:xfrm>
            <a:off x="395536" y="1275608"/>
            <a:ext cx="4374683" cy="292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4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79512" y="115349"/>
            <a:ext cx="6235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</a:rPr>
              <a:t>AÇÕES REALIZADAS </a:t>
            </a:r>
            <a:r>
              <a:rPr lang="pt-BR" b="1" dirty="0" smtClean="0">
                <a:solidFill>
                  <a:schemeClr val="tx2"/>
                </a:solidFill>
              </a:rPr>
              <a:t>JANEIRO – ABRIL 2023</a:t>
            </a:r>
            <a:endParaRPr lang="pt-BR" sz="1600" b="1" dirty="0">
              <a:solidFill>
                <a:schemeClr val="tx2"/>
              </a:solidFill>
            </a:endParaRPr>
          </a:p>
          <a:p>
            <a:pPr algn="ctr"/>
            <a:r>
              <a:rPr lang="pt-BR" sz="2800" b="1" dirty="0">
                <a:solidFill>
                  <a:schemeClr val="tx2"/>
                </a:solidFill>
              </a:rPr>
              <a:t> OPERAÇÃO TAPA BURACOS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QUADRIMENTES 2023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8" y="1383346"/>
            <a:ext cx="2290099" cy="309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33534"/>
            <a:ext cx="2485826" cy="3314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4" y="1480917"/>
            <a:ext cx="2317040" cy="2901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02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34724</TotalTime>
  <Words>703</Words>
  <Application>Microsoft Office PowerPoint</Application>
  <PresentationFormat>Apresentação na tela (16:9)</PresentationFormat>
  <Paragraphs>209</Paragraphs>
  <Slides>69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7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Calçamentos/Passeios/Meio Fio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PAVIMENTAÇÃO ASFÁLTICA RUA: JOÃO HONORATO DA ROSA R$: 200.000,00 RECURSO CONVÊNIOS R$: 39.153,70 RECURSO PRÓPRIOS</vt:lpstr>
      <vt:lpstr>PAVIMENTAÇÃO ASFÁLTICA RUA MARIA FRONTINA DA SILVA R$: 150.000,00 RECURSO CONVÊNIOS R$: 37.682,63 RECURSO PRÓPRIOS</vt:lpstr>
      <vt:lpstr>Apresentação do PowerPoint</vt:lpstr>
      <vt:lpstr>PAVIMENTAÇÃO ASFÁLTICA RUA HORÁCIO INOCÊNCIO DE AGUIAR </vt:lpstr>
      <vt:lpstr>PAVIMENTAÇÃO ASFÁLTICA (CONCLUÍDA) RUA DA LIBERDADE COM A OSVALDO PINTO DA VEIGA </vt:lpstr>
      <vt:lpstr>PAVIMENTAÇÃO ASFÁLTICA RUA JOÃO ERNESTO RAMOS – TRECHO 2 E CORONEL AFONSO PENA R$: 1.000.000,00 RECURSO CONVÊNIOS R$:152.263,86 RECURSO PRÓPRIOS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COORDENADORIA DE PLANEJAMENTO URBANO E MEIO AMBIENTE</vt:lpstr>
      <vt:lpstr>SISOBRA</vt:lpstr>
      <vt:lpstr>NOTIFICAÇÕES- OUVIDORIA MUNICIPAL</vt:lpstr>
      <vt:lpstr>Apresentação do PowerPoint</vt:lpstr>
      <vt:lpstr>Apresentação do PowerPoint</vt:lpstr>
      <vt:lpstr>AMPLIAÇÕES E REFORMAS</vt:lpstr>
      <vt:lpstr> AMPLIAÇÕES E REFORMAS CEI ANITA BRUNEL ALVES R$: 425.000,00  RECURSO CONVÊNIO ESTADO R$: 137.203,27 SALARIO EDUCAÇÃO VALOR TOTAL: R$562.203,27</vt:lpstr>
      <vt:lpstr> AMPLIAÇÕES E REFORMAS EEB PEQUENO POLEGAR R$: 250.000,00 ESTADO R$: 416.868,50 SALÁRIO ED VALOR TOTAL: 666.868,50</vt:lpstr>
      <vt:lpstr>Apresentação do PowerPoint</vt:lpstr>
      <vt:lpstr>Apresentação do PowerPoint</vt:lpstr>
      <vt:lpstr>Apresentação do PowerPoint</vt:lpstr>
      <vt:lpstr>Sondagem  ESF OTTO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Serviços Referentes ao 1º QUADRIMESTRE 2023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1291</cp:revision>
  <cp:lastPrinted>2022-09-23T10:55:21Z</cp:lastPrinted>
  <dcterms:created xsi:type="dcterms:W3CDTF">2021-05-10T18:20:11Z</dcterms:created>
  <dcterms:modified xsi:type="dcterms:W3CDTF">2023-05-27T18:26:15Z</dcterms:modified>
</cp:coreProperties>
</file>