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3"/>
  </p:notesMasterIdLst>
  <p:sldIdLst>
    <p:sldId id="256" r:id="rId2"/>
    <p:sldId id="258" r:id="rId3"/>
    <p:sldId id="363" r:id="rId4"/>
    <p:sldId id="364" r:id="rId5"/>
    <p:sldId id="367" r:id="rId6"/>
    <p:sldId id="366" r:id="rId7"/>
    <p:sldId id="365" r:id="rId8"/>
    <p:sldId id="327" r:id="rId9"/>
    <p:sldId id="259" r:id="rId10"/>
    <p:sldId id="261" r:id="rId11"/>
    <p:sldId id="323" r:id="rId12"/>
    <p:sldId id="263" r:id="rId13"/>
    <p:sldId id="266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37" r:id="rId22"/>
    <p:sldId id="368" r:id="rId23"/>
    <p:sldId id="369" r:id="rId24"/>
    <p:sldId id="378" r:id="rId25"/>
    <p:sldId id="377" r:id="rId26"/>
    <p:sldId id="379" r:id="rId27"/>
    <p:sldId id="380" r:id="rId28"/>
    <p:sldId id="383" r:id="rId29"/>
    <p:sldId id="387" r:id="rId30"/>
    <p:sldId id="386" r:id="rId31"/>
    <p:sldId id="385" r:id="rId32"/>
    <p:sldId id="344" r:id="rId33"/>
    <p:sldId id="345" r:id="rId34"/>
    <p:sldId id="346" r:id="rId35"/>
    <p:sldId id="390" r:id="rId36"/>
    <p:sldId id="391" r:id="rId37"/>
    <p:sldId id="269" r:id="rId38"/>
    <p:sldId id="350" r:id="rId39"/>
    <p:sldId id="349" r:id="rId40"/>
    <p:sldId id="348" r:id="rId41"/>
    <p:sldId id="347" r:id="rId42"/>
    <p:sldId id="361" r:id="rId43"/>
    <p:sldId id="360" r:id="rId44"/>
    <p:sldId id="359" r:id="rId45"/>
    <p:sldId id="358" r:id="rId46"/>
    <p:sldId id="357" r:id="rId47"/>
    <p:sldId id="356" r:id="rId48"/>
    <p:sldId id="362" r:id="rId49"/>
    <p:sldId id="389" r:id="rId50"/>
    <p:sldId id="388" r:id="rId51"/>
    <p:sldId id="392" r:id="rId5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B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2148" autoAdjust="0"/>
  </p:normalViewPr>
  <p:slideViewPr>
    <p:cSldViewPr>
      <p:cViewPr>
        <p:scale>
          <a:sx n="140" d="100"/>
          <a:sy n="140" d="100"/>
        </p:scale>
        <p:origin x="-888" y="-1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52264994653642E-2"/>
          <c:y val="4.365464768690832E-2"/>
          <c:w val="0.90517242636337236"/>
          <c:h val="0.731405057847202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Série 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Plan1!$A$3:$A$6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Plan1!$B$3:$B$6</c:f>
              <c:numCache>
                <c:formatCode>General</c:formatCode>
                <c:ptCount val="4"/>
                <c:pt idx="0">
                  <c:v>184</c:v>
                </c:pt>
                <c:pt idx="1">
                  <c:v>179</c:v>
                </c:pt>
                <c:pt idx="2">
                  <c:v>179</c:v>
                </c:pt>
                <c:pt idx="3">
                  <c:v>174</c:v>
                </c:pt>
              </c:numCache>
            </c:numRef>
          </c:val>
        </c:ser>
        <c:ser>
          <c:idx val="1"/>
          <c:order val="1"/>
          <c:tx>
            <c:strRef>
              <c:f>Plan1!$C$2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Plan1!$C$3:$C$6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462848"/>
        <c:axId val="174464384"/>
        <c:axId val="0"/>
      </c:bar3DChart>
      <c:catAx>
        <c:axId val="17446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4464384"/>
        <c:crosses val="autoZero"/>
        <c:auto val="1"/>
        <c:lblAlgn val="ctr"/>
        <c:lblOffset val="100"/>
        <c:noMultiLvlLbl val="0"/>
      </c:catAx>
      <c:valAx>
        <c:axId val="174464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4462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LA/PSC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9</c:v>
                </c:pt>
                <c:pt idx="1">
                  <c:v>9</c:v>
                </c:pt>
                <c:pt idx="2">
                  <c:v>13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5489024"/>
        <c:axId val="175490560"/>
      </c:barChart>
      <c:catAx>
        <c:axId val="175489024"/>
        <c:scaling>
          <c:orientation val="minMax"/>
        </c:scaling>
        <c:delete val="0"/>
        <c:axPos val="b"/>
        <c:majorTickMark val="out"/>
        <c:minorTickMark val="none"/>
        <c:tickLblPos val="nextTo"/>
        <c:crossAx val="175490560"/>
        <c:crosses val="autoZero"/>
        <c:auto val="1"/>
        <c:lblAlgn val="ctr"/>
        <c:lblOffset val="100"/>
        <c:noMultiLvlLbl val="0"/>
      </c:catAx>
      <c:valAx>
        <c:axId val="175490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548902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12934821988065"/>
          <c:y val="0.14614959037065747"/>
          <c:w val="0.87849336541265577"/>
          <c:h val="0.647078437514947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Número de visitas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Plan1!$A$2:$A$4</c:f>
              <c:strCache>
                <c:ptCount val="3"/>
                <c:pt idx="0">
                  <c:v>DOMICILIARES</c:v>
                </c:pt>
                <c:pt idx="2">
                  <c:v>INSTITUCIONAIS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94</c:v>
                </c:pt>
                <c:pt idx="2">
                  <c:v>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75119360"/>
        <c:axId val="175121152"/>
        <c:axId val="0"/>
      </c:bar3DChart>
      <c:catAx>
        <c:axId val="175119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5121152"/>
        <c:crosses val="autoZero"/>
        <c:auto val="1"/>
        <c:lblAlgn val="ctr"/>
        <c:lblOffset val="100"/>
        <c:noMultiLvlLbl val="0"/>
      </c:catAx>
      <c:valAx>
        <c:axId val="175121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5119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522649946536E-2"/>
          <c:y val="4.365464768690832E-2"/>
          <c:w val="0.69375267327695167"/>
          <c:h val="0.84738617719986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ATENDIMENTOS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115</c:v>
                </c:pt>
                <c:pt idx="1">
                  <c:v>124</c:v>
                </c:pt>
                <c:pt idx="2">
                  <c:v>102</c:v>
                </c:pt>
                <c:pt idx="3">
                  <c:v>103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75148032"/>
        <c:axId val="175182592"/>
        <c:axId val="0"/>
      </c:bar3DChart>
      <c:catAx>
        <c:axId val="175148032"/>
        <c:scaling>
          <c:orientation val="minMax"/>
        </c:scaling>
        <c:delete val="0"/>
        <c:axPos val="b"/>
        <c:majorTickMark val="out"/>
        <c:minorTickMark val="none"/>
        <c:tickLblPos val="nextTo"/>
        <c:crossAx val="175182592"/>
        <c:crosses val="autoZero"/>
        <c:auto val="1"/>
        <c:lblAlgn val="ctr"/>
        <c:lblOffset val="100"/>
        <c:noMultiLvlLbl val="0"/>
      </c:catAx>
      <c:valAx>
        <c:axId val="17518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5148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Masculino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12</c:v>
                </c:pt>
                <c:pt idx="1">
                  <c:v>7</c:v>
                </c:pt>
                <c:pt idx="2">
                  <c:v>20</c:v>
                </c:pt>
                <c:pt idx="3">
                  <c:v>11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Feminino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28</c:v>
                </c:pt>
                <c:pt idx="1">
                  <c:v>9</c:v>
                </c:pt>
                <c:pt idx="2">
                  <c:v>18</c:v>
                </c:pt>
                <c:pt idx="3">
                  <c:v>20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Total: 125 vítimas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319680"/>
        <c:axId val="175321472"/>
      </c:barChart>
      <c:catAx>
        <c:axId val="175319680"/>
        <c:scaling>
          <c:orientation val="minMax"/>
        </c:scaling>
        <c:delete val="0"/>
        <c:axPos val="b"/>
        <c:majorTickMark val="out"/>
        <c:minorTickMark val="none"/>
        <c:tickLblPos val="nextTo"/>
        <c:crossAx val="175321472"/>
        <c:crosses val="autoZero"/>
        <c:auto val="1"/>
        <c:lblAlgn val="ctr"/>
        <c:lblOffset val="100"/>
        <c:noMultiLvlLbl val="0"/>
      </c:catAx>
      <c:valAx>
        <c:axId val="175321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53196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Total 62 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Viol. Física e Psicológica</c:v>
                </c:pt>
                <c:pt idx="1">
                  <c:v>Abuso Sexual</c:v>
                </c:pt>
                <c:pt idx="2">
                  <c:v>Exploração Sexual</c:v>
                </c:pt>
                <c:pt idx="3">
                  <c:v>Negligencia e Abandono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18</c:v>
                </c:pt>
                <c:pt idx="1">
                  <c:v>10</c:v>
                </c:pt>
                <c:pt idx="2">
                  <c:v>1</c:v>
                </c:pt>
                <c:pt idx="3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342720"/>
        <c:axId val="175344256"/>
      </c:barChart>
      <c:catAx>
        <c:axId val="175342720"/>
        <c:scaling>
          <c:orientation val="minMax"/>
        </c:scaling>
        <c:delete val="0"/>
        <c:axPos val="b"/>
        <c:majorTickMark val="out"/>
        <c:minorTickMark val="none"/>
        <c:tickLblPos val="nextTo"/>
        <c:crossAx val="175344256"/>
        <c:crosses val="autoZero"/>
        <c:auto val="1"/>
        <c:lblAlgn val="ctr"/>
        <c:lblOffset val="100"/>
        <c:noMultiLvlLbl val="0"/>
      </c:catAx>
      <c:valAx>
        <c:axId val="175344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5342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Total 17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Plan1!$A$2:$A$3</c:f>
              <c:strCache>
                <c:ptCount val="2"/>
                <c:pt idx="0">
                  <c:v>Física, Psicológica ou Sexual</c:v>
                </c:pt>
                <c:pt idx="1">
                  <c:v>Negligência ou Abandono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365504"/>
        <c:axId val="175248512"/>
      </c:barChart>
      <c:catAx>
        <c:axId val="175365504"/>
        <c:scaling>
          <c:orientation val="minMax"/>
        </c:scaling>
        <c:delete val="0"/>
        <c:axPos val="b"/>
        <c:majorTickMark val="out"/>
        <c:minorTickMark val="none"/>
        <c:tickLblPos val="nextTo"/>
        <c:crossAx val="175248512"/>
        <c:crosses val="autoZero"/>
        <c:auto val="1"/>
        <c:lblAlgn val="ctr"/>
        <c:lblOffset val="100"/>
        <c:noMultiLvlLbl val="0"/>
      </c:catAx>
      <c:valAx>
        <c:axId val="175248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5365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0.89939</cdr:y>
    </cdr:from>
    <cdr:to>
      <cdr:x>1</cdr:x>
      <cdr:y>0.95247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82964" y="4234792"/>
          <a:ext cx="8229600" cy="24995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0.75375</cdr:x>
      <cdr:y>0.29664</cdr:y>
    </cdr:from>
    <cdr:to>
      <cdr:x>0.95458</cdr:x>
      <cdr:y>0.39469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6203032" y="1396752"/>
          <a:ext cx="1652786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pt-BR" sz="2400" b="1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89E6F-B574-4D72-8FA8-E0833B5B768E}" type="datetimeFigureOut">
              <a:rPr lang="pt-BR" smtClean="0"/>
              <a:t>26/05/2023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93C2D-3F9A-42D1-B1EB-1B8721DC4E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534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9B524B0-DCDA-4945-B206-949C5FEC045B}" type="datetimeFigureOut">
              <a:rPr lang="pt-BR" smtClean="0"/>
              <a:pPr/>
              <a:t>26/05/2023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555527"/>
            <a:ext cx="54726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</a:p>
          <a:p>
            <a:pPr algn="ctr"/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º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QUADRIMESTRE DE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14400" y="205978"/>
            <a:ext cx="5457800" cy="128565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    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      </a:t>
            </a: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275606"/>
            <a:ext cx="7560840" cy="3672408"/>
          </a:xfrm>
        </p:spPr>
        <p:txBody>
          <a:bodyPr/>
          <a:lstStyle/>
          <a:p>
            <a:pPr marL="0" indent="0">
              <a:buNone/>
            </a:pPr>
            <a:endParaRPr lang="pt-BR" sz="1600" dirty="0"/>
          </a:p>
          <a:p>
            <a:pPr marL="0" indent="0" algn="just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Destinado a prevenção de riscos sociais e pessoais, por meio da oferta de programas, projetos, serviços e benefícios a indivíduos e famílias em situação de vulnerabilidade social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Centro de Referencia de Assistência Social - CRAS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5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7734"/>
            <a:ext cx="237626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395536" y="205979"/>
            <a:ext cx="597666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100" b="1" dirty="0">
                <a:solidFill>
                  <a:schemeClr val="tx1"/>
                </a:solidFill>
              </a:rPr>
              <a:t>Secretaria Municipal de             Desenvolvimento Social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95536" y="1085850"/>
            <a:ext cx="8291264" cy="371814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Benefícios Eventuais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170021"/>
              </p:ext>
            </p:extLst>
          </p:nvPr>
        </p:nvGraphicFramePr>
        <p:xfrm>
          <a:off x="1475656" y="1995685"/>
          <a:ext cx="5760640" cy="250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82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23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5377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Benefício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77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Natalidade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5377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Funeral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0094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alimentação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5377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Vale Transporte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1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529808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        </a:t>
            </a: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CRAS</a:t>
            </a:r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54427602"/>
              </p:ext>
            </p:extLst>
          </p:nvPr>
        </p:nvGraphicFramePr>
        <p:xfrm>
          <a:off x="539750" y="1419225"/>
          <a:ext cx="8002588" cy="2590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44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81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no CRAS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1233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Famílias/indivíduos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acompanhamento no PAIF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1540</a:t>
                      </a:r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(em 4 meses)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Adolescentes do SCFV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(144) CRAS</a:t>
                      </a:r>
                    </a:p>
                    <a:p>
                      <a:pPr algn="ctr"/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(800) CEACA 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Idosos no SCFV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5141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CEACA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948816"/>
              </p:ext>
            </p:extLst>
          </p:nvPr>
        </p:nvGraphicFramePr>
        <p:xfrm>
          <a:off x="899592" y="1347614"/>
          <a:ext cx="7128792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de Equipe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SINE / Mercado de Trabalho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 do SCFV no CRAS para crianças, adolescentes e idosos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Yoga,</a:t>
                      </a:r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dança,  artesanato e crochê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CRAS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23479"/>
            <a:ext cx="6552728" cy="936103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>
                <a:solidFill>
                  <a:schemeClr val="tx1"/>
                </a:solidFill>
              </a:rPr>
              <a:t>            </a:t>
            </a:r>
          </a:p>
        </p:txBody>
      </p:sp>
      <p:sp>
        <p:nvSpPr>
          <p:cNvPr id="5" name="Título 7"/>
          <p:cNvSpPr txBox="1">
            <a:spLocks/>
          </p:cNvSpPr>
          <p:nvPr/>
        </p:nvSpPr>
        <p:spPr>
          <a:xfrm>
            <a:off x="395536" y="195487"/>
            <a:ext cx="6480720" cy="1008112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noProof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DIA 08 DE MARÇO. DIA INTERNACIONAL DA MULHER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C:\Users\Usuario\Documents\fotos 1 quadrimestre\WhatsApp Image 2023-05-18 at 14.59.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7614"/>
            <a:ext cx="345638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ocuments\fotos 1 quadrimestre\WhatsApp Image 2023-05-18 at 14.58.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7614"/>
            <a:ext cx="363640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2" y="0"/>
            <a:ext cx="9165642" cy="5410994"/>
          </a:xfrm>
          <a:prstGeom prst="rect">
            <a:avLst/>
          </a:prstGeom>
        </p:spPr>
      </p:pic>
      <p:sp>
        <p:nvSpPr>
          <p:cNvPr id="5" name="Título 7"/>
          <p:cNvSpPr txBox="1">
            <a:spLocks noGrp="1"/>
          </p:cNvSpPr>
          <p:nvPr>
            <p:ph type="title"/>
          </p:nvPr>
        </p:nvSpPr>
        <p:spPr>
          <a:xfrm>
            <a:off x="107950" y="123825"/>
            <a:ext cx="6551613" cy="935038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noProof="0" dirty="0">
                <a:latin typeface="Arial" panose="020B0604020202020204" pitchFamily="34" charset="0"/>
                <a:cs typeface="Arial" panose="020B0604020202020204" pitchFamily="34" charset="0"/>
              </a:rPr>
              <a:t>Serviço de Convivência e Fortalecimento de Vínculos – Grupo crochê idosas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Usuario\Documents\fotos 1 quadrimestre\WhatsApp Image 2023-05-18 at 15.05.25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9622"/>
            <a:ext cx="5380828" cy="360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88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84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5760640" cy="1224135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SCFV: Artesanato das crianças</a:t>
            </a:r>
            <a:endParaRPr lang="pt-BR" sz="3200" b="1" dirty="0"/>
          </a:p>
        </p:txBody>
      </p:sp>
      <p:pic>
        <p:nvPicPr>
          <p:cNvPr id="3074" name="Picture 2" descr="C:\Users\Usuario\Documents\fotos 1 quadrimestre\WhatsApp Image 2023-05-18 at 15.06.4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50630"/>
            <a:ext cx="3168352" cy="288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uario\Documents\fotos 1 quadrimestre\WhatsApp Image 2023-05-18 at 15.18.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28442"/>
            <a:ext cx="2952328" cy="290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1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846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/>
              <a:t>Oficinas de Dança para crianças e adolescentes</a:t>
            </a:r>
            <a:endParaRPr lang="pt-BR" sz="3200" b="1" dirty="0"/>
          </a:p>
        </p:txBody>
      </p:sp>
      <p:pic>
        <p:nvPicPr>
          <p:cNvPr id="5122" name="Picture 2" descr="C:\Users\Usuario\Documents\fotos 1 quadrimestre\WhatsApp Image 2023-05-18 at 15.19.3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5242"/>
            <a:ext cx="3384376" cy="316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uario\Documents\fotos 1 quadrimestre\WhatsApp Image 2023-05-18 at 15.20.0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545242"/>
            <a:ext cx="3915259" cy="31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0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" y="0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/>
              <a:t>Oficina de artesanato para mulheres</a:t>
            </a:r>
            <a:endParaRPr lang="pt-BR" sz="3200" b="1" dirty="0"/>
          </a:p>
        </p:txBody>
      </p:sp>
      <p:pic>
        <p:nvPicPr>
          <p:cNvPr id="4098" name="Picture 2" descr="C:\Users\Usuario\Documents\fotos 1 quadrimestre\WhatsApp Image 2023-05-18 at 15.09.3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9621"/>
            <a:ext cx="5846257" cy="32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" y="-9384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195486"/>
            <a:ext cx="576064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/>
              <a:t>Oficina de Dança para pessoas idosas </a:t>
            </a:r>
            <a:r>
              <a:rPr lang="pt-BR" sz="3200" b="1" dirty="0"/>
              <a:t>(</a:t>
            </a:r>
            <a:r>
              <a:rPr lang="pt-BR" sz="3200" b="1" dirty="0" smtClean="0"/>
              <a:t>terceira idade)</a:t>
            </a:r>
            <a:endParaRPr lang="pt-BR" sz="3200" b="1" dirty="0"/>
          </a:p>
        </p:txBody>
      </p:sp>
      <p:pic>
        <p:nvPicPr>
          <p:cNvPr id="6146" name="Picture 2" descr="C:\Users\Usuario\Documents\fotos 1 quadrimestre\WhatsApp Image 2023-05-18 at 15.15.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851670"/>
            <a:ext cx="2884497" cy="294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uario\Documents\fotos 1 quadrimestre\WhatsApp Image 2023-05-18 at 15.15.3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560"/>
            <a:ext cx="3825086" cy="29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8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205979"/>
            <a:ext cx="6357982" cy="1141636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Municipal de Desenvolvimento Social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51520" y="1707654"/>
            <a:ext cx="8435280" cy="309634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t-BR" dirty="0"/>
              <a:t>            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Conselhos Municipais gerenciados na gestão com reuniões mensais (presencial/remota), trabalham na articulação de entidades e organizações de Assistência Social e na aprovação de planos, gastos com recursos públicos,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no monitoramento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acompanhamento da Política Pública.  </a:t>
            </a:r>
          </a:p>
          <a:p>
            <a:pPr marL="0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Conselho Municipal de Assistência Social;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Conselho Municipal da Pessoa Idosa;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Conselho Municipal da Pessoa com Deficiência. </a:t>
            </a:r>
          </a:p>
        </p:txBody>
      </p:sp>
      <p:pic>
        <p:nvPicPr>
          <p:cNvPr id="3076" name="Picture 4" descr="SUAS: descubra como o SUAS atua para diminuir desigualda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494"/>
            <a:ext cx="118035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09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51520" y="411510"/>
            <a:ext cx="777686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100" b="1" dirty="0" smtClean="0"/>
              <a:t>Oficina </a:t>
            </a:r>
            <a:r>
              <a:rPr lang="pt-BR" sz="3100" b="1" dirty="0"/>
              <a:t>de </a:t>
            </a:r>
            <a:r>
              <a:rPr lang="pt-BR" sz="3100" b="1" dirty="0" smtClean="0"/>
              <a:t>Yoga, Dança e </a:t>
            </a:r>
            <a:r>
              <a:rPr lang="pt-BR" sz="3100" b="1" dirty="0" err="1" smtClean="0"/>
              <a:t>Pilates</a:t>
            </a:r>
            <a:r>
              <a:rPr lang="pt-BR" sz="3100" b="1" dirty="0" smtClean="0"/>
              <a:t>  </a:t>
            </a:r>
            <a:endParaRPr lang="pt-BR" sz="3100" b="1" dirty="0" smtClean="0"/>
          </a:p>
          <a:p>
            <a:r>
              <a:rPr lang="pt-BR" sz="3100" b="1" dirty="0" smtClean="0"/>
              <a:t>para </a:t>
            </a:r>
            <a:r>
              <a:rPr lang="pt-BR" sz="3100" b="1" dirty="0"/>
              <a:t>pessoas idosas </a:t>
            </a:r>
            <a:r>
              <a:rPr lang="pt-BR" sz="3100" b="1" dirty="0" smtClean="0"/>
              <a:t> (terceira idade)</a:t>
            </a:r>
            <a:endParaRPr lang="pt-BR" sz="3100" b="1" dirty="0"/>
          </a:p>
        </p:txBody>
      </p:sp>
      <p:pic>
        <p:nvPicPr>
          <p:cNvPr id="8" name="Picture 2" descr="C:\Users\Usuario\Documents\fotos 1 quadrimestre\WhatsApp Image 2023-05-18 at 15.12.1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04124"/>
            <a:ext cx="209642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uario\Documents\fotos 1 quadrimestre\WhatsApp Image 2023-05-18 at 15.16.5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34" y="2139702"/>
            <a:ext cx="1960666" cy="160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4691"/>
            <a:ext cx="2376264" cy="318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83" y="1624691"/>
            <a:ext cx="198365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88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611560" y="1563638"/>
            <a:ext cx="8064896" cy="2951212"/>
          </a:xfrm>
        </p:spPr>
        <p:txBody>
          <a:bodyPr/>
          <a:lstStyle/>
          <a:p>
            <a:pPr marL="0" indent="0">
              <a:buNone/>
            </a:pPr>
            <a:r>
              <a:rPr lang="pt-BR" sz="1800" dirty="0"/>
              <a:t>       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Oferta de trabalho social a famílias e indivíduos em situação de risco pessoal e social, por violação de direitos, que demandam intervenções especializadas no âmbito do SUAS.</a:t>
            </a:r>
          </a:p>
          <a:p>
            <a:pPr mar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Centro de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Referência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Especializado de Assistência Social - CREAS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48171"/>
            <a:ext cx="2232248" cy="15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" y="7937"/>
            <a:ext cx="9144000" cy="5143500"/>
          </a:xfrm>
          <a:prstGeom prst="rect">
            <a:avLst/>
          </a:prstGeom>
        </p:spPr>
      </p:pic>
      <p:sp>
        <p:nvSpPr>
          <p:cNvPr id="6" name="Título 7"/>
          <p:cNvSpPr txBox="1">
            <a:spLocks/>
          </p:cNvSpPr>
          <p:nvPr/>
        </p:nvSpPr>
        <p:spPr>
          <a:xfrm>
            <a:off x="323528" y="483518"/>
            <a:ext cx="6336704" cy="1224136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 Ofertados no Centro de Referência de Média Complexidade – CREAS.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1600200"/>
            <a:ext cx="8496944" cy="334781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 smtClean="0"/>
          </a:p>
          <a:p>
            <a:pPr algn="just"/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Serviço de Atendimento Especializado a Famílias e Indivíduos – PAEFI;</a:t>
            </a:r>
          </a:p>
          <a:p>
            <a:pPr>
              <a:buFont typeface="Wingdings 2"/>
              <a:buNone/>
            </a:pPr>
            <a:endParaRPr lang="pt-BR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Serviço de Proteção Social a Adolescentes em cumprimento de Medidas Socioeducativas – Liberdade Assistida (LA) e Prestação de Serviços à Comunidade (PSC);</a:t>
            </a:r>
          </a:p>
          <a:p>
            <a:pPr>
              <a:buFont typeface="Wingdings 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" y="7937"/>
            <a:ext cx="9144000" cy="5143500"/>
          </a:xfrm>
          <a:prstGeom prst="rect">
            <a:avLst/>
          </a:prstGeom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1066800" y="358379"/>
            <a:ext cx="5377408" cy="85725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Famílias Acompanhadas</a:t>
            </a:r>
            <a:endParaRPr lang="pt-BR" dirty="0"/>
          </a:p>
        </p:txBody>
      </p:sp>
      <p:graphicFrame>
        <p:nvGraphicFramePr>
          <p:cNvPr id="5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248627"/>
              </p:ext>
            </p:extLst>
          </p:nvPr>
        </p:nvGraphicFramePr>
        <p:xfrm>
          <a:off x="428596" y="1285866"/>
          <a:ext cx="8229600" cy="3531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49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" y="7937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6059016" cy="856952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Serviço de Proteção Social a Adolescentes em Cumprimento de Medida Socioeducativa- LA/PSC 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Espaço Reservado para Conteú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488066"/>
              </p:ext>
            </p:extLst>
          </p:nvPr>
        </p:nvGraphicFramePr>
        <p:xfrm>
          <a:off x="611560" y="1419622"/>
          <a:ext cx="756084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45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" y="-7966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6059016" cy="856952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VISITAS REALIZADAS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022706"/>
              </p:ext>
            </p:extLst>
          </p:nvPr>
        </p:nvGraphicFramePr>
        <p:xfrm>
          <a:off x="971600" y="1556793"/>
          <a:ext cx="6984775" cy="324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752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7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6059016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NÚMERO DE ATENDIMENTOS PSICOSSOCIAIS 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346233"/>
              </p:ext>
            </p:extLst>
          </p:nvPr>
        </p:nvGraphicFramePr>
        <p:xfrm>
          <a:off x="1115617" y="1417638"/>
          <a:ext cx="7150306" cy="324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03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" y="7937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59150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Perfil das vítimas de violência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6896884"/>
              </p:ext>
            </p:extLst>
          </p:nvPr>
        </p:nvGraphicFramePr>
        <p:xfrm>
          <a:off x="1115616" y="1635646"/>
          <a:ext cx="6707088" cy="313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3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" y="7937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6059016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Crianças e Adolescentes Vítimas de Violência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385423"/>
              </p:ext>
            </p:extLst>
          </p:nvPr>
        </p:nvGraphicFramePr>
        <p:xfrm>
          <a:off x="1194763" y="1563638"/>
          <a:ext cx="6779096" cy="3203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79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" y="7937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5915000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Perfil dos Idosos vítimas de violência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996756"/>
              </p:ext>
            </p:extLst>
          </p:nvPr>
        </p:nvGraphicFramePr>
        <p:xfrm>
          <a:off x="827584" y="1563638"/>
          <a:ext cx="6851104" cy="313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79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85720" y="205979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Organizados que fazem parte da Gestão</a:t>
            </a:r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251520" y="1707654"/>
            <a:ext cx="8435280" cy="30963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pt-BR" dirty="0" smtClean="0"/>
              <a:t>             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403920" y="1860054"/>
            <a:ext cx="8435280" cy="30963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179512" y="1860054"/>
            <a:ext cx="8812088" cy="30963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 smtClean="0"/>
              <a:t> 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Atendemos aproximadamente 350 idosos semanalmente, divididos em 05 grupos, 04 no Centro e 01 Três de Maio;</a:t>
            </a:r>
          </a:p>
          <a:p>
            <a:pPr algn="just"/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Atendemos aproximadamente 120 mulheres divididas em 09 grupos, nos bairros Santo André, </a:t>
            </a:r>
            <a:r>
              <a:rPr lang="pt-BR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Ilhotinha</a:t>
            </a:r>
            <a:r>
              <a:rPr lang="pt-B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Alvorada, Bandeirante, Vila Flor e Centro.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5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" y="7937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5842992" cy="1143000"/>
          </a:xfrm>
          <a:prstGeom prst="rect">
            <a:avLst/>
          </a:prstGeom>
        </p:spPr>
        <p:txBody>
          <a:bodyPr bIns="91440" anchor="b" anchorCtr="0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Mediações Familiares:</a:t>
            </a:r>
            <a:b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457200" y="1275606"/>
            <a:ext cx="7931224" cy="34563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b="1" dirty="0" smtClean="0"/>
          </a:p>
          <a:p>
            <a:pPr algn="just"/>
            <a:endParaRPr lang="pt-BR" b="1" dirty="0" smtClean="0"/>
          </a:p>
          <a:p>
            <a:pPr algn="just"/>
            <a:r>
              <a:rPr lang="pt-BR" b="1" dirty="0" smtClean="0"/>
              <a:t>Intervenção realizada pelos técnicos – assistente social, psicólogo e advogado do CREAS as famílias que estão em situação de conflito. Objetivo é buscar uma solução e reorganização da vida pessoal ou familiar.</a:t>
            </a:r>
          </a:p>
          <a:p>
            <a:pPr algn="just">
              <a:buFont typeface="Wingdings 2"/>
              <a:buNone/>
            </a:pPr>
            <a:endParaRPr lang="pt-BR" b="1" dirty="0" smtClean="0"/>
          </a:p>
          <a:p>
            <a:pPr algn="ctr">
              <a:buFont typeface="Wingdings 2"/>
              <a:buNone/>
            </a:pPr>
            <a:r>
              <a:rPr lang="pt-BR" b="1" dirty="0" smtClean="0"/>
              <a:t>Total: 05 mediações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879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" y="7937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5915000" cy="1570186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Divulgação CREAS e capacitando futuros médicos: parceria com secretaria de Saúde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4126479" cy="2599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41" y="1491630"/>
            <a:ext cx="253468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79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5" y="4472"/>
            <a:ext cx="9144000" cy="51435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835696" y="205979"/>
            <a:ext cx="468052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Serviço de Acolhimento em</a:t>
            </a:r>
            <a:br>
              <a:rPr lang="pt-BR" sz="2800" b="1" dirty="0" smtClean="0">
                <a:solidFill>
                  <a:schemeClr val="tx1"/>
                </a:solidFill>
              </a:rPr>
            </a:br>
            <a:r>
              <a:rPr lang="pt-BR" sz="2800" b="1" dirty="0" smtClean="0">
                <a:solidFill>
                  <a:schemeClr val="tx1"/>
                </a:solidFill>
              </a:rPr>
              <a:t>Família Acolhedora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67544" y="1491630"/>
            <a:ext cx="8208912" cy="331236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t-BR" sz="1800" dirty="0" smtClean="0"/>
          </a:p>
          <a:p>
            <a:pPr marL="0" indent="0" algn="just">
              <a:buNone/>
            </a:pPr>
            <a:r>
              <a:rPr lang="pt-BR" sz="1800" dirty="0" smtClean="0"/>
              <a:t>          Este serviço organiza o acolhimento de crianças e/ou adolescentes, em residências de famílias acolhedoras. Como medida protetiva EXCEPCIONAL e PROVISÓRIA. </a:t>
            </a:r>
          </a:p>
          <a:p>
            <a:pPr marL="0" indent="0" algn="just">
              <a:buNone/>
            </a:pPr>
            <a:endParaRPr lang="pt-BR" sz="1800" dirty="0" smtClean="0"/>
          </a:p>
          <a:p>
            <a:pPr algn="just"/>
            <a:r>
              <a:rPr lang="pt-BR" sz="1800" dirty="0" smtClean="0"/>
              <a:t>Essas famílias são devidamente cadastradas, capacitadas e acompanhadas durante toda a sua permanência no serviço; </a:t>
            </a:r>
          </a:p>
          <a:p>
            <a:pPr algn="just"/>
            <a:r>
              <a:rPr lang="pt-BR" sz="1800" dirty="0" smtClean="0"/>
              <a:t>O acolhimento familiar é uma alternativa de proteção a crianças e adolescentes que tiveram seus direitos violados e por determinação judicial precisaram ser afastadas do convívio familiar. Permanecem no SAF até a reintegração familiar (origem ou extensa) ou encaminhamento para adoção.</a:t>
            </a:r>
            <a:endParaRPr lang="pt-BR" sz="1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9"/>
            <a:ext cx="4536504" cy="85725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Atividades no Serviço de Família Acolhedora </a:t>
            </a:r>
            <a:endParaRPr lang="pt-BR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3879759"/>
              </p:ext>
            </p:extLst>
          </p:nvPr>
        </p:nvGraphicFramePr>
        <p:xfrm>
          <a:off x="683568" y="1635646"/>
          <a:ext cx="7776864" cy="3168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6445"/>
                <a:gridCol w="2740419"/>
              </a:tblGrid>
              <a:tr h="412032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Atividades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938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Total de famílias acolhedoras</a:t>
                      </a:r>
                      <a:r>
                        <a:rPr lang="pt-BR" sz="1400" baseline="0" dirty="0" smtClean="0"/>
                        <a:t> habilitadas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05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Total de Acolhidos no Serviço no período </a:t>
                      </a:r>
                      <a:r>
                        <a:rPr lang="pt-BR" sz="1400" baseline="0" dirty="0" smtClean="0"/>
                        <a:t>01/2023 a 04/2023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00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Acolhimentos no</a:t>
                      </a:r>
                      <a:r>
                        <a:rPr lang="pt-BR" sz="1400" baseline="0" dirty="0" smtClean="0"/>
                        <a:t> período 01/2023 04/2023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err="1" smtClean="0"/>
                        <a:t>Descolhimentos</a:t>
                      </a:r>
                      <a:r>
                        <a:rPr lang="pt-BR" sz="1400" dirty="0" smtClean="0"/>
                        <a:t> no</a:t>
                      </a:r>
                      <a:r>
                        <a:rPr lang="pt-BR" sz="1400" baseline="0" dirty="0" smtClean="0"/>
                        <a:t> período 01/2023 a 04/2023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Transição</a:t>
                      </a:r>
                      <a:r>
                        <a:rPr lang="pt-BR" sz="1400" baseline="0" dirty="0" smtClean="0"/>
                        <a:t> de modalidade de acolhimento no período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Total</a:t>
                      </a:r>
                      <a:r>
                        <a:rPr lang="pt-BR" sz="1400" baseline="0" dirty="0" smtClean="0"/>
                        <a:t> de famílias acolhendo no período 01/2023 a 04/2023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sz="quarter" idx="1"/>
          </p:nvPr>
        </p:nvGraphicFramePr>
        <p:xfrm>
          <a:off x="914400" y="1085850"/>
          <a:ext cx="7560840" cy="3544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2664296"/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Atividade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Planejamento</a:t>
                      </a:r>
                      <a:r>
                        <a:rPr lang="pt-BR" sz="1400" baseline="0" dirty="0" smtClean="0"/>
                        <a:t> da equipe responsável pelo serviço;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07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Visitas domiciliares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04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Reuniões</a:t>
                      </a:r>
                      <a:r>
                        <a:rPr lang="pt-BR" sz="1400" baseline="0" dirty="0" smtClean="0"/>
                        <a:t> técnicas com rede de atendimento intersetorial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Atendimentos</a:t>
                      </a:r>
                      <a:r>
                        <a:rPr lang="pt-BR" sz="1400" baseline="0" dirty="0" smtClean="0"/>
                        <a:t> individuais com acolhido e família acolhedora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Visitas entre acolhido</a:t>
                      </a:r>
                      <a:r>
                        <a:rPr lang="pt-BR" sz="1400" baseline="0" dirty="0" smtClean="0"/>
                        <a:t> e familiares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Entrevistas</a:t>
                      </a:r>
                      <a:r>
                        <a:rPr lang="pt-BR" sz="1400" baseline="0" dirty="0" smtClean="0"/>
                        <a:t> (rádio e TV)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Total de visualizações do conteúdo</a:t>
                      </a:r>
                      <a:r>
                        <a:rPr lang="pt-BR" sz="1400" baseline="0" dirty="0" smtClean="0"/>
                        <a:t> postado</a:t>
                      </a:r>
                      <a:r>
                        <a:rPr lang="pt-BR" sz="1400" dirty="0" smtClean="0"/>
                        <a:t> nas</a:t>
                      </a:r>
                      <a:r>
                        <a:rPr lang="pt-BR" sz="1400" baseline="0" dirty="0" smtClean="0"/>
                        <a:t> redes sociais (</a:t>
                      </a:r>
                      <a:r>
                        <a:rPr lang="pt-BR" sz="1400" baseline="0" dirty="0" err="1" smtClean="0"/>
                        <a:t>instagram</a:t>
                      </a:r>
                      <a:r>
                        <a:rPr lang="pt-BR" sz="1400" baseline="0" dirty="0" smtClean="0"/>
                        <a:t> e </a:t>
                      </a:r>
                      <a:r>
                        <a:rPr lang="pt-BR" sz="1400" baseline="0" dirty="0" err="1" smtClean="0"/>
                        <a:t>facebook</a:t>
                      </a:r>
                      <a:r>
                        <a:rPr lang="pt-BR" sz="1400" baseline="0" dirty="0" smtClean="0"/>
                        <a:t>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1467 </a:t>
                      </a:r>
                      <a:r>
                        <a:rPr lang="pt-BR" sz="1400" dirty="0" err="1" smtClean="0"/>
                        <a:t>likes</a:t>
                      </a:r>
                      <a:endParaRPr lang="pt-B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19</a:t>
                      </a:r>
                      <a:r>
                        <a:rPr lang="pt-BR" sz="1400" baseline="0" dirty="0" smtClean="0"/>
                        <a:t> compartilhamentos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/>
                        <a:t>7260 visualizações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00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327266"/>
              </p:ext>
            </p:extLst>
          </p:nvPr>
        </p:nvGraphicFramePr>
        <p:xfrm>
          <a:off x="683568" y="1635643"/>
          <a:ext cx="7560840" cy="3214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2664296"/>
              </a:tblGrid>
              <a:tr h="44855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 Atividades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354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Reuniões técnicas (CT,</a:t>
                      </a:r>
                      <a:r>
                        <a:rPr lang="pt-BR" sz="1400" baseline="0" dirty="0" smtClean="0"/>
                        <a:t> CEACA, Escolas, Unidades de Saúde, CRAS, CREAS...)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43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354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Reuniões</a:t>
                      </a:r>
                      <a:r>
                        <a:rPr lang="pt-BR" sz="1400" baseline="0" dirty="0" smtClean="0"/>
                        <a:t> Poder Judiciário e Ministério Público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PJ – 06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MP - 01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8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Audiência</a:t>
                      </a:r>
                      <a:r>
                        <a:rPr lang="pt-BR" sz="1400" baseline="0" dirty="0" smtClean="0"/>
                        <a:t> Concentrada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8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/>
                        <a:t>Encontros com as famílias acolhedoras (capacitação continuada)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03</a:t>
                      </a:r>
                      <a:r>
                        <a:rPr lang="pt-BR" sz="1400" baseline="0" dirty="0" smtClean="0"/>
                        <a:t>                                                                                                         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8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Visitas domiciliares/ Atendimentos</a:t>
                      </a:r>
                      <a:r>
                        <a:rPr lang="pt-BR" sz="1400" baseline="0" dirty="0" smtClean="0"/>
                        <a:t> psicossociais (FA, Acolhidos e FO)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1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22" y="43705"/>
            <a:ext cx="9144000" cy="51435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  <p:sp>
        <p:nvSpPr>
          <p:cNvPr id="13" name="Título 6"/>
          <p:cNvSpPr txBox="1">
            <a:spLocks/>
          </p:cNvSpPr>
          <p:nvPr/>
        </p:nvSpPr>
        <p:spPr>
          <a:xfrm>
            <a:off x="1835696" y="205979"/>
            <a:ext cx="4392488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11" name="AutoShape 6" descr="https://gp.amurel.org.br/index.php?r=email/message/attachment&amp;account_id=1029&amp;mailbox=INBOX&amp;uid=6115&amp;number=2&amp;encoding=base64&amp;filename=IMG-20210929-WA0041.jpg&amp;security_token=M4x1V5W27mTNIjtRuBpS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2215492" y="465138"/>
            <a:ext cx="3096344" cy="641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FOTOS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AutoShape 2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4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59" y="1347613"/>
            <a:ext cx="3191799" cy="37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347613"/>
            <a:ext cx="3095623" cy="383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2" y="1347614"/>
            <a:ext cx="3024187" cy="385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9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8"/>
            <a:ext cx="4824536" cy="1161245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096"/>
            <a:ext cx="1193886" cy="115212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026667" y="-3620937"/>
            <a:ext cx="6613891" cy="440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2555776" y="470659"/>
            <a:ext cx="3096344" cy="641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FOTOS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77"/>
            <a:ext cx="3095625" cy="362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69" y="1537983"/>
            <a:ext cx="3780631" cy="361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419621"/>
            <a:ext cx="2407146" cy="37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0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95536" y="195486"/>
            <a:ext cx="6192688" cy="792088"/>
          </a:xfrm>
        </p:spPr>
        <p:txBody>
          <a:bodyPr>
            <a:noAutofit/>
          </a:bodyPr>
          <a:lstStyle/>
          <a:p>
            <a:pPr algn="ctr"/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haroni" pitchFamily="2" charset="-79"/>
              </a:rPr>
              <a:t>SERVIÇO DE ACOLHIMENTO INSTITUCIONAL - ABRIGO</a:t>
            </a:r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ço Reservado para Conteúdo 5" descr="C:\Users\user\Desktop\logo nova sai.jpg"/>
          <p:cNvPicPr>
            <a:picLocks noGrp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9662"/>
            <a:ext cx="3960440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1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8" y="-20843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368153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763688" y="584684"/>
            <a:ext cx="4505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ACOLHIMENTO INSTITUCIONAL</a:t>
            </a:r>
            <a:endParaRPr 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755576" y="1417588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i="1" dirty="0"/>
              <a:t>O Serviço de Acolhimento Institucional – SAI tem como finalidade acolher crianças e adolescentes em caráter provisório e excepcional, sob medida de proteção conforme artigo 98 do Estatuto da Criança e do Adolescente, que estejam em situação de risco pessoal e social.</a:t>
            </a:r>
          </a:p>
          <a:p>
            <a:pPr algn="just"/>
            <a:r>
              <a:rPr lang="pt-BR" sz="2400" i="1" dirty="0"/>
              <a:t>	Esta é uma medida de proteção expedida em caráter emergencial pelo Conselho Tutelar ou por determinação do Poder Judiciário.</a:t>
            </a:r>
          </a:p>
        </p:txBody>
      </p:sp>
    </p:spTree>
    <p:extLst>
      <p:ext uri="{BB962C8B-B14F-4D97-AF65-F5344CB8AC3E}">
        <p14:creationId xmlns:p14="http://schemas.microsoft.com/office/powerpoint/2010/main" val="196288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pic>
        <p:nvPicPr>
          <p:cNvPr id="6" name="Imagem 5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29614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1763688" y="339502"/>
            <a:ext cx="4505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ACOLHIMENTO INSTITUCIONAL</a:t>
            </a:r>
            <a:endParaRPr lang="pt-BR" sz="2400" dirty="0"/>
          </a:p>
        </p:txBody>
      </p:sp>
      <p:sp>
        <p:nvSpPr>
          <p:cNvPr id="8" name="Retângulo 7"/>
          <p:cNvSpPr/>
          <p:nvPr/>
        </p:nvSpPr>
        <p:spPr>
          <a:xfrm>
            <a:off x="1187624" y="1347614"/>
            <a:ext cx="705678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TOTAL DE ABRIGADOS NO </a:t>
            </a:r>
            <a:r>
              <a:rPr lang="pt-BR" b="1" dirty="0" smtClean="0"/>
              <a:t>1º </a:t>
            </a:r>
            <a:r>
              <a:rPr lang="pt-BR" b="1" dirty="0"/>
              <a:t>QUADRIMESTRE:   </a:t>
            </a:r>
            <a:r>
              <a:rPr lang="pt-BR" b="1" dirty="0" smtClean="0"/>
              <a:t>09</a:t>
            </a:r>
            <a:endParaRPr lang="pt-BR" b="1" dirty="0"/>
          </a:p>
          <a:p>
            <a:endParaRPr lang="pt-BR" b="1" dirty="0"/>
          </a:p>
          <a:p>
            <a:r>
              <a:rPr lang="pt-BR" b="1" dirty="0" smtClean="0"/>
              <a:t>DESACOLHIMENTO</a:t>
            </a:r>
            <a:r>
              <a:rPr lang="pt-BR" b="1" dirty="0"/>
              <a:t>:  </a:t>
            </a:r>
            <a:r>
              <a:rPr lang="pt-BR" b="1" dirty="0" smtClean="0"/>
              <a:t>00</a:t>
            </a:r>
            <a:endParaRPr lang="pt-BR" b="1" dirty="0"/>
          </a:p>
          <a:p>
            <a:endParaRPr lang="pt-BR" b="1" dirty="0"/>
          </a:p>
          <a:p>
            <a:r>
              <a:rPr lang="pt-BR" b="1" dirty="0" smtClean="0"/>
              <a:t>ACOLHIMENTOS </a:t>
            </a:r>
            <a:r>
              <a:rPr lang="pt-BR" b="1" dirty="0"/>
              <a:t>NOVOS NO QUADRIMESTRE:  </a:t>
            </a:r>
            <a:r>
              <a:rPr lang="pt-BR" b="1" dirty="0" smtClean="0"/>
              <a:t>04</a:t>
            </a:r>
            <a:endParaRPr lang="pt-BR" b="1" dirty="0"/>
          </a:p>
          <a:p>
            <a:r>
              <a:rPr lang="pt-BR" b="1" dirty="0"/>
              <a:t>      </a:t>
            </a:r>
            <a:endParaRPr lang="pt-BR" b="1" dirty="0" smtClean="0"/>
          </a:p>
          <a:p>
            <a:r>
              <a:rPr lang="pt-BR" b="1" dirty="0" smtClean="0"/>
              <a:t>REINTEGRAÇÃO FAMILIAR:00</a:t>
            </a:r>
            <a:endParaRPr lang="pt-BR" b="1" dirty="0"/>
          </a:p>
          <a:p>
            <a:endParaRPr lang="pt-BR" b="1" dirty="0"/>
          </a:p>
          <a:p>
            <a:r>
              <a:rPr lang="pt-BR" b="1" dirty="0" smtClean="0"/>
              <a:t>TRANSFERIDOS </a:t>
            </a:r>
            <a:r>
              <a:rPr lang="pt-BR" b="1" dirty="0"/>
              <a:t>PARA OUTRO ABRIGO:  00</a:t>
            </a:r>
          </a:p>
          <a:p>
            <a:endParaRPr lang="pt-BR" b="1" dirty="0"/>
          </a:p>
          <a:p>
            <a:r>
              <a:rPr lang="pt-BR" b="1" dirty="0"/>
              <a:t> </a:t>
            </a:r>
            <a:r>
              <a:rPr lang="pt-BR" b="1" dirty="0" smtClean="0"/>
              <a:t>TRANSFERIDO </a:t>
            </a:r>
            <a:r>
              <a:rPr lang="pt-BR" b="1" dirty="0"/>
              <a:t>PARA O ACOLHIMENTO FAMILIAR:  00                                 </a:t>
            </a:r>
          </a:p>
          <a:p>
            <a:r>
              <a:rPr lang="pt-BR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75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85850"/>
            <a:ext cx="4572000" cy="3429000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098" name="Picture 2" descr="C:\Users\Capivari\Desktop\Assistência Social 2023\8 de Março Dia Internacional da Mul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3638"/>
            <a:ext cx="4896543" cy="31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285720" y="205979"/>
            <a:ext cx="6357982" cy="1141636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Encontro em comemoração ao dia 08 de Março – Dia Internacional da Mulher</a:t>
            </a:r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129614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475656" y="339502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ACOLHIMENTO INSTITUCIONAL</a:t>
            </a:r>
            <a:endParaRPr lang="pt-BR" sz="28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447137"/>
              </p:ext>
            </p:extLst>
          </p:nvPr>
        </p:nvGraphicFramePr>
        <p:xfrm>
          <a:off x="1159447" y="1419622"/>
          <a:ext cx="6883036" cy="32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385"/>
                <a:gridCol w="1516385"/>
                <a:gridCol w="1925133"/>
                <a:gridCol w="1925133"/>
              </a:tblGrid>
              <a:tr h="24211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SEXO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FAIXA ETÁRIA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QTDE</a:t>
                      </a:r>
                      <a:r>
                        <a:rPr lang="pt-BR" b="1" baseline="0" dirty="0" smtClean="0"/>
                        <a:t>  CRIANÇAS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TOTAL</a:t>
                      </a:r>
                      <a:endParaRPr lang="pt-BR" b="1" dirty="0"/>
                    </a:p>
                  </a:txBody>
                  <a:tcPr/>
                </a:tc>
              </a:tr>
              <a:tr h="1218831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Masculino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 a 5</a:t>
                      </a:r>
                      <a:r>
                        <a:rPr lang="pt-BR" b="1" baseline="0" dirty="0" smtClean="0"/>
                        <a:t> anos</a:t>
                      </a:r>
                    </a:p>
                    <a:p>
                      <a:pPr algn="ctr"/>
                      <a:r>
                        <a:rPr lang="pt-BR" b="1" baseline="0" dirty="0" smtClean="0"/>
                        <a:t>6 a 10 anos</a:t>
                      </a:r>
                    </a:p>
                    <a:p>
                      <a:pPr algn="ctr"/>
                      <a:r>
                        <a:rPr lang="pt-BR" b="1" baseline="0" dirty="0" smtClean="0"/>
                        <a:t>Acima de 10 anos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03</a:t>
                      </a:r>
                    </a:p>
                    <a:p>
                      <a:pPr algn="ctr"/>
                      <a:r>
                        <a:rPr lang="pt-BR" b="1" dirty="0" smtClean="0"/>
                        <a:t>00</a:t>
                      </a:r>
                    </a:p>
                    <a:p>
                      <a:pPr algn="ctr"/>
                      <a:r>
                        <a:rPr lang="pt-BR" b="1" dirty="0" smtClean="0"/>
                        <a:t>01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04</a:t>
                      </a:r>
                      <a:endParaRPr lang="pt-BR" b="1" dirty="0"/>
                    </a:p>
                  </a:txBody>
                  <a:tcPr/>
                </a:tc>
              </a:tr>
              <a:tr h="1381449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Feminino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 a 5</a:t>
                      </a:r>
                      <a:r>
                        <a:rPr lang="pt-BR" b="1" baseline="0" dirty="0" smtClean="0"/>
                        <a:t> anos</a:t>
                      </a:r>
                    </a:p>
                    <a:p>
                      <a:pPr algn="ctr"/>
                      <a:r>
                        <a:rPr lang="pt-BR" b="1" baseline="0" dirty="0" smtClean="0"/>
                        <a:t>6 a 10 anos</a:t>
                      </a:r>
                    </a:p>
                    <a:p>
                      <a:pPr algn="ctr"/>
                      <a:r>
                        <a:rPr lang="pt-BR" b="1" baseline="0" dirty="0" smtClean="0"/>
                        <a:t>Acima de 10 anos</a:t>
                      </a:r>
                      <a:endParaRPr lang="pt-BR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02</a:t>
                      </a:r>
                    </a:p>
                    <a:p>
                      <a:pPr algn="ctr"/>
                      <a:r>
                        <a:rPr lang="pt-BR" b="1" dirty="0" smtClean="0"/>
                        <a:t>00</a:t>
                      </a:r>
                    </a:p>
                    <a:p>
                      <a:pPr algn="ctr"/>
                      <a:r>
                        <a:rPr lang="pt-BR" b="1" dirty="0" smtClean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05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2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85"/>
            <a:ext cx="9144000" cy="5143500"/>
          </a:xfrm>
          <a:prstGeom prst="rect">
            <a:avLst/>
          </a:prstGeom>
        </p:spPr>
      </p:pic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28891"/>
              </p:ext>
            </p:extLst>
          </p:nvPr>
        </p:nvGraphicFramePr>
        <p:xfrm>
          <a:off x="755576" y="1419622"/>
          <a:ext cx="7704856" cy="3484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9041"/>
                <a:gridCol w="3625815"/>
              </a:tblGrid>
              <a:tr h="728631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ESPECIALISTA/</a:t>
                      </a:r>
                    </a:p>
                    <a:p>
                      <a:pPr algn="ctr"/>
                      <a:r>
                        <a:rPr lang="pt-BR" b="1" dirty="0" smtClean="0"/>
                        <a:t>EXAMES /VACINA</a:t>
                      </a:r>
                      <a:endParaRPr lang="pt-BR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Quantidade</a:t>
                      </a:r>
                      <a:r>
                        <a:rPr lang="pt-BR" b="1" baseline="0" dirty="0" smtClean="0"/>
                        <a:t> de </a:t>
                      </a:r>
                      <a:r>
                        <a:rPr lang="pt-BR" b="1" dirty="0" smtClean="0"/>
                        <a:t>Acolhidos por serviço de saúde</a:t>
                      </a:r>
                      <a:endParaRPr lang="pt-BR" b="1" dirty="0"/>
                    </a:p>
                  </a:txBody>
                  <a:tcPr marL="82973" marR="82973"/>
                </a:tc>
              </a:tr>
              <a:tr h="599801">
                <a:tc>
                  <a:txBody>
                    <a:bodyPr/>
                    <a:lstStyle/>
                    <a:p>
                      <a:r>
                        <a:rPr lang="pt-BR" b="1" dirty="0" smtClean="0"/>
                        <a:t>Serviços CAPS (psiquiatria + psicoterapia)</a:t>
                      </a:r>
                      <a:endParaRPr lang="pt-BR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02 psiquiatria + 03 na psicoterapia</a:t>
                      </a:r>
                      <a:endParaRPr lang="pt-BR" b="1" dirty="0"/>
                    </a:p>
                  </a:txBody>
                  <a:tcPr marL="82973" marR="82973"/>
                </a:tc>
              </a:tr>
              <a:tr h="599801">
                <a:tc>
                  <a:txBody>
                    <a:bodyPr/>
                    <a:lstStyle/>
                    <a:p>
                      <a:r>
                        <a:rPr lang="pt-BR" b="1" dirty="0" smtClean="0"/>
                        <a:t>Consultas</a:t>
                      </a:r>
                      <a:r>
                        <a:rPr lang="pt-BR" b="1" baseline="0" dirty="0" smtClean="0"/>
                        <a:t> médico (clínico geral e especialista)</a:t>
                      </a:r>
                      <a:endParaRPr lang="pt-BR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09 geral +</a:t>
                      </a:r>
                      <a:r>
                        <a:rPr lang="pt-BR" b="1" baseline="0" dirty="0" smtClean="0">
                          <a:solidFill>
                            <a:schemeClr val="tx1"/>
                          </a:solidFill>
                        </a:rPr>
                        <a:t> 03 pediatra+ </a:t>
                      </a:r>
                    </a:p>
                    <a:p>
                      <a:pPr algn="ctr"/>
                      <a:r>
                        <a:rPr lang="pt-BR" b="1" baseline="0" dirty="0" smtClean="0">
                          <a:solidFill>
                            <a:schemeClr val="tx1"/>
                          </a:solidFill>
                        </a:rPr>
                        <a:t>01 ginecologista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 marL="82973" marR="82973"/>
                </a:tc>
              </a:tr>
              <a:tr h="560928">
                <a:tc>
                  <a:txBody>
                    <a:bodyPr/>
                    <a:lstStyle/>
                    <a:p>
                      <a:r>
                        <a:rPr lang="pt-BR" b="1" dirty="0" smtClean="0"/>
                        <a:t>Vacinas</a:t>
                      </a:r>
                      <a:endParaRPr lang="pt-BR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07 acolhidos</a:t>
                      </a:r>
                      <a:endParaRPr lang="pt-BR" b="1" dirty="0"/>
                    </a:p>
                  </a:txBody>
                  <a:tcPr marL="82973" marR="82973"/>
                </a:tc>
              </a:tr>
              <a:tr h="755934">
                <a:tc>
                  <a:txBody>
                    <a:bodyPr/>
                    <a:lstStyle/>
                    <a:p>
                      <a:r>
                        <a:rPr lang="pt-BR" b="1" dirty="0" smtClean="0"/>
                        <a:t>Atendimento odontológico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 01 acolhido + 01 foi no dentista</a:t>
                      </a:r>
                      <a:r>
                        <a:rPr lang="pt-BR" b="1" baseline="0" dirty="0" smtClean="0"/>
                        <a:t> particular –  madrinha afetiva 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4"/>
            <a:ext cx="1331640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1259632" y="339503"/>
            <a:ext cx="54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ATENDIMENTOS NAS UNIDADES </a:t>
            </a:r>
            <a:b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DE SAÚDE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267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4"/>
            <a:ext cx="1403648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403648" y="267495"/>
            <a:ext cx="5454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ATENDIMENTOS NAS UNIDADES DE SAÚDE e OUTRAS AVALIAÇÕES</a:t>
            </a:r>
            <a:endParaRPr lang="pt-BR" sz="2800" dirty="0"/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373498"/>
              </p:ext>
            </p:extLst>
          </p:nvPr>
        </p:nvGraphicFramePr>
        <p:xfrm>
          <a:off x="973689" y="1563638"/>
          <a:ext cx="7254552" cy="2694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645"/>
                <a:gridCol w="3413907"/>
              </a:tblGrid>
              <a:tr h="77408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ESPECIALISTA/</a:t>
                      </a:r>
                    </a:p>
                    <a:p>
                      <a:pPr algn="ctr"/>
                      <a:r>
                        <a:rPr lang="pt-BR" b="1" dirty="0" smtClean="0"/>
                        <a:t>EXAMES /VACINA</a:t>
                      </a:r>
                      <a:endParaRPr lang="pt-BR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Quantidade</a:t>
                      </a:r>
                      <a:r>
                        <a:rPr lang="pt-BR" b="1" baseline="0" dirty="0" smtClean="0"/>
                        <a:t> de </a:t>
                      </a:r>
                      <a:r>
                        <a:rPr lang="pt-BR" b="1" dirty="0" smtClean="0"/>
                        <a:t>Acolhidos por serviço</a:t>
                      </a:r>
                    </a:p>
                  </a:txBody>
                  <a:tcPr marL="82973" marR="82973"/>
                </a:tc>
              </a:tr>
              <a:tr h="520322">
                <a:tc>
                  <a:txBody>
                    <a:bodyPr/>
                    <a:lstStyle/>
                    <a:p>
                      <a:r>
                        <a:rPr lang="pt-BR" b="1" dirty="0" smtClean="0"/>
                        <a:t>Exames Laboratoriais e outros</a:t>
                      </a:r>
                      <a:r>
                        <a:rPr lang="pt-BR" b="1" baseline="0" dirty="0" smtClean="0"/>
                        <a:t> exames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09 acolhidos</a:t>
                      </a:r>
                      <a:endParaRPr lang="pt-BR" b="1" dirty="0"/>
                    </a:p>
                  </a:txBody>
                  <a:tcPr/>
                </a:tc>
              </a:tr>
              <a:tr h="520322">
                <a:tc>
                  <a:txBody>
                    <a:bodyPr/>
                    <a:lstStyle/>
                    <a:p>
                      <a:r>
                        <a:rPr lang="pt-BR" b="1" dirty="0" smtClean="0"/>
                        <a:t>Atendimento no Pronto Atendimento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04 acolhidos</a:t>
                      </a:r>
                      <a:endParaRPr lang="pt-BR" b="1" dirty="0"/>
                    </a:p>
                  </a:txBody>
                  <a:tcPr/>
                </a:tc>
              </a:tr>
              <a:tr h="520322">
                <a:tc>
                  <a:txBody>
                    <a:bodyPr/>
                    <a:lstStyle/>
                    <a:p>
                      <a:r>
                        <a:rPr lang="pt-BR" b="1" dirty="0" smtClean="0"/>
                        <a:t>Atendimento Hospital Nossa Senhora da Conceição</a:t>
                      </a:r>
                      <a:r>
                        <a:rPr lang="pt-BR" b="1" baseline="0" dirty="0" smtClean="0"/>
                        <a:t> - Tubarão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07 acolhidos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1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4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4"/>
            <a:ext cx="1475656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547664" y="411510"/>
            <a:ext cx="51845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FREQUÊNCIA ESCOLAR</a:t>
            </a:r>
            <a:r>
              <a:rPr lang="pt-BR" sz="1400" dirty="0"/>
              <a:t/>
            </a:r>
            <a:br>
              <a:rPr lang="pt-BR" sz="1400" dirty="0"/>
            </a:br>
            <a:endParaRPr lang="pt-BR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529232"/>
              </p:ext>
            </p:extLst>
          </p:nvPr>
        </p:nvGraphicFramePr>
        <p:xfrm>
          <a:off x="1043608" y="1347614"/>
          <a:ext cx="7056784" cy="3646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2452776"/>
                <a:gridCol w="1579672"/>
              </a:tblGrid>
              <a:tr h="851963">
                <a:tc>
                  <a:txBody>
                    <a:bodyPr/>
                    <a:lstStyle/>
                    <a:p>
                      <a:r>
                        <a:rPr lang="pt-BR" b="1" dirty="0" smtClean="0"/>
                        <a:t>MODALIDADE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Nº DE CRIANÇAS/ADOLESC.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TURNO</a:t>
                      </a:r>
                      <a:endParaRPr lang="pt-BR" b="1" dirty="0"/>
                    </a:p>
                  </a:txBody>
                  <a:tcPr/>
                </a:tc>
              </a:tr>
              <a:tr h="432749">
                <a:tc>
                  <a:txBody>
                    <a:bodyPr/>
                    <a:lstStyle/>
                    <a:p>
                      <a:r>
                        <a:rPr lang="pt-BR" b="1" dirty="0" smtClean="0"/>
                        <a:t>Berçário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02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Integral</a:t>
                      </a:r>
                      <a:endParaRPr lang="pt-BR" b="1" dirty="0"/>
                    </a:p>
                  </a:txBody>
                  <a:tcPr/>
                </a:tc>
              </a:tr>
              <a:tr h="515488">
                <a:tc>
                  <a:txBody>
                    <a:bodyPr/>
                    <a:lstStyle/>
                    <a:p>
                      <a:r>
                        <a:rPr lang="pt-BR" b="1" dirty="0" smtClean="0"/>
                        <a:t>Maternal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02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Integral</a:t>
                      </a:r>
                      <a:endParaRPr lang="pt-BR" b="1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pt-BR" b="1" dirty="0" smtClean="0"/>
                        <a:t>Pré-escolar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Matutino</a:t>
                      </a: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Ens. Fund. (6ª a 9ª série)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03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Matutino/ Vespertino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656">
                <a:tc>
                  <a:txBody>
                    <a:bodyPr/>
                    <a:lstStyle/>
                    <a:p>
                      <a:r>
                        <a:rPr lang="pt-BR" b="1" dirty="0" smtClean="0"/>
                        <a:t>Ensino</a:t>
                      </a:r>
                      <a:r>
                        <a:rPr lang="pt-BR" b="1" baseline="0" dirty="0" smtClean="0"/>
                        <a:t> Médio (1º a 3º série)</a:t>
                      </a:r>
                      <a:endParaRPr lang="pt-BR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01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Vespertino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1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1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4"/>
            <a:ext cx="1403648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475656" y="195486"/>
            <a:ext cx="5382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FREQUÊNCIA NOS SERVIÇOS DA REDE SOCIOASSISTENCIAL e PARCERIAS COM OUTROS SERVIÇOS</a:t>
            </a:r>
            <a:br>
              <a:rPr lang="pt-BR" sz="24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(Período </a:t>
            </a:r>
            <a:r>
              <a:rPr lang="pt-BR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contraturno</a:t>
            </a:r>
            <a:r>
              <a:rPr lang="pt-BR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br>
              <a:rPr lang="pt-BR" sz="24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pt-BR" sz="24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764564"/>
              </p:ext>
            </p:extLst>
          </p:nvPr>
        </p:nvGraphicFramePr>
        <p:xfrm>
          <a:off x="1036569" y="1851670"/>
          <a:ext cx="7128792" cy="288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537"/>
                <a:gridCol w="2510178"/>
                <a:gridCol w="1883077"/>
              </a:tblGrid>
              <a:tr h="685044">
                <a:tc>
                  <a:txBody>
                    <a:bodyPr/>
                    <a:lstStyle/>
                    <a:p>
                      <a:r>
                        <a:rPr lang="pt-BR" b="1" dirty="0" smtClean="0"/>
                        <a:t>SERVIÇO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Nº  CRIANÇAS</a:t>
                      </a:r>
                      <a:r>
                        <a:rPr lang="pt-BR" b="1" baseline="0" dirty="0" smtClean="0"/>
                        <a:t> E </a:t>
                      </a:r>
                    </a:p>
                    <a:p>
                      <a:r>
                        <a:rPr lang="pt-BR" b="1" baseline="0" dirty="0" smtClean="0"/>
                        <a:t>ADOLESCENTES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TURNO</a:t>
                      </a:r>
                      <a:endParaRPr lang="pt-BR" b="1" dirty="0"/>
                    </a:p>
                  </a:txBody>
                  <a:tcPr/>
                </a:tc>
              </a:tr>
              <a:tr h="316541">
                <a:tc>
                  <a:txBody>
                    <a:bodyPr/>
                    <a:lstStyle/>
                    <a:p>
                      <a:r>
                        <a:rPr lang="pt-BR" b="1" dirty="0" smtClean="0"/>
                        <a:t>Xadrez</a:t>
                      </a:r>
                      <a:endParaRPr lang="pt-BR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</a:t>
                      </a:r>
                      <a:endParaRPr lang="pt-BR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Vespertino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41">
                <a:tc>
                  <a:txBody>
                    <a:bodyPr/>
                    <a:lstStyle/>
                    <a:p>
                      <a:r>
                        <a:rPr lang="pt-BR" b="1" dirty="0" smtClean="0"/>
                        <a:t>SCFV – CRAS (Yoga )</a:t>
                      </a:r>
                      <a:endParaRPr lang="pt-BR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04</a:t>
                      </a:r>
                      <a:endParaRPr lang="pt-BR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b="1" baseline="0" dirty="0" smtClean="0"/>
                        <a:t>Vespertino/</a:t>
                      </a:r>
                    </a:p>
                    <a:p>
                      <a:r>
                        <a:rPr lang="pt-BR" b="1" baseline="0" dirty="0" smtClean="0"/>
                        <a:t>Noturno</a:t>
                      </a:r>
                      <a:endParaRPr lang="pt-BR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2522">
                <a:tc>
                  <a:txBody>
                    <a:bodyPr/>
                    <a:lstStyle/>
                    <a:p>
                      <a:r>
                        <a:rPr lang="pt-BR" b="1" dirty="0" smtClean="0"/>
                        <a:t>CEACA</a:t>
                      </a:r>
                      <a:endParaRPr lang="pt-BR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Matutino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636">
                <a:tc>
                  <a:txBody>
                    <a:bodyPr/>
                    <a:lstStyle/>
                    <a:p>
                      <a:r>
                        <a:rPr lang="pt-BR" b="1" dirty="0" smtClean="0"/>
                        <a:t>Futsal</a:t>
                      </a:r>
                      <a:endParaRPr lang="pt-BR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</a:t>
                      </a:r>
                      <a:endParaRPr lang="pt-BR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Vespertino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pt-BR" b="1" dirty="0" smtClean="0"/>
                        <a:t>Futebol</a:t>
                      </a:r>
                      <a:r>
                        <a:rPr lang="pt-BR" b="1" baseline="0" dirty="0" smtClean="0"/>
                        <a:t> Campo</a:t>
                      </a:r>
                      <a:endParaRPr lang="pt-BR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</a:t>
                      </a:r>
                      <a:endParaRPr lang="pt-BR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Vespertino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1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4"/>
            <a:ext cx="1403648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403648" y="195487"/>
            <a:ext cx="5454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Atividades de Lazer e </a:t>
            </a:r>
            <a:b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recreativas</a:t>
            </a:r>
            <a:b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pt-BR" sz="32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053372"/>
              </p:ext>
            </p:extLst>
          </p:nvPr>
        </p:nvGraphicFramePr>
        <p:xfrm>
          <a:off x="827584" y="1563637"/>
          <a:ext cx="7920879" cy="309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8026"/>
                <a:gridCol w="2328293"/>
                <a:gridCol w="1574560"/>
              </a:tblGrid>
              <a:tr h="58295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ATIVIDADE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Nº  CRIANÇAS</a:t>
                      </a:r>
                      <a:r>
                        <a:rPr lang="pt-BR" b="1" baseline="0" dirty="0" smtClean="0"/>
                        <a:t> E </a:t>
                      </a:r>
                    </a:p>
                    <a:p>
                      <a:pPr algn="ctr"/>
                      <a:r>
                        <a:rPr lang="pt-BR" b="1" baseline="0" dirty="0" smtClean="0"/>
                        <a:t>ADOLESCENTES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TURNO</a:t>
                      </a:r>
                      <a:endParaRPr lang="pt-BR" b="1" dirty="0"/>
                    </a:p>
                  </a:txBody>
                  <a:tcPr/>
                </a:tc>
              </a:tr>
              <a:tr h="8572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Passeio</a:t>
                      </a:r>
                      <a:r>
                        <a:rPr lang="pt-BR" b="1" baseline="0" dirty="0" smtClean="0"/>
                        <a:t> Shopping </a:t>
                      </a:r>
                      <a:r>
                        <a:rPr lang="pt-BR" b="1" dirty="0" smtClean="0"/>
                        <a:t>(parceria Madrinhas e sociedade civil)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Vespertino </a:t>
                      </a:r>
                      <a:endParaRPr lang="pt-BR" b="1" dirty="0"/>
                    </a:p>
                  </a:txBody>
                  <a:tcPr/>
                </a:tc>
              </a:tr>
              <a:tr h="657238">
                <a:tc>
                  <a:txBody>
                    <a:bodyPr/>
                    <a:lstStyle/>
                    <a:p>
                      <a:r>
                        <a:rPr lang="pt-BR" b="1" dirty="0" smtClean="0"/>
                        <a:t>Outros</a:t>
                      </a:r>
                      <a:r>
                        <a:rPr lang="pt-BR" b="1" baseline="0" dirty="0" smtClean="0"/>
                        <a:t> passeios ( praias, sitio, parques)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09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Vespertino</a:t>
                      </a:r>
                      <a:endParaRPr lang="pt-BR" b="1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pt-BR" b="1" dirty="0" smtClean="0"/>
                        <a:t>Festas</a:t>
                      </a:r>
                      <a:r>
                        <a:rPr lang="pt-BR" b="1" baseline="0" dirty="0" smtClean="0"/>
                        <a:t> de Aniversário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(parceria Madrinhas e sociedade civil)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03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Noturno</a:t>
                      </a:r>
                      <a:endParaRPr lang="pt-B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1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1302675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547664" y="397653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Festas de Aniversário</a:t>
            </a:r>
            <a:endParaRPr lang="pt-BR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367554"/>
            <a:ext cx="5899993" cy="331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1302675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691680" y="267494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Atividades Recreativas</a:t>
            </a:r>
            <a:endParaRPr lang="pt-BR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49" y="1419622"/>
            <a:ext cx="2529703" cy="334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8030"/>
            <a:ext cx="2483236" cy="373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7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1302675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7614"/>
            <a:ext cx="230425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619672" y="474597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Atividades Recreativas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r="14219"/>
          <a:stretch/>
        </p:blipFill>
        <p:spPr bwMode="auto">
          <a:xfrm>
            <a:off x="4764114" y="1347614"/>
            <a:ext cx="4049651" cy="34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8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47664" y="555526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Atividades Recreativas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1302675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6"/>
          <a:stretch/>
        </p:blipFill>
        <p:spPr bwMode="auto">
          <a:xfrm>
            <a:off x="539552" y="1635646"/>
            <a:ext cx="3888432" cy="218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0"/>
          <a:stretch/>
        </p:blipFill>
        <p:spPr bwMode="auto">
          <a:xfrm>
            <a:off x="5364088" y="1195048"/>
            <a:ext cx="3253492" cy="358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7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122" name="Picture 2" descr="C:\Users\Capivari\Desktop\Assistência Social 2023\almoço idos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3638"/>
            <a:ext cx="2238041" cy="29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85720" y="205979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Algumas fotos dos encontros da Terceira Idade</a:t>
            </a:r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39083"/>
            <a:ext cx="2071894" cy="155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Capivari\Pictures\ESSA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96520"/>
            <a:ext cx="2801919" cy="23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apivari\Pictures\3dbd5493-c2d2-44a1-8a16-2a9dd39ba4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13" y="2955532"/>
            <a:ext cx="2719774" cy="200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92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" y="-50742"/>
            <a:ext cx="9144000" cy="5143500"/>
          </a:xfrm>
          <a:prstGeom prst="rect">
            <a:avLst/>
          </a:prstGeom>
        </p:spPr>
      </p:pic>
      <p:pic>
        <p:nvPicPr>
          <p:cNvPr id="5" name="Imagem 4" descr="C:\Users\user\Desktop\logo nova sa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1302675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835697" y="474597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Oficina de yoga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3639"/>
            <a:ext cx="2137129" cy="332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92000"/>
            <a:ext cx="2808312" cy="356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t="-10566" r="3510" b="10566"/>
          <a:stretch/>
        </p:blipFill>
        <p:spPr bwMode="auto">
          <a:xfrm>
            <a:off x="2915816" y="1097672"/>
            <a:ext cx="2374594" cy="379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77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79512" y="2283718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 smtClean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Secretaria </a:t>
            </a:r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Municipal de Desenvolvimento Social</a:t>
            </a:r>
          </a:p>
          <a:p>
            <a:r>
              <a:rPr lang="pt-BR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Email</a:t>
            </a:r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b="1" i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social@capivari</a:t>
            </a:r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de baixo.sc.gov.br</a:t>
            </a:r>
          </a:p>
          <a:p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Tel.: 48-3623 - 1146</a:t>
            </a: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699542"/>
            <a:ext cx="43924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MUITO OBRIGADO</a:t>
            </a:r>
          </a:p>
        </p:txBody>
      </p:sp>
    </p:spTree>
    <p:extLst>
      <p:ext uri="{BB962C8B-B14F-4D97-AF65-F5344CB8AC3E}">
        <p14:creationId xmlns:p14="http://schemas.microsoft.com/office/powerpoint/2010/main" val="7157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sz="quarter" idx="1"/>
          </p:nvPr>
        </p:nvGraphicFramePr>
        <p:xfrm>
          <a:off x="1536087" y="1085850"/>
          <a:ext cx="6529025" cy="3429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0343"/>
                <a:gridCol w="915832"/>
                <a:gridCol w="915832"/>
                <a:gridCol w="994776"/>
                <a:gridCol w="917126"/>
                <a:gridCol w="917558"/>
                <a:gridCol w="917558"/>
              </a:tblGrid>
              <a:tr h="28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PROCURADORIA DA MULHER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SEC.SAÚDE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CENTRAL DO CIDADÃO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SEC. 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DESENV. SOCIAL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GABINETE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BRECHÓ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SEC. AGRICULTURA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57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35 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38 ATENDIMENTOS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BEM ESTAR ANIMAL        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   37 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BOLSA FAMÍLIA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6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 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14 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33 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45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1000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TESTE RÁPIDO: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HIV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HEPATITE C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SIFILIS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DEFESA CIVIL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 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CREAS 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 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ATENDIMENTO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295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MUDAS DE PLANTAS NATIVAS, FRUTÍFERAS E ORNAMENTAIS DOADAS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57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149 VACINAS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IDENTIFICAÇÃO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7 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CRAS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6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DEPTO ESPORTES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10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571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MEDIÇÃO DE PRESSÃO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21 ATENDIMENTOS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CRIANÇAS MAQUIADAS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18 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CRIANÇAS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  <a:tr h="42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BRINQUEDOS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59 </a:t>
                      </a:r>
                      <a:endParaRPr lang="pt-BR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CRIANÇAS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 </a:t>
                      </a:r>
                      <a:endParaRPr lang="pt-B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0" marR="46590" marT="0" marB="0"/>
                </a:tc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5" y="-31265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464711" y="161301"/>
            <a:ext cx="2880320" cy="666203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em </a:t>
            </a:r>
            <a:r>
              <a:rPr 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 </a:t>
            </a:r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Capivari\Pictures\3e0941c5-2046-42d8-a475-f7834825f3c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1" y="161301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757539"/>
              </p:ext>
            </p:extLst>
          </p:nvPr>
        </p:nvGraphicFramePr>
        <p:xfrm>
          <a:off x="323528" y="2534958"/>
          <a:ext cx="7772399" cy="2466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9951"/>
                <a:gridCol w="1340659"/>
                <a:gridCol w="1149870"/>
                <a:gridCol w="1080120"/>
                <a:gridCol w="1368152"/>
                <a:gridCol w="1003647"/>
              </a:tblGrid>
              <a:tr h="154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>
                          <a:effectLst/>
                        </a:rPr>
                        <a:t>PROCURADORIA DA MULHER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35 ATENDIMENTOS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</a:tr>
              <a:tr h="462526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>
                          <a:effectLst/>
                        </a:rPr>
                        <a:t>SEC.SAÚDE</a:t>
                      </a:r>
                      <a:endParaRPr lang="pt-BR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effectLst/>
                        </a:rPr>
                        <a:t>TESTE RÁPIDO: HIV, HEPATITE </a:t>
                      </a:r>
                      <a:r>
                        <a:rPr lang="pt-BR" sz="900" u="none" strike="noStrike" dirty="0" smtClean="0">
                          <a:effectLst/>
                        </a:rPr>
                        <a:t>C, </a:t>
                      </a:r>
                      <a:r>
                        <a:rPr lang="pt-BR" sz="900" u="none" strike="noStrike" dirty="0">
                          <a:effectLst/>
                        </a:rPr>
                        <a:t>SIFILIS  (38 ATENDIMENTOS)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149 VACINAS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MEDIÇÃO DE PRESSÃO   (21 ATENDIMENTOS)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42" marR="7342" marT="7342" marB="0" anchor="ctr"/>
                </a:tc>
              </a:tr>
              <a:tr h="3083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CENTRAL DO CIDADÃO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effectLst/>
                        </a:rPr>
                        <a:t>BEM ESTAR </a:t>
                      </a:r>
                      <a:r>
                        <a:rPr lang="pt-BR" sz="900" u="none" strike="noStrike" dirty="0" smtClean="0">
                          <a:effectLst/>
                        </a:rPr>
                        <a:t>ANIMAL</a:t>
                      </a:r>
                    </a:p>
                    <a:p>
                      <a:pPr algn="ctr" fontAlgn="ctr"/>
                      <a:r>
                        <a:rPr lang="pt-BR" sz="900" u="none" strike="noStrike" dirty="0" smtClean="0">
                          <a:effectLst/>
                        </a:rPr>
                        <a:t> </a:t>
                      </a:r>
                      <a:r>
                        <a:rPr lang="pt-BR" sz="900" u="none" strike="noStrike" dirty="0">
                          <a:effectLst/>
                        </a:rPr>
                        <a:t>(37 ATENDIMENTOS)       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effectLst/>
                        </a:rPr>
                        <a:t>DEFESA </a:t>
                      </a:r>
                      <a:r>
                        <a:rPr lang="pt-BR" sz="900" u="none" strike="noStrike" dirty="0" smtClean="0">
                          <a:effectLst/>
                        </a:rPr>
                        <a:t>CIVIL</a:t>
                      </a:r>
                    </a:p>
                    <a:p>
                      <a:pPr algn="ctr" fontAlgn="ctr"/>
                      <a:r>
                        <a:rPr lang="pt-BR" sz="900" u="none" strike="noStrike" dirty="0" smtClean="0">
                          <a:effectLst/>
                        </a:rPr>
                        <a:t> </a:t>
                      </a:r>
                      <a:r>
                        <a:rPr lang="pt-BR" sz="900" u="none" strike="noStrike" dirty="0">
                          <a:effectLst/>
                        </a:rPr>
                        <a:t>(3 ATENDIMENTOS)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IDENTIFICAÇÃO (7 ATENDIMENTOS)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</a:tr>
              <a:tr h="308351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SEC. DESENV.SOCIAL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BOLSA FAMÍLIA (6 ATENDIMENTOS)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CREAS  (1 ATENDIMENTO)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CRAS (6 ATENDIMENTOS)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 18 CRIANÇAS MAQUIADAS 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59  CRIANÇAS BRINQUEDOS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</a:tr>
              <a:tr h="154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GABINETE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 dirty="0">
                          <a:effectLst/>
                        </a:rPr>
                        <a:t>14 ATENDIMENTOS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</a:tr>
              <a:tr h="1541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BRECHÓ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33 ATENDIMENTOS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</a:tr>
              <a:tr h="925053"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SEC. AGRICULTURA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45 ATENDIMENTOS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295 MUDAS DE PLANTAS NATIVAS, FRUTÍFERAS E ORNAMENTAIS DOADAS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>
                          <a:effectLst/>
                        </a:rPr>
                        <a:t>DEPTO ESPORTES (10 ATENDIMENTOS)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>
                          <a:effectLst/>
                        </a:rPr>
                        <a:t> </a:t>
                      </a:r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 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342" marR="7342" marT="7342" marB="0" anchor="b"/>
                </a:tc>
              </a:tr>
            </a:tbl>
          </a:graphicData>
        </a:graphic>
      </p:graphicFrame>
      <p:pic>
        <p:nvPicPr>
          <p:cNvPr id="7" name="Picture 3" descr="C:\Users\Capivari\Pictures\Social em Açã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6" r="-130" b="20505"/>
          <a:stretch/>
        </p:blipFill>
        <p:spPr bwMode="auto">
          <a:xfrm>
            <a:off x="5652120" y="1059582"/>
            <a:ext cx="3312368" cy="20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85720" y="205979"/>
            <a:ext cx="6357982" cy="1141636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Mulheres </a:t>
            </a:r>
            <a:endParaRPr 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Capivari\Pictures\b361bdca-c5c6-447e-a6a4-4c7375880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706"/>
            <a:ext cx="3024336" cy="307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apivari\Pictures\c4b669a8-1aa3-4f90-83f3-65031f133bf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59183"/>
            <a:ext cx="2566538" cy="307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apivari\Pictures\c9a60aa6-59ee-441b-969a-e58dbeed41c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43706"/>
            <a:ext cx="2592288" cy="309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1B0276-B0E7-BC66-2F85-CA1E2723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A9F5BAF-F663-A0EE-4CA5-DB52A35886D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0898FD9-E4BE-F29C-0CB9-12AFD49ED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A7F0E3E-4349-0F16-FDD5-9A966C5C6DB9}"/>
              </a:ext>
            </a:extLst>
          </p:cNvPr>
          <p:cNvSpPr txBox="1"/>
          <p:nvPr/>
        </p:nvSpPr>
        <p:spPr>
          <a:xfrm>
            <a:off x="323528" y="411510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Cadastro Único para Programas Sociais</a:t>
            </a:r>
            <a:b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Bolsa Família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7F7B7A30-CA81-E01E-F187-53D028503AAA}"/>
              </a:ext>
            </a:extLst>
          </p:cNvPr>
          <p:cNvSpPr txBox="1"/>
          <p:nvPr/>
        </p:nvSpPr>
        <p:spPr>
          <a:xfrm>
            <a:off x="323528" y="1805477"/>
            <a:ext cx="80648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	O Cadastro único é um instrumento que identifica e caracteriza as famílias de baixa renda, permitindo a inclusão dessas famílias em Programas Sociais tais como: Programa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Bolsa Família,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Tarifa Social de energia elétrica, Isenção em Concursos Públicos, Identidade Jovem, Tarifa Social de água, Carteira do Idoso Interestadual, Telefone Popular, Contribuição de 5% de INSS para donas de casa, BPC Idoso e BPC deficiente, Benefícios Eventuais, entre outros. </a:t>
            </a:r>
          </a:p>
        </p:txBody>
      </p:sp>
      <p:pic>
        <p:nvPicPr>
          <p:cNvPr id="2050" name="Picture 2" descr="C:\Users\Capivari\Desktop\Assistência Social 2023\transfer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850"/>
            <a:ext cx="1417897" cy="94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457800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/>
              <a:t>       </a:t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/>
              <a:t>  </a:t>
            </a:r>
            <a:r>
              <a:rPr lang="pt-BR" sz="2800" dirty="0" smtClean="0"/>
              <a:t> </a:t>
            </a: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Cadastro </a:t>
            </a: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Único para Programas Sociais</a:t>
            </a:r>
            <a:b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pt-BR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Bolsa Família </a:t>
            </a:r>
            <a:endParaRPr lang="pt-BR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19" y="1928812"/>
            <a:ext cx="2619375" cy="1743075"/>
          </a:xfrm>
        </p:spPr>
      </p:pic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212878"/>
              </p:ext>
            </p:extLst>
          </p:nvPr>
        </p:nvGraphicFramePr>
        <p:xfrm>
          <a:off x="827584" y="1131590"/>
          <a:ext cx="7488832" cy="1769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26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462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747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de Famílias Cadastradas no Cadastro Único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1.660 </a:t>
                      </a:r>
                      <a:endParaRPr lang="pt-B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358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Realização de Atualização Cadastral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  <a:endParaRPr lang="pt-B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3386">
                <a:tc>
                  <a:txBody>
                    <a:bodyPr/>
                    <a:lstStyle/>
                    <a:p>
                      <a:r>
                        <a:rPr lang="pt-BR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Realização de Cadastros Novos </a:t>
                      </a:r>
                      <a:endParaRPr lang="pt-B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pt-B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2855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 Beneficiárias do Programa Auxílio Brasil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</a:t>
                      </a:r>
                      <a:endParaRPr lang="pt-BR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e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518224"/>
              </p:ext>
            </p:extLst>
          </p:nvPr>
        </p:nvGraphicFramePr>
        <p:xfrm>
          <a:off x="827584" y="2886724"/>
          <a:ext cx="7488832" cy="122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25399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 Beneficiários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Programa Auxílio Gás 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934033"/>
              </p:ext>
            </p:extLst>
          </p:nvPr>
        </p:nvGraphicFramePr>
        <p:xfrm>
          <a:off x="827584" y="3363838"/>
          <a:ext cx="7488832" cy="1033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3296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BPC</a:t>
                      </a:r>
                      <a:r>
                        <a:rPr lang="pt-BR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Benefício de Prestação Continuada 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r>
                        <a:rPr lang="pt-BR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idosos</a:t>
                      </a:r>
                    </a:p>
                    <a:p>
                      <a:pPr algn="ctr"/>
                      <a:r>
                        <a:rPr lang="pt-BR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 </a:t>
                      </a:r>
                      <a:r>
                        <a:rPr lang="pt-BR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deficientes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917">
                <a:tc>
                  <a:txBody>
                    <a:bodyPr/>
                    <a:lstStyle/>
                    <a:p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Carteira do Idoso Intermunicipal (65 anos)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54569930"/>
                  </a:ext>
                </a:extLst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89943"/>
              </p:ext>
            </p:extLst>
          </p:nvPr>
        </p:nvGraphicFramePr>
        <p:xfrm>
          <a:off x="827584" y="4189840"/>
          <a:ext cx="7488832" cy="712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78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09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6053"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Carteira do Idoso Interestadual (60 anos)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6053"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pt-BR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4918656"/>
                  </a:ext>
                </a:extLst>
              </a:tr>
            </a:tbl>
          </a:graphicData>
        </a:graphic>
      </p:graphicFrame>
      <p:pic>
        <p:nvPicPr>
          <p:cNvPr id="1026" name="Picture 2" descr="C:\Users\Capivari\Desktop\Assistência Social 2023\transfer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920"/>
            <a:ext cx="1331640" cy="94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6249</TotalTime>
  <Words>1468</Words>
  <Application>Microsoft Office PowerPoint</Application>
  <PresentationFormat>Apresentação na tela (16:9)</PresentationFormat>
  <Paragraphs>420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2" baseType="lpstr">
      <vt:lpstr>Capital Próprio</vt:lpstr>
      <vt:lpstr>Apresentação do PowerPoint</vt:lpstr>
      <vt:lpstr>Secretaria Municipal de Desenvolvimento Social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Cadastro Único para Programas Sociais Programa Bolsa Família </vt:lpstr>
      <vt:lpstr>        Proteção Social Básica CRAS      </vt:lpstr>
      <vt:lpstr>Secretaria Municipal de             Desenvolvimento Social</vt:lpstr>
      <vt:lpstr>        Proteção Social Básica   CRAS</vt:lpstr>
      <vt:lpstr>Proteção Social Básica                 CRAS</vt:lpstr>
      <vt:lpstr>            </vt:lpstr>
      <vt:lpstr>Serviço de Convivência e Fortalecimento de Vínculos – Grupo crochê idosas </vt:lpstr>
      <vt:lpstr>SCFV: Artesanato das crianças</vt:lpstr>
      <vt:lpstr>Apresentação do PowerPoint</vt:lpstr>
      <vt:lpstr>Apresentação do PowerPoint</vt:lpstr>
      <vt:lpstr>Apresentação do PowerPoint</vt:lpstr>
      <vt:lpstr>Apresentação do PowerPoint</vt:lpstr>
      <vt:lpstr>Proteção Especial de Média               Complexidade CREAS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 de Acolhimento em Família Acolhedora</vt:lpstr>
      <vt:lpstr>Apresentação do PowerPoint</vt:lpstr>
      <vt:lpstr>Apresentação do PowerPoint</vt:lpstr>
      <vt:lpstr> </vt:lpstr>
      <vt:lpstr>Apresentação do PowerPoint</vt:lpstr>
      <vt:lpstr>SERVIÇO DE ACOLHIMENTO INSTITUCIONAL - ABRIGO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216</cp:revision>
  <dcterms:created xsi:type="dcterms:W3CDTF">2021-05-10T18:20:11Z</dcterms:created>
  <dcterms:modified xsi:type="dcterms:W3CDTF">2023-05-27T18:50:05Z</dcterms:modified>
</cp:coreProperties>
</file>