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7"/>
  </p:notesMasterIdLst>
  <p:handoutMasterIdLst>
    <p:handoutMasterId r:id="rId38"/>
  </p:handoutMasterIdLst>
  <p:sldIdLst>
    <p:sldId id="256" r:id="rId3"/>
    <p:sldId id="257" r:id="rId4"/>
    <p:sldId id="258" r:id="rId5"/>
    <p:sldId id="281" r:id="rId6"/>
    <p:sldId id="260" r:id="rId7"/>
    <p:sldId id="261" r:id="rId8"/>
    <p:sldId id="263" r:id="rId9"/>
    <p:sldId id="266" r:id="rId10"/>
    <p:sldId id="268" r:id="rId11"/>
    <p:sldId id="275" r:id="rId12"/>
    <p:sldId id="276" r:id="rId13"/>
    <p:sldId id="277" r:id="rId14"/>
    <p:sldId id="278" r:id="rId15"/>
    <p:sldId id="279" r:id="rId16"/>
    <p:sldId id="282" r:id="rId17"/>
    <p:sldId id="283" r:id="rId18"/>
    <p:sldId id="284" r:id="rId19"/>
    <p:sldId id="313" r:id="rId20"/>
    <p:sldId id="326" r:id="rId21"/>
    <p:sldId id="327" r:id="rId22"/>
    <p:sldId id="316" r:id="rId23"/>
    <p:sldId id="328" r:id="rId24"/>
    <p:sldId id="285" r:id="rId25"/>
    <p:sldId id="290" r:id="rId26"/>
    <p:sldId id="291" r:id="rId27"/>
    <p:sldId id="329" r:id="rId28"/>
    <p:sldId id="317" r:id="rId29"/>
    <p:sldId id="318" r:id="rId30"/>
    <p:sldId id="321" r:id="rId31"/>
    <p:sldId id="325" r:id="rId32"/>
    <p:sldId id="319" r:id="rId33"/>
    <p:sldId id="323" r:id="rId34"/>
    <p:sldId id="312" r:id="rId35"/>
    <p:sldId id="308" r:id="rId36"/>
  </p:sldIdLst>
  <p:sldSz cx="9144000" cy="5143500" type="screen16x9"/>
  <p:notesSz cx="6797675" cy="9926638"/>
  <p:defaultTextStyle>
    <a:defPPr>
      <a:defRPr lang="pt-BR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6" autoAdjust="0"/>
    <p:restoredTop sz="94291" autoAdjust="0"/>
  </p:normalViewPr>
  <p:slideViewPr>
    <p:cSldViewPr>
      <p:cViewPr>
        <p:scale>
          <a:sx n="90" d="100"/>
          <a:sy n="90" d="100"/>
        </p:scale>
        <p:origin x="-2328" y="-117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D56A1-9DF5-44F2-B7F4-CC6AA83ED6EE}" type="datetimeFigureOut">
              <a:rPr lang="pt-BR" smtClean="0"/>
              <a:t>29/05/2023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483C7-04D4-4D88-9553-BB7DC12CE6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332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339B1-D230-4D43-8CAD-FC639ABED708}" type="datetimeFigureOut">
              <a:rPr lang="pt-BR" smtClean="0"/>
              <a:pPr/>
              <a:t>29/05/2023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6CFE7-DA6B-43A7-B9A9-062DC4EC18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6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454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129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526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526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129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>
                <a:solidFill>
                  <a:prstClr val="black"/>
                </a:solidFill>
              </a:rPr>
              <a:pPr/>
              <a:t>34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4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29/05/2023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7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29/05/2023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643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29/05/2023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379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29/05/2023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17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29/05/2023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34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29/05/2023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44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29/05/2023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9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29/05/2023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84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29/05/2023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920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29/05/2023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61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29/05/2023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53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29/05/2023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4760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29/05/2023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88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29/05/2023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7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29/05/2023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8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29/05/2023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42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29/05/2023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63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29/05/2023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91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29/05/2023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05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29/05/2023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74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29/05/2023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87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29/05/2023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45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524B0-DCDA-4945-B206-949C5FEC045B}" type="datetimeFigureOut">
              <a:rPr lang="pt-BR" smtClean="0"/>
              <a:pPr/>
              <a:t>29/05/2023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720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29/05/2023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4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controleinterno@capivaridebaixo.sc.gov.b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1506D9BA-6F02-448D-A734-FD97F190C3E1}"/>
              </a:ext>
            </a:extLst>
          </p:cNvPr>
          <p:cNvSpPr txBox="1"/>
          <p:nvPr/>
        </p:nvSpPr>
        <p:spPr>
          <a:xfrm>
            <a:off x="323529" y="406581"/>
            <a:ext cx="5285773" cy="7694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Arial Black" panose="020B0A04020102020204" pitchFamily="34" charset="0"/>
              </a:rPr>
              <a:t>AUDIÊNCIA PÚBLICA</a:t>
            </a:r>
          </a:p>
          <a:p>
            <a:pPr algn="ctr"/>
            <a:r>
              <a:rPr lang="pt-BR" sz="2200" dirty="0">
                <a:solidFill>
                  <a:schemeClr val="bg1"/>
                </a:solidFill>
                <a:latin typeface="Arial Black" panose="020B0A04020102020204" pitchFamily="34" charset="0"/>
              </a:rPr>
              <a:t>(ART.9°§ 4°,LRF)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B8378A6-35EC-4CBD-B8BB-FF5F285C32E8}"/>
              </a:ext>
            </a:extLst>
          </p:cNvPr>
          <p:cNvSpPr txBox="1"/>
          <p:nvPr/>
        </p:nvSpPr>
        <p:spPr>
          <a:xfrm>
            <a:off x="4327" y="1885739"/>
            <a:ext cx="4648200" cy="584775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1</a:t>
            </a:r>
            <a:r>
              <a:rPr lang="pt-BR" sz="1600" b="1" dirty="0" smtClean="0">
                <a:solidFill>
                  <a:schemeClr val="bg1"/>
                </a:solidFill>
              </a:rPr>
              <a:t>° </a:t>
            </a:r>
            <a:r>
              <a:rPr lang="pt-BR" sz="1600" b="1" dirty="0">
                <a:solidFill>
                  <a:schemeClr val="bg1"/>
                </a:solidFill>
              </a:rPr>
              <a:t>QUADRIMESTRE 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smtClean="0">
                <a:solidFill>
                  <a:schemeClr val="bg1"/>
                </a:solidFill>
              </a:rPr>
              <a:t>29/05/2023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93814296-09EB-40C8-8EAD-04055ED1966F}"/>
              </a:ext>
            </a:extLst>
          </p:cNvPr>
          <p:cNvSpPr txBox="1"/>
          <p:nvPr/>
        </p:nvSpPr>
        <p:spPr>
          <a:xfrm>
            <a:off x="1259632" y="2878925"/>
            <a:ext cx="2880320" cy="175432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endParaRPr lang="pt-BR" dirty="0"/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SECRETARIA DE ADMINISTRAÇÃO, 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FINANÇAS e 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PLANEJAMENTO URBANO</a:t>
            </a:r>
            <a:endParaRPr lang="pt-BR" sz="800" b="1" dirty="0">
              <a:solidFill>
                <a:schemeClr val="bg1"/>
              </a:solidFill>
            </a:endParaRP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60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A4BE9A19-3EF9-4B46-ADDB-2C1F8107F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56592" y="339502"/>
            <a:ext cx="8229600" cy="157504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1º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2E1B4A4E-27F8-443F-84FD-8D0E87BAEB4B}"/>
              </a:ext>
            </a:extLst>
          </p:cNvPr>
          <p:cNvSpPr txBox="1">
            <a:spLocks/>
          </p:cNvSpPr>
          <p:nvPr/>
        </p:nvSpPr>
        <p:spPr>
          <a:xfrm>
            <a:off x="683568" y="1296778"/>
            <a:ext cx="8324178" cy="2232248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2" charset="0"/>
              <a:cs typeface="Arial Unicode MS" charset="0"/>
            </a:endParaRPr>
          </a:p>
          <a:p>
            <a:pPr marL="0" indent="0" algn="ctr">
              <a:buNone/>
            </a:pPr>
            <a:r>
              <a:rPr lang="en-GB" sz="4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DESPESA</a:t>
            </a:r>
            <a:endParaRPr lang="en-GB" sz="4000" i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2" charset="0"/>
              <a:cs typeface="Arial Unicode MS" charset="0"/>
            </a:endParaRPr>
          </a:p>
          <a:p>
            <a:pPr marL="0" indent="0" algn="ctr">
              <a:buNone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 </a:t>
            </a:r>
            <a:r>
              <a:rPr lang="en-GB" sz="3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ORÇAMENTÁRIA</a:t>
            </a:r>
            <a:endParaRPr lang="pt-BR" sz="3600" i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F6598024-4F46-42AF-9E10-9D6E3371D2CD}"/>
              </a:ext>
            </a:extLst>
          </p:cNvPr>
          <p:cNvSpPr/>
          <p:nvPr/>
        </p:nvSpPr>
        <p:spPr>
          <a:xfrm>
            <a:off x="539553" y="3562971"/>
            <a:ext cx="8316416" cy="92333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pt-BR" dirty="0"/>
              <a:t>Consolidação</a:t>
            </a:r>
          </a:p>
          <a:p>
            <a:r>
              <a:rPr lang="pt-BR" dirty="0"/>
              <a:t> </a:t>
            </a:r>
            <a:r>
              <a:rPr lang="pt-BR" dirty="0" smtClean="0"/>
              <a:t>1° Quadrimestre</a:t>
            </a:r>
            <a:endParaRPr lang="pt-BR" dirty="0"/>
          </a:p>
          <a:p>
            <a:r>
              <a:rPr lang="pt-BR" dirty="0"/>
              <a:t>Período: </a:t>
            </a:r>
            <a:r>
              <a:rPr lang="pt-BR" dirty="0" smtClean="0"/>
              <a:t>01/2023 a 04/2023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63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D1055F8F-BA3B-4224-A893-F016174426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6" name="Espaço Reservado para Conteúdo 7">
            <a:extLst>
              <a:ext uri="{FF2B5EF4-FFF2-40B4-BE49-F238E27FC236}">
                <a16:creationId xmlns:a16="http://schemas.microsoft.com/office/drawing/2014/main" xmlns="" id="{B23EB802-BAEA-45D9-88C4-5CD2E5183E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763849"/>
              </p:ext>
            </p:extLst>
          </p:nvPr>
        </p:nvGraphicFramePr>
        <p:xfrm>
          <a:off x="323528" y="915566"/>
          <a:ext cx="7704856" cy="402608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9997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69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dirty="0" smtClean="0"/>
                        <a:t>DESPESAS POR FUNÇÃO DE GOVERNO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TOTAL EXECUTADA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7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GABINETE DO PREFEITO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         1.435.380,73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07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SECRET. MUNIC.DE GESTÃO E DA FAZENDA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         3.746.780,18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07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SECRET.MUNICIPAL DE EDUCAÇÃO, ECULTURA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         9.299.761,01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07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SECRETARIA MUNIC.DE DESENVOLVIMENTO SOCIAL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         1.376.431,47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07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FUNDO DA INFANCIA E ADOLESCENCIA - FIA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             388.369,47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07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SECRET. MUNIC.DE DESENV.ECON.ESP.CULT.TURISMO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             577.133,10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07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SECRET. MUNIC.DE INFRA, MOBILIDADE E SEGURANÇA PUBLICA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         4.446.180,39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FUNDO MUNICIPAL DO IDOSO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             159.076,23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07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SECRET. MUNICIPAL DE SAÚDE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         7.468.241,79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07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CAMARA MUNICIPAL DE VEREADORES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         1.152.109,32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0757">
                <a:tc>
                  <a:txBody>
                    <a:bodyPr/>
                    <a:lstStyle/>
                    <a:p>
                      <a:pPr marL="0" marR="0" indent="0" algn="l" defTabSz="91437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TOTAL DA DESPESA EXECUTADA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       30.049.463,69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651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Fonte:  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Natureza  das despesas segundo as Categorias Econômicas– (Anexo 2)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85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9E489D76-D9FC-41A5-B5D3-EF4A092DC7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9E22E802-4A41-4D62-B5CF-D7E792A06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4584" y="123478"/>
            <a:ext cx="8229600" cy="157504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1º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xmlns="" id="{921534EF-DF5F-4299-BAC5-17BC3600B41C}"/>
              </a:ext>
            </a:extLst>
          </p:cNvPr>
          <p:cNvSpPr txBox="1">
            <a:spLocks/>
          </p:cNvSpPr>
          <p:nvPr/>
        </p:nvSpPr>
        <p:spPr>
          <a:xfrm>
            <a:off x="570654" y="987193"/>
            <a:ext cx="8324178" cy="2232248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2" charset="0"/>
              <a:cs typeface="Arial Unicode MS" charset="0"/>
            </a:endParaRPr>
          </a:p>
          <a:p>
            <a:pPr marL="0" indent="0">
              <a:buNone/>
            </a:pPr>
            <a:r>
              <a:rPr lang="en-GB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LIMITES CONSTITUCIONAIS E LEGAIS</a:t>
            </a:r>
            <a:endParaRPr lang="pt-BR" sz="3600" i="1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8D48624E-A85D-411D-B630-EB0AF860BF60}"/>
              </a:ext>
            </a:extLst>
          </p:cNvPr>
          <p:cNvSpPr/>
          <p:nvPr/>
        </p:nvSpPr>
        <p:spPr>
          <a:xfrm>
            <a:off x="539553" y="3469110"/>
            <a:ext cx="8316416" cy="92333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pt-BR" dirty="0"/>
              <a:t>Consolidação</a:t>
            </a:r>
          </a:p>
          <a:p>
            <a:r>
              <a:rPr lang="pt-BR" dirty="0"/>
              <a:t> </a:t>
            </a:r>
            <a:r>
              <a:rPr lang="pt-BR" dirty="0" smtClean="0"/>
              <a:t>1° Quadrimestre</a:t>
            </a:r>
            <a:endParaRPr lang="pt-BR" dirty="0"/>
          </a:p>
          <a:p>
            <a:r>
              <a:rPr lang="pt-BR" dirty="0"/>
              <a:t>Período: </a:t>
            </a:r>
            <a:r>
              <a:rPr lang="pt-BR" dirty="0" smtClean="0"/>
              <a:t>01/2023 a 04/2023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4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6C342DBB-287E-4333-9377-482AF4F93D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292" cy="51435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798A0F99-E1ED-4894-9B9D-EE527FA64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76" y="195486"/>
            <a:ext cx="6452784" cy="596602"/>
          </a:xfrm>
        </p:spPr>
        <p:txBody>
          <a:bodyPr>
            <a:noAutofit/>
          </a:bodyPr>
          <a:lstStyle/>
          <a:p>
            <a:r>
              <a:rPr lang="pt-BR" sz="2200" b="1" dirty="0">
                <a:solidFill>
                  <a:srgbClr val="000000"/>
                </a:solidFill>
              </a:rPr>
              <a:t>CÁLCULO DE CUMP. AO ARTIGO 212-A, inciso XI da CF</a:t>
            </a:r>
            <a:endParaRPr lang="pt-BR" sz="2200" b="1" dirty="0"/>
          </a:p>
        </p:txBody>
      </p:sp>
      <p:graphicFrame>
        <p:nvGraphicFramePr>
          <p:cNvPr id="8" name="Espaço Reservado para Conteúdo 3">
            <a:extLst>
              <a:ext uri="{FF2B5EF4-FFF2-40B4-BE49-F238E27FC236}">
                <a16:creationId xmlns:a16="http://schemas.microsoft.com/office/drawing/2014/main" xmlns="" id="{4F268A24-C2BD-48AD-9ACC-8B4A355C09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0478706"/>
              </p:ext>
            </p:extLst>
          </p:nvPr>
        </p:nvGraphicFramePr>
        <p:xfrm>
          <a:off x="323529" y="1059582"/>
          <a:ext cx="8579296" cy="357383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875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040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TRANSFERENCIA</a:t>
                      </a:r>
                      <a:r>
                        <a:rPr lang="pt-BR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RECURSOS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 FUNDEB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R$ 6.750.952,32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906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Rendimento de Aplicação Financeira / Fundeb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R$ 42.998,40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906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BASE DE CALCULO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R$ 6.793.950,72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2461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% Que Deveria Ser Aplicado Com Remuneração de Professores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R$ 4.755.765,50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2461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Valor Total Efetivamente Gasto Com Remuneração de Professores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R$ 6.310.255,51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2461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Valor Aplicado A 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Maior</a:t>
                      </a:r>
                      <a:r>
                        <a:rPr lang="pt-BR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que </a:t>
                      </a: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 Limite Constitucional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R$ 1.554.490,01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813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Aplicação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mínima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art. 26 da lei 14.113/2020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92,88%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2461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Valor Aplicado C/ Remuneração de Profissionais do Ens. </a:t>
                      </a:r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Fundamental- 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Superávit 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R$ 111.179,56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15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F0E68C4-5F9D-4A69-AD22-826FB912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6512511" cy="1143000"/>
          </a:xfrm>
        </p:spPr>
        <p:txBody>
          <a:bodyPr/>
          <a:lstStyle/>
          <a:p>
            <a:r>
              <a:rPr lang="pt-BR" dirty="0"/>
              <a:t>LIMITES – EDUCAÇÃO</a:t>
            </a:r>
          </a:p>
        </p:txBody>
      </p:sp>
      <p:graphicFrame>
        <p:nvGraphicFramePr>
          <p:cNvPr id="8" name="Espaço Reservado para Conteúdo 3">
            <a:extLst>
              <a:ext uri="{FF2B5EF4-FFF2-40B4-BE49-F238E27FC236}">
                <a16:creationId xmlns:a16="http://schemas.microsoft.com/office/drawing/2014/main" xmlns="" id="{F5A0C8F8-8128-4B11-BE4D-5371D5C541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0067379"/>
              </p:ext>
            </p:extLst>
          </p:nvPr>
        </p:nvGraphicFramePr>
        <p:xfrm>
          <a:off x="179513" y="843558"/>
          <a:ext cx="8784976" cy="417906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3549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907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92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771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Componente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Valor</a:t>
                      </a:r>
                      <a:r>
                        <a:rPr lang="pt-BR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 Liquidado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Percentual da Receita com Impostos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9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Receita Bruta de Impostos e Transferências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9.299.761,01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Total de despesa com Educação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6.094.789,24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Total das Despesas para efeito de Cálculo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6.357.141,53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23,97%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Valor Mínimo de 25% das Receitas com Impostos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            262.352,29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-1,03%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73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Valor acima/abaixo do Limite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9.299.761,01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CUMPRIMENTO</a:t>
                      </a:r>
                      <a:r>
                        <a:rPr lang="pt-BR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LIMITE CONSTITUCIONAL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37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EC2102FF-DADA-4D7F-B6DF-1B9E9CD7C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4" y="123478"/>
            <a:ext cx="6512511" cy="1143000"/>
          </a:xfrm>
        </p:spPr>
        <p:txBody>
          <a:bodyPr/>
          <a:lstStyle/>
          <a:p>
            <a:r>
              <a:rPr lang="pt-BR" dirty="0"/>
              <a:t>LIMITES – SAÚDE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77AA703F-83C6-4B71-AB46-644748F159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7630948"/>
              </p:ext>
            </p:extLst>
          </p:nvPr>
        </p:nvGraphicFramePr>
        <p:xfrm>
          <a:off x="251521" y="1059584"/>
          <a:ext cx="8640963" cy="396043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051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86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72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258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Componente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Valor Liquidado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Percentual da Receita com Impostos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23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Receita bruta de impostos e Transferências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25.428.566,11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Total das Despesas com Saúde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R$ 7.468.241,79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Total das Despesas para efeito de </a:t>
                      </a:r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Cálculo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4.345.010,44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36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Valor Mínimo de 15% das Receitas com Impostos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R$ 3.814.284,92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17,09%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84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Valor acima/abaixo do Limite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R$ 530.725,52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2,09%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76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CUMPRIMENTO LIMITE CONSTITUCIONAL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Cumprido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4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144523"/>
            <a:ext cx="9141292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554D25D1-6E17-4440-810A-D4D77ED6E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123478"/>
            <a:ext cx="6512511" cy="1143000"/>
          </a:xfrm>
        </p:spPr>
        <p:txBody>
          <a:bodyPr/>
          <a:lstStyle/>
          <a:p>
            <a:r>
              <a:rPr lang="pt-BR" dirty="0"/>
              <a:t>LIMITES – PESSOAL</a:t>
            </a:r>
          </a:p>
        </p:txBody>
      </p:sp>
      <p:graphicFrame>
        <p:nvGraphicFramePr>
          <p:cNvPr id="4" name="Espaço Reservado para Conteúdo 4">
            <a:extLst>
              <a:ext uri="{FF2B5EF4-FFF2-40B4-BE49-F238E27FC236}">
                <a16:creationId xmlns:a16="http://schemas.microsoft.com/office/drawing/2014/main" xmlns="" id="{DEE48FA2-302A-4EB1-A5AB-B7355B0D77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51971"/>
              </p:ext>
            </p:extLst>
          </p:nvPr>
        </p:nvGraphicFramePr>
        <p:xfrm>
          <a:off x="395536" y="1266479"/>
          <a:ext cx="8301609" cy="352690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843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54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40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26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51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539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Período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RCL do Município </a:t>
                      </a:r>
                    </a:p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últimos 12 meses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Despesa com Pessoal </a:t>
                      </a:r>
                    </a:p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Limite máximo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Despesa com pessoal realizada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Percentual da RCL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8247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Executivo (54%)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114.712.798,93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61.944.911,42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51.664.724,22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45,04%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8247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Legislativo (6%)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114.712.798,93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6.882.767,94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3.443.507,87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824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Consolidado (60%)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114.712.798,93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68.827.679,36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55.108.232,09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48,04%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824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Limites Constitucionais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CUMPRIDO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6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91DD1343-0503-45F5-8191-7A561D9E3FCF}"/>
              </a:ext>
            </a:extLst>
          </p:cNvPr>
          <p:cNvSpPr txBox="1">
            <a:spLocks/>
          </p:cNvSpPr>
          <p:nvPr/>
        </p:nvSpPr>
        <p:spPr>
          <a:xfrm>
            <a:off x="467544" y="1131591"/>
            <a:ext cx="7772400" cy="1730623"/>
          </a:xfrm>
          <a:prstGeom prst="rect">
            <a:avLst/>
          </a:prstGeom>
        </p:spPr>
        <p:txBody>
          <a:bodyPr vert="horz" lIns="91438" tIns="45719" rIns="91438" bIns="45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76"/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Acompanhamento das </a:t>
            </a:r>
            <a:r>
              <a:rPr lang="en-GB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Metas</a:t>
            </a:r>
            <a:endParaRPr lang="pt-BR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xmlns="" id="{4C234CC2-D911-4D94-B935-58873E03B7C9}"/>
              </a:ext>
            </a:extLst>
          </p:cNvPr>
          <p:cNvSpPr txBox="1">
            <a:spLocks/>
          </p:cNvSpPr>
          <p:nvPr/>
        </p:nvSpPr>
        <p:spPr>
          <a:xfrm>
            <a:off x="683568" y="3435847"/>
            <a:ext cx="6912768" cy="882119"/>
          </a:xfrm>
          <a:prstGeom prst="rect">
            <a:avLst/>
          </a:prstGeom>
        </p:spPr>
        <p:txBody>
          <a:bodyPr vert="horz" lIns="91438" tIns="45719" rIns="91438" bIns="45719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Consolidadas até </a:t>
            </a:r>
            <a:r>
              <a:rPr lang="pt-BR" dirty="0" smtClean="0"/>
              <a:t>o</a:t>
            </a:r>
          </a:p>
          <a:p>
            <a:r>
              <a:rPr lang="pt-BR" dirty="0"/>
              <a:t>1</a:t>
            </a:r>
            <a:r>
              <a:rPr lang="pt-BR" dirty="0" smtClean="0"/>
              <a:t> </a:t>
            </a:r>
            <a:r>
              <a:rPr lang="pt-BR" dirty="0" err="1" smtClean="0"/>
              <a:t>ºQuadrimestre</a:t>
            </a:r>
            <a:r>
              <a:rPr lang="pt-BR" dirty="0" smtClean="0"/>
              <a:t>/2023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564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51520" y="59905"/>
            <a:ext cx="6192688" cy="129266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3200" b="1" cap="all" dirty="0"/>
              <a:t>receita orçamentária</a:t>
            </a:r>
          </a:p>
          <a:p>
            <a:r>
              <a:rPr lang="pt-BR" sz="1400" dirty="0"/>
              <a:t>Lei 4.320/64, Art. 2°, § 1° e 2</a:t>
            </a:r>
            <a:r>
              <a:rPr lang="pt-BR" sz="1400" dirty="0" smtClean="0"/>
              <a:t>°</a:t>
            </a:r>
          </a:p>
          <a:p>
            <a:r>
              <a:rPr lang="en-US" sz="3200" dirty="0"/>
              <a:t>Evolução da Receita </a:t>
            </a:r>
            <a:r>
              <a:rPr lang="en-US" sz="3200" dirty="0" smtClean="0"/>
              <a:t>Orçamentária</a:t>
            </a:r>
            <a:endParaRPr lang="pt-BR" sz="32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825824"/>
              </p:ext>
            </p:extLst>
          </p:nvPr>
        </p:nvGraphicFramePr>
        <p:xfrm>
          <a:off x="539552" y="1419706"/>
          <a:ext cx="8229600" cy="1686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3320"/>
                <a:gridCol w="452628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Receita Arrecadada até </a:t>
                      </a:r>
                      <a:r>
                        <a:rPr lang="pt-BR" sz="20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1º Quadrimestre</a:t>
                      </a:r>
                      <a:endParaRPr lang="pt-BR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Exercício</a:t>
                      </a: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Valores</a:t>
                      </a: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2020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26.665.698,33</a:t>
                      </a:r>
                      <a:endParaRPr lang="pt-BR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2021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29.411.431,11</a:t>
                      </a:r>
                      <a:endParaRPr lang="pt-BR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2022</a:t>
                      </a:r>
                      <a:endParaRPr lang="pt-BR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35.917.042,84</a:t>
                      </a:r>
                      <a:endParaRPr lang="pt-BR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62540"/>
              </p:ext>
            </p:extLst>
          </p:nvPr>
        </p:nvGraphicFramePr>
        <p:xfrm>
          <a:off x="539552" y="3291830"/>
          <a:ext cx="8229600" cy="1057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3320"/>
                <a:gridCol w="452628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effectLst/>
                        </a:rPr>
                        <a:t>Receita Arrecadada até </a:t>
                      </a:r>
                      <a:r>
                        <a:rPr lang="pt-BR" sz="2000" dirty="0" smtClean="0">
                          <a:effectLst/>
                        </a:rPr>
                        <a:t>1º Quadrimestre</a:t>
                      </a:r>
                      <a:endParaRPr lang="pt-BR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Receita Orçamentária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37.645.385,10</a:t>
                      </a:r>
                      <a:endParaRPr lang="pt-BR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Média Mensal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9.411.346,28</a:t>
                      </a:r>
                      <a:endParaRPr lang="pt-BR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64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2002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79512" y="627534"/>
            <a:ext cx="6192688" cy="3385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Lei </a:t>
            </a:r>
            <a:r>
              <a:rPr lang="pt-BR" altLang="pt-BR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4.320/64, Art. 2°, § 1° e 2°</a:t>
            </a:r>
            <a:endParaRPr lang="pt-BR" altLang="pt-BR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776111"/>
              </p:ext>
            </p:extLst>
          </p:nvPr>
        </p:nvGraphicFramePr>
        <p:xfrm>
          <a:off x="179995" y="274156"/>
          <a:ext cx="6120197" cy="37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2019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effectLst/>
                        </a:rPr>
                        <a:t>Evolução da Receita </a:t>
                      </a:r>
                      <a:r>
                        <a:rPr lang="pt-BR" sz="2000" dirty="0" smtClean="0">
                          <a:effectLst/>
                        </a:rPr>
                        <a:t>Orçamentaria 1°Quadrimestre</a:t>
                      </a:r>
                      <a:r>
                        <a:rPr lang="pt-BR" sz="2000" baseline="0" dirty="0" smtClean="0">
                          <a:effectLst/>
                        </a:rPr>
                        <a:t> </a:t>
                      </a:r>
                      <a:endParaRPr lang="pt-BR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  <p:pic>
        <p:nvPicPr>
          <p:cNvPr id="1025" name="Filename hint" descr="Alternative 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3" y="1563638"/>
            <a:ext cx="8583456" cy="300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57200" y="664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en-US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kumimoji="0" lang="en-US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CFFB5481-0AB4-41EE-800B-BC6852DA9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0568" y="483518"/>
            <a:ext cx="8229600" cy="1575048"/>
          </a:xfrm>
        </p:spPr>
        <p:txBody>
          <a:bodyPr>
            <a:normAutofit fontScale="90000"/>
          </a:bodyPr>
          <a:lstStyle/>
          <a:p>
            <a:pPr>
              <a:tabLst>
                <a:tab pos="7983338" algn="l"/>
              </a:tabLst>
            </a:pPr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1º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9C31007E-1E6D-4643-A33C-9571A8F1B6C5}"/>
              </a:ext>
            </a:extLst>
          </p:cNvPr>
          <p:cNvSpPr txBox="1">
            <a:spLocks/>
          </p:cNvSpPr>
          <p:nvPr/>
        </p:nvSpPr>
        <p:spPr>
          <a:xfrm>
            <a:off x="1187624" y="1779663"/>
            <a:ext cx="6400800" cy="3024336"/>
          </a:xfrm>
          <a:prstGeom prst="rect">
            <a:avLst/>
          </a:prstGeom>
        </p:spPr>
        <p:txBody>
          <a:bodyPr lIns="91438" tIns="45719" rIns="91438" bIns="45719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9" indent="0" algn="ctr">
              <a:buNone/>
            </a:pPr>
            <a:r>
              <a:rPr lang="pt-BR" b="1" dirty="0"/>
              <a:t>OBJETIVO DA AUDIÊNCIA:</a:t>
            </a:r>
          </a:p>
          <a:p>
            <a:pPr marL="45719" indent="0" algn="ctr">
              <a:buNone/>
            </a:pPr>
            <a:r>
              <a:rPr lang="pt-BR" b="1" dirty="0"/>
              <a:t>APRESENTAR RELATÓRIOS DE AVALIAÇÃO E CUMPRIMENTO DAS METAS FISCAIS DO </a:t>
            </a:r>
          </a:p>
          <a:p>
            <a:pPr marL="45719" indent="0" algn="ctr">
              <a:buNone/>
            </a:pPr>
            <a:r>
              <a:rPr lang="pt-BR" b="1" dirty="0" smtClean="0"/>
              <a:t>1º Quadrimestre </a:t>
            </a:r>
            <a:r>
              <a:rPr lang="pt-BR" b="1" dirty="0"/>
              <a:t>DE </a:t>
            </a:r>
            <a:r>
              <a:rPr lang="pt-BR" b="1" dirty="0" smtClean="0"/>
              <a:t>2023 </a:t>
            </a:r>
            <a:endParaRPr lang="pt-BR" b="1" dirty="0"/>
          </a:p>
          <a:p>
            <a:pPr marL="45719" indent="0" algn="ctr">
              <a:buNone/>
            </a:pPr>
            <a:r>
              <a:rPr lang="pt-BR" b="1" dirty="0"/>
              <a:t>Legislação: Art. 9º. § 4º., combinado com Art. 48º. § Único da L.C. 101/2000 (Lei de Responsabilidade Fiscal).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95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D1055F8F-BA3B-4224-A893-F016174426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039721"/>
              </p:ext>
            </p:extLst>
          </p:nvPr>
        </p:nvGraphicFramePr>
        <p:xfrm>
          <a:off x="467544" y="1275606"/>
          <a:ext cx="8136905" cy="2226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37846"/>
                <a:gridCol w="1511519"/>
                <a:gridCol w="1787540"/>
              </a:tblGrid>
              <a:tr h="14915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effectLst/>
                        </a:rPr>
                        <a:t>Despesa Realizada até 1º Quadrimestre</a:t>
                      </a:r>
                      <a:endParaRPr lang="pt-BR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767" marR="25767" marT="5153" marB="5153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3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800" dirty="0">
                          <a:effectLst/>
                        </a:rPr>
                        <a:t>Exercício </a:t>
                      </a:r>
                      <a:endParaRPr lang="pt-BR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767" marR="25767" marT="5153" marB="515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 dirty="0">
                          <a:effectLst/>
                        </a:rPr>
                        <a:t>Empenhado</a:t>
                      </a:r>
                      <a:endParaRPr lang="pt-BR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767" marR="25767" marT="5153" marB="515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 dirty="0">
                          <a:effectLst/>
                        </a:rPr>
                        <a:t>Liquidado</a:t>
                      </a:r>
                      <a:endParaRPr lang="pt-BR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767" marR="25767" marT="5153" marB="5153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800" dirty="0">
                          <a:effectLst/>
                        </a:rPr>
                        <a:t>2020</a:t>
                      </a:r>
                      <a:endParaRPr lang="pt-BR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767" marR="25767" marT="5153" marB="515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>
                          <a:effectLst/>
                        </a:rPr>
                        <a:t>38.645.852,32</a:t>
                      </a:r>
                      <a:endParaRPr lang="pt-BR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767" marR="25767" marT="5153" marB="515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 dirty="0">
                          <a:effectLst/>
                        </a:rPr>
                        <a:t>21.783.598,47</a:t>
                      </a:r>
                      <a:endParaRPr lang="pt-BR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767" marR="25767" marT="5153" marB="5153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800" dirty="0">
                          <a:effectLst/>
                        </a:rPr>
                        <a:t>2021</a:t>
                      </a:r>
                      <a:endParaRPr lang="pt-BR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767" marR="25767" marT="5153" marB="515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 dirty="0">
                          <a:effectLst/>
                        </a:rPr>
                        <a:t>41.266.045,54</a:t>
                      </a:r>
                      <a:endParaRPr lang="pt-BR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767" marR="25767" marT="5153" marB="515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 dirty="0">
                          <a:effectLst/>
                        </a:rPr>
                        <a:t>22.386.839,59</a:t>
                      </a:r>
                      <a:endParaRPr lang="pt-BR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767" marR="25767" marT="5153" marB="5153" anchor="ctr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800" dirty="0">
                          <a:effectLst/>
                        </a:rPr>
                        <a:t>2022</a:t>
                      </a:r>
                      <a:endParaRPr lang="pt-BR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767" marR="25767" marT="5153" marB="515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 dirty="0">
                          <a:effectLst/>
                        </a:rPr>
                        <a:t>52.056.676,12</a:t>
                      </a:r>
                      <a:endParaRPr lang="pt-BR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767" marR="25767" marT="5153" marB="515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 dirty="0">
                          <a:effectLst/>
                        </a:rPr>
                        <a:t>28.238.836,53</a:t>
                      </a:r>
                      <a:endParaRPr lang="pt-BR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767" marR="25767" marT="5153" marB="5153" anchor="ctr"/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392547"/>
              </p:ext>
            </p:extLst>
          </p:nvPr>
        </p:nvGraphicFramePr>
        <p:xfrm>
          <a:off x="683568" y="3867894"/>
          <a:ext cx="8229600" cy="952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3320"/>
                <a:gridCol w="2263140"/>
                <a:gridCol w="2263140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effectLst/>
                        </a:rPr>
                        <a:t>Despesa até 1º Quadrimestre/2023</a:t>
                      </a:r>
                      <a:endParaRPr lang="pt-BR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Despesa Orçamentária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55.026.461,36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30.049.463,69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Média Mensal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</a:rPr>
                        <a:t>13.756.615,34</a:t>
                      </a:r>
                      <a:endParaRPr lang="pt-BR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</a:rPr>
                        <a:t>7.512.365,92</a:t>
                      </a:r>
                      <a:endParaRPr lang="pt-BR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504" y="495077"/>
            <a:ext cx="5328592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DESPESA ORÇAMENTÁRIA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Lei 4.320/64, Art. 2°, § 1° e 2°</a:t>
            </a: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en-US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kumimoji="0" lang="en-US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45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49253" y="627534"/>
            <a:ext cx="6192688" cy="3385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1600" dirty="0" smtClean="0"/>
              <a:t>Lei </a:t>
            </a:r>
            <a:r>
              <a:rPr lang="pt-BR" sz="1600" dirty="0"/>
              <a:t>4.320/64, Art. 2°, § 1° e 2</a:t>
            </a:r>
            <a:r>
              <a:rPr lang="pt-BR" sz="1600" dirty="0" smtClean="0"/>
              <a:t>°</a:t>
            </a:r>
          </a:p>
        </p:txBody>
      </p:sp>
      <p:pic>
        <p:nvPicPr>
          <p:cNvPr id="5" name="Filename hint" descr="Alternative text"/>
          <p:cNvPicPr/>
          <p:nvPr/>
        </p:nvPicPr>
        <p:blipFill>
          <a:blip r:embed="rId3"/>
          <a:stretch>
            <a:fillRect/>
          </a:stretch>
        </p:blipFill>
        <p:spPr>
          <a:xfrm>
            <a:off x="253104" y="1779662"/>
            <a:ext cx="8637791" cy="2745789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489648"/>
              </p:ext>
            </p:extLst>
          </p:nvPr>
        </p:nvGraphicFramePr>
        <p:xfrm>
          <a:off x="179995" y="274156"/>
          <a:ext cx="6120197" cy="37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2019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effectLst/>
                        </a:rPr>
                        <a:t>Evolução da </a:t>
                      </a:r>
                      <a:r>
                        <a:rPr lang="pt-BR" sz="2000" dirty="0" smtClean="0">
                          <a:effectLst/>
                        </a:rPr>
                        <a:t>Despesa</a:t>
                      </a:r>
                      <a:r>
                        <a:rPr lang="pt-BR" sz="2000" baseline="0" dirty="0" smtClean="0">
                          <a:effectLst/>
                        </a:rPr>
                        <a:t> </a:t>
                      </a:r>
                      <a:r>
                        <a:rPr lang="pt-BR" sz="2000" dirty="0" smtClean="0">
                          <a:effectLst/>
                        </a:rPr>
                        <a:t>Orçamentaria 1°Quadrimestre</a:t>
                      </a:r>
                      <a:endParaRPr lang="pt-BR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6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3" y="0"/>
            <a:ext cx="9144000" cy="514350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16C90E51-D97C-4657-8880-30D206784459}"/>
              </a:ext>
            </a:extLst>
          </p:cNvPr>
          <p:cNvSpPr/>
          <p:nvPr/>
        </p:nvSpPr>
        <p:spPr>
          <a:xfrm>
            <a:off x="539552" y="4701559"/>
            <a:ext cx="6264696" cy="26545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 fontAlgn="b"/>
            <a:r>
              <a:rPr lang="pt-BR" sz="1100" dirty="0">
                <a:solidFill>
                  <a:srgbClr val="000000"/>
                </a:solidFill>
              </a:rPr>
              <a:t>Fonte: </a:t>
            </a:r>
            <a:r>
              <a:rPr lang="pt-BR" sz="1100" dirty="0" err="1">
                <a:solidFill>
                  <a:srgbClr val="000000"/>
                </a:solidFill>
              </a:rPr>
              <a:t>Demost</a:t>
            </a:r>
            <a:r>
              <a:rPr lang="pt-BR" sz="1100" dirty="0" smtClean="0">
                <a:solidFill>
                  <a:srgbClr val="000000"/>
                </a:solidFill>
              </a:rPr>
              <a:t>. Da receita Corrente Líquida </a:t>
            </a:r>
            <a:r>
              <a:rPr lang="pt-BR" sz="1100" dirty="0">
                <a:solidFill>
                  <a:srgbClr val="000000"/>
                </a:solidFill>
              </a:rPr>
              <a:t>(RREO-Anexo </a:t>
            </a:r>
            <a:r>
              <a:rPr lang="pt-BR" sz="1100" dirty="0" smtClean="0">
                <a:solidFill>
                  <a:srgbClr val="000000"/>
                </a:solidFill>
              </a:rPr>
              <a:t>3</a:t>
            </a:r>
            <a:r>
              <a:rPr lang="pt-BR" sz="1100" b="1" dirty="0" smtClean="0">
                <a:solidFill>
                  <a:srgbClr val="000000"/>
                </a:solidFill>
              </a:rPr>
              <a:t>)</a:t>
            </a:r>
            <a:endParaRPr lang="pt-BR" b="1" dirty="0">
              <a:solidFill>
                <a:srgbClr val="00000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3528" y="638941"/>
            <a:ext cx="6318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Lei </a:t>
            </a:r>
            <a:r>
              <a:rPr lang="en-US" sz="1600" dirty="0" err="1"/>
              <a:t>Complementar</a:t>
            </a:r>
            <a:r>
              <a:rPr lang="en-US" sz="1600" dirty="0"/>
              <a:t> n°101/2000, Art. 2°, IV, ‘c’, § 1° e 3°</a:t>
            </a:r>
            <a:endParaRPr lang="pt-BR" sz="16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151079"/>
              </p:ext>
            </p:extLst>
          </p:nvPr>
        </p:nvGraphicFramePr>
        <p:xfrm>
          <a:off x="167094" y="267494"/>
          <a:ext cx="6120680" cy="37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2068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effectLst/>
                        </a:rPr>
                        <a:t>Evolução da Receita Corrente Líquida (RCL)</a:t>
                      </a:r>
                      <a:endParaRPr lang="pt-BR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7098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Filename hint" descr="Alternative tex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94" y="1380171"/>
            <a:ext cx="8754879" cy="306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57200" y="664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en-US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kumimoji="0" lang="en-US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7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9034CB9-B969-4D81-9206-8B10413766AE}"/>
              </a:ext>
            </a:extLst>
          </p:cNvPr>
          <p:cNvSpPr txBox="1"/>
          <p:nvPr/>
        </p:nvSpPr>
        <p:spPr>
          <a:xfrm>
            <a:off x="-108519" y="339503"/>
            <a:ext cx="6624736" cy="584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sz="1600" dirty="0">
                <a:latin typeface="+mj-lt"/>
              </a:rPr>
              <a:t>DEMONSTRATIVO SIMPLIFICADO  DO RELATÓRIO RESUMIDO DA EXECUÇÃO ORÇAMENTÁRIA – RREO (CONSOLIDADO EXECUTIVO X LEGISLATIVO)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0C689F58-7E33-4B31-AA8F-AA434AA26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520709"/>
              </p:ext>
            </p:extLst>
          </p:nvPr>
        </p:nvGraphicFramePr>
        <p:xfrm>
          <a:off x="323529" y="987574"/>
          <a:ext cx="7200800" cy="389527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903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969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BALANÇO ORÇAMENTÁRIO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Até o </a:t>
                      </a:r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1° Quadrimestre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049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RECEITAS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Previsão 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98.565.410,00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Previsão Atualizada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98.565.410,00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Receita Realizadas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37.645.385,10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Déficit Orçamentário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Saldo de Exercícios  Anteriores (Créditos adicionais)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6.598.470,76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DESPESAS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Dotação 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98.565.410,00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Dotação Atualizada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121.248.701,76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Despesas Empenhadas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55.026.461,36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Despesas Liquidadas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30.049.463,69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Despesas Pagas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25.245.079,67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Superávit Orçamentário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7.595.921,41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ED281A9-0441-4ADF-A4EB-A6B1FDE03BE3}"/>
              </a:ext>
            </a:extLst>
          </p:cNvPr>
          <p:cNvSpPr txBox="1"/>
          <p:nvPr/>
        </p:nvSpPr>
        <p:spPr>
          <a:xfrm>
            <a:off x="322716" y="4890066"/>
            <a:ext cx="3456384" cy="24622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1000" dirty="0"/>
              <a:t>Fonte: LRF/RREO – Anexo 14</a:t>
            </a:r>
          </a:p>
        </p:txBody>
      </p:sp>
    </p:spTree>
    <p:extLst>
      <p:ext uri="{BB962C8B-B14F-4D97-AF65-F5344CB8AC3E}">
        <p14:creationId xmlns:p14="http://schemas.microsoft.com/office/powerpoint/2010/main" val="176902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9034CB9-B969-4D81-9206-8B10413766AE}"/>
              </a:ext>
            </a:extLst>
          </p:cNvPr>
          <p:cNvSpPr txBox="1"/>
          <p:nvPr/>
        </p:nvSpPr>
        <p:spPr>
          <a:xfrm>
            <a:off x="-108519" y="339503"/>
            <a:ext cx="6624736" cy="53860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sz="2900" dirty="0"/>
              <a:t>RESUMO DOS RESTOS À PAGAR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ED281A9-0441-4ADF-A4EB-A6B1FDE03BE3}"/>
              </a:ext>
            </a:extLst>
          </p:cNvPr>
          <p:cNvSpPr txBox="1"/>
          <p:nvPr/>
        </p:nvSpPr>
        <p:spPr>
          <a:xfrm>
            <a:off x="322716" y="4890066"/>
            <a:ext cx="3456384" cy="24622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1000" dirty="0"/>
              <a:t>Fonte: LRF/RREO – Anexo 14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483309"/>
              </p:ext>
            </p:extLst>
          </p:nvPr>
        </p:nvGraphicFramePr>
        <p:xfrm>
          <a:off x="251520" y="1131590"/>
          <a:ext cx="8784976" cy="1727835"/>
        </p:xfrm>
        <a:graphic>
          <a:graphicData uri="http://schemas.openxmlformats.org/drawingml/2006/table">
            <a:tbl>
              <a:tblPr/>
              <a:tblGrid>
                <a:gridCol w="2351793"/>
                <a:gridCol w="1626847"/>
                <a:gridCol w="1493968"/>
                <a:gridCol w="1685521"/>
                <a:gridCol w="1626847"/>
              </a:tblGrid>
              <a:tr h="7143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RESTOS A PAGAR POR PODER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INSCRIÇÃO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CANCELAMENTO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PAGAMENTO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SALDO A PAGAR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Executivo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12.898.347,62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35.840,92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6.620.966,83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6.241.539,87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Legislativo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12.932,73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5.432,73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7.500,00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12.911.280,35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35.840,92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6.626.399,56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6.249.039,87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53365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Fonte: Demonstrativo Simplificado do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Relat.Resumido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da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Exec.Orç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(RREO-Anexo14)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07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9034CB9-B969-4D81-9206-8B10413766AE}"/>
              </a:ext>
            </a:extLst>
          </p:cNvPr>
          <p:cNvSpPr txBox="1"/>
          <p:nvPr/>
        </p:nvSpPr>
        <p:spPr>
          <a:xfrm>
            <a:off x="143508" y="555527"/>
            <a:ext cx="8856984" cy="98488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2900" dirty="0"/>
              <a:t>RELATÓRIO DAS DÍVIDAS RECONHECIDAS</a:t>
            </a:r>
          </a:p>
          <a:p>
            <a:r>
              <a:rPr lang="pt-BR" sz="2900" dirty="0"/>
              <a:t>E NÃO RECONHECIDAS NO </a:t>
            </a:r>
            <a:r>
              <a:rPr lang="pt-BR" sz="2900" dirty="0" smtClean="0"/>
              <a:t>1º Quadrimestre</a:t>
            </a:r>
            <a:endParaRPr lang="pt-BR" sz="29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ED281A9-0441-4ADF-A4EB-A6B1FDE03BE3}"/>
              </a:ext>
            </a:extLst>
          </p:cNvPr>
          <p:cNvSpPr txBox="1"/>
          <p:nvPr/>
        </p:nvSpPr>
        <p:spPr>
          <a:xfrm>
            <a:off x="110294" y="4227935"/>
            <a:ext cx="3456384" cy="24622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1000" dirty="0"/>
              <a:t>Fonte: LRF/RREO – Anexo 16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253470"/>
              </p:ext>
            </p:extLst>
          </p:nvPr>
        </p:nvGraphicFramePr>
        <p:xfrm>
          <a:off x="179512" y="1923678"/>
          <a:ext cx="8963135" cy="2553062"/>
        </p:xfrm>
        <a:graphic>
          <a:graphicData uri="http://schemas.openxmlformats.org/drawingml/2006/table">
            <a:tbl>
              <a:tblPr/>
              <a:tblGrid>
                <a:gridCol w="1936407"/>
                <a:gridCol w="1591986"/>
                <a:gridCol w="1512168"/>
                <a:gridCol w="1296144"/>
                <a:gridCol w="1296144"/>
                <a:gridCol w="1330286"/>
              </a:tblGrid>
              <a:tr h="7143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PARCELAMENTOS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ORIGEM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Saldo Anterior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INSCRIÇÃO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PAGAMENTO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SALDO A PAGAR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65377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Dívidas contabilizadas anterior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INSS/PASEP/CSN/FATIMA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4.780.740,87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216.358,96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4.564.381,91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74104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Dívidas Reconhecidas e renegociadas em 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PRECATÓRIO FGTS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5.788.741,60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376.805,04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5.411.936,56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43865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                   -  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10.569.482,47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  -  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593.164,00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9.976.318,47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00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292" cy="51435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04" y="0"/>
            <a:ext cx="9141292" cy="51435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51520" y="468272"/>
            <a:ext cx="6352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/>
              <a:t>Fundo da Infância e Adolescência FIA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74670" y="1491630"/>
            <a:ext cx="321721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O Fia é administrado pelo Conselho Municipal da Criança e Adolescente.</a:t>
            </a:r>
          </a:p>
          <a:p>
            <a:pPr>
              <a:lnSpc>
                <a:spcPct val="150000"/>
              </a:lnSpc>
            </a:pPr>
            <a:r>
              <a:rPr lang="pt-BR" dirty="0"/>
              <a:t>As reuniões ordinárias são realizadas mensalmente, havendo necessidade realiza-se extraordinárias.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042" y="1053047"/>
            <a:ext cx="4104456" cy="388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74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292" cy="51435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8" y="-92546"/>
            <a:ext cx="9141292" cy="51435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51520" y="468272"/>
            <a:ext cx="6352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/>
              <a:t>Fundo da Infância e Adolescência FIA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74670" y="1053047"/>
            <a:ext cx="864096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 </a:t>
            </a:r>
            <a:r>
              <a:rPr lang="pt-BR" dirty="0"/>
              <a:t>Atribuições:</a:t>
            </a:r>
          </a:p>
          <a:p>
            <a:endParaRPr lang="pt-BR" dirty="0"/>
          </a:p>
          <a:p>
            <a:r>
              <a:rPr lang="pt-BR" dirty="0"/>
              <a:t>Comissão do </a:t>
            </a:r>
            <a:r>
              <a:rPr lang="pt-BR" dirty="0" smtClean="0"/>
              <a:t>Fia:</a:t>
            </a:r>
            <a:endParaRPr lang="pt-BR" dirty="0"/>
          </a:p>
          <a:p>
            <a:r>
              <a:rPr lang="pt-BR" dirty="0"/>
              <a:t>Comissão de </a:t>
            </a:r>
            <a:r>
              <a:rPr lang="pt-BR" dirty="0" smtClean="0"/>
              <a:t>Monitoramento e Avaliação</a:t>
            </a:r>
            <a:endParaRPr lang="pt-BR" dirty="0"/>
          </a:p>
          <a:p>
            <a:r>
              <a:rPr lang="pt-BR" dirty="0"/>
              <a:t>Comissão </a:t>
            </a:r>
            <a:r>
              <a:rPr lang="pt-BR" dirty="0" smtClean="0"/>
              <a:t>de Seleção</a:t>
            </a:r>
          </a:p>
          <a:p>
            <a:r>
              <a:rPr lang="pt-BR" dirty="0" smtClean="0"/>
              <a:t>Normas </a:t>
            </a:r>
            <a:r>
              <a:rPr lang="pt-BR" dirty="0"/>
              <a:t>e Documentos</a:t>
            </a:r>
          </a:p>
          <a:p>
            <a:endParaRPr lang="pt-BR" dirty="0"/>
          </a:p>
          <a:p>
            <a:r>
              <a:rPr lang="pt-BR" dirty="0"/>
              <a:t>O Fia esta com </a:t>
            </a:r>
            <a:r>
              <a:rPr lang="pt-BR" dirty="0" smtClean="0"/>
              <a:t> projetos </a:t>
            </a:r>
            <a:r>
              <a:rPr lang="pt-BR" dirty="0"/>
              <a:t>em execução com dois recurso Chancelados </a:t>
            </a:r>
            <a:r>
              <a:rPr lang="pt-BR" dirty="0" smtClean="0"/>
              <a:t>e três com recurso </a:t>
            </a:r>
            <a:endParaRPr lang="pt-BR" dirty="0" smtClean="0"/>
          </a:p>
          <a:p>
            <a:r>
              <a:rPr lang="pt-BR" dirty="0" smtClean="0"/>
              <a:t>próprio </a:t>
            </a:r>
            <a:r>
              <a:rPr lang="pt-BR" dirty="0" smtClean="0"/>
              <a:t>do FIA</a:t>
            </a:r>
            <a:r>
              <a:rPr lang="pt-BR" dirty="0" smtClean="0"/>
              <a:t>:</a:t>
            </a:r>
          </a:p>
          <a:p>
            <a:endParaRPr lang="pt-BR" dirty="0" smtClean="0"/>
          </a:p>
          <a:p>
            <a:r>
              <a:rPr lang="pt-BR" dirty="0" smtClean="0"/>
              <a:t>AJL </a:t>
            </a:r>
            <a:r>
              <a:rPr lang="pt-BR" dirty="0"/>
              <a:t>- </a:t>
            </a:r>
            <a:r>
              <a:rPr lang="pt-BR" dirty="0" err="1"/>
              <a:t>Podcast</a:t>
            </a:r>
            <a:r>
              <a:rPr lang="pt-BR" dirty="0"/>
              <a:t> Papo Cabeça </a:t>
            </a:r>
            <a:r>
              <a:rPr lang="pt-BR" dirty="0" smtClean="0"/>
              <a:t>(em fase inicial)</a:t>
            </a:r>
            <a:endParaRPr lang="pt-BR" dirty="0"/>
          </a:p>
          <a:p>
            <a:r>
              <a:rPr lang="pt-BR" dirty="0"/>
              <a:t>repasse valor  R$50.658,33</a:t>
            </a:r>
          </a:p>
          <a:p>
            <a:r>
              <a:rPr lang="pt-BR" dirty="0"/>
              <a:t>retido ao FIA 20% R$12.664,58 (recurso chancelado</a:t>
            </a:r>
            <a:r>
              <a:rPr lang="pt-BR" dirty="0" smtClean="0"/>
              <a:t>)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027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292" cy="51435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04" y="0"/>
            <a:ext cx="9141292" cy="51435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95536" y="204769"/>
            <a:ext cx="6352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/>
              <a:t>Fundo da Infância e Adolescência FIA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74670" y="1491630"/>
            <a:ext cx="864096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337638" y="817898"/>
            <a:ext cx="59935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AJL - Cultura e Arte como ferramenta de transformação social </a:t>
            </a:r>
            <a:endParaRPr lang="pt-BR" dirty="0" smtClean="0"/>
          </a:p>
          <a:p>
            <a:r>
              <a:rPr lang="pt-BR" dirty="0" smtClean="0"/>
              <a:t>repasse valor  R$96.950,00</a:t>
            </a:r>
          </a:p>
          <a:p>
            <a:r>
              <a:rPr lang="pt-BR" dirty="0" smtClean="0"/>
              <a:t>retido ao FIA 20% R$24.237,50 (recurso chancelado)</a:t>
            </a:r>
            <a:endParaRPr lang="pt-BR" dirty="0"/>
          </a:p>
        </p:txBody>
      </p:sp>
      <p:graphicFrame>
        <p:nvGraphicFramePr>
          <p:cNvPr id="11" name="Tabela 21">
            <a:extLst>
              <a:ext uri="{FF2B5EF4-FFF2-40B4-BE49-F238E27FC236}">
                <a16:creationId xmlns:a16="http://schemas.microsoft.com/office/drawing/2014/main" xmlns="" id="{16EB02D4-994A-82AD-1C73-FE6495F241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9135424"/>
              </p:ext>
            </p:extLst>
          </p:nvPr>
        </p:nvGraphicFramePr>
        <p:xfrm>
          <a:off x="420688" y="1926375"/>
          <a:ext cx="4368318" cy="2904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476">
                  <a:extLst>
                    <a:ext uri="{9D8B030D-6E8A-4147-A177-3AD203B41FA5}">
                      <a16:colId xmlns:a16="http://schemas.microsoft.com/office/drawing/2014/main" xmlns="" val="213176178"/>
                    </a:ext>
                  </a:extLst>
                </a:gridCol>
                <a:gridCol w="1104476">
                  <a:extLst>
                    <a:ext uri="{9D8B030D-6E8A-4147-A177-3AD203B41FA5}">
                      <a16:colId xmlns:a16="http://schemas.microsoft.com/office/drawing/2014/main" xmlns="" val="1254486744"/>
                    </a:ext>
                  </a:extLst>
                </a:gridCol>
                <a:gridCol w="1102911">
                  <a:extLst>
                    <a:ext uri="{9D8B030D-6E8A-4147-A177-3AD203B41FA5}">
                      <a16:colId xmlns:a16="http://schemas.microsoft.com/office/drawing/2014/main" xmlns="" val="811202083"/>
                    </a:ext>
                  </a:extLst>
                </a:gridCol>
                <a:gridCol w="1056455">
                  <a:extLst>
                    <a:ext uri="{9D8B030D-6E8A-4147-A177-3AD203B41FA5}">
                      <a16:colId xmlns:a16="http://schemas.microsoft.com/office/drawing/2014/main" xmlns="" val="2354828545"/>
                    </a:ext>
                  </a:extLst>
                </a:gridCol>
              </a:tblGrid>
              <a:tr h="6746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dirty="0"/>
                        <a:t>Oficinas</a:t>
                      </a:r>
                    </a:p>
                  </a:txBody>
                  <a:tcPr anchor="ctr">
                    <a:solidFill>
                      <a:srgbClr val="336B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dirty="0"/>
                        <a:t>Número de turmas</a:t>
                      </a:r>
                    </a:p>
                  </a:txBody>
                  <a:tcPr anchor="ctr">
                    <a:solidFill>
                      <a:srgbClr val="336B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Meta de alunos</a:t>
                      </a:r>
                    </a:p>
                  </a:txBody>
                  <a:tcPr anchor="ctr">
                    <a:solidFill>
                      <a:srgbClr val="336B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dirty="0"/>
                        <a:t>Alunos Ativos</a:t>
                      </a:r>
                    </a:p>
                  </a:txBody>
                  <a:tcPr anchor="ctr">
                    <a:solidFill>
                      <a:srgbClr val="336B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6276461"/>
                  </a:ext>
                </a:extLst>
              </a:tr>
              <a:tr h="2613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Violão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1486093"/>
                  </a:ext>
                </a:extLst>
              </a:tr>
              <a:tr h="2613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Teatro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7633911"/>
                  </a:ext>
                </a:extLst>
              </a:tr>
              <a:tr h="3668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Música Clássica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7116572"/>
                  </a:ext>
                </a:extLst>
              </a:tr>
              <a:tr h="2613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Jazz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3100555"/>
                  </a:ext>
                </a:extLst>
              </a:tr>
              <a:tr h="4510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Ballet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0804379"/>
                  </a:ext>
                </a:extLst>
              </a:tr>
              <a:tr h="2577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Total: 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128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4817048"/>
                  </a:ext>
                </a:extLst>
              </a:tr>
            </a:tbl>
          </a:graphicData>
        </a:graphic>
      </p:graphicFrame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4CD65926-9DEB-C452-0207-5DC6076415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6096" y="2139702"/>
            <a:ext cx="3025989" cy="226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6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292" cy="51435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04" y="0"/>
            <a:ext cx="9141292" cy="51435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95536" y="204769"/>
            <a:ext cx="6352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/>
              <a:t>Fundo da Infância e Adolescência FIA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74670" y="1491630"/>
            <a:ext cx="864096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pt-BR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D511E3C9-3AD5-FA2A-49A2-BD42FA8EAA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724065"/>
            <a:ext cx="1745090" cy="3102778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F0C5AAF4-4F64-92D4-1531-1FBA937E87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728" y="1748857"/>
            <a:ext cx="2289896" cy="305319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CCE3FFFC-08E1-0F2E-089B-F4B9047311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6016" y="1590875"/>
            <a:ext cx="1556783" cy="336915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A24D7832-4DBC-3F41-D95E-E7AB2CEB01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8412" y="1742174"/>
            <a:ext cx="2344249" cy="312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1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06CB030A-A9D6-49B7-BA41-62584A11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8560" y="195486"/>
            <a:ext cx="8229600" cy="1575048"/>
          </a:xfrm>
        </p:spPr>
        <p:txBody>
          <a:bodyPr>
            <a:normAutofit fontScale="90000"/>
          </a:bodyPr>
          <a:lstStyle/>
          <a:p>
            <a:pPr>
              <a:tabLst>
                <a:tab pos="7983338" algn="l"/>
              </a:tabLst>
            </a:pPr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1º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xmlns="" id="{76B57458-132E-4E88-9377-16D0792C0644}"/>
              </a:ext>
            </a:extLst>
          </p:cNvPr>
          <p:cNvSpPr txBox="1">
            <a:spLocks/>
          </p:cNvSpPr>
          <p:nvPr/>
        </p:nvSpPr>
        <p:spPr>
          <a:xfrm>
            <a:off x="1337994" y="1719657"/>
            <a:ext cx="6400800" cy="3474720"/>
          </a:xfrm>
          <a:prstGeom prst="rect">
            <a:avLst/>
          </a:prstGeom>
        </p:spPr>
        <p:txBody>
          <a:bodyPr lIns="91438" tIns="45719" rIns="91438" bIns="45719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/>
              <a:t>PRINCÍPIOS CONSTITUCIONAIS QUE REGEM A ADMINISTRAÇÃO PÚBLICA (Artigo 37º. da C.F.)</a:t>
            </a:r>
          </a:p>
          <a:p>
            <a:pPr marL="0" indent="0">
              <a:buNone/>
            </a:pPr>
            <a:endParaRPr lang="pt-BR" b="1"/>
          </a:p>
          <a:p>
            <a:pPr>
              <a:buFont typeface="Wingdings" panose="05000000000000000000" pitchFamily="2" charset="2"/>
              <a:buChar char="ü"/>
            </a:pPr>
            <a:r>
              <a:rPr lang="pt-BR" b="1"/>
              <a:t>LEGALIDADE;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/>
              <a:t>IMPESSOALIDADE;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/>
              <a:t>MORALIDADE;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/>
              <a:t>PUBLICIDADE;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/>
              <a:t>EFICIÊNCIA. 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24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292" cy="51435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04" y="0"/>
            <a:ext cx="9141292" cy="51435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95536" y="204769"/>
            <a:ext cx="6352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/>
              <a:t>Fundo da Infância e Adolescência FIA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74670" y="1491630"/>
            <a:ext cx="864096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274670" y="817898"/>
            <a:ext cx="37487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CEACA  Dignidade nossa segunda pele</a:t>
            </a:r>
            <a:endParaRPr lang="pt-BR" dirty="0" smtClean="0"/>
          </a:p>
          <a:p>
            <a:r>
              <a:rPr lang="pt-BR" dirty="0" smtClean="0"/>
              <a:t>repasse valor  R$ 99.900,00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91630"/>
            <a:ext cx="5386387" cy="271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41" y="2139702"/>
            <a:ext cx="2921000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06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292" cy="51435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95536" y="204769"/>
            <a:ext cx="6352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/>
              <a:t>Fundo da Infância e Adolescência FIA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74670" y="1491630"/>
            <a:ext cx="864096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27868" y="647942"/>
            <a:ext cx="7762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CEACA  a  voz que clama no </a:t>
            </a:r>
            <a:r>
              <a:rPr lang="pt-BR" dirty="0" smtClean="0"/>
              <a:t>deserto repasse valor  R$ 20.100,00</a:t>
            </a:r>
          </a:p>
          <a:p>
            <a:endParaRPr lang="pt-B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6" y="2987001"/>
            <a:ext cx="2592288" cy="194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977" y="2446578"/>
            <a:ext cx="3419475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764" y="1885133"/>
            <a:ext cx="37719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 de Texto 2"/>
          <p:cNvSpPr txBox="1">
            <a:spLocks noChangeArrowheads="1"/>
          </p:cNvSpPr>
          <p:nvPr/>
        </p:nvSpPr>
        <p:spPr bwMode="auto">
          <a:xfrm>
            <a:off x="1691680" y="4426280"/>
            <a:ext cx="3389630" cy="5092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1400" dirty="0">
                <a:solidFill>
                  <a:srgbClr val="FFFFFF"/>
                </a:solidFill>
                <a:effectLst/>
                <a:latin typeface="Times New Roman"/>
                <a:ea typeface="Times New Roman"/>
              </a:rPr>
              <a:t>Participação dos adolescentes na produção </a:t>
            </a:r>
            <a:endParaRPr lang="pt-BR" sz="1200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pt-BR" sz="1400" dirty="0">
                <a:solidFill>
                  <a:srgbClr val="FFFFFF"/>
                </a:solidFill>
                <a:effectLst/>
                <a:latin typeface="Times New Roman"/>
                <a:ea typeface="Times New Roman"/>
              </a:rPr>
              <a:t>Dos Materiais Cênicos.</a:t>
            </a:r>
            <a:endParaRPr lang="pt-BR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9" y="1135040"/>
            <a:ext cx="5386387" cy="184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46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292" cy="51435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95536" y="204769"/>
            <a:ext cx="6352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/>
              <a:t>Fundo da Infância e Adolescência FIA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74670" y="1491630"/>
            <a:ext cx="864096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37638" y="961804"/>
            <a:ext cx="79153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APAE - Prevenção às deficiências e Intervenção Precoce às Crianças e </a:t>
            </a:r>
            <a:r>
              <a:rPr lang="pt-BR" dirty="0" smtClean="0"/>
              <a:t>Adolescentes</a:t>
            </a:r>
          </a:p>
          <a:p>
            <a:r>
              <a:rPr lang="pt-BR" dirty="0" smtClean="0"/>
              <a:t> </a:t>
            </a:r>
            <a:r>
              <a:rPr lang="pt-BR" dirty="0"/>
              <a:t>com atraso </a:t>
            </a:r>
            <a:r>
              <a:rPr lang="pt-BR" dirty="0" err="1"/>
              <a:t>neuropsicomotor</a:t>
            </a:r>
            <a:r>
              <a:rPr lang="pt-BR" dirty="0"/>
              <a:t> e de deficiência intelectual e/ou múltipla</a:t>
            </a:r>
          </a:p>
          <a:p>
            <a:r>
              <a:rPr lang="pt-BR" dirty="0" smtClean="0"/>
              <a:t>repasse valor  R$ 119.902,81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70" y="2643758"/>
            <a:ext cx="3353200" cy="2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643" y="3252640"/>
            <a:ext cx="3136987" cy="176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1"/>
          <a:stretch/>
        </p:blipFill>
        <p:spPr bwMode="auto">
          <a:xfrm>
            <a:off x="3366145" y="1693298"/>
            <a:ext cx="3198499" cy="175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54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32" y="0"/>
            <a:ext cx="9141292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855602CD-24D0-4E38-B8E4-823FE4F4F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24" y="1491630"/>
            <a:ext cx="4032448" cy="648072"/>
          </a:xfrm>
        </p:spPr>
        <p:txBody>
          <a:bodyPr>
            <a:normAutofit fontScale="90000"/>
          </a:bodyPr>
          <a:lstStyle/>
          <a:p>
            <a:r>
              <a:rPr lang="pt-BR" sz="3000" dirty="0"/>
              <a:t>OUVIDORIA</a:t>
            </a:r>
            <a:br>
              <a:rPr lang="pt-BR" sz="3000" dirty="0"/>
            </a:br>
            <a:r>
              <a:rPr lang="pt-BR" sz="3000" dirty="0" smtClean="0"/>
              <a:t>1°QUADRIMESTRE 2023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852979"/>
              </p:ext>
            </p:extLst>
          </p:nvPr>
        </p:nvGraphicFramePr>
        <p:xfrm>
          <a:off x="5724128" y="2355726"/>
          <a:ext cx="2592288" cy="23254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6299"/>
                <a:gridCol w="1075989"/>
              </a:tblGrid>
              <a:tr h="40028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800" u="none" strike="noStrike" dirty="0">
                          <a:effectLst/>
                        </a:rPr>
                        <a:t>ATENDIMENTOS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121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u="none" strike="noStrike">
                          <a:effectLst/>
                        </a:rPr>
                        <a:t>Ouvidoria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21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u="none" strike="noStrike" dirty="0" err="1" smtClean="0">
                          <a:effectLst/>
                        </a:rPr>
                        <a:t>email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21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Telefone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21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u="none" strike="noStrike">
                          <a:effectLst/>
                        </a:rPr>
                        <a:t>Carta serviço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0028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u="none" strike="noStrike" dirty="0">
                          <a:effectLst/>
                        </a:rPr>
                        <a:t>Total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117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935777"/>
              </p:ext>
            </p:extLst>
          </p:nvPr>
        </p:nvGraphicFramePr>
        <p:xfrm>
          <a:off x="179512" y="313768"/>
          <a:ext cx="4536504" cy="4649298"/>
        </p:xfrm>
        <a:graphic>
          <a:graphicData uri="http://schemas.openxmlformats.org/drawingml/2006/table">
            <a:tbl>
              <a:tblPr/>
              <a:tblGrid>
                <a:gridCol w="3208748"/>
                <a:gridCol w="1327756"/>
              </a:tblGrid>
              <a:tr h="2359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Tributos </a:t>
                      </a:r>
                    </a:p>
                  </a:txBody>
                  <a:tcPr marL="8770" marR="8770" marT="87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770" marR="8770" marT="8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Meio ambiente </a:t>
                      </a:r>
                    </a:p>
                  </a:txBody>
                  <a:tcPr marL="8770" marR="8770" marT="87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52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770" marR="8770" marT="8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5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Fiscal de postura</a:t>
                      </a:r>
                    </a:p>
                  </a:txBody>
                  <a:tcPr marL="8770" marR="8770" marT="87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8770" marR="8770" marT="8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8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Planejamento</a:t>
                      </a:r>
                    </a:p>
                  </a:txBody>
                  <a:tcPr marL="8770" marR="8770" marT="87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770" marR="8770" marT="8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Educação </a:t>
                      </a:r>
                    </a:p>
                  </a:txBody>
                  <a:tcPr marL="8770" marR="8770" marT="87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770" marR="8770" marT="8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5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Saude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0" marR="8770" marT="87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770" marR="8770" marT="8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5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Licitação </a:t>
                      </a:r>
                    </a:p>
                  </a:txBody>
                  <a:tcPr marL="8770" marR="8770" marT="87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770" marR="8770" marT="8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Vigilancia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8770" marR="8770" marT="87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770" marR="8770" marT="8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5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Administração</a:t>
                      </a:r>
                    </a:p>
                  </a:txBody>
                  <a:tcPr marL="8770" marR="8770" marT="87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770" marR="8770" marT="8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5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Portal da Transparência</a:t>
                      </a:r>
                    </a:p>
                  </a:txBody>
                  <a:tcPr marL="8770" marR="8770" marT="87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770" marR="8770" marT="8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5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Aguas de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capivari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0" marR="8770" marT="87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770" marR="8770" marT="8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5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CELESC </a:t>
                      </a:r>
                    </a:p>
                  </a:txBody>
                  <a:tcPr marL="8770" marR="8770" marT="87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2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770" marR="8770" marT="8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5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Obras </a:t>
                      </a:r>
                    </a:p>
                  </a:txBody>
                  <a:tcPr marL="8770" marR="8770" marT="87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770" marR="8770" marT="8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5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Prefeita </a:t>
                      </a:r>
                    </a:p>
                  </a:txBody>
                  <a:tcPr marL="8770" marR="8770" marT="87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4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770" marR="8770" marT="8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5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Conselho Tutelar</a:t>
                      </a:r>
                    </a:p>
                  </a:txBody>
                  <a:tcPr marL="8770" marR="8770" marT="87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770" marR="8770" marT="8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5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Defesa Civil </a:t>
                      </a:r>
                    </a:p>
                  </a:txBody>
                  <a:tcPr marL="8770" marR="8770" marT="87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770" marR="8770" marT="8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5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Proteção Animal</a:t>
                      </a:r>
                    </a:p>
                  </a:txBody>
                  <a:tcPr marL="8770" marR="8770" marT="87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770" marR="8770" marT="8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 assunto </a:t>
                      </a:r>
                    </a:p>
                  </a:txBody>
                  <a:tcPr marL="8770" marR="8770" marT="87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770" marR="8770" marT="87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66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1506D9BA-6F02-448D-A734-FD97F190C3E1}"/>
              </a:ext>
            </a:extLst>
          </p:cNvPr>
          <p:cNvSpPr txBox="1"/>
          <p:nvPr/>
        </p:nvSpPr>
        <p:spPr>
          <a:xfrm>
            <a:off x="323529" y="406581"/>
            <a:ext cx="5285773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sz="2400" dirty="0"/>
              <a:t>AGRADECEMOS A PARTICIPAÇÃO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B8378A6-35EC-4CBD-B8BB-FF5F285C32E8}"/>
              </a:ext>
            </a:extLst>
          </p:cNvPr>
          <p:cNvSpPr txBox="1"/>
          <p:nvPr/>
        </p:nvSpPr>
        <p:spPr>
          <a:xfrm>
            <a:off x="755576" y="1203598"/>
            <a:ext cx="4648200" cy="338552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endParaRPr lang="pt-BR" sz="1600" dirty="0">
              <a:solidFill>
                <a:prstClr val="white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93814296-09EB-40C8-8EAD-04055ED1966F}"/>
              </a:ext>
            </a:extLst>
          </p:cNvPr>
          <p:cNvSpPr txBox="1"/>
          <p:nvPr/>
        </p:nvSpPr>
        <p:spPr>
          <a:xfrm>
            <a:off x="295998" y="2878925"/>
            <a:ext cx="4572000" cy="120032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dirty="0" smtClean="0"/>
              <a:t>Mario </a:t>
            </a:r>
            <a:r>
              <a:rPr lang="pt-BR" dirty="0" err="1" smtClean="0"/>
              <a:t>Latrônico</a:t>
            </a:r>
            <a:r>
              <a:rPr lang="pt-BR" dirty="0" smtClean="0"/>
              <a:t> Junior</a:t>
            </a:r>
            <a:endParaRPr lang="pt-BR" dirty="0"/>
          </a:p>
          <a:p>
            <a:pPr algn="ctr"/>
            <a:r>
              <a:rPr lang="pt-BR" dirty="0"/>
              <a:t>Secretaria de  Administração  e Finanças</a:t>
            </a:r>
          </a:p>
          <a:p>
            <a:pPr algn="ctr"/>
            <a:r>
              <a:rPr lang="pt-BR" dirty="0">
                <a:hlinkClick r:id="rId4"/>
              </a:rPr>
              <a:t>controleinterno@capivaridebaixo.sc.gov.</a:t>
            </a:r>
            <a:r>
              <a:rPr lang="pt-BR" b="1" dirty="0">
                <a:hlinkClick r:id="rId4"/>
              </a:rPr>
              <a:t>br</a:t>
            </a:r>
            <a:endParaRPr lang="pt-BR" b="1" dirty="0"/>
          </a:p>
          <a:p>
            <a:pPr algn="ctr"/>
            <a:r>
              <a:rPr lang="pt-BR" b="1" dirty="0" smtClean="0"/>
              <a:t>29/05/2023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295998" y="91120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dirty="0"/>
              <a:t>para prestação de contas do </a:t>
            </a:r>
          </a:p>
          <a:p>
            <a:pPr algn="ctr"/>
            <a:r>
              <a:rPr lang="pt-BR" sz="2400" dirty="0" smtClean="0"/>
              <a:t>1º Quadrimestre </a:t>
            </a:r>
            <a:r>
              <a:rPr lang="pt-BR" sz="2400" dirty="0"/>
              <a:t>/</a:t>
            </a:r>
            <a:r>
              <a:rPr lang="pt-BR" sz="2400" dirty="0" smtClean="0"/>
              <a:t>2022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5503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8"/>
            <a:ext cx="9144000" cy="51435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AF418B2C-BFAA-4E14-A6B3-FD1B2D070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8560" y="10429"/>
            <a:ext cx="8229600" cy="157504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1º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02539121-0395-4215-92BC-FB6A11D15CBE}"/>
              </a:ext>
            </a:extLst>
          </p:cNvPr>
          <p:cNvSpPr txBox="1">
            <a:spLocks/>
          </p:cNvSpPr>
          <p:nvPr/>
        </p:nvSpPr>
        <p:spPr>
          <a:xfrm>
            <a:off x="0" y="1131591"/>
            <a:ext cx="9144000" cy="4680520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300" dirty="0"/>
              <a:t>PRINCÍPIOS BASILARES DA LEI DE RESPONSABILIDADE FISCAL - LRF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Planejamento: (Destinar tempo e recursos necessários para execução das ações administrativas com maior eficiência);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Transparência: (dar conhecimento à sociedade das ações governamentais);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Participação Popular: (que as audiências públicas se tornem o centro das decisões);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 Equilíbrio: (Prevenção de déficits);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 Preservação do Patrimônio Público: (Impedir a utilização indevida dos recursos públicos);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 Limitação da Despesa: (Restabelecer as contas públicas aos limites estabelecidos por Lei);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Controle do Endividamento Público: (Manter o equilíbrio das contas e cumprir os limites estabelecidos por lei).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3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3008E9A9-0C4C-4050-9B2B-21BAB99B0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0568" y="123478"/>
            <a:ext cx="8229600" cy="1575048"/>
          </a:xfrm>
        </p:spPr>
        <p:txBody>
          <a:bodyPr>
            <a:normAutofit fontScale="90000"/>
          </a:bodyPr>
          <a:lstStyle/>
          <a:p>
            <a:pPr>
              <a:tabLst>
                <a:tab pos="7983338" algn="l"/>
              </a:tabLst>
            </a:pPr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1º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6DB9C491-7848-419D-93CB-910807CC06BD}"/>
              </a:ext>
            </a:extLst>
          </p:cNvPr>
          <p:cNvSpPr txBox="1">
            <a:spLocks/>
          </p:cNvSpPr>
          <p:nvPr/>
        </p:nvSpPr>
        <p:spPr>
          <a:xfrm>
            <a:off x="1371600" y="1545302"/>
            <a:ext cx="6400800" cy="3474720"/>
          </a:xfrm>
          <a:prstGeom prst="rect">
            <a:avLst/>
          </a:prstGeom>
        </p:spPr>
        <p:txBody>
          <a:bodyPr lIns="91438" tIns="45719" rIns="91438" bIns="45719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/>
              <a:t>TÓPICOS DA APRESENTAÇÃO</a:t>
            </a:r>
            <a:r>
              <a:rPr lang="pt-BR" dirty="0"/>
              <a:t> </a:t>
            </a:r>
          </a:p>
          <a:p>
            <a:pPr marL="0" indent="0">
              <a:buNone/>
            </a:pPr>
            <a:endParaRPr lang="pt-BR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RECEITAS </a:t>
            </a:r>
            <a:r>
              <a:rPr lang="pt-BR" b="1" dirty="0" smtClean="0"/>
              <a:t>ORÇAMENTÁRIA</a:t>
            </a:r>
            <a:endParaRPr lang="pt-BR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DESPESAS ORÇAMENTÁRIA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LIMITES LEGAIS E CONSTITUCIONAIS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ACOMPANHAMENTO DAS METAS QUADRIMESTRAIS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RELATÓRIO RESUMIDO DA EXECUÇÃO ORÇAMENTÁRIA </a:t>
            </a:r>
            <a:r>
              <a:rPr lang="pt-BR" b="1" dirty="0" smtClean="0"/>
              <a:t>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 smtClean="0"/>
              <a:t>AÇÕES REALIZADAS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12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6721C53B-7397-4B1F-8822-532D55E3B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12576" y="195486"/>
            <a:ext cx="8229600" cy="157504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1º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FDE22235-56B6-442A-A0AC-1C22EB74A6E3}"/>
              </a:ext>
            </a:extLst>
          </p:cNvPr>
          <p:cNvSpPr txBox="1">
            <a:spLocks/>
          </p:cNvSpPr>
          <p:nvPr/>
        </p:nvSpPr>
        <p:spPr>
          <a:xfrm>
            <a:off x="611560" y="1141819"/>
            <a:ext cx="8324178" cy="2232248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2" charset="0"/>
              <a:cs typeface="Arial Unicode MS" charset="0"/>
            </a:endParaRPr>
          </a:p>
          <a:p>
            <a:pPr marL="0" indent="0" algn="ctr">
              <a:buNone/>
            </a:pPr>
            <a:r>
              <a:rPr lang="en-GB" sz="400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RECEITAS</a:t>
            </a:r>
          </a:p>
          <a:p>
            <a:pPr marL="0" indent="0" algn="ctr"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 </a:t>
            </a:r>
            <a:r>
              <a:rPr lang="en-GB" sz="36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ORÇAMENTÁRIA</a:t>
            </a:r>
            <a:endParaRPr lang="pt-BR" sz="3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61230EF9-4DC5-49A0-A0DE-EDF9B446101A}"/>
              </a:ext>
            </a:extLst>
          </p:cNvPr>
          <p:cNvSpPr/>
          <p:nvPr/>
        </p:nvSpPr>
        <p:spPr>
          <a:xfrm>
            <a:off x="611560" y="3600145"/>
            <a:ext cx="8316416" cy="92333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pt-BR" dirty="0"/>
              <a:t>Consolidação</a:t>
            </a:r>
          </a:p>
          <a:p>
            <a:r>
              <a:rPr lang="pt-BR" dirty="0"/>
              <a:t> </a:t>
            </a:r>
            <a:r>
              <a:rPr lang="pt-BR" dirty="0" smtClean="0"/>
              <a:t>1° </a:t>
            </a:r>
            <a:r>
              <a:rPr lang="pt-BR" dirty="0"/>
              <a:t>Quadrimestre</a:t>
            </a:r>
          </a:p>
          <a:p>
            <a:r>
              <a:rPr lang="pt-BR" dirty="0"/>
              <a:t>Período: </a:t>
            </a:r>
            <a:r>
              <a:rPr lang="pt-BR" dirty="0" smtClean="0"/>
              <a:t>01/2023 </a:t>
            </a:r>
            <a:r>
              <a:rPr lang="pt-BR" dirty="0"/>
              <a:t>a </a:t>
            </a:r>
            <a:r>
              <a:rPr lang="pt-BR" dirty="0" smtClean="0"/>
              <a:t>04/2023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152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53" y="1"/>
            <a:ext cx="9144000" cy="5508929"/>
          </a:xfrm>
          <a:prstGeom prst="rect">
            <a:avLst/>
          </a:prstGeom>
        </p:spPr>
      </p:pic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xmlns="" id="{81F63709-3EA8-448B-A778-9587DF229E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003077"/>
              </p:ext>
            </p:extLst>
          </p:nvPr>
        </p:nvGraphicFramePr>
        <p:xfrm>
          <a:off x="107504" y="1195192"/>
          <a:ext cx="8784976" cy="3586359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063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86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99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haroni" pitchFamily="2" charset="-79"/>
                          <a:cs typeface="Aharoni" pitchFamily="2" charset="-79"/>
                        </a:rPr>
                        <a:t>Tipo Receita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Descrição  da Receita</a:t>
                      </a:r>
                    </a:p>
                  </a:txBody>
                  <a:tcPr marL="7829" marR="7829" marT="7829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8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Tributária (Receita Própria)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IPTU,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ISS,ITBI, I.R, TAXAS(alvará, lixo, </a:t>
                      </a:r>
                      <a:r>
                        <a:rPr lang="pt-BR" sz="18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etc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9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Contribuições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Iluminação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Pública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99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Patrimonial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Rendimentos e Alienações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Serviços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Serviços de Água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58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Transferências Correntes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FPM, SUS,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FUNDEB, ICMS,IPVA, FNDE, </a:t>
                      </a:r>
                      <a:r>
                        <a:rPr lang="pt-BR" sz="18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SUAS,etc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58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Outras Receitas Correntes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Dívida Ativa, Multas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e Juros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58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Transferências</a:t>
                      </a:r>
                      <a:r>
                        <a:rPr lang="pt-BR" sz="20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Capital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Convênios e </a:t>
                      </a:r>
                      <a:r>
                        <a:rPr lang="pt-BR"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transf</a:t>
                      </a:r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para investimentos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44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(-) Ded. Receita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Deduções de FUNDEB e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deduções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920FF72-3BC2-4CB4-8DBE-551D58857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3" y="195486"/>
            <a:ext cx="6512511" cy="1143000"/>
          </a:xfrm>
        </p:spPr>
        <p:txBody>
          <a:bodyPr>
            <a:normAutofit/>
          </a:bodyPr>
          <a:lstStyle/>
          <a:p>
            <a:r>
              <a:rPr lang="pt-BR" sz="2900" dirty="0"/>
              <a:t>ESTRUTURA DA RECEITA</a:t>
            </a:r>
          </a:p>
        </p:txBody>
      </p:sp>
    </p:spTree>
    <p:extLst>
      <p:ext uri="{BB962C8B-B14F-4D97-AF65-F5344CB8AC3E}">
        <p14:creationId xmlns:p14="http://schemas.microsoft.com/office/powerpoint/2010/main" val="77978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20022"/>
          </a:xfrm>
          <a:prstGeom prst="rect">
            <a:avLst/>
          </a:prstGeom>
        </p:spPr>
      </p:pic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xmlns="" id="{58770B7B-4D48-4395-84E3-966955B4B8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942609"/>
              </p:ext>
            </p:extLst>
          </p:nvPr>
        </p:nvGraphicFramePr>
        <p:xfrm>
          <a:off x="243972" y="584400"/>
          <a:ext cx="8352927" cy="44925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123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245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Tipo Receita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Previsão 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Realizado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Índice de Realização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9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RECEITAS CORRENTES (I)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98.540.821,00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 37.645.385,10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295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Tributária(impostos e taxas)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22.332.737,31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   6.885.835,88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722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Contribuições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1.748.400,00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646.028,03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10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Patrimonial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91.120,00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1.411.596,05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295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Agropecuária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97.655,00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1.490,67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295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Serviços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7.248.500,00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2.579.706,26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295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Correntes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66.189.146,69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 25.723.538,62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Receitas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Corrent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833.262,00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      397.189,59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583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Receitas Correntes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Intra-Orçamentária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583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Receitas de Capital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24.589,00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3810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98.565.410,00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37.645.385,10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38%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79749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Fonte: Balanço Orçamentário (RREO-Anexo1)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251520" y="59905"/>
            <a:ext cx="6192688" cy="53860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fontAlgn="b"/>
            <a:r>
              <a:rPr lang="pt-BR" sz="29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RECEITA POR CATEGORIA ECONÔMICA</a:t>
            </a:r>
          </a:p>
        </p:txBody>
      </p:sp>
    </p:spTree>
    <p:extLst>
      <p:ext uri="{BB962C8B-B14F-4D97-AF65-F5344CB8AC3E}">
        <p14:creationId xmlns:p14="http://schemas.microsoft.com/office/powerpoint/2010/main" val="78517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D920FF72-3BC2-4CB4-8DBE-551D58857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3" y="195486"/>
            <a:ext cx="6512511" cy="1143000"/>
          </a:xfrm>
        </p:spPr>
        <p:txBody>
          <a:bodyPr>
            <a:normAutofit/>
          </a:bodyPr>
          <a:lstStyle/>
          <a:p>
            <a:r>
              <a:rPr lang="pt-BR" sz="2800" dirty="0"/>
              <a:t>RECEITAS TRIBUTÁRIAS e </a:t>
            </a:r>
            <a:br>
              <a:rPr lang="pt-BR" sz="2800" dirty="0"/>
            </a:br>
            <a:r>
              <a:rPr lang="pt-BR" sz="2800" dirty="0"/>
              <a:t>COMTRIBUIÇÕES DE MELHORIAS</a:t>
            </a:r>
            <a:endParaRPr lang="pt-BR" sz="2900" dirty="0"/>
          </a:p>
        </p:txBody>
      </p:sp>
      <p:graphicFrame>
        <p:nvGraphicFramePr>
          <p:cNvPr id="7" name="Espaço Reservado para Conteúdo 4">
            <a:extLst>
              <a:ext uri="{FF2B5EF4-FFF2-40B4-BE49-F238E27FC236}">
                <a16:creationId xmlns:a16="http://schemas.microsoft.com/office/drawing/2014/main" xmlns="" id="{B51BBB59-B505-4F74-A10E-95A755BBA5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3859651"/>
              </p:ext>
            </p:extLst>
          </p:nvPr>
        </p:nvGraphicFramePr>
        <p:xfrm>
          <a:off x="539552" y="1316412"/>
          <a:ext cx="8136905" cy="338096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tblPr>
              <a:tblGrid>
                <a:gridCol w="28803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RECEITAS TRIBUTÁRIAS E CONTRIBUIÇÕES DE MELHORIAS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Previsão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°Quadrimestre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Índice de Realização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/>
                        </a:rPr>
                        <a:t>IPTU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4.975.693,31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1.923.535,48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/>
                        </a:rPr>
                        <a:t>ISS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10.018.200,00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2.707.968,69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/>
                        </a:rPr>
                        <a:t>ITBI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1.028.691,00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303.699,08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/>
                        </a:rPr>
                        <a:t>IRRF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4.291.500,00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 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742.005,32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79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/>
                        </a:rPr>
                        <a:t>Taxas e Contribuição de Melhorias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2.018.653,00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1.208.627,31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981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22.332.737,31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6.885.835,88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16C90E51-D97C-4657-8880-30D206784459}"/>
              </a:ext>
            </a:extLst>
          </p:cNvPr>
          <p:cNvSpPr/>
          <p:nvPr/>
        </p:nvSpPr>
        <p:spPr>
          <a:xfrm>
            <a:off x="539552" y="4701559"/>
            <a:ext cx="6264696" cy="26545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 fontAlgn="b"/>
            <a:r>
              <a:rPr lang="pt-BR" sz="1100" dirty="0">
                <a:solidFill>
                  <a:srgbClr val="000000"/>
                </a:solidFill>
              </a:rPr>
              <a:t>Fonte: Demost. Dos Resultados Primários (RREO-Anexo </a:t>
            </a:r>
            <a:r>
              <a:rPr lang="pt-BR" sz="1100" b="1" dirty="0">
                <a:solidFill>
                  <a:srgbClr val="000000"/>
                </a:solidFill>
              </a:rPr>
              <a:t>6)</a:t>
            </a:r>
            <a:endParaRPr lang="pt-B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4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15685</TotalTime>
  <Words>1613</Words>
  <Application>Microsoft Office PowerPoint</Application>
  <PresentationFormat>Apresentação na tela (16:9)</PresentationFormat>
  <Paragraphs>534</Paragraphs>
  <Slides>34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34</vt:i4>
      </vt:variant>
    </vt:vector>
  </HeadingPairs>
  <TitlesOfParts>
    <vt:vector size="36" baseType="lpstr">
      <vt:lpstr>Tema do Office</vt:lpstr>
      <vt:lpstr>2_Tema do Office</vt:lpstr>
      <vt:lpstr>Apresentação do PowerPoint</vt:lpstr>
      <vt:lpstr> AUDIÊNCIA PÚBLICA 1º Quadrimestre  </vt:lpstr>
      <vt:lpstr> AUDIÊNCIA PÚBLICA 1º Quadrimestre  </vt:lpstr>
      <vt:lpstr> AUDIÊNCIA PÚBLICA 1º Quadrimestre  </vt:lpstr>
      <vt:lpstr> AUDIÊNCIA PÚBLICA 1º Quadrimestre  </vt:lpstr>
      <vt:lpstr> AUDIÊNCIA PÚBLICA 1º Quadrimestre  </vt:lpstr>
      <vt:lpstr>ESTRUTURA DA RECEITA</vt:lpstr>
      <vt:lpstr>Apresentação do PowerPoint</vt:lpstr>
      <vt:lpstr>RECEITAS TRIBUTÁRIAS e  COMTRIBUIÇÕES DE MELHORIAS</vt:lpstr>
      <vt:lpstr> AUDIÊNCIA PÚBLICA 1º Quadrimestre  </vt:lpstr>
      <vt:lpstr>Apresentação do PowerPoint</vt:lpstr>
      <vt:lpstr> AUDIÊNCIA PÚBLICA 1º Quadrimestre  </vt:lpstr>
      <vt:lpstr>CÁLCULO DE CUMP. AO ARTIGO 212-A, inciso XI da CF</vt:lpstr>
      <vt:lpstr>LIMITES – EDUCAÇÃO</vt:lpstr>
      <vt:lpstr>LIMITES – SAÚDE</vt:lpstr>
      <vt:lpstr>LIMITES – PESSOAL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OUVIDORIA 1°QUADRIMESTRE 2023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usuário</cp:lastModifiedBy>
  <cp:revision>251</cp:revision>
  <cp:lastPrinted>2023-05-27T19:35:05Z</cp:lastPrinted>
  <dcterms:created xsi:type="dcterms:W3CDTF">2021-05-10T18:20:11Z</dcterms:created>
  <dcterms:modified xsi:type="dcterms:W3CDTF">2023-05-29T10:55:34Z</dcterms:modified>
</cp:coreProperties>
</file>