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ink/ink1.xml" ContentType="application/inkml+xml"/>
  <Override PartName="/ppt/charts/chart16.xml" ContentType="application/vnd.openxmlformats-officedocument.drawingml.chart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363" r:id="rId2"/>
    <p:sldId id="360" r:id="rId3"/>
    <p:sldId id="361" r:id="rId4"/>
    <p:sldId id="337" r:id="rId5"/>
    <p:sldId id="382" r:id="rId6"/>
    <p:sldId id="351" r:id="rId7"/>
    <p:sldId id="393" r:id="rId8"/>
    <p:sldId id="372" r:id="rId9"/>
    <p:sldId id="365" r:id="rId10"/>
    <p:sldId id="371" r:id="rId11"/>
    <p:sldId id="373" r:id="rId12"/>
    <p:sldId id="389" r:id="rId13"/>
    <p:sldId id="362" r:id="rId14"/>
    <p:sldId id="379" r:id="rId15"/>
    <p:sldId id="384" r:id="rId16"/>
    <p:sldId id="260" r:id="rId17"/>
    <p:sldId id="366" r:id="rId18"/>
    <p:sldId id="368" r:id="rId19"/>
    <p:sldId id="369" r:id="rId20"/>
    <p:sldId id="387" r:id="rId21"/>
    <p:sldId id="388" r:id="rId22"/>
    <p:sldId id="386" r:id="rId23"/>
    <p:sldId id="385" r:id="rId24"/>
    <p:sldId id="383" r:id="rId25"/>
    <p:sldId id="370" r:id="rId26"/>
    <p:sldId id="367" r:id="rId27"/>
    <p:sldId id="380" r:id="rId28"/>
    <p:sldId id="392" r:id="rId29"/>
    <p:sldId id="395" r:id="rId30"/>
    <p:sldId id="376" r:id="rId31"/>
    <p:sldId id="374" r:id="rId32"/>
    <p:sldId id="377" r:id="rId33"/>
    <p:sldId id="378" r:id="rId34"/>
    <p:sldId id="396" r:id="rId35"/>
    <p:sldId id="390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jsQRj6Sa1aDJJmPB4m5Ui8kef8v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one Medeiros Sena Ros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E64"/>
    <a:srgbClr val="155A7E"/>
    <a:srgbClr val="FF647D"/>
    <a:srgbClr val="03D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FF7B5-6DA1-4C67-8ED7-24E3189E7DD7}" v="320" dt="2023-05-22T15:28:51.562"/>
    <p1510:client id="{114AE2F8-A02E-4B0D-9617-66CD1B1B25D0}" v="3" dt="2023-03-08T22:22:03.641"/>
    <p1510:client id="{22AE4B13-0FC4-478B-9BE9-F863FEC26228}" v="5" dt="2022-09-22T19:01:58.789"/>
    <p1510:client id="{27590ABC-F51E-4CF6-A837-C5F8B25C2D00}" v="34" dt="2023-02-15T23:36:35.477"/>
    <p1510:client id="{35C0766F-E7D2-427B-B93A-7101CE382B07}" v="97" dt="2022-04-26T00:23:16.796"/>
    <p1510:client id="{3E3A7AB2-23FD-4873-8B1B-44B24A80487D}" v="175" dt="2022-05-24T23:02:46.425"/>
    <p1510:client id="{3F695D5D-3366-4D0E-A5A5-175F1DB9AB2E}" v="3" dt="2023-02-16T15:58:00.565"/>
    <p1510:client id="{478372E4-3B54-402A-9AC0-66FFC2E650ED}" v="53" dt="2022-05-25T01:22:49.607"/>
    <p1510:client id="{4793A047-0149-4F8E-ABCB-587357BB35CF}" v="851" dt="2023-03-08T03:30:47.973"/>
    <p1510:client id="{4BCFB6B6-944D-4044-854B-25A941890127}" v="397" dt="2023-05-26T15:57:57.482"/>
    <p1510:client id="{519AACEF-CC7B-4A08-BE5F-585B417914D2}" v="1587" dt="2023-03-08T02:15:42.920"/>
    <p1510:client id="{5B9812FE-2F97-4BB0-9EFE-A1693696524E}" v="356" dt="2023-05-29T11:06:10.111"/>
    <p1510:client id="{6240A4B8-BB13-4718-B200-82C2783F28FF}" v="804" dt="2023-05-17T01:04:26.186"/>
    <p1510:client id="{6C1A986C-3CFC-48F6-AA37-FA2F1DCA1A1B}" v="434" dt="2022-10-19T00:22:28.246"/>
    <p1510:client id="{6E9DC206-A9DA-4986-B007-1222BC3FD112}" v="42" dt="2022-05-26T00:08:06.814"/>
    <p1510:client id="{6ED79244-FEE4-4437-8446-99BBDA5112CC}" v="83" dt="2023-02-15T22:40:07.855"/>
    <p1510:client id="{750D52EC-ACF4-4F3B-8B7A-425B64026784}" v="983" dt="2023-05-29T02:23:10.134"/>
    <p1510:client id="{75CA79F0-3581-4163-8892-86CAD763A2C6}" v="221" dt="2022-04-25T23:57:18.134"/>
    <p1510:client id="{766219CD-39A5-4D81-9619-E963166B7ACA}" v="75" dt="2022-04-28T14:33:58.378"/>
    <p1510:client id="{7E2C5293-C8A7-4D02-8532-3FB7BFE62790}" v="30" dt="2022-05-04T12:55:35.501"/>
    <p1510:client id="{80583129-6242-4E07-804D-D70785B01745}" v="2404" dt="2023-05-21T19:28:25.027"/>
    <p1510:client id="{8693A447-238C-41DF-BFE2-13E4D0CF57A0}" v="1130" dt="2023-03-07T19:48:28.666"/>
    <p1510:client id="{8F934426-6C52-4038-9081-56305EF34CF9}" v="6" dt="2023-02-15T23:41:34.165"/>
    <p1510:client id="{92011BAC-DA4E-4BC0-8D6B-721CA9DAFA6B}" v="6" dt="2023-03-08T11:27:37.208"/>
    <p1510:client id="{A143D69F-01C1-4FE6-8290-8A43637ADC1F}" v="987" dt="2023-05-24T18:58:58.247"/>
    <p1510:client id="{A573D3D3-D2BE-4EA3-9A5F-73A65D23BC2F}" v="1" dt="2022-04-26T14:27:16.390"/>
    <p1510:client id="{AE4EA3A5-1826-4AEE-AAD8-A7BBB2A660EF}" v="12" dt="2023-02-13T18:45:16.113"/>
    <p1510:client id="{BA2A7C48-7574-449B-854C-9FD79DAD066F}" v="148" dt="2022-04-29T17:55:03.076"/>
    <p1510:client id="{C5E2DB12-3B4D-43F3-BE7F-654B5D41698A}" v="93" dt="2023-02-15T18:58:07.043"/>
    <p1510:client id="{CC5AE2EE-41F1-4509-97A6-DEC53B82839C}" v="274" dt="2023-05-25T14:49:19.621"/>
    <p1510:client id="{CCDB4196-4382-4364-ABDF-0A72E3BB8E46}" v="430" dt="2023-03-07T17:58:35.807"/>
    <p1510:client id="{D1047215-123C-40B9-B7A1-9D641B97EA89}" v="71" dt="2023-05-16T23:58:26.713"/>
    <p1510:client id="{D1DB10F7-32B0-4140-ADDA-2B6C05531843}" v="1371" dt="2023-05-19T15:15:56.971"/>
    <p1510:client id="{D2279622-A651-406C-8180-23AAA35CE9D7}" v="3" dt="2023-02-14T22:35:53.617"/>
    <p1510:client id="{D87CE4D5-A839-4ACA-86B4-6DB1EF0CC4EB}" v="741" dt="2023-03-07T20:36:29.752"/>
    <p1510:client id="{DAA14760-AFE7-4537-A27C-A7E22377462F}" v="242" dt="2023-05-28T19:51:02.666"/>
    <p1510:client id="{DCDD9151-0153-458B-A691-80EDB3587F5C}" v="1149" dt="2023-05-24T12:28:13.846"/>
    <p1510:client id="{EC9C7FBD-9410-4876-8A78-1A16748841EC}" v="23" dt="2023-02-23T21:56:45.719"/>
    <p1510:client id="{F04626DE-1B0C-43D6-8878-56419C13A2A0}" v="976" dt="2023-05-18T14:32:05.932"/>
    <p1510:client id="{F9840411-8DA3-4888-A0C7-F62FE2991C19}" v="75" dt="2022-10-31T18:28:19.170"/>
    <p1510:client id="{FB9988F5-869A-43B4-B0DC-71ED1739FD60}" v="180" dt="2022-05-25T15:03:04.209"/>
    <p1510:client id="{FD981A9C-EC7A-47B5-8CC3-0745458E20FB}" v="689" dt="2023-05-23T22:18:01.933"/>
    <p1510:client id="{FE1CBD67-FB89-4247-AC75-6CE57C1944C5}" v="25" dt="2023-05-29T10:24:17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874" y="-1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67" Type="http://schemas.openxmlformats.org/officeDocument/2006/relationships/presProps" Target="presProps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ASE%20DE%20DADOS%20CLINICOS%20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paineL%20indicad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BASE%20DE%20DADOS%20CLINICOS%20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BASE%20DE%20DADOS%20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BASE%20DE%20DADOS%20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BASE%20DE%20DADOS%20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paineL%20indicador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BASE%20DE%20DADOS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CONTROLE%20FAMILIAS%20E%20INDIVIDU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ASE%20DE%20DADOS%20CLINICOS%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paineL%20indicador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BASE%20DE%20DADOS%2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BASE%20DE%20DADOS%20CLINICOS%2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BASE%20DE%20DADOS%20CLINICOS%2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paineL%20indicad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'[BASE DE DADOS CLINICOS .xlsx]Planilha5'!$A$2:$A$16</c:f>
              <c:strCache>
                <c:ptCount val="15"/>
                <c:pt idx="0">
                  <c:v>&lt;6 MESES </c:v>
                </c:pt>
                <c:pt idx="1">
                  <c:v>6 MESES &lt; 2 ANOS </c:v>
                </c:pt>
                <c:pt idx="2">
                  <c:v>2-5 Anos </c:v>
                </c:pt>
                <c:pt idx="3">
                  <c:v>5 anos</c:v>
                </c:pt>
                <c:pt idx="4">
                  <c:v>6-9 anos </c:v>
                </c:pt>
                <c:pt idx="5">
                  <c:v>9-19 anos </c:v>
                </c:pt>
                <c:pt idx="6">
                  <c:v>20-29 anos</c:v>
                </c:pt>
                <c:pt idx="7">
                  <c:v>30- 39 anos </c:v>
                </c:pt>
                <c:pt idx="8">
                  <c:v>40-49 anos </c:v>
                </c:pt>
                <c:pt idx="9">
                  <c:v>50- 59 anos</c:v>
                </c:pt>
                <c:pt idx="10">
                  <c:v>60 - 64 anos </c:v>
                </c:pt>
                <c:pt idx="11">
                  <c:v>65 -69 anos</c:v>
                </c:pt>
                <c:pt idx="12">
                  <c:v>70-74 anos </c:v>
                </c:pt>
                <c:pt idx="13">
                  <c:v>75 - 79 anos </c:v>
                </c:pt>
                <c:pt idx="14">
                  <c:v>80 ou mais </c:v>
                </c:pt>
              </c:strCache>
            </c:strRef>
          </c:cat>
          <c:val>
            <c:numRef>
              <c:f>'[BASE DE DADOS CLINICOS .xlsx]Planilha5'!$B$2:$B$16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C4-4986-A2B2-13129877405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'[BASE DE DADOS CLINICOS .xlsx]Planilha5'!$A$2:$A$16</c:f>
              <c:strCache>
                <c:ptCount val="15"/>
                <c:pt idx="0">
                  <c:v>&lt;6 MESES </c:v>
                </c:pt>
                <c:pt idx="1">
                  <c:v>6 MESES &lt; 2 ANOS </c:v>
                </c:pt>
                <c:pt idx="2">
                  <c:v>2-5 Anos </c:v>
                </c:pt>
                <c:pt idx="3">
                  <c:v>5 anos</c:v>
                </c:pt>
                <c:pt idx="4">
                  <c:v>6-9 anos </c:v>
                </c:pt>
                <c:pt idx="5">
                  <c:v>9-19 anos </c:v>
                </c:pt>
                <c:pt idx="6">
                  <c:v>20-29 anos</c:v>
                </c:pt>
                <c:pt idx="7">
                  <c:v>30- 39 anos </c:v>
                </c:pt>
                <c:pt idx="8">
                  <c:v>40-49 anos </c:v>
                </c:pt>
                <c:pt idx="9">
                  <c:v>50- 59 anos</c:v>
                </c:pt>
                <c:pt idx="10">
                  <c:v>60 - 64 anos </c:v>
                </c:pt>
                <c:pt idx="11">
                  <c:v>65 -69 anos</c:v>
                </c:pt>
                <c:pt idx="12">
                  <c:v>70-74 anos </c:v>
                </c:pt>
                <c:pt idx="13">
                  <c:v>75 - 79 anos </c:v>
                </c:pt>
                <c:pt idx="14">
                  <c:v>80 ou mais </c:v>
                </c:pt>
              </c:strCache>
            </c:strRef>
          </c:cat>
          <c:val>
            <c:numRef>
              <c:f>'[BASE DE DADOS CLINICOS .xlsx]Planilha5'!$C$2:$C$16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C4-4986-A2B2-13129877405E}"/>
            </c:ext>
          </c:extLst>
        </c:ser>
        <c:ser>
          <c:idx val="2"/>
          <c:order val="2"/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DE DADOS CLINICOS .xlsx]Planilha5'!$A$2:$A$16</c:f>
              <c:strCache>
                <c:ptCount val="15"/>
                <c:pt idx="0">
                  <c:v>&lt;6 MESES </c:v>
                </c:pt>
                <c:pt idx="1">
                  <c:v>6 MESES &lt; 2 ANOS </c:v>
                </c:pt>
                <c:pt idx="2">
                  <c:v>2-5 Anos </c:v>
                </c:pt>
                <c:pt idx="3">
                  <c:v>5 anos</c:v>
                </c:pt>
                <c:pt idx="4">
                  <c:v>6-9 anos </c:v>
                </c:pt>
                <c:pt idx="5">
                  <c:v>9-19 anos </c:v>
                </c:pt>
                <c:pt idx="6">
                  <c:v>20-29 anos</c:v>
                </c:pt>
                <c:pt idx="7">
                  <c:v>30- 39 anos </c:v>
                </c:pt>
                <c:pt idx="8">
                  <c:v>40-49 anos </c:v>
                </c:pt>
                <c:pt idx="9">
                  <c:v>50- 59 anos</c:v>
                </c:pt>
                <c:pt idx="10">
                  <c:v>60 - 64 anos </c:v>
                </c:pt>
                <c:pt idx="11">
                  <c:v>65 -69 anos</c:v>
                </c:pt>
                <c:pt idx="12">
                  <c:v>70-74 anos </c:v>
                </c:pt>
                <c:pt idx="13">
                  <c:v>75 - 79 anos </c:v>
                </c:pt>
                <c:pt idx="14">
                  <c:v>80 ou mais </c:v>
                </c:pt>
              </c:strCache>
            </c:strRef>
          </c:cat>
          <c:val>
            <c:numRef>
              <c:f>'[BASE DE DADOS CLINICOS .xlsx]Planilha5'!$D$2:$D$16</c:f>
              <c:numCache>
                <c:formatCode>General</c:formatCode>
                <c:ptCount val="15"/>
                <c:pt idx="0">
                  <c:v>118</c:v>
                </c:pt>
                <c:pt idx="1">
                  <c:v>361</c:v>
                </c:pt>
                <c:pt idx="2">
                  <c:v>955</c:v>
                </c:pt>
                <c:pt idx="3">
                  <c:v>306</c:v>
                </c:pt>
                <c:pt idx="4">
                  <c:v>1035</c:v>
                </c:pt>
                <c:pt idx="5">
                  <c:v>3596</c:v>
                </c:pt>
                <c:pt idx="6">
                  <c:v>3727</c:v>
                </c:pt>
                <c:pt idx="7">
                  <c:v>3868</c:v>
                </c:pt>
                <c:pt idx="8">
                  <c:v>3568</c:v>
                </c:pt>
                <c:pt idx="9">
                  <c:v>3132</c:v>
                </c:pt>
                <c:pt idx="10">
                  <c:v>1493</c:v>
                </c:pt>
                <c:pt idx="11">
                  <c:v>1089</c:v>
                </c:pt>
                <c:pt idx="12">
                  <c:v>789</c:v>
                </c:pt>
                <c:pt idx="13">
                  <c:v>505</c:v>
                </c:pt>
                <c:pt idx="14">
                  <c:v>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C4-4986-A2B2-131298774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947264"/>
        <c:axId val="158115328"/>
      </c:barChart>
      <c:catAx>
        <c:axId val="1459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8115328"/>
        <c:crosses val="autoZero"/>
        <c:auto val="1"/>
        <c:lblAlgn val="ctr"/>
        <c:lblOffset val="100"/>
        <c:noMultiLvlLbl val="0"/>
      </c:catAx>
      <c:valAx>
        <c:axId val="15811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94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C6591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LINHA DO TEMPO DE ATENDIMENTOS CAPS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'[paineL indicador.xlsx]CAPS '!$A$8:$A$9</c:f>
              <c:strCache>
                <c:ptCount val="2"/>
                <c:pt idx="0">
                  <c:v>3° QUADRIMESTRE 2022</c:v>
                </c:pt>
                <c:pt idx="1">
                  <c:v>1° QUADRIMESTRE 2023</c:v>
                </c:pt>
              </c:strCache>
            </c:strRef>
          </c:cat>
          <c:val>
            <c:numRef>
              <c:f>'[paineL indicador.xlsx]CAPS '!$B$8:$B$9</c:f>
              <c:numCache>
                <c:formatCode>General</c:formatCode>
                <c:ptCount val="2"/>
                <c:pt idx="0">
                  <c:v>1297</c:v>
                </c:pt>
                <c:pt idx="1">
                  <c:v>1448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BBF-492D-9FCF-A7AE88A32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41024"/>
        <c:axId val="144646912"/>
      </c:lineChart>
      <c:catAx>
        <c:axId val="14464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646912"/>
        <c:crosses val="autoZero"/>
        <c:auto val="1"/>
        <c:lblAlgn val="ctr"/>
        <c:lblOffset val="100"/>
        <c:noMultiLvlLbl val="0"/>
      </c:catAx>
      <c:valAx>
        <c:axId val="14464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64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EXAMES IMAGEM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DE DADOS CLINICOS .xlsx]regulação '!$A$1:$A$11</c:f>
              <c:strCache>
                <c:ptCount val="11"/>
                <c:pt idx="0">
                  <c:v>ECOCARDIOGRAMA </c:v>
                </c:pt>
                <c:pt idx="1">
                  <c:v>HOLTER </c:v>
                </c:pt>
                <c:pt idx="2">
                  <c:v>MAPA</c:v>
                </c:pt>
                <c:pt idx="3">
                  <c:v>TESTE ERGOMÉTRICO </c:v>
                </c:pt>
                <c:pt idx="4">
                  <c:v>USG</c:v>
                </c:pt>
                <c:pt idx="5">
                  <c:v>USG DOPPLER CARÓTIDAS </c:v>
                </c:pt>
                <c:pt idx="6">
                  <c:v>MAMOGRAFIA </c:v>
                </c:pt>
                <c:pt idx="7">
                  <c:v>ENDOSCOPIA DIGESTIVA ALTA </c:v>
                </c:pt>
                <c:pt idx="8">
                  <c:v>COLONOSCOPIA </c:v>
                </c:pt>
                <c:pt idx="9">
                  <c:v>RESSONÂNCIA </c:v>
                </c:pt>
                <c:pt idx="10">
                  <c:v>TOMOGRAFIA</c:v>
                </c:pt>
              </c:strCache>
            </c:strRef>
          </c:cat>
          <c:val>
            <c:numRef>
              <c:f>'[BASE DE DADOS CLINICOS .xlsx]regulação '!$B$1:$B$11</c:f>
              <c:numCache>
                <c:formatCode>General</c:formatCode>
                <c:ptCount val="11"/>
                <c:pt idx="0">
                  <c:v>274</c:v>
                </c:pt>
                <c:pt idx="1">
                  <c:v>35</c:v>
                </c:pt>
                <c:pt idx="2">
                  <c:v>2</c:v>
                </c:pt>
                <c:pt idx="3">
                  <c:v>119</c:v>
                </c:pt>
                <c:pt idx="4" formatCode="#,##0">
                  <c:v>1356</c:v>
                </c:pt>
                <c:pt idx="5">
                  <c:v>19</c:v>
                </c:pt>
                <c:pt idx="6">
                  <c:v>258</c:v>
                </c:pt>
                <c:pt idx="7">
                  <c:v>99</c:v>
                </c:pt>
                <c:pt idx="8">
                  <c:v>75</c:v>
                </c:pt>
                <c:pt idx="9">
                  <c:v>152</c:v>
                </c:pt>
                <c:pt idx="10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98-45D5-8664-5040980DC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699392"/>
        <c:axId val="144700928"/>
      </c:barChart>
      <c:catAx>
        <c:axId val="14469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700928"/>
        <c:crosses val="autoZero"/>
        <c:auto val="1"/>
        <c:lblAlgn val="ctr"/>
        <c:lblOffset val="100"/>
        <c:noMultiLvlLbl val="0"/>
      </c:catAx>
      <c:valAx>
        <c:axId val="144700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6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203764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CIRURGIAS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DE DADOS .xlsx]regulação '!$A$16:$A$25</c:f>
              <c:strCache>
                <c:ptCount val="10"/>
                <c:pt idx="0">
                  <c:v>Cirurgia Catarata Multirao </c:v>
                </c:pt>
                <c:pt idx="1">
                  <c:v>Cirurgia Geral </c:v>
                </c:pt>
                <c:pt idx="2">
                  <c:v>Cirurgia Ortopédica </c:v>
                </c:pt>
                <c:pt idx="3">
                  <c:v>Cirurgia Oncológica</c:v>
                </c:pt>
                <c:pt idx="4">
                  <c:v>Cirurgia  Ginecológica</c:v>
                </c:pt>
                <c:pt idx="5">
                  <c:v>Cirurgia Vascular </c:v>
                </c:pt>
                <c:pt idx="6">
                  <c:v>Cirurgia Urológica </c:v>
                </c:pt>
                <c:pt idx="7">
                  <c:v>Cirurgia Cardiaca </c:v>
                </c:pt>
                <c:pt idx="8">
                  <c:v>Cirurgia Otorrino</c:v>
                </c:pt>
                <c:pt idx="9">
                  <c:v>Cirurgia Oftalmológica</c:v>
                </c:pt>
              </c:strCache>
            </c:strRef>
          </c:cat>
          <c:val>
            <c:numRef>
              <c:f>'[BASE DE DADOS .xlsx]regulação '!$B$16:$B$25</c:f>
              <c:numCache>
                <c:formatCode>General</c:formatCode>
                <c:ptCount val="10"/>
                <c:pt idx="0">
                  <c:v>74</c:v>
                </c:pt>
                <c:pt idx="1">
                  <c:v>29</c:v>
                </c:pt>
                <c:pt idx="2">
                  <c:v>26</c:v>
                </c:pt>
                <c:pt idx="3">
                  <c:v>18</c:v>
                </c:pt>
                <c:pt idx="4">
                  <c:v>11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B2-4767-8429-1AD361A2F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765696"/>
        <c:axId val="144767232"/>
      </c:barChart>
      <c:catAx>
        <c:axId val="14476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767232"/>
        <c:crosses val="autoZero"/>
        <c:auto val="1"/>
        <c:lblAlgn val="ctr"/>
        <c:lblOffset val="100"/>
        <c:noMultiLvlLbl val="0"/>
      </c:catAx>
      <c:valAx>
        <c:axId val="144767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76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C6591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DE DADOS .xlsx]ESPECIALISTAS '!$A$8:$A$9</c:f>
              <c:strCache>
                <c:ptCount val="2"/>
                <c:pt idx="0">
                  <c:v> FONOAUDIÓLOGA</c:v>
                </c:pt>
                <c:pt idx="1">
                  <c:v>PSICÓLOGA </c:v>
                </c:pt>
              </c:strCache>
            </c:strRef>
          </c:cat>
          <c:val>
            <c:numRef>
              <c:f>'[BASE DE DADOS .xlsx]ESPECIALISTAS '!$B$8:$B$9</c:f>
              <c:numCache>
                <c:formatCode>General</c:formatCode>
                <c:ptCount val="2"/>
                <c:pt idx="0">
                  <c:v>498</c:v>
                </c:pt>
                <c:pt idx="1">
                  <c:v>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89-446E-8C59-0EC492C27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891904"/>
        <c:axId val="144893440"/>
      </c:barChart>
      <c:catAx>
        <c:axId val="1448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893440"/>
        <c:crosses val="autoZero"/>
        <c:auto val="1"/>
        <c:lblAlgn val="ctr"/>
        <c:lblOffset val="100"/>
        <c:noMultiLvlLbl val="0"/>
      </c:catAx>
      <c:valAx>
        <c:axId val="144893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89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54823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DE DADOS .xlsx]ESPECIALISTAS '!$A$1:$A$6</c:f>
              <c:strCache>
                <c:ptCount val="6"/>
                <c:pt idx="0">
                  <c:v>ORTOPEDISTA </c:v>
                </c:pt>
                <c:pt idx="1">
                  <c:v>CARDIOLOGISTA</c:v>
                </c:pt>
                <c:pt idx="2">
                  <c:v>GINECOLOGISTA </c:v>
                </c:pt>
                <c:pt idx="3">
                  <c:v>PEQUENAS CIRURGIAS </c:v>
                </c:pt>
                <c:pt idx="4">
                  <c:v>PEDIATRA </c:v>
                </c:pt>
                <c:pt idx="5">
                  <c:v>PSIQUIATRA </c:v>
                </c:pt>
              </c:strCache>
            </c:strRef>
          </c:cat>
          <c:val>
            <c:numRef>
              <c:f>'[BASE DE DADOS .xlsx]ESPECIALISTAS '!$B$1:$B$6</c:f>
              <c:numCache>
                <c:formatCode>General</c:formatCode>
                <c:ptCount val="6"/>
                <c:pt idx="0">
                  <c:v>503</c:v>
                </c:pt>
                <c:pt idx="1">
                  <c:v>352</c:v>
                </c:pt>
                <c:pt idx="2">
                  <c:v>165</c:v>
                </c:pt>
                <c:pt idx="3">
                  <c:v>159</c:v>
                </c:pt>
                <c:pt idx="4">
                  <c:v>130</c:v>
                </c:pt>
                <c:pt idx="5">
                  <c:v>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54-430F-A414-506B5D94F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22496"/>
        <c:axId val="144924032"/>
      </c:barChart>
      <c:catAx>
        <c:axId val="14492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924032"/>
        <c:crosses val="autoZero"/>
        <c:auto val="1"/>
        <c:lblAlgn val="ctr"/>
        <c:lblOffset val="100"/>
        <c:noMultiLvlLbl val="0"/>
      </c:catAx>
      <c:valAx>
        <c:axId val="144924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92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4A-4B04-9B47-95C0AF7AFD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4A-4B04-9B47-95C0AF7AFD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'[paineL indicador.xlsx]perfil de saúde '!$A$4:$A$5</c:f>
              <c:strCache>
                <c:ptCount val="2"/>
                <c:pt idx="0">
                  <c:v>EXAME DE HEMOGLOBINA GLICADA </c:v>
                </c:pt>
                <c:pt idx="1">
                  <c:v>PERCENTUAL ACOMPANHADO </c:v>
                </c:pt>
              </c:strCache>
            </c:strRef>
          </c:cat>
          <c:val>
            <c:numRef>
              <c:f>'[paineL indicador.xlsx]perfil de saúde '!$B$4:$B$5</c:f>
              <c:numCache>
                <c:formatCode>0%</c:formatCode>
                <c:ptCount val="2"/>
                <c:pt idx="0">
                  <c:v>0.86</c:v>
                </c:pt>
                <c:pt idx="1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4A-4B04-9B47-95C0AF7AF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'[BASE DE DADOS .xlsx]PERFIL DE SAÚDE '!$A$15:$A$17</c:f>
              <c:strCache>
                <c:ptCount val="3"/>
                <c:pt idx="0">
                  <c:v>GESTANTES EM ACOMPANHAMENTO NA UBS</c:v>
                </c:pt>
                <c:pt idx="1">
                  <c:v>REALIZARAM EXAMES DE ROTINA NO PRIMEIRO TRIMESTRE NA UBS</c:v>
                </c:pt>
                <c:pt idx="2">
                  <c:v>PASSARAM POR CONSULTAS ODONTOLÓGICAS </c:v>
                </c:pt>
              </c:strCache>
            </c:strRef>
          </c:cat>
          <c:val>
            <c:numRef>
              <c:f>'[BASE DE DADOS .xlsx]PERFIL DE SAÚDE '!$B$15:$B$17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E0-41E8-813D-0877A41CBE62}"/>
            </c:ext>
          </c:extLst>
        </c:ser>
        <c:ser>
          <c:idx val="1"/>
          <c:order val="1"/>
          <c:spPr>
            <a:solidFill>
              <a:srgbClr val="B4C6E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2F75B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DE DADOS .xlsx]PERFIL DE SAÚDE '!$A$15:$A$17</c:f>
              <c:strCache>
                <c:ptCount val="3"/>
                <c:pt idx="0">
                  <c:v>GESTANTES EM ACOMPANHAMENTO NA UBS</c:v>
                </c:pt>
                <c:pt idx="1">
                  <c:v>REALIZARAM EXAMES DE ROTINA NO PRIMEIRO TRIMESTRE NA UBS</c:v>
                </c:pt>
                <c:pt idx="2">
                  <c:v>PASSARAM POR CONSULTAS ODONTOLÓGICAS </c:v>
                </c:pt>
              </c:strCache>
            </c:strRef>
          </c:cat>
          <c:val>
            <c:numRef>
              <c:f>'[BASE DE DADOS .xlsx]PERFIL DE SAÚDE '!$C$15:$C$17</c:f>
              <c:numCache>
                <c:formatCode>0%</c:formatCode>
                <c:ptCount val="3"/>
                <c:pt idx="0">
                  <c:v>0.9</c:v>
                </c:pt>
                <c:pt idx="1">
                  <c:v>0.9</c:v>
                </c:pt>
                <c:pt idx="2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E0-41E8-813D-0877A41CB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2"/>
        <c:overlap val="-27"/>
        <c:axId val="151672704"/>
        <c:axId val="151674240"/>
      </c:barChart>
      <c:catAx>
        <c:axId val="15167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674240"/>
        <c:crosses val="autoZero"/>
        <c:auto val="1"/>
        <c:lblAlgn val="ctr"/>
        <c:lblOffset val="100"/>
        <c:noMultiLvlLbl val="0"/>
      </c:catAx>
      <c:valAx>
        <c:axId val="151674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67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'[CONTROLE FAMILIAS E INDIVIDUOS.xlsx]Plan1 (2)'!$B$1</c:f>
              <c:strCache>
                <c:ptCount val="1"/>
                <c:pt idx="0">
                  <c:v>INDIVÍDUOS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'[CONTROLE FAMILIAS E INDIVIDUOS.xlsx]Plan1 (2)'!$A$2:$A$12</c:f>
              <c:strCache>
                <c:ptCount val="11"/>
                <c:pt idx="0">
                  <c:v>CAÇADOR </c:v>
                </c:pt>
                <c:pt idx="1">
                  <c:v>ESF SANTA LUCIA</c:v>
                </c:pt>
                <c:pt idx="2">
                  <c:v>ESF TRES DE MAIO </c:v>
                </c:pt>
                <c:pt idx="3">
                  <c:v>ESF CENTRO I</c:v>
                </c:pt>
                <c:pt idx="4">
                  <c:v>ESF OTTO</c:v>
                </c:pt>
                <c:pt idx="5">
                  <c:v>ESF CENTRO II</c:v>
                </c:pt>
                <c:pt idx="6">
                  <c:v>ESF ILHOTINHA</c:v>
                </c:pt>
                <c:pt idx="7">
                  <c:v>ESF SANTO ANDRÉ</c:v>
                </c:pt>
                <c:pt idx="8">
                  <c:v>ESF VILA FLOR</c:v>
                </c:pt>
                <c:pt idx="9">
                  <c:v>ESF ALVORADA</c:v>
                </c:pt>
                <c:pt idx="10">
                  <c:v>ESF PARAISO</c:v>
                </c:pt>
              </c:strCache>
            </c:strRef>
          </c:cat>
          <c:val>
            <c:numRef>
              <c:f>'[CONTROLE FAMILIAS E INDIVIDUOS.xlsx]Plan1 (2)'!$B$2:$B$12</c:f>
              <c:numCache>
                <c:formatCode>General</c:formatCode>
                <c:ptCount val="11"/>
                <c:pt idx="0">
                  <c:v>3470</c:v>
                </c:pt>
                <c:pt idx="1">
                  <c:v>3214</c:v>
                </c:pt>
                <c:pt idx="2">
                  <c:v>3148</c:v>
                </c:pt>
                <c:pt idx="3">
                  <c:v>3126</c:v>
                </c:pt>
                <c:pt idx="4">
                  <c:v>2933</c:v>
                </c:pt>
                <c:pt idx="5">
                  <c:v>2437</c:v>
                </c:pt>
                <c:pt idx="6">
                  <c:v>1434</c:v>
                </c:pt>
                <c:pt idx="7">
                  <c:v>1855</c:v>
                </c:pt>
                <c:pt idx="8">
                  <c:v>1677</c:v>
                </c:pt>
                <c:pt idx="9">
                  <c:v>813</c:v>
                </c:pt>
                <c:pt idx="10">
                  <c:v>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60-41E5-AEF1-14F3C567762C}"/>
            </c:ext>
          </c:extLst>
        </c:ser>
        <c:ser>
          <c:idx val="1"/>
          <c:order val="1"/>
          <c:tx>
            <c:strRef>
              <c:f>'[CONTROLE FAMILIAS E INDIVIDUOS.xlsx]Plan1 (2)'!$C$1</c:f>
              <c:strCache>
                <c:ptCount val="1"/>
                <c:pt idx="0">
                  <c:v>FAMÍLIAS </c:v>
                </c:pt>
              </c:strCache>
            </c:strRef>
          </c:tx>
          <c:spPr>
            <a:solidFill>
              <a:srgbClr val="E26B0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'[CONTROLE FAMILIAS E INDIVIDUOS.xlsx]Plan1 (2)'!$A$2:$A$12</c:f>
              <c:strCache>
                <c:ptCount val="11"/>
                <c:pt idx="0">
                  <c:v>CAÇADOR </c:v>
                </c:pt>
                <c:pt idx="1">
                  <c:v>ESF SANTA LUCIA</c:v>
                </c:pt>
                <c:pt idx="2">
                  <c:v>ESF TRES DE MAIO </c:v>
                </c:pt>
                <c:pt idx="3">
                  <c:v>ESF CENTRO I</c:v>
                </c:pt>
                <c:pt idx="4">
                  <c:v>ESF OTTO</c:v>
                </c:pt>
                <c:pt idx="5">
                  <c:v>ESF CENTRO II</c:v>
                </c:pt>
                <c:pt idx="6">
                  <c:v>ESF ILHOTINHA</c:v>
                </c:pt>
                <c:pt idx="7">
                  <c:v>ESF SANTO ANDRÉ</c:v>
                </c:pt>
                <c:pt idx="8">
                  <c:v>ESF VILA FLOR</c:v>
                </c:pt>
                <c:pt idx="9">
                  <c:v>ESF ALVORADA</c:v>
                </c:pt>
                <c:pt idx="10">
                  <c:v>ESF PARAISO</c:v>
                </c:pt>
              </c:strCache>
            </c:strRef>
          </c:cat>
          <c:val>
            <c:numRef>
              <c:f>'[CONTROLE FAMILIAS E INDIVIDUOS.xlsx]Plan1 (2)'!$C$2:$C$12</c:f>
              <c:numCache>
                <c:formatCode>General</c:formatCode>
                <c:ptCount val="11"/>
                <c:pt idx="0">
                  <c:v>1135</c:v>
                </c:pt>
                <c:pt idx="1">
                  <c:v>1040</c:v>
                </c:pt>
                <c:pt idx="2">
                  <c:v>1011</c:v>
                </c:pt>
                <c:pt idx="3">
                  <c:v>1116</c:v>
                </c:pt>
                <c:pt idx="4">
                  <c:v>1094</c:v>
                </c:pt>
                <c:pt idx="5">
                  <c:v>891</c:v>
                </c:pt>
                <c:pt idx="6">
                  <c:v>738</c:v>
                </c:pt>
                <c:pt idx="7">
                  <c:v>636</c:v>
                </c:pt>
                <c:pt idx="8">
                  <c:v>562</c:v>
                </c:pt>
                <c:pt idx="9">
                  <c:v>277</c:v>
                </c:pt>
                <c:pt idx="10">
                  <c:v>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60-41E5-AEF1-14F3C5677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747328"/>
        <c:axId val="143761408"/>
      </c:barChart>
      <c:catAx>
        <c:axId val="14374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761408"/>
        <c:crosses val="autoZero"/>
        <c:auto val="1"/>
        <c:lblAlgn val="ctr"/>
        <c:lblOffset val="100"/>
        <c:noMultiLvlLbl val="0"/>
      </c:catAx>
      <c:valAx>
        <c:axId val="143761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74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DE DADOS CLINICOS .xlsx]ODONTO '!$A$1:$A$4</c:f>
              <c:strCache>
                <c:ptCount val="4"/>
                <c:pt idx="0">
                  <c:v>Número de Pacientes atendidos  </c:v>
                </c:pt>
                <c:pt idx="1">
                  <c:v>Procedimentos</c:v>
                </c:pt>
                <c:pt idx="2">
                  <c:v>kits higiene saúde Bucal </c:v>
                </c:pt>
                <c:pt idx="3">
                  <c:v>PSE Voltado a Odontologia </c:v>
                </c:pt>
              </c:strCache>
            </c:strRef>
          </c:cat>
          <c:val>
            <c:numRef>
              <c:f>'[BASE DE DADOS CLINICOS .xlsx]ODONTO '!$B$1:$B$4</c:f>
              <c:numCache>
                <c:formatCode>#,##0</c:formatCode>
                <c:ptCount val="4"/>
                <c:pt idx="0">
                  <c:v>3540</c:v>
                </c:pt>
                <c:pt idx="1">
                  <c:v>9231</c:v>
                </c:pt>
                <c:pt idx="2">
                  <c:v>1087</c:v>
                </c:pt>
                <c:pt idx="3" formatCode="General">
                  <c:v>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9D-45DA-A017-9AF2D24AB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664256"/>
        <c:axId val="143665792"/>
      </c:barChart>
      <c:catAx>
        <c:axId val="1436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665792"/>
        <c:crosses val="autoZero"/>
        <c:auto val="1"/>
        <c:lblAlgn val="ctr"/>
        <c:lblOffset val="100"/>
        <c:noMultiLvlLbl val="0"/>
      </c:catAx>
      <c:valAx>
        <c:axId val="14366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66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C6591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ATENDIMENTOS GERAIS ESF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'[paineL indicador.xlsx]ESF'!$A$2:$A$3</c:f>
              <c:strCache>
                <c:ptCount val="2"/>
                <c:pt idx="0">
                  <c:v>3° QUADRIMESTRE 2022</c:v>
                </c:pt>
                <c:pt idx="1">
                  <c:v>1° QUADRIMESTRE 2023</c:v>
                </c:pt>
              </c:strCache>
            </c:strRef>
          </c:cat>
          <c:val>
            <c:numRef>
              <c:f>'[paineL indicador.xlsx]ESF'!$B$2:$B$3</c:f>
              <c:numCache>
                <c:formatCode>#,##0</c:formatCode>
                <c:ptCount val="2"/>
                <c:pt idx="0">
                  <c:v>64353</c:v>
                </c:pt>
                <c:pt idx="1">
                  <c:v>71196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28-45FD-BC21-0DBE5CA12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701120"/>
        <c:axId val="143702656"/>
      </c:lineChart>
      <c:catAx>
        <c:axId val="14370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702656"/>
        <c:crosses val="autoZero"/>
        <c:auto val="1"/>
        <c:lblAlgn val="ctr"/>
        <c:lblOffset val="100"/>
        <c:noMultiLvlLbl val="0"/>
      </c:catAx>
      <c:valAx>
        <c:axId val="14370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70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C6591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EXAMES NA ATENÇÃO PRIMÁRIA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'[paineL indicador.xlsx]ESF'!$A$8:$A$9</c:f>
              <c:strCache>
                <c:ptCount val="2"/>
                <c:pt idx="0">
                  <c:v>3° QUADRIMESTRE 2022</c:v>
                </c:pt>
                <c:pt idx="1">
                  <c:v>1° QUADRIMESTRE 2023</c:v>
                </c:pt>
              </c:strCache>
            </c:strRef>
          </c:cat>
          <c:val>
            <c:numRef>
              <c:f>'[paineL indicador.xlsx]ESF'!$B$8:$B$9</c:f>
              <c:numCache>
                <c:formatCode>#,##0</c:formatCode>
                <c:ptCount val="2"/>
                <c:pt idx="0">
                  <c:v>50980</c:v>
                </c:pt>
                <c:pt idx="1">
                  <c:v>59249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18-4EED-B877-597A2EA4D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694976"/>
        <c:axId val="239696512"/>
      </c:lineChart>
      <c:catAx>
        <c:axId val="23969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696512"/>
        <c:crosses val="autoZero"/>
        <c:auto val="1"/>
        <c:lblAlgn val="ctr"/>
        <c:lblOffset val="100"/>
        <c:noMultiLvlLbl val="0"/>
      </c:catAx>
      <c:valAx>
        <c:axId val="23969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69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203764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NÚMERO DE FORNECIMENTO DE FRALDAS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'[BASE DE DADOS .xlsx]EMAD'!$A$11</c:f>
              <c:strCache>
                <c:ptCount val="1"/>
                <c:pt idx="0">
                  <c:v>NÚMERO DE FORNECIMENTO DE FRAUDAS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DE DADOS .xlsx]EMAD'!$B$10:$C$10</c:f>
              <c:strCache>
                <c:ptCount val="2"/>
                <c:pt idx="0">
                  <c:v>QUADRIMESTRE ANTERIOR </c:v>
                </c:pt>
                <c:pt idx="1">
                  <c:v>QUADRIMESTRE ATUAL </c:v>
                </c:pt>
              </c:strCache>
            </c:strRef>
          </c:cat>
          <c:val>
            <c:numRef>
              <c:f>'[BASE DE DADOS .xlsx]EMAD'!$B$11:$C$11</c:f>
              <c:numCache>
                <c:formatCode>#,##0</c:formatCode>
                <c:ptCount val="2"/>
                <c:pt idx="0">
                  <c:v>18256</c:v>
                </c:pt>
                <c:pt idx="1">
                  <c:v>29688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0-4772-93DA-A41433F64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414208"/>
        <c:axId val="144415744"/>
      </c:barChart>
      <c:catAx>
        <c:axId val="14441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415744"/>
        <c:crosses val="autoZero"/>
        <c:auto val="1"/>
        <c:lblAlgn val="ctr"/>
        <c:lblOffset val="100"/>
        <c:noMultiLvlLbl val="0"/>
      </c:catAx>
      <c:valAx>
        <c:axId val="14441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41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'[BASE DE DADOS CLINICOS .xlsx]Pronto Atendimento '!$B$1</c:f>
              <c:strCache>
                <c:ptCount val="1"/>
                <c:pt idx="0">
                  <c:v>3°  QUADRI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DE DADOS CLINICOS .xlsx]Pronto Atendimento '!$A$2:$A$4</c:f>
              <c:strCache>
                <c:ptCount val="2"/>
                <c:pt idx="0">
                  <c:v>Atendimento Médico </c:v>
                </c:pt>
                <c:pt idx="1">
                  <c:v>Classificação de 
Risco Enfermagem </c:v>
                </c:pt>
              </c:strCache>
            </c:strRef>
          </c:cat>
          <c:val>
            <c:numRef>
              <c:f>'[BASE DE DADOS CLINICOS .xlsx]Pronto Atendimento '!$B$2:$B$4</c:f>
              <c:numCache>
                <c:formatCode>#,##0</c:formatCode>
                <c:ptCount val="2"/>
                <c:pt idx="0">
                  <c:v>5551</c:v>
                </c:pt>
                <c:pt idx="1">
                  <c:v>4775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D1-4C47-BFD1-C14901A13EDD}"/>
            </c:ext>
          </c:extLst>
        </c:ser>
        <c:ser>
          <c:idx val="1"/>
          <c:order val="1"/>
          <c:tx>
            <c:strRef>
              <c:f>'[BASE DE DADOS CLINICOS .xlsx]Pronto Atendimento '!$C$1</c:f>
              <c:strCache>
                <c:ptCount val="1"/>
                <c:pt idx="0">
                  <c:v>1° QUADRI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DE DADOS CLINICOS .xlsx]Pronto Atendimento '!$A$2:$A$4</c:f>
              <c:strCache>
                <c:ptCount val="2"/>
                <c:pt idx="0">
                  <c:v>Atendimento Médico </c:v>
                </c:pt>
                <c:pt idx="1">
                  <c:v>Classificação de 
Risco Enfermagem </c:v>
                </c:pt>
              </c:strCache>
            </c:strRef>
          </c:cat>
          <c:val>
            <c:numRef>
              <c:f>'[BASE DE DADOS CLINICOS .xlsx]Pronto Atendimento '!$C$2:$C$4</c:f>
              <c:numCache>
                <c:formatCode>#,##0</c:formatCode>
                <c:ptCount val="2"/>
                <c:pt idx="0">
                  <c:v>11800</c:v>
                </c:pt>
                <c:pt idx="1">
                  <c:v>7050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D1-4C47-BFD1-C14901A13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460800"/>
        <c:axId val="144483072"/>
      </c:barChart>
      <c:catAx>
        <c:axId val="144460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483072"/>
        <c:crosses val="autoZero"/>
        <c:auto val="1"/>
        <c:lblAlgn val="ctr"/>
        <c:lblOffset val="100"/>
        <c:noMultiLvlLbl val="0"/>
      </c:catAx>
      <c:valAx>
        <c:axId val="144483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446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EXAMES LABORATORIAIS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'[BASE DE DADOS CLINICOS .xlsx]Pronto Atendimento '!$A$7</c:f>
              <c:strCache>
                <c:ptCount val="1"/>
                <c:pt idx="0">
                  <c:v>Exames Laboratoriais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'[BASE DE DADOS CLINICOS .xlsx]Pronto Atendimento '!$B$6:$C$6</c:f>
              <c:strCache>
                <c:ptCount val="2"/>
                <c:pt idx="0">
                  <c:v>3°  QUADRI 2022</c:v>
                </c:pt>
                <c:pt idx="1">
                  <c:v>1°  QUADRI 2023</c:v>
                </c:pt>
              </c:strCache>
            </c:strRef>
          </c:cat>
          <c:val>
            <c:numRef>
              <c:f>'[BASE DE DADOS CLINICOS .xlsx]Pronto Atendimento '!$B$7:$C$7</c:f>
              <c:numCache>
                <c:formatCode>General</c:formatCode>
                <c:ptCount val="2"/>
                <c:pt idx="0">
                  <c:v>329</c:v>
                </c:pt>
                <c:pt idx="1">
                  <c:v>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7D-4E58-BBD3-64CE45F58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778368"/>
        <c:axId val="144779904"/>
      </c:barChart>
      <c:catAx>
        <c:axId val="14477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779904"/>
        <c:crosses val="autoZero"/>
        <c:auto val="1"/>
        <c:lblAlgn val="ctr"/>
        <c:lblOffset val="100"/>
        <c:noMultiLvlLbl val="0"/>
      </c:catAx>
      <c:valAx>
        <c:axId val="144779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477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'[paineL indicador.xlsx]CAPS '!$A$1:$A$4</c:f>
              <c:strCache>
                <c:ptCount val="4"/>
                <c:pt idx="0">
                  <c:v>Atendimentos Psicosocial Adulto </c:v>
                </c:pt>
                <c:pt idx="1">
                  <c:v>Atendimentos Psicosocial Criança /Adolescente </c:v>
                </c:pt>
                <c:pt idx="2">
                  <c:v>Atendimentos em grupo </c:v>
                </c:pt>
                <c:pt idx="3">
                  <c:v>Internações hospitalares </c:v>
                </c:pt>
              </c:strCache>
            </c:strRef>
          </c:cat>
          <c:val>
            <c:numRef>
              <c:f>'[paineL indicador.xlsx]CAPS '!$B$1:$B$4</c:f>
              <c:numCache>
                <c:formatCode>General</c:formatCode>
                <c:ptCount val="4"/>
                <c:pt idx="0">
                  <c:v>820</c:v>
                </c:pt>
                <c:pt idx="1">
                  <c:v>548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22-4B99-9D28-096D8F3D6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528512"/>
        <c:axId val="144530048"/>
      </c:barChart>
      <c:catAx>
        <c:axId val="14452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530048"/>
        <c:crosses val="autoZero"/>
        <c:auto val="1"/>
        <c:lblAlgn val="ctr"/>
        <c:lblOffset val="100"/>
        <c:noMultiLvlLbl val="0"/>
      </c:catAx>
      <c:valAx>
        <c:axId val="14453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52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03FF6-147D-43BA-92DE-A62D71733E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4F1E6C-9917-4E3E-BC0A-DE91870E9774}">
      <dgm:prSet/>
      <dgm:spPr/>
      <dgm:t>
        <a:bodyPr/>
        <a:lstStyle/>
        <a:p>
          <a:r>
            <a:rPr lang="pt-BR" b="0" i="0"/>
            <a:t>Secretaria de Saúde - Gestão​</a:t>
          </a:r>
          <a:endParaRPr lang="en-US"/>
        </a:p>
      </dgm:t>
    </dgm:pt>
    <dgm:pt modelId="{BE705A67-DB0A-42BF-B828-9B61ABE35185}" type="parTrans" cxnId="{E2A2473A-CC80-4724-A8A1-A32F78B28506}">
      <dgm:prSet/>
      <dgm:spPr/>
      <dgm:t>
        <a:bodyPr/>
        <a:lstStyle/>
        <a:p>
          <a:endParaRPr lang="en-US"/>
        </a:p>
      </dgm:t>
    </dgm:pt>
    <dgm:pt modelId="{E617C574-5A78-4C9C-9F39-6F6193C54DC3}" type="sibTrans" cxnId="{E2A2473A-CC80-4724-A8A1-A32F78B28506}">
      <dgm:prSet/>
      <dgm:spPr/>
      <dgm:t>
        <a:bodyPr/>
        <a:lstStyle/>
        <a:p>
          <a:endParaRPr lang="en-US"/>
        </a:p>
      </dgm:t>
    </dgm:pt>
    <dgm:pt modelId="{F5501B90-5BA7-45AE-94D2-7500F1AD2304}">
      <dgm:prSet/>
      <dgm:spPr/>
      <dgm:t>
        <a:bodyPr/>
        <a:lstStyle/>
        <a:p>
          <a:r>
            <a:rPr lang="pt-BR" b="0" i="0"/>
            <a:t>Controle e Avaliação</a:t>
          </a:r>
          <a:r>
            <a:rPr lang="en-US" b="0" i="0"/>
            <a:t>​</a:t>
          </a:r>
          <a:endParaRPr lang="en-US"/>
        </a:p>
      </dgm:t>
    </dgm:pt>
    <dgm:pt modelId="{6B93C827-105F-416F-9641-FEDE528BCEAE}" type="parTrans" cxnId="{5594A4D9-071B-4C91-8A58-72CA4C373C20}">
      <dgm:prSet/>
      <dgm:spPr/>
      <dgm:t>
        <a:bodyPr/>
        <a:lstStyle/>
        <a:p>
          <a:endParaRPr lang="en-US"/>
        </a:p>
      </dgm:t>
    </dgm:pt>
    <dgm:pt modelId="{EA7D622B-6D3E-49CD-A49B-663F52F71680}" type="sibTrans" cxnId="{5594A4D9-071B-4C91-8A58-72CA4C373C20}">
      <dgm:prSet/>
      <dgm:spPr/>
      <dgm:t>
        <a:bodyPr/>
        <a:lstStyle/>
        <a:p>
          <a:endParaRPr lang="en-US"/>
        </a:p>
      </dgm:t>
    </dgm:pt>
    <dgm:pt modelId="{4D945583-45EE-42F7-9335-40D133557CD9}">
      <dgm:prSet/>
      <dgm:spPr/>
      <dgm:t>
        <a:bodyPr/>
        <a:lstStyle/>
        <a:p>
          <a:r>
            <a:rPr lang="pt-BR" b="0" i="0"/>
            <a:t>Atenção Primária a Saúde </a:t>
          </a:r>
          <a:endParaRPr lang="en-US"/>
        </a:p>
      </dgm:t>
    </dgm:pt>
    <dgm:pt modelId="{A6D875AA-E593-44EF-97D5-B2769659C85F}" type="parTrans" cxnId="{1ECF8B02-88B2-44F8-998E-8DE8109DEFA9}">
      <dgm:prSet/>
      <dgm:spPr/>
      <dgm:t>
        <a:bodyPr/>
        <a:lstStyle/>
        <a:p>
          <a:endParaRPr lang="en-US"/>
        </a:p>
      </dgm:t>
    </dgm:pt>
    <dgm:pt modelId="{3A7017FE-8E5F-4873-9CCD-8DF8E6AE76BA}" type="sibTrans" cxnId="{1ECF8B02-88B2-44F8-998E-8DE8109DEFA9}">
      <dgm:prSet/>
      <dgm:spPr/>
      <dgm:t>
        <a:bodyPr/>
        <a:lstStyle/>
        <a:p>
          <a:endParaRPr lang="en-US"/>
        </a:p>
      </dgm:t>
    </dgm:pt>
    <dgm:pt modelId="{3F63A1BE-83A0-44A3-9ABA-6C88F58FF80A}">
      <dgm:prSet/>
      <dgm:spPr/>
      <dgm:t>
        <a:bodyPr/>
        <a:lstStyle/>
        <a:p>
          <a:r>
            <a:rPr lang="pt-BR" b="0" i="0"/>
            <a:t>Atenção Secundária de Saúde​</a:t>
          </a:r>
          <a:endParaRPr lang="en-US"/>
        </a:p>
      </dgm:t>
    </dgm:pt>
    <dgm:pt modelId="{21E44A88-F69F-4E81-8E78-22C83D3E9854}" type="parTrans" cxnId="{A7EC33F0-60E6-4E00-BA93-5862B5BE4256}">
      <dgm:prSet/>
      <dgm:spPr/>
      <dgm:t>
        <a:bodyPr/>
        <a:lstStyle/>
        <a:p>
          <a:endParaRPr lang="en-US"/>
        </a:p>
      </dgm:t>
    </dgm:pt>
    <dgm:pt modelId="{AD7FA96A-0E61-4DD2-B0ED-B74F67A42211}" type="sibTrans" cxnId="{A7EC33F0-60E6-4E00-BA93-5862B5BE4256}">
      <dgm:prSet/>
      <dgm:spPr/>
      <dgm:t>
        <a:bodyPr/>
        <a:lstStyle/>
        <a:p>
          <a:endParaRPr lang="en-US"/>
        </a:p>
      </dgm:t>
    </dgm:pt>
    <dgm:pt modelId="{EDBED863-1EE9-4868-A41A-6DE6E542E8E3}">
      <dgm:prSet/>
      <dgm:spPr/>
      <dgm:t>
        <a:bodyPr/>
        <a:lstStyle/>
        <a:p>
          <a:r>
            <a:rPr lang="pt-BR" b="0" i="0"/>
            <a:t>Vigilância em Saúde​</a:t>
          </a:r>
          <a:endParaRPr lang="en-US"/>
        </a:p>
      </dgm:t>
    </dgm:pt>
    <dgm:pt modelId="{B280EE24-62D0-4A4E-8B1C-30338A8FC398}" type="parTrans" cxnId="{187AB1CB-99BD-48C1-9E70-0D3B9109D103}">
      <dgm:prSet/>
      <dgm:spPr/>
      <dgm:t>
        <a:bodyPr/>
        <a:lstStyle/>
        <a:p>
          <a:endParaRPr lang="en-US"/>
        </a:p>
      </dgm:t>
    </dgm:pt>
    <dgm:pt modelId="{F783E638-833D-4555-9C72-E577D1BCD012}" type="sibTrans" cxnId="{187AB1CB-99BD-48C1-9E70-0D3B9109D103}">
      <dgm:prSet/>
      <dgm:spPr/>
      <dgm:t>
        <a:bodyPr/>
        <a:lstStyle/>
        <a:p>
          <a:endParaRPr lang="en-US"/>
        </a:p>
      </dgm:t>
    </dgm:pt>
    <dgm:pt modelId="{A9053767-A99B-40FA-825B-B2FDF6874705}">
      <dgm:prSet/>
      <dgm:spPr/>
      <dgm:t>
        <a:bodyPr/>
        <a:lstStyle/>
        <a:p>
          <a:r>
            <a:rPr lang="pt-BR" b="0" i="0"/>
            <a:t>Setor de Regulação</a:t>
          </a:r>
          <a:r>
            <a:rPr lang="en-US" b="0" i="0"/>
            <a:t>​</a:t>
          </a:r>
          <a:endParaRPr lang="en-US"/>
        </a:p>
      </dgm:t>
    </dgm:pt>
    <dgm:pt modelId="{385D19D8-43C1-442E-BF93-82349D0207EA}" type="parTrans" cxnId="{84D35A69-FE37-424A-B644-5EDC9F1D1774}">
      <dgm:prSet/>
      <dgm:spPr/>
      <dgm:t>
        <a:bodyPr/>
        <a:lstStyle/>
        <a:p>
          <a:endParaRPr lang="en-US"/>
        </a:p>
      </dgm:t>
    </dgm:pt>
    <dgm:pt modelId="{900295F5-136A-49E9-A80F-E4253262767F}" type="sibTrans" cxnId="{84D35A69-FE37-424A-B644-5EDC9F1D1774}">
      <dgm:prSet/>
      <dgm:spPr/>
      <dgm:t>
        <a:bodyPr/>
        <a:lstStyle/>
        <a:p>
          <a:endParaRPr lang="en-US"/>
        </a:p>
      </dgm:t>
    </dgm:pt>
    <dgm:pt modelId="{521501D9-C2EB-4975-8737-080749068F22}">
      <dgm:prSet/>
      <dgm:spPr/>
      <dgm:t>
        <a:bodyPr/>
        <a:lstStyle/>
        <a:p>
          <a:r>
            <a:rPr lang="pt-BR" b="0" i="0"/>
            <a:t>Assistência Farmacêutica </a:t>
          </a:r>
          <a:r>
            <a:rPr lang="en-US" b="0" i="0"/>
            <a:t>​</a:t>
          </a:r>
          <a:endParaRPr lang="en-US"/>
        </a:p>
      </dgm:t>
    </dgm:pt>
    <dgm:pt modelId="{FF732B45-66BF-4B68-8AE5-3DC898F73591}" type="parTrans" cxnId="{9B7AE995-1254-42AF-9F13-3EDFDB2FE528}">
      <dgm:prSet/>
      <dgm:spPr/>
      <dgm:t>
        <a:bodyPr/>
        <a:lstStyle/>
        <a:p>
          <a:endParaRPr lang="en-US"/>
        </a:p>
      </dgm:t>
    </dgm:pt>
    <dgm:pt modelId="{55F955EB-4B8E-435D-B922-D42EFBC0CA66}" type="sibTrans" cxnId="{9B7AE995-1254-42AF-9F13-3EDFDB2FE528}">
      <dgm:prSet/>
      <dgm:spPr/>
      <dgm:t>
        <a:bodyPr/>
        <a:lstStyle/>
        <a:p>
          <a:endParaRPr lang="en-US"/>
        </a:p>
      </dgm:t>
    </dgm:pt>
    <dgm:pt modelId="{2AB41D3A-D8E6-41B6-B857-FE9350CE6C58}">
      <dgm:prSet/>
      <dgm:spPr/>
      <dgm:t>
        <a:bodyPr/>
        <a:lstStyle/>
        <a:p>
          <a:r>
            <a:rPr lang="pt-BR" b="0" i="0"/>
            <a:t>Conselho Municipal de Saúde </a:t>
          </a:r>
          <a:endParaRPr lang="en-US"/>
        </a:p>
      </dgm:t>
    </dgm:pt>
    <dgm:pt modelId="{8915C0FF-3219-45A5-8ED7-EF140071E6E3}" type="parTrans" cxnId="{17F520E2-92BE-4F45-A19A-678C31A06674}">
      <dgm:prSet/>
      <dgm:spPr/>
      <dgm:t>
        <a:bodyPr/>
        <a:lstStyle/>
        <a:p>
          <a:endParaRPr lang="en-US"/>
        </a:p>
      </dgm:t>
    </dgm:pt>
    <dgm:pt modelId="{A70B6CBC-9185-44D2-BC09-CC732D432A92}" type="sibTrans" cxnId="{17F520E2-92BE-4F45-A19A-678C31A06674}">
      <dgm:prSet/>
      <dgm:spPr/>
      <dgm:t>
        <a:bodyPr/>
        <a:lstStyle/>
        <a:p>
          <a:endParaRPr lang="en-US"/>
        </a:p>
      </dgm:t>
    </dgm:pt>
    <dgm:pt modelId="{45A965EC-5E6B-4588-A9E3-3B93CA5C2802}" type="pres">
      <dgm:prSet presAssocID="{C4C03FF6-147D-43BA-92DE-A62D71733E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985601-E317-48BD-85B6-6CE681017D90}" type="pres">
      <dgm:prSet presAssocID="{014F1E6C-9917-4E3E-BC0A-DE91870E977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812FAC-289C-4FA6-ACF1-099B9BCA03B7}" type="pres">
      <dgm:prSet presAssocID="{E617C574-5A78-4C9C-9F39-6F6193C54DC3}" presName="spacer" presStyleCnt="0"/>
      <dgm:spPr/>
    </dgm:pt>
    <dgm:pt modelId="{7EA8C30D-6B03-4406-93C0-77AA351C56A9}" type="pres">
      <dgm:prSet presAssocID="{F5501B90-5BA7-45AE-94D2-7500F1AD230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1B7046-3910-4F90-86BF-A07719CF685B}" type="pres">
      <dgm:prSet presAssocID="{EA7D622B-6D3E-49CD-A49B-663F52F71680}" presName="spacer" presStyleCnt="0"/>
      <dgm:spPr/>
    </dgm:pt>
    <dgm:pt modelId="{4B27042B-9D3B-44FC-BE8D-5A75365F0C70}" type="pres">
      <dgm:prSet presAssocID="{4D945583-45EE-42F7-9335-40D133557CD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158E86-DA62-4210-803A-6681E9C635B3}" type="pres">
      <dgm:prSet presAssocID="{3A7017FE-8E5F-4873-9CCD-8DF8E6AE76BA}" presName="spacer" presStyleCnt="0"/>
      <dgm:spPr/>
    </dgm:pt>
    <dgm:pt modelId="{25B9C94F-69AA-4C66-8FC5-0B60B2787A9D}" type="pres">
      <dgm:prSet presAssocID="{3F63A1BE-83A0-44A3-9ABA-6C88F58FF80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55F4E4-6519-451F-84E7-9391BFA4C6A9}" type="pres">
      <dgm:prSet presAssocID="{AD7FA96A-0E61-4DD2-B0ED-B74F67A42211}" presName="spacer" presStyleCnt="0"/>
      <dgm:spPr/>
    </dgm:pt>
    <dgm:pt modelId="{FB94A97C-B631-48BB-A27D-22EAB42DC273}" type="pres">
      <dgm:prSet presAssocID="{EDBED863-1EE9-4868-A41A-6DE6E542E8E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914CBB-9C17-4F13-8C31-45DB40E936F7}" type="pres">
      <dgm:prSet presAssocID="{F783E638-833D-4555-9C72-E577D1BCD012}" presName="spacer" presStyleCnt="0"/>
      <dgm:spPr/>
    </dgm:pt>
    <dgm:pt modelId="{EE7F52B4-F924-4FE5-A2F7-2D9E70CD62D2}" type="pres">
      <dgm:prSet presAssocID="{A9053767-A99B-40FA-825B-B2FDF687470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CC7F24-D552-4BC7-AD11-0710A5D46C81}" type="pres">
      <dgm:prSet presAssocID="{900295F5-136A-49E9-A80F-E4253262767F}" presName="spacer" presStyleCnt="0"/>
      <dgm:spPr/>
    </dgm:pt>
    <dgm:pt modelId="{AFAAF50E-4B2F-4BB0-8D63-8CBE8739EF41}" type="pres">
      <dgm:prSet presAssocID="{521501D9-C2EB-4975-8737-080749068F22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D500FF-411B-4559-BB88-E2216DA0E49C}" type="pres">
      <dgm:prSet presAssocID="{55F955EB-4B8E-435D-B922-D42EFBC0CA66}" presName="spacer" presStyleCnt="0"/>
      <dgm:spPr/>
    </dgm:pt>
    <dgm:pt modelId="{4E034D45-E55B-4013-A086-90CD62300BFC}" type="pres">
      <dgm:prSet presAssocID="{2AB41D3A-D8E6-41B6-B857-FE9350CE6C5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A2473A-CC80-4724-A8A1-A32F78B28506}" srcId="{C4C03FF6-147D-43BA-92DE-A62D71733E54}" destId="{014F1E6C-9917-4E3E-BC0A-DE91870E9774}" srcOrd="0" destOrd="0" parTransId="{BE705A67-DB0A-42BF-B828-9B61ABE35185}" sibTransId="{E617C574-5A78-4C9C-9F39-6F6193C54DC3}"/>
    <dgm:cxn modelId="{AC582EAD-581B-4FBA-8B99-3C4D93CC1F73}" type="presOf" srcId="{EDBED863-1EE9-4868-A41A-6DE6E542E8E3}" destId="{FB94A97C-B631-48BB-A27D-22EAB42DC273}" srcOrd="0" destOrd="0" presId="urn:microsoft.com/office/officeart/2005/8/layout/vList2"/>
    <dgm:cxn modelId="{A7EC33F0-60E6-4E00-BA93-5862B5BE4256}" srcId="{C4C03FF6-147D-43BA-92DE-A62D71733E54}" destId="{3F63A1BE-83A0-44A3-9ABA-6C88F58FF80A}" srcOrd="3" destOrd="0" parTransId="{21E44A88-F69F-4E81-8E78-22C83D3E9854}" sibTransId="{AD7FA96A-0E61-4DD2-B0ED-B74F67A42211}"/>
    <dgm:cxn modelId="{9B7AE995-1254-42AF-9F13-3EDFDB2FE528}" srcId="{C4C03FF6-147D-43BA-92DE-A62D71733E54}" destId="{521501D9-C2EB-4975-8737-080749068F22}" srcOrd="6" destOrd="0" parTransId="{FF732B45-66BF-4B68-8AE5-3DC898F73591}" sibTransId="{55F955EB-4B8E-435D-B922-D42EFBC0CA66}"/>
    <dgm:cxn modelId="{984C6079-FE84-4F45-B43A-AD1C0B609B5E}" type="presOf" srcId="{A9053767-A99B-40FA-825B-B2FDF6874705}" destId="{EE7F52B4-F924-4FE5-A2F7-2D9E70CD62D2}" srcOrd="0" destOrd="0" presId="urn:microsoft.com/office/officeart/2005/8/layout/vList2"/>
    <dgm:cxn modelId="{A0B85B03-012F-4FD0-936C-1F633C96DFAC}" type="presOf" srcId="{4D945583-45EE-42F7-9335-40D133557CD9}" destId="{4B27042B-9D3B-44FC-BE8D-5A75365F0C70}" srcOrd="0" destOrd="0" presId="urn:microsoft.com/office/officeart/2005/8/layout/vList2"/>
    <dgm:cxn modelId="{D3384BCB-3724-4E61-A53E-6E1403204ACF}" type="presOf" srcId="{521501D9-C2EB-4975-8737-080749068F22}" destId="{AFAAF50E-4B2F-4BB0-8D63-8CBE8739EF41}" srcOrd="0" destOrd="0" presId="urn:microsoft.com/office/officeart/2005/8/layout/vList2"/>
    <dgm:cxn modelId="{1ECF8B02-88B2-44F8-998E-8DE8109DEFA9}" srcId="{C4C03FF6-147D-43BA-92DE-A62D71733E54}" destId="{4D945583-45EE-42F7-9335-40D133557CD9}" srcOrd="2" destOrd="0" parTransId="{A6D875AA-E593-44EF-97D5-B2769659C85F}" sibTransId="{3A7017FE-8E5F-4873-9CCD-8DF8E6AE76BA}"/>
    <dgm:cxn modelId="{17F520E2-92BE-4F45-A19A-678C31A06674}" srcId="{C4C03FF6-147D-43BA-92DE-A62D71733E54}" destId="{2AB41D3A-D8E6-41B6-B857-FE9350CE6C58}" srcOrd="7" destOrd="0" parTransId="{8915C0FF-3219-45A5-8ED7-EF140071E6E3}" sibTransId="{A70B6CBC-9185-44D2-BC09-CC732D432A92}"/>
    <dgm:cxn modelId="{84D35A69-FE37-424A-B644-5EDC9F1D1774}" srcId="{C4C03FF6-147D-43BA-92DE-A62D71733E54}" destId="{A9053767-A99B-40FA-825B-B2FDF6874705}" srcOrd="5" destOrd="0" parTransId="{385D19D8-43C1-442E-BF93-82349D0207EA}" sibTransId="{900295F5-136A-49E9-A80F-E4253262767F}"/>
    <dgm:cxn modelId="{187AB1CB-99BD-48C1-9E70-0D3B9109D103}" srcId="{C4C03FF6-147D-43BA-92DE-A62D71733E54}" destId="{EDBED863-1EE9-4868-A41A-6DE6E542E8E3}" srcOrd="4" destOrd="0" parTransId="{B280EE24-62D0-4A4E-8B1C-30338A8FC398}" sibTransId="{F783E638-833D-4555-9C72-E577D1BCD012}"/>
    <dgm:cxn modelId="{5594A4D9-071B-4C91-8A58-72CA4C373C20}" srcId="{C4C03FF6-147D-43BA-92DE-A62D71733E54}" destId="{F5501B90-5BA7-45AE-94D2-7500F1AD2304}" srcOrd="1" destOrd="0" parTransId="{6B93C827-105F-416F-9641-FEDE528BCEAE}" sibTransId="{EA7D622B-6D3E-49CD-A49B-663F52F71680}"/>
    <dgm:cxn modelId="{E8DB471D-444D-43CF-97BE-9E161A432A12}" type="presOf" srcId="{014F1E6C-9917-4E3E-BC0A-DE91870E9774}" destId="{4D985601-E317-48BD-85B6-6CE681017D90}" srcOrd="0" destOrd="0" presId="urn:microsoft.com/office/officeart/2005/8/layout/vList2"/>
    <dgm:cxn modelId="{640C35C5-5F97-45AB-A194-B2116E429732}" type="presOf" srcId="{F5501B90-5BA7-45AE-94D2-7500F1AD2304}" destId="{7EA8C30D-6B03-4406-93C0-77AA351C56A9}" srcOrd="0" destOrd="0" presId="urn:microsoft.com/office/officeart/2005/8/layout/vList2"/>
    <dgm:cxn modelId="{F7AD2F75-7B5A-4B96-9A7A-5ED8A60188CB}" type="presOf" srcId="{C4C03FF6-147D-43BA-92DE-A62D71733E54}" destId="{45A965EC-5E6B-4588-A9E3-3B93CA5C2802}" srcOrd="0" destOrd="0" presId="urn:microsoft.com/office/officeart/2005/8/layout/vList2"/>
    <dgm:cxn modelId="{8707B2C3-D439-40A9-8C6D-A7EB1BB82E41}" type="presOf" srcId="{3F63A1BE-83A0-44A3-9ABA-6C88F58FF80A}" destId="{25B9C94F-69AA-4C66-8FC5-0B60B2787A9D}" srcOrd="0" destOrd="0" presId="urn:microsoft.com/office/officeart/2005/8/layout/vList2"/>
    <dgm:cxn modelId="{D12D4F34-1A2C-476C-8265-B0DF6C013EFF}" type="presOf" srcId="{2AB41D3A-D8E6-41B6-B857-FE9350CE6C58}" destId="{4E034D45-E55B-4013-A086-90CD62300BFC}" srcOrd="0" destOrd="0" presId="urn:microsoft.com/office/officeart/2005/8/layout/vList2"/>
    <dgm:cxn modelId="{D2DC5590-E8D8-43A4-A501-3303D3E97B0A}" type="presParOf" srcId="{45A965EC-5E6B-4588-A9E3-3B93CA5C2802}" destId="{4D985601-E317-48BD-85B6-6CE681017D90}" srcOrd="0" destOrd="0" presId="urn:microsoft.com/office/officeart/2005/8/layout/vList2"/>
    <dgm:cxn modelId="{3255563B-91A9-4E06-B70C-287D2013E31A}" type="presParOf" srcId="{45A965EC-5E6B-4588-A9E3-3B93CA5C2802}" destId="{67812FAC-289C-4FA6-ACF1-099B9BCA03B7}" srcOrd="1" destOrd="0" presId="urn:microsoft.com/office/officeart/2005/8/layout/vList2"/>
    <dgm:cxn modelId="{541775E6-C2CD-40CC-917B-CC5C86F4E068}" type="presParOf" srcId="{45A965EC-5E6B-4588-A9E3-3B93CA5C2802}" destId="{7EA8C30D-6B03-4406-93C0-77AA351C56A9}" srcOrd="2" destOrd="0" presId="urn:microsoft.com/office/officeart/2005/8/layout/vList2"/>
    <dgm:cxn modelId="{E11FA39C-1BEC-477E-AAEF-C5A0BB79F276}" type="presParOf" srcId="{45A965EC-5E6B-4588-A9E3-3B93CA5C2802}" destId="{931B7046-3910-4F90-86BF-A07719CF685B}" srcOrd="3" destOrd="0" presId="urn:microsoft.com/office/officeart/2005/8/layout/vList2"/>
    <dgm:cxn modelId="{41344E08-4C8C-4B81-B505-4447967BDA22}" type="presParOf" srcId="{45A965EC-5E6B-4588-A9E3-3B93CA5C2802}" destId="{4B27042B-9D3B-44FC-BE8D-5A75365F0C70}" srcOrd="4" destOrd="0" presId="urn:microsoft.com/office/officeart/2005/8/layout/vList2"/>
    <dgm:cxn modelId="{86793665-0D94-427E-AE33-542331BB6F8F}" type="presParOf" srcId="{45A965EC-5E6B-4588-A9E3-3B93CA5C2802}" destId="{69158E86-DA62-4210-803A-6681E9C635B3}" srcOrd="5" destOrd="0" presId="urn:microsoft.com/office/officeart/2005/8/layout/vList2"/>
    <dgm:cxn modelId="{0EFD45F0-D13E-4F49-BC0F-977A6BA65A3A}" type="presParOf" srcId="{45A965EC-5E6B-4588-A9E3-3B93CA5C2802}" destId="{25B9C94F-69AA-4C66-8FC5-0B60B2787A9D}" srcOrd="6" destOrd="0" presId="urn:microsoft.com/office/officeart/2005/8/layout/vList2"/>
    <dgm:cxn modelId="{5F99DF76-10CD-42AE-97F0-7246DC930866}" type="presParOf" srcId="{45A965EC-5E6B-4588-A9E3-3B93CA5C2802}" destId="{3B55F4E4-6519-451F-84E7-9391BFA4C6A9}" srcOrd="7" destOrd="0" presId="urn:microsoft.com/office/officeart/2005/8/layout/vList2"/>
    <dgm:cxn modelId="{65B02228-F9E0-4CAF-866C-411A2DFC74EA}" type="presParOf" srcId="{45A965EC-5E6B-4588-A9E3-3B93CA5C2802}" destId="{FB94A97C-B631-48BB-A27D-22EAB42DC273}" srcOrd="8" destOrd="0" presId="urn:microsoft.com/office/officeart/2005/8/layout/vList2"/>
    <dgm:cxn modelId="{984C7E7D-9580-4702-991A-3A197FCE2418}" type="presParOf" srcId="{45A965EC-5E6B-4588-A9E3-3B93CA5C2802}" destId="{1F914CBB-9C17-4F13-8C31-45DB40E936F7}" srcOrd="9" destOrd="0" presId="urn:microsoft.com/office/officeart/2005/8/layout/vList2"/>
    <dgm:cxn modelId="{D05E954B-B3B7-4E06-96BC-BB4529871699}" type="presParOf" srcId="{45A965EC-5E6B-4588-A9E3-3B93CA5C2802}" destId="{EE7F52B4-F924-4FE5-A2F7-2D9E70CD62D2}" srcOrd="10" destOrd="0" presId="urn:microsoft.com/office/officeart/2005/8/layout/vList2"/>
    <dgm:cxn modelId="{BA79FA45-2A7B-4BDA-9D74-5D4B8D6BC277}" type="presParOf" srcId="{45A965EC-5E6B-4588-A9E3-3B93CA5C2802}" destId="{26CC7F24-D552-4BC7-AD11-0710A5D46C81}" srcOrd="11" destOrd="0" presId="urn:microsoft.com/office/officeart/2005/8/layout/vList2"/>
    <dgm:cxn modelId="{51912149-0706-4099-9556-6E2AC8D3612B}" type="presParOf" srcId="{45A965EC-5E6B-4588-A9E3-3B93CA5C2802}" destId="{AFAAF50E-4B2F-4BB0-8D63-8CBE8739EF41}" srcOrd="12" destOrd="0" presId="urn:microsoft.com/office/officeart/2005/8/layout/vList2"/>
    <dgm:cxn modelId="{8E3795EE-27B1-43D8-B7DD-90AC722814DC}" type="presParOf" srcId="{45A965EC-5E6B-4588-A9E3-3B93CA5C2802}" destId="{4AD500FF-411B-4559-BB88-E2216DA0E49C}" srcOrd="13" destOrd="0" presId="urn:microsoft.com/office/officeart/2005/8/layout/vList2"/>
    <dgm:cxn modelId="{9CF79114-8327-40C9-8E51-07AAA775492D}" type="presParOf" srcId="{45A965EC-5E6B-4588-A9E3-3B93CA5C2802}" destId="{4E034D45-E55B-4013-A086-90CD62300BF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70C450-010A-45A9-91C8-EA7588F7A9D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FA7FD3-39FC-4462-9683-DA90537F7513}">
      <dgm:prSet/>
      <dgm:spPr/>
      <dgm:t>
        <a:bodyPr/>
        <a:lstStyle/>
        <a:p>
          <a:r>
            <a:rPr lang="pt-BR" b="1"/>
            <a:t>09</a:t>
          </a:r>
          <a:r>
            <a:rPr lang="en-US" b="1"/>
            <a:t>​  </a:t>
          </a:r>
          <a:r>
            <a:rPr lang="pt-BR" b="1"/>
            <a:t>Estratégias Saúde da Família e 07 Equipes de Saúde Bucal​</a:t>
          </a:r>
          <a:endParaRPr lang="en-US"/>
        </a:p>
      </dgm:t>
    </dgm:pt>
    <dgm:pt modelId="{279A1EF8-AFB6-444F-B1BB-4FD56C769E31}" type="parTrans" cxnId="{C63671B0-06F4-4B16-BB6B-FFFB0E443484}">
      <dgm:prSet/>
      <dgm:spPr/>
      <dgm:t>
        <a:bodyPr/>
        <a:lstStyle/>
        <a:p>
          <a:endParaRPr lang="en-US"/>
        </a:p>
      </dgm:t>
    </dgm:pt>
    <dgm:pt modelId="{365046CE-B77E-4682-8050-037AB8A081CC}" type="sibTrans" cxnId="{C63671B0-06F4-4B16-BB6B-FFFB0E443484}">
      <dgm:prSet/>
      <dgm:spPr/>
      <dgm:t>
        <a:bodyPr/>
        <a:lstStyle/>
        <a:p>
          <a:endParaRPr lang="en-US"/>
        </a:p>
      </dgm:t>
    </dgm:pt>
    <dgm:pt modelId="{5006507E-D519-4DFD-B8EB-19EC618D193D}">
      <dgm:prSet/>
      <dgm:spPr/>
      <dgm:t>
        <a:bodyPr/>
        <a:lstStyle/>
        <a:p>
          <a:r>
            <a:rPr lang="pt-BR" b="1"/>
            <a:t>02</a:t>
          </a:r>
          <a:r>
            <a:rPr lang="en-US" b="1"/>
            <a:t>​  </a:t>
          </a:r>
          <a:r>
            <a:rPr lang="pt-BR" b="1"/>
            <a:t>Extensões de Saúde​</a:t>
          </a:r>
          <a:endParaRPr lang="en-US"/>
        </a:p>
      </dgm:t>
    </dgm:pt>
    <dgm:pt modelId="{3337E1FF-997D-42AF-87ED-ECB5D386BFA9}" type="parTrans" cxnId="{E42FE07A-B104-41D5-8835-466EC47CA113}">
      <dgm:prSet/>
      <dgm:spPr/>
      <dgm:t>
        <a:bodyPr/>
        <a:lstStyle/>
        <a:p>
          <a:endParaRPr lang="en-US"/>
        </a:p>
      </dgm:t>
    </dgm:pt>
    <dgm:pt modelId="{C1E6E3A9-8DE3-43C2-B225-247F87F83384}" type="sibTrans" cxnId="{E42FE07A-B104-41D5-8835-466EC47CA113}">
      <dgm:prSet/>
      <dgm:spPr/>
      <dgm:t>
        <a:bodyPr/>
        <a:lstStyle/>
        <a:p>
          <a:endParaRPr lang="en-US"/>
        </a:p>
      </dgm:t>
    </dgm:pt>
    <dgm:pt modelId="{A33C4277-DE04-4D54-8812-869758A61F6B}">
      <dgm:prSet/>
      <dgm:spPr/>
      <dgm:t>
        <a:bodyPr/>
        <a:lstStyle/>
        <a:p>
          <a:r>
            <a:rPr lang="pt-BR" b="1"/>
            <a:t>01  </a:t>
          </a:r>
          <a:r>
            <a:rPr lang="en-US" b="1"/>
            <a:t>​</a:t>
          </a:r>
          <a:r>
            <a:rPr lang="pt-BR" b="1"/>
            <a:t>Vigilância em Saúde​</a:t>
          </a:r>
          <a:endParaRPr lang="en-US"/>
        </a:p>
      </dgm:t>
    </dgm:pt>
    <dgm:pt modelId="{9E962972-2A96-46CB-8F8E-A563717C7AB6}" type="parTrans" cxnId="{E160E951-7CB3-4D2C-AD83-A3B812145037}">
      <dgm:prSet/>
      <dgm:spPr/>
      <dgm:t>
        <a:bodyPr/>
        <a:lstStyle/>
        <a:p>
          <a:endParaRPr lang="en-US"/>
        </a:p>
      </dgm:t>
    </dgm:pt>
    <dgm:pt modelId="{0C45DA9C-4B03-4BF0-ACD4-9496A129FADB}" type="sibTrans" cxnId="{E160E951-7CB3-4D2C-AD83-A3B812145037}">
      <dgm:prSet/>
      <dgm:spPr/>
      <dgm:t>
        <a:bodyPr/>
        <a:lstStyle/>
        <a:p>
          <a:endParaRPr lang="en-US"/>
        </a:p>
      </dgm:t>
    </dgm:pt>
    <dgm:pt modelId="{60926D95-A175-4E4C-9468-34C3C6DB92A3}">
      <dgm:prSet/>
      <dgm:spPr/>
      <dgm:t>
        <a:bodyPr/>
        <a:lstStyle/>
        <a:p>
          <a:r>
            <a:rPr lang="pt-BR" b="1"/>
            <a:t>01 </a:t>
          </a:r>
          <a:r>
            <a:rPr lang="en-US" b="1"/>
            <a:t>​ </a:t>
          </a:r>
          <a:r>
            <a:rPr lang="pt-BR" b="1"/>
            <a:t>Farmácia Básica​</a:t>
          </a:r>
          <a:endParaRPr lang="en-US"/>
        </a:p>
      </dgm:t>
    </dgm:pt>
    <dgm:pt modelId="{5C4BDB22-2521-4702-B288-1A40CA78CC40}" type="parTrans" cxnId="{362E6EF5-1ADE-4516-9FC1-F910F573EE96}">
      <dgm:prSet/>
      <dgm:spPr/>
      <dgm:t>
        <a:bodyPr/>
        <a:lstStyle/>
        <a:p>
          <a:endParaRPr lang="en-US"/>
        </a:p>
      </dgm:t>
    </dgm:pt>
    <dgm:pt modelId="{98B3DD43-56C9-4D2E-A8E7-820FF80D5462}" type="sibTrans" cxnId="{362E6EF5-1ADE-4516-9FC1-F910F573EE96}">
      <dgm:prSet/>
      <dgm:spPr/>
      <dgm:t>
        <a:bodyPr/>
        <a:lstStyle/>
        <a:p>
          <a:endParaRPr lang="en-US"/>
        </a:p>
      </dgm:t>
    </dgm:pt>
    <dgm:pt modelId="{244CBEF5-4FC7-4703-BF79-D5973090D006}">
      <dgm:prSet/>
      <dgm:spPr/>
      <dgm:t>
        <a:bodyPr/>
        <a:lstStyle/>
        <a:p>
          <a:r>
            <a:rPr lang="pt-BR" b="1"/>
            <a:t>01</a:t>
          </a:r>
          <a:r>
            <a:rPr lang="en-US" b="1"/>
            <a:t>​  </a:t>
          </a:r>
          <a:r>
            <a:rPr lang="pt-BR" b="1"/>
            <a:t>Setor de Regulação​</a:t>
          </a:r>
          <a:endParaRPr lang="en-US"/>
        </a:p>
      </dgm:t>
    </dgm:pt>
    <dgm:pt modelId="{7F36713A-BAF3-4E29-9093-0959FB8C1453}" type="parTrans" cxnId="{38DC80AD-34C6-4DF6-9A48-D56ACD1FAE57}">
      <dgm:prSet/>
      <dgm:spPr/>
      <dgm:t>
        <a:bodyPr/>
        <a:lstStyle/>
        <a:p>
          <a:endParaRPr lang="en-US"/>
        </a:p>
      </dgm:t>
    </dgm:pt>
    <dgm:pt modelId="{A26D1020-73A5-4621-92B1-5D2533B0046D}" type="sibTrans" cxnId="{38DC80AD-34C6-4DF6-9A48-D56ACD1FAE57}">
      <dgm:prSet/>
      <dgm:spPr/>
      <dgm:t>
        <a:bodyPr/>
        <a:lstStyle/>
        <a:p>
          <a:endParaRPr lang="en-US"/>
        </a:p>
      </dgm:t>
    </dgm:pt>
    <dgm:pt modelId="{AA8A8C10-23F8-4743-BA60-CDC84C7616A0}">
      <dgm:prSet/>
      <dgm:spPr/>
      <dgm:t>
        <a:bodyPr/>
        <a:lstStyle/>
        <a:p>
          <a:r>
            <a:rPr lang="pt-BR" b="1"/>
            <a:t>01  </a:t>
          </a:r>
          <a:r>
            <a:rPr lang="en-US" b="1"/>
            <a:t>​</a:t>
          </a:r>
          <a:r>
            <a:rPr lang="pt-BR" b="1"/>
            <a:t>Equipe Multidisciplinar De Atenção Domiciliar – EMAD  ​</a:t>
          </a:r>
          <a:endParaRPr lang="en-US"/>
        </a:p>
      </dgm:t>
    </dgm:pt>
    <dgm:pt modelId="{F6E2D2C7-9F9B-438E-AD36-B1FFE1B7B592}" type="parTrans" cxnId="{17794C94-E6F1-4F1B-BADA-642506AC6F12}">
      <dgm:prSet/>
      <dgm:spPr/>
      <dgm:t>
        <a:bodyPr/>
        <a:lstStyle/>
        <a:p>
          <a:endParaRPr lang="en-US"/>
        </a:p>
      </dgm:t>
    </dgm:pt>
    <dgm:pt modelId="{E729B671-18DF-4DE0-9071-AF7E1312E385}" type="sibTrans" cxnId="{17794C94-E6F1-4F1B-BADA-642506AC6F12}">
      <dgm:prSet/>
      <dgm:spPr/>
      <dgm:t>
        <a:bodyPr/>
        <a:lstStyle/>
        <a:p>
          <a:endParaRPr lang="en-US"/>
        </a:p>
      </dgm:t>
    </dgm:pt>
    <dgm:pt modelId="{D5D258AC-43D9-42EE-82A8-B804E3ED850F}">
      <dgm:prSet/>
      <dgm:spPr/>
      <dgm:t>
        <a:bodyPr/>
        <a:lstStyle/>
        <a:p>
          <a:r>
            <a:rPr lang="pt-BR" b="1"/>
            <a:t>01  </a:t>
          </a:r>
          <a:r>
            <a:rPr lang="en-US" b="1"/>
            <a:t>​</a:t>
          </a:r>
          <a:r>
            <a:rPr lang="pt-BR" b="1"/>
            <a:t>Centro De Apoio Psicossocial – CAPS ​</a:t>
          </a:r>
          <a:endParaRPr lang="en-US"/>
        </a:p>
      </dgm:t>
    </dgm:pt>
    <dgm:pt modelId="{679B103C-0DFF-49B4-8F9A-17F087812A47}" type="parTrans" cxnId="{09ADDC43-DBB5-48C9-9094-7B59B85029D3}">
      <dgm:prSet/>
      <dgm:spPr/>
      <dgm:t>
        <a:bodyPr/>
        <a:lstStyle/>
        <a:p>
          <a:endParaRPr lang="en-US"/>
        </a:p>
      </dgm:t>
    </dgm:pt>
    <dgm:pt modelId="{D5C6BA13-7017-4C68-91E6-53FEA57F9FD0}" type="sibTrans" cxnId="{09ADDC43-DBB5-48C9-9094-7B59B85029D3}">
      <dgm:prSet/>
      <dgm:spPr/>
      <dgm:t>
        <a:bodyPr/>
        <a:lstStyle/>
        <a:p>
          <a:endParaRPr lang="en-US"/>
        </a:p>
      </dgm:t>
    </dgm:pt>
    <dgm:pt modelId="{CE4528DF-5002-4850-A52D-5603603FF78A}">
      <dgm:prSet/>
      <dgm:spPr/>
      <dgm:t>
        <a:bodyPr/>
        <a:lstStyle/>
        <a:p>
          <a:r>
            <a:rPr lang="pt-BR" b="1"/>
            <a:t>01   Pronto Atendimento </a:t>
          </a:r>
          <a:endParaRPr lang="en-US"/>
        </a:p>
      </dgm:t>
    </dgm:pt>
    <dgm:pt modelId="{B4669ACB-2433-4C12-B505-C805EACC56B6}" type="parTrans" cxnId="{C06D92ED-20B8-4438-96D2-9736D98E82E8}">
      <dgm:prSet/>
      <dgm:spPr/>
      <dgm:t>
        <a:bodyPr/>
        <a:lstStyle/>
        <a:p>
          <a:endParaRPr lang="en-US"/>
        </a:p>
      </dgm:t>
    </dgm:pt>
    <dgm:pt modelId="{E381E498-F7AC-4D75-917F-6A9E47E98E54}" type="sibTrans" cxnId="{C06D92ED-20B8-4438-96D2-9736D98E82E8}">
      <dgm:prSet/>
      <dgm:spPr/>
      <dgm:t>
        <a:bodyPr/>
        <a:lstStyle/>
        <a:p>
          <a:endParaRPr lang="en-US"/>
        </a:p>
      </dgm:t>
    </dgm:pt>
    <dgm:pt modelId="{CCEE413A-360F-4B35-80C6-1C15118D4EC6}" type="pres">
      <dgm:prSet presAssocID="{6C70C450-010A-45A9-91C8-EA7588F7A9D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71C5BC1-12E9-4ECF-9157-6F96FB93BBA7}" type="pres">
      <dgm:prSet presAssocID="{D8FA7FD3-39FC-4462-9683-DA90537F7513}" presName="thickLine" presStyleLbl="alignNode1" presStyleIdx="0" presStyleCnt="8"/>
      <dgm:spPr/>
    </dgm:pt>
    <dgm:pt modelId="{8912B35F-C94E-466B-8C14-CB61CB15280E}" type="pres">
      <dgm:prSet presAssocID="{D8FA7FD3-39FC-4462-9683-DA90537F7513}" presName="horz1" presStyleCnt="0"/>
      <dgm:spPr/>
    </dgm:pt>
    <dgm:pt modelId="{E7AD5505-8650-4BDB-89A9-FEDAF02386CA}" type="pres">
      <dgm:prSet presAssocID="{D8FA7FD3-39FC-4462-9683-DA90537F7513}" presName="tx1" presStyleLbl="revTx" presStyleIdx="0" presStyleCnt="8"/>
      <dgm:spPr/>
      <dgm:t>
        <a:bodyPr/>
        <a:lstStyle/>
        <a:p>
          <a:endParaRPr lang="pt-BR"/>
        </a:p>
      </dgm:t>
    </dgm:pt>
    <dgm:pt modelId="{8C1E9183-DB1E-43D5-90D0-0523D9A07784}" type="pres">
      <dgm:prSet presAssocID="{D8FA7FD3-39FC-4462-9683-DA90537F7513}" presName="vert1" presStyleCnt="0"/>
      <dgm:spPr/>
    </dgm:pt>
    <dgm:pt modelId="{36108AB0-D68B-4D39-9674-669D7227F846}" type="pres">
      <dgm:prSet presAssocID="{5006507E-D519-4DFD-B8EB-19EC618D193D}" presName="thickLine" presStyleLbl="alignNode1" presStyleIdx="1" presStyleCnt="8"/>
      <dgm:spPr/>
    </dgm:pt>
    <dgm:pt modelId="{199AC54C-BF8A-4549-A431-94D27C65ACCA}" type="pres">
      <dgm:prSet presAssocID="{5006507E-D519-4DFD-B8EB-19EC618D193D}" presName="horz1" presStyleCnt="0"/>
      <dgm:spPr/>
    </dgm:pt>
    <dgm:pt modelId="{CCD7B089-82F6-4F8D-8B73-CAF9228262BA}" type="pres">
      <dgm:prSet presAssocID="{5006507E-D519-4DFD-B8EB-19EC618D193D}" presName="tx1" presStyleLbl="revTx" presStyleIdx="1" presStyleCnt="8"/>
      <dgm:spPr/>
      <dgm:t>
        <a:bodyPr/>
        <a:lstStyle/>
        <a:p>
          <a:endParaRPr lang="pt-BR"/>
        </a:p>
      </dgm:t>
    </dgm:pt>
    <dgm:pt modelId="{C3D774B7-82FF-495A-9B36-2BC3BFB60507}" type="pres">
      <dgm:prSet presAssocID="{5006507E-D519-4DFD-B8EB-19EC618D193D}" presName="vert1" presStyleCnt="0"/>
      <dgm:spPr/>
    </dgm:pt>
    <dgm:pt modelId="{53524179-AF22-4991-B924-6A99A5315A8C}" type="pres">
      <dgm:prSet presAssocID="{A33C4277-DE04-4D54-8812-869758A61F6B}" presName="thickLine" presStyleLbl="alignNode1" presStyleIdx="2" presStyleCnt="8"/>
      <dgm:spPr/>
    </dgm:pt>
    <dgm:pt modelId="{DBF3DA22-57C5-45BF-8C86-9A1156D348EF}" type="pres">
      <dgm:prSet presAssocID="{A33C4277-DE04-4D54-8812-869758A61F6B}" presName="horz1" presStyleCnt="0"/>
      <dgm:spPr/>
    </dgm:pt>
    <dgm:pt modelId="{51404BB8-072C-4881-AC61-5BE60AB596C0}" type="pres">
      <dgm:prSet presAssocID="{A33C4277-DE04-4D54-8812-869758A61F6B}" presName="tx1" presStyleLbl="revTx" presStyleIdx="2" presStyleCnt="8"/>
      <dgm:spPr/>
      <dgm:t>
        <a:bodyPr/>
        <a:lstStyle/>
        <a:p>
          <a:endParaRPr lang="pt-BR"/>
        </a:p>
      </dgm:t>
    </dgm:pt>
    <dgm:pt modelId="{028E472E-969F-42E0-99DD-2EDE7D607BB6}" type="pres">
      <dgm:prSet presAssocID="{A33C4277-DE04-4D54-8812-869758A61F6B}" presName="vert1" presStyleCnt="0"/>
      <dgm:spPr/>
    </dgm:pt>
    <dgm:pt modelId="{F23DB479-9AEC-410B-9017-DE34D687B39F}" type="pres">
      <dgm:prSet presAssocID="{60926D95-A175-4E4C-9468-34C3C6DB92A3}" presName="thickLine" presStyleLbl="alignNode1" presStyleIdx="3" presStyleCnt="8"/>
      <dgm:spPr/>
    </dgm:pt>
    <dgm:pt modelId="{266E996B-33E4-458F-8A72-5AED75E63B41}" type="pres">
      <dgm:prSet presAssocID="{60926D95-A175-4E4C-9468-34C3C6DB92A3}" presName="horz1" presStyleCnt="0"/>
      <dgm:spPr/>
    </dgm:pt>
    <dgm:pt modelId="{A58F67B5-9E51-44B1-9DED-949A43C8D191}" type="pres">
      <dgm:prSet presAssocID="{60926D95-A175-4E4C-9468-34C3C6DB92A3}" presName="tx1" presStyleLbl="revTx" presStyleIdx="3" presStyleCnt="8"/>
      <dgm:spPr/>
      <dgm:t>
        <a:bodyPr/>
        <a:lstStyle/>
        <a:p>
          <a:endParaRPr lang="pt-BR"/>
        </a:p>
      </dgm:t>
    </dgm:pt>
    <dgm:pt modelId="{301CF517-6B1F-45EF-9D81-6598202B72EC}" type="pres">
      <dgm:prSet presAssocID="{60926D95-A175-4E4C-9468-34C3C6DB92A3}" presName="vert1" presStyleCnt="0"/>
      <dgm:spPr/>
    </dgm:pt>
    <dgm:pt modelId="{FFFF1DB8-FF0F-4B01-938F-0F7AE26AB4EE}" type="pres">
      <dgm:prSet presAssocID="{244CBEF5-4FC7-4703-BF79-D5973090D006}" presName="thickLine" presStyleLbl="alignNode1" presStyleIdx="4" presStyleCnt="8"/>
      <dgm:spPr/>
    </dgm:pt>
    <dgm:pt modelId="{DD977A7E-D4AA-4600-AB8D-754E70FD4D2A}" type="pres">
      <dgm:prSet presAssocID="{244CBEF5-4FC7-4703-BF79-D5973090D006}" presName="horz1" presStyleCnt="0"/>
      <dgm:spPr/>
    </dgm:pt>
    <dgm:pt modelId="{79AF41F7-240A-4976-A5DA-809B9E44C675}" type="pres">
      <dgm:prSet presAssocID="{244CBEF5-4FC7-4703-BF79-D5973090D006}" presName="tx1" presStyleLbl="revTx" presStyleIdx="4" presStyleCnt="8"/>
      <dgm:spPr/>
      <dgm:t>
        <a:bodyPr/>
        <a:lstStyle/>
        <a:p>
          <a:endParaRPr lang="pt-BR"/>
        </a:p>
      </dgm:t>
    </dgm:pt>
    <dgm:pt modelId="{30A4CA61-3915-41A5-B67E-A8C1F7E88D58}" type="pres">
      <dgm:prSet presAssocID="{244CBEF5-4FC7-4703-BF79-D5973090D006}" presName="vert1" presStyleCnt="0"/>
      <dgm:spPr/>
    </dgm:pt>
    <dgm:pt modelId="{AF41C6F9-D82D-4665-A6AF-AE8E7D3113BC}" type="pres">
      <dgm:prSet presAssocID="{AA8A8C10-23F8-4743-BA60-CDC84C7616A0}" presName="thickLine" presStyleLbl="alignNode1" presStyleIdx="5" presStyleCnt="8"/>
      <dgm:spPr/>
    </dgm:pt>
    <dgm:pt modelId="{DDF422A7-FFF0-48AF-81BF-15CC8B74A8A6}" type="pres">
      <dgm:prSet presAssocID="{AA8A8C10-23F8-4743-BA60-CDC84C7616A0}" presName="horz1" presStyleCnt="0"/>
      <dgm:spPr/>
    </dgm:pt>
    <dgm:pt modelId="{D9FD070D-4D79-4060-8E80-A62A814E3E3C}" type="pres">
      <dgm:prSet presAssocID="{AA8A8C10-23F8-4743-BA60-CDC84C7616A0}" presName="tx1" presStyleLbl="revTx" presStyleIdx="5" presStyleCnt="8"/>
      <dgm:spPr/>
      <dgm:t>
        <a:bodyPr/>
        <a:lstStyle/>
        <a:p>
          <a:endParaRPr lang="pt-BR"/>
        </a:p>
      </dgm:t>
    </dgm:pt>
    <dgm:pt modelId="{F9E80956-727D-470A-966D-9164E3BE363F}" type="pres">
      <dgm:prSet presAssocID="{AA8A8C10-23F8-4743-BA60-CDC84C7616A0}" presName="vert1" presStyleCnt="0"/>
      <dgm:spPr/>
    </dgm:pt>
    <dgm:pt modelId="{DD449AE1-881E-4C72-9115-AE917D4EB7D0}" type="pres">
      <dgm:prSet presAssocID="{D5D258AC-43D9-42EE-82A8-B804E3ED850F}" presName="thickLine" presStyleLbl="alignNode1" presStyleIdx="6" presStyleCnt="8"/>
      <dgm:spPr/>
    </dgm:pt>
    <dgm:pt modelId="{4C417A22-2A0A-4081-9DE9-E6A7314D90B8}" type="pres">
      <dgm:prSet presAssocID="{D5D258AC-43D9-42EE-82A8-B804E3ED850F}" presName="horz1" presStyleCnt="0"/>
      <dgm:spPr/>
    </dgm:pt>
    <dgm:pt modelId="{0AFAA202-9F6A-4E51-A92E-89EDE3D301A4}" type="pres">
      <dgm:prSet presAssocID="{D5D258AC-43D9-42EE-82A8-B804E3ED850F}" presName="tx1" presStyleLbl="revTx" presStyleIdx="6" presStyleCnt="8"/>
      <dgm:spPr/>
      <dgm:t>
        <a:bodyPr/>
        <a:lstStyle/>
        <a:p>
          <a:endParaRPr lang="pt-BR"/>
        </a:p>
      </dgm:t>
    </dgm:pt>
    <dgm:pt modelId="{4FF188F4-91F4-4F80-9A5A-34730F0E0945}" type="pres">
      <dgm:prSet presAssocID="{D5D258AC-43D9-42EE-82A8-B804E3ED850F}" presName="vert1" presStyleCnt="0"/>
      <dgm:spPr/>
    </dgm:pt>
    <dgm:pt modelId="{C424BA01-825B-4CE8-879E-A08651D50490}" type="pres">
      <dgm:prSet presAssocID="{CE4528DF-5002-4850-A52D-5603603FF78A}" presName="thickLine" presStyleLbl="alignNode1" presStyleIdx="7" presStyleCnt="8"/>
      <dgm:spPr/>
    </dgm:pt>
    <dgm:pt modelId="{3BAD6549-C656-4D64-A342-0F7329A74DFA}" type="pres">
      <dgm:prSet presAssocID="{CE4528DF-5002-4850-A52D-5603603FF78A}" presName="horz1" presStyleCnt="0"/>
      <dgm:spPr/>
    </dgm:pt>
    <dgm:pt modelId="{C931DFAA-B944-4460-A6F2-B841588599A4}" type="pres">
      <dgm:prSet presAssocID="{CE4528DF-5002-4850-A52D-5603603FF78A}" presName="tx1" presStyleLbl="revTx" presStyleIdx="7" presStyleCnt="8"/>
      <dgm:spPr/>
      <dgm:t>
        <a:bodyPr/>
        <a:lstStyle/>
        <a:p>
          <a:endParaRPr lang="pt-BR"/>
        </a:p>
      </dgm:t>
    </dgm:pt>
    <dgm:pt modelId="{4C958EE3-8FD6-4C68-A01B-2047BCE3A123}" type="pres">
      <dgm:prSet presAssocID="{CE4528DF-5002-4850-A52D-5603603FF78A}" presName="vert1" presStyleCnt="0"/>
      <dgm:spPr/>
    </dgm:pt>
  </dgm:ptLst>
  <dgm:cxnLst>
    <dgm:cxn modelId="{38DC80AD-34C6-4DF6-9A48-D56ACD1FAE57}" srcId="{6C70C450-010A-45A9-91C8-EA7588F7A9D1}" destId="{244CBEF5-4FC7-4703-BF79-D5973090D006}" srcOrd="4" destOrd="0" parTransId="{7F36713A-BAF3-4E29-9093-0959FB8C1453}" sibTransId="{A26D1020-73A5-4621-92B1-5D2533B0046D}"/>
    <dgm:cxn modelId="{17794C94-E6F1-4F1B-BADA-642506AC6F12}" srcId="{6C70C450-010A-45A9-91C8-EA7588F7A9D1}" destId="{AA8A8C10-23F8-4743-BA60-CDC84C7616A0}" srcOrd="5" destOrd="0" parTransId="{F6E2D2C7-9F9B-438E-AD36-B1FFE1B7B592}" sibTransId="{E729B671-18DF-4DE0-9071-AF7E1312E385}"/>
    <dgm:cxn modelId="{E160E951-7CB3-4D2C-AD83-A3B812145037}" srcId="{6C70C450-010A-45A9-91C8-EA7588F7A9D1}" destId="{A33C4277-DE04-4D54-8812-869758A61F6B}" srcOrd="2" destOrd="0" parTransId="{9E962972-2A96-46CB-8F8E-A563717C7AB6}" sibTransId="{0C45DA9C-4B03-4BF0-ACD4-9496A129FADB}"/>
    <dgm:cxn modelId="{362E6EF5-1ADE-4516-9FC1-F910F573EE96}" srcId="{6C70C450-010A-45A9-91C8-EA7588F7A9D1}" destId="{60926D95-A175-4E4C-9468-34C3C6DB92A3}" srcOrd="3" destOrd="0" parTransId="{5C4BDB22-2521-4702-B288-1A40CA78CC40}" sibTransId="{98B3DD43-56C9-4D2E-A8E7-820FF80D5462}"/>
    <dgm:cxn modelId="{C06D92ED-20B8-4438-96D2-9736D98E82E8}" srcId="{6C70C450-010A-45A9-91C8-EA7588F7A9D1}" destId="{CE4528DF-5002-4850-A52D-5603603FF78A}" srcOrd="7" destOrd="0" parTransId="{B4669ACB-2433-4C12-B505-C805EACC56B6}" sibTransId="{E381E498-F7AC-4D75-917F-6A9E47E98E54}"/>
    <dgm:cxn modelId="{506FA0EC-61A9-4FBB-9FEE-A56D3AE53E46}" type="presOf" srcId="{D5D258AC-43D9-42EE-82A8-B804E3ED850F}" destId="{0AFAA202-9F6A-4E51-A92E-89EDE3D301A4}" srcOrd="0" destOrd="0" presId="urn:microsoft.com/office/officeart/2008/layout/LinedList"/>
    <dgm:cxn modelId="{710E6AE6-086B-4B61-802B-66D143BEADD7}" type="presOf" srcId="{244CBEF5-4FC7-4703-BF79-D5973090D006}" destId="{79AF41F7-240A-4976-A5DA-809B9E44C675}" srcOrd="0" destOrd="0" presId="urn:microsoft.com/office/officeart/2008/layout/LinedList"/>
    <dgm:cxn modelId="{6CFA1EAB-D712-47B5-9EAC-533F243BD466}" type="presOf" srcId="{60926D95-A175-4E4C-9468-34C3C6DB92A3}" destId="{A58F67B5-9E51-44B1-9DED-949A43C8D191}" srcOrd="0" destOrd="0" presId="urn:microsoft.com/office/officeart/2008/layout/LinedList"/>
    <dgm:cxn modelId="{E42FE07A-B104-41D5-8835-466EC47CA113}" srcId="{6C70C450-010A-45A9-91C8-EA7588F7A9D1}" destId="{5006507E-D519-4DFD-B8EB-19EC618D193D}" srcOrd="1" destOrd="0" parTransId="{3337E1FF-997D-42AF-87ED-ECB5D386BFA9}" sibTransId="{C1E6E3A9-8DE3-43C2-B225-247F87F83384}"/>
    <dgm:cxn modelId="{1705B2CB-BE63-4A7E-8304-7BE91F136612}" type="presOf" srcId="{A33C4277-DE04-4D54-8812-869758A61F6B}" destId="{51404BB8-072C-4881-AC61-5BE60AB596C0}" srcOrd="0" destOrd="0" presId="urn:microsoft.com/office/officeart/2008/layout/LinedList"/>
    <dgm:cxn modelId="{25105DF9-1667-4FD7-88A1-CF172FC13027}" type="presOf" srcId="{CE4528DF-5002-4850-A52D-5603603FF78A}" destId="{C931DFAA-B944-4460-A6F2-B841588599A4}" srcOrd="0" destOrd="0" presId="urn:microsoft.com/office/officeart/2008/layout/LinedList"/>
    <dgm:cxn modelId="{D7EBA677-BE55-4070-9255-DA2C9027DD27}" type="presOf" srcId="{5006507E-D519-4DFD-B8EB-19EC618D193D}" destId="{CCD7B089-82F6-4F8D-8B73-CAF9228262BA}" srcOrd="0" destOrd="0" presId="urn:microsoft.com/office/officeart/2008/layout/LinedList"/>
    <dgm:cxn modelId="{204BD7A1-57F4-4FA9-ABD3-A1DDE4C100F6}" type="presOf" srcId="{AA8A8C10-23F8-4743-BA60-CDC84C7616A0}" destId="{D9FD070D-4D79-4060-8E80-A62A814E3E3C}" srcOrd="0" destOrd="0" presId="urn:microsoft.com/office/officeart/2008/layout/LinedList"/>
    <dgm:cxn modelId="{09ADDC43-DBB5-48C9-9094-7B59B85029D3}" srcId="{6C70C450-010A-45A9-91C8-EA7588F7A9D1}" destId="{D5D258AC-43D9-42EE-82A8-B804E3ED850F}" srcOrd="6" destOrd="0" parTransId="{679B103C-0DFF-49B4-8F9A-17F087812A47}" sibTransId="{D5C6BA13-7017-4C68-91E6-53FEA57F9FD0}"/>
    <dgm:cxn modelId="{75FFB043-BF74-4E5F-8B4B-B7AF117FB6CE}" type="presOf" srcId="{D8FA7FD3-39FC-4462-9683-DA90537F7513}" destId="{E7AD5505-8650-4BDB-89A9-FEDAF02386CA}" srcOrd="0" destOrd="0" presId="urn:microsoft.com/office/officeart/2008/layout/LinedList"/>
    <dgm:cxn modelId="{C63671B0-06F4-4B16-BB6B-FFFB0E443484}" srcId="{6C70C450-010A-45A9-91C8-EA7588F7A9D1}" destId="{D8FA7FD3-39FC-4462-9683-DA90537F7513}" srcOrd="0" destOrd="0" parTransId="{279A1EF8-AFB6-444F-B1BB-4FD56C769E31}" sibTransId="{365046CE-B77E-4682-8050-037AB8A081CC}"/>
    <dgm:cxn modelId="{AA61AA8F-9A24-4F67-92F6-37A1D690AA82}" type="presOf" srcId="{6C70C450-010A-45A9-91C8-EA7588F7A9D1}" destId="{CCEE413A-360F-4B35-80C6-1C15118D4EC6}" srcOrd="0" destOrd="0" presId="urn:microsoft.com/office/officeart/2008/layout/LinedList"/>
    <dgm:cxn modelId="{8A2AA905-32FD-47E8-AF3E-650FB59BA128}" type="presParOf" srcId="{CCEE413A-360F-4B35-80C6-1C15118D4EC6}" destId="{471C5BC1-12E9-4ECF-9157-6F96FB93BBA7}" srcOrd="0" destOrd="0" presId="urn:microsoft.com/office/officeart/2008/layout/LinedList"/>
    <dgm:cxn modelId="{9AA1D5F9-4633-4AE8-9FA6-8038D2178F33}" type="presParOf" srcId="{CCEE413A-360F-4B35-80C6-1C15118D4EC6}" destId="{8912B35F-C94E-466B-8C14-CB61CB15280E}" srcOrd="1" destOrd="0" presId="urn:microsoft.com/office/officeart/2008/layout/LinedList"/>
    <dgm:cxn modelId="{2F1AAFD5-0920-487C-A88E-2BE0636A60EB}" type="presParOf" srcId="{8912B35F-C94E-466B-8C14-CB61CB15280E}" destId="{E7AD5505-8650-4BDB-89A9-FEDAF02386CA}" srcOrd="0" destOrd="0" presId="urn:microsoft.com/office/officeart/2008/layout/LinedList"/>
    <dgm:cxn modelId="{C22C0E67-A59A-4EA5-8CD2-49E6BDF72F16}" type="presParOf" srcId="{8912B35F-C94E-466B-8C14-CB61CB15280E}" destId="{8C1E9183-DB1E-43D5-90D0-0523D9A07784}" srcOrd="1" destOrd="0" presId="urn:microsoft.com/office/officeart/2008/layout/LinedList"/>
    <dgm:cxn modelId="{76702C07-2381-4F3C-A411-00844C8443D2}" type="presParOf" srcId="{CCEE413A-360F-4B35-80C6-1C15118D4EC6}" destId="{36108AB0-D68B-4D39-9674-669D7227F846}" srcOrd="2" destOrd="0" presId="urn:microsoft.com/office/officeart/2008/layout/LinedList"/>
    <dgm:cxn modelId="{55809359-375A-4DE5-936A-01BE726BAC12}" type="presParOf" srcId="{CCEE413A-360F-4B35-80C6-1C15118D4EC6}" destId="{199AC54C-BF8A-4549-A431-94D27C65ACCA}" srcOrd="3" destOrd="0" presId="urn:microsoft.com/office/officeart/2008/layout/LinedList"/>
    <dgm:cxn modelId="{6F1B4820-4C18-47F5-945B-8767477D6A4E}" type="presParOf" srcId="{199AC54C-BF8A-4549-A431-94D27C65ACCA}" destId="{CCD7B089-82F6-4F8D-8B73-CAF9228262BA}" srcOrd="0" destOrd="0" presId="urn:microsoft.com/office/officeart/2008/layout/LinedList"/>
    <dgm:cxn modelId="{45D7584D-BCEE-47A9-AB68-5FA19603D008}" type="presParOf" srcId="{199AC54C-BF8A-4549-A431-94D27C65ACCA}" destId="{C3D774B7-82FF-495A-9B36-2BC3BFB60507}" srcOrd="1" destOrd="0" presId="urn:microsoft.com/office/officeart/2008/layout/LinedList"/>
    <dgm:cxn modelId="{6DBA8587-CBEB-44D1-B235-39E70CFD1A74}" type="presParOf" srcId="{CCEE413A-360F-4B35-80C6-1C15118D4EC6}" destId="{53524179-AF22-4991-B924-6A99A5315A8C}" srcOrd="4" destOrd="0" presId="urn:microsoft.com/office/officeart/2008/layout/LinedList"/>
    <dgm:cxn modelId="{D331EFA5-944C-4D98-A1EB-C10C24280D71}" type="presParOf" srcId="{CCEE413A-360F-4B35-80C6-1C15118D4EC6}" destId="{DBF3DA22-57C5-45BF-8C86-9A1156D348EF}" srcOrd="5" destOrd="0" presId="urn:microsoft.com/office/officeart/2008/layout/LinedList"/>
    <dgm:cxn modelId="{3CCA422B-1E1F-4AE3-8999-DE39B6869CF1}" type="presParOf" srcId="{DBF3DA22-57C5-45BF-8C86-9A1156D348EF}" destId="{51404BB8-072C-4881-AC61-5BE60AB596C0}" srcOrd="0" destOrd="0" presId="urn:microsoft.com/office/officeart/2008/layout/LinedList"/>
    <dgm:cxn modelId="{9C1EF11C-0081-4059-B5C6-03D39C69BA90}" type="presParOf" srcId="{DBF3DA22-57C5-45BF-8C86-9A1156D348EF}" destId="{028E472E-969F-42E0-99DD-2EDE7D607BB6}" srcOrd="1" destOrd="0" presId="urn:microsoft.com/office/officeart/2008/layout/LinedList"/>
    <dgm:cxn modelId="{F8D94C1D-7EF4-424E-BF94-DA434C2FD85C}" type="presParOf" srcId="{CCEE413A-360F-4B35-80C6-1C15118D4EC6}" destId="{F23DB479-9AEC-410B-9017-DE34D687B39F}" srcOrd="6" destOrd="0" presId="urn:microsoft.com/office/officeart/2008/layout/LinedList"/>
    <dgm:cxn modelId="{026AE158-07E2-423F-AE1D-8686F294A1FC}" type="presParOf" srcId="{CCEE413A-360F-4B35-80C6-1C15118D4EC6}" destId="{266E996B-33E4-458F-8A72-5AED75E63B41}" srcOrd="7" destOrd="0" presId="urn:microsoft.com/office/officeart/2008/layout/LinedList"/>
    <dgm:cxn modelId="{31AA628C-E428-4094-9B5E-D9CC53412AF7}" type="presParOf" srcId="{266E996B-33E4-458F-8A72-5AED75E63B41}" destId="{A58F67B5-9E51-44B1-9DED-949A43C8D191}" srcOrd="0" destOrd="0" presId="urn:microsoft.com/office/officeart/2008/layout/LinedList"/>
    <dgm:cxn modelId="{562596DB-E239-41C7-95FD-94D57258C236}" type="presParOf" srcId="{266E996B-33E4-458F-8A72-5AED75E63B41}" destId="{301CF517-6B1F-45EF-9D81-6598202B72EC}" srcOrd="1" destOrd="0" presId="urn:microsoft.com/office/officeart/2008/layout/LinedList"/>
    <dgm:cxn modelId="{0C030AB8-E4CE-4DF5-9ECA-C4EB5D39703A}" type="presParOf" srcId="{CCEE413A-360F-4B35-80C6-1C15118D4EC6}" destId="{FFFF1DB8-FF0F-4B01-938F-0F7AE26AB4EE}" srcOrd="8" destOrd="0" presId="urn:microsoft.com/office/officeart/2008/layout/LinedList"/>
    <dgm:cxn modelId="{924B0F1A-B762-4E8C-A4FC-283800EF13F9}" type="presParOf" srcId="{CCEE413A-360F-4B35-80C6-1C15118D4EC6}" destId="{DD977A7E-D4AA-4600-AB8D-754E70FD4D2A}" srcOrd="9" destOrd="0" presId="urn:microsoft.com/office/officeart/2008/layout/LinedList"/>
    <dgm:cxn modelId="{6C089700-41E3-4CB6-9057-468EECC8B0CE}" type="presParOf" srcId="{DD977A7E-D4AA-4600-AB8D-754E70FD4D2A}" destId="{79AF41F7-240A-4976-A5DA-809B9E44C675}" srcOrd="0" destOrd="0" presId="urn:microsoft.com/office/officeart/2008/layout/LinedList"/>
    <dgm:cxn modelId="{52DEA381-22D1-480F-A26D-89EAE17B2141}" type="presParOf" srcId="{DD977A7E-D4AA-4600-AB8D-754E70FD4D2A}" destId="{30A4CA61-3915-41A5-B67E-A8C1F7E88D58}" srcOrd="1" destOrd="0" presId="urn:microsoft.com/office/officeart/2008/layout/LinedList"/>
    <dgm:cxn modelId="{819CF721-2393-4485-96B6-4FD5B7A41B5B}" type="presParOf" srcId="{CCEE413A-360F-4B35-80C6-1C15118D4EC6}" destId="{AF41C6F9-D82D-4665-A6AF-AE8E7D3113BC}" srcOrd="10" destOrd="0" presId="urn:microsoft.com/office/officeart/2008/layout/LinedList"/>
    <dgm:cxn modelId="{C61BF301-81AA-4338-A72E-0AE6615B683B}" type="presParOf" srcId="{CCEE413A-360F-4B35-80C6-1C15118D4EC6}" destId="{DDF422A7-FFF0-48AF-81BF-15CC8B74A8A6}" srcOrd="11" destOrd="0" presId="urn:microsoft.com/office/officeart/2008/layout/LinedList"/>
    <dgm:cxn modelId="{6CA0E5C0-BEEF-4335-B5E9-9C2D7F8799A1}" type="presParOf" srcId="{DDF422A7-FFF0-48AF-81BF-15CC8B74A8A6}" destId="{D9FD070D-4D79-4060-8E80-A62A814E3E3C}" srcOrd="0" destOrd="0" presId="urn:microsoft.com/office/officeart/2008/layout/LinedList"/>
    <dgm:cxn modelId="{632CE518-943D-4C3D-842D-1F6D704DDCE1}" type="presParOf" srcId="{DDF422A7-FFF0-48AF-81BF-15CC8B74A8A6}" destId="{F9E80956-727D-470A-966D-9164E3BE363F}" srcOrd="1" destOrd="0" presId="urn:microsoft.com/office/officeart/2008/layout/LinedList"/>
    <dgm:cxn modelId="{E769B762-09DB-4ADE-B99B-4CE88F8FE396}" type="presParOf" srcId="{CCEE413A-360F-4B35-80C6-1C15118D4EC6}" destId="{DD449AE1-881E-4C72-9115-AE917D4EB7D0}" srcOrd="12" destOrd="0" presId="urn:microsoft.com/office/officeart/2008/layout/LinedList"/>
    <dgm:cxn modelId="{9EFE5335-9874-4B9F-8326-FEA648CFFC01}" type="presParOf" srcId="{CCEE413A-360F-4B35-80C6-1C15118D4EC6}" destId="{4C417A22-2A0A-4081-9DE9-E6A7314D90B8}" srcOrd="13" destOrd="0" presId="urn:microsoft.com/office/officeart/2008/layout/LinedList"/>
    <dgm:cxn modelId="{98ADD4A4-BB54-49FA-B53C-0F892039BC1A}" type="presParOf" srcId="{4C417A22-2A0A-4081-9DE9-E6A7314D90B8}" destId="{0AFAA202-9F6A-4E51-A92E-89EDE3D301A4}" srcOrd="0" destOrd="0" presId="urn:microsoft.com/office/officeart/2008/layout/LinedList"/>
    <dgm:cxn modelId="{E7EB86F5-B4A4-447C-A186-1E2851CF66ED}" type="presParOf" srcId="{4C417A22-2A0A-4081-9DE9-E6A7314D90B8}" destId="{4FF188F4-91F4-4F80-9A5A-34730F0E0945}" srcOrd="1" destOrd="0" presId="urn:microsoft.com/office/officeart/2008/layout/LinedList"/>
    <dgm:cxn modelId="{A5BD768F-86E9-444D-A80F-0537DFC10847}" type="presParOf" srcId="{CCEE413A-360F-4B35-80C6-1C15118D4EC6}" destId="{C424BA01-825B-4CE8-879E-A08651D50490}" srcOrd="14" destOrd="0" presId="urn:microsoft.com/office/officeart/2008/layout/LinedList"/>
    <dgm:cxn modelId="{1ABE81EF-F748-42C6-8998-CC3609A2C7AF}" type="presParOf" srcId="{CCEE413A-360F-4B35-80C6-1C15118D4EC6}" destId="{3BAD6549-C656-4D64-A342-0F7329A74DFA}" srcOrd="15" destOrd="0" presId="urn:microsoft.com/office/officeart/2008/layout/LinedList"/>
    <dgm:cxn modelId="{4620715D-D2E1-4C32-9EF9-EAA8F3F3ABAC}" type="presParOf" srcId="{3BAD6549-C656-4D64-A342-0F7329A74DFA}" destId="{C931DFAA-B944-4460-A6F2-B841588599A4}" srcOrd="0" destOrd="0" presId="urn:microsoft.com/office/officeart/2008/layout/LinedList"/>
    <dgm:cxn modelId="{B7B83B90-764F-4916-ACE5-50B33404AFE8}" type="presParOf" srcId="{3BAD6549-C656-4D64-A342-0F7329A74DFA}" destId="{4C958EE3-8FD6-4C68-A01B-2047BCE3A1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5B4FA-3307-4D2E-9048-062A94EBA6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</dgm:pt>
    <dgm:pt modelId="{8B98E71E-5D72-4834-81EA-F09D8970BBED}">
      <dgm:prSet phldrT="[Texto]" phldr="0"/>
      <dgm:spPr/>
      <dgm:t>
        <a:bodyPr/>
        <a:lstStyle/>
        <a:p>
          <a:pPr rtl="0"/>
          <a:r>
            <a:rPr lang="pt-BR" dirty="0">
              <a:latin typeface="Verdana"/>
              <a:ea typeface="Verdana"/>
            </a:rPr>
            <a:t>25.041 VIDAS </a:t>
          </a:r>
        </a:p>
      </dgm:t>
    </dgm:pt>
    <dgm:pt modelId="{2A8049E5-1AB2-47F6-B2E7-400D5E6D96C2}" type="parTrans" cxnId="{6ABA28C2-C1A6-4352-BF92-478960659E77}">
      <dgm:prSet/>
      <dgm:spPr/>
    </dgm:pt>
    <dgm:pt modelId="{F1F28D63-D418-45AE-A116-E430A7C64B45}" type="sibTrans" cxnId="{6ABA28C2-C1A6-4352-BF92-478960659E77}">
      <dgm:prSet/>
      <dgm:spPr/>
      <dgm:t>
        <a:bodyPr/>
        <a:lstStyle/>
        <a:p>
          <a:endParaRPr lang="pt-BR"/>
        </a:p>
      </dgm:t>
    </dgm:pt>
    <dgm:pt modelId="{9252B7AC-DDB3-459D-8BE9-25A7A0E87EE4}">
      <dgm:prSet phldr="0"/>
      <dgm:spPr/>
      <dgm:t>
        <a:bodyPr/>
        <a:lstStyle/>
        <a:p>
          <a:pPr rtl="0"/>
          <a:r>
            <a:rPr lang="pt-BR" dirty="0">
              <a:latin typeface="Verdana"/>
              <a:ea typeface="Verdana"/>
            </a:rPr>
            <a:t>8.759 FAMÍLIAS </a:t>
          </a:r>
        </a:p>
      </dgm:t>
    </dgm:pt>
    <dgm:pt modelId="{AE9DF10C-A808-469B-8707-0AB5A3B13D6D}" type="parTrans" cxnId="{DA626B07-27B0-48F4-B0C3-1276684A5D22}">
      <dgm:prSet/>
      <dgm:spPr/>
    </dgm:pt>
    <dgm:pt modelId="{E9B0E32B-8DF7-4035-A57F-CF8A2D0307E2}" type="sibTrans" cxnId="{DA626B07-27B0-48F4-B0C3-1276684A5D22}">
      <dgm:prSet/>
      <dgm:spPr/>
    </dgm:pt>
    <dgm:pt modelId="{48C9F21E-DF6F-48E2-8533-71E7171F1BCC}" type="pres">
      <dgm:prSet presAssocID="{B1D5B4FA-3307-4D2E-9048-062A94EBA606}" presName="vert0" presStyleCnt="0">
        <dgm:presLayoutVars>
          <dgm:dir/>
          <dgm:animOne val="branch"/>
          <dgm:animLvl val="lvl"/>
        </dgm:presLayoutVars>
      </dgm:prSet>
      <dgm:spPr/>
    </dgm:pt>
    <dgm:pt modelId="{4D20ED13-DB88-4845-986F-D14402C64AFB}" type="pres">
      <dgm:prSet presAssocID="{8B98E71E-5D72-4834-81EA-F09D8970BBED}" presName="thickLine" presStyleLbl="alignNode1" presStyleIdx="0" presStyleCnt="2"/>
      <dgm:spPr/>
    </dgm:pt>
    <dgm:pt modelId="{8D74CA27-CDF4-4199-B1AD-F1526D95CA42}" type="pres">
      <dgm:prSet presAssocID="{8B98E71E-5D72-4834-81EA-F09D8970BBED}" presName="horz1" presStyleCnt="0"/>
      <dgm:spPr/>
    </dgm:pt>
    <dgm:pt modelId="{253DE997-85C7-416E-92AB-F45D13C3FA74}" type="pres">
      <dgm:prSet presAssocID="{8B98E71E-5D72-4834-81EA-F09D8970BBED}" presName="tx1" presStyleLbl="revTx" presStyleIdx="0" presStyleCnt="2"/>
      <dgm:spPr/>
      <dgm:t>
        <a:bodyPr/>
        <a:lstStyle/>
        <a:p>
          <a:endParaRPr lang="pt-BR"/>
        </a:p>
      </dgm:t>
    </dgm:pt>
    <dgm:pt modelId="{A06C46E5-8700-4593-99CA-268EB8A94EF2}" type="pres">
      <dgm:prSet presAssocID="{8B98E71E-5D72-4834-81EA-F09D8970BBED}" presName="vert1" presStyleCnt="0"/>
      <dgm:spPr/>
    </dgm:pt>
    <dgm:pt modelId="{8F38C68D-4F63-4966-9A69-0926059B9414}" type="pres">
      <dgm:prSet presAssocID="{9252B7AC-DDB3-459D-8BE9-25A7A0E87EE4}" presName="thickLine" presStyleLbl="alignNode1" presStyleIdx="1" presStyleCnt="2"/>
      <dgm:spPr/>
    </dgm:pt>
    <dgm:pt modelId="{86642DED-94A1-47E4-A0C9-9D5BC9375C21}" type="pres">
      <dgm:prSet presAssocID="{9252B7AC-DDB3-459D-8BE9-25A7A0E87EE4}" presName="horz1" presStyleCnt="0"/>
      <dgm:spPr/>
    </dgm:pt>
    <dgm:pt modelId="{374CBB4E-62E4-4F93-9E8A-16A9C16CDFC4}" type="pres">
      <dgm:prSet presAssocID="{9252B7AC-DDB3-459D-8BE9-25A7A0E87EE4}" presName="tx1" presStyleLbl="revTx" presStyleIdx="1" presStyleCnt="2"/>
      <dgm:spPr/>
      <dgm:t>
        <a:bodyPr/>
        <a:lstStyle/>
        <a:p>
          <a:endParaRPr lang="pt-BR"/>
        </a:p>
      </dgm:t>
    </dgm:pt>
    <dgm:pt modelId="{1385D88B-37B9-4507-B267-F5A8B3C33F43}" type="pres">
      <dgm:prSet presAssocID="{9252B7AC-DDB3-459D-8BE9-25A7A0E87EE4}" presName="vert1" presStyleCnt="0"/>
      <dgm:spPr/>
    </dgm:pt>
  </dgm:ptLst>
  <dgm:cxnLst>
    <dgm:cxn modelId="{6F18B0EB-89DF-4AFC-A5F6-4B384FB075EA}" type="presOf" srcId="{9252B7AC-DDB3-459D-8BE9-25A7A0E87EE4}" destId="{374CBB4E-62E4-4F93-9E8A-16A9C16CDFC4}" srcOrd="0" destOrd="0" presId="urn:microsoft.com/office/officeart/2008/layout/LinedList"/>
    <dgm:cxn modelId="{A939E6CF-3C6B-4ABE-8D6B-1688EFF6D640}" type="presOf" srcId="{8B98E71E-5D72-4834-81EA-F09D8970BBED}" destId="{253DE997-85C7-416E-92AB-F45D13C3FA74}" srcOrd="0" destOrd="0" presId="urn:microsoft.com/office/officeart/2008/layout/LinedList"/>
    <dgm:cxn modelId="{6ABA28C2-C1A6-4352-BF92-478960659E77}" srcId="{B1D5B4FA-3307-4D2E-9048-062A94EBA606}" destId="{8B98E71E-5D72-4834-81EA-F09D8970BBED}" srcOrd="0" destOrd="0" parTransId="{2A8049E5-1AB2-47F6-B2E7-400D5E6D96C2}" sibTransId="{F1F28D63-D418-45AE-A116-E430A7C64B45}"/>
    <dgm:cxn modelId="{DA626B07-27B0-48F4-B0C3-1276684A5D22}" srcId="{B1D5B4FA-3307-4D2E-9048-062A94EBA606}" destId="{9252B7AC-DDB3-459D-8BE9-25A7A0E87EE4}" srcOrd="1" destOrd="0" parTransId="{AE9DF10C-A808-469B-8707-0AB5A3B13D6D}" sibTransId="{E9B0E32B-8DF7-4035-A57F-CF8A2D0307E2}"/>
    <dgm:cxn modelId="{AF6A298B-070E-4E5C-8CEF-2F6C46F3B191}" type="presOf" srcId="{B1D5B4FA-3307-4D2E-9048-062A94EBA606}" destId="{48C9F21E-DF6F-48E2-8533-71E7171F1BCC}" srcOrd="0" destOrd="0" presId="urn:microsoft.com/office/officeart/2008/layout/LinedList"/>
    <dgm:cxn modelId="{242EC6A9-B096-4571-BFC4-1AAB98E6C62B}" type="presParOf" srcId="{48C9F21E-DF6F-48E2-8533-71E7171F1BCC}" destId="{4D20ED13-DB88-4845-986F-D14402C64AFB}" srcOrd="0" destOrd="0" presId="urn:microsoft.com/office/officeart/2008/layout/LinedList"/>
    <dgm:cxn modelId="{264DE5D9-5923-42B2-9C6D-E4B300740741}" type="presParOf" srcId="{48C9F21E-DF6F-48E2-8533-71E7171F1BCC}" destId="{8D74CA27-CDF4-4199-B1AD-F1526D95CA42}" srcOrd="1" destOrd="0" presId="urn:microsoft.com/office/officeart/2008/layout/LinedList"/>
    <dgm:cxn modelId="{017353DF-6BF3-418F-82A3-E5C1E2899DFC}" type="presParOf" srcId="{8D74CA27-CDF4-4199-B1AD-F1526D95CA42}" destId="{253DE997-85C7-416E-92AB-F45D13C3FA74}" srcOrd="0" destOrd="0" presId="urn:microsoft.com/office/officeart/2008/layout/LinedList"/>
    <dgm:cxn modelId="{78BD272E-290D-4DCF-B885-B46F0F9098EE}" type="presParOf" srcId="{8D74CA27-CDF4-4199-B1AD-F1526D95CA42}" destId="{A06C46E5-8700-4593-99CA-268EB8A94EF2}" srcOrd="1" destOrd="0" presId="urn:microsoft.com/office/officeart/2008/layout/LinedList"/>
    <dgm:cxn modelId="{4436628C-5979-44DC-AF98-DCBE7EE8A6CB}" type="presParOf" srcId="{48C9F21E-DF6F-48E2-8533-71E7171F1BCC}" destId="{8F38C68D-4F63-4966-9A69-0926059B9414}" srcOrd="2" destOrd="0" presId="urn:microsoft.com/office/officeart/2008/layout/LinedList"/>
    <dgm:cxn modelId="{CA52648C-AD27-467D-8AEA-3AC85EB8F1C4}" type="presParOf" srcId="{48C9F21E-DF6F-48E2-8533-71E7171F1BCC}" destId="{86642DED-94A1-47E4-A0C9-9D5BC9375C21}" srcOrd="3" destOrd="0" presId="urn:microsoft.com/office/officeart/2008/layout/LinedList"/>
    <dgm:cxn modelId="{C710FBC9-57AC-49E7-B200-D4AB7C8A3D90}" type="presParOf" srcId="{86642DED-94A1-47E4-A0C9-9D5BC9375C21}" destId="{374CBB4E-62E4-4F93-9E8A-16A9C16CDFC4}" srcOrd="0" destOrd="0" presId="urn:microsoft.com/office/officeart/2008/layout/LinedList"/>
    <dgm:cxn modelId="{A2B62D05-0C58-4C4B-8EFA-FED32E402282}" type="presParOf" srcId="{86642DED-94A1-47E4-A0C9-9D5BC9375C21}" destId="{1385D88B-37B9-4507-B267-F5A8B3C33F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85601-E317-48BD-85B6-6CE681017D90}">
      <dsp:nvSpPr>
        <dsp:cNvPr id="0" name=""/>
        <dsp:cNvSpPr/>
      </dsp:nvSpPr>
      <dsp:spPr>
        <a:xfrm>
          <a:off x="0" y="80153"/>
          <a:ext cx="7196632" cy="444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i="0" kern="1200"/>
            <a:t>Secretaria de Saúde - Gestão​</a:t>
          </a:r>
          <a:endParaRPr lang="en-US" sz="1900" kern="1200"/>
        </a:p>
      </dsp:txBody>
      <dsp:txXfrm>
        <a:off x="21704" y="101857"/>
        <a:ext cx="7153224" cy="401191"/>
      </dsp:txXfrm>
    </dsp:sp>
    <dsp:sp modelId="{7EA8C30D-6B03-4406-93C0-77AA351C56A9}">
      <dsp:nvSpPr>
        <dsp:cNvPr id="0" name=""/>
        <dsp:cNvSpPr/>
      </dsp:nvSpPr>
      <dsp:spPr>
        <a:xfrm>
          <a:off x="0" y="579473"/>
          <a:ext cx="7196632" cy="444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i="0" kern="1200"/>
            <a:t>Controle e Avaliação</a:t>
          </a:r>
          <a:r>
            <a:rPr lang="en-US" sz="1900" b="0" i="0" kern="1200"/>
            <a:t>​</a:t>
          </a:r>
          <a:endParaRPr lang="en-US" sz="1900" kern="1200"/>
        </a:p>
      </dsp:txBody>
      <dsp:txXfrm>
        <a:off x="21704" y="601177"/>
        <a:ext cx="7153224" cy="401191"/>
      </dsp:txXfrm>
    </dsp:sp>
    <dsp:sp modelId="{4B27042B-9D3B-44FC-BE8D-5A75365F0C70}">
      <dsp:nvSpPr>
        <dsp:cNvPr id="0" name=""/>
        <dsp:cNvSpPr/>
      </dsp:nvSpPr>
      <dsp:spPr>
        <a:xfrm>
          <a:off x="0" y="1078793"/>
          <a:ext cx="7196632" cy="444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i="0" kern="1200"/>
            <a:t>Atenção Primária a Saúde </a:t>
          </a:r>
          <a:endParaRPr lang="en-US" sz="1900" kern="1200"/>
        </a:p>
      </dsp:txBody>
      <dsp:txXfrm>
        <a:off x="21704" y="1100497"/>
        <a:ext cx="7153224" cy="401191"/>
      </dsp:txXfrm>
    </dsp:sp>
    <dsp:sp modelId="{25B9C94F-69AA-4C66-8FC5-0B60B2787A9D}">
      <dsp:nvSpPr>
        <dsp:cNvPr id="0" name=""/>
        <dsp:cNvSpPr/>
      </dsp:nvSpPr>
      <dsp:spPr>
        <a:xfrm>
          <a:off x="0" y="1578113"/>
          <a:ext cx="7196632" cy="444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i="0" kern="1200"/>
            <a:t>Atenção Secundária de Saúde​</a:t>
          </a:r>
          <a:endParaRPr lang="en-US" sz="1900" kern="1200"/>
        </a:p>
      </dsp:txBody>
      <dsp:txXfrm>
        <a:off x="21704" y="1599817"/>
        <a:ext cx="7153224" cy="401191"/>
      </dsp:txXfrm>
    </dsp:sp>
    <dsp:sp modelId="{FB94A97C-B631-48BB-A27D-22EAB42DC273}">
      <dsp:nvSpPr>
        <dsp:cNvPr id="0" name=""/>
        <dsp:cNvSpPr/>
      </dsp:nvSpPr>
      <dsp:spPr>
        <a:xfrm>
          <a:off x="0" y="2077433"/>
          <a:ext cx="7196632" cy="444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i="0" kern="1200"/>
            <a:t>Vigilância em Saúde​</a:t>
          </a:r>
          <a:endParaRPr lang="en-US" sz="1900" kern="1200"/>
        </a:p>
      </dsp:txBody>
      <dsp:txXfrm>
        <a:off x="21704" y="2099137"/>
        <a:ext cx="7153224" cy="401191"/>
      </dsp:txXfrm>
    </dsp:sp>
    <dsp:sp modelId="{EE7F52B4-F924-4FE5-A2F7-2D9E70CD62D2}">
      <dsp:nvSpPr>
        <dsp:cNvPr id="0" name=""/>
        <dsp:cNvSpPr/>
      </dsp:nvSpPr>
      <dsp:spPr>
        <a:xfrm>
          <a:off x="0" y="2576753"/>
          <a:ext cx="7196632" cy="444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i="0" kern="1200"/>
            <a:t>Setor de Regulação</a:t>
          </a:r>
          <a:r>
            <a:rPr lang="en-US" sz="1900" b="0" i="0" kern="1200"/>
            <a:t>​</a:t>
          </a:r>
          <a:endParaRPr lang="en-US" sz="1900" kern="1200"/>
        </a:p>
      </dsp:txBody>
      <dsp:txXfrm>
        <a:off x="21704" y="2598457"/>
        <a:ext cx="7153224" cy="401191"/>
      </dsp:txXfrm>
    </dsp:sp>
    <dsp:sp modelId="{AFAAF50E-4B2F-4BB0-8D63-8CBE8739EF41}">
      <dsp:nvSpPr>
        <dsp:cNvPr id="0" name=""/>
        <dsp:cNvSpPr/>
      </dsp:nvSpPr>
      <dsp:spPr>
        <a:xfrm>
          <a:off x="0" y="3076072"/>
          <a:ext cx="7196632" cy="444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i="0" kern="1200"/>
            <a:t>Assistência Farmacêutica </a:t>
          </a:r>
          <a:r>
            <a:rPr lang="en-US" sz="1900" b="0" i="0" kern="1200"/>
            <a:t>​</a:t>
          </a:r>
          <a:endParaRPr lang="en-US" sz="1900" kern="1200"/>
        </a:p>
      </dsp:txBody>
      <dsp:txXfrm>
        <a:off x="21704" y="3097776"/>
        <a:ext cx="7153224" cy="401191"/>
      </dsp:txXfrm>
    </dsp:sp>
    <dsp:sp modelId="{4E034D45-E55B-4013-A086-90CD62300BFC}">
      <dsp:nvSpPr>
        <dsp:cNvPr id="0" name=""/>
        <dsp:cNvSpPr/>
      </dsp:nvSpPr>
      <dsp:spPr>
        <a:xfrm>
          <a:off x="0" y="3575392"/>
          <a:ext cx="7196632" cy="444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i="0" kern="1200"/>
            <a:t>Conselho Municipal de Saúde </a:t>
          </a:r>
          <a:endParaRPr lang="en-US" sz="1900" kern="1200"/>
        </a:p>
      </dsp:txBody>
      <dsp:txXfrm>
        <a:off x="21704" y="3597096"/>
        <a:ext cx="7153224" cy="401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C5BC1-12E9-4ECF-9157-6F96FB93BBA7}">
      <dsp:nvSpPr>
        <dsp:cNvPr id="0" name=""/>
        <dsp:cNvSpPr/>
      </dsp:nvSpPr>
      <dsp:spPr>
        <a:xfrm>
          <a:off x="0" y="0"/>
          <a:ext cx="102338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D5505-8650-4BDB-89A9-FEDAF02386CA}">
      <dsp:nvSpPr>
        <dsp:cNvPr id="0" name=""/>
        <dsp:cNvSpPr/>
      </dsp:nvSpPr>
      <dsp:spPr>
        <a:xfrm>
          <a:off x="0" y="0"/>
          <a:ext cx="10233802" cy="42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09</a:t>
          </a:r>
          <a:r>
            <a:rPr lang="en-US" sz="2000" b="1" kern="1200"/>
            <a:t>​  </a:t>
          </a:r>
          <a:r>
            <a:rPr lang="pt-BR" sz="2000" b="1" kern="1200"/>
            <a:t>Estratégias Saúde da Família e 07 Equipes de Saúde Bucal​</a:t>
          </a:r>
          <a:endParaRPr lang="en-US" sz="2000" kern="1200"/>
        </a:p>
      </dsp:txBody>
      <dsp:txXfrm>
        <a:off x="0" y="0"/>
        <a:ext cx="10233802" cy="427039"/>
      </dsp:txXfrm>
    </dsp:sp>
    <dsp:sp modelId="{36108AB0-D68B-4D39-9674-669D7227F846}">
      <dsp:nvSpPr>
        <dsp:cNvPr id="0" name=""/>
        <dsp:cNvSpPr/>
      </dsp:nvSpPr>
      <dsp:spPr>
        <a:xfrm>
          <a:off x="0" y="427039"/>
          <a:ext cx="102338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7B089-82F6-4F8D-8B73-CAF9228262BA}">
      <dsp:nvSpPr>
        <dsp:cNvPr id="0" name=""/>
        <dsp:cNvSpPr/>
      </dsp:nvSpPr>
      <dsp:spPr>
        <a:xfrm>
          <a:off x="0" y="427039"/>
          <a:ext cx="10233802" cy="42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02</a:t>
          </a:r>
          <a:r>
            <a:rPr lang="en-US" sz="2000" b="1" kern="1200"/>
            <a:t>​  </a:t>
          </a:r>
          <a:r>
            <a:rPr lang="pt-BR" sz="2000" b="1" kern="1200"/>
            <a:t>Extensões de Saúde​</a:t>
          </a:r>
          <a:endParaRPr lang="en-US" sz="2000" kern="1200"/>
        </a:p>
      </dsp:txBody>
      <dsp:txXfrm>
        <a:off x="0" y="427039"/>
        <a:ext cx="10233802" cy="427039"/>
      </dsp:txXfrm>
    </dsp:sp>
    <dsp:sp modelId="{53524179-AF22-4991-B924-6A99A5315A8C}">
      <dsp:nvSpPr>
        <dsp:cNvPr id="0" name=""/>
        <dsp:cNvSpPr/>
      </dsp:nvSpPr>
      <dsp:spPr>
        <a:xfrm>
          <a:off x="0" y="854079"/>
          <a:ext cx="102338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04BB8-072C-4881-AC61-5BE60AB596C0}">
      <dsp:nvSpPr>
        <dsp:cNvPr id="0" name=""/>
        <dsp:cNvSpPr/>
      </dsp:nvSpPr>
      <dsp:spPr>
        <a:xfrm>
          <a:off x="0" y="854079"/>
          <a:ext cx="10233802" cy="42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01  </a:t>
          </a:r>
          <a:r>
            <a:rPr lang="en-US" sz="2000" b="1" kern="1200"/>
            <a:t>​</a:t>
          </a:r>
          <a:r>
            <a:rPr lang="pt-BR" sz="2000" b="1" kern="1200"/>
            <a:t>Vigilância em Saúde​</a:t>
          </a:r>
          <a:endParaRPr lang="en-US" sz="2000" kern="1200"/>
        </a:p>
      </dsp:txBody>
      <dsp:txXfrm>
        <a:off x="0" y="854079"/>
        <a:ext cx="10233802" cy="427039"/>
      </dsp:txXfrm>
    </dsp:sp>
    <dsp:sp modelId="{F23DB479-9AEC-410B-9017-DE34D687B39F}">
      <dsp:nvSpPr>
        <dsp:cNvPr id="0" name=""/>
        <dsp:cNvSpPr/>
      </dsp:nvSpPr>
      <dsp:spPr>
        <a:xfrm>
          <a:off x="0" y="1281119"/>
          <a:ext cx="102338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F67B5-9E51-44B1-9DED-949A43C8D191}">
      <dsp:nvSpPr>
        <dsp:cNvPr id="0" name=""/>
        <dsp:cNvSpPr/>
      </dsp:nvSpPr>
      <dsp:spPr>
        <a:xfrm>
          <a:off x="0" y="1281119"/>
          <a:ext cx="10233802" cy="42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01 </a:t>
          </a:r>
          <a:r>
            <a:rPr lang="en-US" sz="2000" b="1" kern="1200"/>
            <a:t>​ </a:t>
          </a:r>
          <a:r>
            <a:rPr lang="pt-BR" sz="2000" b="1" kern="1200"/>
            <a:t>Farmácia Básica​</a:t>
          </a:r>
          <a:endParaRPr lang="en-US" sz="2000" kern="1200"/>
        </a:p>
      </dsp:txBody>
      <dsp:txXfrm>
        <a:off x="0" y="1281119"/>
        <a:ext cx="10233802" cy="427039"/>
      </dsp:txXfrm>
    </dsp:sp>
    <dsp:sp modelId="{FFFF1DB8-FF0F-4B01-938F-0F7AE26AB4EE}">
      <dsp:nvSpPr>
        <dsp:cNvPr id="0" name=""/>
        <dsp:cNvSpPr/>
      </dsp:nvSpPr>
      <dsp:spPr>
        <a:xfrm>
          <a:off x="0" y="1708159"/>
          <a:ext cx="102338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F41F7-240A-4976-A5DA-809B9E44C675}">
      <dsp:nvSpPr>
        <dsp:cNvPr id="0" name=""/>
        <dsp:cNvSpPr/>
      </dsp:nvSpPr>
      <dsp:spPr>
        <a:xfrm>
          <a:off x="0" y="1708159"/>
          <a:ext cx="10233802" cy="42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01</a:t>
          </a:r>
          <a:r>
            <a:rPr lang="en-US" sz="2000" b="1" kern="1200"/>
            <a:t>​  </a:t>
          </a:r>
          <a:r>
            <a:rPr lang="pt-BR" sz="2000" b="1" kern="1200"/>
            <a:t>Setor de Regulação​</a:t>
          </a:r>
          <a:endParaRPr lang="en-US" sz="2000" kern="1200"/>
        </a:p>
      </dsp:txBody>
      <dsp:txXfrm>
        <a:off x="0" y="1708159"/>
        <a:ext cx="10233802" cy="427039"/>
      </dsp:txXfrm>
    </dsp:sp>
    <dsp:sp modelId="{AF41C6F9-D82D-4665-A6AF-AE8E7D3113BC}">
      <dsp:nvSpPr>
        <dsp:cNvPr id="0" name=""/>
        <dsp:cNvSpPr/>
      </dsp:nvSpPr>
      <dsp:spPr>
        <a:xfrm>
          <a:off x="0" y="2135200"/>
          <a:ext cx="102338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D070D-4D79-4060-8E80-A62A814E3E3C}">
      <dsp:nvSpPr>
        <dsp:cNvPr id="0" name=""/>
        <dsp:cNvSpPr/>
      </dsp:nvSpPr>
      <dsp:spPr>
        <a:xfrm>
          <a:off x="0" y="2135199"/>
          <a:ext cx="10233802" cy="42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01  </a:t>
          </a:r>
          <a:r>
            <a:rPr lang="en-US" sz="2000" b="1" kern="1200"/>
            <a:t>​</a:t>
          </a:r>
          <a:r>
            <a:rPr lang="pt-BR" sz="2000" b="1" kern="1200"/>
            <a:t>Equipe Multidisciplinar De Atenção Domiciliar – EMAD  ​</a:t>
          </a:r>
          <a:endParaRPr lang="en-US" sz="2000" kern="1200"/>
        </a:p>
      </dsp:txBody>
      <dsp:txXfrm>
        <a:off x="0" y="2135199"/>
        <a:ext cx="10233802" cy="427039"/>
      </dsp:txXfrm>
    </dsp:sp>
    <dsp:sp modelId="{DD449AE1-881E-4C72-9115-AE917D4EB7D0}">
      <dsp:nvSpPr>
        <dsp:cNvPr id="0" name=""/>
        <dsp:cNvSpPr/>
      </dsp:nvSpPr>
      <dsp:spPr>
        <a:xfrm>
          <a:off x="0" y="2562239"/>
          <a:ext cx="102338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AA202-9F6A-4E51-A92E-89EDE3D301A4}">
      <dsp:nvSpPr>
        <dsp:cNvPr id="0" name=""/>
        <dsp:cNvSpPr/>
      </dsp:nvSpPr>
      <dsp:spPr>
        <a:xfrm>
          <a:off x="0" y="2562239"/>
          <a:ext cx="10233802" cy="42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01  </a:t>
          </a:r>
          <a:r>
            <a:rPr lang="en-US" sz="2000" b="1" kern="1200"/>
            <a:t>​</a:t>
          </a:r>
          <a:r>
            <a:rPr lang="pt-BR" sz="2000" b="1" kern="1200"/>
            <a:t>Centro De Apoio Psicossocial – CAPS ​</a:t>
          </a:r>
          <a:endParaRPr lang="en-US" sz="2000" kern="1200"/>
        </a:p>
      </dsp:txBody>
      <dsp:txXfrm>
        <a:off x="0" y="2562239"/>
        <a:ext cx="10233802" cy="427039"/>
      </dsp:txXfrm>
    </dsp:sp>
    <dsp:sp modelId="{C424BA01-825B-4CE8-879E-A08651D50490}">
      <dsp:nvSpPr>
        <dsp:cNvPr id="0" name=""/>
        <dsp:cNvSpPr/>
      </dsp:nvSpPr>
      <dsp:spPr>
        <a:xfrm>
          <a:off x="0" y="2989280"/>
          <a:ext cx="102338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1DFAA-B944-4460-A6F2-B841588599A4}">
      <dsp:nvSpPr>
        <dsp:cNvPr id="0" name=""/>
        <dsp:cNvSpPr/>
      </dsp:nvSpPr>
      <dsp:spPr>
        <a:xfrm>
          <a:off x="0" y="2989279"/>
          <a:ext cx="10233802" cy="42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01   Pronto Atendimento </a:t>
          </a:r>
          <a:endParaRPr lang="en-US" sz="2000" kern="1200"/>
        </a:p>
      </dsp:txBody>
      <dsp:txXfrm>
        <a:off x="0" y="2989279"/>
        <a:ext cx="10233802" cy="427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0ED13-DB88-4845-986F-D14402C64AFB}">
      <dsp:nvSpPr>
        <dsp:cNvPr id="0" name=""/>
        <dsp:cNvSpPr/>
      </dsp:nvSpPr>
      <dsp:spPr>
        <a:xfrm>
          <a:off x="0" y="0"/>
          <a:ext cx="527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DE997-85C7-416E-92AB-F45D13C3FA74}">
      <dsp:nvSpPr>
        <dsp:cNvPr id="0" name=""/>
        <dsp:cNvSpPr/>
      </dsp:nvSpPr>
      <dsp:spPr>
        <a:xfrm>
          <a:off x="0" y="0"/>
          <a:ext cx="5279590" cy="1038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>
              <a:latin typeface="Verdana"/>
              <a:ea typeface="Verdana"/>
            </a:rPr>
            <a:t>25.041 VIDAS </a:t>
          </a:r>
        </a:p>
      </dsp:txBody>
      <dsp:txXfrm>
        <a:off x="0" y="0"/>
        <a:ext cx="5279590" cy="1038321"/>
      </dsp:txXfrm>
    </dsp:sp>
    <dsp:sp modelId="{8F38C68D-4F63-4966-9A69-0926059B9414}">
      <dsp:nvSpPr>
        <dsp:cNvPr id="0" name=""/>
        <dsp:cNvSpPr/>
      </dsp:nvSpPr>
      <dsp:spPr>
        <a:xfrm>
          <a:off x="0" y="1038321"/>
          <a:ext cx="527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CBB4E-62E4-4F93-9E8A-16A9C16CDFC4}">
      <dsp:nvSpPr>
        <dsp:cNvPr id="0" name=""/>
        <dsp:cNvSpPr/>
      </dsp:nvSpPr>
      <dsp:spPr>
        <a:xfrm>
          <a:off x="0" y="1038321"/>
          <a:ext cx="5279590" cy="1038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600" kern="1200" dirty="0">
              <a:latin typeface="Verdana"/>
              <a:ea typeface="Verdana"/>
            </a:rPr>
            <a:t>8.759 FAMÍLIAS </a:t>
          </a:r>
        </a:p>
      </dsp:txBody>
      <dsp:txXfrm>
        <a:off x="0" y="1038321"/>
        <a:ext cx="5279590" cy="1038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1T19:28:52.9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8313 2984 16383 0 0,'0'-9'0'0'0,"0"-2"0"0"0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21T19:28:52.9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8313 2984 16383 0 0,'0'-9'0'0'0,"0"-2"0"0"0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7565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s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hart" Target="../charts/chart3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5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image" Target="../media/image5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svg"/><Relationship Id="rId18" Type="http://schemas.openxmlformats.org/officeDocument/2006/relationships/image" Target="../media/image16.png"/><Relationship Id="rId3" Type="http://schemas.openxmlformats.org/officeDocument/2006/relationships/image" Target="../media/image9.svg"/><Relationship Id="rId21" Type="http://schemas.openxmlformats.org/officeDocument/2006/relationships/image" Target="../media/image4.png"/><Relationship Id="rId7" Type="http://schemas.openxmlformats.org/officeDocument/2006/relationships/image" Target="../media/image13.svg"/><Relationship Id="rId12" Type="http://schemas.openxmlformats.org/officeDocument/2006/relationships/image" Target="../media/image13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2.png"/><Relationship Id="rId19" Type="http://schemas.openxmlformats.org/officeDocument/2006/relationships/image" Target="../media/image25.sv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A19BFB-3791-E532-9A9A-367E6D42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4" y="5691"/>
            <a:ext cx="6834997" cy="736093"/>
          </a:xfrm>
        </p:spPr>
        <p:txBody>
          <a:bodyPr>
            <a:normAutofit/>
          </a:bodyPr>
          <a:lstStyle/>
          <a:p>
            <a:r>
              <a:rPr lang="pt-BR" sz="2000" b="1">
                <a:solidFill>
                  <a:schemeClr val="accent1">
                    <a:lumMod val="75000"/>
                  </a:schemeClr>
                </a:solidFill>
              </a:rPr>
              <a:t>PREFEITURA MUNICIPAL DE CAPIVARI DE BAIXO 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DD2A009-40F1-ECF5-73CB-16AD5D298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9030" y="1998153"/>
            <a:ext cx="7510732" cy="2094093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pt-BR" sz="3600" b="1">
                <a:solidFill>
                  <a:schemeClr val="accent1">
                    <a:lumMod val="75000"/>
                  </a:schemeClr>
                </a:solidFill>
                <a:latin typeface="Arial"/>
              </a:rPr>
              <a:t>SECRETARIA MUNICIPAL DE SAÚDE </a:t>
            </a:r>
            <a:endParaRPr lang="pt-BR" sz="360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="" xmlns:a16="http://schemas.microsoft.com/office/drawing/2014/main" id="{F5659765-BD8E-97C3-729B-97049A9A6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826" y="225815"/>
            <a:ext cx="1498121" cy="784825"/>
          </a:xfrm>
          <a:prstGeom prst="rect">
            <a:avLst/>
          </a:prstGeom>
        </p:spPr>
      </p:pic>
      <p:pic>
        <p:nvPicPr>
          <p:cNvPr id="6" name="Imagem 9" descr="Logotipo&#10;&#10;Descrição gerada automaticamente">
            <a:extLst>
              <a:ext uri="{FF2B5EF4-FFF2-40B4-BE49-F238E27FC236}">
                <a16:creationId xmlns="" xmlns:a16="http://schemas.microsoft.com/office/drawing/2014/main" id="{7F6F41CE-6B81-980D-F190-7FA5D6A5B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029" y="4829085"/>
            <a:ext cx="1958736" cy="19587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A323859-CA1B-5D69-FE48-C42D09EAF0A4}"/>
              </a:ext>
            </a:extLst>
          </p:cNvPr>
          <p:cNvSpPr txBox="1"/>
          <p:nvPr/>
        </p:nvSpPr>
        <p:spPr>
          <a:xfrm>
            <a:off x="3142722" y="3807158"/>
            <a:ext cx="512044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>
                <a:solidFill>
                  <a:schemeClr val="accent1">
                    <a:lumMod val="75000"/>
                  </a:schemeClr>
                </a:solidFill>
              </a:rPr>
              <a:t>1° QUADRIMESTRE </a:t>
            </a:r>
            <a:endParaRPr lang="pt-BR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3600" b="1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3600" b="1"/>
          </a:p>
          <a:p>
            <a:pPr algn="ctr"/>
            <a:r>
              <a:rPr lang="pt-BR" sz="3600" b="1">
                <a:solidFill>
                  <a:schemeClr val="accent1">
                    <a:lumMod val="75000"/>
                  </a:schemeClr>
                </a:solidFill>
              </a:rPr>
              <a:t>2023</a:t>
            </a:r>
          </a:p>
        </p:txBody>
      </p:sp>
      <p:sp>
        <p:nvSpPr>
          <p:cNvPr id="8" name="Google Shape;100;p15">
            <a:extLst>
              <a:ext uri="{FF2B5EF4-FFF2-40B4-BE49-F238E27FC236}">
                <a16:creationId xmlns="" xmlns:a16="http://schemas.microsoft.com/office/drawing/2014/main" id="{6006E5E9-D6CC-A058-62A9-DF45CF3323A2}"/>
              </a:ext>
            </a:extLst>
          </p:cNvPr>
          <p:cNvSpPr/>
          <p:nvPr/>
        </p:nvSpPr>
        <p:spPr>
          <a:xfrm>
            <a:off x="183753" y="747961"/>
            <a:ext cx="1778615" cy="193464"/>
          </a:xfrm>
          <a:prstGeom prst="rect">
            <a:avLst/>
          </a:prstGeom>
          <a:solidFill>
            <a:srgbClr val="06A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m 9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CFD413C3-46CC-A060-9674-3F2E7892F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8566" y="5752"/>
            <a:ext cx="304944" cy="68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7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21E01FBF-7762-00B4-D97A-EC51A22D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980" y="-67967"/>
            <a:ext cx="1290711" cy="12652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3F88C8D-28EA-7CF3-1558-7FDD6BC67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743" y="1323912"/>
            <a:ext cx="1655916" cy="87067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BC16B1A2-FDFF-5474-3C27-6125477AEBF8}"/>
              </a:ext>
            </a:extLst>
          </p:cNvPr>
          <p:cNvSpPr txBox="1"/>
          <p:nvPr/>
        </p:nvSpPr>
        <p:spPr>
          <a:xfrm>
            <a:off x="606851" y="242207"/>
            <a:ext cx="820659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chemeClr val="accent1">
                    <a:lumMod val="75000"/>
                  </a:schemeClr>
                </a:solidFill>
              </a:rPr>
              <a:t>ORGANIZAÇÃO DE UMA NOVA ESTRUTURA PARA O EMAD </a:t>
            </a:r>
            <a:endParaRPr lang="pt-BR"/>
          </a:p>
        </p:txBody>
      </p:sp>
      <p:pic>
        <p:nvPicPr>
          <p:cNvPr id="6" name="Imagem 6" descr="Grupo de pessoas em pé posando para foto&#10;&#10;Descrição gerada automaticamente">
            <a:extLst>
              <a:ext uri="{FF2B5EF4-FFF2-40B4-BE49-F238E27FC236}">
                <a16:creationId xmlns="" xmlns:a16="http://schemas.microsoft.com/office/drawing/2014/main" id="{958325EE-C469-EA18-6D58-B50EA33DE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646" y="1188740"/>
            <a:ext cx="7280441" cy="514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8A477A31-2C41-36FA-B716-88474E0A6561}"/>
              </a:ext>
            </a:extLst>
          </p:cNvPr>
          <p:cNvSpPr txBox="1"/>
          <p:nvPr/>
        </p:nvSpPr>
        <p:spPr>
          <a:xfrm>
            <a:off x="606851" y="242207"/>
            <a:ext cx="820659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chemeClr val="accent1">
                    <a:lumMod val="75000"/>
                  </a:schemeClr>
                </a:solidFill>
              </a:rPr>
              <a:t>Adesão e Parceria junto ao programa Penso Logo Destino  - Recolhimento de Pneus 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0F9DE75-E01C-A715-5E8E-3A2D2960A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265" y="374173"/>
            <a:ext cx="1181047" cy="638759"/>
          </a:xfrm>
          <a:prstGeom prst="rect">
            <a:avLst/>
          </a:prstGeom>
        </p:spPr>
      </p:pic>
      <p:pic>
        <p:nvPicPr>
          <p:cNvPr id="7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341B659C-AC0A-8624-9476-E5B59B735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980" y="-67967"/>
            <a:ext cx="1290711" cy="1265290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="" xmlns:a16="http://schemas.microsoft.com/office/drawing/2014/main" id="{F32C368E-3897-0AC1-8875-BE00A3EDB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52" y="1699296"/>
            <a:ext cx="5095461" cy="4442278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="" xmlns:a16="http://schemas.microsoft.com/office/drawing/2014/main" id="{E64A1037-207D-2489-728D-BF00B7B45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4" y="1710635"/>
            <a:ext cx="3328504" cy="44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1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21E01FBF-7762-00B4-D97A-EC51A22D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241" y="-134228"/>
            <a:ext cx="1290711" cy="12652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3F88C8D-28EA-7CF3-1558-7FDD6BC67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395" y="131217"/>
            <a:ext cx="1214177" cy="6387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BC16B1A2-FDFF-5474-3C27-6125477AEBF8}"/>
              </a:ext>
            </a:extLst>
          </p:cNvPr>
          <p:cNvSpPr txBox="1"/>
          <p:nvPr/>
        </p:nvSpPr>
        <p:spPr>
          <a:xfrm>
            <a:off x="529546" y="772294"/>
            <a:ext cx="82065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Saúde presente nas Ações  Sociais </a:t>
            </a:r>
          </a:p>
        </p:txBody>
      </p:sp>
      <p:pic>
        <p:nvPicPr>
          <p:cNvPr id="6" name="Imagem 7" descr="Homem em pé em frente a mesa&#10;&#10;Descrição gerada automaticamente">
            <a:extLst>
              <a:ext uri="{FF2B5EF4-FFF2-40B4-BE49-F238E27FC236}">
                <a16:creationId xmlns="" xmlns:a16="http://schemas.microsoft.com/office/drawing/2014/main" id="{AEFFDC9B-BAC5-3E0A-3BAC-9D349AEA1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487" y="1909417"/>
            <a:ext cx="3074504" cy="4110383"/>
          </a:xfrm>
          <a:prstGeom prst="rect">
            <a:avLst/>
          </a:prstGeom>
        </p:spPr>
      </p:pic>
      <p:pic>
        <p:nvPicPr>
          <p:cNvPr id="8" name="Imagem 8" descr="Pessoas em pé em frente a loja&#10;&#10;Descrição gerada automaticamente">
            <a:extLst>
              <a:ext uri="{FF2B5EF4-FFF2-40B4-BE49-F238E27FC236}">
                <a16:creationId xmlns="" xmlns:a16="http://schemas.microsoft.com/office/drawing/2014/main" id="{0006DA23-8FCA-803B-D19D-F8F21DBD4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04" y="1904208"/>
            <a:ext cx="3494156" cy="40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7">
            <a:extLst>
              <a:ext uri="{FF2B5EF4-FFF2-40B4-BE49-F238E27FC236}">
                <a16:creationId xmlns="" xmlns:a16="http://schemas.microsoft.com/office/drawing/2014/main" id="{5CB593EA-2F98-479F-B4C4-F366571FA6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77162503-92E2-6E27-B3A8-3405581CC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02"/>
          <a:stretch/>
        </p:blipFill>
        <p:spPr>
          <a:xfrm>
            <a:off x="258813" y="244425"/>
            <a:ext cx="1849012" cy="2118062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="" xmlns:a16="http://schemas.microsoft.com/office/drawing/2014/main" id="{8DB94B74-3E10-04E1-E01D-C2DE2D25F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" r="5" b="14526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8" name="Imagem 8" descr="Pessoas tocando instrumentos musicais&#10;&#10;Descrição gerada automaticamente">
            <a:extLst>
              <a:ext uri="{FF2B5EF4-FFF2-40B4-BE49-F238E27FC236}">
                <a16:creationId xmlns="" xmlns:a16="http://schemas.microsoft.com/office/drawing/2014/main" id="{E8FC735D-D299-A62F-AA4A-1CEFD50038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16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10" name="Imagem 10" descr="Grupo de pessoas sentadas em cadeiras&#10;&#10;Descrição gerada automaticamente">
            <a:extLst>
              <a:ext uri="{FF2B5EF4-FFF2-40B4-BE49-F238E27FC236}">
                <a16:creationId xmlns="" xmlns:a16="http://schemas.microsoft.com/office/drawing/2014/main" id="{66B0A963-659B-CFC7-C6EC-96B177B5AF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41" b="9474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7" name="Imagem 7" descr="Foto editada de grupo de pessoas posando para foto&#10;&#10;Descrição gerada automaticamente">
            <a:extLst>
              <a:ext uri="{FF2B5EF4-FFF2-40B4-BE49-F238E27FC236}">
                <a16:creationId xmlns="" xmlns:a16="http://schemas.microsoft.com/office/drawing/2014/main" id="{B42047E6-6448-5450-38D8-66BA45A9DE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771" r="-1" b="13771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46" name="Rectangle 49">
            <a:extLst>
              <a:ext uri="{FF2B5EF4-FFF2-40B4-BE49-F238E27FC236}">
                <a16:creationId xmlns="" xmlns:a16="http://schemas.microsoft.com/office/drawing/2014/main" id="{39BEB6D0-9E4E-4221-93D1-74ABECEE9E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23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2F16437-3734-48D1-2A8A-F91FB152DFDE}"/>
              </a:ext>
            </a:extLst>
          </p:cNvPr>
          <p:cNvSpPr txBox="1"/>
          <p:nvPr/>
        </p:nvSpPr>
        <p:spPr>
          <a:xfrm>
            <a:off x="6522781" y="4639982"/>
            <a:ext cx="5395364" cy="22188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CAPIVARI DE BAIXO SEDIOU 8° CONGRESSO DE SECRETARIAS MUNICIPAIS DE SAÚDE DE SANTA CATARINA 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6A43B8CD-7078-DC55-F2D5-DDA504E5E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8052" y="3685758"/>
            <a:ext cx="1382747" cy="7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57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8A477A31-2C41-36FA-B716-88474E0A6561}"/>
              </a:ext>
            </a:extLst>
          </p:cNvPr>
          <p:cNvSpPr txBox="1"/>
          <p:nvPr/>
        </p:nvSpPr>
        <p:spPr>
          <a:xfrm>
            <a:off x="606851" y="242207"/>
            <a:ext cx="82065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AÇÕES VOLTADAS AO COMBATE A DENGUE 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0F9DE75-E01C-A715-5E8E-3A2D2960A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831" y="341043"/>
            <a:ext cx="960178" cy="517281"/>
          </a:xfrm>
          <a:prstGeom prst="rect">
            <a:avLst/>
          </a:prstGeom>
        </p:spPr>
      </p:pic>
      <p:pic>
        <p:nvPicPr>
          <p:cNvPr id="7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341B659C-AC0A-8624-9476-E5B59B735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632" y="-189445"/>
            <a:ext cx="1290711" cy="1265290"/>
          </a:xfrm>
          <a:prstGeom prst="rect">
            <a:avLst/>
          </a:prstGeom>
        </p:spPr>
      </p:pic>
      <p:pic>
        <p:nvPicPr>
          <p:cNvPr id="2" name="Imagem 3">
            <a:extLst>
              <a:ext uri="{FF2B5EF4-FFF2-40B4-BE49-F238E27FC236}">
                <a16:creationId xmlns="" xmlns:a16="http://schemas.microsoft.com/office/drawing/2014/main" id="{E39A3C57-97CF-9C43-339F-4768550DD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44" y="1324114"/>
            <a:ext cx="3173895" cy="4209774"/>
          </a:xfrm>
          <a:prstGeom prst="rect">
            <a:avLst/>
          </a:prstGeom>
        </p:spPr>
      </p:pic>
      <p:pic>
        <p:nvPicPr>
          <p:cNvPr id="8" name="Imagem 8" descr="Uma imagem contendo pessoa, ao ar livre, grupo, pessoas&#10;&#10;Descrição gerada automaticamente">
            <a:extLst>
              <a:ext uri="{FF2B5EF4-FFF2-40B4-BE49-F238E27FC236}">
                <a16:creationId xmlns="" xmlns:a16="http://schemas.microsoft.com/office/drawing/2014/main" id="{3584476D-F48B-2635-3DF1-36955FB19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573" y="1500809"/>
            <a:ext cx="3107634" cy="41656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0DB8365D-A65D-7823-163E-FFB9CCC51713}"/>
              </a:ext>
            </a:extLst>
          </p:cNvPr>
          <p:cNvSpPr txBox="1"/>
          <p:nvPr/>
        </p:nvSpPr>
        <p:spPr>
          <a:xfrm>
            <a:off x="3520107" y="2001631"/>
            <a:ext cx="257589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Durante essas ações foram encontrados 5 focos de mosquitos da Dengue e realizada revisão em todas as áreas  evitando a propagação do vetor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F7FB195-EDC2-F439-FA2B-82C7B2B7719A}"/>
              </a:ext>
            </a:extLst>
          </p:cNvPr>
          <p:cNvSpPr txBox="1"/>
          <p:nvPr/>
        </p:nvSpPr>
        <p:spPr>
          <a:xfrm>
            <a:off x="9549845" y="2001631"/>
            <a:ext cx="257589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Os Profissionais do Programa da Dengue realizaram capacitação em aplicação de inseticidas para controle vetorial . </a:t>
            </a:r>
          </a:p>
        </p:txBody>
      </p:sp>
    </p:spTree>
    <p:extLst>
      <p:ext uri="{BB962C8B-B14F-4D97-AF65-F5344CB8AC3E}">
        <p14:creationId xmlns:p14="http://schemas.microsoft.com/office/powerpoint/2010/main" val="282161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8A477A31-2C41-36FA-B716-88474E0A6561}"/>
              </a:ext>
            </a:extLst>
          </p:cNvPr>
          <p:cNvSpPr txBox="1"/>
          <p:nvPr/>
        </p:nvSpPr>
        <p:spPr>
          <a:xfrm>
            <a:off x="286590" y="297424"/>
            <a:ext cx="82065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VIGILÂNCIA EPDEMIOLÓGICA / IMUNIZAÇÃO  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0F9DE75-E01C-A715-5E8E-3A2D2960A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265" y="374173"/>
            <a:ext cx="1181047" cy="638759"/>
          </a:xfrm>
          <a:prstGeom prst="rect">
            <a:avLst/>
          </a:prstGeom>
        </p:spPr>
      </p:pic>
      <p:pic>
        <p:nvPicPr>
          <p:cNvPr id="7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341B659C-AC0A-8624-9476-E5B59B735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980" y="-67967"/>
            <a:ext cx="1290711" cy="126529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D509F3DA-8ABC-A037-1C40-017A1011E9ED}"/>
              </a:ext>
            </a:extLst>
          </p:cNvPr>
          <p:cNvSpPr txBox="1"/>
          <p:nvPr/>
        </p:nvSpPr>
        <p:spPr>
          <a:xfrm>
            <a:off x="955261" y="1189934"/>
            <a:ext cx="6496324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FORAM REALIZADAS  AÇÕES EM HORÁRIO ESTENDIDO PARA INTENSIFICAR A COBERTURA VACINAL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  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C8C0258F-9A31-1A62-B104-D1FF74AE34DD}"/>
              </a:ext>
            </a:extLst>
          </p:cNvPr>
          <p:cNvSpPr txBox="1"/>
          <p:nvPr/>
        </p:nvSpPr>
        <p:spPr>
          <a:xfrm>
            <a:off x="1953074" y="3606736"/>
            <a:ext cx="2821573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11.041</a:t>
            </a:r>
            <a:endParaRPr lang="pt-BR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    DOSES APLICADAS </a:t>
            </a:r>
            <a:endParaRPr lang="pt-BR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t-BR" sz="3200" dirty="0"/>
          </a:p>
        </p:txBody>
      </p:sp>
      <p:sp>
        <p:nvSpPr>
          <p:cNvPr id="16" name="Seta: para a Direita 15">
            <a:extLst>
              <a:ext uri="{FF2B5EF4-FFF2-40B4-BE49-F238E27FC236}">
                <a16:creationId xmlns="" xmlns:a16="http://schemas.microsoft.com/office/drawing/2014/main" id="{63BAF0D1-2524-C392-4CB0-6D8556DA6422}"/>
              </a:ext>
            </a:extLst>
          </p:cNvPr>
          <p:cNvSpPr/>
          <p:nvPr/>
        </p:nvSpPr>
        <p:spPr>
          <a:xfrm>
            <a:off x="2017909" y="2921367"/>
            <a:ext cx="3426775" cy="2269360"/>
          </a:xfrm>
          <a:prstGeom prst="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55A11"/>
              </a:solidFill>
              <a:highlight>
                <a:srgbClr val="000080"/>
              </a:highlight>
              <a:cs typeface="Arial"/>
            </a:endParaRPr>
          </a:p>
        </p:txBody>
      </p:sp>
      <p:pic>
        <p:nvPicPr>
          <p:cNvPr id="17" name="Imagem 17" descr="Diagrama&#10;&#10;Descrição gerada automaticamente">
            <a:extLst>
              <a:ext uri="{FF2B5EF4-FFF2-40B4-BE49-F238E27FC236}">
                <a16:creationId xmlns="" xmlns:a16="http://schemas.microsoft.com/office/drawing/2014/main" id="{993B3835-9C8C-7E75-86D4-24E6F5BF2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046" y="1584394"/>
            <a:ext cx="3910081" cy="38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1" name="Rectangle 200">
            <a:extLst>
              <a:ext uri="{FF2B5EF4-FFF2-40B4-BE49-F238E27FC236}">
                <a16:creationId xmlns="" xmlns:a16="http://schemas.microsoft.com/office/drawing/2014/main" id="{B9E248E0-55F8-4E45-A07F-B49E0EEA97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Arc 202">
            <a:extLst>
              <a:ext uri="{FF2B5EF4-FFF2-40B4-BE49-F238E27FC236}">
                <a16:creationId xmlns="" xmlns:a16="http://schemas.microsoft.com/office/drawing/2014/main" id="{311F016A-A753-449B-9EA6-322199B711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3" descr="Uma imagem contendo computador, mesa, computer&#10;&#10;Descrição gerada automaticamente">
            <a:extLst>
              <a:ext uri="{FF2B5EF4-FFF2-40B4-BE49-F238E27FC236}">
                <a16:creationId xmlns="" xmlns:a16="http://schemas.microsoft.com/office/drawing/2014/main" id="{9AFD44ED-DAF2-683D-49FC-8EE35FE49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3" r="-1" b="4314"/>
          <a:stretch/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A612698F-B6BF-2512-1554-F914953C67C1}"/>
              </a:ext>
            </a:extLst>
          </p:cNvPr>
          <p:cNvSpPr txBox="1"/>
          <p:nvPr/>
        </p:nvSpPr>
        <p:spPr>
          <a:xfrm>
            <a:off x="113119" y="266010"/>
            <a:ext cx="6905260" cy="27577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INDICADORES DE PRODUTIVIDADE</a:t>
            </a:r>
          </a:p>
        </p:txBody>
      </p:sp>
      <p:pic>
        <p:nvPicPr>
          <p:cNvPr id="7" name="Imagem 7" descr="Logotipo&#10;&#10;Descrição gerada automaticamente">
            <a:extLst>
              <a:ext uri="{FF2B5EF4-FFF2-40B4-BE49-F238E27FC236}">
                <a16:creationId xmlns="" xmlns:a16="http://schemas.microsoft.com/office/drawing/2014/main" id="{4EFBF1EC-7771-8701-8E57-F59956D42D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81" b="-1"/>
          <a:stretch/>
        </p:blipFill>
        <p:spPr>
          <a:xfrm>
            <a:off x="8610600" y="1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</p:spPr>
      </p:pic>
      <p:sp>
        <p:nvSpPr>
          <p:cNvPr id="140" name="Google Shape;140;p5"/>
          <p:cNvSpPr txBox="1"/>
          <p:nvPr/>
        </p:nvSpPr>
        <p:spPr>
          <a:xfrm>
            <a:off x="-1461393" y="1557513"/>
            <a:ext cx="921430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pt-BR" sz="3600" b="1" i="0" u="none" strike="noStrike" cap="none">
              <a:solidFill>
                <a:schemeClr val="lt1"/>
              </a:solidFill>
              <a:latin typeface="Verdana"/>
              <a:ea typeface="Verdana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52D0A9DC-4E01-14DA-01E2-6A4F4D9EAA36}"/>
              </a:ext>
            </a:extLst>
          </p:cNvPr>
          <p:cNvSpPr txBox="1"/>
          <p:nvPr/>
        </p:nvSpPr>
        <p:spPr>
          <a:xfrm>
            <a:off x="540590" y="396815"/>
            <a:ext cx="820659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sz="2000"/>
          </a:p>
        </p:txBody>
      </p:sp>
      <p:pic>
        <p:nvPicPr>
          <p:cNvPr id="4" name="Imagem 4">
            <a:extLst>
              <a:ext uri="{FF2B5EF4-FFF2-40B4-BE49-F238E27FC236}">
                <a16:creationId xmlns="" xmlns:a16="http://schemas.microsoft.com/office/drawing/2014/main" id="{70ACCFEE-2EE0-4B5D-D035-D0829E3AF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0" y="175390"/>
            <a:ext cx="838699" cy="439977"/>
          </a:xfrm>
          <a:prstGeom prst="rect">
            <a:avLst/>
          </a:prstGeom>
        </p:spPr>
      </p:pic>
      <p:pic>
        <p:nvPicPr>
          <p:cNvPr id="6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A9FCDB75-3361-6355-7895-D1721DADA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80" y="-156315"/>
            <a:ext cx="959407" cy="94503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E3D99919-52F6-7180-3E45-180FEC8395F8}"/>
              </a:ext>
            </a:extLst>
          </p:cNvPr>
          <p:cNvSpPr txBox="1"/>
          <p:nvPr/>
        </p:nvSpPr>
        <p:spPr>
          <a:xfrm>
            <a:off x="2317827" y="1227596"/>
            <a:ext cx="57461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ODONTOLOGIA - ESF</a:t>
            </a:r>
          </a:p>
        </p:txBody>
      </p:sp>
      <p:pic>
        <p:nvPicPr>
          <p:cNvPr id="7" name="Imagem 7">
            <a:extLst>
              <a:ext uri="{FF2B5EF4-FFF2-40B4-BE49-F238E27FC236}">
                <a16:creationId xmlns="" xmlns:a16="http://schemas.microsoft.com/office/drawing/2014/main" id="{D2D2CACB-B2E9-E7FE-EDDF-03A017792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835" y="2289866"/>
            <a:ext cx="4223025" cy="317279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19FF3A8C-D09F-9062-B965-488189B2642B}"/>
              </a:ext>
            </a:extLst>
          </p:cNvPr>
          <p:cNvSpPr txBox="1"/>
          <p:nvPr/>
        </p:nvSpPr>
        <p:spPr>
          <a:xfrm>
            <a:off x="2418520" y="198782"/>
            <a:ext cx="65984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ATENÇÃO PRIMÁRIA A SAÚDE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B08300F4-952D-0BD8-02F7-A4EA66075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017109"/>
              </p:ext>
            </p:extLst>
          </p:nvPr>
        </p:nvGraphicFramePr>
        <p:xfrm>
          <a:off x="614501" y="2112893"/>
          <a:ext cx="6924122" cy="426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Gráfico 11" descr="Dente estrutura de tópicos">
            <a:extLst>
              <a:ext uri="{FF2B5EF4-FFF2-40B4-BE49-F238E27FC236}">
                <a16:creationId xmlns="" xmlns:a16="http://schemas.microsoft.com/office/drawing/2014/main" id="{BB5DE5D2-31E5-4541-8AD5-2DC709C9C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4017" y="1193800"/>
            <a:ext cx="494749" cy="5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09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>
            <a:extLst>
              <a:ext uri="{FF2B5EF4-FFF2-40B4-BE49-F238E27FC236}">
                <a16:creationId xmlns="" xmlns:a16="http://schemas.microsoft.com/office/drawing/2014/main" id="{E64092E8-103A-179B-B066-406F3651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0" y="175390"/>
            <a:ext cx="838699" cy="439977"/>
          </a:xfrm>
          <a:prstGeom prst="rect">
            <a:avLst/>
          </a:prstGeom>
        </p:spPr>
      </p:pic>
      <p:pic>
        <p:nvPicPr>
          <p:cNvPr id="5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06D2E1F0-D60A-F2CF-748D-84427E1A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80" y="-156315"/>
            <a:ext cx="959407" cy="94503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86E33452-664E-6CB0-0BD2-2D4E8B3019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741399"/>
              </p:ext>
            </p:extLst>
          </p:nvPr>
        </p:nvGraphicFramePr>
        <p:xfrm>
          <a:off x="528568" y="1121397"/>
          <a:ext cx="7816435" cy="472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38925EE-42B3-CE7B-07C0-709224CC41F6}"/>
              </a:ext>
            </a:extLst>
          </p:cNvPr>
          <p:cNvSpPr txBox="1"/>
          <p:nvPr/>
        </p:nvSpPr>
        <p:spPr>
          <a:xfrm>
            <a:off x="2418520" y="198782"/>
            <a:ext cx="659847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>
                <a:solidFill>
                  <a:schemeClr val="accent1">
                    <a:lumMod val="75000"/>
                  </a:schemeClr>
                </a:solidFill>
              </a:rPr>
              <a:t>ATENÇÃO PRIMÁRIA A SAÚDE</a:t>
            </a:r>
            <a:endParaRPr lang="pt-BR" sz="32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12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>
            <a:extLst>
              <a:ext uri="{FF2B5EF4-FFF2-40B4-BE49-F238E27FC236}">
                <a16:creationId xmlns="" xmlns:a16="http://schemas.microsoft.com/office/drawing/2014/main" id="{E64092E8-103A-179B-B066-406F3651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0" y="175390"/>
            <a:ext cx="838699" cy="439977"/>
          </a:xfrm>
          <a:prstGeom prst="rect">
            <a:avLst/>
          </a:prstGeom>
        </p:spPr>
      </p:pic>
      <p:pic>
        <p:nvPicPr>
          <p:cNvPr id="5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06D2E1F0-D60A-F2CF-748D-84427E1A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80" y="-156315"/>
            <a:ext cx="959407" cy="94503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6D80C82-E3F1-D57A-23F7-0C66D1A8E181}"/>
              </a:ext>
            </a:extLst>
          </p:cNvPr>
          <p:cNvSpPr txBox="1"/>
          <p:nvPr/>
        </p:nvSpPr>
        <p:spPr>
          <a:xfrm>
            <a:off x="2418520" y="198782"/>
            <a:ext cx="659847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>
                <a:solidFill>
                  <a:schemeClr val="accent1">
                    <a:lumMod val="75000"/>
                  </a:schemeClr>
                </a:solidFill>
              </a:rPr>
              <a:t>ATENÇÃO PRIMÁRIA A SAÚDE</a:t>
            </a:r>
            <a:endParaRPr lang="pt-BR" sz="32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161D9E7C-B644-7E68-9CD0-18DD9ED47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345235"/>
              </p:ext>
            </p:extLst>
          </p:nvPr>
        </p:nvGraphicFramePr>
        <p:xfrm>
          <a:off x="1897960" y="1541049"/>
          <a:ext cx="7637117" cy="4596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385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72F366BD-3AEA-33EE-6480-4E56FFC971FD}"/>
              </a:ext>
            </a:extLst>
          </p:cNvPr>
          <p:cNvSpPr/>
          <p:nvPr/>
        </p:nvSpPr>
        <p:spPr>
          <a:xfrm>
            <a:off x="1176323" y="1990398"/>
            <a:ext cx="8597659" cy="4485735"/>
          </a:xfrm>
          <a:prstGeom prst="rect">
            <a:avLst/>
          </a:prstGeom>
          <a:ln w="28575">
            <a:solidFill>
              <a:srgbClr val="4472C4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F7B5CD1B-4FC9-404A-BD6E-CDC34B69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199" y="-174234"/>
            <a:ext cx="1599302" cy="1599302"/>
          </a:xfrm>
          <a:prstGeom prst="rect">
            <a:avLst/>
          </a:prstGeom>
        </p:spPr>
      </p:pic>
      <p:pic>
        <p:nvPicPr>
          <p:cNvPr id="4" name="Imagem 4">
            <a:extLst>
              <a:ext uri="{FF2B5EF4-FFF2-40B4-BE49-F238E27FC236}">
                <a16:creationId xmlns="" xmlns:a16="http://schemas.microsoft.com/office/drawing/2014/main" id="{F20238AC-C7FF-AD43-A536-8946ECED9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136" y="125173"/>
            <a:ext cx="1963049" cy="101486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A78EF2C-8038-A3D6-01AE-131EBE922EE6}"/>
              </a:ext>
            </a:extLst>
          </p:cNvPr>
          <p:cNvSpPr txBox="1"/>
          <p:nvPr/>
        </p:nvSpPr>
        <p:spPr>
          <a:xfrm>
            <a:off x="1445430" y="390653"/>
            <a:ext cx="709953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>
                <a:solidFill>
                  <a:schemeClr val="accent1">
                    <a:lumMod val="75000"/>
                  </a:schemeClr>
                </a:solidFill>
                <a:cs typeface="Segoe UI"/>
              </a:rPr>
              <a:t>226 profissionais que atuam no Fundo  Municipal de Saúde, na seguinte estrutura: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cs typeface="Segoe UI"/>
              </a:rPr>
              <a:t>​</a:t>
            </a:r>
            <a:endParaRPr lang="pt-BR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CaixaDeTexto 1">
            <a:extLst>
              <a:ext uri="{FF2B5EF4-FFF2-40B4-BE49-F238E27FC236}">
                <a16:creationId xmlns="" xmlns:a16="http://schemas.microsoft.com/office/drawing/2014/main" id="{473B295D-940B-9F3A-E77F-40588D6F3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727433"/>
              </p:ext>
            </p:extLst>
          </p:nvPr>
        </p:nvGraphicFramePr>
        <p:xfrm>
          <a:off x="1793098" y="2157203"/>
          <a:ext cx="7196633" cy="410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02781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>
            <a:extLst>
              <a:ext uri="{FF2B5EF4-FFF2-40B4-BE49-F238E27FC236}">
                <a16:creationId xmlns="" xmlns:a16="http://schemas.microsoft.com/office/drawing/2014/main" id="{E64092E8-103A-179B-B066-406F3651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0" y="175390"/>
            <a:ext cx="838699" cy="439977"/>
          </a:xfrm>
          <a:prstGeom prst="rect">
            <a:avLst/>
          </a:prstGeom>
        </p:spPr>
      </p:pic>
      <p:pic>
        <p:nvPicPr>
          <p:cNvPr id="5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06D2E1F0-D60A-F2CF-748D-84427E1A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80" y="-156315"/>
            <a:ext cx="959407" cy="94503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6D80C82-E3F1-D57A-23F7-0C66D1A8E181}"/>
              </a:ext>
            </a:extLst>
          </p:cNvPr>
          <p:cNvSpPr txBox="1"/>
          <p:nvPr/>
        </p:nvSpPr>
        <p:spPr>
          <a:xfrm>
            <a:off x="2418520" y="198782"/>
            <a:ext cx="65984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ATENÇÃO PRIMÁRIA A SAÚDE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6" descr="Gráfico, Gráfico de barras&#10;&#10;Descrição gerada automaticamente">
            <a:extLst>
              <a:ext uri="{FF2B5EF4-FFF2-40B4-BE49-F238E27FC236}">
                <a16:creationId xmlns="" xmlns:a16="http://schemas.microsoft.com/office/drawing/2014/main" id="{F80DE609-52FD-0F96-AF20-FF04C9424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1" y="786557"/>
            <a:ext cx="10964213" cy="61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75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>
            <a:extLst>
              <a:ext uri="{FF2B5EF4-FFF2-40B4-BE49-F238E27FC236}">
                <a16:creationId xmlns="" xmlns:a16="http://schemas.microsoft.com/office/drawing/2014/main" id="{E64092E8-103A-179B-B066-406F3651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0" y="175390"/>
            <a:ext cx="838699" cy="439977"/>
          </a:xfrm>
          <a:prstGeom prst="rect">
            <a:avLst/>
          </a:prstGeom>
        </p:spPr>
      </p:pic>
      <p:pic>
        <p:nvPicPr>
          <p:cNvPr id="5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06D2E1F0-D60A-F2CF-748D-84427E1A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80" y="-156315"/>
            <a:ext cx="959407" cy="94503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6D80C82-E3F1-D57A-23F7-0C66D1A8E181}"/>
              </a:ext>
            </a:extLst>
          </p:cNvPr>
          <p:cNvSpPr txBox="1"/>
          <p:nvPr/>
        </p:nvSpPr>
        <p:spPr>
          <a:xfrm>
            <a:off x="2418520" y="198782"/>
            <a:ext cx="65984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ATENÇÃO PRIMÁRIA A SAÚDE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m 6" descr="Gráfico, Gráfico de barras, Gráfico de cascata&#10;&#10;Descrição gerada automaticamente">
            <a:extLst>
              <a:ext uri="{FF2B5EF4-FFF2-40B4-BE49-F238E27FC236}">
                <a16:creationId xmlns="" xmlns:a16="http://schemas.microsoft.com/office/drawing/2014/main" id="{FA62C499-18F3-0AE4-E136-83C96520C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37" y="1082923"/>
            <a:ext cx="9332891" cy="57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05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>
            <a:extLst>
              <a:ext uri="{FF2B5EF4-FFF2-40B4-BE49-F238E27FC236}">
                <a16:creationId xmlns="" xmlns:a16="http://schemas.microsoft.com/office/drawing/2014/main" id="{E64092E8-103A-179B-B066-406F3651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395" y="87042"/>
            <a:ext cx="838699" cy="439977"/>
          </a:xfrm>
          <a:prstGeom prst="rect">
            <a:avLst/>
          </a:prstGeom>
        </p:spPr>
      </p:pic>
      <p:pic>
        <p:nvPicPr>
          <p:cNvPr id="5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06D2E1F0-D60A-F2CF-748D-84427E1A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415" y="-156315"/>
            <a:ext cx="959407" cy="94503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6D80C82-E3F1-D57A-23F7-0C66D1A8E181}"/>
              </a:ext>
            </a:extLst>
          </p:cNvPr>
          <p:cNvSpPr txBox="1"/>
          <p:nvPr/>
        </p:nvSpPr>
        <p:spPr>
          <a:xfrm>
            <a:off x="806172" y="1281044"/>
            <a:ext cx="399221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EMULT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9AECB626-66EA-46D8-DC7C-24A8FD16A554}"/>
              </a:ext>
            </a:extLst>
          </p:cNvPr>
          <p:cNvSpPr txBox="1"/>
          <p:nvPr/>
        </p:nvSpPr>
        <p:spPr>
          <a:xfrm>
            <a:off x="190499" y="2255630"/>
            <a:ext cx="4952999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  NOSSAS AÇÕES: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>
              <a:buFont typeface="Wingdings"/>
              <a:buChar char="ü"/>
            </a:pP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PALESTRAS SOBRE AUTISMO </a:t>
            </a:r>
          </a:p>
          <a:p>
            <a:pPr marL="342900" indent="-342900">
              <a:buFont typeface="Wingdings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SOCIAL EM AÇÃO  </a:t>
            </a:r>
          </a:p>
          <a:p>
            <a:pPr marL="342900" indent="-342900">
              <a:buFont typeface="Wingdings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CURSO DE GESTANTES </a:t>
            </a:r>
          </a:p>
          <a:p>
            <a:pPr marL="342900" indent="-342900">
              <a:buFont typeface="Wingdings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GRUPO EMAGRECIMENTO </a:t>
            </a:r>
          </a:p>
          <a:p>
            <a:pPr marL="342900" indent="-342900">
              <a:buFont typeface="Wingdings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GRUPO TABAGISMO </a:t>
            </a:r>
          </a:p>
          <a:p>
            <a:pPr marL="342900" indent="-342900">
              <a:buFont typeface="Wingdings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GRUPO SAÚDE E LAZER </a:t>
            </a:r>
          </a:p>
          <a:p>
            <a:pPr marL="571500" indent="-571500">
              <a:buFont typeface="Wingdings"/>
              <a:buChar char="ü"/>
            </a:pP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5E89DE7-297C-187D-AC6A-06ED0894F062}"/>
              </a:ext>
            </a:extLst>
          </p:cNvPr>
          <p:cNvSpPr txBox="1"/>
          <p:nvPr/>
        </p:nvSpPr>
        <p:spPr>
          <a:xfrm>
            <a:off x="351182" y="185530"/>
            <a:ext cx="59237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rgbClr val="2F5597"/>
                </a:solidFill>
              </a:rPr>
              <a:t>ATENÇÃO PRIMÁRIA A SAÚDE</a:t>
            </a:r>
            <a:r>
              <a:rPr lang="pt-BR" sz="2000" dirty="0">
                <a:solidFill>
                  <a:srgbClr val="2F5597"/>
                </a:solidFill>
              </a:rPr>
              <a:t>​</a:t>
            </a:r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451FB83-AB63-AEE5-69CE-8C9A76A09897}"/>
              </a:ext>
            </a:extLst>
          </p:cNvPr>
          <p:cNvSpPr txBox="1"/>
          <p:nvPr/>
        </p:nvSpPr>
        <p:spPr>
          <a:xfrm>
            <a:off x="6093978" y="1576533"/>
            <a:ext cx="539882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 1. 558</a:t>
            </a:r>
            <a:r>
              <a:rPr lang="pt-BR" sz="2000" dirty="0">
                <a:solidFill>
                  <a:srgbClr val="2F5496"/>
                </a:solidFill>
              </a:rPr>
              <a:t>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Atendimentos em grupo </a:t>
            </a:r>
          </a:p>
        </p:txBody>
      </p:sp>
      <p:pic>
        <p:nvPicPr>
          <p:cNvPr id="8" name="Imagem 8" descr="Grupo de pessoas na grama posando para foto&#10;&#10;Descrição gerada automaticamente">
            <a:extLst>
              <a:ext uri="{FF2B5EF4-FFF2-40B4-BE49-F238E27FC236}">
                <a16:creationId xmlns="" xmlns:a16="http://schemas.microsoft.com/office/drawing/2014/main" id="{F2839AE4-DC89-8839-F29A-F157AA6D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965" y="2554909"/>
            <a:ext cx="4079460" cy="30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 Explicativo: Seta para Cima 16">
            <a:extLst>
              <a:ext uri="{FF2B5EF4-FFF2-40B4-BE49-F238E27FC236}">
                <a16:creationId xmlns="" xmlns:a16="http://schemas.microsoft.com/office/drawing/2014/main" id="{B09CBA17-048B-9600-8BEB-63D3F1168115}"/>
              </a:ext>
            </a:extLst>
          </p:cNvPr>
          <p:cNvSpPr/>
          <p:nvPr/>
        </p:nvSpPr>
        <p:spPr>
          <a:xfrm>
            <a:off x="190500" y="1112630"/>
            <a:ext cx="5300871" cy="4450521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4">
            <a:extLst>
              <a:ext uri="{FF2B5EF4-FFF2-40B4-BE49-F238E27FC236}">
                <a16:creationId xmlns="" xmlns:a16="http://schemas.microsoft.com/office/drawing/2014/main" id="{E64092E8-103A-179B-B066-406F3651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395" y="87042"/>
            <a:ext cx="838699" cy="439977"/>
          </a:xfrm>
          <a:prstGeom prst="rect">
            <a:avLst/>
          </a:prstGeom>
        </p:spPr>
      </p:pic>
      <p:pic>
        <p:nvPicPr>
          <p:cNvPr id="5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06D2E1F0-D60A-F2CF-748D-84427E1A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415" y="-156315"/>
            <a:ext cx="959407" cy="94503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6D80C82-E3F1-D57A-23F7-0C66D1A8E181}"/>
              </a:ext>
            </a:extLst>
          </p:cNvPr>
          <p:cNvSpPr txBox="1"/>
          <p:nvPr/>
        </p:nvSpPr>
        <p:spPr>
          <a:xfrm>
            <a:off x="1910520" y="143566"/>
            <a:ext cx="251239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EMAD </a:t>
            </a:r>
            <a:endParaRPr lang="pt-B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9AECB626-66EA-46D8-DC7C-24A8FD16A554}"/>
              </a:ext>
            </a:extLst>
          </p:cNvPr>
          <p:cNvSpPr txBox="1"/>
          <p:nvPr/>
        </p:nvSpPr>
        <p:spPr>
          <a:xfrm>
            <a:off x="466586" y="2984500"/>
            <a:ext cx="4952999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168</a:t>
            </a:r>
            <a:r>
              <a:rPr lang="pt-BR" sz="2400" dirty="0">
                <a:solidFill>
                  <a:schemeClr val="bg1"/>
                </a:solidFill>
              </a:rPr>
              <a:t> ASSISTIDOS</a:t>
            </a:r>
            <a:r>
              <a:rPr lang="pt-BR" sz="2400" dirty="0">
                <a:solidFill>
                  <a:schemeClr val="bg1"/>
                </a:solidFill>
                <a:latin typeface="Arial"/>
              </a:rPr>
              <a:t> PELO EMAD</a:t>
            </a:r>
            <a:r>
              <a:rPr lang="pt-BR" sz="2400" dirty="0">
                <a:solidFill>
                  <a:schemeClr val="bg1"/>
                </a:solidFill>
              </a:rPr>
              <a:t>  </a:t>
            </a:r>
            <a:endParaRPr lang="pt-BR" dirty="0">
              <a:solidFill>
                <a:schemeClr val="bg1"/>
              </a:solidFill>
            </a:endParaRPr>
          </a:p>
          <a:p>
            <a:pPr algn="l"/>
            <a:endParaRPr lang="pt-BR" sz="2400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21</a:t>
            </a:r>
            <a:r>
              <a:rPr lang="pt-BR" sz="2400" dirty="0">
                <a:solidFill>
                  <a:schemeClr val="bg1"/>
                </a:solidFill>
              </a:rPr>
              <a:t> EM USO DE OXIGÊNIO 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150</a:t>
            </a:r>
            <a:r>
              <a:rPr lang="pt-BR" sz="2400" dirty="0">
                <a:solidFill>
                  <a:schemeClr val="bg1"/>
                </a:solidFill>
              </a:rPr>
              <a:t> EM USO DE FRALDAS </a:t>
            </a:r>
          </a:p>
          <a:p>
            <a:endParaRPr lang="pt-BR" sz="1600" b="1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4FD30F52-85DB-397D-9878-A8F7F078B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684308"/>
              </p:ext>
            </p:extLst>
          </p:nvPr>
        </p:nvGraphicFramePr>
        <p:xfrm>
          <a:off x="6364149" y="1896993"/>
          <a:ext cx="5628998" cy="371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7381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F376C645-40DA-4C1B-96D9-B24D3F45C4BF}"/>
              </a:ext>
            </a:extLst>
          </p:cNvPr>
          <p:cNvSpPr/>
          <p:nvPr/>
        </p:nvSpPr>
        <p:spPr>
          <a:xfrm>
            <a:off x="77303" y="1032565"/>
            <a:ext cx="6272696" cy="47928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49C27417-1149-E68F-A86E-444769954FD0}"/>
              </a:ext>
            </a:extLst>
          </p:cNvPr>
          <p:cNvSpPr txBox="1"/>
          <p:nvPr/>
        </p:nvSpPr>
        <p:spPr>
          <a:xfrm>
            <a:off x="3357216" y="342347"/>
            <a:ext cx="61456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PRONTO ATENDIMENTO 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27595836-B39B-90DA-FB9E-177EC4D99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0" y="175390"/>
            <a:ext cx="838699" cy="439977"/>
          </a:xfrm>
          <a:prstGeom prst="rect">
            <a:avLst/>
          </a:prstGeom>
        </p:spPr>
      </p:pic>
      <p:pic>
        <p:nvPicPr>
          <p:cNvPr id="7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2D13D0FF-8B62-42F8-0E5D-8AD32E50A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80" y="-156315"/>
            <a:ext cx="959407" cy="94503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E46D058F-B94E-3ACA-8D8A-5E35D77F082F}"/>
              </a:ext>
              <a:ext uri="{147F2762-F138-4A5C-976F-8EAC2B608ADB}">
                <a16:predDERef xmlns="" xmlns:a16="http://schemas.microsoft.com/office/drawing/2014/main" pred="{B530B2DE-DFD1-0586-CCB8-960A4B05CF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304890"/>
              </p:ext>
            </p:extLst>
          </p:nvPr>
        </p:nvGraphicFramePr>
        <p:xfrm>
          <a:off x="86622" y="1430060"/>
          <a:ext cx="6124575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B530B2DE-DFD1-0586-CCB8-960A4B05CFE6}"/>
              </a:ext>
              <a:ext uri="{147F2762-F138-4A5C-976F-8EAC2B608ADB}">
                <a16:predDERef xmlns="" xmlns:a16="http://schemas.microsoft.com/office/drawing/2014/main" pred="{B9B04AB4-0762-B051-85A8-0B14AFBC8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487292"/>
              </p:ext>
            </p:extLst>
          </p:nvPr>
        </p:nvGraphicFramePr>
        <p:xfrm>
          <a:off x="6578946" y="1209191"/>
          <a:ext cx="5354017" cy="450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E9C5E0DD-A84E-5B44-4A24-9898EEA3B1D4}"/>
              </a:ext>
            </a:extLst>
          </p:cNvPr>
          <p:cNvSpPr txBox="1"/>
          <p:nvPr/>
        </p:nvSpPr>
        <p:spPr>
          <a:xfrm>
            <a:off x="2263913" y="2222500"/>
            <a:ext cx="17669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1C985734-6F81-D503-F16B-28D5F5E74CC8}"/>
              </a:ext>
            </a:extLst>
          </p:cNvPr>
          <p:cNvSpPr txBox="1"/>
          <p:nvPr/>
        </p:nvSpPr>
        <p:spPr>
          <a:xfrm>
            <a:off x="2263913" y="2167282"/>
            <a:ext cx="1697934" cy="3036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graphicFrame>
        <p:nvGraphicFramePr>
          <p:cNvPr id="12" name="Tabela 11">
            <a:extLst>
              <a:ext uri="{FF2B5EF4-FFF2-40B4-BE49-F238E27FC236}">
                <a16:creationId xmlns="" xmlns:a16="http://schemas.microsoft.com/office/drawing/2014/main" id="{798E3F79-12B1-3A51-689E-504D25B16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76673"/>
              </p:ext>
            </p:extLst>
          </p:nvPr>
        </p:nvGraphicFramePr>
        <p:xfrm>
          <a:off x="9099826" y="717825"/>
          <a:ext cx="1561511" cy="33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511">
                  <a:extLst>
                    <a:ext uri="{9D8B030D-6E8A-4147-A177-3AD203B41FA5}">
                      <a16:colId xmlns="" xmlns:a16="http://schemas.microsoft.com/office/drawing/2014/main" val="2557809663"/>
                    </a:ext>
                  </a:extLst>
                </a:gridCol>
              </a:tblGrid>
              <a:tr h="331500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1° QUADR 2023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973099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4C4203A6-A4B4-3971-2D8E-BED3223E2320}"/>
              </a:ext>
            </a:extLst>
          </p:cNvPr>
          <p:cNvSpPr txBox="1"/>
          <p:nvPr/>
        </p:nvSpPr>
        <p:spPr>
          <a:xfrm>
            <a:off x="5811630" y="1684130"/>
            <a:ext cx="2743200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761D4836-8733-CC54-25F1-5F994A3A23C3}"/>
              </a:ext>
            </a:extLst>
          </p:cNvPr>
          <p:cNvSpPr txBox="1"/>
          <p:nvPr/>
        </p:nvSpPr>
        <p:spPr>
          <a:xfrm>
            <a:off x="2178326" y="4265543"/>
            <a:ext cx="159026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3° QUADR 2022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AE8225E9-4F4D-EBE2-9483-DE275097332F}"/>
              </a:ext>
            </a:extLst>
          </p:cNvPr>
          <p:cNvSpPr txBox="1"/>
          <p:nvPr/>
        </p:nvSpPr>
        <p:spPr>
          <a:xfrm>
            <a:off x="2107096" y="206292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  <a:latin typeface="Arial"/>
              </a:rPr>
              <a:t>1° QUADR </a:t>
            </a:r>
            <a:r>
              <a:rPr lang="pt-BR" b="1" dirty="0">
                <a:solidFill>
                  <a:srgbClr val="FFFFFF"/>
                </a:solidFill>
              </a:rPr>
              <a:t>2023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AA691323-395C-55EF-0763-52E71143CD04}"/>
              </a:ext>
            </a:extLst>
          </p:cNvPr>
          <p:cNvSpPr txBox="1"/>
          <p:nvPr/>
        </p:nvSpPr>
        <p:spPr>
          <a:xfrm>
            <a:off x="2107096" y="384092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  <a:latin typeface="Arial"/>
              </a:rPr>
              <a:t>1° QUADR </a:t>
            </a:r>
            <a:r>
              <a:rPr lang="pt-BR" b="1" dirty="0">
                <a:solidFill>
                  <a:srgbClr val="FFFFFF"/>
                </a:solidFill>
              </a:rPr>
              <a:t>2023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DE2F8703-489C-E276-FF83-CDDB78DBB9F8}"/>
              </a:ext>
            </a:extLst>
          </p:cNvPr>
          <p:cNvSpPr txBox="1"/>
          <p:nvPr/>
        </p:nvSpPr>
        <p:spPr>
          <a:xfrm>
            <a:off x="2029792" y="2526748"/>
            <a:ext cx="156154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FFFFFF"/>
                </a:solidFill>
              </a:rPr>
              <a:t>3° QUADR 2022</a:t>
            </a:r>
            <a:r>
              <a:rPr lang="pt-BR">
                <a:solidFill>
                  <a:srgbClr val="FFFFFF"/>
                </a:solidFill>
              </a:rPr>
              <a:t>​</a:t>
            </a:r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77229772-2A28-AF82-6A96-65372D0A1F0F}"/>
              </a:ext>
            </a:extLst>
          </p:cNvPr>
          <p:cNvSpPr/>
          <p:nvPr/>
        </p:nvSpPr>
        <p:spPr>
          <a:xfrm>
            <a:off x="6471478" y="1032566"/>
            <a:ext cx="5576956" cy="48039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ECD4CC31-9EB0-B6DE-F459-33484CB90C7B}"/>
              </a:ext>
            </a:extLst>
          </p:cNvPr>
          <p:cNvSpPr txBox="1"/>
          <p:nvPr/>
        </p:nvSpPr>
        <p:spPr>
          <a:xfrm>
            <a:off x="2181087" y="1098827"/>
            <a:ext cx="272773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1600" b="1" dirty="0"/>
              <a:t>ATENDIMENTOS</a:t>
            </a:r>
          </a:p>
        </p:txBody>
      </p:sp>
    </p:spTree>
    <p:extLst>
      <p:ext uri="{BB962C8B-B14F-4D97-AF65-F5344CB8AC3E}">
        <p14:creationId xmlns:p14="http://schemas.microsoft.com/office/powerpoint/2010/main" val="2923965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>
            <a:extLst>
              <a:ext uri="{FF2B5EF4-FFF2-40B4-BE49-F238E27FC236}">
                <a16:creationId xmlns="" xmlns:a16="http://schemas.microsoft.com/office/drawing/2014/main" id="{E64092E8-103A-179B-B066-406F3651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0" y="175390"/>
            <a:ext cx="838699" cy="439977"/>
          </a:xfrm>
          <a:prstGeom prst="rect">
            <a:avLst/>
          </a:prstGeom>
        </p:spPr>
      </p:pic>
      <p:pic>
        <p:nvPicPr>
          <p:cNvPr id="5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06D2E1F0-D60A-F2CF-748D-84427E1A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80" y="-156315"/>
            <a:ext cx="959407" cy="94503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6D80C82-E3F1-D57A-23F7-0C66D1A8E181}"/>
              </a:ext>
            </a:extLst>
          </p:cNvPr>
          <p:cNvSpPr txBox="1"/>
          <p:nvPr/>
        </p:nvSpPr>
        <p:spPr>
          <a:xfrm>
            <a:off x="2418520" y="176696"/>
            <a:ext cx="90943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chemeClr val="accent1">
                    <a:lumMod val="75000"/>
                  </a:schemeClr>
                </a:solidFill>
              </a:rPr>
              <a:t>PROGRAMA SAÚDE NA ESCOLA </a:t>
            </a:r>
            <a:endParaRPr lang="pt-BR" sz="2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08E0B21-9DDE-CE70-65F1-3A4B9D50843D}"/>
              </a:ext>
            </a:extLst>
          </p:cNvPr>
          <p:cNvSpPr txBox="1"/>
          <p:nvPr/>
        </p:nvSpPr>
        <p:spPr>
          <a:xfrm>
            <a:off x="5016500" y="5753651"/>
            <a:ext cx="798719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>
                <a:solidFill>
                  <a:schemeClr val="accent1">
                    <a:lumMod val="75000"/>
                  </a:schemeClr>
                </a:solidFill>
              </a:rPr>
              <a:t>1.125 </a:t>
            </a:r>
            <a:r>
              <a:rPr lang="pt-BR" sz="1800" b="1">
                <a:solidFill>
                  <a:schemeClr val="accent1">
                    <a:lumMod val="75000"/>
                  </a:schemeClr>
                </a:solidFill>
              </a:rPr>
              <a:t>EDUCANDOS INSERIDOS NO PROGRAMA PSE NAS ESCOLAS PRIORITÁRIAS. 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3F274CA5-A35C-B124-CC42-FB0A3615BCEF}"/>
              </a:ext>
            </a:extLst>
          </p:cNvPr>
          <p:cNvSpPr txBox="1"/>
          <p:nvPr/>
        </p:nvSpPr>
        <p:spPr>
          <a:xfrm>
            <a:off x="273326" y="1272760"/>
            <a:ext cx="5339521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pt-BR" sz="2000"/>
              <a:t>Educação em Saúde sobre hábitos alimentares </a:t>
            </a:r>
            <a:endParaRPr lang="pt-BR"/>
          </a:p>
          <a:p>
            <a:endParaRPr lang="pt-BR" sz="2000"/>
          </a:p>
          <a:p>
            <a:pPr marL="342900" indent="-342900">
              <a:buFont typeface="Wingdings"/>
              <a:buChar char="ü"/>
            </a:pPr>
            <a:r>
              <a:rPr lang="pt-BR" sz="2000"/>
              <a:t>Educação em saúde sobre sexualidade</a:t>
            </a:r>
          </a:p>
          <a:p>
            <a:endParaRPr lang="pt-BR" sz="2000"/>
          </a:p>
          <a:p>
            <a:pPr marL="342900" indent="-342900">
              <a:buFont typeface="Wingdings"/>
              <a:buChar char="ü"/>
            </a:pPr>
            <a:r>
              <a:rPr lang="pt-BR" sz="2000"/>
              <a:t> Prevenção a Dengue </a:t>
            </a:r>
            <a:endParaRPr lang="pt-BR"/>
          </a:p>
          <a:p>
            <a:pPr marL="342900" indent="-342900">
              <a:buFont typeface="Wingdings"/>
              <a:buChar char="ü"/>
            </a:pPr>
            <a:endParaRPr lang="pt-BR" sz="2000"/>
          </a:p>
          <a:p>
            <a:pPr marL="342900" indent="-342900">
              <a:buFont typeface="Wingdings"/>
              <a:buChar char="ü"/>
            </a:pPr>
            <a:r>
              <a:rPr lang="pt-BR" sz="2000"/>
              <a:t>Educação em saúde sobre prevenção de problemas relacionados a saúde mental </a:t>
            </a:r>
          </a:p>
          <a:p>
            <a:pPr marL="342900" indent="-342900">
              <a:buFont typeface="Wingdings"/>
              <a:buChar char="ü"/>
            </a:pPr>
            <a:endParaRPr lang="pt-BR" sz="2000"/>
          </a:p>
          <a:p>
            <a:pPr marL="342900" indent="-342900">
              <a:buFont typeface="Wingdings"/>
              <a:buChar char="ü"/>
            </a:pPr>
            <a:r>
              <a:rPr lang="pt-BR" sz="2000"/>
              <a:t>Acompanhamento do Crescimento  desenvolvimento </a:t>
            </a:r>
          </a:p>
          <a:p>
            <a:pPr marL="342900" indent="-342900">
              <a:buFont typeface="Wingdings"/>
              <a:buChar char="ü"/>
            </a:pPr>
            <a:r>
              <a:rPr lang="pt-BR" sz="2000"/>
              <a:t>Imunização </a:t>
            </a:r>
          </a:p>
          <a:p>
            <a:pPr marL="342900" indent="-342900">
              <a:buFont typeface="Wingdings"/>
              <a:buChar char="ü"/>
            </a:pPr>
            <a:endParaRPr lang="pt-BR" sz="2000"/>
          </a:p>
          <a:p>
            <a:pPr marL="342900" indent="-342900">
              <a:buFont typeface="Wingdings"/>
              <a:buChar char="ü"/>
            </a:pPr>
            <a:r>
              <a:rPr lang="pt-BR" sz="2000"/>
              <a:t>Avaliação Odontológica </a:t>
            </a:r>
          </a:p>
          <a:p>
            <a:pPr marL="342900" indent="-342900">
              <a:buFont typeface="Wingdings"/>
              <a:buChar char="ü"/>
            </a:pPr>
            <a:endParaRPr lang="pt-BR" sz="2000"/>
          </a:p>
          <a:p>
            <a:endParaRPr lang="pt-BR" sz="2000"/>
          </a:p>
          <a:p>
            <a:endParaRPr lang="pt-BR"/>
          </a:p>
        </p:txBody>
      </p:sp>
      <p:pic>
        <p:nvPicPr>
          <p:cNvPr id="8" name="Imagem 8" descr="Pessoas jogando vídeo game&#10;&#10;Descrição gerada automaticamente">
            <a:extLst>
              <a:ext uri="{FF2B5EF4-FFF2-40B4-BE49-F238E27FC236}">
                <a16:creationId xmlns="" xmlns:a16="http://schemas.microsoft.com/office/drawing/2014/main" id="{D07A724F-B132-5858-CE11-C957C9A2B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09" y="909430"/>
            <a:ext cx="2743200" cy="2057400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="" xmlns:a16="http://schemas.microsoft.com/office/drawing/2014/main" id="{23B40760-FA68-69F4-D758-4DAE05E8C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635" y="1062383"/>
            <a:ext cx="2313685" cy="4114800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="" xmlns:a16="http://schemas.microsoft.com/office/drawing/2014/main" id="{8FB1DE18-73C5-27FD-2BF6-58731C563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487" y="3080026"/>
            <a:ext cx="1981201" cy="26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36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>
            <a:extLst>
              <a:ext uri="{FF2B5EF4-FFF2-40B4-BE49-F238E27FC236}">
                <a16:creationId xmlns="" xmlns:a16="http://schemas.microsoft.com/office/drawing/2014/main" id="{E64092E8-103A-179B-B066-406F3651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0" y="175390"/>
            <a:ext cx="838699" cy="439977"/>
          </a:xfrm>
          <a:prstGeom prst="rect">
            <a:avLst/>
          </a:prstGeom>
        </p:spPr>
      </p:pic>
      <p:pic>
        <p:nvPicPr>
          <p:cNvPr id="5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06D2E1F0-D60A-F2CF-748D-84427E1A8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80" y="-156315"/>
            <a:ext cx="959407" cy="94503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75A243FC-F610-C4F2-83B3-CD1333E82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689889"/>
              </p:ext>
            </p:extLst>
          </p:nvPr>
        </p:nvGraphicFramePr>
        <p:xfrm>
          <a:off x="98838" y="1400037"/>
          <a:ext cx="5912401" cy="428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BF09B20-BE8E-D4E8-89C2-1796A75F1123}"/>
              </a:ext>
            </a:extLst>
          </p:cNvPr>
          <p:cNvSpPr txBox="1"/>
          <p:nvPr/>
        </p:nvSpPr>
        <p:spPr>
          <a:xfrm>
            <a:off x="2973456" y="444499"/>
            <a:ext cx="17089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>
                <a:solidFill>
                  <a:schemeClr val="accent1">
                    <a:lumMod val="75000"/>
                  </a:schemeClr>
                </a:solidFill>
              </a:rPr>
              <a:t>CAPS</a:t>
            </a:r>
          </a:p>
        </p:txBody>
      </p:sp>
      <p:sp>
        <p:nvSpPr>
          <p:cNvPr id="8" name="CaixaDeTexto 3">
            <a:extLst>
              <a:ext uri="{FF2B5EF4-FFF2-40B4-BE49-F238E27FC236}">
                <a16:creationId xmlns="" xmlns:a16="http://schemas.microsoft.com/office/drawing/2014/main" id="{99B08613-6780-3337-8649-9C7D15D864F6}"/>
              </a:ext>
            </a:extLst>
          </p:cNvPr>
          <p:cNvSpPr txBox="1"/>
          <p:nvPr/>
        </p:nvSpPr>
        <p:spPr>
          <a:xfrm>
            <a:off x="1311412" y="1352826"/>
            <a:ext cx="441739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C440B850-D2E7-D161-B9C7-3AD4B3B0E6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96780"/>
              </p:ext>
            </p:extLst>
          </p:nvPr>
        </p:nvGraphicFramePr>
        <p:xfrm>
          <a:off x="6240669" y="977900"/>
          <a:ext cx="5953264" cy="448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209885B-E889-1DE8-A5AE-DF9CFE63657F}"/>
              </a:ext>
            </a:extLst>
          </p:cNvPr>
          <p:cNvSpPr txBox="1"/>
          <p:nvPr/>
        </p:nvSpPr>
        <p:spPr>
          <a:xfrm>
            <a:off x="814456" y="6206435"/>
            <a:ext cx="112919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OBTIVEMOS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10,4%</a:t>
            </a:r>
            <a:r>
              <a:rPr lang="pt-BR" sz="18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NA OFERTA  DE ATENDIMENTOS NESTE QUADRIMESTRE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15" name="Gráfico 15" descr="Cérebro na cabeça estrutura de tópicos">
            <a:extLst>
              <a:ext uri="{FF2B5EF4-FFF2-40B4-BE49-F238E27FC236}">
                <a16:creationId xmlns="" xmlns:a16="http://schemas.microsoft.com/office/drawing/2014/main" id="{8324B110-E39B-7767-F509-B28E7FE2BA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4887" y="177800"/>
            <a:ext cx="914400" cy="914400"/>
          </a:xfrm>
          <a:prstGeom prst="rect">
            <a:avLst/>
          </a:prstGeom>
        </p:spPr>
      </p:pic>
      <p:pic>
        <p:nvPicPr>
          <p:cNvPr id="16" name="Gráfico 16" descr="Gráfico exponencial com preenchimento sólido">
            <a:extLst>
              <a:ext uri="{FF2B5EF4-FFF2-40B4-BE49-F238E27FC236}">
                <a16:creationId xmlns="" xmlns:a16="http://schemas.microsoft.com/office/drawing/2014/main" id="{17C6A6DA-BA1B-0E1B-5BA0-B401635371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417" y="59424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63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="" xmlns:a16="http://schemas.microsoft.com/office/drawing/2014/main" id="{9D28AA76-513E-429B-90FA-A2AE0E03D2EC}"/>
              </a:ext>
            </a:extLst>
          </p:cNvPr>
          <p:cNvSpPr/>
          <p:nvPr/>
        </p:nvSpPr>
        <p:spPr>
          <a:xfrm>
            <a:off x="10104783" y="1858065"/>
            <a:ext cx="1634434" cy="10159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55A11"/>
              </a:solidFill>
            </a:endParaRPr>
          </a:p>
        </p:txBody>
      </p:sp>
      <p:pic>
        <p:nvPicPr>
          <p:cNvPr id="3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F55E6024-8A3A-E0BF-623D-67BA2631B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893" y="-156315"/>
            <a:ext cx="959407" cy="94503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198A60A-F5BF-D0A5-7465-3187CD278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090" y="164347"/>
            <a:ext cx="838699" cy="439977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9867CE92-A7FA-48A6-2F50-9002577D8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716211"/>
              </p:ext>
            </p:extLst>
          </p:nvPr>
        </p:nvGraphicFramePr>
        <p:xfrm>
          <a:off x="448158" y="822877"/>
          <a:ext cx="8946459" cy="520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C5EBF26C-D25A-309C-27C6-716EBC29CCA3}"/>
              </a:ext>
            </a:extLst>
          </p:cNvPr>
          <p:cNvSpPr txBox="1"/>
          <p:nvPr/>
        </p:nvSpPr>
        <p:spPr>
          <a:xfrm>
            <a:off x="10107544" y="2029239"/>
            <a:ext cx="1628912" cy="70788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RECURSO PRÓPRIO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cxnSp>
        <p:nvCxnSpPr>
          <p:cNvPr id="7" name="Conector: Angulado 6">
            <a:extLst>
              <a:ext uri="{FF2B5EF4-FFF2-40B4-BE49-F238E27FC236}">
                <a16:creationId xmlns="" xmlns:a16="http://schemas.microsoft.com/office/drawing/2014/main" id="{0690337A-615F-5B61-DDDA-697AE84D05EB}"/>
              </a:ext>
            </a:extLst>
          </p:cNvPr>
          <p:cNvCxnSpPr/>
          <p:nvPr/>
        </p:nvCxnSpPr>
        <p:spPr>
          <a:xfrm>
            <a:off x="9315588" y="1855717"/>
            <a:ext cx="693530" cy="63831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203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lão de Fala: Retângulo com Cantos Arredondados 8">
            <a:extLst>
              <a:ext uri="{FF2B5EF4-FFF2-40B4-BE49-F238E27FC236}">
                <a16:creationId xmlns="" xmlns:a16="http://schemas.microsoft.com/office/drawing/2014/main" id="{6C606DBC-2431-098B-E1A0-817AAB829DF8}"/>
              </a:ext>
            </a:extLst>
          </p:cNvPr>
          <p:cNvSpPr/>
          <p:nvPr/>
        </p:nvSpPr>
        <p:spPr>
          <a:xfrm>
            <a:off x="9413669" y="1603168"/>
            <a:ext cx="2167247" cy="1375559"/>
          </a:xfrm>
          <a:prstGeom prst="wedgeRoundRect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B732E3B7-50C4-3AC4-187D-B4E910472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893" y="-156315"/>
            <a:ext cx="959407" cy="94503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9C4A41C5-598C-63CB-2A4F-BED78D84C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090" y="164347"/>
            <a:ext cx="838699" cy="439977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D10C23E5-0DE2-B8B2-2565-B8C2546BE8DB}"/>
              </a:ext>
              <a:ext uri="{147F2762-F138-4A5C-976F-8EAC2B608ADB}">
                <a16:predDERef xmlns="" xmlns:a16="http://schemas.microsoft.com/office/drawing/2014/main" pred="{9867CE92-A7FA-48A6-2F50-9002577D8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819499"/>
              </p:ext>
            </p:extLst>
          </p:nvPr>
        </p:nvGraphicFramePr>
        <p:xfrm>
          <a:off x="557707" y="797750"/>
          <a:ext cx="8712158" cy="519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C2BB4F0F-E180-3595-7126-68EC5B8AC46D}"/>
              </a:ext>
            </a:extLst>
          </p:cNvPr>
          <p:cNvSpPr txBox="1"/>
          <p:nvPr/>
        </p:nvSpPr>
        <p:spPr>
          <a:xfrm>
            <a:off x="9572007" y="1719447"/>
            <a:ext cx="1942110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TOTAL DE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</a:rPr>
              <a:t>173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CIRURGIAS </a:t>
            </a:r>
          </a:p>
        </p:txBody>
      </p:sp>
    </p:spTree>
    <p:extLst>
      <p:ext uri="{BB962C8B-B14F-4D97-AF65-F5344CB8AC3E}">
        <p14:creationId xmlns:p14="http://schemas.microsoft.com/office/powerpoint/2010/main" val="583691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3C5E3B58-CAAD-DC41-92C3-060BEE509599}"/>
              </a:ext>
            </a:extLst>
          </p:cNvPr>
          <p:cNvSpPr/>
          <p:nvPr/>
        </p:nvSpPr>
        <p:spPr>
          <a:xfrm>
            <a:off x="6913217" y="281606"/>
            <a:ext cx="4682434" cy="2341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1654CF7-F33B-5052-9751-1397740D77EC}"/>
              </a:ext>
            </a:extLst>
          </p:cNvPr>
          <p:cNvSpPr txBox="1"/>
          <p:nvPr/>
        </p:nvSpPr>
        <p:spPr>
          <a:xfrm>
            <a:off x="175004" y="286908"/>
            <a:ext cx="86405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CONSULTAS COM ESPECIALISTAS DO MUNICÍPIO 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109CE73-1E1E-84C9-E8B7-B4E36F0A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568" y="6315564"/>
            <a:ext cx="838699" cy="439977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="" xmlns:a16="http://schemas.microsoft.com/office/drawing/2014/main" id="{BF428C65-B3F6-49A9-AD01-C1B1119CA609}"/>
              </a:ext>
              <a:ext uri="{147F2762-F138-4A5C-976F-8EAC2B608ADB}">
                <a16:predDERef xmlns="" xmlns:a16="http://schemas.microsoft.com/office/drawing/2014/main" pred="{CFF496A3-62AF-D732-E5D4-2350F2342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811903"/>
              </p:ext>
            </p:extLst>
          </p:nvPr>
        </p:nvGraphicFramePr>
        <p:xfrm>
          <a:off x="7212911" y="291962"/>
          <a:ext cx="4682434" cy="234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BA211184-F6D0-1AE6-8C56-8AE988503151}"/>
              </a:ext>
            </a:extLst>
          </p:cNvPr>
          <p:cNvSpPr txBox="1"/>
          <p:nvPr/>
        </p:nvSpPr>
        <p:spPr>
          <a:xfrm>
            <a:off x="2832652" y="2978977"/>
            <a:ext cx="503858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ESPECIALIDADES MÉDICA 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3B1C4B2F-EAA1-BD82-A1F8-0A32E26C6CF9}"/>
              </a:ext>
              <a:ext uri="{147F2762-F138-4A5C-976F-8EAC2B608ADB}">
                <a16:predDERef xmlns="" xmlns:a16="http://schemas.microsoft.com/office/drawing/2014/main" pred="{CFF496A3-62AF-D732-E5D4-2350F2342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443690"/>
              </p:ext>
            </p:extLst>
          </p:nvPr>
        </p:nvGraphicFramePr>
        <p:xfrm>
          <a:off x="472523" y="2639943"/>
          <a:ext cx="9913730" cy="391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700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E6749A47-A3F2-894D-586C-62A510C62DA1}"/>
              </a:ext>
            </a:extLst>
          </p:cNvPr>
          <p:cNvSpPr txBox="1"/>
          <p:nvPr/>
        </p:nvSpPr>
        <p:spPr>
          <a:xfrm>
            <a:off x="813759" y="497456"/>
            <a:ext cx="837912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>
              <a:cs typeface="Segoe U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327F0F54-8557-8AB3-52E3-E5EB6741F071}"/>
              </a:ext>
            </a:extLst>
          </p:cNvPr>
          <p:cNvSpPr txBox="1"/>
          <p:nvPr/>
        </p:nvSpPr>
        <p:spPr>
          <a:xfrm>
            <a:off x="312056" y="496319"/>
            <a:ext cx="91860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/>
              <a:t>Atenção primária saúde , Média e Alta Complexidade </a:t>
            </a:r>
          </a:p>
        </p:txBody>
      </p:sp>
      <p:pic>
        <p:nvPicPr>
          <p:cNvPr id="7" name="Imagem 4">
            <a:extLst>
              <a:ext uri="{FF2B5EF4-FFF2-40B4-BE49-F238E27FC236}">
                <a16:creationId xmlns="" xmlns:a16="http://schemas.microsoft.com/office/drawing/2014/main" id="{E805B255-542A-DB18-34E3-74EAB34B5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004" y="484607"/>
            <a:ext cx="1114785" cy="583542"/>
          </a:xfrm>
          <a:prstGeom prst="rect">
            <a:avLst/>
          </a:prstGeom>
        </p:spPr>
      </p:pic>
      <p:pic>
        <p:nvPicPr>
          <p:cNvPr id="9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A9B9CA8C-5CF6-96D2-FB3E-9678D0CCA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067" y="-1706"/>
            <a:ext cx="1268623" cy="1254246"/>
          </a:xfrm>
          <a:prstGeom prst="rect">
            <a:avLst/>
          </a:prstGeom>
        </p:spPr>
      </p:pic>
      <p:graphicFrame>
        <p:nvGraphicFramePr>
          <p:cNvPr id="11" name="CaixaDeTexto 2">
            <a:extLst>
              <a:ext uri="{FF2B5EF4-FFF2-40B4-BE49-F238E27FC236}">
                <a16:creationId xmlns="" xmlns:a16="http://schemas.microsoft.com/office/drawing/2014/main" id="{E0EE3EE5-128C-5F87-5701-D9AB8D517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139371"/>
              </p:ext>
            </p:extLst>
          </p:nvPr>
        </p:nvGraphicFramePr>
        <p:xfrm>
          <a:off x="512582" y="2677401"/>
          <a:ext cx="10233802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" name="Imagem 9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CBBD84C6-1D20-01BD-2EA4-84427D24D7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8566" y="5752"/>
            <a:ext cx="304944" cy="6832118"/>
          </a:xfrm>
          <a:prstGeom prst="rect">
            <a:avLst/>
          </a:prstGeom>
        </p:spPr>
      </p:pic>
      <p:sp>
        <p:nvSpPr>
          <p:cNvPr id="45" name="Google Shape;100;p15">
            <a:extLst>
              <a:ext uri="{FF2B5EF4-FFF2-40B4-BE49-F238E27FC236}">
                <a16:creationId xmlns="" xmlns:a16="http://schemas.microsoft.com/office/drawing/2014/main" id="{3BA52A7B-C249-98F5-F99F-C43E8A868EF8}"/>
              </a:ext>
            </a:extLst>
          </p:cNvPr>
          <p:cNvSpPr/>
          <p:nvPr/>
        </p:nvSpPr>
        <p:spPr>
          <a:xfrm>
            <a:off x="255640" y="1064263"/>
            <a:ext cx="1778615" cy="193464"/>
          </a:xfrm>
          <a:prstGeom prst="rect">
            <a:avLst/>
          </a:prstGeom>
          <a:solidFill>
            <a:srgbClr val="06A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24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ntendo computador&#10;&#10;Descrição gerada automaticamente">
            <a:extLst>
              <a:ext uri="{FF2B5EF4-FFF2-40B4-BE49-F238E27FC236}">
                <a16:creationId xmlns="" xmlns:a16="http://schemas.microsoft.com/office/drawing/2014/main" id="{7D7F8A64-15BE-C5BD-EE99-8C40F1F5A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55"/>
          <a:stretch/>
        </p:blipFill>
        <p:spPr>
          <a:xfrm>
            <a:off x="-76201" y="-219065"/>
            <a:ext cx="1219200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2F24A6A-A076-1851-C4AE-CB2550393C92}"/>
              </a:ext>
            </a:extLst>
          </p:cNvPr>
          <p:cNvSpPr txBox="1"/>
          <p:nvPr/>
        </p:nvSpPr>
        <p:spPr>
          <a:xfrm>
            <a:off x="525516" y="3417573"/>
            <a:ext cx="3629738" cy="19872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kern="1200" dirty="0">
                <a:solidFill>
                  <a:schemeClr val="tx2">
                    <a:lumMod val="50000"/>
                  </a:schemeClr>
                </a:solidFill>
                <a:ea typeface="+mn-ea"/>
              </a:rPr>
              <a:t>PERFIL DE SAÚDE </a:t>
            </a:r>
          </a:p>
        </p:txBody>
      </p:sp>
      <p:pic>
        <p:nvPicPr>
          <p:cNvPr id="5" name="Imagem 6" descr="Logotipo, Ícone&#10;&#10;Descrição gerada automaticamente">
            <a:extLst>
              <a:ext uri="{FF2B5EF4-FFF2-40B4-BE49-F238E27FC236}">
                <a16:creationId xmlns="" xmlns:a16="http://schemas.microsoft.com/office/drawing/2014/main" id="{8B2E65BF-DB25-D72C-EEC0-B0D7D4DB7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6" y="139817"/>
            <a:ext cx="1041071" cy="594295"/>
          </a:xfrm>
          <a:prstGeom prst="rect">
            <a:avLst/>
          </a:prstGeom>
        </p:spPr>
      </p:pic>
      <p:pic>
        <p:nvPicPr>
          <p:cNvPr id="6" name="Imagem 4" descr="Uma imagem contendo desenho, comida&#10;&#10;Descrição gerada automaticamente">
            <a:extLst>
              <a:ext uri="{FF2B5EF4-FFF2-40B4-BE49-F238E27FC236}">
                <a16:creationId xmlns="" xmlns:a16="http://schemas.microsoft.com/office/drawing/2014/main" id="{2483E31C-0EAF-3517-50E7-52FEFC684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838" y="110562"/>
            <a:ext cx="551832" cy="5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1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="" xmlns:a16="http://schemas.microsoft.com/office/drawing/2014/main" id="{584BC484-C545-199E-604C-C07FE6B75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507165"/>
              </p:ext>
            </p:extLst>
          </p:nvPr>
        </p:nvGraphicFramePr>
        <p:xfrm>
          <a:off x="5310098" y="3183685"/>
          <a:ext cx="7073660" cy="402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3045B554-FDBA-4361-FC2C-EA0880CBFC1C}"/>
              </a:ext>
            </a:extLst>
          </p:cNvPr>
          <p:cNvSpPr txBox="1"/>
          <p:nvPr/>
        </p:nvSpPr>
        <p:spPr>
          <a:xfrm>
            <a:off x="5310346" y="5468222"/>
            <a:ext cx="351971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dirty="0"/>
              <a:t>ACOMPANHADOS PELA EQUIPE DE SAÚDE NOS ÚLTIMOS 6 MESES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EC1CAE4-C06D-F512-C7B6-9F8190A68768}"/>
              </a:ext>
            </a:extLst>
          </p:cNvPr>
          <p:cNvSpPr txBox="1"/>
          <p:nvPr/>
        </p:nvSpPr>
        <p:spPr>
          <a:xfrm>
            <a:off x="9094877" y="3953020"/>
            <a:ext cx="336758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REALIZARAM EXAME DE HEMOGLOBINA NOS ÚLTIMOS 6 MESES</a:t>
            </a:r>
            <a:r>
              <a:rPr lang="pt-BR" dirty="0">
                <a:solidFill>
                  <a:schemeClr val="tx1"/>
                </a:solidFill>
              </a:rPr>
              <a:t> .</a:t>
            </a:r>
            <a:r>
              <a:rPr lang="pt-BR" dirty="0"/>
              <a:t>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72622A4-74A2-73CC-E460-275AD4DAF8D9}"/>
              </a:ext>
            </a:extLst>
          </p:cNvPr>
          <p:cNvSpPr txBox="1"/>
          <p:nvPr/>
        </p:nvSpPr>
        <p:spPr>
          <a:xfrm>
            <a:off x="277277" y="193786"/>
            <a:ext cx="816390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INDICADORES DE SAÚDE </a:t>
            </a:r>
          </a:p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DIABÉTES MÉLITUS 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4004334-3301-0A74-D397-855317E10D9A}"/>
              </a:ext>
            </a:extLst>
          </p:cNvPr>
          <p:cNvSpPr txBox="1"/>
          <p:nvPr/>
        </p:nvSpPr>
        <p:spPr>
          <a:xfrm>
            <a:off x="70825" y="3028967"/>
            <a:ext cx="8018833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TOTAL DE PORTADORES DE DIABÉTES MÉLITUS :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 1.451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9" name="Imagem 4">
            <a:extLst>
              <a:ext uri="{FF2B5EF4-FFF2-40B4-BE49-F238E27FC236}">
                <a16:creationId xmlns="" xmlns:a16="http://schemas.microsoft.com/office/drawing/2014/main" id="{8BEA0C51-2A1D-5998-D99E-16E6D8AB5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149" y="189767"/>
            <a:ext cx="838699" cy="439977"/>
          </a:xfrm>
          <a:prstGeom prst="rect">
            <a:avLst/>
          </a:prstGeom>
        </p:spPr>
      </p:pic>
      <p:pic>
        <p:nvPicPr>
          <p:cNvPr id="10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77F80859-D820-3DB8-4EE2-3E7D64F33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093" y="73723"/>
            <a:ext cx="959407" cy="945030"/>
          </a:xfrm>
          <a:prstGeom prst="rect">
            <a:avLst/>
          </a:prstGeom>
        </p:spPr>
      </p:pic>
      <p:sp>
        <p:nvSpPr>
          <p:cNvPr id="12" name="Google Shape;100;p15">
            <a:extLst>
              <a:ext uri="{FF2B5EF4-FFF2-40B4-BE49-F238E27FC236}">
                <a16:creationId xmlns="" xmlns:a16="http://schemas.microsoft.com/office/drawing/2014/main" id="{5C8D637F-7118-FADB-FAEE-F14C5AF8A7F6}"/>
              </a:ext>
            </a:extLst>
          </p:cNvPr>
          <p:cNvSpPr/>
          <p:nvPr/>
        </p:nvSpPr>
        <p:spPr>
          <a:xfrm>
            <a:off x="68734" y="1222414"/>
            <a:ext cx="1778615" cy="193464"/>
          </a:xfrm>
          <a:prstGeom prst="rect">
            <a:avLst/>
          </a:prstGeom>
          <a:solidFill>
            <a:srgbClr val="06A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" name="Tinta 60">
                <a:extLst>
                  <a:ext uri="{FF2B5EF4-FFF2-40B4-BE49-F238E27FC236}">
                    <a16:creationId xmlns="" xmlns:a16="http://schemas.microsoft.com/office/drawing/2014/main" id="{FE084B56-B32D-2A2F-A856-B6D2A9CAC546}"/>
                  </a:ext>
                </a:extLst>
              </p14:cNvPr>
              <p14:cNvContentPartPr/>
              <p14:nvPr/>
            </p14:nvContentPartPr>
            <p14:xfrm>
              <a:off x="2358854" y="1058139"/>
              <a:ext cx="19957" cy="19957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FE084B56-B32D-2A2F-A856-B6D2A9CAC5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961" y="1011573"/>
                <a:ext cx="1995700" cy="114040"/>
              </a:xfrm>
              <a:prstGeom prst="rect">
                <a:avLst/>
              </a:prstGeom>
            </p:spPr>
          </p:pic>
        </mc:Fallback>
      </mc:AlternateContent>
      <p:sp>
        <p:nvSpPr>
          <p:cNvPr id="943" name="Texto Explicativo: Linha Dobrada 942">
            <a:extLst>
              <a:ext uri="{FF2B5EF4-FFF2-40B4-BE49-F238E27FC236}">
                <a16:creationId xmlns="" xmlns:a16="http://schemas.microsoft.com/office/drawing/2014/main" id="{4F1CB870-3627-9BE0-7367-CEE17EFF204F}"/>
              </a:ext>
            </a:extLst>
          </p:cNvPr>
          <p:cNvSpPr/>
          <p:nvPr/>
        </p:nvSpPr>
        <p:spPr>
          <a:xfrm>
            <a:off x="7248360" y="1592336"/>
            <a:ext cx="2817962" cy="1279584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Arial"/>
              </a:rPr>
              <a:t>CORRESPONDE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800" b="1" dirty="0">
                <a:solidFill>
                  <a:schemeClr val="accent1"/>
                </a:solidFill>
                <a:latin typeface="Arial"/>
              </a:rPr>
              <a:t>6%</a:t>
            </a:r>
            <a:r>
              <a:rPr lang="pt-BR" sz="1600" dirty="0">
                <a:solidFill>
                  <a:srgbClr val="000000"/>
                </a:solidFill>
                <a:latin typeface="Arial"/>
              </a:rPr>
              <a:t> DA POPULAÇÃO TOTAL</a:t>
            </a:r>
            <a:r>
              <a:rPr lang="pt-BR" sz="1600" dirty="0">
                <a:latin typeface="Arial"/>
              </a:rPr>
              <a:t> </a:t>
            </a:r>
            <a:endParaRPr lang="pt-BR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591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5F8FE9A-3225-A1A2-9884-DFEC30619B4B}"/>
              </a:ext>
            </a:extLst>
          </p:cNvPr>
          <p:cNvSpPr txBox="1"/>
          <p:nvPr/>
        </p:nvSpPr>
        <p:spPr>
          <a:xfrm>
            <a:off x="527511" y="2191007"/>
            <a:ext cx="7253822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chemeClr val="accent1"/>
                </a:solidFill>
              </a:rPr>
              <a:t>3.653</a:t>
            </a:r>
            <a:r>
              <a:rPr lang="pt-BR" sz="2000" b="1" dirty="0">
                <a:solidFill>
                  <a:schemeClr val="accent1"/>
                </a:solidFill>
              </a:rPr>
              <a:t> HIPERTENSOS</a:t>
            </a:r>
            <a:r>
              <a:rPr lang="pt-BR" b="1" dirty="0">
                <a:solidFill>
                  <a:schemeClr val="accent1"/>
                </a:solidFill>
              </a:rPr>
              <a:t> 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69487A5-D80E-CF2D-E484-7B7517E9D9ED}"/>
              </a:ext>
            </a:extLst>
          </p:cNvPr>
          <p:cNvSpPr txBox="1"/>
          <p:nvPr/>
        </p:nvSpPr>
        <p:spPr>
          <a:xfrm>
            <a:off x="524500" y="3558601"/>
            <a:ext cx="10013452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chemeClr val="accent1"/>
                </a:solidFill>
              </a:rPr>
              <a:t>90 %</a:t>
            </a:r>
            <a:r>
              <a:rPr lang="pt-BR" sz="1800" dirty="0"/>
              <a:t>   DA POPULAÇÃO HIPERTENSA PASSOU POR CONSULTA NO ESF NOS ÚLTIMOS SEIS MESES .</a:t>
            </a:r>
          </a:p>
          <a:p>
            <a:endParaRPr lang="pt-BR" sz="3600" b="1" dirty="0">
              <a:solidFill>
                <a:schemeClr val="accent1"/>
              </a:solidFill>
            </a:endParaRPr>
          </a:p>
          <a:p>
            <a:r>
              <a:rPr lang="pt-BR" sz="3600" b="1" dirty="0">
                <a:solidFill>
                  <a:schemeClr val="accent1"/>
                </a:solidFill>
              </a:rPr>
              <a:t>100% </a:t>
            </a:r>
            <a:r>
              <a:rPr lang="pt-BR" sz="1800" dirty="0"/>
              <a:t>DESSA POPULAÇÃO ESTA SENDO ACOMPANHADA PELA EQUIPE DE ESF . </a:t>
            </a:r>
          </a:p>
        </p:txBody>
      </p:sp>
      <p:sp>
        <p:nvSpPr>
          <p:cNvPr id="12" name="Google Shape;100;p15">
            <a:extLst>
              <a:ext uri="{FF2B5EF4-FFF2-40B4-BE49-F238E27FC236}">
                <a16:creationId xmlns="" xmlns:a16="http://schemas.microsoft.com/office/drawing/2014/main" id="{533C09F2-3B22-F4C2-2D00-C3ACABBBCF1E}"/>
              </a:ext>
            </a:extLst>
          </p:cNvPr>
          <p:cNvSpPr/>
          <p:nvPr/>
        </p:nvSpPr>
        <p:spPr>
          <a:xfrm>
            <a:off x="68734" y="1222414"/>
            <a:ext cx="1778615" cy="193464"/>
          </a:xfrm>
          <a:prstGeom prst="rect">
            <a:avLst/>
          </a:prstGeom>
          <a:solidFill>
            <a:srgbClr val="06A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43F0F830-88CC-69D4-C389-147B0DA8B0FD}"/>
              </a:ext>
            </a:extLst>
          </p:cNvPr>
          <p:cNvSpPr txBox="1"/>
          <p:nvPr/>
        </p:nvSpPr>
        <p:spPr>
          <a:xfrm>
            <a:off x="277277" y="193786"/>
            <a:ext cx="816390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INDICADORES DE SAÚDE </a:t>
            </a:r>
          </a:p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HIPERTENSÃO </a:t>
            </a:r>
          </a:p>
        </p:txBody>
      </p:sp>
      <p:sp>
        <p:nvSpPr>
          <p:cNvPr id="18" name="Texto Explicativo: Linha Dobrada 17">
            <a:extLst>
              <a:ext uri="{FF2B5EF4-FFF2-40B4-BE49-F238E27FC236}">
                <a16:creationId xmlns="" xmlns:a16="http://schemas.microsoft.com/office/drawing/2014/main" id="{EEED78FA-A94C-68EF-A912-C80403B03C21}"/>
              </a:ext>
            </a:extLst>
          </p:cNvPr>
          <p:cNvSpPr/>
          <p:nvPr/>
        </p:nvSpPr>
        <p:spPr>
          <a:xfrm>
            <a:off x="4545417" y="916600"/>
            <a:ext cx="2817962" cy="1279584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Arial"/>
              </a:rPr>
              <a:t>CORRESPONDE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 </a:t>
            </a:r>
            <a:r>
              <a:rPr lang="pt-BR" sz="3600" b="1" dirty="0">
                <a:solidFill>
                  <a:schemeClr val="accent1"/>
                </a:solidFill>
                <a:latin typeface="Arial"/>
              </a:rPr>
              <a:t>14%</a:t>
            </a:r>
            <a:r>
              <a:rPr lang="pt-BR" sz="1600" dirty="0">
                <a:solidFill>
                  <a:srgbClr val="000000"/>
                </a:solidFill>
                <a:latin typeface="Arial"/>
              </a:rPr>
              <a:t> DA POPULAÇÃO TOTAL</a:t>
            </a:r>
            <a:r>
              <a:rPr lang="pt-BR" sz="1600" dirty="0">
                <a:latin typeface="Arial"/>
              </a:rPr>
              <a:t> </a:t>
            </a:r>
            <a:endParaRPr lang="pt-BR" sz="1600">
              <a:cs typeface="Arial"/>
            </a:endParaRPr>
          </a:p>
        </p:txBody>
      </p:sp>
      <p:pic>
        <p:nvPicPr>
          <p:cNvPr id="19" name="Imagem 19">
            <a:extLst>
              <a:ext uri="{FF2B5EF4-FFF2-40B4-BE49-F238E27FC236}">
                <a16:creationId xmlns="" xmlns:a16="http://schemas.microsoft.com/office/drawing/2014/main" id="{F7AF2B57-A7D3-EDF2-392D-E5AC8953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041" y="404004"/>
            <a:ext cx="2311880" cy="23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98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122B79D5-715C-682E-E8A6-608847701AEA}"/>
              </a:ext>
            </a:extLst>
          </p:cNvPr>
          <p:cNvSpPr/>
          <p:nvPr/>
        </p:nvSpPr>
        <p:spPr>
          <a:xfrm>
            <a:off x="8870536" y="3780863"/>
            <a:ext cx="2846715" cy="963283"/>
          </a:xfrm>
          <a:prstGeom prst="rect">
            <a:avLst/>
          </a:prstGeom>
          <a:noFill/>
          <a:ln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36DE3F1D-27E8-5CA0-A47B-744D6CB1C798}"/>
              </a:ext>
            </a:extLst>
          </p:cNvPr>
          <p:cNvSpPr/>
          <p:nvPr/>
        </p:nvSpPr>
        <p:spPr>
          <a:xfrm>
            <a:off x="364747" y="4234392"/>
            <a:ext cx="7332245" cy="1981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BBE8C05-1BC3-D958-62DA-443E8C2F1972}"/>
              </a:ext>
            </a:extLst>
          </p:cNvPr>
          <p:cNvSpPr txBox="1"/>
          <p:nvPr/>
        </p:nvSpPr>
        <p:spPr>
          <a:xfrm rot="10800000" flipV="1">
            <a:off x="103723" y="1336661"/>
            <a:ext cx="113306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EE3E64"/>
                </a:solidFill>
              </a:rPr>
              <a:t>8.052 </a:t>
            </a:r>
            <a:r>
              <a:rPr lang="pt-BR" sz="1800" dirty="0"/>
              <a:t>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MULHERES COM CRITÉRIO PARA REALIZAR EXAME PREVENTIVO CITOPATOLÓGICO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1ECE52F-7BE8-053B-BF01-5FA81DA13C83}"/>
              </a:ext>
            </a:extLst>
          </p:cNvPr>
          <p:cNvSpPr txBox="1"/>
          <p:nvPr/>
        </p:nvSpPr>
        <p:spPr>
          <a:xfrm>
            <a:off x="513657" y="4393035"/>
            <a:ext cx="7433315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Ações para a cobertura  dessa população: </a:t>
            </a:r>
          </a:p>
          <a:p>
            <a:endParaRPr lang="pt-B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Busca Ativa com foco nas mulheres com exame em atraso </a:t>
            </a:r>
          </a:p>
          <a:p>
            <a:pPr marL="285750" indent="-285750">
              <a:buFont typeface="Wingdings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Horário estendido até as 20 horas durante a semana </a:t>
            </a:r>
          </a:p>
          <a:p>
            <a:pPr marL="285750" indent="-285750">
              <a:buFont typeface="Wingdings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Campanhas  aos sábados .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D999F07B-4AC5-03AB-00CD-B4347F2274FB}"/>
              </a:ext>
            </a:extLst>
          </p:cNvPr>
          <p:cNvSpPr txBox="1"/>
          <p:nvPr/>
        </p:nvSpPr>
        <p:spPr>
          <a:xfrm>
            <a:off x="106623" y="1982926"/>
            <a:ext cx="95986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 dirty="0">
                <a:solidFill>
                  <a:srgbClr val="EE3E64"/>
                </a:solidFill>
              </a:rPr>
              <a:t>2.200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EXAMES CITOPATOLÓGICO REALIZADOS .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66285C5B-6D71-493C-1046-3E900BF1D6CB}"/>
              </a:ext>
            </a:extLst>
          </p:cNvPr>
          <p:cNvSpPr txBox="1"/>
          <p:nvPr/>
        </p:nvSpPr>
        <p:spPr>
          <a:xfrm>
            <a:off x="363541" y="-71257"/>
            <a:ext cx="8141821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sz="2800" b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RASTREAMENTO DE CÂNCER DE COLO DE ÚTERO</a:t>
            </a: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13" name="Google Shape;100;p15">
            <a:extLst>
              <a:ext uri="{FF2B5EF4-FFF2-40B4-BE49-F238E27FC236}">
                <a16:creationId xmlns="" xmlns:a16="http://schemas.microsoft.com/office/drawing/2014/main" id="{BCB83774-BB4A-B2A1-98FD-A6D6EC5697B0}"/>
              </a:ext>
            </a:extLst>
          </p:cNvPr>
          <p:cNvSpPr/>
          <p:nvPr/>
        </p:nvSpPr>
        <p:spPr>
          <a:xfrm>
            <a:off x="404623" y="855063"/>
            <a:ext cx="1778615" cy="83030"/>
          </a:xfrm>
          <a:prstGeom prst="rect">
            <a:avLst/>
          </a:prstGeom>
          <a:solidFill>
            <a:srgbClr val="06A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B254029D-AC78-7DBC-1A89-6EDE8DA91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093" y="73723"/>
            <a:ext cx="959407" cy="945030"/>
          </a:xfrm>
          <a:prstGeom prst="rect">
            <a:avLst/>
          </a:prstGeom>
        </p:spPr>
      </p:pic>
      <p:pic>
        <p:nvPicPr>
          <p:cNvPr id="9" name="Imagem 4">
            <a:extLst>
              <a:ext uri="{FF2B5EF4-FFF2-40B4-BE49-F238E27FC236}">
                <a16:creationId xmlns="" xmlns:a16="http://schemas.microsoft.com/office/drawing/2014/main" id="{C4E1F5B6-09EB-6E62-7320-F7F9C918D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6671" y="410637"/>
            <a:ext cx="838699" cy="43997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C680874-6A5C-528F-4DCC-596B60E022EC}"/>
              </a:ext>
            </a:extLst>
          </p:cNvPr>
          <p:cNvSpPr txBox="1"/>
          <p:nvPr/>
        </p:nvSpPr>
        <p:spPr>
          <a:xfrm>
            <a:off x="109270" y="2697192"/>
            <a:ext cx="117002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pt-BR" sz="3600" b="1" dirty="0">
                <a:solidFill>
                  <a:srgbClr val="EE3E64"/>
                </a:solidFill>
              </a:rPr>
              <a:t>6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casos ativos de Câncer de Colo de útero registrado no último ano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6FA2F75F-2177-ACB1-D4E2-E53F11282C4A}"/>
              </a:ext>
            </a:extLst>
          </p:cNvPr>
          <p:cNvSpPr txBox="1"/>
          <p:nvPr/>
        </p:nvSpPr>
        <p:spPr>
          <a:xfrm>
            <a:off x="8928046" y="3779718"/>
            <a:ext cx="2790378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Corresponde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0,7%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da população focal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19" name="Seta: Dobrada 18">
            <a:extLst>
              <a:ext uri="{FF2B5EF4-FFF2-40B4-BE49-F238E27FC236}">
                <a16:creationId xmlns="" xmlns:a16="http://schemas.microsoft.com/office/drawing/2014/main" id="{BA45E972-D99C-3342-07C6-B5C69A32897F}"/>
              </a:ext>
            </a:extLst>
          </p:cNvPr>
          <p:cNvSpPr/>
          <p:nvPr/>
        </p:nvSpPr>
        <p:spPr>
          <a:xfrm rot="5280000">
            <a:off x="9721901" y="2941280"/>
            <a:ext cx="661359" cy="81950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00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A989F00A-3863-D70E-AF21-91046D162063}"/>
              </a:ext>
            </a:extLst>
          </p:cNvPr>
          <p:cNvSpPr/>
          <p:nvPr/>
        </p:nvSpPr>
        <p:spPr>
          <a:xfrm>
            <a:off x="9138131" y="1045145"/>
            <a:ext cx="2602303" cy="32349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665CD224-48B8-CAE2-0E8F-57A10584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904" y="5724025"/>
            <a:ext cx="959407" cy="9450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3C54E9B-B18E-D14B-3E27-7C8C5899E3E2}"/>
              </a:ext>
            </a:extLst>
          </p:cNvPr>
          <p:cNvSpPr txBox="1"/>
          <p:nvPr/>
        </p:nvSpPr>
        <p:spPr>
          <a:xfrm>
            <a:off x="9054626" y="1281486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dirty="0"/>
              <a:t> </a:t>
            </a: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100% </a:t>
            </a:r>
          </a:p>
          <a:p>
            <a:pPr algn="ctr"/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DESSAS GESTANTES ESTÃO COM AS VACINAS EM DIA </a:t>
            </a:r>
            <a:endParaRPr lang="pt-BR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BB21E9C1-7EA6-F1E0-D052-F919A7AA152E}"/>
              </a:ext>
            </a:extLst>
          </p:cNvPr>
          <p:cNvSpPr txBox="1"/>
          <p:nvPr/>
        </p:nvSpPr>
        <p:spPr>
          <a:xfrm>
            <a:off x="445286" y="329212"/>
            <a:ext cx="45529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ACOMPANHAMENTO GESTANTES</a:t>
            </a:r>
            <a:r>
              <a:rPr lang="pt-BR" dirty="0"/>
              <a:t> </a:t>
            </a:r>
          </a:p>
        </p:txBody>
      </p:sp>
      <p:sp>
        <p:nvSpPr>
          <p:cNvPr id="10" name="Google Shape;100;p15">
            <a:extLst>
              <a:ext uri="{FF2B5EF4-FFF2-40B4-BE49-F238E27FC236}">
                <a16:creationId xmlns="" xmlns:a16="http://schemas.microsoft.com/office/drawing/2014/main" id="{54818D61-2B44-97B9-DBE5-8A36D856295F}"/>
              </a:ext>
            </a:extLst>
          </p:cNvPr>
          <p:cNvSpPr/>
          <p:nvPr/>
        </p:nvSpPr>
        <p:spPr>
          <a:xfrm>
            <a:off x="447756" y="754422"/>
            <a:ext cx="2713143" cy="140540"/>
          </a:xfrm>
          <a:prstGeom prst="rect">
            <a:avLst/>
          </a:prstGeom>
          <a:solidFill>
            <a:srgbClr val="06A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m 11">
            <a:extLst>
              <a:ext uri="{FF2B5EF4-FFF2-40B4-BE49-F238E27FC236}">
                <a16:creationId xmlns="" xmlns:a16="http://schemas.microsoft.com/office/drawing/2014/main" id="{6CCE7015-D4EC-0F48-D315-989AAB101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83" y="1048828"/>
            <a:ext cx="573117" cy="979098"/>
          </a:xfrm>
          <a:prstGeom prst="rect">
            <a:avLst/>
          </a:prstGeom>
        </p:spPr>
      </p:pic>
      <p:pic>
        <p:nvPicPr>
          <p:cNvPr id="12" name="Imagem 12">
            <a:extLst>
              <a:ext uri="{FF2B5EF4-FFF2-40B4-BE49-F238E27FC236}">
                <a16:creationId xmlns="" xmlns:a16="http://schemas.microsoft.com/office/drawing/2014/main" id="{B5144A57-8CB5-AAE8-AE40-63A7BA5CA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720" y="2803136"/>
            <a:ext cx="1266107" cy="1251730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="" xmlns:a16="http://schemas.microsoft.com/office/drawing/2014/main" id="{2324166D-224D-919A-1F56-12699F8638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99526"/>
              </p:ext>
            </p:extLst>
          </p:nvPr>
        </p:nvGraphicFramePr>
        <p:xfrm>
          <a:off x="573386" y="2582174"/>
          <a:ext cx="6827987" cy="394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DFF64740-DCEE-FF6D-6FE7-A29932D14A11}"/>
              </a:ext>
            </a:extLst>
          </p:cNvPr>
          <p:cNvSpPr txBox="1"/>
          <p:nvPr/>
        </p:nvSpPr>
        <p:spPr>
          <a:xfrm>
            <a:off x="1881673" y="1231640"/>
            <a:ext cx="2993571" cy="7184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CBFCE9D3-34B8-1F90-5318-115B68D8737D}"/>
              </a:ext>
            </a:extLst>
          </p:cNvPr>
          <p:cNvSpPr txBox="1"/>
          <p:nvPr/>
        </p:nvSpPr>
        <p:spPr>
          <a:xfrm>
            <a:off x="1212657" y="1202152"/>
            <a:ext cx="49459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1F3864"/>
                </a:solidFill>
              </a:rPr>
              <a:t>105</a:t>
            </a:r>
            <a:r>
              <a:rPr lang="pt-BR" sz="1800" b="1" dirty="0">
                <a:solidFill>
                  <a:srgbClr val="1F3864"/>
                </a:solidFill>
              </a:rPr>
              <a:t> GESTANTES CADASTRADAS </a:t>
            </a:r>
          </a:p>
        </p:txBody>
      </p:sp>
    </p:spTree>
    <p:extLst>
      <p:ext uri="{BB962C8B-B14F-4D97-AF65-F5344CB8AC3E}">
        <p14:creationId xmlns:p14="http://schemas.microsoft.com/office/powerpoint/2010/main" val="815722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72622A4-74A2-73CC-E460-275AD4DAF8D9}"/>
              </a:ext>
            </a:extLst>
          </p:cNvPr>
          <p:cNvSpPr txBox="1"/>
          <p:nvPr/>
        </p:nvSpPr>
        <p:spPr>
          <a:xfrm>
            <a:off x="2452842" y="5119178"/>
            <a:ext cx="816390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8000" b="1" dirty="0">
                <a:solidFill>
                  <a:schemeClr val="accent1">
                    <a:lumMod val="50000"/>
                  </a:schemeClr>
                </a:solidFill>
              </a:rPr>
              <a:t>    Obrigado!</a:t>
            </a:r>
            <a:endParaRPr lang="pt-BR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m 4">
            <a:extLst>
              <a:ext uri="{FF2B5EF4-FFF2-40B4-BE49-F238E27FC236}">
                <a16:creationId xmlns="" xmlns:a16="http://schemas.microsoft.com/office/drawing/2014/main" id="{8BEA0C51-2A1D-5998-D99E-16E6D8AB5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932" y="5380202"/>
            <a:ext cx="1865742" cy="981107"/>
          </a:xfrm>
          <a:prstGeom prst="rect">
            <a:avLst/>
          </a:prstGeom>
        </p:spPr>
      </p:pic>
      <p:pic>
        <p:nvPicPr>
          <p:cNvPr id="10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77F80859-D820-3DB8-4EE2-3E7D64F33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745" y="73723"/>
            <a:ext cx="1290711" cy="1265290"/>
          </a:xfrm>
          <a:prstGeom prst="rect">
            <a:avLst/>
          </a:prstGeom>
        </p:spPr>
      </p:pic>
      <p:sp>
        <p:nvSpPr>
          <p:cNvPr id="12" name="Google Shape;100;p15">
            <a:extLst>
              <a:ext uri="{FF2B5EF4-FFF2-40B4-BE49-F238E27FC236}">
                <a16:creationId xmlns="" xmlns:a16="http://schemas.microsoft.com/office/drawing/2014/main" id="{5C8D637F-7118-FADB-FAEE-F14C5AF8A7F6}"/>
              </a:ext>
            </a:extLst>
          </p:cNvPr>
          <p:cNvSpPr/>
          <p:nvPr/>
        </p:nvSpPr>
        <p:spPr>
          <a:xfrm>
            <a:off x="587778" y="6103631"/>
            <a:ext cx="1778615" cy="193464"/>
          </a:xfrm>
          <a:prstGeom prst="rect">
            <a:avLst/>
          </a:prstGeom>
          <a:solidFill>
            <a:srgbClr val="06A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" name="Tinta 60">
                <a:extLst>
                  <a:ext uri="{FF2B5EF4-FFF2-40B4-BE49-F238E27FC236}">
                    <a16:creationId xmlns="" xmlns:a16="http://schemas.microsoft.com/office/drawing/2014/main" id="{FE084B56-B32D-2A2F-A856-B6D2A9CAC546}"/>
                  </a:ext>
                </a:extLst>
              </p14:cNvPr>
              <p14:cNvContentPartPr/>
              <p14:nvPr/>
            </p14:nvContentPartPr>
            <p14:xfrm>
              <a:off x="2358854" y="1058139"/>
              <a:ext cx="19957" cy="19957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FE084B56-B32D-2A2F-A856-B6D2A9CAC5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1004" y="1010622"/>
                <a:ext cx="1995700" cy="1140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E0A9B6DE-5D50-68DD-2B3C-56530D525D52}"/>
              </a:ext>
            </a:extLst>
          </p:cNvPr>
          <p:cNvSpPr txBox="1"/>
          <p:nvPr/>
        </p:nvSpPr>
        <p:spPr>
          <a:xfrm>
            <a:off x="2346739" y="469347"/>
            <a:ext cx="74543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1B5DC9C-6826-E067-B065-7538A991EF05}"/>
              </a:ext>
            </a:extLst>
          </p:cNvPr>
          <p:cNvSpPr txBox="1"/>
          <p:nvPr/>
        </p:nvSpPr>
        <p:spPr>
          <a:xfrm>
            <a:off x="2181086" y="1104348"/>
            <a:ext cx="761999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Só Fazemos melhor aquilo que repetidamente insistimos em melhorar . A busca da excelência não deve ser um objetivo , e sim um hábito .</a:t>
            </a:r>
          </a:p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             </a:t>
            </a:r>
          </a:p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                                   </a:t>
            </a: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Aristóteles  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     </a:t>
            </a:r>
          </a:p>
        </p:txBody>
      </p:sp>
    </p:spTree>
    <p:extLst>
      <p:ext uri="{BB962C8B-B14F-4D97-AF65-F5344CB8AC3E}">
        <p14:creationId xmlns:p14="http://schemas.microsoft.com/office/powerpoint/2010/main" val="217073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15CC1C7-0B70-1534-EC57-D876E474B3BA}"/>
              </a:ext>
            </a:extLst>
          </p:cNvPr>
          <p:cNvSpPr txBox="1"/>
          <p:nvPr/>
        </p:nvSpPr>
        <p:spPr>
          <a:xfrm>
            <a:off x="1057274" y="2276475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A1E9997-DA16-F82D-CE65-B3A45849813C}"/>
              </a:ext>
            </a:extLst>
          </p:cNvPr>
          <p:cNvSpPr txBox="1"/>
          <p:nvPr/>
        </p:nvSpPr>
        <p:spPr>
          <a:xfrm>
            <a:off x="447674" y="125730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367A16A-9A0D-6287-754F-8CBA99EECD59}"/>
              </a:ext>
            </a:extLst>
          </p:cNvPr>
          <p:cNvSpPr txBox="1"/>
          <p:nvPr/>
        </p:nvSpPr>
        <p:spPr>
          <a:xfrm>
            <a:off x="1343024" y="2562225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2DE3387-B26E-3B1A-F383-8A3C710C4D5C}"/>
              </a:ext>
            </a:extLst>
          </p:cNvPr>
          <p:cNvSpPr txBox="1"/>
          <p:nvPr/>
        </p:nvSpPr>
        <p:spPr>
          <a:xfrm>
            <a:off x="7190835" y="3381375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5662FE28-1244-4FCC-54C6-C926767AC849}"/>
              </a:ext>
            </a:extLst>
          </p:cNvPr>
          <p:cNvSpPr txBox="1"/>
          <p:nvPr/>
        </p:nvSpPr>
        <p:spPr>
          <a:xfrm>
            <a:off x="1276169" y="813219"/>
            <a:ext cx="70637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ESTRATÉGIA SAÚDE DA FAMÍLIA  </a:t>
            </a:r>
          </a:p>
        </p:txBody>
      </p:sp>
      <p:pic>
        <p:nvPicPr>
          <p:cNvPr id="10" name="Imagem 10">
            <a:extLst>
              <a:ext uri="{FF2B5EF4-FFF2-40B4-BE49-F238E27FC236}">
                <a16:creationId xmlns="" xmlns:a16="http://schemas.microsoft.com/office/drawing/2014/main" id="{C8087E35-2E95-B4D3-20A4-1AC77DA07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76213"/>
            <a:ext cx="342900" cy="428625"/>
          </a:xfrm>
          <a:prstGeom prst="rect">
            <a:avLst/>
          </a:prstGeom>
        </p:spPr>
      </p:pic>
      <p:graphicFrame>
        <p:nvGraphicFramePr>
          <p:cNvPr id="16" name="Diagrama 16">
            <a:extLst>
              <a:ext uri="{FF2B5EF4-FFF2-40B4-BE49-F238E27FC236}">
                <a16:creationId xmlns="" xmlns:a16="http://schemas.microsoft.com/office/drawing/2014/main" id="{2BC50013-B49B-F922-F28D-314D556AE2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815778"/>
              </p:ext>
            </p:extLst>
          </p:nvPr>
        </p:nvGraphicFramePr>
        <p:xfrm>
          <a:off x="1281342" y="3120730"/>
          <a:ext cx="5279591" cy="207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DFB60D4B-0CF7-1C31-5B5D-47BE1C294AD3}"/>
              </a:ext>
            </a:extLst>
          </p:cNvPr>
          <p:cNvSpPr txBox="1"/>
          <p:nvPr/>
        </p:nvSpPr>
        <p:spPr>
          <a:xfrm>
            <a:off x="920777" y="64698"/>
            <a:ext cx="90117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>
                <a:solidFill>
                  <a:schemeClr val="accent1">
                    <a:lumMod val="50000"/>
                  </a:schemeClr>
                </a:solidFill>
              </a:rPr>
              <a:t>ATENÇÃO PRIMÁRIA A SAÚDE</a:t>
            </a:r>
            <a:r>
              <a:rPr lang="pt-BR" sz="3600" b="1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pt-BR" sz="36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Imagem 4">
            <a:extLst>
              <a:ext uri="{FF2B5EF4-FFF2-40B4-BE49-F238E27FC236}">
                <a16:creationId xmlns="" xmlns:a16="http://schemas.microsoft.com/office/drawing/2014/main" id="{FCF12956-92C5-8450-6F41-961DAD795B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7524" y="182683"/>
            <a:ext cx="1081178" cy="641052"/>
          </a:xfrm>
          <a:prstGeom prst="rect">
            <a:avLst/>
          </a:prstGeom>
        </p:spPr>
      </p:pic>
      <p:pic>
        <p:nvPicPr>
          <p:cNvPr id="34" name="Imagem 9" descr="Logotipo&#10;&#10;Descrição gerada automaticamente">
            <a:extLst>
              <a:ext uri="{FF2B5EF4-FFF2-40B4-BE49-F238E27FC236}">
                <a16:creationId xmlns="" xmlns:a16="http://schemas.microsoft.com/office/drawing/2014/main" id="{5085B791-CECE-785A-C6FF-142793101D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6335" y="-118549"/>
            <a:ext cx="1037978" cy="1034334"/>
          </a:xfrm>
          <a:prstGeom prst="rect">
            <a:avLst/>
          </a:prstGeom>
        </p:spPr>
      </p:pic>
      <p:pic>
        <p:nvPicPr>
          <p:cNvPr id="352" name="Picture 2" descr="População » Prefeitura de Carmópolis de Minas">
            <a:extLst>
              <a:ext uri="{FF2B5EF4-FFF2-40B4-BE49-F238E27FC236}">
                <a16:creationId xmlns="" xmlns:a16="http://schemas.microsoft.com/office/drawing/2014/main" id="{70ABD360-8805-780A-76AD-A004058D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9" y="3244125"/>
            <a:ext cx="616518" cy="60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População » Prefeitura de Carmópolis de Minas">
            <a:extLst>
              <a:ext uri="{FF2B5EF4-FFF2-40B4-BE49-F238E27FC236}">
                <a16:creationId xmlns="" xmlns:a16="http://schemas.microsoft.com/office/drawing/2014/main" id="{4084675B-71F2-6A08-C91A-E1D74FD7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8" y="4142854"/>
            <a:ext cx="616518" cy="60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" name="Google Shape;116;p3">
            <a:extLst>
              <a:ext uri="{FF2B5EF4-FFF2-40B4-BE49-F238E27FC236}">
                <a16:creationId xmlns="" xmlns:a16="http://schemas.microsoft.com/office/drawing/2014/main" id="{1A0D965A-422F-F23E-63D8-0A977256D379}"/>
              </a:ext>
            </a:extLst>
          </p:cNvPr>
          <p:cNvSpPr txBox="1"/>
          <p:nvPr/>
        </p:nvSpPr>
        <p:spPr>
          <a:xfrm>
            <a:off x="244286" y="2154124"/>
            <a:ext cx="5677446" cy="95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E9B45"/>
              </a:buClr>
              <a:buSzPts val="3600"/>
            </a:pPr>
            <a:r>
              <a:rPr lang="pt-BR" sz="3200" i="0" u="none" strike="noStrike" cap="none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Cobertura </a:t>
            </a:r>
            <a:r>
              <a:rPr lang="pt-BR" sz="3200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rPr>
              <a:t>Populacional </a:t>
            </a:r>
            <a:endParaRPr/>
          </a:p>
        </p:txBody>
      </p:sp>
      <p:pic>
        <p:nvPicPr>
          <p:cNvPr id="15" name="Imagem 2" descr="Gráfico, Gráfico de pizza&#10;&#10;Descrição gerada automaticamente">
            <a:extLst>
              <a:ext uri="{FF2B5EF4-FFF2-40B4-BE49-F238E27FC236}">
                <a16:creationId xmlns="" xmlns:a16="http://schemas.microsoft.com/office/drawing/2014/main" id="{AC5E6899-3B30-E415-194D-657CCD0934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7306" y="1757782"/>
            <a:ext cx="4799162" cy="429134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6C89E455-DAFA-398F-B91F-53079CD15DB9}"/>
              </a:ext>
            </a:extLst>
          </p:cNvPr>
          <p:cNvSpPr txBox="1"/>
          <p:nvPr/>
        </p:nvSpPr>
        <p:spPr>
          <a:xfrm flipH="1">
            <a:off x="9359629" y="3237048"/>
            <a:ext cx="231011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MULHERES</a:t>
            </a:r>
            <a:endParaRPr lang="pt-BR" sz="2400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13.042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EBC30243-1A06-F7A8-BF13-79630CCAD2C7}"/>
              </a:ext>
            </a:extLst>
          </p:cNvPr>
          <p:cNvSpPr txBox="1"/>
          <p:nvPr/>
        </p:nvSpPr>
        <p:spPr>
          <a:xfrm>
            <a:off x="7849333" y="3217211"/>
            <a:ext cx="141980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>
                <a:solidFill>
                  <a:schemeClr val="bg1"/>
                </a:solidFill>
              </a:rPr>
              <a:t>HOMENS </a:t>
            </a:r>
            <a:endParaRPr lang="pt-BR"/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11.999</a:t>
            </a:r>
          </a:p>
        </p:txBody>
      </p:sp>
    </p:spTree>
    <p:extLst>
      <p:ext uri="{BB962C8B-B14F-4D97-AF65-F5344CB8AC3E}">
        <p14:creationId xmlns:p14="http://schemas.microsoft.com/office/powerpoint/2010/main" val="301304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15CC1C7-0B70-1534-EC57-D876E474B3BA}"/>
              </a:ext>
            </a:extLst>
          </p:cNvPr>
          <p:cNvSpPr txBox="1"/>
          <p:nvPr/>
        </p:nvSpPr>
        <p:spPr>
          <a:xfrm>
            <a:off x="1057274" y="2276475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A1E9997-DA16-F82D-CE65-B3A45849813C}"/>
              </a:ext>
            </a:extLst>
          </p:cNvPr>
          <p:cNvSpPr txBox="1"/>
          <p:nvPr/>
        </p:nvSpPr>
        <p:spPr>
          <a:xfrm>
            <a:off x="447674" y="125730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367A16A-9A0D-6287-754F-8CBA99EECD59}"/>
              </a:ext>
            </a:extLst>
          </p:cNvPr>
          <p:cNvSpPr txBox="1"/>
          <p:nvPr/>
        </p:nvSpPr>
        <p:spPr>
          <a:xfrm>
            <a:off x="1343024" y="2562225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2DE3387-B26E-3B1A-F383-8A3C710C4D5C}"/>
              </a:ext>
            </a:extLst>
          </p:cNvPr>
          <p:cNvSpPr txBox="1"/>
          <p:nvPr/>
        </p:nvSpPr>
        <p:spPr>
          <a:xfrm>
            <a:off x="7190835" y="3381375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pic>
        <p:nvPicPr>
          <p:cNvPr id="10" name="Imagem 10">
            <a:extLst>
              <a:ext uri="{FF2B5EF4-FFF2-40B4-BE49-F238E27FC236}">
                <a16:creationId xmlns="" xmlns:a16="http://schemas.microsoft.com/office/drawing/2014/main" id="{C8087E35-2E95-B4D3-20A4-1AC77DA07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76213"/>
            <a:ext cx="342900" cy="428625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DFB60D4B-0CF7-1C31-5B5D-47BE1C294AD3}"/>
              </a:ext>
            </a:extLst>
          </p:cNvPr>
          <p:cNvSpPr txBox="1"/>
          <p:nvPr/>
        </p:nvSpPr>
        <p:spPr>
          <a:xfrm>
            <a:off x="920777" y="64698"/>
            <a:ext cx="901172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ATENÇÃO PRIMÁRIA A SAÚDE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Imagem 4">
            <a:extLst>
              <a:ext uri="{FF2B5EF4-FFF2-40B4-BE49-F238E27FC236}">
                <a16:creationId xmlns="" xmlns:a16="http://schemas.microsoft.com/office/drawing/2014/main" id="{FCF12956-92C5-8450-6F41-961DAD795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298" y="1304117"/>
            <a:ext cx="1081178" cy="641052"/>
          </a:xfrm>
          <a:prstGeom prst="rect">
            <a:avLst/>
          </a:prstGeom>
        </p:spPr>
      </p:pic>
      <p:pic>
        <p:nvPicPr>
          <p:cNvPr id="34" name="Imagem 9" descr="Logotipo&#10;&#10;Descrição gerada automaticamente">
            <a:extLst>
              <a:ext uri="{FF2B5EF4-FFF2-40B4-BE49-F238E27FC236}">
                <a16:creationId xmlns="" xmlns:a16="http://schemas.microsoft.com/office/drawing/2014/main" id="{5085B791-CECE-785A-C6FF-142793101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863" y="1103527"/>
            <a:ext cx="1037978" cy="1034334"/>
          </a:xfrm>
          <a:prstGeom prst="rect">
            <a:avLst/>
          </a:prstGeom>
        </p:spPr>
      </p:pic>
      <p:graphicFrame>
        <p:nvGraphicFramePr>
          <p:cNvPr id="20" name="Gráfico 19">
            <a:extLst>
              <a:ext uri="{FF2B5EF4-FFF2-40B4-BE49-F238E27FC236}">
                <a16:creationId xmlns="" xmlns:a16="http://schemas.microsoft.com/office/drawing/2014/main" id="{65655601-0F12-4D54-B15A-F9DD83C73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89318"/>
              </p:ext>
            </p:extLst>
          </p:nvPr>
        </p:nvGraphicFramePr>
        <p:xfrm>
          <a:off x="329602" y="1102835"/>
          <a:ext cx="11528124" cy="5754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D60FED88-7F3B-AABD-5F64-FFA170C63F3A}"/>
              </a:ext>
            </a:extLst>
          </p:cNvPr>
          <p:cNvSpPr txBox="1"/>
          <p:nvPr/>
        </p:nvSpPr>
        <p:spPr>
          <a:xfrm>
            <a:off x="2997240" y="732100"/>
            <a:ext cx="62025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>
                <a:solidFill>
                  <a:srgbClr val="C55A11"/>
                </a:solidFill>
              </a:rPr>
              <a:t>DADOS DEMOGRÁFICOS – FAIXA ETÁRIA </a:t>
            </a:r>
            <a:endParaRPr lang="pt-BR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="" xmlns:a16="http://schemas.microsoft.com/office/drawing/2014/main" id="{2C55274B-0892-0B02-0756-A60F9FF23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106056"/>
              </p:ext>
            </p:extLst>
          </p:nvPr>
        </p:nvGraphicFramePr>
        <p:xfrm>
          <a:off x="661184" y="503836"/>
          <a:ext cx="10395361" cy="635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EDCD894-3693-8B92-6713-C13369819518}"/>
              </a:ext>
            </a:extLst>
          </p:cNvPr>
          <p:cNvSpPr txBox="1"/>
          <p:nvPr/>
        </p:nvSpPr>
        <p:spPr>
          <a:xfrm>
            <a:off x="2848798" y="177918"/>
            <a:ext cx="62025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 b="1" dirty="0">
                <a:solidFill>
                  <a:srgbClr val="C55A11"/>
                </a:solidFill>
              </a:rPr>
              <a:t>FAMÍLIAS E INDIVÍDUOS </a:t>
            </a:r>
            <a:endParaRPr lang="pt-BR" sz="180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1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áfico 2" descr="Executar estrutura de tópicos">
            <a:extLst>
              <a:ext uri="{FF2B5EF4-FFF2-40B4-BE49-F238E27FC236}">
                <a16:creationId xmlns="" xmlns:a16="http://schemas.microsoft.com/office/drawing/2014/main" id="{3C521BE1-084A-B545-37C7-C9304E146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7819" y="3933896"/>
            <a:ext cx="1029287" cy="1029287"/>
          </a:xfrm>
          <a:prstGeom prst="rect">
            <a:avLst/>
          </a:prstGeom>
        </p:spPr>
      </p:pic>
      <p:pic>
        <p:nvPicPr>
          <p:cNvPr id="3" name="Gráfico 3" descr="Ciclismo com preenchimento sólido">
            <a:extLst>
              <a:ext uri="{FF2B5EF4-FFF2-40B4-BE49-F238E27FC236}">
                <a16:creationId xmlns="" xmlns:a16="http://schemas.microsoft.com/office/drawing/2014/main" id="{301FA825-A536-7EBC-EBF7-39E90DE3B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0253" y="3777943"/>
            <a:ext cx="1029287" cy="1029287"/>
          </a:xfrm>
          <a:prstGeom prst="rect">
            <a:avLst/>
          </a:prstGeom>
        </p:spPr>
      </p:pic>
      <p:pic>
        <p:nvPicPr>
          <p:cNvPr id="4" name="Gráfico 4" descr="Pulsação com preenchimento sólido">
            <a:extLst>
              <a:ext uri="{FF2B5EF4-FFF2-40B4-BE49-F238E27FC236}">
                <a16:creationId xmlns="" xmlns:a16="http://schemas.microsoft.com/office/drawing/2014/main" id="{616019CA-7800-7F41-98DE-4F7CB4B7D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2744" y="3854284"/>
            <a:ext cx="1029287" cy="1029287"/>
          </a:xfrm>
          <a:prstGeom prst="rect">
            <a:avLst/>
          </a:prstGeom>
        </p:spPr>
      </p:pic>
      <p:pic>
        <p:nvPicPr>
          <p:cNvPr id="5" name="Gráfico 5" descr="Ioga com preenchimento sólido">
            <a:extLst>
              <a:ext uri="{FF2B5EF4-FFF2-40B4-BE49-F238E27FC236}">
                <a16:creationId xmlns="" xmlns:a16="http://schemas.microsoft.com/office/drawing/2014/main" id="{8D9E5463-DEAE-CBC8-8F9A-F32CF24A89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6525" y="3855919"/>
            <a:ext cx="1029287" cy="1029287"/>
          </a:xfrm>
          <a:prstGeom prst="rect">
            <a:avLst/>
          </a:prstGeom>
        </p:spPr>
      </p:pic>
      <p:pic>
        <p:nvPicPr>
          <p:cNvPr id="6" name="Gráfico 6" descr="Coração pulsando com preenchimento sólido">
            <a:extLst>
              <a:ext uri="{FF2B5EF4-FFF2-40B4-BE49-F238E27FC236}">
                <a16:creationId xmlns="" xmlns:a16="http://schemas.microsoft.com/office/drawing/2014/main" id="{875D9F12-171C-302F-3FE3-B31E0B414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3018" y="3059800"/>
            <a:ext cx="2576032" cy="2564659"/>
          </a:xfrm>
          <a:prstGeom prst="rect">
            <a:avLst/>
          </a:prstGeom>
        </p:spPr>
      </p:pic>
      <p:pic>
        <p:nvPicPr>
          <p:cNvPr id="7" name="Gráfico 7" descr="Segurança alimentar com preenchimento sólido">
            <a:extLst>
              <a:ext uri="{FF2B5EF4-FFF2-40B4-BE49-F238E27FC236}">
                <a16:creationId xmlns="" xmlns:a16="http://schemas.microsoft.com/office/drawing/2014/main" id="{6B610C70-75E2-B29F-FEF5-F0B2BE64A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69031" y="3733385"/>
            <a:ext cx="1029287" cy="1029287"/>
          </a:xfrm>
          <a:prstGeom prst="rect">
            <a:avLst/>
          </a:prstGeom>
        </p:spPr>
      </p:pic>
      <p:pic>
        <p:nvPicPr>
          <p:cNvPr id="8" name="Gráfico 8" descr="Dente estrutura de tópicos">
            <a:extLst>
              <a:ext uri="{FF2B5EF4-FFF2-40B4-BE49-F238E27FC236}">
                <a16:creationId xmlns="" xmlns:a16="http://schemas.microsoft.com/office/drawing/2014/main" id="{9B932F26-2B73-3DBE-4525-13D436D56A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42782" y="3673950"/>
            <a:ext cx="1324988" cy="1324988"/>
          </a:xfrm>
          <a:prstGeom prst="rect">
            <a:avLst/>
          </a:prstGeom>
        </p:spPr>
      </p:pic>
      <p:pic>
        <p:nvPicPr>
          <p:cNvPr id="9" name="Gráfico 9" descr="Médico com preenchimento sólido">
            <a:extLst>
              <a:ext uri="{FF2B5EF4-FFF2-40B4-BE49-F238E27FC236}">
                <a16:creationId xmlns="" xmlns:a16="http://schemas.microsoft.com/office/drawing/2014/main" id="{792DF749-DAA1-6E83-3934-D3E6B1E902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05513" y="3677688"/>
            <a:ext cx="1029287" cy="1029287"/>
          </a:xfrm>
          <a:prstGeom prst="rect">
            <a:avLst/>
          </a:prstGeom>
        </p:spPr>
      </p:pic>
      <p:pic>
        <p:nvPicPr>
          <p:cNvPr id="10" name="Gráfico 10" descr="Estetoscópio estrutura de tópicos">
            <a:extLst>
              <a:ext uri="{FF2B5EF4-FFF2-40B4-BE49-F238E27FC236}">
                <a16:creationId xmlns="" xmlns:a16="http://schemas.microsoft.com/office/drawing/2014/main" id="{E55386D3-E7B4-5799-F706-5ACA25813C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66735" y="3855919"/>
            <a:ext cx="1029287" cy="102928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3734ECEC-A3E8-D4F9-1AFD-235FF63DFAAB}"/>
              </a:ext>
            </a:extLst>
          </p:cNvPr>
          <p:cNvSpPr txBox="1"/>
          <p:nvPr/>
        </p:nvSpPr>
        <p:spPr>
          <a:xfrm>
            <a:off x="1281651" y="1997174"/>
            <a:ext cx="7700158" cy="1061829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i="0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/>
                <a:ea typeface="Arial"/>
                <a:cs typeface="Arial"/>
                <a:sym typeface="Arial"/>
              </a:rPr>
              <a:t>NOSSAS AÇÕES</a:t>
            </a:r>
          </a:p>
          <a:p>
            <a:pPr>
              <a:spcAft>
                <a:spcPts val="600"/>
              </a:spcAft>
            </a:pPr>
            <a:endParaRPr lang="pt-BR"/>
          </a:p>
        </p:txBody>
      </p:sp>
      <p:pic>
        <p:nvPicPr>
          <p:cNvPr id="13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69E34510-B384-1973-0650-BA9F7A1CDFA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10461" y="135184"/>
            <a:ext cx="1290711" cy="1265290"/>
          </a:xfrm>
          <a:prstGeom prst="rect">
            <a:avLst/>
          </a:prstGeom>
        </p:spPr>
      </p:pic>
      <p:pic>
        <p:nvPicPr>
          <p:cNvPr id="15" name="Imagem 14" descr="Uma imagem contendo Ícone&#10;&#10;Descrição gerada automaticamente">
            <a:extLst>
              <a:ext uri="{FF2B5EF4-FFF2-40B4-BE49-F238E27FC236}">
                <a16:creationId xmlns="" xmlns:a16="http://schemas.microsoft.com/office/drawing/2014/main" id="{79416870-6A18-DB58-009F-1D4856275E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82683" y="2287980"/>
            <a:ext cx="1655916" cy="8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1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21E01FBF-7762-00B4-D97A-EC51A22D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980" y="-67967"/>
            <a:ext cx="1290711" cy="12652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3F88C8D-28EA-7CF3-1558-7FDD6BC67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656" y="120173"/>
            <a:ext cx="1655916" cy="870672"/>
          </a:xfrm>
          <a:prstGeom prst="rect">
            <a:avLst/>
          </a:prstGeom>
        </p:spPr>
      </p:pic>
      <p:pic>
        <p:nvPicPr>
          <p:cNvPr id="2" name="Imagem 6" descr="Uma imagem contendo edifício, homem, em pé, laranja&#10;&#10;Descrição gerada automaticamente">
            <a:extLst>
              <a:ext uri="{FF2B5EF4-FFF2-40B4-BE49-F238E27FC236}">
                <a16:creationId xmlns="" xmlns:a16="http://schemas.microsoft.com/office/drawing/2014/main" id="{B3775182-A137-2426-CE12-C84CCEA91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09" y="1586948"/>
            <a:ext cx="7536069" cy="503140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6EE5545-402D-F556-C670-70DF32C84A83}"/>
              </a:ext>
            </a:extLst>
          </p:cNvPr>
          <p:cNvSpPr txBox="1"/>
          <p:nvPr/>
        </p:nvSpPr>
        <p:spPr>
          <a:xfrm>
            <a:off x="606851" y="242207"/>
            <a:ext cx="82065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chemeClr val="accent1">
                    <a:lumMod val="75000"/>
                  </a:schemeClr>
                </a:solidFill>
              </a:rPr>
              <a:t>Ampliação do horário da Farmácia Básica 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76B4603-8C59-FD42-BE06-9022052F0077}"/>
              </a:ext>
            </a:extLst>
          </p:cNvPr>
          <p:cNvSpPr txBox="1"/>
          <p:nvPr/>
        </p:nvSpPr>
        <p:spPr>
          <a:xfrm>
            <a:off x="8092108" y="4351131"/>
            <a:ext cx="3975652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>
                <a:solidFill>
                  <a:schemeClr val="accent1">
                    <a:lumMod val="75000"/>
                  </a:schemeClr>
                </a:solidFill>
              </a:rPr>
              <a:t>Este  serviço passa a ter atendimento das 07:00  as 16:00 horas sem fechar ao meio dia </a:t>
            </a:r>
            <a:r>
              <a:rPr lang="pt-BR" b="1">
                <a:solidFill>
                  <a:schemeClr val="accent1">
                    <a:lumMod val="75000"/>
                  </a:schemeClr>
                </a:solidFill>
              </a:rPr>
              <a:t>. </a:t>
            </a:r>
            <a:endParaRPr lang="pt-BR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pt-BR"/>
          </a:p>
        </p:txBody>
      </p:sp>
      <p:sp>
        <p:nvSpPr>
          <p:cNvPr id="10" name="Seta: Curva para Cima 9">
            <a:extLst>
              <a:ext uri="{FF2B5EF4-FFF2-40B4-BE49-F238E27FC236}">
                <a16:creationId xmlns="" xmlns:a16="http://schemas.microsoft.com/office/drawing/2014/main" id="{5B4AF614-A8FD-50F7-8E6A-9E337724AB15}"/>
              </a:ext>
            </a:extLst>
          </p:cNvPr>
          <p:cNvSpPr/>
          <p:nvPr/>
        </p:nvSpPr>
        <p:spPr>
          <a:xfrm rot="12900000">
            <a:off x="8100863" y="2733353"/>
            <a:ext cx="2584173" cy="839304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1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="" xmlns:a16="http://schemas.microsoft.com/office/drawing/2014/main" id="{EB708185-20C0-40F2-8F2D-8EB9E34B3C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5">
            <a:extLst>
              <a:ext uri="{FF2B5EF4-FFF2-40B4-BE49-F238E27FC236}">
                <a16:creationId xmlns="" xmlns:a16="http://schemas.microsoft.com/office/drawing/2014/main" id="{19A6B5CE-CB1D-48EE-8B43-E952235C8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E3F3EAA5-4E15-400B-BBA3-82B3F49A21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72BA2E40-BE9B-4C54-9CDD-40EE804CCE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9">
            <a:extLst>
              <a:ext uri="{FF2B5EF4-FFF2-40B4-BE49-F238E27FC236}">
                <a16:creationId xmlns="" xmlns:a16="http://schemas.microsoft.com/office/drawing/2014/main" id="{0DA909B4-15FF-46A6-8A7F-7AEF977FE9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="" xmlns:a16="http://schemas.microsoft.com/office/drawing/2014/main" id="{1382A32C-5B0C-4B1C-A074-76C6DBCC9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084F1152-96D4-D2D2-0E1F-8067F6FE3298}"/>
              </a:ext>
            </a:extLst>
          </p:cNvPr>
          <p:cNvSpPr txBox="1"/>
          <p:nvPr/>
        </p:nvSpPr>
        <p:spPr>
          <a:xfrm>
            <a:off x="696282" y="2508105"/>
            <a:ext cx="5399718" cy="363249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Durante a semana o P.A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três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equipes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trabalhando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horários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intercalados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forma que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intervalo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almoço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todas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equipes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interfere no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atendimento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população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pt-BR" sz="240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kern="1200">
              <a:solidFill>
                <a:schemeClr val="tx1"/>
              </a:solidFill>
              <a:latin typeface="+mn-lt"/>
              <a:ea typeface="+mn-ea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kern="1200">
              <a:solidFill>
                <a:schemeClr val="accent1">
                  <a:lumMod val="75000"/>
                </a:schemeClr>
              </a:solidFill>
              <a:ea typeface="+mn-ea"/>
            </a:endParaRPr>
          </a:p>
        </p:txBody>
      </p:sp>
      <p:pic>
        <p:nvPicPr>
          <p:cNvPr id="6" name="Imagem 3" descr="Logotipo&#10;&#10;Descrição gerada automaticamente">
            <a:extLst>
              <a:ext uri="{FF2B5EF4-FFF2-40B4-BE49-F238E27FC236}">
                <a16:creationId xmlns="" xmlns:a16="http://schemas.microsoft.com/office/drawing/2014/main" id="{A9FCDB75-3361-6355-7895-D1721DADA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8" r="2" b="474"/>
          <a:stretch/>
        </p:blipFill>
        <p:spPr>
          <a:xfrm>
            <a:off x="6946666" y="774285"/>
            <a:ext cx="1593221" cy="1513760"/>
          </a:xfrm>
          <a:prstGeom prst="rect">
            <a:avLst/>
          </a:prstGeom>
        </p:spPr>
      </p:pic>
      <p:pic>
        <p:nvPicPr>
          <p:cNvPr id="4" name="Imagem 4">
            <a:extLst>
              <a:ext uri="{FF2B5EF4-FFF2-40B4-BE49-F238E27FC236}">
                <a16:creationId xmlns="" xmlns:a16="http://schemas.microsoft.com/office/drawing/2014/main" id="{70ACCFEE-2EE0-4B5D-D035-D0829E3AF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3" r="39185" b="-1"/>
          <a:stretch/>
        </p:blipFill>
        <p:spPr>
          <a:xfrm>
            <a:off x="9223523" y="774285"/>
            <a:ext cx="2112264" cy="1999673"/>
          </a:xfrm>
          <a:prstGeom prst="rect">
            <a:avLst/>
          </a:prstGeom>
        </p:spPr>
      </p:pic>
      <p:pic>
        <p:nvPicPr>
          <p:cNvPr id="9" name="Imagem 9">
            <a:extLst>
              <a:ext uri="{FF2B5EF4-FFF2-40B4-BE49-F238E27FC236}">
                <a16:creationId xmlns="" xmlns:a16="http://schemas.microsoft.com/office/drawing/2014/main" id="{1BE3F45D-9326-ABAB-82D1-AAE7F558AB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31" r="2" b="2"/>
          <a:stretch/>
        </p:blipFill>
        <p:spPr>
          <a:xfrm>
            <a:off x="6946667" y="2942704"/>
            <a:ext cx="4389120" cy="32135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52D0A9DC-4E01-14DA-01E2-6A4F4D9EAA36}"/>
              </a:ext>
            </a:extLst>
          </p:cNvPr>
          <p:cNvSpPr txBox="1"/>
          <p:nvPr/>
        </p:nvSpPr>
        <p:spPr>
          <a:xfrm>
            <a:off x="794590" y="573511"/>
            <a:ext cx="820659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AMPLIAÇÃO DO HORÁRIO DO PRONTO ATENDIMENTO </a:t>
            </a:r>
          </a:p>
        </p:txBody>
      </p:sp>
    </p:spTree>
    <p:extLst>
      <p:ext uri="{BB962C8B-B14F-4D97-AF65-F5344CB8AC3E}">
        <p14:creationId xmlns:p14="http://schemas.microsoft.com/office/powerpoint/2010/main" val="231907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Personalizar</PresentationFormat>
  <Paragraphs>148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Wingdings</vt:lpstr>
      <vt:lpstr>Calibri</vt:lpstr>
      <vt:lpstr>Verdana</vt:lpstr>
      <vt:lpstr>Segoe UI</vt:lpstr>
      <vt:lpstr>Tema do Office</vt:lpstr>
      <vt:lpstr>PREFEITURA MUNICIPAL DE CAPIVARI DE BAIXO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Dione Medeiros Sena Rosa</dc:creator>
  <cp:lastModifiedBy>usuário</cp:lastModifiedBy>
  <cp:revision>1784</cp:revision>
  <dcterms:created xsi:type="dcterms:W3CDTF">2020-11-12T12:41:16Z</dcterms:created>
  <dcterms:modified xsi:type="dcterms:W3CDTF">2023-05-29T11:22:17Z</dcterms:modified>
</cp:coreProperties>
</file>