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0" r:id="rId3"/>
    <p:sldId id="258" r:id="rId4"/>
    <p:sldId id="281" r:id="rId5"/>
    <p:sldId id="303" r:id="rId6"/>
    <p:sldId id="304" r:id="rId7"/>
    <p:sldId id="305" r:id="rId8"/>
    <p:sldId id="306" r:id="rId9"/>
    <p:sldId id="319" r:id="rId10"/>
    <p:sldId id="312" r:id="rId11"/>
    <p:sldId id="320" r:id="rId12"/>
    <p:sldId id="315" r:id="rId13"/>
    <p:sldId id="282" r:id="rId14"/>
    <p:sldId id="313" r:id="rId15"/>
    <p:sldId id="314" r:id="rId16"/>
    <p:sldId id="301" r:id="rId17"/>
    <p:sldId id="318" r:id="rId18"/>
    <p:sldId id="294" r:id="rId19"/>
    <p:sldId id="284" r:id="rId20"/>
    <p:sldId id="285" r:id="rId21"/>
    <p:sldId id="266" r:id="rId22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1651" autoAdjust="0"/>
  </p:normalViewPr>
  <p:slideViewPr>
    <p:cSldViewPr>
      <p:cViewPr>
        <p:scale>
          <a:sx n="130" d="100"/>
          <a:sy n="130" d="100"/>
        </p:scale>
        <p:origin x="-1398" y="-2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339B1-D230-4D43-8CAD-FC639ABED708}" type="datetimeFigureOut">
              <a:rPr lang="pt-BR" smtClean="0"/>
              <a:t>27/05/2023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CFE7-DA6B-43A7-B9A9-062DC4EC18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7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43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7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6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4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63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91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05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8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27/05/2023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/>
              <a:t>27/05/2023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fecam.net.br/thumbs/239/3448094_resize_1500_840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506D9BA-6F02-448D-A734-FD97F190C3E1}"/>
              </a:ext>
            </a:extLst>
          </p:cNvPr>
          <p:cNvSpPr txBox="1"/>
          <p:nvPr/>
        </p:nvSpPr>
        <p:spPr>
          <a:xfrm>
            <a:off x="179512" y="1059582"/>
            <a:ext cx="52857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100" dirty="0" smtClean="0">
              <a:latin typeface="Arial Black" panose="020B0A04020102020204" pitchFamily="34" charset="0"/>
            </a:endParaRPr>
          </a:p>
          <a:p>
            <a:endParaRPr lang="pt-BR" sz="2100" dirty="0">
              <a:latin typeface="Arial Black" panose="020B0A04020102020204" pitchFamily="34" charset="0"/>
            </a:endParaRPr>
          </a:p>
          <a:p>
            <a:endParaRPr lang="pt-BR" sz="2100" dirty="0" smtClean="0">
              <a:latin typeface="Arial Black" panose="020B0A04020102020204" pitchFamily="34" charset="0"/>
            </a:endParaRPr>
          </a:p>
          <a:p>
            <a:r>
              <a:rPr lang="pt-BR" sz="2100" dirty="0" smtClean="0">
                <a:latin typeface="Arial Black" panose="020B0A04020102020204" pitchFamily="34" charset="0"/>
              </a:rPr>
              <a:t>Secretaria Municipal </a:t>
            </a:r>
            <a:r>
              <a:rPr lang="pt-BR" sz="2100" dirty="0">
                <a:latin typeface="Arial Black" panose="020B0A04020102020204" pitchFamily="34" charset="0"/>
              </a:rPr>
              <a:t>de </a:t>
            </a:r>
            <a:r>
              <a:rPr lang="pt-BR" sz="2100" dirty="0" smtClean="0">
                <a:latin typeface="Arial Black" panose="020B0A04020102020204" pitchFamily="34" charset="0"/>
              </a:rPr>
              <a:t>Educação</a:t>
            </a:r>
            <a:endParaRPr lang="pt-BR" sz="2100" dirty="0">
              <a:latin typeface="Arial Black" panose="020B0A04020102020204" pitchFamily="34" charset="0"/>
            </a:endParaRPr>
          </a:p>
          <a:p>
            <a:endParaRPr lang="pt-BR" dirty="0">
              <a:latin typeface="Arial Black" panose="020B0A04020102020204" pitchFamily="34" charset="0"/>
            </a:endParaRPr>
          </a:p>
          <a:p>
            <a:endParaRPr lang="pt-BR" dirty="0">
              <a:latin typeface="Arial Black" panose="020B0A04020102020204" pitchFamily="34" charset="0"/>
            </a:endParaRPr>
          </a:p>
          <a:p>
            <a:endParaRPr lang="pt-BR" dirty="0">
              <a:latin typeface="Arial Black" panose="020B0A04020102020204" pitchFamily="34" charset="0"/>
            </a:endParaRPr>
          </a:p>
          <a:p>
            <a:endParaRPr lang="pt-BR" dirty="0" smtClean="0">
              <a:latin typeface="Arial Black" panose="020B0A04020102020204" pitchFamily="34" charset="0"/>
            </a:endParaRPr>
          </a:p>
          <a:p>
            <a:endParaRPr lang="pt-BR" dirty="0">
              <a:latin typeface="Arial Black" panose="020B0A04020102020204" pitchFamily="34" charset="0"/>
            </a:endParaRPr>
          </a:p>
          <a:p>
            <a:endParaRPr lang="pt-BR" dirty="0" smtClean="0">
              <a:latin typeface="Arial Black" panose="020B0A04020102020204" pitchFamily="34" charset="0"/>
            </a:endParaRPr>
          </a:p>
          <a:p>
            <a:endParaRPr lang="pt-BR" dirty="0">
              <a:latin typeface="Arial Black" panose="020B0A04020102020204" pitchFamily="34" charset="0"/>
            </a:endParaRPr>
          </a:p>
          <a:p>
            <a:r>
              <a:rPr lang="pt-BR" sz="1500" dirty="0">
                <a:latin typeface="Arial Black" panose="020B0A04020102020204" pitchFamily="34" charset="0"/>
              </a:rPr>
              <a:t>Demonstração e Avaliação das Ações e Metas Fiscais do </a:t>
            </a:r>
            <a:r>
              <a:rPr lang="pt-BR" sz="1500" dirty="0" smtClean="0">
                <a:latin typeface="Arial Black" panose="020B0A04020102020204" pitchFamily="34" charset="0"/>
              </a:rPr>
              <a:t>1º </a:t>
            </a:r>
            <a:r>
              <a:rPr lang="pt-BR" sz="1500" dirty="0">
                <a:latin typeface="Arial Black" panose="020B0A04020102020204" pitchFamily="34" charset="0"/>
              </a:rPr>
              <a:t>Quadrimestre do Exercício de </a:t>
            </a:r>
            <a:r>
              <a:rPr lang="pt-BR" sz="1500" dirty="0" smtClean="0">
                <a:latin typeface="Arial Black" panose="020B0A04020102020204" pitchFamily="34" charset="0"/>
              </a:rPr>
              <a:t>2023</a:t>
            </a:r>
            <a:endParaRPr lang="pt-BR" sz="1500" dirty="0">
              <a:latin typeface="Arial Black" panose="020B0A04020102020204" pitchFamily="34" charset="0"/>
            </a:endParaRPr>
          </a:p>
          <a:p>
            <a:endParaRPr lang="pt-B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7" y="9818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71600" y="339502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 </a:t>
            </a:r>
            <a:r>
              <a:rPr lang="pt-BR" b="1" dirty="0" smtClean="0">
                <a:latin typeface="Arial Black" panose="020B0A04020102020204" pitchFamily="34" charset="0"/>
              </a:rPr>
              <a:t>Investimento de </a:t>
            </a:r>
            <a:r>
              <a:rPr lang="pt-BR" b="1" dirty="0">
                <a:latin typeface="Arial Black" panose="020B0A04020102020204" pitchFamily="34" charset="0"/>
              </a:rPr>
              <a:t>quase R$ 1,4 milhão na reforma e ampliação de duas </a:t>
            </a:r>
            <a:r>
              <a:rPr lang="pt-BR" b="1" dirty="0" smtClean="0">
                <a:latin typeface="Arial Black" panose="020B0A04020102020204" pitchFamily="34" charset="0"/>
              </a:rPr>
              <a:t>unidades escolares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5576" y="1131590"/>
            <a:ext cx="77768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pt-BR" sz="1400" dirty="0" smtClean="0"/>
          </a:p>
          <a:p>
            <a:pPr algn="just" fontAlgn="t"/>
            <a:r>
              <a:rPr lang="pt-BR" sz="1400" dirty="0" smtClean="0"/>
              <a:t>	CEI </a:t>
            </a:r>
            <a:r>
              <a:rPr lang="pt-BR" sz="1400" dirty="0"/>
              <a:t>Anita </a:t>
            </a:r>
            <a:r>
              <a:rPr lang="pt-BR" sz="1400" dirty="0" err="1"/>
              <a:t>Brunel</a:t>
            </a:r>
            <a:r>
              <a:rPr lang="pt-BR" sz="1400" dirty="0"/>
              <a:t> Alves, </a:t>
            </a:r>
            <a:r>
              <a:rPr lang="pt-BR" sz="1400" dirty="0" smtClean="0"/>
              <a:t> </a:t>
            </a:r>
            <a:r>
              <a:rPr lang="pt-BR" sz="1400" dirty="0"/>
              <a:t>construção de duas novas salas de aula, com banheiros, e a reforma geral da estrutura. O investimento é de aproximadamente R$ 625 </a:t>
            </a:r>
            <a:r>
              <a:rPr lang="pt-BR" sz="1400" dirty="0" smtClean="0"/>
              <a:t>mil. Deste </a:t>
            </a:r>
            <a:r>
              <a:rPr lang="pt-BR" sz="1400" dirty="0"/>
              <a:t>montante, R$ 425 mil são de emendas </a:t>
            </a:r>
            <a:r>
              <a:rPr lang="pt-BR" sz="1400" dirty="0" smtClean="0"/>
              <a:t>parlamentares </a:t>
            </a:r>
            <a:r>
              <a:rPr lang="pt-BR" sz="1400" dirty="0"/>
              <a:t>e os demais recursos da Secretaria de Educação. O CEI fica na Rua Manoel Vieira, nº 1461, no bairro Três de Maio. A creche foi construída em 2010 e </a:t>
            </a:r>
            <a:r>
              <a:rPr lang="pt-BR" sz="1400" dirty="0" smtClean="0"/>
              <a:t>atende atualmente 103 </a:t>
            </a:r>
            <a:r>
              <a:rPr lang="pt-BR" sz="1400" dirty="0"/>
              <a:t>crianças</a:t>
            </a:r>
            <a:r>
              <a:rPr lang="pt-BR" sz="1400" dirty="0" smtClean="0"/>
              <a:t>.</a:t>
            </a:r>
          </a:p>
          <a:p>
            <a:pPr algn="just" fontAlgn="t"/>
            <a:r>
              <a:rPr lang="pt-BR" sz="1400" dirty="0" smtClean="0"/>
              <a:t>	A </a:t>
            </a:r>
            <a:r>
              <a:rPr lang="pt-BR" sz="1400" dirty="0"/>
              <a:t>Escola Municipal de Educação Básica Pequeno Polegar é outra unidade </a:t>
            </a:r>
            <a:r>
              <a:rPr lang="pt-BR" sz="1400" dirty="0" smtClean="0"/>
              <a:t>contemplada. A </a:t>
            </a:r>
            <a:r>
              <a:rPr lang="pt-BR" sz="1400" dirty="0"/>
              <a:t>escola ganhará duas salas de aula novas, uma sala para jogos e uma biblioteca nova. Além destas ampliações a escola passará por uma reforma geral e adaptações de </a:t>
            </a:r>
            <a:r>
              <a:rPr lang="pt-BR" sz="1400" dirty="0" smtClean="0"/>
              <a:t>espaço. O </a:t>
            </a:r>
            <a:r>
              <a:rPr lang="pt-BR" sz="1400" dirty="0"/>
              <a:t>investimento é de aproximadamente R$ 775 mil, sendo R$ 250 mil de duas emendas parlamentares </a:t>
            </a:r>
            <a:r>
              <a:rPr lang="pt-BR" sz="1400" dirty="0" smtClean="0"/>
              <a:t>e </a:t>
            </a:r>
            <a:r>
              <a:rPr lang="pt-BR" sz="1400" dirty="0"/>
              <a:t>R$ 525 mil da Secretaria de Educação</a:t>
            </a:r>
            <a:r>
              <a:rPr lang="pt-BR" sz="1400" dirty="0" smtClean="0"/>
              <a:t>. </a:t>
            </a:r>
            <a:r>
              <a:rPr lang="pt-BR" sz="1400" dirty="0"/>
              <a:t>Pequeno Polegar foi inaugurada em 1991 e </a:t>
            </a:r>
            <a:r>
              <a:rPr lang="pt-BR" sz="1400" dirty="0" smtClean="0"/>
              <a:t>atende 205 </a:t>
            </a:r>
            <a:r>
              <a:rPr lang="pt-BR" sz="1400" dirty="0"/>
              <a:t>alunos. Está localizada na Rua Antônio Luiz Inácio Félix, 248, bairro Vila Flor.</a:t>
            </a:r>
          </a:p>
          <a:p>
            <a:pPr fontAlgn="t"/>
            <a:r>
              <a:rPr lang="pt-BR" sz="1400" dirty="0"/>
              <a:t> </a:t>
            </a:r>
          </a:p>
          <a:p>
            <a:pPr fontAlgn="t"/>
            <a:endParaRPr lang="pt-BR" sz="1400" dirty="0"/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12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443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71600" y="33950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 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5576" y="113159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pt-BR" sz="1400" dirty="0" smtClean="0"/>
          </a:p>
          <a:p>
            <a:pPr algn="just" fontAlgn="t"/>
            <a:r>
              <a:rPr lang="pt-BR" sz="1400" dirty="0" smtClean="0"/>
              <a:t>	</a:t>
            </a:r>
            <a:endParaRPr lang="pt-BR" sz="1400" dirty="0"/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83" y="1131590"/>
            <a:ext cx="3000625" cy="16314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31590"/>
            <a:ext cx="2788562" cy="16363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67964"/>
            <a:ext cx="2788561" cy="174704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84" y="2763028"/>
            <a:ext cx="3000624" cy="17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707" cy="525243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259632" y="1079636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 Black" panose="020B0A04020102020204" pitchFamily="34" charset="0"/>
              </a:rPr>
              <a:t> </a:t>
            </a:r>
            <a:r>
              <a:rPr lang="pt-BR" b="1" dirty="0">
                <a:latin typeface="Arial Black" panose="020B0A04020102020204" pitchFamily="34" charset="0"/>
              </a:rPr>
              <a:t>Escola ganha parque infantil ampliado e totalmente reformado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957493"/>
            <a:ext cx="5760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	Alunos </a:t>
            </a:r>
            <a:r>
              <a:rPr lang="pt-BR" sz="1400" dirty="0"/>
              <a:t>da Escola Municipal de Educação Básica </a:t>
            </a:r>
            <a:r>
              <a:rPr lang="pt-BR" sz="1400" dirty="0" err="1"/>
              <a:t>Stanislau</a:t>
            </a:r>
            <a:r>
              <a:rPr lang="pt-BR" sz="1400" dirty="0"/>
              <a:t> </a:t>
            </a:r>
            <a:r>
              <a:rPr lang="pt-BR" sz="1400" dirty="0" err="1"/>
              <a:t>Gaidzinski</a:t>
            </a:r>
            <a:r>
              <a:rPr lang="pt-BR" sz="1400" dirty="0"/>
              <a:t> Filho </a:t>
            </a:r>
            <a:r>
              <a:rPr lang="pt-BR" sz="1400" dirty="0" smtClean="0"/>
              <a:t> iniciaram </a:t>
            </a:r>
            <a:r>
              <a:rPr lang="pt-BR" sz="1400" dirty="0"/>
              <a:t>o ano letivo com o parque infantil totalmente modificado.  Uma reforma geral e ampliação, com a colocação de novos equipamentos, deixou o local completamente reformulado.</a:t>
            </a:r>
          </a:p>
          <a:p>
            <a:pPr algn="just"/>
            <a:r>
              <a:rPr lang="pt-BR" sz="1400" dirty="0"/>
              <a:t> </a:t>
            </a:r>
          </a:p>
          <a:p>
            <a:pPr algn="just"/>
            <a:r>
              <a:rPr lang="pt-BR" sz="1400" dirty="0" smtClean="0"/>
              <a:t>	Foram </a:t>
            </a:r>
            <a:r>
              <a:rPr lang="pt-BR" sz="1400" dirty="0"/>
              <a:t>colocados tobogã curvo em plástico, torre com cobertura em fibra de vidro, rampa de cordas, tipo teia de aranha e balanço com três lugares. Em toda a estrutura foi usado eucalipto roliço tratado , com ferragens galvanizadas e pintura eletrostática.</a:t>
            </a:r>
          </a:p>
        </p:txBody>
      </p:sp>
      <p:pic>
        <p:nvPicPr>
          <p:cNvPr id="7" name="Imagem 6" descr="https://static.fecam.net.br/thumbs/239/3439831_resample_600_6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63638"/>
            <a:ext cx="252028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D1055F8F-BA3B-4224-A893-F01617442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25252" y="339502"/>
            <a:ext cx="61641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1" dirty="0" smtClean="0">
              <a:latin typeface="Arial Black" panose="020B0A04020102020204" pitchFamily="34" charset="0"/>
            </a:endParaRPr>
          </a:p>
          <a:p>
            <a:pPr algn="ctr"/>
            <a:r>
              <a:rPr lang="pt-BR" b="1" dirty="0" smtClean="0">
                <a:latin typeface="Arial Black" panose="020B0A04020102020204" pitchFamily="34" charset="0"/>
              </a:rPr>
              <a:t>Homologação de </a:t>
            </a:r>
            <a:r>
              <a:rPr lang="pt-BR" b="1" dirty="0">
                <a:latin typeface="Arial Black" panose="020B0A04020102020204" pitchFamily="34" charset="0"/>
              </a:rPr>
              <a:t>novos diretores escolares escolhidos em processo de Gestão </a:t>
            </a:r>
            <a:r>
              <a:rPr lang="pt-BR" b="1" dirty="0" smtClean="0">
                <a:latin typeface="Arial Black" panose="020B0A04020102020204" pitchFamily="34" charset="0"/>
              </a:rPr>
              <a:t>Democrática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72669" y="2715766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pt-BR" sz="1400" dirty="0" smtClean="0"/>
              <a:t>	Os </a:t>
            </a:r>
            <a:r>
              <a:rPr lang="pt-BR" sz="1400" dirty="0"/>
              <a:t>diretores foram escolhidos para o cargo em comissão mediante critérios de mérito e desempenho de acordo com a Lei Complementar Nº 2.182, de 15 de setembro de 2022.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31690"/>
            <a:ext cx="1656184" cy="13681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92819"/>
            <a:ext cx="165618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" y="0"/>
            <a:ext cx="9144000" cy="5143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7544" y="986700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 Black" panose="020B0A04020102020204" pitchFamily="34" charset="0"/>
              </a:rPr>
              <a:t>Palestra de doutor em Comunicação Social marca início do ano letivo em Capivari de Baixo</a:t>
            </a:r>
            <a:endParaRPr lang="pt-BR" dirty="0">
              <a:latin typeface="Arial Black" panose="020B0A04020102020204" pitchFamily="34" charset="0"/>
            </a:endParaRPr>
          </a:p>
          <a:p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https://static.fecam.net.br/thumbs/239/3443336_resize_380_60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8474"/>
            <a:ext cx="3024336" cy="27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4139952" y="2310283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A palestra “Deixando memórias e construindo castelos: o nosso bom jeito [educador] de ser”, do professor e pesquisador universitário, publicitário e doutor em Comunicação Social Mario Abel </a:t>
            </a:r>
            <a:r>
              <a:rPr lang="pt-BR" sz="1400" dirty="0" err="1"/>
              <a:t>Bressan</a:t>
            </a:r>
            <a:r>
              <a:rPr lang="pt-BR" sz="1400" dirty="0"/>
              <a:t> Júnior, </a:t>
            </a:r>
            <a:r>
              <a:rPr lang="pt-BR" sz="1400" dirty="0" smtClean="0"/>
              <a:t>realizada no dia 02 de fevereiro,  marcou o </a:t>
            </a:r>
            <a:r>
              <a:rPr lang="pt-BR" sz="1400" dirty="0"/>
              <a:t>início oficial do ano letivo em Capivari de Baixo. A palestra </a:t>
            </a:r>
            <a:r>
              <a:rPr lang="pt-BR" sz="1400" dirty="0" smtClean="0"/>
              <a:t>aconteceu no </a:t>
            </a:r>
            <a:r>
              <a:rPr lang="pt-BR" sz="1400" dirty="0"/>
              <a:t>Centro de Convivência da Terceira </a:t>
            </a:r>
            <a:r>
              <a:rPr lang="pt-BR" sz="1400" dirty="0" smtClean="0"/>
              <a:t>Idade</a:t>
            </a:r>
            <a:r>
              <a:rPr lang="pt-BR" sz="1400" dirty="0"/>
              <a:t> </a:t>
            </a:r>
            <a:r>
              <a:rPr lang="pt-BR" sz="1400" dirty="0" smtClean="0"/>
              <a:t>e contou com a participação de aproximadamente 470 profissionais.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105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" y="0"/>
            <a:ext cx="9144000" cy="5143500"/>
          </a:xfrm>
          <a:prstGeom prst="rect">
            <a:avLst/>
          </a:prstGeom>
        </p:spPr>
      </p:pic>
      <p:sp>
        <p:nvSpPr>
          <p:cNvPr id="3" name="AutoShape 2" descr="blob:https://web.whatsapp.com/71cf297f-9725-4459-80c5-5caa5dbf50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411760" y="843558"/>
            <a:ext cx="62646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/>
          </a:p>
          <a:p>
            <a:endParaRPr lang="pt-BR" b="1" dirty="0" smtClean="0"/>
          </a:p>
          <a:p>
            <a:pPr algn="just"/>
            <a:r>
              <a:rPr lang="pt-BR" sz="1400" dirty="0" smtClean="0"/>
              <a:t>	As </a:t>
            </a:r>
            <a:r>
              <a:rPr lang="pt-BR" sz="1400" dirty="0"/>
              <a:t>aulas </a:t>
            </a:r>
            <a:r>
              <a:rPr lang="pt-BR" sz="1400" dirty="0" smtClean="0"/>
              <a:t>iniciaram no dia </a:t>
            </a:r>
            <a:r>
              <a:rPr lang="pt-BR" sz="1400" dirty="0"/>
              <a:t>06 de fevereiro. </a:t>
            </a:r>
            <a:r>
              <a:rPr lang="pt-BR" sz="1400" dirty="0" smtClean="0"/>
              <a:t> </a:t>
            </a:r>
            <a:r>
              <a:rPr lang="pt-BR" sz="1400" dirty="0"/>
              <a:t>O</a:t>
            </a:r>
            <a:r>
              <a:rPr lang="pt-BR" sz="1400" dirty="0" smtClean="0"/>
              <a:t> </a:t>
            </a:r>
            <a:r>
              <a:rPr lang="pt-BR" sz="1400" dirty="0"/>
              <a:t>principal objetivo é</a:t>
            </a:r>
            <a:r>
              <a:rPr lang="pt-BR" sz="1400" dirty="0" smtClean="0"/>
              <a:t> </a:t>
            </a:r>
            <a:r>
              <a:rPr lang="pt-BR" sz="1400" dirty="0"/>
              <a:t>a valorização do profissional do magistério e foco na aprendizagem dos alunos. De acordo com o PNE – Plano Nacional de Educação, implantar estratégias para cumprimento de ações em consonância com o Plano Municipal de Educação. Também </a:t>
            </a:r>
            <a:r>
              <a:rPr lang="pt-BR" sz="1400" dirty="0" smtClean="0"/>
              <a:t>é </a:t>
            </a:r>
            <a:r>
              <a:rPr lang="pt-BR" sz="1400" dirty="0"/>
              <a:t>meta melhorar o Índice de Desenvolvimento da Educação Básica (</a:t>
            </a:r>
            <a:r>
              <a:rPr lang="pt-BR" sz="1400" dirty="0" err="1"/>
              <a:t>Ideb</a:t>
            </a:r>
            <a:r>
              <a:rPr lang="pt-BR" sz="1400" dirty="0"/>
              <a:t>) </a:t>
            </a:r>
            <a:r>
              <a:rPr lang="pt-BR" sz="1400" dirty="0" smtClean="0"/>
              <a:t>e, </a:t>
            </a:r>
            <a:r>
              <a:rPr lang="pt-BR" sz="1400" dirty="0"/>
              <a:t>para </a:t>
            </a:r>
            <a:r>
              <a:rPr lang="pt-BR" sz="1400" dirty="0" smtClean="0"/>
              <a:t>isso, </a:t>
            </a:r>
            <a:r>
              <a:rPr lang="pt-BR" sz="1400" dirty="0"/>
              <a:t> </a:t>
            </a:r>
            <a:r>
              <a:rPr lang="pt-BR" sz="1400" dirty="0" smtClean="0"/>
              <a:t>acontece o projeto </a:t>
            </a:r>
            <a:r>
              <a:rPr lang="pt-BR" sz="1400" dirty="0"/>
              <a:t>de reforço escolar no contra turno.  </a:t>
            </a:r>
          </a:p>
          <a:p>
            <a:endParaRPr lang="pt-BR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908">
            <a:off x="5650687" y="3035886"/>
            <a:ext cx="1939206" cy="160043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4803">
            <a:off x="2987824" y="3059548"/>
            <a:ext cx="1944216" cy="1600433"/>
          </a:xfrm>
          <a:prstGeom prst="rect">
            <a:avLst/>
          </a:prstGeom>
        </p:spPr>
      </p:pic>
      <p:pic>
        <p:nvPicPr>
          <p:cNvPr id="1026" name="Picture 2" descr="https://static.fecam.net.br/thumbs/239/3441986_resize_380_6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5" y="1275606"/>
            <a:ext cx="154327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627784" y="84355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Black" panose="020B0A04020102020204" pitchFamily="34" charset="0"/>
              </a:rPr>
              <a:t>Início da Aulas</a:t>
            </a:r>
            <a:endParaRPr lang="pt-B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-10903"/>
            <a:ext cx="9141292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1385521"/>
            <a:ext cx="45365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 Black" panose="020B0A04020102020204" pitchFamily="34" charset="0"/>
              </a:rPr>
              <a:t>Professora efetiva assume a Secretaria de Educação</a:t>
            </a:r>
            <a:endParaRPr lang="pt-BR" dirty="0">
              <a:latin typeface="Arial Black" panose="020B0A04020102020204" pitchFamily="34" charset="0"/>
            </a:endParaRPr>
          </a:p>
          <a:p>
            <a:pPr algn="ctr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/>
            <a:r>
              <a:rPr lang="pt-BR" sz="1400" dirty="0" smtClean="0"/>
              <a:t>	Fabíola </a:t>
            </a:r>
            <a:r>
              <a:rPr lang="pt-BR" sz="1400" dirty="0"/>
              <a:t>Claudino de Farias Silveira </a:t>
            </a:r>
            <a:r>
              <a:rPr lang="pt-BR" sz="1400" dirty="0" smtClean="0"/>
              <a:t> </a:t>
            </a:r>
            <a:r>
              <a:rPr lang="pt-BR" sz="1400" dirty="0"/>
              <a:t>nova secretária de Educação de Capivari de </a:t>
            </a:r>
            <a:r>
              <a:rPr lang="pt-BR" sz="1400" dirty="0" smtClean="0"/>
              <a:t>Baixo é  </a:t>
            </a:r>
            <a:r>
              <a:rPr lang="pt-BR" sz="1400" dirty="0"/>
              <a:t>P</a:t>
            </a:r>
            <a:r>
              <a:rPr lang="pt-BR" sz="1400" dirty="0" smtClean="0"/>
              <a:t>edagoga</a:t>
            </a:r>
            <a:r>
              <a:rPr lang="pt-BR" sz="1400" dirty="0"/>
              <a:t>, pós-graduada em Interdisciplinaridade de </a:t>
            </a:r>
            <a:r>
              <a:rPr lang="pt-BR" sz="1400" dirty="0" smtClean="0"/>
              <a:t>Ensino, com </a:t>
            </a:r>
            <a:r>
              <a:rPr lang="pt-BR" sz="1400" dirty="0"/>
              <a:t>25 anos de experiência em educação. É professora concursada, com atuação no Ensino Infantil. Na atual administração, foi diretora do Ensino Infantil  e, quando convidada para o cargo de secretária, havia poucos dias sido designada para coordenar o Ensino Fundamental do município.</a:t>
            </a:r>
          </a:p>
          <a:p>
            <a:pPr algn="just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Imagem 5" descr="https://static.fecam.net.br/thumbs/239/3448094_resize_380_600.png">
            <a:hlinkClick r:id="rId3" tooltip="&quot;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63638"/>
            <a:ext cx="2736304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4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-10903"/>
            <a:ext cx="9141292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3528" y="929631"/>
            <a:ext cx="61926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/>
          </a:p>
          <a:p>
            <a:endParaRPr lang="pt-BR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pt-BR" sz="2000" b="1" dirty="0"/>
          </a:p>
          <a:p>
            <a:endParaRPr lang="pt-BR" sz="1000" b="1" dirty="0" smtClean="0"/>
          </a:p>
          <a:p>
            <a:endParaRPr lang="pt-BR" b="1" dirty="0" smtClean="0"/>
          </a:p>
          <a:p>
            <a:pPr algn="just"/>
            <a:endParaRPr lang="pt-BR" b="1" dirty="0" smtClean="0"/>
          </a:p>
        </p:txBody>
      </p:sp>
      <p:sp>
        <p:nvSpPr>
          <p:cNvPr id="3" name="Retângulo 2"/>
          <p:cNvSpPr/>
          <p:nvPr/>
        </p:nvSpPr>
        <p:spPr>
          <a:xfrm>
            <a:off x="827584" y="625278"/>
            <a:ext cx="475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 Black" panose="020B0A04020102020204" pitchFamily="34" charset="0"/>
              </a:rPr>
              <a:t>E</a:t>
            </a:r>
            <a:r>
              <a:rPr lang="pt-BR" b="1" dirty="0" smtClean="0">
                <a:latin typeface="Arial Black" panose="020B0A04020102020204" pitchFamily="34" charset="0"/>
              </a:rPr>
              <a:t>ntrega </a:t>
            </a:r>
            <a:r>
              <a:rPr lang="pt-BR" b="1" dirty="0">
                <a:latin typeface="Arial Black" panose="020B0A04020102020204" pitchFamily="34" charset="0"/>
              </a:rPr>
              <a:t>de mais de 2,3 mil kits escolares a estudantes de rede municipal</a:t>
            </a:r>
            <a:endParaRPr lang="pt-BR" dirty="0">
              <a:latin typeface="Arial Black" panose="020B0A04020102020204" pitchFamily="34" charset="0"/>
            </a:endParaRPr>
          </a:p>
          <a:p>
            <a:endParaRPr lang="pt-BR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 fontAlgn="t"/>
            <a:r>
              <a:rPr lang="pt-BR" sz="1400" dirty="0" smtClean="0"/>
              <a:t>	Alunos </a:t>
            </a:r>
            <a:r>
              <a:rPr lang="pt-BR" sz="1400" dirty="0"/>
              <a:t>do Ensino Básico da rede municipal de ensino de Capivari de </a:t>
            </a:r>
            <a:r>
              <a:rPr lang="pt-BR" sz="1400" dirty="0" smtClean="0"/>
              <a:t>Baixo receberam </a:t>
            </a:r>
            <a:r>
              <a:rPr lang="pt-BR" sz="1400" dirty="0"/>
              <a:t>kits escolares adquiridos pela Prefeitura, através da Secretaria de Educação.</a:t>
            </a:r>
          </a:p>
          <a:p>
            <a:pPr algn="just" fontAlgn="t"/>
            <a:r>
              <a:rPr lang="pt-BR" sz="1400" dirty="0"/>
              <a:t> </a:t>
            </a:r>
          </a:p>
          <a:p>
            <a:pPr algn="just" fontAlgn="t"/>
            <a:r>
              <a:rPr lang="pt-BR" sz="1400" dirty="0" smtClean="0"/>
              <a:t>	São </a:t>
            </a:r>
            <a:r>
              <a:rPr lang="pt-BR" sz="1400" dirty="0"/>
              <a:t>dez itens que integram o kit, o que atende boa parte da necessidade dos alunos para o ano letivo de 2023</a:t>
            </a:r>
            <a:r>
              <a:rPr lang="pt-BR" sz="1400" dirty="0" smtClean="0"/>
              <a:t>.</a:t>
            </a:r>
            <a:r>
              <a:rPr lang="pt-BR" sz="1400" dirty="0"/>
              <a:t> </a:t>
            </a:r>
            <a:r>
              <a:rPr lang="pt-BR" sz="1400" dirty="0" smtClean="0"/>
              <a:t> São 02 </a:t>
            </a:r>
            <a:r>
              <a:rPr lang="pt-BR" sz="1400" dirty="0"/>
              <a:t>lápis </a:t>
            </a:r>
            <a:r>
              <a:rPr lang="pt-BR" sz="1400" dirty="0" smtClean="0"/>
              <a:t>pretos, </a:t>
            </a:r>
            <a:r>
              <a:rPr lang="pt-BR" sz="1400" dirty="0"/>
              <a:t>02 borrachas </a:t>
            </a:r>
            <a:r>
              <a:rPr lang="pt-BR" sz="1400" dirty="0" smtClean="0"/>
              <a:t>, </a:t>
            </a:r>
            <a:r>
              <a:rPr lang="pt-BR" sz="1400" dirty="0"/>
              <a:t>01 tubo de </a:t>
            </a:r>
            <a:r>
              <a:rPr lang="pt-BR" sz="1400" dirty="0" smtClean="0"/>
              <a:t>cola, </a:t>
            </a:r>
            <a:r>
              <a:rPr lang="pt-BR" sz="1400" dirty="0"/>
              <a:t>01 caixa de lápis de </a:t>
            </a:r>
            <a:r>
              <a:rPr lang="pt-BR" sz="1400" dirty="0" smtClean="0"/>
              <a:t>cor, </a:t>
            </a:r>
            <a:r>
              <a:rPr lang="pt-BR" sz="1400" dirty="0"/>
              <a:t>01 apontador </a:t>
            </a:r>
            <a:r>
              <a:rPr lang="pt-BR" sz="1400" dirty="0" smtClean="0"/>
              <a:t>, </a:t>
            </a:r>
            <a:r>
              <a:rPr lang="pt-BR" sz="1400" dirty="0"/>
              <a:t>01 caixa de tinta </a:t>
            </a:r>
            <a:r>
              <a:rPr lang="pt-BR" sz="1400" dirty="0" smtClean="0"/>
              <a:t>guache, </a:t>
            </a:r>
            <a:r>
              <a:rPr lang="pt-BR" sz="1400" dirty="0"/>
              <a:t>01 régua </a:t>
            </a:r>
            <a:r>
              <a:rPr lang="pt-BR" sz="1400" dirty="0" smtClean="0"/>
              <a:t>, </a:t>
            </a:r>
            <a:r>
              <a:rPr lang="pt-BR" sz="1400" dirty="0"/>
              <a:t>02 cadernos brochura 48 folhas, 01 caderno brochura 96 folhas, 01 caderno de desenho 48 folhas.</a:t>
            </a:r>
          </a:p>
          <a:p>
            <a:pPr fontAlgn="t"/>
            <a:endParaRPr lang="pt-BR" sz="1400" dirty="0" smtClean="0"/>
          </a:p>
          <a:p>
            <a:pPr fontAlgn="t"/>
            <a:endParaRPr lang="pt-BR" sz="1400" dirty="0"/>
          </a:p>
        </p:txBody>
      </p:sp>
      <p:pic>
        <p:nvPicPr>
          <p:cNvPr id="6" name="Imagem 5" descr="https://static.fecam.net.br/thumbs/239/3448060_resample_600_6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73" y="1410201"/>
            <a:ext cx="1868170" cy="159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https://static.fecam.net.br/thumbs/239/3448063_resample_fixo_500_5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03798"/>
            <a:ext cx="1868170" cy="1623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4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57026"/>
            <a:ext cx="9141292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75856" y="1707654"/>
            <a:ext cx="51125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pt-BR" sz="1400" dirty="0" smtClean="0"/>
              <a:t>	Iniciou-se em abril uma </a:t>
            </a:r>
            <a:r>
              <a:rPr lang="pt-BR" sz="1400" dirty="0"/>
              <a:t>formação continuada voltada para professores da rede municipal de ensino com a temática “Os africanos e seus descendentes no Brasil”.  O objetivo é oferecer aos participantes subsídios para trabalhar a Lei nº 11.645, que tornou obrigatório o estudo da história e cultura indígena e afro-brasileira nos estabelecimentos de ensino fundamental e de ensino médio, públicos e privados.</a:t>
            </a:r>
          </a:p>
          <a:p>
            <a:pPr algn="just" fontAlgn="t"/>
            <a:r>
              <a:rPr lang="pt-BR" sz="1400" dirty="0"/>
              <a:t> </a:t>
            </a:r>
          </a:p>
          <a:p>
            <a:pPr algn="just" fontAlgn="t"/>
            <a:r>
              <a:rPr lang="pt-BR" sz="1400" dirty="0" smtClean="0"/>
              <a:t>	A </a:t>
            </a:r>
            <a:r>
              <a:rPr lang="pt-BR" sz="1400" dirty="0"/>
              <a:t>formação </a:t>
            </a:r>
            <a:r>
              <a:rPr lang="pt-BR" sz="1400" dirty="0" smtClean="0"/>
              <a:t>é organizada </a:t>
            </a:r>
            <a:r>
              <a:rPr lang="pt-BR" sz="1400" dirty="0"/>
              <a:t>por Manoel Machado Francisco, professor de matemática atualmente, com anos de experiência na educação básica é também um dos membros da Pastoral Afro Família Brasileira de Capivari de Baixo, além da participação das Zumbi </a:t>
            </a:r>
            <a:r>
              <a:rPr lang="pt-BR" sz="1400" dirty="0" smtClean="0"/>
              <a:t>Afro.</a:t>
            </a:r>
            <a:endParaRPr lang="pt-BR" sz="1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3568" y="55552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Formação </a:t>
            </a:r>
            <a:r>
              <a:rPr lang="pt-BR" b="1" dirty="0"/>
              <a:t>continuada sobre “Os africanos e seus descendentes no Brasil”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2635"/>
            <a:ext cx="2088232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" y="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07504" y="98757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62753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Curso</a:t>
            </a:r>
            <a:r>
              <a:rPr lang="pt-BR" dirty="0" smtClean="0"/>
              <a:t> </a:t>
            </a:r>
            <a:r>
              <a:rPr lang="pt-BR" dirty="0" smtClean="0">
                <a:latin typeface="Arial Black" panose="020B0A04020102020204" pitchFamily="34" charset="0"/>
              </a:rPr>
              <a:t>Senac</a:t>
            </a:r>
            <a:r>
              <a:rPr lang="pt-BR" dirty="0" smtClean="0"/>
              <a:t> : </a:t>
            </a:r>
            <a:r>
              <a:rPr lang="pt-BR" dirty="0" smtClean="0">
                <a:latin typeface="Arial Black" panose="020B0A04020102020204" pitchFamily="34" charset="0"/>
              </a:rPr>
              <a:t>Jovem Protagonista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98314" y="1059582"/>
            <a:ext cx="6758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Curso com carga horária de 200 horas para jovens </a:t>
            </a:r>
            <a:r>
              <a:rPr lang="pt-BR" sz="1400" dirty="0"/>
              <a:t>entre 13 e 17 anos </a:t>
            </a:r>
            <a:r>
              <a:rPr lang="pt-BR" sz="1400" dirty="0" smtClean="0"/>
              <a:t>com abordagem em questões fundamentais para o mundo do trabalho, promovendo o protagonismo juvenil e as possibilidades de atuação profissional  na sociedade com foco no desenvolvimento da cidadania.</a:t>
            </a:r>
          </a:p>
          <a:p>
            <a:endParaRPr lang="pt-BR" sz="14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34069"/>
            <a:ext cx="2160240" cy="205285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34069"/>
            <a:ext cx="2412268" cy="207952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34069"/>
            <a:ext cx="2592288" cy="20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Fluxograma: Processo 4"/>
          <p:cNvSpPr/>
          <p:nvPr/>
        </p:nvSpPr>
        <p:spPr>
          <a:xfrm>
            <a:off x="467544" y="2211710"/>
            <a:ext cx="1728192" cy="72008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 dirty="0" smtClean="0"/>
              <a:t>Fabíola C. de Farias Silveira</a:t>
            </a:r>
          </a:p>
          <a:p>
            <a:pPr algn="ctr"/>
            <a:r>
              <a:rPr lang="pt-BR" sz="1000" b="1" dirty="0" smtClean="0"/>
              <a:t>Secretária de Educação</a:t>
            </a:r>
            <a:endParaRPr lang="pt-BR" sz="1000" b="1" dirty="0"/>
          </a:p>
        </p:txBody>
      </p:sp>
      <p:sp>
        <p:nvSpPr>
          <p:cNvPr id="6" name="Fluxograma: Processo 5"/>
          <p:cNvSpPr/>
          <p:nvPr/>
        </p:nvSpPr>
        <p:spPr>
          <a:xfrm>
            <a:off x="2759646" y="1059582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Secretária Adjunta</a:t>
            </a:r>
            <a:endParaRPr lang="pt-BR" sz="1000" dirty="0"/>
          </a:p>
        </p:txBody>
      </p:sp>
      <p:sp>
        <p:nvSpPr>
          <p:cNvPr id="7" name="Fluxograma: Processo 6"/>
          <p:cNvSpPr/>
          <p:nvPr/>
        </p:nvSpPr>
        <p:spPr>
          <a:xfrm>
            <a:off x="2759646" y="1365906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Direção de Ensino </a:t>
            </a:r>
            <a:endParaRPr lang="pt-BR" sz="1000" dirty="0"/>
          </a:p>
        </p:txBody>
      </p:sp>
      <p:sp>
        <p:nvSpPr>
          <p:cNvPr id="8" name="Fluxograma: Processo 7"/>
          <p:cNvSpPr/>
          <p:nvPr/>
        </p:nvSpPr>
        <p:spPr>
          <a:xfrm>
            <a:off x="2759646" y="1672230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Recepcionista</a:t>
            </a:r>
            <a:endParaRPr lang="pt-BR" sz="1000" dirty="0"/>
          </a:p>
        </p:txBody>
      </p:sp>
      <p:sp>
        <p:nvSpPr>
          <p:cNvPr id="9" name="Fluxograma: Processo 8"/>
          <p:cNvSpPr/>
          <p:nvPr/>
        </p:nvSpPr>
        <p:spPr>
          <a:xfrm>
            <a:off x="2759646" y="1978554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Diretora de Gestão</a:t>
            </a:r>
            <a:endParaRPr lang="pt-BR" sz="1000" dirty="0"/>
          </a:p>
        </p:txBody>
      </p:sp>
      <p:sp>
        <p:nvSpPr>
          <p:cNvPr id="10" name="Fluxograma: Processo 9"/>
          <p:cNvSpPr/>
          <p:nvPr/>
        </p:nvSpPr>
        <p:spPr>
          <a:xfrm>
            <a:off x="2759646" y="2307361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Gerência Administrativa</a:t>
            </a:r>
            <a:endParaRPr lang="pt-BR" sz="1000" dirty="0"/>
          </a:p>
        </p:txBody>
      </p:sp>
      <p:sp>
        <p:nvSpPr>
          <p:cNvPr id="11" name="Fluxograma: Processo 10"/>
          <p:cNvSpPr/>
          <p:nvPr/>
        </p:nvSpPr>
        <p:spPr>
          <a:xfrm>
            <a:off x="2759646" y="2625466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Diretoria de Assistência e Alimentação Escolar</a:t>
            </a:r>
            <a:endParaRPr lang="pt-BR" sz="1000" dirty="0"/>
          </a:p>
        </p:txBody>
      </p:sp>
      <p:sp>
        <p:nvSpPr>
          <p:cNvPr id="12" name="Fluxograma: Processo 11"/>
          <p:cNvSpPr/>
          <p:nvPr/>
        </p:nvSpPr>
        <p:spPr>
          <a:xfrm>
            <a:off x="2759646" y="2938271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Departamento de Merenda</a:t>
            </a:r>
            <a:endParaRPr lang="pt-BR" sz="1000" dirty="0"/>
          </a:p>
        </p:txBody>
      </p:sp>
      <p:sp>
        <p:nvSpPr>
          <p:cNvPr id="13" name="Fluxograma: Processo 12"/>
          <p:cNvSpPr/>
          <p:nvPr/>
        </p:nvSpPr>
        <p:spPr>
          <a:xfrm>
            <a:off x="2759646" y="3270502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SAAD</a:t>
            </a:r>
            <a:endParaRPr lang="pt-BR" sz="1000" dirty="0"/>
          </a:p>
        </p:txBody>
      </p:sp>
      <p:sp>
        <p:nvSpPr>
          <p:cNvPr id="14" name="Fluxograma: Processo 13"/>
          <p:cNvSpPr/>
          <p:nvPr/>
        </p:nvSpPr>
        <p:spPr>
          <a:xfrm>
            <a:off x="2759646" y="3576826"/>
            <a:ext cx="1452314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Conselhos Municipais</a:t>
            </a:r>
            <a:endParaRPr lang="pt-BR" sz="1000" dirty="0"/>
          </a:p>
        </p:txBody>
      </p:sp>
      <p:sp>
        <p:nvSpPr>
          <p:cNvPr id="15" name="Fluxograma: Processo 14"/>
          <p:cNvSpPr/>
          <p:nvPr/>
        </p:nvSpPr>
        <p:spPr>
          <a:xfrm>
            <a:off x="4669160" y="1224576"/>
            <a:ext cx="1775048" cy="44613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Karine  Costa Camilo</a:t>
            </a:r>
          </a:p>
          <a:p>
            <a:pPr algn="ctr"/>
            <a:r>
              <a:rPr lang="pt-BR" sz="1000" dirty="0" smtClean="0"/>
              <a:t>Aline Bittencourt Domingos</a:t>
            </a:r>
          </a:p>
          <a:p>
            <a:pPr algn="ctr"/>
            <a:r>
              <a:rPr lang="pt-BR" sz="1000" dirty="0" smtClean="0"/>
              <a:t>Claudia da R. N. Lopes</a:t>
            </a:r>
            <a:endParaRPr lang="pt-BR" sz="1000" dirty="0"/>
          </a:p>
        </p:txBody>
      </p:sp>
      <p:sp>
        <p:nvSpPr>
          <p:cNvPr id="16" name="Fluxograma: Processo 15"/>
          <p:cNvSpPr/>
          <p:nvPr/>
        </p:nvSpPr>
        <p:spPr>
          <a:xfrm>
            <a:off x="4661544" y="1670706"/>
            <a:ext cx="1782663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Sonia  </a:t>
            </a:r>
            <a:r>
              <a:rPr lang="pt-BR" sz="1000" dirty="0"/>
              <a:t>R</a:t>
            </a:r>
            <a:r>
              <a:rPr lang="pt-BR" sz="1000" dirty="0" smtClean="0"/>
              <a:t>egina Gonçalves Cardoso</a:t>
            </a:r>
            <a:endParaRPr lang="pt-BR" sz="1000" dirty="0"/>
          </a:p>
        </p:txBody>
      </p:sp>
      <p:sp>
        <p:nvSpPr>
          <p:cNvPr id="17" name="Fluxograma: Processo 16"/>
          <p:cNvSpPr/>
          <p:nvPr/>
        </p:nvSpPr>
        <p:spPr>
          <a:xfrm>
            <a:off x="4659635" y="1978554"/>
            <a:ext cx="1784572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Maria Laurentino</a:t>
            </a:r>
            <a:endParaRPr lang="pt-BR" sz="1000" dirty="0"/>
          </a:p>
        </p:txBody>
      </p:sp>
      <p:sp>
        <p:nvSpPr>
          <p:cNvPr id="18" name="Fluxograma: Processo 17"/>
          <p:cNvSpPr/>
          <p:nvPr/>
        </p:nvSpPr>
        <p:spPr>
          <a:xfrm>
            <a:off x="4659635" y="2284878"/>
            <a:ext cx="1784572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Elza </a:t>
            </a:r>
            <a:r>
              <a:rPr lang="pt-BR" sz="1000" dirty="0" err="1" smtClean="0"/>
              <a:t>Elita</a:t>
            </a:r>
            <a:r>
              <a:rPr lang="pt-BR" sz="1000" dirty="0" smtClean="0"/>
              <a:t> de Souza</a:t>
            </a:r>
            <a:endParaRPr lang="pt-BR" sz="1000" dirty="0"/>
          </a:p>
        </p:txBody>
      </p:sp>
      <p:sp>
        <p:nvSpPr>
          <p:cNvPr id="19" name="Fluxograma: Processo 18"/>
          <p:cNvSpPr/>
          <p:nvPr/>
        </p:nvSpPr>
        <p:spPr>
          <a:xfrm>
            <a:off x="4669159" y="2613681"/>
            <a:ext cx="1775047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Fabíola </a:t>
            </a:r>
            <a:r>
              <a:rPr lang="pt-BR" sz="1000" dirty="0" err="1" smtClean="0"/>
              <a:t>Koenig</a:t>
            </a:r>
            <a:r>
              <a:rPr lang="pt-BR" sz="1000" dirty="0" smtClean="0"/>
              <a:t> Soares </a:t>
            </a:r>
          </a:p>
          <a:p>
            <a:pPr algn="ctr"/>
            <a:r>
              <a:rPr lang="pt-BR" sz="1000" dirty="0" smtClean="0"/>
              <a:t>José Alves Florentino</a:t>
            </a:r>
            <a:endParaRPr lang="pt-BR" sz="1000" dirty="0"/>
          </a:p>
        </p:txBody>
      </p:sp>
      <p:sp>
        <p:nvSpPr>
          <p:cNvPr id="20" name="Fluxograma: Processo 19"/>
          <p:cNvSpPr/>
          <p:nvPr/>
        </p:nvSpPr>
        <p:spPr>
          <a:xfrm>
            <a:off x="4669160" y="2931790"/>
            <a:ext cx="1775046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Hermes </a:t>
            </a:r>
            <a:r>
              <a:rPr lang="pt-BR" sz="1000" dirty="0" err="1" smtClean="0"/>
              <a:t>Macalossi</a:t>
            </a:r>
            <a:r>
              <a:rPr lang="pt-BR" sz="1000" dirty="0" smtClean="0"/>
              <a:t> Alves</a:t>
            </a:r>
          </a:p>
          <a:p>
            <a:pPr algn="ctr"/>
            <a:r>
              <a:rPr lang="pt-BR" sz="1000" dirty="0" smtClean="0"/>
              <a:t>Regis de Oliveira dos Santos</a:t>
            </a:r>
            <a:endParaRPr lang="pt-BR" sz="1000" dirty="0"/>
          </a:p>
        </p:txBody>
      </p:sp>
      <p:sp>
        <p:nvSpPr>
          <p:cNvPr id="21" name="Fluxograma: Processo 20"/>
          <p:cNvSpPr/>
          <p:nvPr/>
        </p:nvSpPr>
        <p:spPr>
          <a:xfrm>
            <a:off x="4669160" y="3244594"/>
            <a:ext cx="1775046" cy="332231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Renata O. de Souza Roque</a:t>
            </a:r>
          </a:p>
          <a:p>
            <a:pPr algn="ctr"/>
            <a:r>
              <a:rPr lang="pt-BR" sz="1000" dirty="0" smtClean="0"/>
              <a:t>Jairo José Bento</a:t>
            </a:r>
            <a:endParaRPr lang="pt-BR" sz="1000" dirty="0"/>
          </a:p>
        </p:txBody>
      </p:sp>
      <p:sp>
        <p:nvSpPr>
          <p:cNvPr id="22" name="Fluxograma: Processo 21"/>
          <p:cNvSpPr/>
          <p:nvPr/>
        </p:nvSpPr>
        <p:spPr>
          <a:xfrm>
            <a:off x="4669160" y="3576826"/>
            <a:ext cx="1775046" cy="30632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Maria Laurentino</a:t>
            </a:r>
            <a:endParaRPr lang="pt-BR" sz="1000" dirty="0"/>
          </a:p>
        </p:txBody>
      </p:sp>
      <p:sp>
        <p:nvSpPr>
          <p:cNvPr id="24" name="Fluxograma: Processo 23"/>
          <p:cNvSpPr/>
          <p:nvPr/>
        </p:nvSpPr>
        <p:spPr>
          <a:xfrm>
            <a:off x="4669160" y="915566"/>
            <a:ext cx="1775048" cy="30901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Maria Aparecida Teixeira</a:t>
            </a:r>
            <a:endParaRPr lang="pt-BR" sz="1000" dirty="0"/>
          </a:p>
        </p:txBody>
      </p:sp>
      <p:cxnSp>
        <p:nvCxnSpPr>
          <p:cNvPr id="26" name="Conector reto 25"/>
          <p:cNvCxnSpPr>
            <a:stCxn id="5" idx="3"/>
            <a:endCxn id="6" idx="1"/>
          </p:cNvCxnSpPr>
          <p:nvPr/>
        </p:nvCxnSpPr>
        <p:spPr>
          <a:xfrm flipV="1">
            <a:off x="2195736" y="1212744"/>
            <a:ext cx="563910" cy="1359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stCxn id="5" idx="3"/>
            <a:endCxn id="7" idx="1"/>
          </p:cNvCxnSpPr>
          <p:nvPr/>
        </p:nvCxnSpPr>
        <p:spPr>
          <a:xfrm flipV="1">
            <a:off x="2195736" y="1519068"/>
            <a:ext cx="563910" cy="1052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stCxn id="5" idx="3"/>
            <a:endCxn id="8" idx="1"/>
          </p:cNvCxnSpPr>
          <p:nvPr/>
        </p:nvCxnSpPr>
        <p:spPr>
          <a:xfrm flipV="1">
            <a:off x="2195736" y="1825392"/>
            <a:ext cx="563910" cy="746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stCxn id="5" idx="3"/>
            <a:endCxn id="9" idx="1"/>
          </p:cNvCxnSpPr>
          <p:nvPr/>
        </p:nvCxnSpPr>
        <p:spPr>
          <a:xfrm flipV="1">
            <a:off x="2195736" y="2131716"/>
            <a:ext cx="563910" cy="440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stCxn id="5" idx="3"/>
            <a:endCxn id="10" idx="1"/>
          </p:cNvCxnSpPr>
          <p:nvPr/>
        </p:nvCxnSpPr>
        <p:spPr>
          <a:xfrm flipV="1">
            <a:off x="2195736" y="2460523"/>
            <a:ext cx="563910" cy="111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stCxn id="5" idx="3"/>
            <a:endCxn id="11" idx="1"/>
          </p:cNvCxnSpPr>
          <p:nvPr/>
        </p:nvCxnSpPr>
        <p:spPr>
          <a:xfrm>
            <a:off x="2195736" y="2571750"/>
            <a:ext cx="563910" cy="206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stCxn id="5" idx="3"/>
            <a:endCxn id="12" idx="1"/>
          </p:cNvCxnSpPr>
          <p:nvPr/>
        </p:nvCxnSpPr>
        <p:spPr>
          <a:xfrm>
            <a:off x="2195736" y="2571750"/>
            <a:ext cx="563910" cy="519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5" idx="3"/>
            <a:endCxn id="13" idx="1"/>
          </p:cNvCxnSpPr>
          <p:nvPr/>
        </p:nvCxnSpPr>
        <p:spPr>
          <a:xfrm>
            <a:off x="2195736" y="2571750"/>
            <a:ext cx="563910" cy="85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5" idx="3"/>
            <a:endCxn id="14" idx="1"/>
          </p:cNvCxnSpPr>
          <p:nvPr/>
        </p:nvCxnSpPr>
        <p:spPr>
          <a:xfrm>
            <a:off x="2195736" y="2571750"/>
            <a:ext cx="563910" cy="115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stCxn id="6" idx="3"/>
            <a:endCxn id="24" idx="1"/>
          </p:cNvCxnSpPr>
          <p:nvPr/>
        </p:nvCxnSpPr>
        <p:spPr>
          <a:xfrm flipV="1">
            <a:off x="4211960" y="1070071"/>
            <a:ext cx="457200" cy="142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stCxn id="7" idx="3"/>
            <a:endCxn id="15" idx="1"/>
          </p:cNvCxnSpPr>
          <p:nvPr/>
        </p:nvCxnSpPr>
        <p:spPr>
          <a:xfrm flipV="1">
            <a:off x="4211960" y="1447641"/>
            <a:ext cx="457200" cy="71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stCxn id="8" idx="3"/>
            <a:endCxn id="16" idx="1"/>
          </p:cNvCxnSpPr>
          <p:nvPr/>
        </p:nvCxnSpPr>
        <p:spPr>
          <a:xfrm flipV="1">
            <a:off x="4211960" y="1823868"/>
            <a:ext cx="449584" cy="1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>
            <a:stCxn id="9" idx="3"/>
            <a:endCxn id="17" idx="1"/>
          </p:cNvCxnSpPr>
          <p:nvPr/>
        </p:nvCxnSpPr>
        <p:spPr>
          <a:xfrm>
            <a:off x="4211960" y="2131716"/>
            <a:ext cx="447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stCxn id="10" idx="3"/>
            <a:endCxn id="18" idx="1"/>
          </p:cNvCxnSpPr>
          <p:nvPr/>
        </p:nvCxnSpPr>
        <p:spPr>
          <a:xfrm flipV="1">
            <a:off x="4211960" y="2438040"/>
            <a:ext cx="447675" cy="22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>
            <a:stCxn id="11" idx="3"/>
            <a:endCxn id="19" idx="1"/>
          </p:cNvCxnSpPr>
          <p:nvPr/>
        </p:nvCxnSpPr>
        <p:spPr>
          <a:xfrm flipV="1">
            <a:off x="4211960" y="2766843"/>
            <a:ext cx="457199" cy="11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>
            <a:stCxn id="12" idx="3"/>
            <a:endCxn id="20" idx="1"/>
          </p:cNvCxnSpPr>
          <p:nvPr/>
        </p:nvCxnSpPr>
        <p:spPr>
          <a:xfrm flipV="1">
            <a:off x="4211960" y="3084952"/>
            <a:ext cx="457200" cy="6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>
            <a:stCxn id="13" idx="3"/>
            <a:endCxn id="21" idx="1"/>
          </p:cNvCxnSpPr>
          <p:nvPr/>
        </p:nvCxnSpPr>
        <p:spPr>
          <a:xfrm flipV="1">
            <a:off x="4211960" y="3410710"/>
            <a:ext cx="457200" cy="12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>
            <a:stCxn id="14" idx="3"/>
            <a:endCxn id="22" idx="1"/>
          </p:cNvCxnSpPr>
          <p:nvPr/>
        </p:nvCxnSpPr>
        <p:spPr>
          <a:xfrm>
            <a:off x="4211960" y="3729988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4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66156" y="843558"/>
            <a:ext cx="59766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                                                        </a:t>
            </a:r>
            <a:endParaRPr lang="pt-BR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6156" y="483518"/>
            <a:ext cx="577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SAAD: Serviço de Atendimento e Avaliação Diagnóstica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05372" y="2283718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	O SAAD realiza acompanhamento dos alunos com necessidades especiais no âmbito escolar, visando às questões pessoais, familiares e pedagógicas. Realiza também identificação de dificuldades dentro do sistema educacional, bem como identificação de alunos com indicativo de deficiência intelectual, auditiva e visual, síndromes, transtornos globais de desenvolvimento, altas habilidades/</a:t>
            </a:r>
            <a:r>
              <a:rPr lang="pt-BR" sz="1400" dirty="0" err="1" smtClean="0"/>
              <a:t>superdotação</a:t>
            </a:r>
            <a:r>
              <a:rPr lang="pt-BR" sz="1400" dirty="0" smtClean="0"/>
              <a:t> e transtornos hipercinéticos. </a:t>
            </a:r>
          </a:p>
        </p:txBody>
      </p:sp>
    </p:spTree>
    <p:extLst>
      <p:ext uri="{BB962C8B-B14F-4D97-AF65-F5344CB8AC3E}">
        <p14:creationId xmlns:p14="http://schemas.microsoft.com/office/powerpoint/2010/main" val="18185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38A24FBA-40AC-4797-950A-81CD12D54024}"/>
              </a:ext>
            </a:extLst>
          </p:cNvPr>
          <p:cNvSpPr txBox="1"/>
          <p:nvPr/>
        </p:nvSpPr>
        <p:spPr>
          <a:xfrm>
            <a:off x="179512" y="123478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 smtClean="0"/>
          </a:p>
          <a:p>
            <a:endParaRPr lang="pt-BR" sz="1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endParaRPr lang="pt-BR" sz="1400" dirty="0"/>
          </a:p>
          <a:p>
            <a:pPr algn="just"/>
            <a:endParaRPr lang="pt-BR" dirty="0" smtClean="0"/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 </a:t>
            </a:r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2088232" cy="201622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48408"/>
            <a:ext cx="2088232" cy="201622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9662"/>
            <a:ext cx="2088232" cy="201622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9552" y="411510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Black" panose="020B0A04020102020204" pitchFamily="34" charset="0"/>
              </a:rPr>
              <a:t>Atendimentos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Avaliações: 16 (08 com testagem de inteligência)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Visitas: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Terapias: 39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85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1B879C4-2049-4BD0-AE0F-135862D9BCFB}"/>
              </a:ext>
            </a:extLst>
          </p:cNvPr>
          <p:cNvSpPr txBox="1"/>
          <p:nvPr/>
        </p:nvSpPr>
        <p:spPr>
          <a:xfrm>
            <a:off x="539552" y="41151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ESTRUTURA DA SECRETARIA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94750211-2887-4DC1-BB89-C17DAF682E1E}"/>
              </a:ext>
            </a:extLst>
          </p:cNvPr>
          <p:cNvSpPr txBox="1"/>
          <p:nvPr/>
        </p:nvSpPr>
        <p:spPr>
          <a:xfrm>
            <a:off x="539552" y="987574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Unidades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escolares;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 Diretoras;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 Secretárias de Escola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09 Centros de Educação Infantil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05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Escolas de Ensino Fundamental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2.812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Total de Alunos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718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Alunos 0 a 3 anos nos Centros de Educação Infantil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495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Alunos Pré-Escolar de 4 a 5 anos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1599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Alunos no Ensino Fundamental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425 Professores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Efetivos 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Auxiliares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Sala – Efetivos 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41 Merendeiras e Serviços Gerais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1B879C4-2049-4BD0-AE0F-135862D9BCFB}"/>
              </a:ext>
            </a:extLst>
          </p:cNvPr>
          <p:cNvSpPr txBox="1"/>
          <p:nvPr/>
        </p:nvSpPr>
        <p:spPr>
          <a:xfrm>
            <a:off x="683568" y="50956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RECURSOS DA SECRETARIA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08B931D-07D5-4082-A2EE-4B3C9783D64B}"/>
              </a:ext>
            </a:extLst>
          </p:cNvPr>
          <p:cNvSpPr txBox="1"/>
          <p:nvPr/>
        </p:nvSpPr>
        <p:spPr>
          <a:xfrm>
            <a:off x="971600" y="1563638"/>
            <a:ext cx="63565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Manutenção FUNDEB;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PNATE;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PNAE;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Salário Educação;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Recursos Próprios (25%);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Outros Convênios;</a:t>
            </a:r>
          </a:p>
        </p:txBody>
      </p:sp>
    </p:spTree>
    <p:extLst>
      <p:ext uri="{BB962C8B-B14F-4D97-AF65-F5344CB8AC3E}">
        <p14:creationId xmlns:p14="http://schemas.microsoft.com/office/powerpoint/2010/main" val="324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1B879C4-2049-4BD0-AE0F-135862D9BCFB}"/>
              </a:ext>
            </a:extLst>
          </p:cNvPr>
          <p:cNvSpPr txBox="1"/>
          <p:nvPr/>
        </p:nvSpPr>
        <p:spPr>
          <a:xfrm>
            <a:off x="683568" y="50956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 Black" panose="020B0A04020102020204" pitchFamily="34" charset="0"/>
              </a:rPr>
              <a:t>INVESTIMENTOS DA SECRETARIA</a:t>
            </a:r>
            <a:endParaRPr lang="pt-BR" sz="2000" b="1" dirty="0"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00270" y="1203598"/>
            <a:ext cx="873667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pt-BR" dirty="0" smtClean="0"/>
              <a:t>Manutenção</a:t>
            </a:r>
            <a:r>
              <a:rPr lang="pt-BR" sz="2000" dirty="0" smtClean="0"/>
              <a:t> da Merenda </a:t>
            </a:r>
            <a:r>
              <a:rPr lang="pt-BR" sz="2000" dirty="0"/>
              <a:t>E</a:t>
            </a:r>
            <a:r>
              <a:rPr lang="pt-BR" sz="2000" dirty="0" smtClean="0"/>
              <a:t>scolar do Ensino Fundamental</a:t>
            </a:r>
            <a:endParaRPr lang="pt-BR" sz="500" b="1" dirty="0" smtClean="0">
              <a:solidFill>
                <a:srgbClr val="FF0000"/>
              </a:solidFill>
            </a:endParaRPr>
          </a:p>
          <a:p>
            <a:endParaRPr lang="pt-BR" sz="500" dirty="0" smtClean="0"/>
          </a:p>
          <a:p>
            <a:pPr marL="285750" indent="-285750">
              <a:buFont typeface="Wingdings"/>
              <a:buChar char="Ø"/>
            </a:pPr>
            <a:r>
              <a:rPr lang="pt-BR" sz="2000" dirty="0" smtClean="0"/>
              <a:t>Manutenção da Merenda </a:t>
            </a:r>
            <a:r>
              <a:rPr lang="pt-BR" sz="2000" dirty="0"/>
              <a:t>E</a:t>
            </a:r>
            <a:r>
              <a:rPr lang="pt-BR" sz="2000" dirty="0" smtClean="0"/>
              <a:t>scolar do Ensino </a:t>
            </a:r>
            <a:r>
              <a:rPr lang="pt-BR" sz="2000" dirty="0"/>
              <a:t>I</a:t>
            </a:r>
            <a:r>
              <a:rPr lang="pt-BR" sz="2000" dirty="0" smtClean="0"/>
              <a:t>nfantil e Creches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endParaRPr lang="pt-BR" sz="500" dirty="0" smtClean="0"/>
          </a:p>
          <a:p>
            <a:pPr marL="285750" indent="-285750">
              <a:buFont typeface="Wingdings"/>
              <a:buChar char="Ø"/>
            </a:pPr>
            <a:r>
              <a:rPr lang="pt-BR" sz="2000" dirty="0" smtClean="0"/>
              <a:t>Serviços Administrativos da Secretaria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endParaRPr lang="pt-BR" sz="500" dirty="0" smtClean="0"/>
          </a:p>
          <a:p>
            <a:pPr marL="285750" indent="-285750">
              <a:buFont typeface="Wingdings"/>
              <a:buChar char="Ø"/>
            </a:pPr>
            <a:r>
              <a:rPr lang="pt-BR" sz="2000" dirty="0" smtClean="0"/>
              <a:t>Manutenção do Transporte Escolar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endParaRPr lang="pt-BR" sz="500" dirty="0" smtClean="0"/>
          </a:p>
          <a:p>
            <a:pPr marL="285750" indent="-285750">
              <a:buFont typeface="Wingdings"/>
              <a:buChar char="Ø"/>
            </a:pPr>
            <a:r>
              <a:rPr lang="pt-BR" sz="2000" dirty="0" smtClean="0"/>
              <a:t>Manutenção e Funcionamento da Educação Infantil e Creches</a:t>
            </a:r>
          </a:p>
          <a:p>
            <a:pPr marL="285750" indent="-285750">
              <a:buFont typeface="Wingdings"/>
              <a:buChar char="Ø"/>
            </a:pPr>
            <a:endParaRPr lang="pt-BR" sz="500" dirty="0" smtClean="0"/>
          </a:p>
          <a:p>
            <a:pPr marL="285750" indent="-285750">
              <a:buFont typeface="Wingdings"/>
              <a:buChar char="Ø"/>
            </a:pPr>
            <a:r>
              <a:rPr lang="pt-BR" sz="2000" dirty="0" smtClean="0"/>
              <a:t>Manutenção e Funcionamento do Ensino Fundamental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endParaRPr lang="pt-BR" sz="500" dirty="0" smtClean="0"/>
          </a:p>
          <a:p>
            <a:endParaRPr lang="pt-BR" sz="500" dirty="0"/>
          </a:p>
          <a:p>
            <a:endParaRPr lang="pt-BR" sz="500" dirty="0" smtClean="0"/>
          </a:p>
          <a:p>
            <a:endParaRPr lang="pt-BR" sz="500" dirty="0"/>
          </a:p>
        </p:txBody>
      </p:sp>
    </p:spTree>
    <p:extLst>
      <p:ext uri="{BB962C8B-B14F-4D97-AF65-F5344CB8AC3E}">
        <p14:creationId xmlns:p14="http://schemas.microsoft.com/office/powerpoint/2010/main" val="39768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1B879C4-2049-4BD0-AE0F-135862D9BCFB}"/>
              </a:ext>
            </a:extLst>
          </p:cNvPr>
          <p:cNvSpPr txBox="1"/>
          <p:nvPr/>
        </p:nvSpPr>
        <p:spPr>
          <a:xfrm>
            <a:off x="683568" y="50956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 Black" panose="020B0A04020102020204" pitchFamily="34" charset="0"/>
              </a:rPr>
              <a:t>Demandas de manutenção ao ensino:</a:t>
            </a:r>
          </a:p>
          <a:p>
            <a:r>
              <a:rPr lang="pt-BR" sz="1200" dirty="0" smtClean="0">
                <a:latin typeface="Arial Black" panose="020B0A04020102020204" pitchFamily="34" charset="0"/>
              </a:rPr>
              <a:t>             Limpeza, dedetização e manutenção nas escolas e creches</a:t>
            </a:r>
            <a:endParaRPr lang="pt-BR" sz="1200" dirty="0">
              <a:latin typeface="Arial Black" panose="020B0A04020102020204" pitchFamily="34" charset="0"/>
            </a:endParaRPr>
          </a:p>
        </p:txBody>
      </p:sp>
      <p:sp>
        <p:nvSpPr>
          <p:cNvPr id="5" name="AutoShape 2" descr="blob:https://web.whatsapp.com/eb160199-fc93-423a-904d-8a2c37469c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blob:https://web.whatsapp.com/eb160199-fc93-423a-904d-8a2c37469c4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91629"/>
            <a:ext cx="2952328" cy="2883743"/>
          </a:xfrm>
          <a:prstGeom prst="rect">
            <a:avLst/>
          </a:prstGeom>
        </p:spPr>
      </p:pic>
      <p:pic>
        <p:nvPicPr>
          <p:cNvPr id="9" name="Imagem 8" descr="Jardim de uma casa&#10;&#10;Descrição gerada automaticamente com confiança méd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91629"/>
            <a:ext cx="3168352" cy="28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9144000" cy="5143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9" y="1779662"/>
            <a:ext cx="2230313" cy="285978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9663"/>
            <a:ext cx="2448272" cy="285978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79662"/>
            <a:ext cx="2736304" cy="285978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583668" y="1028224"/>
            <a:ext cx="435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Black" panose="020B0A04020102020204" pitchFamily="34" charset="0"/>
              </a:rPr>
              <a:t>Merenda Escolar</a:t>
            </a:r>
            <a:endParaRPr lang="pt-B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203598"/>
            <a:ext cx="2700300" cy="36004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03598"/>
            <a:ext cx="2723889" cy="36004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47664" y="48351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Black" panose="020B0A04020102020204" pitchFamily="34" charset="0"/>
              </a:rPr>
              <a:t>Depósito</a:t>
            </a:r>
            <a:endParaRPr lang="pt-B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" y="23614"/>
            <a:ext cx="9141292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3528" y="929631"/>
            <a:ext cx="82809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/>
          </a:p>
          <a:p>
            <a:endParaRPr lang="pt-BR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pt-BR" sz="2000" b="1" dirty="0"/>
          </a:p>
          <a:p>
            <a:endParaRPr lang="pt-BR" sz="1000" b="1" dirty="0" smtClean="0"/>
          </a:p>
          <a:p>
            <a:pPr algn="ctr"/>
            <a:r>
              <a:rPr lang="pt-BR" sz="5400" b="1" dirty="0" smtClean="0">
                <a:latin typeface="Arial Black" panose="020B0A04020102020204" pitchFamily="34" charset="0"/>
              </a:rPr>
              <a:t>Ações e parcerias</a:t>
            </a:r>
          </a:p>
        </p:txBody>
      </p:sp>
    </p:spTree>
    <p:extLst>
      <p:ext uri="{BB962C8B-B14F-4D97-AF65-F5344CB8AC3E}">
        <p14:creationId xmlns:p14="http://schemas.microsoft.com/office/powerpoint/2010/main" val="19185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481</Words>
  <Application>Microsoft Office PowerPoint</Application>
  <PresentationFormat>Apresentação na tela (16:9)</PresentationFormat>
  <Paragraphs>134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usuário</cp:lastModifiedBy>
  <cp:revision>241</cp:revision>
  <cp:lastPrinted>2023-05-25T09:45:42Z</cp:lastPrinted>
  <dcterms:created xsi:type="dcterms:W3CDTF">2021-05-10T18:20:11Z</dcterms:created>
  <dcterms:modified xsi:type="dcterms:W3CDTF">2023-05-27T19:24:48Z</dcterms:modified>
</cp:coreProperties>
</file>