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5"/>
  </p:notesMasterIdLst>
  <p:handoutMasterIdLst>
    <p:handoutMasterId r:id="rId16"/>
  </p:handoutMasterIdLst>
  <p:sldIdLst>
    <p:sldId id="256" r:id="rId3"/>
    <p:sldId id="258" r:id="rId4"/>
    <p:sldId id="281" r:id="rId5"/>
    <p:sldId id="316" r:id="rId6"/>
    <p:sldId id="317" r:id="rId7"/>
    <p:sldId id="318" r:id="rId8"/>
    <p:sldId id="319" r:id="rId9"/>
    <p:sldId id="320" r:id="rId10"/>
    <p:sldId id="321" r:id="rId11"/>
    <p:sldId id="314" r:id="rId12"/>
    <p:sldId id="315" r:id="rId13"/>
    <p:sldId id="308" r:id="rId14"/>
  </p:sldIdLst>
  <p:sldSz cx="9144000" cy="5143500" type="screen16x9"/>
  <p:notesSz cx="6797675" cy="9926638"/>
  <p:defaultTextStyle>
    <a:defPPr>
      <a:defRPr lang="pt-B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Estilo Médio 4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Estilo Médio 4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Estilo Escuro 1 - Ênfas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Estilo Médio 4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édio 3 - Ênfas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Escuro 2 - Ênfase 3/Ênfas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Escuro 2 - Ênfase 1/Ênfas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017" autoAdjust="0"/>
    <p:restoredTop sz="94291" autoAdjust="0"/>
  </p:normalViewPr>
  <p:slideViewPr>
    <p:cSldViewPr>
      <p:cViewPr>
        <p:scale>
          <a:sx n="110" d="100"/>
          <a:sy n="110" d="100"/>
        </p:scale>
        <p:origin x="-1644" y="-83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10.10.10.6\arthur\OUVIDORIA\relat&#243;rio%20de%20atendiment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0.10.10.6\arthur\OUVIDORIA\relat&#243;rio%20de%20atendiment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0.10.10.6\arthur\OUVIDORIA\relat&#243;rio%20de%20atendimento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8"/>
              <c:layout/>
              <c:tx>
                <c:rich>
                  <a:bodyPr/>
                  <a:lstStyle/>
                  <a:p>
                    <a:r>
                      <a:rPr lang="en-US" dirty="0" err="1"/>
                      <a:t>Tributação</a:t>
                    </a:r>
                    <a:r>
                      <a:rPr lang="en-US"/>
                      <a:t>; </a:t>
                    </a:r>
                    <a:r>
                      <a:rPr lang="en-US" smtClean="0"/>
                      <a:t>24</a:t>
                    </a:r>
                    <a:endParaRPr lang="en-US" dirty="0"/>
                  </a:p>
                </c:rich>
              </c:tx>
              <c:showLegendKey val="0"/>
              <c:showVal val="1"/>
              <c:showCatName val="1"/>
              <c:showSerName val="0"/>
              <c:showPercent val="0"/>
              <c:showBubbleSize val="0"/>
            </c:dLbl>
            <c:showLegendKey val="0"/>
            <c:showVal val="1"/>
            <c:showCatName val="1"/>
            <c:showSerName val="0"/>
            <c:showPercent val="0"/>
            <c:showBubbleSize val="0"/>
            <c:showLeaderLines val="1"/>
          </c:dLbls>
          <c:cat>
            <c:strRef>
              <c:f>'[relatório de atendimentos.xlsx]1º Quad 2022'!$G$93:$G$104</c:f>
              <c:strCache>
                <c:ptCount val="12"/>
                <c:pt idx="0">
                  <c:v>Fiscal de Postura</c:v>
                </c:pt>
                <c:pt idx="1">
                  <c:v>Educação </c:v>
                </c:pt>
                <c:pt idx="2">
                  <c:v>Saúde</c:v>
                </c:pt>
                <c:pt idx="3">
                  <c:v>Infraestrutura, Mobilidade e Segurança Pública</c:v>
                </c:pt>
                <c:pt idx="4">
                  <c:v>Assessoria Especial</c:v>
                </c:pt>
                <c:pt idx="5">
                  <c:v>Iluminação Pública</c:v>
                </c:pt>
                <c:pt idx="6">
                  <c:v>Central do Cidadão</c:v>
                </c:pt>
                <c:pt idx="7">
                  <c:v>Águas Capivari</c:v>
                </c:pt>
                <c:pt idx="8">
                  <c:v>Tributação</c:v>
                </c:pt>
                <c:pt idx="9">
                  <c:v>Departamento Pessoal</c:v>
                </c:pt>
                <c:pt idx="10">
                  <c:v>Sem assunto</c:v>
                </c:pt>
                <c:pt idx="11">
                  <c:v>Outros</c:v>
                </c:pt>
              </c:strCache>
            </c:strRef>
          </c:cat>
          <c:val>
            <c:numRef>
              <c:f>'[relatório de atendimentos.xlsx]1º Quad 2022'!$H$93:$H$104</c:f>
              <c:numCache>
                <c:formatCode>General</c:formatCode>
                <c:ptCount val="12"/>
                <c:pt idx="0">
                  <c:v>33</c:v>
                </c:pt>
                <c:pt idx="1">
                  <c:v>9</c:v>
                </c:pt>
                <c:pt idx="2">
                  <c:v>17</c:v>
                </c:pt>
                <c:pt idx="3">
                  <c:v>11</c:v>
                </c:pt>
                <c:pt idx="4">
                  <c:v>3</c:v>
                </c:pt>
                <c:pt idx="5">
                  <c:v>3</c:v>
                </c:pt>
                <c:pt idx="6">
                  <c:v>2</c:v>
                </c:pt>
                <c:pt idx="7">
                  <c:v>6</c:v>
                </c:pt>
                <c:pt idx="8">
                  <c:v>23</c:v>
                </c:pt>
                <c:pt idx="9">
                  <c:v>1</c:v>
                </c:pt>
                <c:pt idx="10">
                  <c:v>10</c:v>
                </c:pt>
                <c:pt idx="11">
                  <c:v>10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barChart>
        <c:barDir val="col"/>
        <c:grouping val="clustered"/>
        <c:varyColors val="0"/>
        <c:dLbls>
          <c:showLegendKey val="0"/>
          <c:showVal val="1"/>
          <c:showCatName val="0"/>
          <c:showSerName val="0"/>
          <c:showPercent val="0"/>
          <c:showBubbleSize val="0"/>
        </c:dLbls>
        <c:gapWidth val="75"/>
        <c:axId val="194203008"/>
        <c:axId val="194225280"/>
      </c:barChart>
      <c:catAx>
        <c:axId val="194203008"/>
        <c:scaling>
          <c:orientation val="minMax"/>
        </c:scaling>
        <c:delete val="0"/>
        <c:axPos val="b"/>
        <c:majorTickMark val="none"/>
        <c:minorTickMark val="none"/>
        <c:tickLblPos val="nextTo"/>
        <c:crossAx val="194225280"/>
        <c:crosses val="autoZero"/>
        <c:auto val="1"/>
        <c:lblAlgn val="ctr"/>
        <c:lblOffset val="100"/>
        <c:noMultiLvlLbl val="0"/>
      </c:catAx>
      <c:valAx>
        <c:axId val="194225280"/>
        <c:scaling>
          <c:orientation val="minMax"/>
        </c:scaling>
        <c:delete val="1"/>
        <c:axPos val="l"/>
        <c:numFmt formatCode="_-* #,##0_-;\-* #,##0_-;_-* &quot;-&quot;??_-;_-@_-" sourceLinked="1"/>
        <c:majorTickMark val="none"/>
        <c:minorTickMark val="none"/>
        <c:tickLblPos val="nextTo"/>
        <c:crossAx val="194203008"/>
        <c:crosses val="autoZero"/>
        <c:crossBetween val="between"/>
      </c:valAx>
      <c:spPr>
        <a:noFill/>
        <a:ln w="25400">
          <a:noFill/>
        </a:ln>
      </c:spPr>
    </c:plotArea>
    <c:plotVisOnly val="1"/>
    <c:dispBlanksAs val="gap"/>
    <c:showDLblsOverMax val="0"/>
  </c:chart>
  <c:txPr>
    <a:bodyPr/>
    <a:lstStyle/>
    <a:p>
      <a:pPr>
        <a:defRPr sz="1800"/>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'[relatório de atendimentos.xlsx]APRESENT'!$B$16</c:f>
              <c:strCache>
                <c:ptCount val="1"/>
                <c:pt idx="0">
                  <c:v>atendimento</c:v>
                </c:pt>
              </c:strCache>
            </c:strRef>
          </c:tx>
          <c:invertIfNegative val="0"/>
          <c:cat>
            <c:numRef>
              <c:f>'[relatório de atendimentos.xlsx]APRESENT'!$A$17:$A$20</c:f>
              <c:numCache>
                <c:formatCode>General</c:formatCode>
                <c:ptCount val="4"/>
                <c:pt idx="0">
                  <c:v>2019</c:v>
                </c:pt>
                <c:pt idx="1">
                  <c:v>2020</c:v>
                </c:pt>
                <c:pt idx="2">
                  <c:v>2021</c:v>
                </c:pt>
                <c:pt idx="3">
                  <c:v>2022</c:v>
                </c:pt>
              </c:numCache>
            </c:numRef>
          </c:cat>
          <c:val>
            <c:numRef>
              <c:f>'[relatório de atendimentos.xlsx]APRESENT'!$B$17:$B$20</c:f>
              <c:numCache>
                <c:formatCode>_-* #,##0_-;\-* #,##0_-;_-* "-"??_-;_-@_-</c:formatCode>
                <c:ptCount val="4"/>
                <c:pt idx="0" formatCode="General">
                  <c:v>27</c:v>
                </c:pt>
                <c:pt idx="1">
                  <c:v>170</c:v>
                </c:pt>
                <c:pt idx="2">
                  <c:v>189</c:v>
                </c:pt>
                <c:pt idx="3">
                  <c:v>301</c:v>
                </c:pt>
              </c:numCache>
            </c:numRef>
          </c:val>
        </c:ser>
        <c:dLbls>
          <c:showLegendKey val="0"/>
          <c:showVal val="0"/>
          <c:showCatName val="0"/>
          <c:showSerName val="0"/>
          <c:showPercent val="0"/>
          <c:showBubbleSize val="0"/>
        </c:dLbls>
        <c:gapWidth val="150"/>
        <c:shape val="cylinder"/>
        <c:axId val="18718720"/>
        <c:axId val="18720256"/>
        <c:axId val="0"/>
      </c:bar3DChart>
      <c:catAx>
        <c:axId val="18718720"/>
        <c:scaling>
          <c:orientation val="minMax"/>
        </c:scaling>
        <c:delete val="0"/>
        <c:axPos val="b"/>
        <c:numFmt formatCode="General" sourceLinked="1"/>
        <c:majorTickMark val="out"/>
        <c:minorTickMark val="none"/>
        <c:tickLblPos val="nextTo"/>
        <c:crossAx val="18720256"/>
        <c:crosses val="autoZero"/>
        <c:auto val="1"/>
        <c:lblAlgn val="ctr"/>
        <c:lblOffset val="100"/>
        <c:noMultiLvlLbl val="0"/>
      </c:catAx>
      <c:valAx>
        <c:axId val="18720256"/>
        <c:scaling>
          <c:orientation val="minMax"/>
        </c:scaling>
        <c:delete val="0"/>
        <c:axPos val="l"/>
        <c:majorGridlines/>
        <c:numFmt formatCode="General" sourceLinked="1"/>
        <c:majorTickMark val="out"/>
        <c:minorTickMark val="none"/>
        <c:tickLblPos val="nextTo"/>
        <c:crossAx val="18718720"/>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0.1303</cdr:x>
      <cdr:y>0.67281</cdr:y>
    </cdr:from>
    <cdr:to>
      <cdr:x>0.23454</cdr:x>
      <cdr:y>0.75436</cdr:y>
    </cdr:to>
    <cdr:sp macro="" textlink="">
      <cdr:nvSpPr>
        <cdr:cNvPr id="2" name="CaixaDeTexto 1"/>
        <cdr:cNvSpPr txBox="1"/>
      </cdr:nvSpPr>
      <cdr:spPr>
        <a:xfrm xmlns:a="http://schemas.openxmlformats.org/drawingml/2006/main">
          <a:off x="720080" y="2376264"/>
          <a:ext cx="57606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dirty="0" smtClean="0"/>
            <a:t>3,93%</a:t>
          </a:r>
          <a:endParaRPr lang="pt-BR" sz="1100" dirty="0"/>
        </a:p>
      </cdr:txBody>
    </cdr:sp>
  </cdr:relSizeAnchor>
  <cdr:relSizeAnchor xmlns:cdr="http://schemas.openxmlformats.org/drawingml/2006/chartDrawing">
    <cdr:from>
      <cdr:x>0.28666</cdr:x>
      <cdr:y>0.38738</cdr:y>
    </cdr:from>
    <cdr:to>
      <cdr:x>0.40393</cdr:x>
      <cdr:y>0.48932</cdr:y>
    </cdr:to>
    <cdr:sp macro="" textlink="">
      <cdr:nvSpPr>
        <cdr:cNvPr id="3" name="CaixaDeTexto 2"/>
        <cdr:cNvSpPr txBox="1"/>
      </cdr:nvSpPr>
      <cdr:spPr>
        <a:xfrm xmlns:a="http://schemas.openxmlformats.org/drawingml/2006/main">
          <a:off x="1584176" y="1368152"/>
          <a:ext cx="64807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dirty="0" smtClean="0"/>
            <a:t>24,75%</a:t>
          </a:r>
          <a:endParaRPr lang="pt-BR" sz="1100" dirty="0"/>
        </a:p>
      </cdr:txBody>
    </cdr:sp>
  </cdr:relSizeAnchor>
  <cdr:relSizeAnchor xmlns:cdr="http://schemas.openxmlformats.org/drawingml/2006/chartDrawing">
    <cdr:from>
      <cdr:x>0.33878</cdr:x>
      <cdr:y>0.38738</cdr:y>
    </cdr:from>
    <cdr:to>
      <cdr:x>0.50424</cdr:x>
      <cdr:y>0.64628</cdr:y>
    </cdr:to>
    <cdr:sp macro="" textlink="">
      <cdr:nvSpPr>
        <cdr:cNvPr id="4" name="CaixaDeTexto 3"/>
        <cdr:cNvSpPr txBox="1"/>
      </cdr:nvSpPr>
      <cdr:spPr>
        <a:xfrm xmlns:a="http://schemas.openxmlformats.org/drawingml/2006/main">
          <a:off x="1872208" y="136815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0.44302</cdr:x>
      <cdr:y>0.32621</cdr:y>
    </cdr:from>
    <cdr:to>
      <cdr:x>0.57307</cdr:x>
      <cdr:y>0.40776</cdr:y>
    </cdr:to>
    <cdr:sp macro="" textlink="">
      <cdr:nvSpPr>
        <cdr:cNvPr id="5" name="CaixaDeTexto 4"/>
        <cdr:cNvSpPr txBox="1"/>
      </cdr:nvSpPr>
      <cdr:spPr>
        <a:xfrm xmlns:a="http://schemas.openxmlformats.org/drawingml/2006/main">
          <a:off x="2448272" y="1152128"/>
          <a:ext cx="71872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dirty="0" smtClean="0"/>
            <a:t>27,51%</a:t>
          </a:r>
          <a:endParaRPr lang="pt-BR" sz="1100" dirty="0"/>
        </a:p>
      </cdr:txBody>
    </cdr:sp>
  </cdr:relSizeAnchor>
  <cdr:relSizeAnchor xmlns:cdr="http://schemas.openxmlformats.org/drawingml/2006/chartDrawing">
    <cdr:from>
      <cdr:x>0.63847</cdr:x>
      <cdr:y>0.06116</cdr:y>
    </cdr:from>
    <cdr:to>
      <cdr:x>0.78179</cdr:x>
      <cdr:y>0.14272</cdr:y>
    </cdr:to>
    <cdr:sp macro="" textlink="">
      <cdr:nvSpPr>
        <cdr:cNvPr id="6" name="CaixaDeTexto 5"/>
        <cdr:cNvSpPr txBox="1"/>
      </cdr:nvSpPr>
      <cdr:spPr>
        <a:xfrm xmlns:a="http://schemas.openxmlformats.org/drawingml/2006/main">
          <a:off x="3528392" y="216024"/>
          <a:ext cx="79208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dirty="0" smtClean="0"/>
            <a:t>43,81%</a:t>
          </a:r>
          <a:endParaRPr lang="pt-B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E6D56A1-9DF5-44F2-B7F4-CC6AA83ED6EE}" type="datetimeFigureOut">
              <a:rPr lang="pt-BR" smtClean="0"/>
              <a:t>08/02/2023</a:t>
            </a:fld>
            <a:endParaRPr lang="pt-BR"/>
          </a:p>
        </p:txBody>
      </p:sp>
      <p:sp>
        <p:nvSpPr>
          <p:cNvPr id="4" name="Espaço Reservado para Rodapé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37483C7-04D4-4D88-9553-BB7DC12CE60F}" type="slidenum">
              <a:rPr lang="pt-BR" smtClean="0"/>
              <a:t>‹nº›</a:t>
            </a:fld>
            <a:endParaRPr lang="pt-BR"/>
          </a:p>
        </p:txBody>
      </p:sp>
    </p:spTree>
    <p:extLst>
      <p:ext uri="{BB962C8B-B14F-4D97-AF65-F5344CB8AC3E}">
        <p14:creationId xmlns:p14="http://schemas.microsoft.com/office/powerpoint/2010/main" val="1577332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33339B1-D230-4D43-8CAD-FC639ABED708}" type="datetimeFigureOut">
              <a:rPr lang="pt-BR" smtClean="0"/>
              <a:pPr/>
              <a:t>08/02/2023</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26CFE7-DA6B-43A7-B9A9-062DC4EC1831}" type="slidenum">
              <a:rPr lang="pt-BR" smtClean="0"/>
              <a:pPr/>
              <a:t>‹nº›</a:t>
            </a:fld>
            <a:endParaRPr lang="pt-BR"/>
          </a:p>
        </p:txBody>
      </p:sp>
    </p:spTree>
    <p:extLst>
      <p:ext uri="{BB962C8B-B14F-4D97-AF65-F5344CB8AC3E}">
        <p14:creationId xmlns:p14="http://schemas.microsoft.com/office/powerpoint/2010/main" val="345168972"/>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226CFE7-DA6B-43A7-B9A9-062DC4EC1831}" type="slidenum">
              <a:rPr lang="pt-BR" smtClean="0"/>
              <a:pPr/>
              <a:t>1</a:t>
            </a:fld>
            <a:endParaRPr lang="pt-BR"/>
          </a:p>
        </p:txBody>
      </p:sp>
    </p:spTree>
    <p:extLst>
      <p:ext uri="{BB962C8B-B14F-4D97-AF65-F5344CB8AC3E}">
        <p14:creationId xmlns:p14="http://schemas.microsoft.com/office/powerpoint/2010/main" val="27545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226CFE7-DA6B-43A7-B9A9-062DC4EC1831}" type="slidenum">
              <a:rPr lang="pt-BR" smtClean="0">
                <a:solidFill>
                  <a:prstClr val="black"/>
                </a:solidFill>
              </a:rPr>
              <a:pPr/>
              <a:t>12</a:t>
            </a:fld>
            <a:endParaRPr lang="pt-BR">
              <a:solidFill>
                <a:prstClr val="black"/>
              </a:solidFill>
            </a:endParaRPr>
          </a:p>
        </p:txBody>
      </p:sp>
    </p:spTree>
    <p:extLst>
      <p:ext uri="{BB962C8B-B14F-4D97-AF65-F5344CB8AC3E}">
        <p14:creationId xmlns:p14="http://schemas.microsoft.com/office/powerpoint/2010/main" val="27545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0"/>
            <a:ext cx="7772400" cy="1102519"/>
          </a:xfrm>
        </p:spPr>
        <p:txBody>
          <a:bodyPr/>
          <a:lstStyle/>
          <a:p>
            <a:r>
              <a:rPr lang="pt-BR"/>
              <a:t>Clique para editar o título mestre</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9B524B0-DCDA-4945-B206-949C5FEC045B}" type="datetimeFigureOut">
              <a:rPr lang="pt-BR" smtClean="0"/>
              <a:pPr/>
              <a:t>08/02/2023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pPr/>
              <a:t>‹nº›</a:t>
            </a:fld>
            <a:endParaRPr lang="pt-BR"/>
          </a:p>
        </p:txBody>
      </p:sp>
    </p:spTree>
    <p:extLst>
      <p:ext uri="{BB962C8B-B14F-4D97-AF65-F5344CB8AC3E}">
        <p14:creationId xmlns:p14="http://schemas.microsoft.com/office/powerpoint/2010/main" val="34377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9B524B0-DCDA-4945-B206-949C5FEC045B}" type="datetimeFigureOut">
              <a:rPr lang="pt-BR" smtClean="0"/>
              <a:pPr/>
              <a:t>08/02/2023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pPr/>
              <a:t>‹nº›</a:t>
            </a:fld>
            <a:endParaRPr lang="pt-BR"/>
          </a:p>
        </p:txBody>
      </p:sp>
    </p:spTree>
    <p:extLst>
      <p:ext uri="{BB962C8B-B14F-4D97-AF65-F5344CB8AC3E}">
        <p14:creationId xmlns:p14="http://schemas.microsoft.com/office/powerpoint/2010/main" val="421643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05979"/>
            <a:ext cx="6019800" cy="4388644"/>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9B524B0-DCDA-4945-B206-949C5FEC045B}" type="datetimeFigureOut">
              <a:rPr lang="pt-BR" smtClean="0"/>
              <a:pPr/>
              <a:t>08/02/2023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pPr/>
              <a:t>‹nº›</a:t>
            </a:fld>
            <a:endParaRPr lang="pt-BR"/>
          </a:p>
        </p:txBody>
      </p:sp>
    </p:spTree>
    <p:extLst>
      <p:ext uri="{BB962C8B-B14F-4D97-AF65-F5344CB8AC3E}">
        <p14:creationId xmlns:p14="http://schemas.microsoft.com/office/powerpoint/2010/main" val="215737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0"/>
            <a:ext cx="7772400" cy="1102519"/>
          </a:xfrm>
        </p:spPr>
        <p:txBody>
          <a:bodyPr/>
          <a:lstStyle/>
          <a:p>
            <a:r>
              <a:rPr lang="pt-BR"/>
              <a:t>Clique para editar o título mestre</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9B524B0-DCDA-4945-B206-949C5FEC045B}" type="datetimeFigureOut">
              <a:rPr lang="pt-BR" smtClean="0">
                <a:solidFill>
                  <a:prstClr val="black">
                    <a:tint val="75000"/>
                  </a:prstClr>
                </a:solidFill>
              </a:rPr>
              <a:pPr/>
              <a:t>08/02/2023</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13917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9B524B0-DCDA-4945-B206-949C5FEC045B}" type="datetimeFigureOut">
              <a:rPr lang="pt-BR" smtClean="0">
                <a:solidFill>
                  <a:prstClr val="black">
                    <a:tint val="75000"/>
                  </a:prstClr>
                </a:solidFill>
              </a:rPr>
              <a:pPr/>
              <a:t>08/02/2023</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74234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9B524B0-DCDA-4945-B206-949C5FEC045B}" type="datetimeFigureOut">
              <a:rPr lang="pt-BR" smtClean="0">
                <a:solidFill>
                  <a:prstClr val="black">
                    <a:tint val="75000"/>
                  </a:prstClr>
                </a:solidFill>
              </a:rPr>
              <a:pPr/>
              <a:t>08/02/2023</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79044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9B524B0-DCDA-4945-B206-949C5FEC045B}" type="datetimeFigureOut">
              <a:rPr lang="pt-BR" smtClean="0">
                <a:solidFill>
                  <a:prstClr val="black">
                    <a:tint val="75000"/>
                  </a:prstClr>
                </a:solidFill>
              </a:rPr>
              <a:pPr/>
              <a:t>08/02/2023</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6C64A410-CE7D-46D5-BA7A-5F7F6C986998}"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65109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9B524B0-DCDA-4945-B206-949C5FEC045B}" type="datetimeFigureOut">
              <a:rPr lang="pt-BR" smtClean="0">
                <a:solidFill>
                  <a:prstClr val="black">
                    <a:tint val="75000"/>
                  </a:prstClr>
                </a:solidFill>
              </a:rPr>
              <a:pPr/>
              <a:t>08/02/2023</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6C64A410-CE7D-46D5-BA7A-5F7F6C986998}"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54084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9B524B0-DCDA-4945-B206-949C5FEC045B}" type="datetimeFigureOut">
              <a:rPr lang="pt-BR" smtClean="0">
                <a:solidFill>
                  <a:prstClr val="black">
                    <a:tint val="75000"/>
                  </a:prstClr>
                </a:solidFill>
              </a:rPr>
              <a:pPr/>
              <a:t>08/02/2023</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6C64A410-CE7D-46D5-BA7A-5F7F6C986998}"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77920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9B524B0-DCDA-4945-B206-949C5FEC045B}" type="datetimeFigureOut">
              <a:rPr lang="pt-BR" smtClean="0">
                <a:solidFill>
                  <a:prstClr val="black">
                    <a:tint val="75000"/>
                  </a:prstClr>
                </a:solidFill>
              </a:rPr>
              <a:pPr/>
              <a:t>08/02/2023</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6C64A410-CE7D-46D5-BA7A-5F7F6C986998}"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53661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04787"/>
            <a:ext cx="3008313" cy="871538"/>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9B524B0-DCDA-4945-B206-949C5FEC045B}" type="datetimeFigureOut">
              <a:rPr lang="pt-BR" smtClean="0">
                <a:solidFill>
                  <a:prstClr val="black">
                    <a:tint val="75000"/>
                  </a:prstClr>
                </a:solidFill>
              </a:rPr>
              <a:pPr/>
              <a:t>08/02/2023</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6C64A410-CE7D-46D5-BA7A-5F7F6C986998}"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4645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9B524B0-DCDA-4945-B206-949C5FEC045B}" type="datetimeFigureOut">
              <a:rPr lang="pt-BR" smtClean="0"/>
              <a:pPr/>
              <a:t>08/02/2023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pPr/>
              <a:t>‹nº›</a:t>
            </a:fld>
            <a:endParaRPr lang="pt-BR"/>
          </a:p>
        </p:txBody>
      </p:sp>
    </p:spTree>
    <p:extLst>
      <p:ext uri="{BB962C8B-B14F-4D97-AF65-F5344CB8AC3E}">
        <p14:creationId xmlns:p14="http://schemas.microsoft.com/office/powerpoint/2010/main" val="1174760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1"/>
            <a:ext cx="5486400" cy="425054"/>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pt-BR"/>
          </a:p>
        </p:txBody>
      </p:sp>
      <p:sp>
        <p:nvSpPr>
          <p:cNvPr id="4" name="Espaço Reservado para Texto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9B524B0-DCDA-4945-B206-949C5FEC045B}" type="datetimeFigureOut">
              <a:rPr lang="pt-BR" smtClean="0">
                <a:solidFill>
                  <a:prstClr val="black">
                    <a:tint val="75000"/>
                  </a:prstClr>
                </a:solidFill>
              </a:rPr>
              <a:pPr/>
              <a:t>08/02/2023</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6C64A410-CE7D-46D5-BA7A-5F7F6C986998}"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6838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9B524B0-DCDA-4945-B206-949C5FEC045B}" type="datetimeFigureOut">
              <a:rPr lang="pt-BR" smtClean="0">
                <a:solidFill>
                  <a:prstClr val="black">
                    <a:tint val="75000"/>
                  </a:prstClr>
                </a:solidFill>
              </a:rPr>
              <a:pPr/>
              <a:t>08/02/2023</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1517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05979"/>
            <a:ext cx="6019800" cy="4388644"/>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9B524B0-DCDA-4945-B206-949C5FEC045B}" type="datetimeFigureOut">
              <a:rPr lang="pt-BR" smtClean="0">
                <a:solidFill>
                  <a:prstClr val="black">
                    <a:tint val="75000"/>
                  </a:prstClr>
                </a:solidFill>
              </a:rPr>
              <a:pPr/>
              <a:t>08/02/2023</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9468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9B524B0-DCDA-4945-B206-949C5FEC045B}" type="datetimeFigureOut">
              <a:rPr lang="pt-BR" smtClean="0"/>
              <a:pPr/>
              <a:t>08/02/2023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pPr/>
              <a:t>‹nº›</a:t>
            </a:fld>
            <a:endParaRPr lang="pt-BR"/>
          </a:p>
        </p:txBody>
      </p:sp>
    </p:spTree>
    <p:extLst>
      <p:ext uri="{BB962C8B-B14F-4D97-AF65-F5344CB8AC3E}">
        <p14:creationId xmlns:p14="http://schemas.microsoft.com/office/powerpoint/2010/main" val="302842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9B524B0-DCDA-4945-B206-949C5FEC045B}" type="datetimeFigureOut">
              <a:rPr lang="pt-BR" smtClean="0"/>
              <a:pPr/>
              <a:t>08/02/2023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64A410-CE7D-46D5-BA7A-5F7F6C986998}" type="slidenum">
              <a:rPr lang="pt-BR" smtClean="0"/>
              <a:pPr/>
              <a:t>‹nº›</a:t>
            </a:fld>
            <a:endParaRPr lang="pt-BR"/>
          </a:p>
        </p:txBody>
      </p:sp>
    </p:spTree>
    <p:extLst>
      <p:ext uri="{BB962C8B-B14F-4D97-AF65-F5344CB8AC3E}">
        <p14:creationId xmlns:p14="http://schemas.microsoft.com/office/powerpoint/2010/main" val="158063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9B524B0-DCDA-4945-B206-949C5FEC045B}" type="datetimeFigureOut">
              <a:rPr lang="pt-BR" smtClean="0"/>
              <a:pPr/>
              <a:t>08/02/2023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C64A410-CE7D-46D5-BA7A-5F7F6C986998}" type="slidenum">
              <a:rPr lang="pt-BR" smtClean="0"/>
              <a:pPr/>
              <a:t>‹nº›</a:t>
            </a:fld>
            <a:endParaRPr lang="pt-BR"/>
          </a:p>
        </p:txBody>
      </p:sp>
    </p:spTree>
    <p:extLst>
      <p:ext uri="{BB962C8B-B14F-4D97-AF65-F5344CB8AC3E}">
        <p14:creationId xmlns:p14="http://schemas.microsoft.com/office/powerpoint/2010/main" val="419591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9B524B0-DCDA-4945-B206-949C5FEC045B}" type="datetimeFigureOut">
              <a:rPr lang="pt-BR" smtClean="0"/>
              <a:pPr/>
              <a:t>08/02/2023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C64A410-CE7D-46D5-BA7A-5F7F6C986998}" type="slidenum">
              <a:rPr lang="pt-BR" smtClean="0"/>
              <a:pPr/>
              <a:t>‹nº›</a:t>
            </a:fld>
            <a:endParaRPr lang="pt-BR"/>
          </a:p>
        </p:txBody>
      </p:sp>
    </p:spTree>
    <p:extLst>
      <p:ext uri="{BB962C8B-B14F-4D97-AF65-F5344CB8AC3E}">
        <p14:creationId xmlns:p14="http://schemas.microsoft.com/office/powerpoint/2010/main" val="327505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9B524B0-DCDA-4945-B206-949C5FEC045B}" type="datetimeFigureOut">
              <a:rPr lang="pt-BR" smtClean="0"/>
              <a:pPr/>
              <a:t>08/02/2023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C64A410-CE7D-46D5-BA7A-5F7F6C986998}" type="slidenum">
              <a:rPr lang="pt-BR" smtClean="0"/>
              <a:pPr/>
              <a:t>‹nº›</a:t>
            </a:fld>
            <a:endParaRPr lang="pt-BR"/>
          </a:p>
        </p:txBody>
      </p:sp>
    </p:spTree>
    <p:extLst>
      <p:ext uri="{BB962C8B-B14F-4D97-AF65-F5344CB8AC3E}">
        <p14:creationId xmlns:p14="http://schemas.microsoft.com/office/powerpoint/2010/main" val="210674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04787"/>
            <a:ext cx="3008313" cy="871538"/>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9B524B0-DCDA-4945-B206-949C5FEC045B}" type="datetimeFigureOut">
              <a:rPr lang="pt-BR" smtClean="0"/>
              <a:pPr/>
              <a:t>08/02/2023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64A410-CE7D-46D5-BA7A-5F7F6C986998}" type="slidenum">
              <a:rPr lang="pt-BR" smtClean="0"/>
              <a:pPr/>
              <a:t>‹nº›</a:t>
            </a:fld>
            <a:endParaRPr lang="pt-BR"/>
          </a:p>
        </p:txBody>
      </p:sp>
    </p:spTree>
    <p:extLst>
      <p:ext uri="{BB962C8B-B14F-4D97-AF65-F5344CB8AC3E}">
        <p14:creationId xmlns:p14="http://schemas.microsoft.com/office/powerpoint/2010/main" val="395387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1"/>
            <a:ext cx="5486400" cy="425054"/>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pt-BR"/>
          </a:p>
        </p:txBody>
      </p:sp>
      <p:sp>
        <p:nvSpPr>
          <p:cNvPr id="4" name="Espaço Reservado para Texto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9B524B0-DCDA-4945-B206-949C5FEC045B}" type="datetimeFigureOut">
              <a:rPr lang="pt-BR" smtClean="0"/>
              <a:pPr/>
              <a:t>08/02/2023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64A410-CE7D-46D5-BA7A-5F7F6C986998}" type="slidenum">
              <a:rPr lang="pt-BR" smtClean="0"/>
              <a:pPr/>
              <a:t>‹nº›</a:t>
            </a:fld>
            <a:endParaRPr lang="pt-BR"/>
          </a:p>
        </p:txBody>
      </p:sp>
    </p:spTree>
    <p:extLst>
      <p:ext uri="{BB962C8B-B14F-4D97-AF65-F5344CB8AC3E}">
        <p14:creationId xmlns:p14="http://schemas.microsoft.com/office/powerpoint/2010/main" val="17645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59B524B0-DCDA-4945-B206-949C5FEC045B}" type="datetimeFigureOut">
              <a:rPr lang="pt-BR" smtClean="0"/>
              <a:pPr/>
              <a:t>08/02/2023</a:t>
            </a:fld>
            <a:endParaRPr lang="pt-BR"/>
          </a:p>
        </p:txBody>
      </p:sp>
      <p:sp>
        <p:nvSpPr>
          <p:cNvPr id="5" name="Espaço Reservado para Rodapé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6C64A410-CE7D-46D5-BA7A-5F7F6C986998}" type="slidenum">
              <a:rPr lang="pt-BR" smtClean="0"/>
              <a:pPr/>
              <a:t>‹nº›</a:t>
            </a:fld>
            <a:endParaRPr lang="pt-BR"/>
          </a:p>
        </p:txBody>
      </p:sp>
    </p:spTree>
    <p:extLst>
      <p:ext uri="{BB962C8B-B14F-4D97-AF65-F5344CB8AC3E}">
        <p14:creationId xmlns:p14="http://schemas.microsoft.com/office/powerpoint/2010/main" val="2227205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59B524B0-DCDA-4945-B206-949C5FEC045B}" type="datetimeFigureOut">
              <a:rPr lang="pt-BR" smtClean="0">
                <a:solidFill>
                  <a:prstClr val="black">
                    <a:tint val="75000"/>
                  </a:prstClr>
                </a:solidFill>
              </a:rPr>
              <a:pPr/>
              <a:t>08/02/2023</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6C64A410-CE7D-46D5-BA7A-5F7F6C986998}"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097414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mailto:ouvidoria@capivaridebaixo.sc.gov.b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CaixaDeTexto 1">
            <a:extLst>
              <a:ext uri="{FF2B5EF4-FFF2-40B4-BE49-F238E27FC236}">
                <a16:creationId xmlns:a16="http://schemas.microsoft.com/office/drawing/2014/main" xmlns="" id="{1506D9BA-6F02-448D-A734-FD97F190C3E1}"/>
              </a:ext>
            </a:extLst>
          </p:cNvPr>
          <p:cNvSpPr txBox="1"/>
          <p:nvPr/>
        </p:nvSpPr>
        <p:spPr>
          <a:xfrm>
            <a:off x="323529" y="406581"/>
            <a:ext cx="5285773" cy="430885"/>
          </a:xfrm>
          <a:prstGeom prst="rect">
            <a:avLst/>
          </a:prstGeom>
          <a:noFill/>
        </p:spPr>
        <p:txBody>
          <a:bodyPr wrap="square" lIns="91438" tIns="45719" rIns="91438" bIns="45719" rtlCol="0">
            <a:spAutoFit/>
          </a:bodyPr>
          <a:lstStyle/>
          <a:p>
            <a:pPr algn="ctr"/>
            <a:r>
              <a:rPr lang="pt-BR" sz="2200" dirty="0" smtClean="0">
                <a:solidFill>
                  <a:schemeClr val="bg1"/>
                </a:solidFill>
                <a:latin typeface="Arial Black" panose="020B0A04020102020204" pitchFamily="34" charset="0"/>
              </a:rPr>
              <a:t>APRESENTAÇÃO</a:t>
            </a:r>
            <a:endParaRPr lang="pt-BR" sz="2200" dirty="0">
              <a:solidFill>
                <a:schemeClr val="bg1"/>
              </a:solidFill>
              <a:latin typeface="Arial Black" panose="020B0A04020102020204" pitchFamily="34" charset="0"/>
            </a:endParaRPr>
          </a:p>
        </p:txBody>
      </p:sp>
      <p:sp>
        <p:nvSpPr>
          <p:cNvPr id="5" name="CaixaDeTexto 4">
            <a:extLst>
              <a:ext uri="{FF2B5EF4-FFF2-40B4-BE49-F238E27FC236}">
                <a16:creationId xmlns:a16="http://schemas.microsoft.com/office/drawing/2014/main" xmlns="" id="{AB8378A6-35EC-4CBD-B8BB-FF5F285C32E8}"/>
              </a:ext>
            </a:extLst>
          </p:cNvPr>
          <p:cNvSpPr txBox="1"/>
          <p:nvPr/>
        </p:nvSpPr>
        <p:spPr>
          <a:xfrm>
            <a:off x="4327" y="1885739"/>
            <a:ext cx="4648200" cy="830995"/>
          </a:xfrm>
          <a:prstGeom prst="rect">
            <a:avLst/>
          </a:prstGeom>
          <a:noFill/>
        </p:spPr>
        <p:txBody>
          <a:bodyPr wrap="square" lIns="91438" tIns="45719" rIns="91438" bIns="45719">
            <a:spAutoFit/>
          </a:bodyPr>
          <a:lstStyle/>
          <a:p>
            <a:pPr algn="ctr"/>
            <a:r>
              <a:rPr lang="pt-BR" sz="2400" dirty="0" smtClean="0">
                <a:solidFill>
                  <a:schemeClr val="bg1"/>
                </a:solidFill>
              </a:rPr>
              <a:t>Demandas </a:t>
            </a:r>
            <a:r>
              <a:rPr lang="pt-BR" sz="2400" dirty="0">
                <a:solidFill>
                  <a:schemeClr val="bg1"/>
                </a:solidFill>
              </a:rPr>
              <a:t>da Ouvidoria </a:t>
            </a:r>
            <a:r>
              <a:rPr lang="pt-BR" sz="2400" dirty="0" smtClean="0">
                <a:solidFill>
                  <a:schemeClr val="bg1"/>
                </a:solidFill>
              </a:rPr>
              <a:t>Municipal</a:t>
            </a:r>
          </a:p>
          <a:p>
            <a:pPr algn="ctr"/>
            <a:r>
              <a:rPr lang="pt-BR" sz="2400" dirty="0" smtClean="0">
                <a:solidFill>
                  <a:schemeClr val="bg1"/>
                </a:solidFill>
              </a:rPr>
              <a:t> </a:t>
            </a:r>
            <a:r>
              <a:rPr lang="pt-BR" sz="2400" dirty="0">
                <a:solidFill>
                  <a:schemeClr val="bg1"/>
                </a:solidFill>
              </a:rPr>
              <a:t>relativas ao </a:t>
            </a:r>
            <a:r>
              <a:rPr lang="pt-BR" sz="2400" dirty="0" smtClean="0">
                <a:solidFill>
                  <a:schemeClr val="bg1"/>
                </a:solidFill>
              </a:rPr>
              <a:t>meio ambiente</a:t>
            </a:r>
            <a:endParaRPr lang="pt-BR" sz="2400" dirty="0">
              <a:solidFill>
                <a:schemeClr val="bg1"/>
              </a:solidFill>
            </a:endParaRPr>
          </a:p>
        </p:txBody>
      </p:sp>
      <p:sp>
        <p:nvSpPr>
          <p:cNvPr id="6" name="CaixaDeTexto 5">
            <a:extLst>
              <a:ext uri="{FF2B5EF4-FFF2-40B4-BE49-F238E27FC236}">
                <a16:creationId xmlns:a16="http://schemas.microsoft.com/office/drawing/2014/main" xmlns="" id="{93814296-09EB-40C8-8EAD-04055ED1966F}"/>
              </a:ext>
            </a:extLst>
          </p:cNvPr>
          <p:cNvSpPr txBox="1"/>
          <p:nvPr/>
        </p:nvSpPr>
        <p:spPr>
          <a:xfrm>
            <a:off x="1105344" y="2857539"/>
            <a:ext cx="2880320" cy="923328"/>
          </a:xfrm>
          <a:prstGeom prst="rect">
            <a:avLst/>
          </a:prstGeom>
          <a:noFill/>
        </p:spPr>
        <p:txBody>
          <a:bodyPr wrap="square" lIns="91438" tIns="45719" rIns="91438" bIns="45719" rtlCol="0">
            <a:spAutoFit/>
          </a:bodyPr>
          <a:lstStyle/>
          <a:p>
            <a:pPr algn="ctr"/>
            <a:endParaRPr lang="pt-BR" dirty="0"/>
          </a:p>
          <a:p>
            <a:pPr algn="ctr"/>
            <a:r>
              <a:rPr lang="pt-BR" dirty="0">
                <a:solidFill>
                  <a:schemeClr val="bg1"/>
                </a:solidFill>
              </a:rPr>
              <a:t>Alessandra </a:t>
            </a:r>
            <a:r>
              <a:rPr lang="pt-BR" dirty="0" err="1">
                <a:solidFill>
                  <a:schemeClr val="bg1"/>
                </a:solidFill>
              </a:rPr>
              <a:t>Pascoali</a:t>
            </a:r>
            <a:r>
              <a:rPr lang="pt-BR" dirty="0">
                <a:solidFill>
                  <a:schemeClr val="bg1"/>
                </a:solidFill>
              </a:rPr>
              <a:t> Controladora Interna</a:t>
            </a:r>
          </a:p>
        </p:txBody>
      </p:sp>
    </p:spTree>
    <p:extLst>
      <p:ext uri="{BB962C8B-B14F-4D97-AF65-F5344CB8AC3E}">
        <p14:creationId xmlns:p14="http://schemas.microsoft.com/office/powerpoint/2010/main" val="2316032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xmlns="" id="{3CB34A79-8BCD-4C6A-8C7F-2A5D4366B476}"/>
              </a:ext>
            </a:extLst>
          </p:cNvPr>
          <p:cNvPicPr>
            <a:picLocks noChangeAspect="1"/>
          </p:cNvPicPr>
          <p:nvPr/>
        </p:nvPicPr>
        <p:blipFill>
          <a:blip r:embed="rId2" cstate="print"/>
          <a:stretch>
            <a:fillRect/>
          </a:stretch>
        </p:blipFill>
        <p:spPr>
          <a:xfrm>
            <a:off x="0" y="0"/>
            <a:ext cx="9141292" cy="5143500"/>
          </a:xfrm>
          <a:prstGeom prst="rect">
            <a:avLst/>
          </a:prstGeom>
        </p:spPr>
      </p:pic>
      <p:sp>
        <p:nvSpPr>
          <p:cNvPr id="3" name="Título 1">
            <a:extLst>
              <a:ext uri="{FF2B5EF4-FFF2-40B4-BE49-F238E27FC236}">
                <a16:creationId xmlns:a16="http://schemas.microsoft.com/office/drawing/2014/main" xmlns="" id="{855602CD-24D0-4E38-B8E4-823FE4F4FFC2}"/>
              </a:ext>
            </a:extLst>
          </p:cNvPr>
          <p:cNvSpPr>
            <a:spLocks noGrp="1"/>
          </p:cNvSpPr>
          <p:nvPr>
            <p:ph type="title"/>
          </p:nvPr>
        </p:nvSpPr>
        <p:spPr>
          <a:xfrm>
            <a:off x="395536" y="339502"/>
            <a:ext cx="5184576" cy="648072"/>
          </a:xfrm>
        </p:spPr>
        <p:txBody>
          <a:bodyPr>
            <a:normAutofit fontScale="90000"/>
          </a:bodyPr>
          <a:lstStyle/>
          <a:p>
            <a:r>
              <a:rPr lang="pt-BR" sz="2800" dirty="0"/>
              <a:t>Ouvidoria Municipal</a:t>
            </a:r>
            <a:r>
              <a:rPr lang="pt-BR" sz="3000" dirty="0"/>
              <a:t/>
            </a:r>
            <a:br>
              <a:rPr lang="pt-BR" sz="3000" dirty="0"/>
            </a:br>
            <a:r>
              <a:rPr lang="pt-BR" sz="2000" dirty="0"/>
              <a:t>Número de </a:t>
            </a:r>
            <a:r>
              <a:rPr lang="pt-BR" sz="2000" dirty="0" smtClean="0"/>
              <a:t>atendimentos </a:t>
            </a:r>
            <a:r>
              <a:rPr lang="pt-BR" sz="2000" dirty="0"/>
              <a:t>d</a:t>
            </a:r>
            <a:r>
              <a:rPr lang="pt-BR" sz="2000" dirty="0" smtClean="0"/>
              <a:t>o </a:t>
            </a:r>
            <a:r>
              <a:rPr lang="pt-BR" sz="2000" dirty="0"/>
              <a:t>2</a:t>
            </a:r>
            <a:r>
              <a:rPr lang="pt-BR" sz="2000" dirty="0" smtClean="0"/>
              <a:t>°Quadrimestre </a:t>
            </a:r>
            <a:r>
              <a:rPr lang="pt-BR" sz="3200" dirty="0"/>
              <a:t/>
            </a:r>
            <a:br>
              <a:rPr lang="pt-BR" sz="3200" dirty="0"/>
            </a:br>
            <a:endParaRPr lang="pt-BR" sz="3200" dirty="0"/>
          </a:p>
        </p:txBody>
      </p:sp>
      <p:graphicFrame>
        <p:nvGraphicFramePr>
          <p:cNvPr id="7" name="Gráfico 6"/>
          <p:cNvGraphicFramePr>
            <a:graphicFrameLocks/>
          </p:cNvGraphicFramePr>
          <p:nvPr>
            <p:extLst>
              <p:ext uri="{D42A27DB-BD31-4B8C-83A1-F6EECF244321}">
                <p14:modId xmlns:p14="http://schemas.microsoft.com/office/powerpoint/2010/main" val="3207826336"/>
              </p:ext>
            </p:extLst>
          </p:nvPr>
        </p:nvGraphicFramePr>
        <p:xfrm>
          <a:off x="179512" y="483518"/>
          <a:ext cx="5857560" cy="33158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68379755"/>
              </p:ext>
            </p:extLst>
          </p:nvPr>
        </p:nvGraphicFramePr>
        <p:xfrm>
          <a:off x="1547664" y="3795886"/>
          <a:ext cx="2952328" cy="1219200"/>
        </p:xfrm>
        <a:graphic>
          <a:graphicData uri="http://schemas.openxmlformats.org/drawingml/2006/table">
            <a:tbl>
              <a:tblPr lastRow="1" bandRow="1">
                <a:tableStyleId>{AF606853-7671-496A-8E4F-DF71F8EC918B}</a:tableStyleId>
              </a:tblPr>
              <a:tblGrid>
                <a:gridCol w="2467376"/>
                <a:gridCol w="484952"/>
              </a:tblGrid>
              <a:tr h="145182">
                <a:tc>
                  <a:txBody>
                    <a:bodyPr/>
                    <a:lstStyle/>
                    <a:p>
                      <a:r>
                        <a:rPr lang="pt-BR" sz="1400" dirty="0" smtClean="0"/>
                        <a:t>E-ouvidoria</a:t>
                      </a:r>
                      <a:endParaRPr lang="pt-BR" sz="1400" dirty="0"/>
                    </a:p>
                  </a:txBody>
                  <a:tcPr/>
                </a:tc>
                <a:tc>
                  <a:txBody>
                    <a:bodyPr/>
                    <a:lstStyle/>
                    <a:p>
                      <a:r>
                        <a:rPr lang="pt-BR" sz="1400" dirty="0" smtClean="0"/>
                        <a:t>89</a:t>
                      </a:r>
                      <a:endParaRPr lang="pt-BR" sz="1400" dirty="0"/>
                    </a:p>
                  </a:txBody>
                  <a:tcPr/>
                </a:tc>
              </a:tr>
              <a:tr h="246027">
                <a:tc>
                  <a:txBody>
                    <a:bodyPr/>
                    <a:lstStyle/>
                    <a:p>
                      <a:r>
                        <a:rPr lang="pt-BR" sz="1400" dirty="0" smtClean="0"/>
                        <a:t>Carta</a:t>
                      </a:r>
                      <a:r>
                        <a:rPr lang="pt-BR" sz="1400" baseline="0" dirty="0" smtClean="0"/>
                        <a:t> de Serviços</a:t>
                      </a:r>
                      <a:endParaRPr lang="pt-BR" sz="1400" dirty="0"/>
                    </a:p>
                  </a:txBody>
                  <a:tcPr/>
                </a:tc>
                <a:tc>
                  <a:txBody>
                    <a:bodyPr/>
                    <a:lstStyle/>
                    <a:p>
                      <a:r>
                        <a:rPr lang="pt-BR" sz="1400" dirty="0" smtClean="0"/>
                        <a:t>37</a:t>
                      </a:r>
                      <a:endParaRPr lang="pt-BR" sz="1400" dirty="0"/>
                    </a:p>
                  </a:txBody>
                  <a:tcPr/>
                </a:tc>
              </a:tr>
              <a:tr h="246027">
                <a:tc>
                  <a:txBody>
                    <a:bodyPr/>
                    <a:lstStyle/>
                    <a:p>
                      <a:r>
                        <a:rPr lang="pt-BR" sz="1400" dirty="0" smtClean="0"/>
                        <a:t>LAI</a:t>
                      </a:r>
                      <a:endParaRPr lang="pt-BR" sz="1400" dirty="0"/>
                    </a:p>
                  </a:txBody>
                  <a:tcPr/>
                </a:tc>
                <a:tc>
                  <a:txBody>
                    <a:bodyPr/>
                    <a:lstStyle/>
                    <a:p>
                      <a:r>
                        <a:rPr lang="pt-BR" sz="1400" dirty="0" smtClean="0"/>
                        <a:t>3</a:t>
                      </a:r>
                      <a:endParaRPr lang="pt-BR" sz="1400" dirty="0"/>
                    </a:p>
                  </a:txBody>
                  <a:tcPr/>
                </a:tc>
              </a:tr>
              <a:tr h="246027">
                <a:tc>
                  <a:txBody>
                    <a:bodyPr/>
                    <a:lstStyle/>
                    <a:p>
                      <a:r>
                        <a:rPr lang="pt-BR" sz="1400" dirty="0" smtClean="0"/>
                        <a:t>TOTAL:</a:t>
                      </a:r>
                      <a:endParaRPr lang="pt-BR" sz="1400" dirty="0"/>
                    </a:p>
                  </a:txBody>
                  <a:tcPr/>
                </a:tc>
                <a:tc>
                  <a:txBody>
                    <a:bodyPr/>
                    <a:lstStyle/>
                    <a:p>
                      <a:r>
                        <a:rPr lang="pt-BR" sz="1400" dirty="0" smtClean="0"/>
                        <a:t>129</a:t>
                      </a:r>
                      <a:endParaRPr lang="pt-BR" sz="1400" dirty="0"/>
                    </a:p>
                  </a:txBody>
                  <a:tcPr/>
                </a:tc>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3181826858"/>
              </p:ext>
            </p:extLst>
          </p:nvPr>
        </p:nvGraphicFramePr>
        <p:xfrm>
          <a:off x="467544" y="627534"/>
          <a:ext cx="5112568" cy="2952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ela 1"/>
          <p:cNvGraphicFramePr>
            <a:graphicFrameLocks noGrp="1"/>
          </p:cNvGraphicFramePr>
          <p:nvPr>
            <p:extLst>
              <p:ext uri="{D42A27DB-BD31-4B8C-83A1-F6EECF244321}">
                <p14:modId xmlns:p14="http://schemas.microsoft.com/office/powerpoint/2010/main" val="647886208"/>
              </p:ext>
            </p:extLst>
          </p:nvPr>
        </p:nvGraphicFramePr>
        <p:xfrm>
          <a:off x="5580112" y="1275606"/>
          <a:ext cx="2592288" cy="3528389"/>
        </p:xfrm>
        <a:graphic>
          <a:graphicData uri="http://schemas.openxmlformats.org/drawingml/2006/table">
            <a:tbl>
              <a:tblPr>
                <a:tableStyleId>{16D9F66E-5EB9-4882-86FB-DCBF35E3C3E4}</a:tableStyleId>
              </a:tblPr>
              <a:tblGrid>
                <a:gridCol w="1229675"/>
                <a:gridCol w="1362613"/>
              </a:tblGrid>
              <a:tr h="207655">
                <a:tc>
                  <a:txBody>
                    <a:bodyPr/>
                    <a:lstStyle/>
                    <a:p>
                      <a:pPr algn="l" fontAlgn="b"/>
                      <a:r>
                        <a:rPr lang="pt-BR" sz="1100" u="none" strike="noStrike" dirty="0">
                          <a:effectLst/>
                        </a:rPr>
                        <a:t>Fiscal de Postura</a:t>
                      </a:r>
                      <a:endParaRPr lang="pt-BR" sz="1100" b="0" i="0" u="none" strike="noStrike" dirty="0">
                        <a:solidFill>
                          <a:srgbClr val="000000"/>
                        </a:solidFill>
                        <a:effectLst/>
                        <a:latin typeface="Calibri"/>
                      </a:endParaRPr>
                    </a:p>
                  </a:txBody>
                  <a:tcPr marL="9465" marR="9465" marT="9465" marB="0" anchor="b"/>
                </a:tc>
                <a:tc>
                  <a:txBody>
                    <a:bodyPr/>
                    <a:lstStyle/>
                    <a:p>
                      <a:pPr algn="ctr" fontAlgn="b"/>
                      <a:r>
                        <a:rPr lang="pt-BR" sz="1100" u="none" strike="noStrike" dirty="0">
                          <a:effectLst/>
                        </a:rPr>
                        <a:t>33</a:t>
                      </a:r>
                      <a:endParaRPr lang="pt-BR" sz="1100" b="1" i="0" u="none" strike="noStrike" dirty="0">
                        <a:solidFill>
                          <a:srgbClr val="000000"/>
                        </a:solidFill>
                        <a:effectLst/>
                        <a:latin typeface="Calibri"/>
                      </a:endParaRPr>
                    </a:p>
                  </a:txBody>
                  <a:tcPr marL="9465" marR="9465" marT="9465" marB="0" anchor="b"/>
                </a:tc>
              </a:tr>
              <a:tr h="207655">
                <a:tc>
                  <a:txBody>
                    <a:bodyPr/>
                    <a:lstStyle/>
                    <a:p>
                      <a:pPr algn="l" fontAlgn="b"/>
                      <a:r>
                        <a:rPr lang="pt-BR" sz="1100" u="none" strike="noStrike">
                          <a:effectLst/>
                        </a:rPr>
                        <a:t>Educação </a:t>
                      </a:r>
                      <a:endParaRPr lang="pt-BR" sz="1100" b="0" i="0" u="none" strike="noStrike">
                        <a:solidFill>
                          <a:srgbClr val="000000"/>
                        </a:solidFill>
                        <a:effectLst/>
                        <a:latin typeface="Calibri"/>
                      </a:endParaRPr>
                    </a:p>
                  </a:txBody>
                  <a:tcPr marL="9465" marR="9465" marT="9465" marB="0" anchor="b"/>
                </a:tc>
                <a:tc>
                  <a:txBody>
                    <a:bodyPr/>
                    <a:lstStyle/>
                    <a:p>
                      <a:pPr algn="ctr" fontAlgn="b"/>
                      <a:r>
                        <a:rPr lang="pt-BR" sz="1100" u="none" strike="noStrike">
                          <a:effectLst/>
                        </a:rPr>
                        <a:t>9</a:t>
                      </a:r>
                      <a:endParaRPr lang="pt-BR" sz="1100" b="1" i="0" u="none" strike="noStrike">
                        <a:solidFill>
                          <a:srgbClr val="000000"/>
                        </a:solidFill>
                        <a:effectLst/>
                        <a:latin typeface="Calibri"/>
                      </a:endParaRPr>
                    </a:p>
                  </a:txBody>
                  <a:tcPr marL="9465" marR="9465" marT="9465" marB="0" anchor="b"/>
                </a:tc>
              </a:tr>
              <a:tr h="207655">
                <a:tc>
                  <a:txBody>
                    <a:bodyPr/>
                    <a:lstStyle/>
                    <a:p>
                      <a:pPr algn="l" fontAlgn="b"/>
                      <a:r>
                        <a:rPr lang="pt-BR" sz="1100" u="none" strike="noStrike">
                          <a:effectLst/>
                        </a:rPr>
                        <a:t>Saúde</a:t>
                      </a:r>
                      <a:endParaRPr lang="pt-BR" sz="1100" b="0" i="0" u="none" strike="noStrike">
                        <a:solidFill>
                          <a:srgbClr val="000000"/>
                        </a:solidFill>
                        <a:effectLst/>
                        <a:latin typeface="Calibri"/>
                      </a:endParaRPr>
                    </a:p>
                  </a:txBody>
                  <a:tcPr marL="9465" marR="9465" marT="9465" marB="0" anchor="b"/>
                </a:tc>
                <a:tc>
                  <a:txBody>
                    <a:bodyPr/>
                    <a:lstStyle/>
                    <a:p>
                      <a:pPr algn="ctr" fontAlgn="b"/>
                      <a:r>
                        <a:rPr lang="pt-BR" sz="1100" u="none" strike="noStrike">
                          <a:effectLst/>
                        </a:rPr>
                        <a:t>17</a:t>
                      </a:r>
                      <a:endParaRPr lang="pt-BR" sz="1100" b="1" i="0" u="none" strike="noStrike">
                        <a:solidFill>
                          <a:srgbClr val="000000"/>
                        </a:solidFill>
                        <a:effectLst/>
                        <a:latin typeface="Calibri"/>
                      </a:endParaRPr>
                    </a:p>
                  </a:txBody>
                  <a:tcPr marL="9465" marR="9465" marT="9465" marB="0" anchor="b"/>
                </a:tc>
              </a:tr>
              <a:tr h="562080">
                <a:tc>
                  <a:txBody>
                    <a:bodyPr/>
                    <a:lstStyle/>
                    <a:p>
                      <a:pPr algn="l" fontAlgn="b"/>
                      <a:r>
                        <a:rPr lang="pt-BR" sz="1100" u="none" strike="noStrike">
                          <a:effectLst/>
                        </a:rPr>
                        <a:t>Infraestrutura, Mobilidade e Segurança Pública</a:t>
                      </a:r>
                      <a:endParaRPr lang="pt-BR" sz="1100" b="0" i="0" u="none" strike="noStrike">
                        <a:solidFill>
                          <a:srgbClr val="000000"/>
                        </a:solidFill>
                        <a:effectLst/>
                        <a:latin typeface="Calibri"/>
                      </a:endParaRPr>
                    </a:p>
                  </a:txBody>
                  <a:tcPr marL="9465" marR="9465" marT="9465" marB="0" anchor="b"/>
                </a:tc>
                <a:tc>
                  <a:txBody>
                    <a:bodyPr/>
                    <a:lstStyle/>
                    <a:p>
                      <a:pPr algn="ctr" fontAlgn="b"/>
                      <a:r>
                        <a:rPr lang="pt-BR" sz="1100" u="none" strike="noStrike">
                          <a:effectLst/>
                        </a:rPr>
                        <a:t>11</a:t>
                      </a:r>
                      <a:endParaRPr lang="pt-BR" sz="1100" b="1" i="0" u="none" strike="noStrike">
                        <a:solidFill>
                          <a:srgbClr val="000000"/>
                        </a:solidFill>
                        <a:effectLst/>
                        <a:latin typeface="Calibri"/>
                      </a:endParaRPr>
                    </a:p>
                  </a:txBody>
                  <a:tcPr marL="9465" marR="9465" marT="9465" marB="0" anchor="b"/>
                </a:tc>
              </a:tr>
              <a:tr h="378181">
                <a:tc>
                  <a:txBody>
                    <a:bodyPr/>
                    <a:lstStyle/>
                    <a:p>
                      <a:pPr algn="l" fontAlgn="b"/>
                      <a:r>
                        <a:rPr lang="pt-BR" sz="1100" u="none" strike="noStrike">
                          <a:effectLst/>
                        </a:rPr>
                        <a:t>Assessoria Especial</a:t>
                      </a:r>
                      <a:endParaRPr lang="pt-BR" sz="1100" b="0" i="0" u="none" strike="noStrike">
                        <a:solidFill>
                          <a:srgbClr val="000000"/>
                        </a:solidFill>
                        <a:effectLst/>
                        <a:latin typeface="Calibri"/>
                      </a:endParaRPr>
                    </a:p>
                  </a:txBody>
                  <a:tcPr marL="9465" marR="9465" marT="9465" marB="0" anchor="b"/>
                </a:tc>
                <a:tc>
                  <a:txBody>
                    <a:bodyPr/>
                    <a:lstStyle/>
                    <a:p>
                      <a:pPr algn="ctr" fontAlgn="b"/>
                      <a:r>
                        <a:rPr lang="pt-BR" sz="1100" u="none" strike="noStrike" dirty="0">
                          <a:effectLst/>
                        </a:rPr>
                        <a:t>3</a:t>
                      </a:r>
                      <a:endParaRPr lang="pt-BR" sz="1100" b="1" i="0" u="none" strike="noStrike" dirty="0">
                        <a:solidFill>
                          <a:srgbClr val="000000"/>
                        </a:solidFill>
                        <a:effectLst/>
                        <a:latin typeface="Calibri"/>
                      </a:endParaRPr>
                    </a:p>
                  </a:txBody>
                  <a:tcPr marL="9465" marR="9465" marT="9465" marB="0" anchor="b"/>
                </a:tc>
              </a:tr>
              <a:tr h="378181">
                <a:tc>
                  <a:txBody>
                    <a:bodyPr/>
                    <a:lstStyle/>
                    <a:p>
                      <a:pPr algn="l" fontAlgn="b"/>
                      <a:r>
                        <a:rPr lang="pt-BR" sz="1100" u="none" strike="noStrike">
                          <a:effectLst/>
                        </a:rPr>
                        <a:t>Iluminação Pública</a:t>
                      </a:r>
                      <a:endParaRPr lang="pt-BR" sz="1100" b="0" i="0" u="none" strike="noStrike">
                        <a:solidFill>
                          <a:srgbClr val="000000"/>
                        </a:solidFill>
                        <a:effectLst/>
                        <a:latin typeface="Calibri"/>
                      </a:endParaRPr>
                    </a:p>
                  </a:txBody>
                  <a:tcPr marL="9465" marR="9465" marT="9465" marB="0" anchor="b"/>
                </a:tc>
                <a:tc>
                  <a:txBody>
                    <a:bodyPr/>
                    <a:lstStyle/>
                    <a:p>
                      <a:pPr algn="ctr" fontAlgn="b"/>
                      <a:r>
                        <a:rPr lang="pt-BR" sz="1100" u="none" strike="noStrike" dirty="0">
                          <a:effectLst/>
                        </a:rPr>
                        <a:t>3</a:t>
                      </a:r>
                      <a:endParaRPr lang="pt-BR" sz="1100" b="1" i="0" u="none" strike="noStrike" dirty="0">
                        <a:solidFill>
                          <a:srgbClr val="000000"/>
                        </a:solidFill>
                        <a:effectLst/>
                        <a:latin typeface="Calibri"/>
                      </a:endParaRPr>
                    </a:p>
                  </a:txBody>
                  <a:tcPr marL="9465" marR="9465" marT="9465" marB="0" anchor="b"/>
                </a:tc>
              </a:tr>
              <a:tr h="378181">
                <a:tc>
                  <a:txBody>
                    <a:bodyPr/>
                    <a:lstStyle/>
                    <a:p>
                      <a:pPr algn="l" fontAlgn="b"/>
                      <a:r>
                        <a:rPr lang="pt-BR" sz="1100" u="none" strike="noStrike">
                          <a:effectLst/>
                        </a:rPr>
                        <a:t>Central do Cidadão</a:t>
                      </a:r>
                      <a:endParaRPr lang="pt-BR" sz="1100" b="0" i="0" u="none" strike="noStrike">
                        <a:solidFill>
                          <a:srgbClr val="000000"/>
                        </a:solidFill>
                        <a:effectLst/>
                        <a:latin typeface="Calibri"/>
                      </a:endParaRPr>
                    </a:p>
                  </a:txBody>
                  <a:tcPr marL="9465" marR="9465" marT="9465" marB="0" anchor="b"/>
                </a:tc>
                <a:tc>
                  <a:txBody>
                    <a:bodyPr/>
                    <a:lstStyle/>
                    <a:p>
                      <a:pPr algn="ctr" fontAlgn="b"/>
                      <a:r>
                        <a:rPr lang="pt-BR" sz="1100" u="none" strike="noStrike">
                          <a:effectLst/>
                        </a:rPr>
                        <a:t>2</a:t>
                      </a:r>
                      <a:endParaRPr lang="pt-BR" sz="1100" b="1" i="0" u="none" strike="noStrike">
                        <a:solidFill>
                          <a:srgbClr val="000000"/>
                        </a:solidFill>
                        <a:effectLst/>
                        <a:latin typeface="Calibri"/>
                      </a:endParaRPr>
                    </a:p>
                  </a:txBody>
                  <a:tcPr marL="9465" marR="9465" marT="9465" marB="0" anchor="b"/>
                </a:tc>
              </a:tr>
              <a:tr h="207655">
                <a:tc>
                  <a:txBody>
                    <a:bodyPr/>
                    <a:lstStyle/>
                    <a:p>
                      <a:pPr algn="l" fontAlgn="b"/>
                      <a:r>
                        <a:rPr lang="pt-BR" sz="1100" u="none" strike="noStrike">
                          <a:effectLst/>
                        </a:rPr>
                        <a:t>Águas Capivari</a:t>
                      </a:r>
                      <a:endParaRPr lang="pt-BR" sz="1100" b="0" i="0" u="none" strike="noStrike">
                        <a:solidFill>
                          <a:srgbClr val="000000"/>
                        </a:solidFill>
                        <a:effectLst/>
                        <a:latin typeface="Calibri"/>
                      </a:endParaRPr>
                    </a:p>
                  </a:txBody>
                  <a:tcPr marL="9465" marR="9465" marT="9465" marB="0" anchor="b"/>
                </a:tc>
                <a:tc>
                  <a:txBody>
                    <a:bodyPr/>
                    <a:lstStyle/>
                    <a:p>
                      <a:pPr algn="ctr" fontAlgn="b"/>
                      <a:r>
                        <a:rPr lang="pt-BR" sz="1100" u="none" strike="noStrike" dirty="0">
                          <a:effectLst/>
                        </a:rPr>
                        <a:t>6</a:t>
                      </a:r>
                      <a:endParaRPr lang="pt-BR" sz="1100" b="1" i="0" u="none" strike="noStrike" dirty="0">
                        <a:solidFill>
                          <a:srgbClr val="000000"/>
                        </a:solidFill>
                        <a:effectLst/>
                        <a:latin typeface="Calibri"/>
                      </a:endParaRPr>
                    </a:p>
                  </a:txBody>
                  <a:tcPr marL="9465" marR="9465" marT="9465" marB="0" anchor="b"/>
                </a:tc>
              </a:tr>
              <a:tr h="207655">
                <a:tc>
                  <a:txBody>
                    <a:bodyPr/>
                    <a:lstStyle/>
                    <a:p>
                      <a:pPr algn="l" fontAlgn="b"/>
                      <a:r>
                        <a:rPr lang="pt-BR" sz="1100" u="none" strike="noStrike">
                          <a:effectLst/>
                        </a:rPr>
                        <a:t>Tributação</a:t>
                      </a:r>
                      <a:endParaRPr lang="pt-BR" sz="1100" b="0" i="0" u="none" strike="noStrike">
                        <a:solidFill>
                          <a:srgbClr val="000000"/>
                        </a:solidFill>
                        <a:effectLst/>
                        <a:latin typeface="Calibri"/>
                      </a:endParaRPr>
                    </a:p>
                  </a:txBody>
                  <a:tcPr marL="9465" marR="9465" marT="9465" marB="0" anchor="b"/>
                </a:tc>
                <a:tc>
                  <a:txBody>
                    <a:bodyPr/>
                    <a:lstStyle/>
                    <a:p>
                      <a:pPr algn="ctr" fontAlgn="b"/>
                      <a:r>
                        <a:rPr lang="pt-BR" sz="1100" u="none" strike="noStrike" dirty="0" smtClean="0">
                          <a:effectLst/>
                        </a:rPr>
                        <a:t>24</a:t>
                      </a:r>
                      <a:endParaRPr lang="pt-BR" sz="1100" b="1" i="0" u="none" strike="noStrike" dirty="0">
                        <a:solidFill>
                          <a:srgbClr val="000000"/>
                        </a:solidFill>
                        <a:effectLst/>
                        <a:latin typeface="Calibri"/>
                      </a:endParaRPr>
                    </a:p>
                  </a:txBody>
                  <a:tcPr marL="9465" marR="9465" marT="9465" marB="0" anchor="b"/>
                </a:tc>
              </a:tr>
              <a:tr h="378181">
                <a:tc>
                  <a:txBody>
                    <a:bodyPr/>
                    <a:lstStyle/>
                    <a:p>
                      <a:pPr algn="l" fontAlgn="b"/>
                      <a:r>
                        <a:rPr lang="pt-BR" sz="1100" u="none" strike="noStrike">
                          <a:effectLst/>
                        </a:rPr>
                        <a:t>Departamento Pessoal</a:t>
                      </a:r>
                      <a:endParaRPr lang="pt-BR" sz="1100" b="0" i="0" u="none" strike="noStrike">
                        <a:solidFill>
                          <a:srgbClr val="000000"/>
                        </a:solidFill>
                        <a:effectLst/>
                        <a:latin typeface="Calibri"/>
                      </a:endParaRPr>
                    </a:p>
                  </a:txBody>
                  <a:tcPr marL="9465" marR="9465" marT="9465" marB="0" anchor="b"/>
                </a:tc>
                <a:tc>
                  <a:txBody>
                    <a:bodyPr/>
                    <a:lstStyle/>
                    <a:p>
                      <a:pPr algn="ctr" fontAlgn="b"/>
                      <a:r>
                        <a:rPr lang="pt-BR" sz="1100" u="none" strike="noStrike">
                          <a:effectLst/>
                        </a:rPr>
                        <a:t>1</a:t>
                      </a:r>
                      <a:endParaRPr lang="pt-BR" sz="1100" b="1" i="0" u="none" strike="noStrike">
                        <a:solidFill>
                          <a:srgbClr val="000000"/>
                        </a:solidFill>
                        <a:effectLst/>
                        <a:latin typeface="Calibri"/>
                      </a:endParaRPr>
                    </a:p>
                  </a:txBody>
                  <a:tcPr marL="9465" marR="9465" marT="9465" marB="0" anchor="b"/>
                </a:tc>
              </a:tr>
              <a:tr h="207655">
                <a:tc>
                  <a:txBody>
                    <a:bodyPr/>
                    <a:lstStyle/>
                    <a:p>
                      <a:pPr algn="l" fontAlgn="b"/>
                      <a:r>
                        <a:rPr lang="pt-BR" sz="1100" u="none" strike="noStrike">
                          <a:effectLst/>
                        </a:rPr>
                        <a:t>Sem assunto</a:t>
                      </a:r>
                      <a:endParaRPr lang="pt-BR" sz="1100" b="0" i="0" u="none" strike="noStrike">
                        <a:solidFill>
                          <a:srgbClr val="000000"/>
                        </a:solidFill>
                        <a:effectLst/>
                        <a:latin typeface="Calibri"/>
                      </a:endParaRPr>
                    </a:p>
                  </a:txBody>
                  <a:tcPr marL="9465" marR="9465" marT="9465" marB="0" anchor="b"/>
                </a:tc>
                <a:tc>
                  <a:txBody>
                    <a:bodyPr/>
                    <a:lstStyle/>
                    <a:p>
                      <a:pPr algn="ctr" fontAlgn="b"/>
                      <a:r>
                        <a:rPr lang="pt-BR" sz="1100" u="none" strike="noStrike">
                          <a:effectLst/>
                        </a:rPr>
                        <a:t>10</a:t>
                      </a:r>
                      <a:endParaRPr lang="pt-BR" sz="1100" b="1" i="0" u="none" strike="noStrike">
                        <a:solidFill>
                          <a:srgbClr val="000000"/>
                        </a:solidFill>
                        <a:effectLst/>
                        <a:latin typeface="Calibri"/>
                      </a:endParaRPr>
                    </a:p>
                  </a:txBody>
                  <a:tcPr marL="9465" marR="9465" marT="9465" marB="0" anchor="b"/>
                </a:tc>
              </a:tr>
              <a:tr h="207655">
                <a:tc>
                  <a:txBody>
                    <a:bodyPr/>
                    <a:lstStyle/>
                    <a:p>
                      <a:pPr algn="l" fontAlgn="b"/>
                      <a:r>
                        <a:rPr lang="pt-BR" sz="1100" u="none" strike="noStrike">
                          <a:effectLst/>
                        </a:rPr>
                        <a:t>Outros</a:t>
                      </a:r>
                      <a:endParaRPr lang="pt-BR" sz="1100" b="0" i="0" u="none" strike="noStrike">
                        <a:solidFill>
                          <a:srgbClr val="000000"/>
                        </a:solidFill>
                        <a:effectLst/>
                        <a:latin typeface="Calibri"/>
                      </a:endParaRPr>
                    </a:p>
                  </a:txBody>
                  <a:tcPr marL="9465" marR="9465" marT="9465" marB="0" anchor="b"/>
                </a:tc>
                <a:tc>
                  <a:txBody>
                    <a:bodyPr/>
                    <a:lstStyle/>
                    <a:p>
                      <a:pPr algn="ctr" fontAlgn="b"/>
                      <a:r>
                        <a:rPr lang="pt-BR" sz="1100" u="none" strike="noStrike" dirty="0">
                          <a:effectLst/>
                        </a:rPr>
                        <a:t>10</a:t>
                      </a:r>
                      <a:endParaRPr lang="pt-BR" sz="1100" b="1" i="0" u="none" strike="noStrike" dirty="0">
                        <a:solidFill>
                          <a:srgbClr val="000000"/>
                        </a:solidFill>
                        <a:effectLst/>
                        <a:latin typeface="Calibri"/>
                      </a:endParaRPr>
                    </a:p>
                  </a:txBody>
                  <a:tcPr marL="9465" marR="9465" marT="9465" marB="0" anchor="b"/>
                </a:tc>
              </a:tr>
            </a:tbl>
          </a:graphicData>
        </a:graphic>
      </p:graphicFrame>
    </p:spTree>
    <p:extLst>
      <p:ext uri="{BB962C8B-B14F-4D97-AF65-F5344CB8AC3E}">
        <p14:creationId xmlns:p14="http://schemas.microsoft.com/office/powerpoint/2010/main" val="541450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xmlns="" id="{3CB34A79-8BCD-4C6A-8C7F-2A5D4366B476}"/>
              </a:ext>
            </a:extLst>
          </p:cNvPr>
          <p:cNvPicPr>
            <a:picLocks noChangeAspect="1"/>
          </p:cNvPicPr>
          <p:nvPr/>
        </p:nvPicPr>
        <p:blipFill>
          <a:blip r:embed="rId2" cstate="print"/>
          <a:stretch>
            <a:fillRect/>
          </a:stretch>
        </p:blipFill>
        <p:spPr>
          <a:xfrm>
            <a:off x="0" y="0"/>
            <a:ext cx="9141292" cy="5143500"/>
          </a:xfrm>
          <a:prstGeom prst="rect">
            <a:avLst/>
          </a:prstGeom>
        </p:spPr>
      </p:pic>
      <p:sp>
        <p:nvSpPr>
          <p:cNvPr id="3" name="Título 1">
            <a:extLst>
              <a:ext uri="{FF2B5EF4-FFF2-40B4-BE49-F238E27FC236}">
                <a16:creationId xmlns:a16="http://schemas.microsoft.com/office/drawing/2014/main" xmlns="" id="{855602CD-24D0-4E38-B8E4-823FE4F4FFC2}"/>
              </a:ext>
            </a:extLst>
          </p:cNvPr>
          <p:cNvSpPr>
            <a:spLocks noGrp="1"/>
          </p:cNvSpPr>
          <p:nvPr>
            <p:ph type="title"/>
          </p:nvPr>
        </p:nvSpPr>
        <p:spPr>
          <a:xfrm>
            <a:off x="395536" y="339502"/>
            <a:ext cx="5184576" cy="648072"/>
          </a:xfrm>
        </p:spPr>
        <p:txBody>
          <a:bodyPr>
            <a:normAutofit fontScale="90000"/>
          </a:bodyPr>
          <a:lstStyle/>
          <a:p>
            <a:r>
              <a:rPr lang="pt-BR" sz="3000" dirty="0" smtClean="0"/>
              <a:t>OUVIDORIA </a:t>
            </a:r>
            <a:r>
              <a:rPr lang="pt-BR" sz="2800" dirty="0"/>
              <a:t>Municipal</a:t>
            </a:r>
            <a:r>
              <a:rPr lang="pt-BR" sz="3000" dirty="0"/>
              <a:t/>
            </a:r>
            <a:br>
              <a:rPr lang="pt-BR" sz="3000" dirty="0"/>
            </a:br>
            <a:r>
              <a:rPr lang="pt-BR" sz="2000" dirty="0" smtClean="0"/>
              <a:t>Comparativo número de atendimentos</a:t>
            </a:r>
            <a:r>
              <a:rPr lang="pt-BR" sz="3200" dirty="0"/>
              <a:t/>
            </a:r>
            <a:br>
              <a:rPr lang="pt-BR" sz="3200" dirty="0"/>
            </a:br>
            <a:endParaRPr lang="pt-BR" sz="3200" dirty="0"/>
          </a:p>
        </p:txBody>
      </p:sp>
      <p:graphicFrame>
        <p:nvGraphicFramePr>
          <p:cNvPr id="11" name="Gráfico 10"/>
          <p:cNvGraphicFramePr>
            <a:graphicFrameLocks/>
          </p:cNvGraphicFramePr>
          <p:nvPr>
            <p:extLst>
              <p:ext uri="{D42A27DB-BD31-4B8C-83A1-F6EECF244321}">
                <p14:modId xmlns:p14="http://schemas.microsoft.com/office/powerpoint/2010/main" val="2211565507"/>
              </p:ext>
            </p:extLst>
          </p:nvPr>
        </p:nvGraphicFramePr>
        <p:xfrm>
          <a:off x="323528" y="1491630"/>
          <a:ext cx="4680520" cy="2952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a:graphicFrameLocks/>
          </p:cNvGraphicFramePr>
          <p:nvPr>
            <p:extLst>
              <p:ext uri="{D42A27DB-BD31-4B8C-83A1-F6EECF244321}">
                <p14:modId xmlns:p14="http://schemas.microsoft.com/office/powerpoint/2010/main" val="1362790940"/>
              </p:ext>
            </p:extLst>
          </p:nvPr>
        </p:nvGraphicFramePr>
        <p:xfrm>
          <a:off x="1331640" y="1131590"/>
          <a:ext cx="5526360" cy="35318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7814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CaixaDeTexto 1">
            <a:extLst>
              <a:ext uri="{FF2B5EF4-FFF2-40B4-BE49-F238E27FC236}">
                <a16:creationId xmlns:a16="http://schemas.microsoft.com/office/drawing/2014/main" xmlns="" id="{1506D9BA-6F02-448D-A734-FD97F190C3E1}"/>
              </a:ext>
            </a:extLst>
          </p:cNvPr>
          <p:cNvSpPr txBox="1"/>
          <p:nvPr/>
        </p:nvSpPr>
        <p:spPr>
          <a:xfrm>
            <a:off x="323529" y="406581"/>
            <a:ext cx="5285773" cy="461663"/>
          </a:xfrm>
          <a:prstGeom prst="rect">
            <a:avLst/>
          </a:prstGeom>
          <a:noFill/>
        </p:spPr>
        <p:txBody>
          <a:bodyPr wrap="square" lIns="91438" tIns="45719" rIns="91438" bIns="45719" rtlCol="0">
            <a:spAutoFit/>
          </a:bodyPr>
          <a:lstStyle/>
          <a:p>
            <a:pPr algn="ctr"/>
            <a:r>
              <a:rPr lang="pt-BR" sz="2400" dirty="0"/>
              <a:t>AGRADECEMOS A PARTICIPAÇÃO</a:t>
            </a:r>
          </a:p>
        </p:txBody>
      </p:sp>
      <p:sp>
        <p:nvSpPr>
          <p:cNvPr id="5" name="CaixaDeTexto 4">
            <a:extLst>
              <a:ext uri="{FF2B5EF4-FFF2-40B4-BE49-F238E27FC236}">
                <a16:creationId xmlns:a16="http://schemas.microsoft.com/office/drawing/2014/main" xmlns="" id="{AB8378A6-35EC-4CBD-B8BB-FF5F285C32E8}"/>
              </a:ext>
            </a:extLst>
          </p:cNvPr>
          <p:cNvSpPr txBox="1"/>
          <p:nvPr/>
        </p:nvSpPr>
        <p:spPr>
          <a:xfrm>
            <a:off x="755576" y="1203598"/>
            <a:ext cx="4648200" cy="338552"/>
          </a:xfrm>
          <a:prstGeom prst="rect">
            <a:avLst/>
          </a:prstGeom>
          <a:noFill/>
        </p:spPr>
        <p:txBody>
          <a:bodyPr wrap="square" lIns="91438" tIns="45719" rIns="91438" bIns="45719">
            <a:spAutoFit/>
          </a:bodyPr>
          <a:lstStyle/>
          <a:p>
            <a:pPr algn="ctr"/>
            <a:endParaRPr lang="pt-BR" sz="1600" dirty="0">
              <a:solidFill>
                <a:prstClr val="white"/>
              </a:solidFill>
            </a:endParaRPr>
          </a:p>
        </p:txBody>
      </p:sp>
      <p:sp>
        <p:nvSpPr>
          <p:cNvPr id="6" name="CaixaDeTexto 5">
            <a:extLst>
              <a:ext uri="{FF2B5EF4-FFF2-40B4-BE49-F238E27FC236}">
                <a16:creationId xmlns:a16="http://schemas.microsoft.com/office/drawing/2014/main" xmlns="" id="{93814296-09EB-40C8-8EAD-04055ED1966F}"/>
              </a:ext>
            </a:extLst>
          </p:cNvPr>
          <p:cNvSpPr txBox="1"/>
          <p:nvPr/>
        </p:nvSpPr>
        <p:spPr>
          <a:xfrm>
            <a:off x="1259632" y="2878925"/>
            <a:ext cx="2880320" cy="1477325"/>
          </a:xfrm>
          <a:prstGeom prst="rect">
            <a:avLst/>
          </a:prstGeom>
          <a:noFill/>
        </p:spPr>
        <p:txBody>
          <a:bodyPr wrap="square" lIns="91438" tIns="45719" rIns="91438" bIns="45719" rtlCol="0">
            <a:spAutoFit/>
          </a:bodyPr>
          <a:lstStyle/>
          <a:p>
            <a:pPr algn="ctr"/>
            <a:r>
              <a:rPr lang="pt-BR" dirty="0"/>
              <a:t>Alessandra </a:t>
            </a:r>
            <a:r>
              <a:rPr lang="pt-BR" dirty="0" err="1"/>
              <a:t>Pascoali</a:t>
            </a:r>
            <a:r>
              <a:rPr lang="pt-BR" dirty="0"/>
              <a:t> Controladora Interna</a:t>
            </a:r>
          </a:p>
          <a:p>
            <a:pPr algn="ctr"/>
            <a:r>
              <a:rPr lang="pt-BR" dirty="0" err="1" smtClean="0">
                <a:hlinkClick r:id="rId4"/>
              </a:rPr>
              <a:t>ouvidoria@capivaridebaixo</a:t>
            </a:r>
            <a:r>
              <a:rPr lang="pt-BR" dirty="0" smtClean="0">
                <a:hlinkClick r:id="rId4"/>
              </a:rPr>
              <a:t>.</a:t>
            </a:r>
          </a:p>
          <a:p>
            <a:pPr algn="ctr"/>
            <a:r>
              <a:rPr lang="pt-BR" dirty="0" smtClean="0">
                <a:hlinkClick r:id="rId4"/>
              </a:rPr>
              <a:t>sc.gov.</a:t>
            </a:r>
            <a:r>
              <a:rPr lang="pt-BR" b="1" dirty="0" smtClean="0">
                <a:hlinkClick r:id="rId4"/>
              </a:rPr>
              <a:t>br</a:t>
            </a:r>
            <a:endParaRPr lang="pt-BR" b="1" dirty="0"/>
          </a:p>
          <a:p>
            <a:pPr algn="ctr"/>
            <a:r>
              <a:rPr lang="pt-BR" b="1" dirty="0" smtClean="0"/>
              <a:t>08/02/2023</a:t>
            </a:r>
            <a:endParaRPr lang="pt-BR" b="1" dirty="0"/>
          </a:p>
        </p:txBody>
      </p:sp>
      <p:sp>
        <p:nvSpPr>
          <p:cNvPr id="3" name="Retângulo 2"/>
          <p:cNvSpPr/>
          <p:nvPr/>
        </p:nvSpPr>
        <p:spPr>
          <a:xfrm>
            <a:off x="295998" y="911209"/>
            <a:ext cx="4572000" cy="830997"/>
          </a:xfrm>
          <a:prstGeom prst="rect">
            <a:avLst/>
          </a:prstGeom>
        </p:spPr>
        <p:txBody>
          <a:bodyPr>
            <a:spAutoFit/>
          </a:bodyPr>
          <a:lstStyle/>
          <a:p>
            <a:pPr algn="ctr"/>
            <a:r>
              <a:rPr lang="pt-BR" sz="2400" dirty="0"/>
              <a:t>Demandas da Ouvidoria Municipal</a:t>
            </a:r>
            <a:br>
              <a:rPr lang="pt-BR" sz="2400" dirty="0"/>
            </a:br>
            <a:r>
              <a:rPr lang="pt-BR" sz="2400" dirty="0"/>
              <a:t> relativas ao meio ambiente</a:t>
            </a:r>
          </a:p>
        </p:txBody>
      </p:sp>
    </p:spTree>
    <p:extLst>
      <p:ext uri="{BB962C8B-B14F-4D97-AF65-F5344CB8AC3E}">
        <p14:creationId xmlns:p14="http://schemas.microsoft.com/office/powerpoint/2010/main" val="3355030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ítulo 1">
            <a:extLst>
              <a:ext uri="{FF2B5EF4-FFF2-40B4-BE49-F238E27FC236}">
                <a16:creationId xmlns:a16="http://schemas.microsoft.com/office/drawing/2014/main" xmlns="" id="{06CB030A-A9D6-49B7-BA41-62584A110DD9}"/>
              </a:ext>
            </a:extLst>
          </p:cNvPr>
          <p:cNvSpPr>
            <a:spLocks noGrp="1"/>
          </p:cNvSpPr>
          <p:nvPr>
            <p:ph type="title"/>
          </p:nvPr>
        </p:nvSpPr>
        <p:spPr>
          <a:xfrm>
            <a:off x="-468560" y="195486"/>
            <a:ext cx="6508115" cy="1067302"/>
          </a:xfrm>
        </p:spPr>
        <p:txBody>
          <a:bodyPr>
            <a:normAutofit fontScale="90000"/>
          </a:bodyPr>
          <a:lstStyle/>
          <a:p>
            <a:pPr>
              <a:tabLst>
                <a:tab pos="7983338" algn="l"/>
              </a:tabLst>
            </a:pPr>
            <a:r>
              <a:rPr lang="en-GB" dirty="0">
                <a:solidFill>
                  <a:srgbClr val="000000"/>
                </a:solidFill>
                <a:latin typeface="Arial Black" pitchFamily="34" charset="0"/>
              </a:rPr>
              <a:t/>
            </a:r>
            <a:br>
              <a:rPr lang="en-GB" dirty="0">
                <a:solidFill>
                  <a:srgbClr val="000000"/>
                </a:solidFill>
                <a:latin typeface="Arial Black" pitchFamily="34" charset="0"/>
              </a:rPr>
            </a:br>
            <a:r>
              <a:rPr lang="en-GB" dirty="0" smtClean="0">
                <a:solidFill>
                  <a:srgbClr val="000000"/>
                </a:solidFill>
                <a:latin typeface="Arial Black" pitchFamily="34" charset="0"/>
              </a:rPr>
              <a:t/>
            </a:r>
            <a:br>
              <a:rPr lang="en-GB" dirty="0" smtClean="0">
                <a:solidFill>
                  <a:srgbClr val="000000"/>
                </a:solidFill>
                <a:latin typeface="Arial Black" pitchFamily="34" charset="0"/>
              </a:rPr>
            </a:br>
            <a:r>
              <a:rPr lang="pt-BR" sz="3200" dirty="0" smtClean="0"/>
              <a:t>Ouvidoria Municipal</a:t>
            </a:r>
            <a:r>
              <a:rPr lang="pt-BR" sz="3200" dirty="0"/>
              <a:t/>
            </a:r>
            <a:br>
              <a:rPr lang="pt-BR" sz="3200" dirty="0"/>
            </a:br>
            <a:r>
              <a:rPr lang="pt-BR" sz="3200" dirty="0"/>
              <a:t> </a:t>
            </a:r>
            <a:r>
              <a:rPr lang="en-GB" sz="3300" dirty="0">
                <a:solidFill>
                  <a:srgbClr val="000000"/>
                </a:solidFill>
                <a:latin typeface="Arial Black" pitchFamily="34" charset="0"/>
              </a:rPr>
              <a:t/>
            </a:r>
            <a:br>
              <a:rPr lang="en-GB" sz="3300" dirty="0">
                <a:solidFill>
                  <a:srgbClr val="000000"/>
                </a:solidFill>
                <a:latin typeface="Arial Black" pitchFamily="34" charset="0"/>
              </a:rPr>
            </a:br>
            <a:r>
              <a:rPr lang="en-GB" sz="3300" dirty="0">
                <a:solidFill>
                  <a:srgbClr val="DDDDDD"/>
                </a:solidFill>
                <a:latin typeface="Arial Black" pitchFamily="34" charset="0"/>
              </a:rPr>
              <a:t/>
            </a:r>
            <a:br>
              <a:rPr lang="en-GB" sz="3300" dirty="0">
                <a:solidFill>
                  <a:srgbClr val="DDDDDD"/>
                </a:solidFill>
                <a:latin typeface="Arial Black" pitchFamily="34" charset="0"/>
              </a:rPr>
            </a:br>
            <a:endParaRPr lang="pt-BR" sz="3300" dirty="0"/>
          </a:p>
        </p:txBody>
      </p:sp>
      <p:sp>
        <p:nvSpPr>
          <p:cNvPr id="6" name="Espaço Reservado para Conteúdo 2">
            <a:extLst>
              <a:ext uri="{FF2B5EF4-FFF2-40B4-BE49-F238E27FC236}">
                <a16:creationId xmlns:a16="http://schemas.microsoft.com/office/drawing/2014/main" xmlns="" id="{76B57458-132E-4E88-9377-16D0792C0644}"/>
              </a:ext>
            </a:extLst>
          </p:cNvPr>
          <p:cNvSpPr txBox="1">
            <a:spLocks/>
          </p:cNvSpPr>
          <p:nvPr/>
        </p:nvSpPr>
        <p:spPr>
          <a:xfrm>
            <a:off x="1337994" y="1719657"/>
            <a:ext cx="6400800" cy="3474720"/>
          </a:xfrm>
          <a:prstGeom prst="rect">
            <a:avLst/>
          </a:prstGeom>
        </p:spPr>
        <p:txBody>
          <a:bodyPr lIns="91438" tIns="45719" rIns="91438" bIns="45719">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t-BR" dirty="0"/>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510" t="13369" r="38191" b="9859"/>
          <a:stretch/>
        </p:blipFill>
        <p:spPr bwMode="auto">
          <a:xfrm>
            <a:off x="251520" y="1262788"/>
            <a:ext cx="2095501"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059" r="24147" b="15365"/>
          <a:stretch/>
        </p:blipFill>
        <p:spPr bwMode="auto">
          <a:xfrm>
            <a:off x="2555776" y="1179858"/>
            <a:ext cx="6466593" cy="362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306" t="81444" r="38191" b="11475"/>
          <a:stretch/>
        </p:blipFill>
        <p:spPr bwMode="auto">
          <a:xfrm>
            <a:off x="2537520" y="2573587"/>
            <a:ext cx="1800200" cy="110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428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38"/>
            <a:ext cx="9144000" cy="5143500"/>
          </a:xfrm>
          <a:prstGeom prst="rect">
            <a:avLst/>
          </a:prstGeom>
        </p:spPr>
      </p:pic>
      <p:sp>
        <p:nvSpPr>
          <p:cNvPr id="5" name="Título 1">
            <a:extLst>
              <a:ext uri="{FF2B5EF4-FFF2-40B4-BE49-F238E27FC236}">
                <a16:creationId xmlns:a16="http://schemas.microsoft.com/office/drawing/2014/main" xmlns="" id="{AF418B2C-BFAA-4E14-A6B3-FD1B2D070D0E}"/>
              </a:ext>
            </a:extLst>
          </p:cNvPr>
          <p:cNvSpPr>
            <a:spLocks noGrp="1"/>
          </p:cNvSpPr>
          <p:nvPr>
            <p:ph type="title"/>
          </p:nvPr>
        </p:nvSpPr>
        <p:spPr>
          <a:xfrm>
            <a:off x="-468560" y="10429"/>
            <a:ext cx="8229600" cy="1575048"/>
          </a:xfrm>
        </p:spPr>
        <p:txBody>
          <a:bodyPr>
            <a:normAutofit fontScale="90000"/>
          </a:bodyPr>
          <a:lstStyle/>
          <a:p>
            <a:r>
              <a:rPr lang="en-GB" dirty="0">
                <a:solidFill>
                  <a:srgbClr val="000000"/>
                </a:solidFill>
                <a:latin typeface="Arial Black" pitchFamily="34" charset="0"/>
              </a:rPr>
              <a:t/>
            </a:r>
            <a:br>
              <a:rPr lang="en-GB" dirty="0">
                <a:solidFill>
                  <a:srgbClr val="000000"/>
                </a:solidFill>
                <a:latin typeface="Arial Black" pitchFamily="34" charset="0"/>
              </a:rPr>
            </a:br>
            <a:r>
              <a:rPr lang="pt-BR" sz="3200" dirty="0" smtClean="0"/>
              <a:t>Ouvidoria </a:t>
            </a:r>
            <a:r>
              <a:rPr lang="pt-BR" sz="3200" dirty="0"/>
              <a:t>Municipal</a:t>
            </a:r>
            <a:br>
              <a:rPr lang="pt-BR" sz="3200" dirty="0"/>
            </a:br>
            <a:r>
              <a:rPr lang="pt-BR" sz="3200" dirty="0"/>
              <a:t> </a:t>
            </a:r>
            <a:r>
              <a:rPr lang="en-GB" sz="3300" dirty="0">
                <a:solidFill>
                  <a:srgbClr val="000000"/>
                </a:solidFill>
                <a:latin typeface="Arial Black" pitchFamily="34" charset="0"/>
              </a:rPr>
              <a:t/>
            </a:r>
            <a:br>
              <a:rPr lang="en-GB" sz="3300" dirty="0">
                <a:solidFill>
                  <a:srgbClr val="000000"/>
                </a:solidFill>
                <a:latin typeface="Arial Black" pitchFamily="34" charset="0"/>
              </a:rPr>
            </a:br>
            <a:r>
              <a:rPr lang="en-GB" sz="3300" dirty="0">
                <a:solidFill>
                  <a:srgbClr val="DDDDDD"/>
                </a:solidFill>
                <a:latin typeface="Arial Black" pitchFamily="34" charset="0"/>
              </a:rPr>
              <a:t/>
            </a:r>
            <a:br>
              <a:rPr lang="en-GB" sz="3300" dirty="0">
                <a:solidFill>
                  <a:srgbClr val="DDDDDD"/>
                </a:solidFill>
                <a:latin typeface="Arial Black" pitchFamily="34" charset="0"/>
              </a:rPr>
            </a:br>
            <a:endParaRPr lang="pt-BR" sz="3300" dirty="0"/>
          </a:p>
        </p:txBody>
      </p:sp>
      <p:sp>
        <p:nvSpPr>
          <p:cNvPr id="7" name="Espaço Reservado para Conteúdo 2">
            <a:extLst>
              <a:ext uri="{FF2B5EF4-FFF2-40B4-BE49-F238E27FC236}">
                <a16:creationId xmlns:a16="http://schemas.microsoft.com/office/drawing/2014/main" xmlns="" id="{02539121-0395-4215-92BC-FB6A11D15CBE}"/>
              </a:ext>
            </a:extLst>
          </p:cNvPr>
          <p:cNvSpPr txBox="1">
            <a:spLocks/>
          </p:cNvSpPr>
          <p:nvPr/>
        </p:nvSpPr>
        <p:spPr>
          <a:xfrm>
            <a:off x="0" y="1131591"/>
            <a:ext cx="9144000" cy="4680520"/>
          </a:xfrm>
          <a:prstGeom prst="rect">
            <a:avLst/>
          </a:prstGeom>
        </p:spPr>
        <p:txBody>
          <a:bodyPr lIns="91438" tIns="45719" rIns="91438" bIns="45719">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t-BR" dirty="0"/>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333" r="80861" b="93649"/>
          <a:stretch/>
        </p:blipFill>
        <p:spPr bwMode="auto">
          <a:xfrm>
            <a:off x="395536" y="1328554"/>
            <a:ext cx="4032448" cy="35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510" t="13369" r="38191" b="71577"/>
          <a:stretch/>
        </p:blipFill>
        <p:spPr bwMode="auto">
          <a:xfrm>
            <a:off x="395536" y="1686292"/>
            <a:ext cx="4032449" cy="140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122" t="9457" r="27672" b="3721"/>
          <a:stretch/>
        </p:blipFill>
        <p:spPr bwMode="auto">
          <a:xfrm>
            <a:off x="4881709" y="1069595"/>
            <a:ext cx="3794747" cy="3964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2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ítulo 1">
            <a:extLst>
              <a:ext uri="{FF2B5EF4-FFF2-40B4-BE49-F238E27FC236}">
                <a16:creationId xmlns:a16="http://schemas.microsoft.com/office/drawing/2014/main" xmlns="" id="{06CB030A-A9D6-49B7-BA41-62584A110DD9}"/>
              </a:ext>
            </a:extLst>
          </p:cNvPr>
          <p:cNvSpPr>
            <a:spLocks noGrp="1"/>
          </p:cNvSpPr>
          <p:nvPr>
            <p:ph type="title"/>
          </p:nvPr>
        </p:nvSpPr>
        <p:spPr>
          <a:xfrm>
            <a:off x="15878" y="89165"/>
            <a:ext cx="6508115" cy="1067302"/>
          </a:xfrm>
        </p:spPr>
        <p:txBody>
          <a:bodyPr>
            <a:normAutofit fontScale="90000"/>
          </a:bodyPr>
          <a:lstStyle/>
          <a:p>
            <a:pPr>
              <a:tabLst>
                <a:tab pos="7983338" algn="l"/>
              </a:tabLst>
            </a:pPr>
            <a:r>
              <a:rPr lang="en-GB" dirty="0">
                <a:solidFill>
                  <a:srgbClr val="000000"/>
                </a:solidFill>
                <a:latin typeface="Arial Black" pitchFamily="34" charset="0"/>
              </a:rPr>
              <a:t/>
            </a:r>
            <a:br>
              <a:rPr lang="en-GB" dirty="0">
                <a:solidFill>
                  <a:srgbClr val="000000"/>
                </a:solidFill>
                <a:latin typeface="Arial Black" pitchFamily="34" charset="0"/>
              </a:rPr>
            </a:br>
            <a:r>
              <a:rPr lang="en-GB" dirty="0" smtClean="0">
                <a:solidFill>
                  <a:srgbClr val="000000"/>
                </a:solidFill>
                <a:latin typeface="Arial Black" pitchFamily="34" charset="0"/>
              </a:rPr>
              <a:t/>
            </a:r>
            <a:br>
              <a:rPr lang="en-GB" dirty="0" smtClean="0">
                <a:solidFill>
                  <a:srgbClr val="000000"/>
                </a:solidFill>
                <a:latin typeface="Arial Black" pitchFamily="34" charset="0"/>
              </a:rPr>
            </a:br>
            <a:r>
              <a:rPr lang="pt-BR" b="1" dirty="0" smtClean="0"/>
              <a:t>Ouvidoria </a:t>
            </a:r>
            <a:r>
              <a:rPr lang="pt-BR" b="1" dirty="0"/>
              <a:t>Municipal</a:t>
            </a:r>
            <a:br>
              <a:rPr lang="pt-BR" b="1" dirty="0"/>
            </a:br>
            <a:r>
              <a:rPr lang="pt-BR" sz="3200" dirty="0"/>
              <a:t> </a:t>
            </a:r>
            <a:r>
              <a:rPr lang="en-GB" sz="3300" dirty="0">
                <a:solidFill>
                  <a:srgbClr val="000000"/>
                </a:solidFill>
                <a:latin typeface="Arial Black" pitchFamily="34" charset="0"/>
              </a:rPr>
              <a:t/>
            </a:r>
            <a:br>
              <a:rPr lang="en-GB" sz="3300" dirty="0">
                <a:solidFill>
                  <a:srgbClr val="000000"/>
                </a:solidFill>
                <a:latin typeface="Arial Black" pitchFamily="34" charset="0"/>
              </a:rPr>
            </a:br>
            <a:r>
              <a:rPr lang="en-GB" sz="3300" dirty="0">
                <a:solidFill>
                  <a:srgbClr val="DDDDDD"/>
                </a:solidFill>
                <a:latin typeface="Arial Black" pitchFamily="34" charset="0"/>
              </a:rPr>
              <a:t/>
            </a:r>
            <a:br>
              <a:rPr lang="en-GB" sz="3300" dirty="0">
                <a:solidFill>
                  <a:srgbClr val="DDDDDD"/>
                </a:solidFill>
                <a:latin typeface="Arial Black" pitchFamily="34" charset="0"/>
              </a:rPr>
            </a:br>
            <a:endParaRPr lang="pt-BR" sz="3300" dirty="0"/>
          </a:p>
        </p:txBody>
      </p:sp>
      <p:sp>
        <p:nvSpPr>
          <p:cNvPr id="6" name="Espaço Reservado para Conteúdo 2">
            <a:extLst>
              <a:ext uri="{FF2B5EF4-FFF2-40B4-BE49-F238E27FC236}">
                <a16:creationId xmlns:a16="http://schemas.microsoft.com/office/drawing/2014/main" xmlns="" id="{76B57458-132E-4E88-9377-16D0792C0644}"/>
              </a:ext>
            </a:extLst>
          </p:cNvPr>
          <p:cNvSpPr txBox="1">
            <a:spLocks/>
          </p:cNvSpPr>
          <p:nvPr/>
        </p:nvSpPr>
        <p:spPr>
          <a:xfrm>
            <a:off x="1337994" y="1719657"/>
            <a:ext cx="6400800" cy="3474720"/>
          </a:xfrm>
          <a:prstGeom prst="rect">
            <a:avLst/>
          </a:prstGeom>
        </p:spPr>
        <p:txBody>
          <a:bodyPr lIns="91438" tIns="45719" rIns="91438" bIns="45719">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t-BR" dirty="0"/>
          </a:p>
        </p:txBody>
      </p:sp>
      <p:sp>
        <p:nvSpPr>
          <p:cNvPr id="2" name="Texto explicativo retangular com cantos arredondados 1"/>
          <p:cNvSpPr/>
          <p:nvPr/>
        </p:nvSpPr>
        <p:spPr>
          <a:xfrm>
            <a:off x="1111165" y="987574"/>
            <a:ext cx="7848872" cy="891105"/>
          </a:xfrm>
          <a:prstGeom prst="wedgeRoundRectCallo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b="1" i="1" dirty="0" smtClean="0"/>
          </a:p>
          <a:p>
            <a:pPr algn="ctr"/>
            <a:r>
              <a:rPr lang="pt-BR" sz="1600" b="1" i="1" dirty="0" smtClean="0"/>
              <a:t>Rua </a:t>
            </a:r>
            <a:r>
              <a:rPr lang="pt-BR" sz="1600" b="1" i="1" dirty="0" err="1" smtClean="0"/>
              <a:t>Vandio</a:t>
            </a:r>
            <a:r>
              <a:rPr lang="pt-BR" sz="1600" b="1" i="1" dirty="0" smtClean="0"/>
              <a:t> Mario da silva, n º XXX, rua em frente a </a:t>
            </a:r>
            <a:r>
              <a:rPr lang="pt-BR" sz="1600" b="1" i="1" dirty="0" err="1" smtClean="0"/>
              <a:t>Fucap</a:t>
            </a:r>
            <a:r>
              <a:rPr lang="pt-BR" sz="1600" b="1" i="1" dirty="0" smtClean="0"/>
              <a:t>. Insumos de Construção civil </a:t>
            </a:r>
            <a:r>
              <a:rPr lang="pt-BR" sz="1600" b="1" i="1" u="sng" dirty="0" smtClean="0"/>
              <a:t>(tijolo, areia e brita) e entulho descartado/depositado no meio da rua</a:t>
            </a:r>
            <a:r>
              <a:rPr lang="pt-BR" sz="1600" b="1" i="1" dirty="0" smtClean="0"/>
              <a:t>. Atrapalhando o Trânsito</a:t>
            </a:r>
            <a:r>
              <a:rPr lang="pt-BR" sz="2000" b="1" i="1" dirty="0" smtClean="0"/>
              <a:t>.</a:t>
            </a:r>
            <a:endParaRPr lang="pt-BR" sz="2000" b="1" i="1" dirty="0"/>
          </a:p>
        </p:txBody>
      </p:sp>
      <p:sp>
        <p:nvSpPr>
          <p:cNvPr id="7" name="Texto explicativo em forma de nuvem 6"/>
          <p:cNvSpPr/>
          <p:nvPr/>
        </p:nvSpPr>
        <p:spPr>
          <a:xfrm>
            <a:off x="727366" y="3334803"/>
            <a:ext cx="7949091" cy="1526106"/>
          </a:xfrm>
          <a:prstGeom prst="cloudCallo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1644788" y="3543858"/>
            <a:ext cx="6455604" cy="1477328"/>
          </a:xfrm>
          <a:prstGeom prst="rect">
            <a:avLst/>
          </a:prstGeom>
        </p:spPr>
        <p:txBody>
          <a:bodyPr wrap="square">
            <a:spAutoFit/>
          </a:bodyPr>
          <a:lstStyle/>
          <a:p>
            <a:pPr algn="ctr"/>
            <a:r>
              <a:rPr lang="pt-BR" i="1" dirty="0" smtClean="0">
                <a:solidFill>
                  <a:schemeClr val="bg1"/>
                </a:solidFill>
              </a:rPr>
              <a:t>Lote próximo a residência do reclamante, em que está cheio de lixo e pessoas jogando madeira no lugar. Isso gera ratos e bichos. Além disso, água parada, pois o esgoto não está ligado e água acaba indo para a estrada. Solicita que as devidas medidas sejam tomadas.</a:t>
            </a:r>
            <a:endParaRPr lang="pt-BR" i="1" dirty="0">
              <a:solidFill>
                <a:schemeClr val="bg1"/>
              </a:solidFill>
            </a:endParaRPr>
          </a:p>
        </p:txBody>
      </p:sp>
      <p:sp>
        <p:nvSpPr>
          <p:cNvPr id="9" name="Texto explicativo retangular com cantos arredondados 8"/>
          <p:cNvSpPr/>
          <p:nvPr/>
        </p:nvSpPr>
        <p:spPr>
          <a:xfrm>
            <a:off x="479593" y="2103300"/>
            <a:ext cx="6724955" cy="91810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727366" y="2167793"/>
            <a:ext cx="6508931" cy="1077218"/>
          </a:xfrm>
          <a:prstGeom prst="rect">
            <a:avLst/>
          </a:prstGeom>
        </p:spPr>
        <p:txBody>
          <a:bodyPr wrap="square">
            <a:spAutoFit/>
          </a:bodyPr>
          <a:lstStyle/>
          <a:p>
            <a:pPr algn="ctr"/>
            <a:r>
              <a:rPr lang="pt-BR" sz="1600" b="1" i="1" dirty="0">
                <a:solidFill>
                  <a:schemeClr val="bg1"/>
                </a:solidFill>
              </a:rPr>
              <a:t>Gostaria de solicitar para dar uma limpeza ao redor da lagoa do Barreiro pois o mato está tomando conta da estradas um local ontem passar muitas pessoa e crianças brincam ainda mais nesse calor perigo dos animais !!</a:t>
            </a:r>
          </a:p>
        </p:txBody>
      </p:sp>
    </p:spTree>
    <p:extLst>
      <p:ext uri="{BB962C8B-B14F-4D97-AF65-F5344CB8AC3E}">
        <p14:creationId xmlns:p14="http://schemas.microsoft.com/office/powerpoint/2010/main" val="3630374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ítulo 1">
            <a:extLst>
              <a:ext uri="{FF2B5EF4-FFF2-40B4-BE49-F238E27FC236}">
                <a16:creationId xmlns:a16="http://schemas.microsoft.com/office/drawing/2014/main" xmlns="" id="{06CB030A-A9D6-49B7-BA41-62584A110DD9}"/>
              </a:ext>
            </a:extLst>
          </p:cNvPr>
          <p:cNvSpPr>
            <a:spLocks noGrp="1"/>
          </p:cNvSpPr>
          <p:nvPr>
            <p:ph type="title"/>
          </p:nvPr>
        </p:nvSpPr>
        <p:spPr>
          <a:xfrm>
            <a:off x="15878" y="89165"/>
            <a:ext cx="6508115" cy="1067302"/>
          </a:xfrm>
        </p:spPr>
        <p:txBody>
          <a:bodyPr>
            <a:normAutofit fontScale="90000"/>
          </a:bodyPr>
          <a:lstStyle/>
          <a:p>
            <a:pPr>
              <a:tabLst>
                <a:tab pos="7983338" algn="l"/>
              </a:tabLst>
            </a:pPr>
            <a:r>
              <a:rPr lang="en-GB" dirty="0">
                <a:solidFill>
                  <a:srgbClr val="000000"/>
                </a:solidFill>
                <a:latin typeface="Arial Black" pitchFamily="34" charset="0"/>
              </a:rPr>
              <a:t/>
            </a:r>
            <a:br>
              <a:rPr lang="en-GB" dirty="0">
                <a:solidFill>
                  <a:srgbClr val="000000"/>
                </a:solidFill>
                <a:latin typeface="Arial Black" pitchFamily="34" charset="0"/>
              </a:rPr>
            </a:br>
            <a:r>
              <a:rPr lang="en-GB" dirty="0" smtClean="0">
                <a:solidFill>
                  <a:srgbClr val="000000"/>
                </a:solidFill>
                <a:latin typeface="Arial Black" pitchFamily="34" charset="0"/>
              </a:rPr>
              <a:t/>
            </a:r>
            <a:br>
              <a:rPr lang="en-GB" dirty="0" smtClean="0">
                <a:solidFill>
                  <a:srgbClr val="000000"/>
                </a:solidFill>
                <a:latin typeface="Arial Black" pitchFamily="34" charset="0"/>
              </a:rPr>
            </a:br>
            <a:r>
              <a:rPr lang="pt-BR" b="1" dirty="0" smtClean="0"/>
              <a:t>Ouvidoria </a:t>
            </a:r>
            <a:r>
              <a:rPr lang="pt-BR" b="1" dirty="0"/>
              <a:t>Municipal</a:t>
            </a:r>
            <a:br>
              <a:rPr lang="pt-BR" b="1" dirty="0"/>
            </a:br>
            <a:r>
              <a:rPr lang="pt-BR" sz="3200" dirty="0"/>
              <a:t> </a:t>
            </a:r>
            <a:r>
              <a:rPr lang="en-GB" sz="3300" dirty="0">
                <a:solidFill>
                  <a:srgbClr val="000000"/>
                </a:solidFill>
                <a:latin typeface="Arial Black" pitchFamily="34" charset="0"/>
              </a:rPr>
              <a:t/>
            </a:r>
            <a:br>
              <a:rPr lang="en-GB" sz="3300" dirty="0">
                <a:solidFill>
                  <a:srgbClr val="000000"/>
                </a:solidFill>
                <a:latin typeface="Arial Black" pitchFamily="34" charset="0"/>
              </a:rPr>
            </a:br>
            <a:r>
              <a:rPr lang="en-GB" sz="3300" dirty="0">
                <a:solidFill>
                  <a:srgbClr val="DDDDDD"/>
                </a:solidFill>
                <a:latin typeface="Arial Black" pitchFamily="34" charset="0"/>
              </a:rPr>
              <a:t/>
            </a:r>
            <a:br>
              <a:rPr lang="en-GB" sz="3300" dirty="0">
                <a:solidFill>
                  <a:srgbClr val="DDDDDD"/>
                </a:solidFill>
                <a:latin typeface="Arial Black" pitchFamily="34" charset="0"/>
              </a:rPr>
            </a:br>
            <a:endParaRPr lang="pt-BR" sz="3300" dirty="0"/>
          </a:p>
        </p:txBody>
      </p:sp>
      <p:sp>
        <p:nvSpPr>
          <p:cNvPr id="6" name="Espaço Reservado para Conteúdo 2">
            <a:extLst>
              <a:ext uri="{FF2B5EF4-FFF2-40B4-BE49-F238E27FC236}">
                <a16:creationId xmlns:a16="http://schemas.microsoft.com/office/drawing/2014/main" xmlns="" id="{76B57458-132E-4E88-9377-16D0792C0644}"/>
              </a:ext>
            </a:extLst>
          </p:cNvPr>
          <p:cNvSpPr txBox="1">
            <a:spLocks/>
          </p:cNvSpPr>
          <p:nvPr/>
        </p:nvSpPr>
        <p:spPr>
          <a:xfrm>
            <a:off x="1337994" y="1719657"/>
            <a:ext cx="6400800" cy="3474720"/>
          </a:xfrm>
          <a:prstGeom prst="rect">
            <a:avLst/>
          </a:prstGeom>
        </p:spPr>
        <p:txBody>
          <a:bodyPr lIns="91438" tIns="45719" rIns="91438" bIns="45719">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t-BR" dirty="0"/>
          </a:p>
        </p:txBody>
      </p:sp>
      <p:sp>
        <p:nvSpPr>
          <p:cNvPr id="2" name="Texto explicativo em elipse 1"/>
          <p:cNvSpPr/>
          <p:nvPr/>
        </p:nvSpPr>
        <p:spPr>
          <a:xfrm>
            <a:off x="0" y="789552"/>
            <a:ext cx="8892480" cy="243027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i="1" dirty="0"/>
          </a:p>
        </p:txBody>
      </p:sp>
      <p:sp>
        <p:nvSpPr>
          <p:cNvPr id="3" name="Retângulo 2"/>
          <p:cNvSpPr/>
          <p:nvPr/>
        </p:nvSpPr>
        <p:spPr>
          <a:xfrm>
            <a:off x="989076" y="1110537"/>
            <a:ext cx="7327339" cy="1815882"/>
          </a:xfrm>
          <a:prstGeom prst="rect">
            <a:avLst/>
          </a:prstGeom>
        </p:spPr>
        <p:txBody>
          <a:bodyPr wrap="square">
            <a:spAutoFit/>
          </a:bodyPr>
          <a:lstStyle/>
          <a:p>
            <a:pPr algn="ctr"/>
            <a:r>
              <a:rPr lang="pt-BR" sz="1600" b="1" i="1" dirty="0">
                <a:solidFill>
                  <a:schemeClr val="bg1"/>
                </a:solidFill>
              </a:rPr>
              <a:t>Solicito uma visita do órgão responsável pela limpeza e  manutenção urbana ,no referente bairro Vila Flor mais precisamente no loteamento cidade nova dois, que se encontra em total abandono, a praça as calçadas e os lotes baldios estão completamente tomados por uma enorme vegetação, o que está causando além de uma </a:t>
            </a:r>
            <a:r>
              <a:rPr lang="pt-BR" sz="1600" b="1" i="1" dirty="0" smtClean="0">
                <a:solidFill>
                  <a:schemeClr val="bg1"/>
                </a:solidFill>
              </a:rPr>
              <a:t>péssima </a:t>
            </a:r>
            <a:r>
              <a:rPr lang="pt-BR" sz="1600" b="1" i="1" dirty="0">
                <a:solidFill>
                  <a:schemeClr val="bg1"/>
                </a:solidFill>
              </a:rPr>
              <a:t>impressão para os futuros moradores, ainda tem o problema da proliferação de animais que tendem a se esconderem e fazerem moradas nesses locais. Ficaremos aguardando um retorno.</a:t>
            </a:r>
          </a:p>
        </p:txBody>
      </p:sp>
      <p:sp>
        <p:nvSpPr>
          <p:cNvPr id="8" name="Texto explicativo retangular 7"/>
          <p:cNvSpPr/>
          <p:nvPr/>
        </p:nvSpPr>
        <p:spPr>
          <a:xfrm>
            <a:off x="1619672" y="3482146"/>
            <a:ext cx="6983218" cy="97210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1514448" y="3614920"/>
            <a:ext cx="7193666" cy="923330"/>
          </a:xfrm>
          <a:prstGeom prst="rect">
            <a:avLst/>
          </a:prstGeom>
          <a:noFill/>
        </p:spPr>
        <p:txBody>
          <a:bodyPr wrap="square" rtlCol="0">
            <a:spAutoFit/>
          </a:bodyPr>
          <a:lstStyle/>
          <a:p>
            <a:pPr algn="ctr"/>
            <a:r>
              <a:rPr lang="pt-BR" b="1" i="1" dirty="0" smtClean="0">
                <a:solidFill>
                  <a:schemeClr val="bg1"/>
                </a:solidFill>
              </a:rPr>
              <a:t>Na beira do rio, ponte divisa entre Tubarão e Capivari, em área de </a:t>
            </a:r>
          </a:p>
          <a:p>
            <a:pPr algn="ctr"/>
            <a:r>
              <a:rPr lang="pt-BR" b="1" i="1" dirty="0" smtClean="0">
                <a:solidFill>
                  <a:schemeClr val="bg1"/>
                </a:solidFill>
              </a:rPr>
              <a:t>preservação ambiental, mata ciliar, estão cortando árvores e vegetação. </a:t>
            </a:r>
          </a:p>
          <a:p>
            <a:pPr algn="ctr"/>
            <a:r>
              <a:rPr lang="pt-BR" b="1" i="1" dirty="0" smtClean="0">
                <a:solidFill>
                  <a:schemeClr val="bg1"/>
                </a:solidFill>
              </a:rPr>
              <a:t>Solicita tomada de providencias urgentes</a:t>
            </a:r>
            <a:endParaRPr lang="pt-BR" b="1" i="1" dirty="0">
              <a:solidFill>
                <a:schemeClr val="bg1"/>
              </a:solidFill>
            </a:endParaRPr>
          </a:p>
        </p:txBody>
      </p:sp>
    </p:spTree>
    <p:extLst>
      <p:ext uri="{BB962C8B-B14F-4D97-AF65-F5344CB8AC3E}">
        <p14:creationId xmlns:p14="http://schemas.microsoft.com/office/powerpoint/2010/main" val="2652330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ítulo 1">
            <a:extLst>
              <a:ext uri="{FF2B5EF4-FFF2-40B4-BE49-F238E27FC236}">
                <a16:creationId xmlns:a16="http://schemas.microsoft.com/office/drawing/2014/main" xmlns="" id="{06CB030A-A9D6-49B7-BA41-62584A110DD9}"/>
              </a:ext>
            </a:extLst>
          </p:cNvPr>
          <p:cNvSpPr>
            <a:spLocks noGrp="1"/>
          </p:cNvSpPr>
          <p:nvPr>
            <p:ph type="title"/>
          </p:nvPr>
        </p:nvSpPr>
        <p:spPr>
          <a:xfrm>
            <a:off x="15878" y="89165"/>
            <a:ext cx="6508115" cy="1067302"/>
          </a:xfrm>
        </p:spPr>
        <p:txBody>
          <a:bodyPr>
            <a:normAutofit fontScale="90000"/>
          </a:bodyPr>
          <a:lstStyle/>
          <a:p>
            <a:pPr>
              <a:tabLst>
                <a:tab pos="7983338" algn="l"/>
              </a:tabLst>
            </a:pPr>
            <a:r>
              <a:rPr lang="en-GB" dirty="0">
                <a:solidFill>
                  <a:srgbClr val="000000"/>
                </a:solidFill>
                <a:latin typeface="Arial Black" pitchFamily="34" charset="0"/>
              </a:rPr>
              <a:t/>
            </a:r>
            <a:br>
              <a:rPr lang="en-GB" dirty="0">
                <a:solidFill>
                  <a:srgbClr val="000000"/>
                </a:solidFill>
                <a:latin typeface="Arial Black" pitchFamily="34" charset="0"/>
              </a:rPr>
            </a:br>
            <a:r>
              <a:rPr lang="en-GB" dirty="0" smtClean="0">
                <a:solidFill>
                  <a:srgbClr val="000000"/>
                </a:solidFill>
                <a:latin typeface="Arial Black" pitchFamily="34" charset="0"/>
              </a:rPr>
              <a:t/>
            </a:r>
            <a:br>
              <a:rPr lang="en-GB" dirty="0" smtClean="0">
                <a:solidFill>
                  <a:srgbClr val="000000"/>
                </a:solidFill>
                <a:latin typeface="Arial Black" pitchFamily="34" charset="0"/>
              </a:rPr>
            </a:br>
            <a:r>
              <a:rPr lang="pt-BR" b="1" dirty="0" smtClean="0"/>
              <a:t>Ouvidoria </a:t>
            </a:r>
            <a:r>
              <a:rPr lang="pt-BR" b="1" dirty="0"/>
              <a:t>Municipal</a:t>
            </a:r>
            <a:br>
              <a:rPr lang="pt-BR" b="1" dirty="0"/>
            </a:br>
            <a:r>
              <a:rPr lang="pt-BR" sz="3200" dirty="0"/>
              <a:t> </a:t>
            </a:r>
            <a:r>
              <a:rPr lang="en-GB" sz="3300" dirty="0">
                <a:solidFill>
                  <a:srgbClr val="000000"/>
                </a:solidFill>
                <a:latin typeface="Arial Black" pitchFamily="34" charset="0"/>
              </a:rPr>
              <a:t/>
            </a:r>
            <a:br>
              <a:rPr lang="en-GB" sz="3300" dirty="0">
                <a:solidFill>
                  <a:srgbClr val="000000"/>
                </a:solidFill>
                <a:latin typeface="Arial Black" pitchFamily="34" charset="0"/>
              </a:rPr>
            </a:br>
            <a:r>
              <a:rPr lang="en-GB" sz="3300" dirty="0">
                <a:solidFill>
                  <a:srgbClr val="DDDDDD"/>
                </a:solidFill>
                <a:latin typeface="Arial Black" pitchFamily="34" charset="0"/>
              </a:rPr>
              <a:t/>
            </a:r>
            <a:br>
              <a:rPr lang="en-GB" sz="3300" dirty="0">
                <a:solidFill>
                  <a:srgbClr val="DDDDDD"/>
                </a:solidFill>
                <a:latin typeface="Arial Black" pitchFamily="34" charset="0"/>
              </a:rPr>
            </a:br>
            <a:endParaRPr lang="pt-BR" sz="3300" dirty="0"/>
          </a:p>
        </p:txBody>
      </p:sp>
      <p:sp>
        <p:nvSpPr>
          <p:cNvPr id="6" name="Espaço Reservado para Conteúdo 2">
            <a:extLst>
              <a:ext uri="{FF2B5EF4-FFF2-40B4-BE49-F238E27FC236}">
                <a16:creationId xmlns:a16="http://schemas.microsoft.com/office/drawing/2014/main" xmlns="" id="{76B57458-132E-4E88-9377-16D0792C0644}"/>
              </a:ext>
            </a:extLst>
          </p:cNvPr>
          <p:cNvSpPr txBox="1">
            <a:spLocks/>
          </p:cNvSpPr>
          <p:nvPr/>
        </p:nvSpPr>
        <p:spPr>
          <a:xfrm>
            <a:off x="1337994" y="1719657"/>
            <a:ext cx="6400800" cy="3474720"/>
          </a:xfrm>
          <a:prstGeom prst="rect">
            <a:avLst/>
          </a:prstGeom>
        </p:spPr>
        <p:txBody>
          <a:bodyPr lIns="91438" tIns="45719" rIns="91438" bIns="45719">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t-BR" dirty="0"/>
          </a:p>
        </p:txBody>
      </p:sp>
      <p:sp>
        <p:nvSpPr>
          <p:cNvPr id="7" name="Texto explicativo em forma de nuvem 6"/>
          <p:cNvSpPr/>
          <p:nvPr/>
        </p:nvSpPr>
        <p:spPr>
          <a:xfrm>
            <a:off x="323528" y="986509"/>
            <a:ext cx="7632848" cy="1585241"/>
          </a:xfrm>
          <a:prstGeom prst="cloudCallo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8" name="Texto explicativo em elipse 7"/>
          <p:cNvSpPr/>
          <p:nvPr/>
        </p:nvSpPr>
        <p:spPr>
          <a:xfrm>
            <a:off x="1997988" y="2882662"/>
            <a:ext cx="6750476" cy="191645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411054" y="3240726"/>
            <a:ext cx="5924344" cy="1600438"/>
          </a:xfrm>
          <a:prstGeom prst="rect">
            <a:avLst/>
          </a:prstGeom>
        </p:spPr>
        <p:txBody>
          <a:bodyPr wrap="square">
            <a:spAutoFit/>
          </a:bodyPr>
          <a:lstStyle/>
          <a:p>
            <a:pPr algn="ctr"/>
            <a:r>
              <a:rPr lang="pt-BR" sz="1400" b="1" i="1" dirty="0" smtClean="0">
                <a:solidFill>
                  <a:schemeClr val="bg1"/>
                </a:solidFill>
              </a:rPr>
              <a:t>Reclamante informou que na Rua da Liberdade, nº ......., uma pessoa, </a:t>
            </a:r>
            <a:r>
              <a:rPr lang="pt-BR" sz="1400" b="1" i="1" u="sng" dirty="0" smtClean="0">
                <a:solidFill>
                  <a:schemeClr val="bg1"/>
                </a:solidFill>
              </a:rPr>
              <a:t>catadora de reciclagem, está acumulando muitos itens no quintal de sua residência (já chega a altura do muro), o que gera demasiado mau cheiro, e pestes, como ratos, baratas e moscas. Pelo fatos das casas serem uma ao lado da outra, separadas apenas pelo muro, tem gerado muitos transtornos. </a:t>
            </a:r>
            <a:r>
              <a:rPr lang="pt-BR" sz="1400" b="1" i="1" dirty="0" smtClean="0">
                <a:solidFill>
                  <a:schemeClr val="bg1"/>
                </a:solidFill>
              </a:rPr>
              <a:t>Solicita que medidas sejam tomadas, pois já foi levado à vigilância sanitária, contudo, nada foi </a:t>
            </a:r>
            <a:r>
              <a:rPr lang="pt-BR" sz="1400" b="1" i="1" dirty="0" smtClean="0">
                <a:solidFill>
                  <a:schemeClr val="bg1"/>
                </a:solidFill>
              </a:rPr>
              <a:t>resolvido</a:t>
            </a:r>
            <a:endParaRPr lang="pt-BR" sz="1400" b="1" i="1" dirty="0">
              <a:solidFill>
                <a:schemeClr val="bg1"/>
              </a:solidFill>
            </a:endParaRPr>
          </a:p>
        </p:txBody>
      </p:sp>
      <p:sp>
        <p:nvSpPr>
          <p:cNvPr id="10" name="Retângulo 9"/>
          <p:cNvSpPr/>
          <p:nvPr/>
        </p:nvSpPr>
        <p:spPr>
          <a:xfrm>
            <a:off x="1223628" y="1211826"/>
            <a:ext cx="5832648" cy="1354217"/>
          </a:xfrm>
          <a:prstGeom prst="rect">
            <a:avLst/>
          </a:prstGeom>
        </p:spPr>
        <p:txBody>
          <a:bodyPr wrap="square">
            <a:spAutoFit/>
          </a:bodyPr>
          <a:lstStyle/>
          <a:p>
            <a:pPr algn="ctr"/>
            <a:r>
              <a:rPr lang="pt-BR" sz="1600" b="1" i="1" dirty="0" smtClean="0">
                <a:solidFill>
                  <a:schemeClr val="bg1"/>
                </a:solidFill>
              </a:rPr>
              <a:t>Reclamante informa que foi realizado limpeza em terreno baldio na Rua João Ernesto Ramos, próximo ao Mercado Max, contudo, pela madrugada</a:t>
            </a:r>
            <a:r>
              <a:rPr lang="pt-BR" sz="1600" b="1" i="1" u="sng" dirty="0" smtClean="0">
                <a:solidFill>
                  <a:schemeClr val="bg1"/>
                </a:solidFill>
              </a:rPr>
              <a:t>, perto das 2h, foi jogado um sofá velho e bolsas de lixo</a:t>
            </a:r>
            <a:r>
              <a:rPr lang="pt-BR" sz="1600" b="1" i="1" dirty="0" smtClean="0">
                <a:solidFill>
                  <a:schemeClr val="bg1"/>
                </a:solidFill>
              </a:rPr>
              <a:t>. Solicita que sejam tomadas providências, para que a situação não continue a ocorrer</a:t>
            </a:r>
            <a:r>
              <a:rPr lang="pt-BR" i="1" dirty="0" smtClean="0">
                <a:solidFill>
                  <a:schemeClr val="bg1"/>
                </a:solidFill>
              </a:rPr>
              <a:t>.</a:t>
            </a:r>
            <a:endParaRPr lang="pt-BR" i="1" dirty="0">
              <a:solidFill>
                <a:schemeClr val="bg1"/>
              </a:solidFill>
            </a:endParaRPr>
          </a:p>
        </p:txBody>
      </p:sp>
    </p:spTree>
    <p:extLst>
      <p:ext uri="{BB962C8B-B14F-4D97-AF65-F5344CB8AC3E}">
        <p14:creationId xmlns:p14="http://schemas.microsoft.com/office/powerpoint/2010/main" val="623474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04" y="0"/>
            <a:ext cx="9144000" cy="5143500"/>
          </a:xfrm>
          <a:prstGeom prst="rect">
            <a:avLst/>
          </a:prstGeom>
        </p:spPr>
      </p:pic>
      <p:sp>
        <p:nvSpPr>
          <p:cNvPr id="5" name="Título 1">
            <a:extLst>
              <a:ext uri="{FF2B5EF4-FFF2-40B4-BE49-F238E27FC236}">
                <a16:creationId xmlns:a16="http://schemas.microsoft.com/office/drawing/2014/main" xmlns="" id="{06CB030A-A9D6-49B7-BA41-62584A110DD9}"/>
              </a:ext>
            </a:extLst>
          </p:cNvPr>
          <p:cNvSpPr>
            <a:spLocks noGrp="1"/>
          </p:cNvSpPr>
          <p:nvPr>
            <p:ph type="title"/>
          </p:nvPr>
        </p:nvSpPr>
        <p:spPr>
          <a:xfrm>
            <a:off x="15878" y="89165"/>
            <a:ext cx="6508115" cy="1067302"/>
          </a:xfrm>
        </p:spPr>
        <p:txBody>
          <a:bodyPr>
            <a:normAutofit fontScale="90000"/>
          </a:bodyPr>
          <a:lstStyle/>
          <a:p>
            <a:pPr>
              <a:tabLst>
                <a:tab pos="7983338" algn="l"/>
              </a:tabLst>
            </a:pPr>
            <a:r>
              <a:rPr lang="en-GB" dirty="0">
                <a:solidFill>
                  <a:srgbClr val="000000"/>
                </a:solidFill>
                <a:latin typeface="Arial Black" pitchFamily="34" charset="0"/>
              </a:rPr>
              <a:t/>
            </a:r>
            <a:br>
              <a:rPr lang="en-GB" dirty="0">
                <a:solidFill>
                  <a:srgbClr val="000000"/>
                </a:solidFill>
                <a:latin typeface="Arial Black" pitchFamily="34" charset="0"/>
              </a:rPr>
            </a:br>
            <a:r>
              <a:rPr lang="en-GB" dirty="0" smtClean="0">
                <a:solidFill>
                  <a:srgbClr val="000000"/>
                </a:solidFill>
                <a:latin typeface="Arial Black" pitchFamily="34" charset="0"/>
              </a:rPr>
              <a:t/>
            </a:r>
            <a:br>
              <a:rPr lang="en-GB" dirty="0" smtClean="0">
                <a:solidFill>
                  <a:srgbClr val="000000"/>
                </a:solidFill>
                <a:latin typeface="Arial Black" pitchFamily="34" charset="0"/>
              </a:rPr>
            </a:br>
            <a:r>
              <a:rPr lang="pt-BR" b="1" dirty="0" smtClean="0"/>
              <a:t>Ouvidoria </a:t>
            </a:r>
            <a:r>
              <a:rPr lang="pt-BR" b="1" dirty="0"/>
              <a:t>Municipal</a:t>
            </a:r>
            <a:br>
              <a:rPr lang="pt-BR" b="1" dirty="0"/>
            </a:br>
            <a:r>
              <a:rPr lang="pt-BR" sz="3200" dirty="0"/>
              <a:t> </a:t>
            </a:r>
            <a:r>
              <a:rPr lang="en-GB" sz="3300" dirty="0">
                <a:solidFill>
                  <a:srgbClr val="000000"/>
                </a:solidFill>
                <a:latin typeface="Arial Black" pitchFamily="34" charset="0"/>
              </a:rPr>
              <a:t/>
            </a:r>
            <a:br>
              <a:rPr lang="en-GB" sz="3300" dirty="0">
                <a:solidFill>
                  <a:srgbClr val="000000"/>
                </a:solidFill>
                <a:latin typeface="Arial Black" pitchFamily="34" charset="0"/>
              </a:rPr>
            </a:br>
            <a:r>
              <a:rPr lang="en-GB" sz="3300" dirty="0">
                <a:solidFill>
                  <a:srgbClr val="DDDDDD"/>
                </a:solidFill>
                <a:latin typeface="Arial Black" pitchFamily="34" charset="0"/>
              </a:rPr>
              <a:t/>
            </a:r>
            <a:br>
              <a:rPr lang="en-GB" sz="3300" dirty="0">
                <a:solidFill>
                  <a:srgbClr val="DDDDDD"/>
                </a:solidFill>
                <a:latin typeface="Arial Black" pitchFamily="34" charset="0"/>
              </a:rPr>
            </a:br>
            <a:endParaRPr lang="pt-BR" sz="3300" dirty="0"/>
          </a:p>
        </p:txBody>
      </p:sp>
      <p:sp>
        <p:nvSpPr>
          <p:cNvPr id="8" name="Texto explicativo em elipse 7"/>
          <p:cNvSpPr/>
          <p:nvPr/>
        </p:nvSpPr>
        <p:spPr>
          <a:xfrm>
            <a:off x="319242" y="854493"/>
            <a:ext cx="7925166" cy="1573241"/>
          </a:xfrm>
          <a:prstGeom prst="wedgeEllipseCallo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683568" y="1167594"/>
            <a:ext cx="6592530" cy="1323439"/>
          </a:xfrm>
          <a:prstGeom prst="rect">
            <a:avLst/>
          </a:prstGeom>
        </p:spPr>
        <p:txBody>
          <a:bodyPr wrap="square">
            <a:spAutoFit/>
          </a:bodyPr>
          <a:lstStyle/>
          <a:p>
            <a:pPr algn="ctr"/>
            <a:r>
              <a:rPr lang="pt-BR" sz="1600" i="1" dirty="0" smtClean="0">
                <a:solidFill>
                  <a:schemeClr val="bg1"/>
                </a:solidFill>
              </a:rPr>
              <a:t>Acúmulo de lixo. Uma árvore foi cortada e estão jogando lixo em terreno baldio na Rua da Liberdade, começo loteamento Azaleia (Rua Zenon Farias). Além disso os moradores da Rua do beco João Ernesto Ramos estão jogando lixo no local. Solicita que medidas sejam tomadas e que seja colocada uma placa.</a:t>
            </a:r>
            <a:endParaRPr lang="pt-BR" sz="1600" i="1" dirty="0">
              <a:solidFill>
                <a:schemeClr val="bg1"/>
              </a:solidFill>
            </a:endParaRPr>
          </a:p>
        </p:txBody>
      </p:sp>
      <p:sp>
        <p:nvSpPr>
          <p:cNvPr id="9" name="Texto explicativo em forma de nuvem 8"/>
          <p:cNvSpPr/>
          <p:nvPr/>
        </p:nvSpPr>
        <p:spPr>
          <a:xfrm>
            <a:off x="539552" y="3791674"/>
            <a:ext cx="8280920" cy="1084331"/>
          </a:xfrm>
          <a:prstGeom prst="cloudCallo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1475656" y="3993108"/>
            <a:ext cx="6271729" cy="830997"/>
          </a:xfrm>
          <a:prstGeom prst="rect">
            <a:avLst/>
          </a:prstGeom>
        </p:spPr>
        <p:txBody>
          <a:bodyPr wrap="square">
            <a:spAutoFit/>
          </a:bodyPr>
          <a:lstStyle/>
          <a:p>
            <a:pPr algn="ctr"/>
            <a:r>
              <a:rPr lang="pt-BR" sz="1600" i="1" dirty="0" smtClean="0">
                <a:solidFill>
                  <a:schemeClr val="bg1"/>
                </a:solidFill>
              </a:rPr>
              <a:t>Na Rua </a:t>
            </a:r>
            <a:r>
              <a:rPr lang="pt-BR" sz="1600" i="1" dirty="0" err="1" smtClean="0">
                <a:solidFill>
                  <a:schemeClr val="bg1"/>
                </a:solidFill>
              </a:rPr>
              <a:t>Herminio</a:t>
            </a:r>
            <a:r>
              <a:rPr lang="pt-BR" sz="1600" i="1" dirty="0" smtClean="0">
                <a:solidFill>
                  <a:schemeClr val="bg1"/>
                </a:solidFill>
              </a:rPr>
              <a:t> Honorato da Silva, n. XX, a casa vizinha (de n. XX), "COAB", a agua da maquina de lavar roupa da vizinha vai para a rua, sujando toda a calçada (via pública).</a:t>
            </a:r>
            <a:endParaRPr lang="pt-BR" sz="1600" i="1" dirty="0">
              <a:solidFill>
                <a:schemeClr val="bg1"/>
              </a:solidFill>
            </a:endParaRPr>
          </a:p>
        </p:txBody>
      </p:sp>
      <p:sp>
        <p:nvSpPr>
          <p:cNvPr id="12" name="Texto explicativo retangular com cantos arredondados 11"/>
          <p:cNvSpPr/>
          <p:nvPr/>
        </p:nvSpPr>
        <p:spPr>
          <a:xfrm>
            <a:off x="1663976" y="2543999"/>
            <a:ext cx="7300512" cy="102611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1663976" y="2653099"/>
            <a:ext cx="7300512" cy="830997"/>
          </a:xfrm>
          <a:prstGeom prst="rect">
            <a:avLst/>
          </a:prstGeom>
        </p:spPr>
        <p:txBody>
          <a:bodyPr wrap="square">
            <a:spAutoFit/>
          </a:bodyPr>
          <a:lstStyle/>
          <a:p>
            <a:pPr algn="ctr"/>
            <a:r>
              <a:rPr lang="pt-BR" sz="1600" dirty="0" smtClean="0">
                <a:solidFill>
                  <a:schemeClr val="bg1"/>
                </a:solidFill>
              </a:rPr>
              <a:t>Reclamante informa que em uma casa de esquina, de 2 andares,</a:t>
            </a:r>
          </a:p>
          <a:p>
            <a:pPr algn="ctr"/>
            <a:r>
              <a:rPr lang="pt-BR" sz="1600" dirty="0" smtClean="0">
                <a:solidFill>
                  <a:schemeClr val="bg1"/>
                </a:solidFill>
              </a:rPr>
              <a:t> tem 2 canos, que sai água para a rua. A reclamante já tentou resolver</a:t>
            </a:r>
          </a:p>
          <a:p>
            <a:pPr algn="ctr"/>
            <a:r>
              <a:rPr lang="pt-BR" sz="1600" dirty="0" smtClean="0">
                <a:solidFill>
                  <a:schemeClr val="bg1"/>
                </a:solidFill>
              </a:rPr>
              <a:t> o problema em conversa, mas não obteve sucesso, e tem causado discussões. </a:t>
            </a:r>
            <a:endParaRPr lang="pt-BR" sz="1600" dirty="0">
              <a:solidFill>
                <a:schemeClr val="bg1"/>
              </a:solidFill>
            </a:endParaRPr>
          </a:p>
        </p:txBody>
      </p:sp>
    </p:spTree>
    <p:extLst>
      <p:ext uri="{BB962C8B-B14F-4D97-AF65-F5344CB8AC3E}">
        <p14:creationId xmlns:p14="http://schemas.microsoft.com/office/powerpoint/2010/main" val="3930531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350"/>
            <a:ext cx="9144000" cy="5143500"/>
          </a:xfrm>
          <a:prstGeom prst="rect">
            <a:avLst/>
          </a:prstGeom>
        </p:spPr>
      </p:pic>
      <p:sp>
        <p:nvSpPr>
          <p:cNvPr id="5" name="Título 1">
            <a:extLst>
              <a:ext uri="{FF2B5EF4-FFF2-40B4-BE49-F238E27FC236}">
                <a16:creationId xmlns:a16="http://schemas.microsoft.com/office/drawing/2014/main" xmlns="" id="{06CB030A-A9D6-49B7-BA41-62584A110DD9}"/>
              </a:ext>
            </a:extLst>
          </p:cNvPr>
          <p:cNvSpPr>
            <a:spLocks noGrp="1"/>
          </p:cNvSpPr>
          <p:nvPr>
            <p:ph type="title"/>
          </p:nvPr>
        </p:nvSpPr>
        <p:spPr>
          <a:xfrm>
            <a:off x="15878" y="89165"/>
            <a:ext cx="6508115" cy="1067302"/>
          </a:xfrm>
        </p:spPr>
        <p:txBody>
          <a:bodyPr>
            <a:normAutofit fontScale="90000"/>
          </a:bodyPr>
          <a:lstStyle/>
          <a:p>
            <a:pPr>
              <a:tabLst>
                <a:tab pos="7983338" algn="l"/>
              </a:tabLst>
            </a:pPr>
            <a:r>
              <a:rPr lang="en-GB" dirty="0">
                <a:solidFill>
                  <a:srgbClr val="000000"/>
                </a:solidFill>
                <a:latin typeface="Arial Black" pitchFamily="34" charset="0"/>
              </a:rPr>
              <a:t/>
            </a:r>
            <a:br>
              <a:rPr lang="en-GB" dirty="0">
                <a:solidFill>
                  <a:srgbClr val="000000"/>
                </a:solidFill>
                <a:latin typeface="Arial Black" pitchFamily="34" charset="0"/>
              </a:rPr>
            </a:br>
            <a:r>
              <a:rPr lang="en-GB" dirty="0" smtClean="0">
                <a:solidFill>
                  <a:srgbClr val="000000"/>
                </a:solidFill>
                <a:latin typeface="Arial Black" pitchFamily="34" charset="0"/>
              </a:rPr>
              <a:t/>
            </a:r>
            <a:br>
              <a:rPr lang="en-GB" dirty="0" smtClean="0">
                <a:solidFill>
                  <a:srgbClr val="000000"/>
                </a:solidFill>
                <a:latin typeface="Arial Black" pitchFamily="34" charset="0"/>
              </a:rPr>
            </a:br>
            <a:r>
              <a:rPr lang="pt-BR" b="1" dirty="0" smtClean="0"/>
              <a:t>Ouvidoria </a:t>
            </a:r>
            <a:r>
              <a:rPr lang="pt-BR" b="1" dirty="0"/>
              <a:t>Municipal</a:t>
            </a:r>
            <a:br>
              <a:rPr lang="pt-BR" b="1" dirty="0"/>
            </a:br>
            <a:r>
              <a:rPr lang="pt-BR" sz="3200" dirty="0"/>
              <a:t> </a:t>
            </a:r>
            <a:r>
              <a:rPr lang="en-GB" sz="3300" dirty="0">
                <a:solidFill>
                  <a:srgbClr val="000000"/>
                </a:solidFill>
                <a:latin typeface="Arial Black" pitchFamily="34" charset="0"/>
              </a:rPr>
              <a:t/>
            </a:r>
            <a:br>
              <a:rPr lang="en-GB" sz="3300" dirty="0">
                <a:solidFill>
                  <a:srgbClr val="000000"/>
                </a:solidFill>
                <a:latin typeface="Arial Black" pitchFamily="34" charset="0"/>
              </a:rPr>
            </a:br>
            <a:r>
              <a:rPr lang="en-GB" sz="3300" dirty="0">
                <a:solidFill>
                  <a:srgbClr val="DDDDDD"/>
                </a:solidFill>
                <a:latin typeface="Arial Black" pitchFamily="34" charset="0"/>
              </a:rPr>
              <a:t/>
            </a:r>
            <a:br>
              <a:rPr lang="en-GB" sz="3300" dirty="0">
                <a:solidFill>
                  <a:srgbClr val="DDDDDD"/>
                </a:solidFill>
                <a:latin typeface="Arial Black" pitchFamily="34" charset="0"/>
              </a:rPr>
            </a:br>
            <a:endParaRPr lang="pt-BR" sz="3300" dirty="0"/>
          </a:p>
        </p:txBody>
      </p:sp>
      <p:sp>
        <p:nvSpPr>
          <p:cNvPr id="6" name="Espaço Reservado para Conteúdo 2">
            <a:extLst>
              <a:ext uri="{FF2B5EF4-FFF2-40B4-BE49-F238E27FC236}">
                <a16:creationId xmlns:a16="http://schemas.microsoft.com/office/drawing/2014/main" xmlns="" id="{76B57458-132E-4E88-9377-16D0792C0644}"/>
              </a:ext>
            </a:extLst>
          </p:cNvPr>
          <p:cNvSpPr txBox="1">
            <a:spLocks/>
          </p:cNvSpPr>
          <p:nvPr/>
        </p:nvSpPr>
        <p:spPr>
          <a:xfrm>
            <a:off x="1337994" y="1719657"/>
            <a:ext cx="6400800" cy="3474720"/>
          </a:xfrm>
          <a:prstGeom prst="rect">
            <a:avLst/>
          </a:prstGeom>
        </p:spPr>
        <p:txBody>
          <a:bodyPr lIns="91438" tIns="45719" rIns="91438" bIns="45719">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t-BR" dirty="0"/>
          </a:p>
        </p:txBody>
      </p:sp>
      <p:sp>
        <p:nvSpPr>
          <p:cNvPr id="7" name="Texto explicativo retangular 6"/>
          <p:cNvSpPr/>
          <p:nvPr/>
        </p:nvSpPr>
        <p:spPr>
          <a:xfrm>
            <a:off x="418726" y="1167595"/>
            <a:ext cx="7015591" cy="18473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601008" y="1306437"/>
            <a:ext cx="6619547" cy="2092881"/>
          </a:xfrm>
          <a:prstGeom prst="rect">
            <a:avLst/>
          </a:prstGeom>
        </p:spPr>
        <p:txBody>
          <a:bodyPr wrap="square">
            <a:spAutoFit/>
          </a:bodyPr>
          <a:lstStyle/>
          <a:p>
            <a:pPr algn="ctr"/>
            <a:r>
              <a:rPr lang="pt-BR" sz="1600" b="1" i="1" dirty="0" smtClean="0">
                <a:solidFill>
                  <a:schemeClr val="bg1"/>
                </a:solidFill>
              </a:rPr>
              <a:t>Bom dia , solicito um solução para a rua da minha residência que fica localizada na rua ...............   Por diversas vezes,  estive no setor de Obras falando com o ......,  com funcionários e ninguém soluciona meu problema ,  tem que ser </a:t>
            </a:r>
            <a:r>
              <a:rPr lang="pt-BR" sz="1600" b="1" i="1" u="sng" dirty="0" smtClean="0">
                <a:solidFill>
                  <a:schemeClr val="bg1"/>
                </a:solidFill>
              </a:rPr>
              <a:t>verificada as bocas de lobos , basta chover qualquer chuva fraca ou forte que já enche  tudo .</a:t>
            </a:r>
            <a:r>
              <a:rPr lang="pt-BR" sz="1600" b="1" i="1" dirty="0" smtClean="0">
                <a:solidFill>
                  <a:schemeClr val="bg1"/>
                </a:solidFill>
              </a:rPr>
              <a:t> Não aguento mais entrar agua para dentro da minha casa , </a:t>
            </a:r>
            <a:r>
              <a:rPr lang="pt-BR" sz="1600" b="1" i="1" u="sng" dirty="0" smtClean="0">
                <a:solidFill>
                  <a:schemeClr val="bg1"/>
                </a:solidFill>
              </a:rPr>
              <a:t>fora mal cheiro  de podre que levanta devido a agua do esgoto que levanta</a:t>
            </a:r>
            <a:r>
              <a:rPr lang="pt-BR" sz="1600" b="1" i="1" dirty="0" smtClean="0">
                <a:solidFill>
                  <a:schemeClr val="bg1"/>
                </a:solidFill>
              </a:rPr>
              <a:t> . Por favor tomem providencia , eu e os vizinhos já não aguentamos mais essa situação </a:t>
            </a:r>
            <a:r>
              <a:rPr lang="pt-BR" i="1" dirty="0" smtClean="0">
                <a:solidFill>
                  <a:schemeClr val="bg1"/>
                </a:solidFill>
              </a:rPr>
              <a:t>.</a:t>
            </a:r>
            <a:endParaRPr lang="pt-BR" i="1" dirty="0">
              <a:solidFill>
                <a:schemeClr val="bg1"/>
              </a:solidFill>
            </a:endParaRPr>
          </a:p>
        </p:txBody>
      </p:sp>
      <p:sp>
        <p:nvSpPr>
          <p:cNvPr id="2" name="Texto explicativo em forma de nuvem 1"/>
          <p:cNvSpPr/>
          <p:nvPr/>
        </p:nvSpPr>
        <p:spPr>
          <a:xfrm>
            <a:off x="1394480" y="3273828"/>
            <a:ext cx="7194446" cy="1566174"/>
          </a:xfrm>
          <a:prstGeom prst="cloudCallo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1979712" y="3648661"/>
            <a:ext cx="6264696" cy="830997"/>
          </a:xfrm>
          <a:prstGeom prst="rect">
            <a:avLst/>
          </a:prstGeom>
        </p:spPr>
        <p:txBody>
          <a:bodyPr wrap="square">
            <a:spAutoFit/>
          </a:bodyPr>
          <a:lstStyle/>
          <a:p>
            <a:pPr algn="ctr"/>
            <a:r>
              <a:rPr lang="pt-BR" sz="1600" b="1" i="1" dirty="0" smtClean="0">
                <a:solidFill>
                  <a:schemeClr val="bg1"/>
                </a:solidFill>
              </a:rPr>
              <a:t>Cachorro latindo o tempo inteiro e causando muito incômodo, na Rua Leonel Fronteira Alves, Bairro </a:t>
            </a:r>
            <a:r>
              <a:rPr lang="pt-BR" sz="1600" b="1" i="1" dirty="0" err="1" smtClean="0">
                <a:solidFill>
                  <a:schemeClr val="bg1"/>
                </a:solidFill>
              </a:rPr>
              <a:t>Ilhotinha</a:t>
            </a:r>
            <a:r>
              <a:rPr lang="pt-BR" sz="1600" b="1" i="1" dirty="0" smtClean="0">
                <a:solidFill>
                  <a:schemeClr val="bg1"/>
                </a:solidFill>
              </a:rPr>
              <a:t>, ao lado da casa n...... Já foi conversado com os vizinhos, contudo sem sucesso</a:t>
            </a:r>
            <a:r>
              <a:rPr lang="pt-BR" sz="1600" i="1" dirty="0" smtClean="0">
                <a:solidFill>
                  <a:schemeClr val="bg1"/>
                </a:solidFill>
              </a:rPr>
              <a:t>.</a:t>
            </a:r>
            <a:endParaRPr lang="pt-BR" sz="1600" i="1" dirty="0">
              <a:solidFill>
                <a:schemeClr val="bg1"/>
              </a:solidFill>
            </a:endParaRPr>
          </a:p>
        </p:txBody>
      </p:sp>
    </p:spTree>
    <p:extLst>
      <p:ext uri="{BB962C8B-B14F-4D97-AF65-F5344CB8AC3E}">
        <p14:creationId xmlns:p14="http://schemas.microsoft.com/office/powerpoint/2010/main" val="3010109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546"/>
            <a:ext cx="9144000" cy="5143500"/>
          </a:xfrm>
          <a:prstGeom prst="rect">
            <a:avLst/>
          </a:prstGeom>
        </p:spPr>
      </p:pic>
      <p:sp>
        <p:nvSpPr>
          <p:cNvPr id="5" name="Título 1">
            <a:extLst>
              <a:ext uri="{FF2B5EF4-FFF2-40B4-BE49-F238E27FC236}">
                <a16:creationId xmlns:a16="http://schemas.microsoft.com/office/drawing/2014/main" xmlns="" id="{06CB030A-A9D6-49B7-BA41-62584A110DD9}"/>
              </a:ext>
            </a:extLst>
          </p:cNvPr>
          <p:cNvSpPr>
            <a:spLocks noGrp="1"/>
          </p:cNvSpPr>
          <p:nvPr>
            <p:ph type="title"/>
          </p:nvPr>
        </p:nvSpPr>
        <p:spPr>
          <a:xfrm>
            <a:off x="15878" y="89165"/>
            <a:ext cx="6508115" cy="1067302"/>
          </a:xfrm>
        </p:spPr>
        <p:txBody>
          <a:bodyPr>
            <a:normAutofit fontScale="90000"/>
          </a:bodyPr>
          <a:lstStyle/>
          <a:p>
            <a:pPr>
              <a:tabLst>
                <a:tab pos="7983338" algn="l"/>
              </a:tabLst>
            </a:pPr>
            <a:r>
              <a:rPr lang="en-GB" dirty="0">
                <a:solidFill>
                  <a:srgbClr val="000000"/>
                </a:solidFill>
                <a:latin typeface="Arial Black" pitchFamily="34" charset="0"/>
              </a:rPr>
              <a:t/>
            </a:r>
            <a:br>
              <a:rPr lang="en-GB" dirty="0">
                <a:solidFill>
                  <a:srgbClr val="000000"/>
                </a:solidFill>
                <a:latin typeface="Arial Black" pitchFamily="34" charset="0"/>
              </a:rPr>
            </a:br>
            <a:r>
              <a:rPr lang="en-GB" dirty="0" smtClean="0">
                <a:solidFill>
                  <a:srgbClr val="000000"/>
                </a:solidFill>
                <a:latin typeface="Arial Black" pitchFamily="34" charset="0"/>
              </a:rPr>
              <a:t/>
            </a:r>
            <a:br>
              <a:rPr lang="en-GB" dirty="0" smtClean="0">
                <a:solidFill>
                  <a:srgbClr val="000000"/>
                </a:solidFill>
                <a:latin typeface="Arial Black" pitchFamily="34" charset="0"/>
              </a:rPr>
            </a:br>
            <a:r>
              <a:rPr lang="pt-BR" b="1" dirty="0" smtClean="0"/>
              <a:t>Ouvidoria </a:t>
            </a:r>
            <a:r>
              <a:rPr lang="pt-BR" b="1" dirty="0"/>
              <a:t>Municipal</a:t>
            </a:r>
            <a:br>
              <a:rPr lang="pt-BR" b="1" dirty="0"/>
            </a:br>
            <a:r>
              <a:rPr lang="pt-BR" sz="3200" dirty="0"/>
              <a:t> </a:t>
            </a:r>
            <a:r>
              <a:rPr lang="en-GB" sz="3300" dirty="0">
                <a:solidFill>
                  <a:srgbClr val="000000"/>
                </a:solidFill>
                <a:latin typeface="Arial Black" pitchFamily="34" charset="0"/>
              </a:rPr>
              <a:t/>
            </a:r>
            <a:br>
              <a:rPr lang="en-GB" sz="3300" dirty="0">
                <a:solidFill>
                  <a:srgbClr val="000000"/>
                </a:solidFill>
                <a:latin typeface="Arial Black" pitchFamily="34" charset="0"/>
              </a:rPr>
            </a:br>
            <a:r>
              <a:rPr lang="en-GB" sz="3300" dirty="0">
                <a:solidFill>
                  <a:srgbClr val="DDDDDD"/>
                </a:solidFill>
                <a:latin typeface="Arial Black" pitchFamily="34" charset="0"/>
              </a:rPr>
              <a:t/>
            </a:r>
            <a:br>
              <a:rPr lang="en-GB" sz="3300" dirty="0">
                <a:solidFill>
                  <a:srgbClr val="DDDDDD"/>
                </a:solidFill>
                <a:latin typeface="Arial Black" pitchFamily="34" charset="0"/>
              </a:rPr>
            </a:br>
            <a:endParaRPr lang="pt-BR" sz="3300" dirty="0"/>
          </a:p>
        </p:txBody>
      </p:sp>
      <p:sp>
        <p:nvSpPr>
          <p:cNvPr id="6" name="Espaço Reservado para Conteúdo 2">
            <a:extLst>
              <a:ext uri="{FF2B5EF4-FFF2-40B4-BE49-F238E27FC236}">
                <a16:creationId xmlns:a16="http://schemas.microsoft.com/office/drawing/2014/main" xmlns="" id="{76B57458-132E-4E88-9377-16D0792C0644}"/>
              </a:ext>
            </a:extLst>
          </p:cNvPr>
          <p:cNvSpPr txBox="1">
            <a:spLocks/>
          </p:cNvSpPr>
          <p:nvPr/>
        </p:nvSpPr>
        <p:spPr>
          <a:xfrm>
            <a:off x="1337994" y="1719657"/>
            <a:ext cx="6400800" cy="3474720"/>
          </a:xfrm>
          <a:prstGeom prst="rect">
            <a:avLst/>
          </a:prstGeom>
        </p:spPr>
        <p:txBody>
          <a:bodyPr lIns="91438" tIns="45719" rIns="91438" bIns="45719">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t-BR" dirty="0"/>
          </a:p>
        </p:txBody>
      </p:sp>
      <p:sp>
        <p:nvSpPr>
          <p:cNvPr id="14" name="Texto explicativo em elipse 13"/>
          <p:cNvSpPr/>
          <p:nvPr/>
        </p:nvSpPr>
        <p:spPr>
          <a:xfrm>
            <a:off x="155917" y="1049753"/>
            <a:ext cx="8232507" cy="113648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395536" y="1149919"/>
            <a:ext cx="7776864" cy="1077218"/>
          </a:xfrm>
          <a:prstGeom prst="rect">
            <a:avLst/>
          </a:prstGeom>
        </p:spPr>
        <p:txBody>
          <a:bodyPr wrap="square">
            <a:spAutoFit/>
          </a:bodyPr>
          <a:lstStyle/>
          <a:p>
            <a:pPr algn="ctr"/>
            <a:r>
              <a:rPr lang="pt-BR" sz="1600" b="1" i="1" dirty="0">
                <a:solidFill>
                  <a:schemeClr val="bg1"/>
                </a:solidFill>
              </a:rPr>
              <a:t>Reclamante informa que em uma casa de esquina, de 2 andares, </a:t>
            </a:r>
            <a:endParaRPr lang="pt-BR" sz="1600" b="1" i="1" dirty="0" smtClean="0">
              <a:solidFill>
                <a:schemeClr val="bg1"/>
              </a:solidFill>
            </a:endParaRPr>
          </a:p>
          <a:p>
            <a:pPr algn="ctr"/>
            <a:r>
              <a:rPr lang="pt-BR" sz="1600" b="1" i="1" dirty="0" smtClean="0">
                <a:solidFill>
                  <a:schemeClr val="bg1"/>
                </a:solidFill>
              </a:rPr>
              <a:t>tem </a:t>
            </a:r>
            <a:r>
              <a:rPr lang="pt-BR" sz="1600" b="1" i="1" dirty="0">
                <a:solidFill>
                  <a:schemeClr val="bg1"/>
                </a:solidFill>
              </a:rPr>
              <a:t>2 canos, que sai água para a rua. A reclamante já tentou resolver o problema em conversa, mas não obteve sucesso, e tem causado discussões. Localizado na Rua William de Medeiros</a:t>
            </a:r>
            <a:r>
              <a:rPr lang="pt-BR" sz="1600" b="1" i="1" dirty="0" smtClean="0">
                <a:solidFill>
                  <a:schemeClr val="bg1"/>
                </a:solidFill>
              </a:rPr>
              <a:t>, ( .......)</a:t>
            </a:r>
            <a:endParaRPr lang="pt-BR" sz="1600" b="1" i="1" dirty="0">
              <a:solidFill>
                <a:schemeClr val="bg1"/>
              </a:solidFill>
            </a:endParaRPr>
          </a:p>
        </p:txBody>
      </p:sp>
      <p:sp>
        <p:nvSpPr>
          <p:cNvPr id="15" name="Texto explicativo em forma de nuvem 14"/>
          <p:cNvSpPr/>
          <p:nvPr/>
        </p:nvSpPr>
        <p:spPr>
          <a:xfrm>
            <a:off x="1790155" y="2186242"/>
            <a:ext cx="7469876" cy="1195597"/>
          </a:xfrm>
          <a:prstGeom prst="cloudCallo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808713" y="2374848"/>
            <a:ext cx="5832648" cy="830997"/>
          </a:xfrm>
          <a:prstGeom prst="rect">
            <a:avLst/>
          </a:prstGeom>
        </p:spPr>
        <p:txBody>
          <a:bodyPr wrap="square">
            <a:spAutoFit/>
          </a:bodyPr>
          <a:lstStyle/>
          <a:p>
            <a:pPr algn="ctr"/>
            <a:r>
              <a:rPr lang="pt-BR" sz="1600" b="1" i="1" dirty="0">
                <a:solidFill>
                  <a:schemeClr val="bg1"/>
                </a:solidFill>
              </a:rPr>
              <a:t>a Rua </a:t>
            </a:r>
            <a:r>
              <a:rPr lang="pt-BR" sz="1600" b="1" i="1" dirty="0" err="1">
                <a:solidFill>
                  <a:schemeClr val="bg1"/>
                </a:solidFill>
              </a:rPr>
              <a:t>Herminio</a:t>
            </a:r>
            <a:r>
              <a:rPr lang="pt-BR" sz="1600" b="1" i="1" dirty="0">
                <a:solidFill>
                  <a:schemeClr val="bg1"/>
                </a:solidFill>
              </a:rPr>
              <a:t> Honorato da Silva, n. </a:t>
            </a:r>
            <a:r>
              <a:rPr lang="pt-BR" sz="1600" b="1" i="1" dirty="0" smtClean="0">
                <a:solidFill>
                  <a:schemeClr val="bg1"/>
                </a:solidFill>
              </a:rPr>
              <a:t>XX, </a:t>
            </a:r>
            <a:r>
              <a:rPr lang="pt-BR" sz="1600" b="1" i="1" dirty="0">
                <a:solidFill>
                  <a:schemeClr val="bg1"/>
                </a:solidFill>
              </a:rPr>
              <a:t>a casa vizinha (de n. </a:t>
            </a:r>
            <a:r>
              <a:rPr lang="pt-BR" sz="1600" b="1" i="1" dirty="0" smtClean="0">
                <a:solidFill>
                  <a:schemeClr val="bg1"/>
                </a:solidFill>
              </a:rPr>
              <a:t>XX), </a:t>
            </a:r>
            <a:r>
              <a:rPr lang="pt-BR" sz="1600" b="1" i="1" dirty="0">
                <a:solidFill>
                  <a:schemeClr val="bg1"/>
                </a:solidFill>
              </a:rPr>
              <a:t>"COAB", a agua da maquina de lavar roupa da vizinha vai para a rua, sujando toda a calçada (via pública).</a:t>
            </a:r>
          </a:p>
        </p:txBody>
      </p:sp>
      <p:sp>
        <p:nvSpPr>
          <p:cNvPr id="16" name="Texto explicativo em elipse 15"/>
          <p:cNvSpPr/>
          <p:nvPr/>
        </p:nvSpPr>
        <p:spPr>
          <a:xfrm>
            <a:off x="318088" y="3381840"/>
            <a:ext cx="7062224" cy="15515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89104" y="3569005"/>
            <a:ext cx="5959160" cy="1323439"/>
          </a:xfrm>
          <a:prstGeom prst="rect">
            <a:avLst/>
          </a:prstGeom>
        </p:spPr>
        <p:txBody>
          <a:bodyPr wrap="square">
            <a:spAutoFit/>
          </a:bodyPr>
          <a:lstStyle/>
          <a:p>
            <a:pPr algn="ctr"/>
            <a:r>
              <a:rPr lang="pt-BR" sz="1600" b="1" i="1" dirty="0" smtClean="0">
                <a:solidFill>
                  <a:schemeClr val="bg1"/>
                </a:solidFill>
              </a:rPr>
              <a:t>Lote </a:t>
            </a:r>
            <a:r>
              <a:rPr lang="pt-BR" sz="1600" b="1" i="1" dirty="0">
                <a:solidFill>
                  <a:schemeClr val="bg1"/>
                </a:solidFill>
              </a:rPr>
              <a:t>próximo a residência do reclamante, em que está cheio de lixo e pessoas jogando madeira no lugar. Isso gera ratos e bichos. Além disso, água parada, pois o esgoto não está ligado e água acaba indo para a estrada. Rua João José Severino</a:t>
            </a:r>
            <a:r>
              <a:rPr lang="pt-BR" sz="1600" b="1" i="1" dirty="0" smtClean="0">
                <a:solidFill>
                  <a:schemeClr val="bg1"/>
                </a:solidFill>
              </a:rPr>
              <a:t>.( ....) Solicita que as devidas </a:t>
            </a:r>
            <a:r>
              <a:rPr lang="pt-BR" sz="1600" b="1" i="1" dirty="0">
                <a:solidFill>
                  <a:schemeClr val="bg1"/>
                </a:solidFill>
              </a:rPr>
              <a:t>medidas sejam tomadas</a:t>
            </a:r>
            <a:r>
              <a:rPr lang="pt-BR" sz="1600" dirty="0">
                <a:solidFill>
                  <a:schemeClr val="bg1"/>
                </a:solidFill>
              </a:rPr>
              <a:t>.</a:t>
            </a:r>
          </a:p>
        </p:txBody>
      </p:sp>
    </p:spTree>
    <p:extLst>
      <p:ext uri="{BB962C8B-B14F-4D97-AF65-F5344CB8AC3E}">
        <p14:creationId xmlns:p14="http://schemas.microsoft.com/office/powerpoint/2010/main" val="2777204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15051</TotalTime>
  <Words>933</Words>
  <Application>Microsoft Office PowerPoint</Application>
  <PresentationFormat>Apresentação na tela (16:9)</PresentationFormat>
  <Paragraphs>81</Paragraphs>
  <Slides>12</Slides>
  <Notes>2</Notes>
  <HiddenSlides>0</HiddenSlides>
  <MMClips>0</MMClips>
  <ScaleCrop>false</ScaleCrop>
  <HeadingPairs>
    <vt:vector size="4" baseType="variant">
      <vt:variant>
        <vt:lpstr>Tema</vt:lpstr>
      </vt:variant>
      <vt:variant>
        <vt:i4>2</vt:i4>
      </vt:variant>
      <vt:variant>
        <vt:lpstr>Títulos de slides</vt:lpstr>
      </vt:variant>
      <vt:variant>
        <vt:i4>12</vt:i4>
      </vt:variant>
    </vt:vector>
  </HeadingPairs>
  <TitlesOfParts>
    <vt:vector size="14" baseType="lpstr">
      <vt:lpstr>Tema do Office</vt:lpstr>
      <vt:lpstr>2_Tema do Office</vt:lpstr>
      <vt:lpstr>Apresentação do PowerPoint</vt:lpstr>
      <vt:lpstr>  Ouvidoria Municipal    </vt:lpstr>
      <vt:lpstr> Ouvidoria Municipal    </vt:lpstr>
      <vt:lpstr>  Ouvidoria Municipal    </vt:lpstr>
      <vt:lpstr>  Ouvidoria Municipal    </vt:lpstr>
      <vt:lpstr>  Ouvidoria Municipal    </vt:lpstr>
      <vt:lpstr>  Ouvidoria Municipal    </vt:lpstr>
      <vt:lpstr>  Ouvidoria Municipal    </vt:lpstr>
      <vt:lpstr>  Ouvidoria Municipal    </vt:lpstr>
      <vt:lpstr>Ouvidoria Municipal Número de atendimentos do 2°Quadrimestre  </vt:lpstr>
      <vt:lpstr>OUVIDORIA Municipal Comparativo número de atendimentos </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Usuario</dc:creator>
  <cp:lastModifiedBy>usuário</cp:lastModifiedBy>
  <cp:revision>246</cp:revision>
  <cp:lastPrinted>2022-09-26T15:14:34Z</cp:lastPrinted>
  <dcterms:created xsi:type="dcterms:W3CDTF">2021-05-10T18:20:11Z</dcterms:created>
  <dcterms:modified xsi:type="dcterms:W3CDTF">2023-02-09T11:17:07Z</dcterms:modified>
</cp:coreProperties>
</file>