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433" r:id="rId3"/>
    <p:sldId id="434" r:id="rId4"/>
    <p:sldId id="435" r:id="rId5"/>
    <p:sldId id="436" r:id="rId6"/>
    <p:sldId id="437" r:id="rId7"/>
    <p:sldId id="439" r:id="rId8"/>
    <p:sldId id="440" r:id="rId9"/>
    <p:sldId id="441" r:id="rId10"/>
    <p:sldId id="442" r:id="rId11"/>
    <p:sldId id="443" r:id="rId12"/>
    <p:sldId id="444" r:id="rId13"/>
    <p:sldId id="445" r:id="rId14"/>
    <p:sldId id="447" r:id="rId15"/>
    <p:sldId id="446" r:id="rId16"/>
    <p:sldId id="455" r:id="rId17"/>
    <p:sldId id="369" r:id="rId18"/>
    <p:sldId id="454" r:id="rId19"/>
    <p:sldId id="366" r:id="rId20"/>
    <p:sldId id="411" r:id="rId21"/>
    <p:sldId id="320" r:id="rId22"/>
    <p:sldId id="419" r:id="rId23"/>
    <p:sldId id="386" r:id="rId24"/>
    <p:sldId id="417" r:id="rId25"/>
    <p:sldId id="427" r:id="rId26"/>
    <p:sldId id="451" r:id="rId27"/>
    <p:sldId id="402" r:id="rId28"/>
    <p:sldId id="401" r:id="rId29"/>
    <p:sldId id="390" r:id="rId30"/>
    <p:sldId id="420" r:id="rId31"/>
    <p:sldId id="456" r:id="rId32"/>
    <p:sldId id="341" r:id="rId33"/>
    <p:sldId id="413" r:id="rId34"/>
    <p:sldId id="453" r:id="rId35"/>
    <p:sldId id="424" r:id="rId36"/>
    <p:sldId id="448" r:id="rId37"/>
    <p:sldId id="449" r:id="rId38"/>
    <p:sldId id="452" r:id="rId39"/>
    <p:sldId id="321" r:id="rId40"/>
  </p:sldIdLst>
  <p:sldSz cx="9144000" cy="5143500" type="screen16x9"/>
  <p:notesSz cx="10018713" cy="68865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58" autoAdjust="0"/>
    <p:restoredTop sz="94680" autoAdjust="0"/>
  </p:normalViewPr>
  <p:slideViewPr>
    <p:cSldViewPr>
      <p:cViewPr>
        <p:scale>
          <a:sx n="90" d="100"/>
          <a:sy n="90" d="100"/>
        </p:scale>
        <p:origin x="-1002" y="-144"/>
      </p:cViewPr>
      <p:guideLst>
        <p:guide orient="horz" pos="1620"/>
        <p:guide pos="2880"/>
      </p:guideLst>
    </p:cSldViewPr>
  </p:slideViewPr>
  <p:outlineViewPr>
    <p:cViewPr>
      <p:scale>
        <a:sx n="33" d="100"/>
        <a:sy n="33" d="100"/>
      </p:scale>
      <p:origin x="0" y="38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ago\OneDrive\&#193;rea%20de%20Trabalho\audiencia%20publica\QUADRIMESTRE%20-%20INFRAESTRUTURA%20VI&#193;R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OS EXECUTADAS/ RUAS-BAIRROS</a:t>
            </a:r>
          </a:p>
        </c:rich>
      </c:tx>
      <c:layout/>
      <c:overlay val="0"/>
      <c:spPr>
        <a:noFill/>
        <a:ln>
          <a:noFill/>
        </a:ln>
        <a:effectLst/>
      </c:spPr>
    </c:title>
    <c:autoTitleDeleted val="0"/>
    <c:plotArea>
      <c:layout>
        <c:manualLayout>
          <c:layoutTarget val="inner"/>
          <c:xMode val="edge"/>
          <c:yMode val="edge"/>
          <c:x val="0.19102755117156295"/>
          <c:y val="0.12847328788569268"/>
          <c:w val="0.58435091206797141"/>
          <c:h val="0.7826779475310488"/>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8FD-4998-AD01-76936AE119F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8FD-4998-AD01-76936AE119F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8FD-4998-AD01-76936AE119F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8FD-4998-AD01-76936AE119F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08FD-4998-AD01-76936AE119F9}"/>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08FD-4998-AD01-76936AE119F9}"/>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08FD-4998-AD01-76936AE119F9}"/>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08FD-4998-AD01-76936AE119F9}"/>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08FD-4998-AD01-76936AE119F9}"/>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0"/>
              <c:showBubbleSize val="0"/>
            </c:dLbl>
            <c:dLbl>
              <c:idx val="6"/>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pt-BR"/>
                </a:p>
              </c:txPr>
              <c:showLegendKey val="0"/>
              <c:showVal val="0"/>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'TAPA BURACOS COM ASFALTO'!$E$66:$E$74</c:f>
              <c:strCache>
                <c:ptCount val="9"/>
                <c:pt idx="0">
                  <c:v>ALVORADA</c:v>
                </c:pt>
                <c:pt idx="1">
                  <c:v>CAÇADOR</c:v>
                </c:pt>
                <c:pt idx="2">
                  <c:v>CENTRO</c:v>
                </c:pt>
                <c:pt idx="3">
                  <c:v>ILHOTINHA</c:v>
                </c:pt>
                <c:pt idx="4">
                  <c:v>SANTA LUCIA</c:v>
                </c:pt>
                <c:pt idx="5">
                  <c:v>SANTO ANDRÉ</c:v>
                </c:pt>
                <c:pt idx="6">
                  <c:v>TRÊS DE MAIO</c:v>
                </c:pt>
                <c:pt idx="7">
                  <c:v>VILA FLOR</c:v>
                </c:pt>
                <c:pt idx="8">
                  <c:v>PARAISO</c:v>
                </c:pt>
              </c:strCache>
            </c:strRef>
          </c:cat>
          <c:val>
            <c:numRef>
              <c:f>'TAPA BURACOS COM ASFALTO'!$F$66:$F$74</c:f>
              <c:numCache>
                <c:formatCode>General</c:formatCode>
                <c:ptCount val="9"/>
                <c:pt idx="0">
                  <c:v>6</c:v>
                </c:pt>
                <c:pt idx="1">
                  <c:v>17</c:v>
                </c:pt>
                <c:pt idx="2">
                  <c:v>14</c:v>
                </c:pt>
                <c:pt idx="3">
                  <c:v>2</c:v>
                </c:pt>
                <c:pt idx="4">
                  <c:v>2</c:v>
                </c:pt>
                <c:pt idx="5">
                  <c:v>4</c:v>
                </c:pt>
                <c:pt idx="6">
                  <c:v>4</c:v>
                </c:pt>
                <c:pt idx="7">
                  <c:v>1</c:v>
                </c:pt>
                <c:pt idx="8">
                  <c:v>1</c:v>
                </c:pt>
              </c:numCache>
            </c:numRef>
          </c:val>
          <c:extLst xmlns:c16r2="http://schemas.microsoft.com/office/drawing/2015/06/chart">
            <c:ext xmlns:c16="http://schemas.microsoft.com/office/drawing/2014/chart" uri="{C3380CC4-5D6E-409C-BE32-E72D297353CC}">
              <c16:uniqueId val="{00000012-08FD-4998-AD01-76936AE119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4341442" cy="344329"/>
          </a:xfrm>
          <a:prstGeom prst="rect">
            <a:avLst/>
          </a:prstGeom>
        </p:spPr>
        <p:txBody>
          <a:bodyPr vert="horz" lIns="92428" tIns="46214" rIns="92428" bIns="46214" rtlCol="0"/>
          <a:lstStyle>
            <a:lvl1pPr algn="l">
              <a:defRPr sz="1200"/>
            </a:lvl1pPr>
          </a:lstStyle>
          <a:p>
            <a:endParaRPr lang="pt-BR"/>
          </a:p>
        </p:txBody>
      </p:sp>
      <p:sp>
        <p:nvSpPr>
          <p:cNvPr id="3" name="Espaço Reservado para Data 2"/>
          <p:cNvSpPr>
            <a:spLocks noGrp="1"/>
          </p:cNvSpPr>
          <p:nvPr>
            <p:ph type="dt" sz="quarter" idx="1"/>
          </p:nvPr>
        </p:nvSpPr>
        <p:spPr>
          <a:xfrm>
            <a:off x="5674953" y="0"/>
            <a:ext cx="4341442" cy="344329"/>
          </a:xfrm>
          <a:prstGeom prst="rect">
            <a:avLst/>
          </a:prstGeom>
        </p:spPr>
        <p:txBody>
          <a:bodyPr vert="horz" lIns="92428" tIns="46214" rIns="92428" bIns="46214" rtlCol="0"/>
          <a:lstStyle>
            <a:lvl1pPr algn="r">
              <a:defRPr sz="1200"/>
            </a:lvl1pPr>
          </a:lstStyle>
          <a:p>
            <a:fld id="{B58CA15E-058F-40DA-806B-DB2F254C9DE0}" type="datetimeFigureOut">
              <a:rPr lang="pt-BR" smtClean="0"/>
              <a:t>27/09/2022</a:t>
            </a:fld>
            <a:endParaRPr lang="pt-BR"/>
          </a:p>
        </p:txBody>
      </p:sp>
      <p:sp>
        <p:nvSpPr>
          <p:cNvPr id="4" name="Espaço Reservado para Rodapé 3"/>
          <p:cNvSpPr>
            <a:spLocks noGrp="1"/>
          </p:cNvSpPr>
          <p:nvPr>
            <p:ph type="ftr" sz="quarter" idx="2"/>
          </p:nvPr>
        </p:nvSpPr>
        <p:spPr>
          <a:xfrm>
            <a:off x="1" y="6541052"/>
            <a:ext cx="4341442" cy="344329"/>
          </a:xfrm>
          <a:prstGeom prst="rect">
            <a:avLst/>
          </a:prstGeom>
        </p:spPr>
        <p:txBody>
          <a:bodyPr vert="horz" lIns="92428" tIns="46214" rIns="92428" bIns="46214"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5674953" y="6541052"/>
            <a:ext cx="4341442" cy="344329"/>
          </a:xfrm>
          <a:prstGeom prst="rect">
            <a:avLst/>
          </a:prstGeom>
        </p:spPr>
        <p:txBody>
          <a:bodyPr vert="horz" lIns="92428" tIns="46214" rIns="92428" bIns="46214" rtlCol="0" anchor="b"/>
          <a:lstStyle>
            <a:lvl1pPr algn="r">
              <a:defRPr sz="1200"/>
            </a:lvl1pPr>
          </a:lstStyle>
          <a:p>
            <a:fld id="{7A13D43C-D01E-4A34-B93B-AF566D1E4AF3}" type="slidenum">
              <a:rPr lang="pt-BR" smtClean="0"/>
              <a:t>‹nº›</a:t>
            </a:fld>
            <a:endParaRPr lang="pt-BR"/>
          </a:p>
        </p:txBody>
      </p:sp>
    </p:spTree>
    <p:extLst>
      <p:ext uri="{BB962C8B-B14F-4D97-AF65-F5344CB8AC3E}">
        <p14:creationId xmlns:p14="http://schemas.microsoft.com/office/powerpoint/2010/main" val="2770221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0"/>
            <a:ext cx="4341442" cy="344329"/>
          </a:xfrm>
          <a:prstGeom prst="rect">
            <a:avLst/>
          </a:prstGeom>
        </p:spPr>
        <p:txBody>
          <a:bodyPr vert="horz" lIns="92428" tIns="46214" rIns="92428" bIns="46214" rtlCol="0"/>
          <a:lstStyle>
            <a:lvl1pPr algn="l">
              <a:defRPr sz="1200"/>
            </a:lvl1pPr>
          </a:lstStyle>
          <a:p>
            <a:endParaRPr lang="pt-BR"/>
          </a:p>
        </p:txBody>
      </p:sp>
      <p:sp>
        <p:nvSpPr>
          <p:cNvPr id="3" name="Espaço Reservado para Data 2"/>
          <p:cNvSpPr>
            <a:spLocks noGrp="1"/>
          </p:cNvSpPr>
          <p:nvPr>
            <p:ph type="dt" idx="1"/>
          </p:nvPr>
        </p:nvSpPr>
        <p:spPr>
          <a:xfrm>
            <a:off x="5674953" y="0"/>
            <a:ext cx="4341442" cy="344329"/>
          </a:xfrm>
          <a:prstGeom prst="rect">
            <a:avLst/>
          </a:prstGeom>
        </p:spPr>
        <p:txBody>
          <a:bodyPr vert="horz" lIns="92428" tIns="46214" rIns="92428" bIns="46214" rtlCol="0"/>
          <a:lstStyle>
            <a:lvl1pPr algn="r">
              <a:defRPr sz="1200"/>
            </a:lvl1pPr>
          </a:lstStyle>
          <a:p>
            <a:fld id="{30E71B03-8032-4C6D-AF53-F6F85AB6EF1D}" type="datetimeFigureOut">
              <a:rPr lang="pt-BR" smtClean="0"/>
              <a:t>27/09/2022</a:t>
            </a:fld>
            <a:endParaRPr lang="pt-BR"/>
          </a:p>
        </p:txBody>
      </p:sp>
      <p:sp>
        <p:nvSpPr>
          <p:cNvPr id="4" name="Espaço Reservado para Imagem de Slide 3"/>
          <p:cNvSpPr>
            <a:spLocks noGrp="1" noRot="1" noChangeAspect="1"/>
          </p:cNvSpPr>
          <p:nvPr>
            <p:ph type="sldImg" idx="2"/>
          </p:nvPr>
        </p:nvSpPr>
        <p:spPr>
          <a:xfrm>
            <a:off x="2714625" y="515938"/>
            <a:ext cx="4589463" cy="2582862"/>
          </a:xfrm>
          <a:prstGeom prst="rect">
            <a:avLst/>
          </a:prstGeom>
          <a:noFill/>
          <a:ln w="12700">
            <a:solidFill>
              <a:prstClr val="black"/>
            </a:solidFill>
          </a:ln>
        </p:spPr>
        <p:txBody>
          <a:bodyPr vert="horz" lIns="92428" tIns="46214" rIns="92428" bIns="46214" rtlCol="0" anchor="ctr"/>
          <a:lstStyle/>
          <a:p>
            <a:endParaRPr lang="pt-BR"/>
          </a:p>
        </p:txBody>
      </p:sp>
      <p:sp>
        <p:nvSpPr>
          <p:cNvPr id="5" name="Espaço Reservado para Anotações 4"/>
          <p:cNvSpPr>
            <a:spLocks noGrp="1"/>
          </p:cNvSpPr>
          <p:nvPr>
            <p:ph type="body" sz="quarter" idx="3"/>
          </p:nvPr>
        </p:nvSpPr>
        <p:spPr>
          <a:xfrm>
            <a:off x="1001872" y="3271122"/>
            <a:ext cx="8014970" cy="3098959"/>
          </a:xfrm>
          <a:prstGeom prst="rect">
            <a:avLst/>
          </a:prstGeom>
        </p:spPr>
        <p:txBody>
          <a:bodyPr vert="horz" lIns="92428" tIns="46214" rIns="92428" bIns="46214"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6541052"/>
            <a:ext cx="4341442" cy="344329"/>
          </a:xfrm>
          <a:prstGeom prst="rect">
            <a:avLst/>
          </a:prstGeom>
        </p:spPr>
        <p:txBody>
          <a:bodyPr vert="horz" lIns="92428" tIns="46214" rIns="92428" bIns="46214"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674953" y="6541052"/>
            <a:ext cx="4341442" cy="344329"/>
          </a:xfrm>
          <a:prstGeom prst="rect">
            <a:avLst/>
          </a:prstGeom>
        </p:spPr>
        <p:txBody>
          <a:bodyPr vert="horz" lIns="92428" tIns="46214" rIns="92428" bIns="46214" rtlCol="0" anchor="b"/>
          <a:lstStyle>
            <a:lvl1pPr algn="r">
              <a:defRPr sz="1200"/>
            </a:lvl1pPr>
          </a:lstStyle>
          <a:p>
            <a:fld id="{1C04D5F3-4D96-490A-935E-83E7ACD57F0D}" type="slidenum">
              <a:rPr lang="pt-BR" smtClean="0"/>
              <a:t>‹nº›</a:t>
            </a:fld>
            <a:endParaRPr lang="pt-BR"/>
          </a:p>
        </p:txBody>
      </p:sp>
    </p:spTree>
    <p:extLst>
      <p:ext uri="{BB962C8B-B14F-4D97-AF65-F5344CB8AC3E}">
        <p14:creationId xmlns:p14="http://schemas.microsoft.com/office/powerpoint/2010/main" val="382756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C04D5F3-4D96-490A-935E-83E7ACD57F0D}" type="slidenum">
              <a:rPr lang="pt-BR" smtClean="0"/>
              <a:t>2</a:t>
            </a:fld>
            <a:endParaRPr lang="pt-BR"/>
          </a:p>
        </p:txBody>
      </p:sp>
    </p:spTree>
    <p:extLst>
      <p:ext uri="{BB962C8B-B14F-4D97-AF65-F5344CB8AC3E}">
        <p14:creationId xmlns:p14="http://schemas.microsoft.com/office/powerpoint/2010/main" val="73068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1C04D5F3-4D96-490A-935E-83E7ACD57F0D}" type="slidenum">
              <a:rPr lang="pt-BR" smtClean="0"/>
              <a:t>19</a:t>
            </a:fld>
            <a:endParaRPr lang="pt-BR"/>
          </a:p>
        </p:txBody>
      </p:sp>
    </p:spTree>
    <p:extLst>
      <p:ext uri="{BB962C8B-B14F-4D97-AF65-F5344CB8AC3E}">
        <p14:creationId xmlns:p14="http://schemas.microsoft.com/office/powerpoint/2010/main" val="296179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C04D5F3-4D96-490A-935E-83E7ACD57F0D}" type="slidenum">
              <a:rPr lang="pt-BR" smtClean="0"/>
              <a:t>27</a:t>
            </a:fld>
            <a:endParaRPr lang="pt-BR"/>
          </a:p>
        </p:txBody>
      </p:sp>
    </p:spTree>
    <p:extLst>
      <p:ext uri="{BB962C8B-B14F-4D97-AF65-F5344CB8AC3E}">
        <p14:creationId xmlns:p14="http://schemas.microsoft.com/office/powerpoint/2010/main" val="43365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C04D5F3-4D96-490A-935E-83E7ACD57F0D}" type="slidenum">
              <a:rPr lang="pt-BR" smtClean="0"/>
              <a:t>29</a:t>
            </a:fld>
            <a:endParaRPr lang="pt-BR"/>
          </a:p>
        </p:txBody>
      </p:sp>
    </p:spTree>
    <p:extLst>
      <p:ext uri="{BB962C8B-B14F-4D97-AF65-F5344CB8AC3E}">
        <p14:creationId xmlns:p14="http://schemas.microsoft.com/office/powerpoint/2010/main" val="125693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BR"/>
              <a:t>Clique para editar o título mestre</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63A45BB-AD5A-47B2-8A2D-7D9DACC7B7B9}" type="datetime1">
              <a:rPr lang="pt-BR" smtClean="0"/>
              <a:t>27/09/2022</a:t>
            </a:fld>
            <a:endParaRPr lang="pt-B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4377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5618C61-6C97-4F05-8A23-EB5B1810FA14}" type="datetime1">
              <a:rPr lang="pt-BR" smtClean="0"/>
              <a:t>27/09/2022</a:t>
            </a:fld>
            <a:endParaRPr lang="pt-B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42164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05979"/>
            <a:ext cx="6019800" cy="4388644"/>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B3DEB35-8F92-4888-B63B-E90D73A429E5}" type="datetime1">
              <a:rPr lang="pt-BR" smtClean="0"/>
              <a:t>27/09/2022</a:t>
            </a:fld>
            <a:endParaRPr lang="pt-B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215737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F45E9E1-608F-48DE-9C8D-ECF332365710}" type="datetime1">
              <a:rPr lang="pt-BR" smtClean="0"/>
              <a:t>27/09/2022</a:t>
            </a:fld>
            <a:endParaRPr lang="pt-B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17476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3C048F28-6445-46E9-A836-9A0976A4E45A}" type="datetime1">
              <a:rPr lang="pt-BR" smtClean="0"/>
              <a:t>27/09/2022</a:t>
            </a:fld>
            <a:endParaRPr lang="pt-B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02842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31BA9575-0646-4834-A4D5-4849A316B9B1}" type="datetime1">
              <a:rPr lang="pt-BR" smtClean="0"/>
              <a:t>27/09/2022</a:t>
            </a:fld>
            <a:endParaRPr lang="pt-BR"/>
          </a:p>
        </p:txBody>
      </p:sp>
      <p:sp>
        <p:nvSpPr>
          <p:cNvPr id="6" name="Espaço Reservado para Rodapé 5"/>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58063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8AF0215-A298-4944-BBC2-EE9FD231329E}" type="datetime1">
              <a:rPr lang="pt-BR" smtClean="0"/>
              <a:t>27/09/2022</a:t>
            </a:fld>
            <a:endParaRPr lang="pt-BR"/>
          </a:p>
        </p:txBody>
      </p:sp>
      <p:sp>
        <p:nvSpPr>
          <p:cNvPr id="8" name="Espaço Reservado para Rodapé 7"/>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9" name="Espaço Reservado para Número de Slide 8"/>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419591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A963E2AC-C35C-42BB-B738-84EE13E1C6BD}" type="datetime1">
              <a:rPr lang="pt-BR" smtClean="0"/>
              <a:t>27/09/2022</a:t>
            </a:fld>
            <a:endParaRPr lang="pt-BR"/>
          </a:p>
        </p:txBody>
      </p:sp>
      <p:sp>
        <p:nvSpPr>
          <p:cNvPr id="4" name="Espaço Reservado para Rodapé 3"/>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5" name="Espaço Reservado para Número de Slide 4"/>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27505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FB17F66-FFFC-45CF-863E-6DFE5E33AAC7}" type="datetime1">
              <a:rPr lang="pt-BR" smtClean="0"/>
              <a:t>27/09/2022</a:t>
            </a:fld>
            <a:endParaRPr lang="pt-BR"/>
          </a:p>
        </p:txBody>
      </p:sp>
      <p:sp>
        <p:nvSpPr>
          <p:cNvPr id="3" name="Espaço Reservado para Rodapé 2"/>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4" name="Espaço Reservado para Número de Slide 3"/>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210674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C448DDC-F617-4E91-BF13-E82AF76200C8}" type="datetime1">
              <a:rPr lang="pt-BR" smtClean="0"/>
              <a:t>27/09/2022</a:t>
            </a:fld>
            <a:endParaRPr lang="pt-BR"/>
          </a:p>
        </p:txBody>
      </p:sp>
      <p:sp>
        <p:nvSpPr>
          <p:cNvPr id="6" name="Espaço Reservado para Rodapé 5"/>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95387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9DAFD85E-5ADB-4DE9-999C-4657043D4907}" type="datetime1">
              <a:rPr lang="pt-BR" smtClean="0"/>
              <a:t>27/09/2022</a:t>
            </a:fld>
            <a:endParaRPr lang="pt-BR"/>
          </a:p>
        </p:txBody>
      </p:sp>
      <p:sp>
        <p:nvSpPr>
          <p:cNvPr id="6" name="Espaço Reservado para Rodapé 5"/>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7645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947057E-389D-4329-959B-AAC7C7409780}" type="datetime1">
              <a:rPr lang="pt-BR" smtClean="0"/>
              <a:t>27/09/2022</a:t>
            </a:fld>
            <a:endParaRPr lang="pt-BR"/>
          </a:p>
        </p:txBody>
      </p:sp>
      <p:sp>
        <p:nvSpPr>
          <p:cNvPr id="5" name="Espaço Reservado para Rodap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Secretaria de Infraestrutura, Mobilidade e Segurança Pública 2º Quadrimestre 2022</a:t>
            </a:r>
            <a:endParaRPr lang="pt-BR"/>
          </a:p>
        </p:txBody>
      </p:sp>
      <p:sp>
        <p:nvSpPr>
          <p:cNvPr id="6" name="Espaço Reservado para Número de Slid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C64A410-CE7D-46D5-BA7A-5F7F6C986998}" type="slidenum">
              <a:rPr lang="pt-BR" smtClean="0"/>
              <a:t>‹nº›</a:t>
            </a:fld>
            <a:endParaRPr lang="pt-BR"/>
          </a:p>
        </p:txBody>
      </p:sp>
    </p:spTree>
    <p:extLst>
      <p:ext uri="{BB962C8B-B14F-4D97-AF65-F5344CB8AC3E}">
        <p14:creationId xmlns:p14="http://schemas.microsoft.com/office/powerpoint/2010/main" val="222720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4"/>
          <p:cNvSpPr>
            <a:spLocks noChangeArrowheads="1"/>
          </p:cNvSpPr>
          <p:nvPr/>
        </p:nvSpPr>
        <p:spPr bwMode="auto">
          <a:xfrm>
            <a:off x="367010" y="318597"/>
            <a:ext cx="4493021"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kumimoji="0" lang="pt-BR" sz="2800" b="1" i="0" u="none" strike="noStrike" cap="none" normalizeH="0" baseline="0" dirty="0">
                <a:ln>
                  <a:noFill/>
                </a:ln>
                <a:solidFill>
                  <a:schemeClr val="bg1"/>
                </a:solidFill>
                <a:effectLst/>
                <a:latin typeface="Bahnschrift SemiBold Condensed" panose="020B0502040204020203" pitchFamily="34" charset="0"/>
                <a:ea typeface="Times New Roman" pitchFamily="18" charset="0"/>
                <a:cs typeface="Arial" pitchFamily="34" charset="0"/>
              </a:rPr>
              <a:t>SECRETARIA MUNICIPAL DE </a:t>
            </a:r>
            <a:r>
              <a:rPr lang="pt-BR" sz="2800" b="1" dirty="0" smtClean="0">
                <a:solidFill>
                  <a:schemeClr val="bg1"/>
                </a:solidFill>
                <a:latin typeface="Bahnschrift SemiBold Condensed" panose="020B0502040204020203" pitchFamily="34" charset="0"/>
                <a:ea typeface="Times New Roman" pitchFamily="18" charset="0"/>
                <a:cs typeface="Arial" pitchFamily="34" charset="0"/>
              </a:rPr>
              <a:t>INFRAESTRUTURA</a:t>
            </a:r>
            <a:r>
              <a:rPr kumimoji="0" lang="pt-BR" sz="2800" b="1" i="0" u="none" strike="noStrike" cap="none" normalizeH="0" baseline="0" dirty="0" smtClean="0">
                <a:ln>
                  <a:noFill/>
                </a:ln>
                <a:solidFill>
                  <a:schemeClr val="bg1"/>
                </a:solidFill>
                <a:effectLst/>
                <a:latin typeface="Bahnschrift SemiBold Condensed" panose="020B0502040204020203" pitchFamily="34" charset="0"/>
                <a:ea typeface="Times New Roman" pitchFamily="18" charset="0"/>
                <a:cs typeface="Arial" pitchFamily="34" charset="0"/>
              </a:rPr>
              <a:t>,</a:t>
            </a:r>
            <a:endParaRPr kumimoji="0" lang="pt-BR" sz="2800" b="1" i="0" u="none" strike="noStrike" cap="none" normalizeH="0" baseline="0" dirty="0">
              <a:ln>
                <a:noFill/>
              </a:ln>
              <a:solidFill>
                <a:schemeClr val="bg1"/>
              </a:solidFill>
              <a:effectLst/>
              <a:latin typeface="Bahnschrift SemiBold Condensed" panose="020B0502040204020203"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kumimoji="0" lang="pt-BR" sz="2800" b="1" i="0" u="none" strike="noStrike" cap="none" normalizeH="0" baseline="0" dirty="0">
                <a:ln>
                  <a:noFill/>
                </a:ln>
                <a:solidFill>
                  <a:schemeClr val="bg1"/>
                </a:solidFill>
                <a:effectLst/>
                <a:latin typeface="Bahnschrift SemiBold Condensed" panose="020B0502040204020203" pitchFamily="34" charset="0"/>
                <a:ea typeface="Times New Roman" pitchFamily="18" charset="0"/>
                <a:cs typeface="Arial" pitchFamily="34" charset="0"/>
              </a:rPr>
              <a:t> </a:t>
            </a:r>
            <a:r>
              <a:rPr lang="pt-BR" sz="2800" b="1" dirty="0" smtClean="0">
                <a:solidFill>
                  <a:schemeClr val="bg1"/>
                </a:solidFill>
                <a:latin typeface="Bahnschrift SemiBold Condensed" panose="020B0502040204020203" pitchFamily="34" charset="0"/>
                <a:ea typeface="Times New Roman" pitchFamily="18" charset="0"/>
                <a:cs typeface="Arial" pitchFamily="34" charset="0"/>
              </a:rPr>
              <a:t>MOBILIDADE</a:t>
            </a:r>
            <a:r>
              <a:rPr lang="pt-BR" sz="2800" b="1" dirty="0">
                <a:solidFill>
                  <a:schemeClr val="bg1"/>
                </a:solidFill>
                <a:latin typeface="Bahnschrift SemiBold Condensed" panose="020B0502040204020203" pitchFamily="34" charset="0"/>
                <a:ea typeface="Times New Roman" pitchFamily="18" charset="0"/>
                <a:cs typeface="Arial" pitchFamily="34" charset="0"/>
              </a:rPr>
              <a:t> </a:t>
            </a:r>
            <a:r>
              <a:rPr lang="pt-BR" sz="2800" b="1" dirty="0" smtClean="0">
                <a:solidFill>
                  <a:schemeClr val="bg1"/>
                </a:solidFill>
                <a:latin typeface="Bahnschrift SemiBold Condensed" panose="020B0502040204020203" pitchFamily="34" charset="0"/>
                <a:ea typeface="Times New Roman" pitchFamily="18" charset="0"/>
                <a:cs typeface="Arial" pitchFamily="34" charset="0"/>
              </a:rPr>
              <a:t>E SEGURANÇA PÚBLICA</a:t>
            </a:r>
            <a:endParaRPr kumimoji="0" lang="pt-BR" sz="2800" b="1" i="0" u="none" strike="noStrike" cap="none" normalizeH="0" baseline="0" dirty="0">
              <a:ln>
                <a:noFill/>
              </a:ln>
              <a:solidFill>
                <a:schemeClr val="bg1"/>
              </a:solidFill>
              <a:effectLst/>
              <a:latin typeface="Bahnschrift SemiBold Condensed" panose="020B0502040204020203"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lang="pt-BR" sz="2000" b="1" dirty="0">
                <a:solidFill>
                  <a:schemeClr val="bg1"/>
                </a:solidFill>
                <a:latin typeface="Bahnschrift SemiBold Condensed" panose="020B0502040204020203" pitchFamily="34" charset="0"/>
                <a:cs typeface="Arial" pitchFamily="34" charset="0"/>
              </a:rPr>
              <a:t>GESTÃO 2021 - 2024</a:t>
            </a:r>
            <a:endParaRPr kumimoji="0" lang="pt-BR" sz="2000" b="1" i="0" u="none" strike="noStrike" cap="none" normalizeH="0" baseline="0" dirty="0">
              <a:ln>
                <a:noFill/>
              </a:ln>
              <a:solidFill>
                <a:schemeClr val="bg1"/>
              </a:solidFill>
              <a:effectLst/>
              <a:latin typeface="Bahnschrift SemiBold Condensed" panose="020B0502040204020203"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pt-BR" sz="2800" b="1" i="0" u="none" strike="noStrike" cap="none" normalizeH="0" baseline="0" dirty="0">
              <a:ln>
                <a:noFill/>
              </a:ln>
              <a:solidFill>
                <a:schemeClr val="bg1"/>
              </a:solidFill>
              <a:effectLst/>
              <a:latin typeface="Arial" pitchFamily="34" charset="0"/>
              <a:cs typeface="Arial" pitchFamily="34" charset="0"/>
            </a:endParaRPr>
          </a:p>
          <a:p>
            <a:pPr lvl="0" algn="ctr" eaLnBrk="0" fontAlgn="base" hangingPunct="0">
              <a:spcBef>
                <a:spcPct val="0"/>
              </a:spcBef>
              <a:spcAft>
                <a:spcPct val="0"/>
              </a:spcAft>
              <a:tabLst>
                <a:tab pos="2700338" algn="ctr"/>
                <a:tab pos="5400675" algn="r"/>
              </a:tabLst>
            </a:pPr>
            <a:r>
              <a:rPr lang="pt-BR" sz="2800" b="1" dirty="0">
                <a:solidFill>
                  <a:schemeClr val="bg1"/>
                </a:solidFill>
                <a:effectLst>
                  <a:glow rad="63500">
                    <a:schemeClr val="accent1">
                      <a:satMod val="175000"/>
                      <a:alpha val="40000"/>
                    </a:schemeClr>
                  </a:glow>
                </a:effectLst>
                <a:latin typeface="Berlin Sans FB Demi" panose="020E0802020502020306" pitchFamily="34" charset="0"/>
                <a:cs typeface="Arial" pitchFamily="34" charset="0"/>
              </a:rPr>
              <a:t>Adam Dutra Machado</a:t>
            </a:r>
          </a:p>
          <a:p>
            <a:pPr lvl="0" algn="ctr" eaLnBrk="0" fontAlgn="base" hangingPunct="0">
              <a:spcBef>
                <a:spcPct val="0"/>
              </a:spcBef>
              <a:spcAft>
                <a:spcPct val="0"/>
              </a:spcAft>
              <a:tabLst>
                <a:tab pos="2700338" algn="ctr"/>
                <a:tab pos="5400675" algn="r"/>
              </a:tabLst>
            </a:pPr>
            <a:r>
              <a:rPr lang="pt-BR" sz="2000" b="1" dirty="0">
                <a:solidFill>
                  <a:schemeClr val="bg1"/>
                </a:solidFill>
                <a:effectLst>
                  <a:glow rad="63500">
                    <a:schemeClr val="accent1">
                      <a:satMod val="175000"/>
                      <a:alpha val="40000"/>
                    </a:schemeClr>
                  </a:glow>
                </a:effectLst>
                <a:latin typeface="Arial" pitchFamily="34" charset="0"/>
                <a:cs typeface="Arial" pitchFamily="34" charset="0"/>
              </a:rPr>
              <a:t>Secretário Municipal</a:t>
            </a: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endParaRPr lang="pt-BR" sz="2400" b="1"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pt-BR" sz="2400" b="1" i="0" u="none" strike="noStrike" cap="none" normalizeH="0" baseline="0" dirty="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lang="pt-BR" sz="2400" b="1" dirty="0">
                <a:solidFill>
                  <a:schemeClr val="bg1"/>
                </a:solidFill>
                <a:latin typeface="Arial" pitchFamily="34" charset="0"/>
                <a:cs typeface="Arial" pitchFamily="34" charset="0"/>
              </a:rPr>
              <a:t>2</a:t>
            </a:r>
            <a:r>
              <a:rPr kumimoji="0" lang="pt-BR" sz="2400" b="1" i="0" u="none" strike="noStrike" cap="none" normalizeH="0" baseline="0" dirty="0" smtClean="0">
                <a:ln>
                  <a:noFill/>
                </a:ln>
                <a:solidFill>
                  <a:schemeClr val="bg1"/>
                </a:solidFill>
                <a:effectLst/>
                <a:latin typeface="Arial" pitchFamily="34" charset="0"/>
                <a:cs typeface="Arial" pitchFamily="34" charset="0"/>
              </a:rPr>
              <a:t>º</a:t>
            </a:r>
            <a:r>
              <a:rPr kumimoji="0" lang="pt-BR" sz="2400" b="1" i="0" u="none" strike="noStrike" cap="none" normalizeH="0" dirty="0" smtClean="0">
                <a:ln>
                  <a:noFill/>
                </a:ln>
                <a:solidFill>
                  <a:schemeClr val="bg1"/>
                </a:solidFill>
                <a:effectLst/>
                <a:latin typeface="Arial" pitchFamily="34" charset="0"/>
                <a:cs typeface="Arial" pitchFamily="34" charset="0"/>
              </a:rPr>
              <a:t> </a:t>
            </a:r>
            <a:r>
              <a:rPr kumimoji="0" lang="pt-BR" sz="2400" b="1" i="0" u="none" strike="noStrike" cap="none" normalizeH="0" dirty="0">
                <a:ln>
                  <a:noFill/>
                </a:ln>
                <a:solidFill>
                  <a:schemeClr val="bg1"/>
                </a:solidFill>
                <a:effectLst/>
                <a:latin typeface="Arial" pitchFamily="34" charset="0"/>
                <a:cs typeface="Arial" pitchFamily="34" charset="0"/>
              </a:rPr>
              <a:t>QUADRIMESTRE</a:t>
            </a: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lang="pt-BR" sz="2400" b="1" baseline="0" dirty="0" smtClean="0">
                <a:solidFill>
                  <a:schemeClr val="bg1"/>
                </a:solidFill>
                <a:latin typeface="Arial" pitchFamily="34" charset="0"/>
                <a:cs typeface="Arial" pitchFamily="34" charset="0"/>
              </a:rPr>
              <a:t>2022</a:t>
            </a:r>
            <a:endParaRPr kumimoji="0" lang="pt-BR" sz="2400" b="1"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316032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9512" y="93800"/>
            <a:ext cx="6235808" cy="800219"/>
          </a:xfrm>
          <a:prstGeom prst="rect">
            <a:avLst/>
          </a:prstGeom>
          <a:noFill/>
        </p:spPr>
        <p:txBody>
          <a:bodyPr wrap="square" rtlCol="0">
            <a:spAutoFit/>
          </a:bodyPr>
          <a:lstStyle/>
          <a:p>
            <a:pPr algn="ctr"/>
            <a:r>
              <a:rPr lang="pt-BR" b="1" dirty="0">
                <a:solidFill>
                  <a:schemeClr val="tx2"/>
                </a:solidFill>
              </a:rPr>
              <a:t>AÇÕES REALIZADAS </a:t>
            </a:r>
            <a:r>
              <a:rPr lang="pt-BR" b="1" dirty="0" smtClean="0">
                <a:solidFill>
                  <a:schemeClr val="tx2"/>
                </a:solidFill>
              </a:rPr>
              <a:t>MAIO – AGOSTO 2022</a:t>
            </a:r>
            <a:endParaRPr lang="pt-BR" sz="1600" b="1" dirty="0">
              <a:solidFill>
                <a:schemeClr val="tx2"/>
              </a:solidFill>
            </a:endParaRPr>
          </a:p>
          <a:p>
            <a:pPr algn="ctr"/>
            <a:r>
              <a:rPr lang="pt-BR" sz="2800" b="1" dirty="0">
                <a:solidFill>
                  <a:schemeClr val="tx2"/>
                </a:solidFill>
              </a:rPr>
              <a:t> OPERAÇÃO TAPA BURACOS</a:t>
            </a:r>
          </a:p>
        </p:txBody>
      </p:sp>
      <p:sp>
        <p:nvSpPr>
          <p:cNvPr id="6" name="Espaço Reservado para Rodapé 5"/>
          <p:cNvSpPr>
            <a:spLocks noGrp="1"/>
          </p:cNvSpPr>
          <p:nvPr>
            <p:ph type="ftr" sz="quarter" idx="11"/>
          </p:nvPr>
        </p:nvSpPr>
        <p:spPr/>
        <p:txBody>
          <a:bodyPr/>
          <a:lstStyle/>
          <a:p>
            <a:r>
              <a:rPr lang="pt-BR" smtClean="0"/>
              <a:t>Secretaria de Infraestrutura, Mobilidade e Segurança Pública 2º Quadrimestre 2022</a:t>
            </a:r>
            <a:endParaRPr lang="pt-B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29837"/>
            <a:ext cx="2391759" cy="3024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155500"/>
            <a:ext cx="2372919" cy="316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323608"/>
            <a:ext cx="2447583" cy="351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57022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Rodapé 4"/>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9502"/>
            <a:ext cx="2340730" cy="3266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43558"/>
            <a:ext cx="2306845" cy="3015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203598"/>
            <a:ext cx="2414009" cy="3291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4900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07504" y="699542"/>
            <a:ext cx="6379823" cy="369332"/>
          </a:xfrm>
          <a:prstGeom prst="rect">
            <a:avLst/>
          </a:prstGeom>
          <a:noFill/>
        </p:spPr>
        <p:txBody>
          <a:bodyPr wrap="square" rtlCol="0">
            <a:spAutoFit/>
          </a:bodyPr>
          <a:lstStyle/>
          <a:p>
            <a:r>
              <a:rPr lang="pt-BR" b="1" dirty="0" smtClean="0">
                <a:solidFill>
                  <a:srgbClr val="FF0000"/>
                </a:solidFill>
              </a:rPr>
              <a:t>TOTAL GERAL R$ 12.614,80</a:t>
            </a:r>
            <a:endParaRPr lang="pt-BR" sz="2800" b="1" dirty="0">
              <a:solidFill>
                <a:srgbClr val="FF0000"/>
              </a:solidFill>
            </a:endParaRPr>
          </a:p>
        </p:txBody>
      </p:sp>
      <p:sp>
        <p:nvSpPr>
          <p:cNvPr id="6" name="Espaço Reservado para Rodapé 5"/>
          <p:cNvSpPr>
            <a:spLocks noGrp="1"/>
          </p:cNvSpPr>
          <p:nvPr>
            <p:ph type="ftr" sz="quarter" idx="11"/>
          </p:nvPr>
        </p:nvSpPr>
        <p:spPr>
          <a:xfrm>
            <a:off x="0" y="4731990"/>
            <a:ext cx="2895600" cy="273844"/>
          </a:xfrm>
        </p:spPr>
        <p:txBody>
          <a:bodyPr/>
          <a:lstStyle/>
          <a:p>
            <a:r>
              <a:rPr lang="pt-BR" dirty="0" smtClean="0"/>
              <a:t>Secretaria de Infraestrutura, Mobilidade e Segurança Pública 2º Quadrimestre 2022</a:t>
            </a:r>
            <a:endParaRPr lang="pt-BR" dirty="0"/>
          </a:p>
        </p:txBody>
      </p:sp>
      <p:sp>
        <p:nvSpPr>
          <p:cNvPr id="7"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323528" y="52981"/>
            <a:ext cx="5562892" cy="574553"/>
          </a:xfrm>
          <a:prstGeom prst="roundRect">
            <a:avLst/>
          </a:prstGeom>
          <a:solidFill>
            <a:schemeClr val="tx1"/>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a:solidFill>
                  <a:srgbClr val="FFFF00"/>
                </a:solidFill>
              </a:rPr>
              <a:t>SINALIZAÇÃO VIÁRIA E TRÂNSITO </a:t>
            </a:r>
            <a:endParaRPr lang="pt-BR" sz="2400" dirty="0">
              <a:solidFill>
                <a:srgbClr val="FFFF00"/>
              </a:solidFill>
              <a:ea typeface="Calibri"/>
              <a:cs typeface="Times New Roman"/>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161217"/>
            <a:ext cx="2683316" cy="1886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176756"/>
            <a:ext cx="3058541" cy="1723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104344"/>
            <a:ext cx="2946475" cy="155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356458"/>
            <a:ext cx="2150328" cy="3133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61703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Rodapé 5"/>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211710"/>
            <a:ext cx="1148903" cy="270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23478"/>
            <a:ext cx="1811659" cy="2169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1" y="123478"/>
            <a:ext cx="1772751" cy="2865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296" y="2508404"/>
            <a:ext cx="1401517" cy="2339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123478"/>
            <a:ext cx="1936299" cy="2213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2504202"/>
            <a:ext cx="1517898" cy="2230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1491630"/>
            <a:ext cx="2834623" cy="2853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25789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9"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179512" y="195486"/>
            <a:ext cx="5184576" cy="646561"/>
          </a:xfrm>
          <a:prstGeom prst="roundRect">
            <a:avLst/>
          </a:prstGeom>
          <a:solidFill>
            <a:schemeClr val="accent6">
              <a:lumMod val="75000"/>
            </a:schemeClr>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pt-BR" sz="2400" b="1" dirty="0">
                <a:solidFill>
                  <a:schemeClr val="tx1"/>
                </a:solidFill>
              </a:rPr>
              <a:t>DESASTRE NATURAL: INUNDAÇÕES DE 02 À 08 DE MAIO</a:t>
            </a:r>
          </a:p>
        </p:txBody>
      </p:sp>
      <p:sp>
        <p:nvSpPr>
          <p:cNvPr id="3" name="CaixaDeTexto 2"/>
          <p:cNvSpPr txBox="1"/>
          <p:nvPr/>
        </p:nvSpPr>
        <p:spPr>
          <a:xfrm>
            <a:off x="395536" y="1131590"/>
            <a:ext cx="6120680" cy="369332"/>
          </a:xfrm>
          <a:prstGeom prst="rect">
            <a:avLst/>
          </a:prstGeom>
          <a:noFill/>
        </p:spPr>
        <p:txBody>
          <a:bodyPr wrap="square" rtlCol="0">
            <a:spAutoFit/>
          </a:bodyPr>
          <a:lstStyle/>
          <a:p>
            <a:endParaRPr lang="pt-BR" dirty="0"/>
          </a:p>
        </p:txBody>
      </p:sp>
      <p:sp>
        <p:nvSpPr>
          <p:cNvPr id="2" name="CaixaDeTexto 1"/>
          <p:cNvSpPr txBox="1"/>
          <p:nvPr/>
        </p:nvSpPr>
        <p:spPr>
          <a:xfrm>
            <a:off x="323528" y="915566"/>
            <a:ext cx="8352928" cy="1477328"/>
          </a:xfrm>
          <a:prstGeom prst="rect">
            <a:avLst/>
          </a:prstGeom>
          <a:noFill/>
        </p:spPr>
        <p:txBody>
          <a:bodyPr wrap="square" rtlCol="0">
            <a:spAutoFit/>
          </a:bodyPr>
          <a:lstStyle/>
          <a:p>
            <a:pPr marL="285750" indent="-285750">
              <a:buFont typeface="Arial" panose="020B0604020202020204" pitchFamily="34" charset="0"/>
              <a:buChar char="•"/>
            </a:pPr>
            <a:r>
              <a:rPr lang="pt-BR" b="1" dirty="0"/>
              <a:t>D</a:t>
            </a:r>
            <a:r>
              <a:rPr lang="pt-BR" b="1" dirty="0" smtClean="0"/>
              <a:t>anificações </a:t>
            </a:r>
            <a:r>
              <a:rPr lang="pt-BR" b="1" dirty="0"/>
              <a:t>em 116 unidades habitacionais, 1 instalação P</a:t>
            </a:r>
            <a:r>
              <a:rPr lang="pt-BR" b="1" dirty="0" smtClean="0"/>
              <a:t>ública</a:t>
            </a:r>
            <a:r>
              <a:rPr lang="pt-BR" b="1" dirty="0"/>
              <a:t>, e 15 obras de infraestruturas públicas descritas no FIDE. </a:t>
            </a:r>
            <a:endParaRPr lang="pt-BR" b="1" dirty="0" smtClean="0"/>
          </a:p>
          <a:p>
            <a:pPr marL="285750" indent="-285750">
              <a:buFont typeface="Arial" panose="020B0604020202020204" pitchFamily="34" charset="0"/>
              <a:buChar char="•"/>
            </a:pPr>
            <a:r>
              <a:rPr lang="pt-BR" dirty="0"/>
              <a:t>Nestas localidades acima se resultam em atividades executadas e custeadas através da Secretaria de Infraestrutura</a:t>
            </a:r>
            <a:r>
              <a:rPr lang="pt-BR" dirty="0" smtClean="0"/>
              <a:t>, </a:t>
            </a:r>
            <a:r>
              <a:rPr lang="pt-BR" b="1" dirty="0" smtClean="0">
                <a:solidFill>
                  <a:srgbClr val="FF0000"/>
                </a:solidFill>
              </a:rPr>
              <a:t>o </a:t>
            </a:r>
            <a:r>
              <a:rPr lang="pt-BR" b="1" dirty="0">
                <a:solidFill>
                  <a:srgbClr val="FF0000"/>
                </a:solidFill>
              </a:rPr>
              <a:t>valor estimado total </a:t>
            </a:r>
            <a:r>
              <a:rPr lang="pt-BR" b="1" dirty="0" smtClean="0">
                <a:solidFill>
                  <a:srgbClr val="FF0000"/>
                </a:solidFill>
              </a:rPr>
              <a:t>foi </a:t>
            </a:r>
            <a:r>
              <a:rPr lang="pt-BR" b="1" dirty="0">
                <a:solidFill>
                  <a:srgbClr val="FF0000"/>
                </a:solidFill>
              </a:rPr>
              <a:t>de R$46.541,52</a:t>
            </a:r>
            <a:r>
              <a:rPr lang="pt-BR" dirty="0"/>
              <a:t>.</a:t>
            </a:r>
          </a:p>
          <a:p>
            <a:endParaRPr lang="pt-BR" b="1" dirty="0"/>
          </a:p>
        </p:txBody>
      </p:sp>
      <p:sp>
        <p:nvSpPr>
          <p:cNvPr id="5" name="CaixaDeTexto 4"/>
          <p:cNvSpPr txBox="1"/>
          <p:nvPr/>
        </p:nvSpPr>
        <p:spPr>
          <a:xfrm>
            <a:off x="323528" y="2392894"/>
            <a:ext cx="8208912" cy="1477328"/>
          </a:xfrm>
          <a:prstGeom prst="rect">
            <a:avLst/>
          </a:prstGeom>
          <a:noFill/>
        </p:spPr>
        <p:txBody>
          <a:bodyPr wrap="square" rtlCol="0">
            <a:spAutoFit/>
          </a:bodyPr>
          <a:lstStyle/>
          <a:p>
            <a:pPr marL="285750" indent="-285750">
              <a:buFont typeface="Arial" panose="020B0604020202020204" pitchFamily="34" charset="0"/>
              <a:buChar char="•"/>
            </a:pPr>
            <a:r>
              <a:rPr lang="pt-BR" dirty="0"/>
              <a:t>Os danos ocasionados nas localidades citadas foram alagamentos nas vias públicas, bem como bocas de lobo impossibilitadas de suas funções por meio da alta demanda de chuva, inundações em locais privados, como casas e terrenos, trazendo como consequência perca de móveis, destruições de imóveis particulares e públicos. </a:t>
            </a:r>
          </a:p>
        </p:txBody>
      </p:sp>
    </p:spTree>
    <p:extLst>
      <p:ext uri="{BB962C8B-B14F-4D97-AF65-F5344CB8AC3E}">
        <p14:creationId xmlns:p14="http://schemas.microsoft.com/office/powerpoint/2010/main" val="3795620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6156176" y="4738491"/>
            <a:ext cx="2895600" cy="273844"/>
          </a:xfrm>
        </p:spPr>
        <p:txBody>
          <a:bodyPr/>
          <a:lstStyle/>
          <a:p>
            <a:r>
              <a:rPr lang="pt-BR" dirty="0" smtClean="0"/>
              <a:t>Secretaria de Infraestrutura, Mobilidade e Segurança Pública 2º Quadrimestre 2022</a:t>
            </a:r>
            <a:endParaRPr lang="pt-BR" dirty="0"/>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5486"/>
            <a:ext cx="1935239" cy="2613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30658"/>
            <a:ext cx="2228850" cy="2543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003798"/>
            <a:ext cx="1318102" cy="200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767" y="2910274"/>
            <a:ext cx="2811388" cy="2115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1419622"/>
            <a:ext cx="2909205" cy="2393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09210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6084168" y="4739684"/>
            <a:ext cx="2895600" cy="273844"/>
          </a:xfrm>
        </p:spPr>
        <p:txBody>
          <a:bodyPr/>
          <a:lstStyle/>
          <a:p>
            <a:r>
              <a:rPr lang="pt-BR" dirty="0" smtClean="0"/>
              <a:t>Secretaria de Infraestrutura, Mobilidade e Segurança Pública 2º Quadrimestre 2022</a:t>
            </a:r>
            <a:endParaRPr lang="pt-BR" dirty="0"/>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504632"/>
            <a:ext cx="1824736" cy="2259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3478"/>
            <a:ext cx="2470026" cy="21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382073"/>
            <a:ext cx="1559492" cy="2494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53632"/>
            <a:ext cx="1760576" cy="2337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2519038"/>
            <a:ext cx="1995057" cy="2186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315920"/>
            <a:ext cx="2391969" cy="2066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9"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224" y="1713892"/>
            <a:ext cx="2262683" cy="2892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78620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Rodapé 6"/>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8" name="CaixaDeTexto 7"/>
          <p:cNvSpPr txBox="1"/>
          <p:nvPr/>
        </p:nvSpPr>
        <p:spPr>
          <a:xfrm>
            <a:off x="108660" y="123478"/>
            <a:ext cx="6235808" cy="461665"/>
          </a:xfrm>
          <a:prstGeom prst="rect">
            <a:avLst/>
          </a:prstGeom>
          <a:solidFill>
            <a:srgbClr val="FFFF00"/>
          </a:solidFill>
        </p:spPr>
        <p:txBody>
          <a:bodyPr wrap="square" rtlCol="0">
            <a:spAutoFit/>
          </a:bodyPr>
          <a:lstStyle/>
          <a:p>
            <a:pPr algn="ctr"/>
            <a:r>
              <a:rPr lang="pt-BR" sz="2400" b="1" dirty="0" smtClean="0">
                <a:solidFill>
                  <a:schemeClr val="accent1"/>
                </a:solidFill>
              </a:rPr>
              <a:t>GESTÃO PATRIMONIAL E FROTA MUNICIPAL</a:t>
            </a:r>
            <a:endParaRPr lang="pt-BR" sz="2400" b="1" dirty="0">
              <a:solidFill>
                <a:schemeClr val="accent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843558"/>
            <a:ext cx="4524375" cy="238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255411"/>
            <a:ext cx="2521207" cy="3400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4" y="3795886"/>
            <a:ext cx="5247308" cy="57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36081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627534"/>
            <a:ext cx="3754760" cy="363487"/>
          </a:xfrm>
        </p:spPr>
        <p:txBody>
          <a:bodyPr>
            <a:noAutofit/>
          </a:bodyPr>
          <a:lstStyle/>
          <a:p>
            <a:r>
              <a:rPr lang="pt-BR" sz="2000" b="1" dirty="0" smtClean="0"/>
              <a:t>AQUISIÇÃO DE CARROS</a:t>
            </a:r>
          </a:p>
          <a:p>
            <a:r>
              <a:rPr lang="pt-BR" sz="2000" b="1" dirty="0" smtClean="0">
                <a:solidFill>
                  <a:srgbClr val="FF0000"/>
                </a:solidFill>
              </a:rPr>
              <a:t>R$ :186.300,00</a:t>
            </a:r>
            <a:endParaRPr lang="pt-BR" sz="2000" b="1" dirty="0">
              <a:solidFill>
                <a:srgbClr val="FF0000"/>
              </a:solidFill>
            </a:endParaRPr>
          </a:p>
        </p:txBody>
      </p:sp>
      <p:sp>
        <p:nvSpPr>
          <p:cNvPr id="4" name="Espaço Reservado para Rodapé 3"/>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6" name="CaixaDeTexto 5"/>
          <p:cNvSpPr txBox="1"/>
          <p:nvPr/>
        </p:nvSpPr>
        <p:spPr>
          <a:xfrm>
            <a:off x="108660" y="123478"/>
            <a:ext cx="6235808" cy="461665"/>
          </a:xfrm>
          <a:prstGeom prst="rect">
            <a:avLst/>
          </a:prstGeom>
          <a:solidFill>
            <a:srgbClr val="FFFF00"/>
          </a:solidFill>
        </p:spPr>
        <p:txBody>
          <a:bodyPr wrap="square" rtlCol="0">
            <a:spAutoFit/>
          </a:bodyPr>
          <a:lstStyle/>
          <a:p>
            <a:pPr algn="ctr"/>
            <a:r>
              <a:rPr lang="pt-BR" sz="2400" b="1" dirty="0" smtClean="0">
                <a:solidFill>
                  <a:schemeClr val="accent1"/>
                </a:solidFill>
              </a:rPr>
              <a:t>GESTÃO PATRIMONIAL E FROTA MUNICIPAL</a:t>
            </a:r>
            <a:endParaRPr lang="pt-BR" sz="2400" b="1" dirty="0">
              <a:solidFill>
                <a:schemeClr val="accent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91630"/>
            <a:ext cx="4007473" cy="2236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83718"/>
            <a:ext cx="3659968" cy="2270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49736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Rodapé 5"/>
          <p:cNvSpPr>
            <a:spLocks noGrp="1"/>
          </p:cNvSpPr>
          <p:nvPr>
            <p:ph type="ftr" sz="quarter" idx="11"/>
          </p:nvPr>
        </p:nvSpPr>
        <p:spPr/>
        <p:txBody>
          <a:bodyPr/>
          <a:lstStyle/>
          <a:p>
            <a:r>
              <a:rPr lang="pt-BR" smtClean="0"/>
              <a:t>Secretaria de Infraestrutura, Mobilidade e Segurança Pública 2º Quadrimestre 2022</a:t>
            </a:r>
            <a:endParaRPr lang="pt-BR"/>
          </a:p>
        </p:txBody>
      </p:sp>
      <p:sp>
        <p:nvSpPr>
          <p:cNvPr id="7" name="CaixaDeTexto 6"/>
          <p:cNvSpPr txBox="1"/>
          <p:nvPr/>
        </p:nvSpPr>
        <p:spPr>
          <a:xfrm>
            <a:off x="107504" y="48563"/>
            <a:ext cx="6235808" cy="523220"/>
          </a:xfrm>
          <a:prstGeom prst="rect">
            <a:avLst/>
          </a:prstGeom>
          <a:solidFill>
            <a:srgbClr val="FFFF00"/>
          </a:solidFill>
        </p:spPr>
        <p:txBody>
          <a:bodyPr wrap="square" rtlCol="0">
            <a:spAutoFit/>
          </a:bodyPr>
          <a:lstStyle/>
          <a:p>
            <a:pPr algn="ctr"/>
            <a:r>
              <a:rPr lang="pt-BR" sz="2800" b="1" dirty="0" smtClean="0">
                <a:solidFill>
                  <a:schemeClr val="accent1"/>
                </a:solidFill>
              </a:rPr>
              <a:t>TRANSPORTE DE PACIENTES</a:t>
            </a:r>
            <a:endParaRPr lang="pt-BR" sz="2800" b="1" dirty="0">
              <a:solidFill>
                <a:schemeClr val="accent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351181"/>
            <a:ext cx="3171825"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02" y="1707654"/>
            <a:ext cx="3377610" cy="1484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26" y="1059581"/>
            <a:ext cx="5068044" cy="2969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73935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11560" y="32250"/>
            <a:ext cx="6439882" cy="1200329"/>
          </a:xfrm>
          <a:prstGeom prst="rect">
            <a:avLst/>
          </a:prstGeom>
          <a:noFill/>
        </p:spPr>
        <p:txBody>
          <a:bodyPr wrap="square" rtlCol="0">
            <a:spAutoFit/>
          </a:bodyPr>
          <a:lstStyle/>
          <a:p>
            <a:pPr algn="ctr"/>
            <a:r>
              <a:rPr lang="pt-BR" sz="2400" b="1" dirty="0">
                <a:solidFill>
                  <a:schemeClr val="accent1">
                    <a:lumMod val="75000"/>
                  </a:schemeClr>
                </a:solidFill>
              </a:rPr>
              <a:t>SISTEMA DE ORDEM DE SERVIÇOS E OBRAS</a:t>
            </a:r>
          </a:p>
          <a:p>
            <a:pPr algn="ctr"/>
            <a:r>
              <a:rPr lang="pt-BR" sz="2400" b="1" dirty="0">
                <a:solidFill>
                  <a:schemeClr val="accent1">
                    <a:lumMod val="75000"/>
                  </a:schemeClr>
                </a:solidFill>
              </a:rPr>
              <a:t> (SOS-OBRAS)</a:t>
            </a:r>
          </a:p>
          <a:p>
            <a:pPr algn="ctr"/>
            <a:r>
              <a:rPr lang="pt-BR" sz="2400" b="1" dirty="0" smtClean="0">
                <a:solidFill>
                  <a:schemeClr val="accent1">
                    <a:lumMod val="75000"/>
                  </a:schemeClr>
                </a:solidFill>
              </a:rPr>
              <a:t>MAIO– AGOSTO 2022</a:t>
            </a:r>
            <a:endParaRPr lang="pt-BR" sz="2400" b="1" dirty="0">
              <a:solidFill>
                <a:schemeClr val="accent1">
                  <a:lumMod val="75000"/>
                </a:schemeClr>
              </a:solidFill>
            </a:endParaRPr>
          </a:p>
        </p:txBody>
      </p:sp>
      <p:sp>
        <p:nvSpPr>
          <p:cNvPr id="8" name="CaixaDeTexto 7"/>
          <p:cNvSpPr txBox="1"/>
          <p:nvPr/>
        </p:nvSpPr>
        <p:spPr>
          <a:xfrm>
            <a:off x="256164" y="4587974"/>
            <a:ext cx="8636316" cy="430887"/>
          </a:xfrm>
          <a:prstGeom prst="rect">
            <a:avLst/>
          </a:prstGeom>
          <a:noFill/>
        </p:spPr>
        <p:txBody>
          <a:bodyPr wrap="square" rtlCol="0">
            <a:spAutoFit/>
          </a:bodyPr>
          <a:lstStyle/>
          <a:p>
            <a:r>
              <a:rPr lang="pt-BR" sz="1100" dirty="0"/>
              <a:t>*Quantitativo que é registrado pelo sistema de ordens de serviço.  Podendo haver um número maior devido aos chamados  que foram resolvidos na rua e não foram registrados.</a:t>
            </a:r>
          </a:p>
        </p:txBody>
      </p:sp>
      <p:graphicFrame>
        <p:nvGraphicFramePr>
          <p:cNvPr id="2" name="Tabela 1"/>
          <p:cNvGraphicFramePr>
            <a:graphicFrameLocks noGrp="1"/>
          </p:cNvGraphicFramePr>
          <p:nvPr>
            <p:extLst>
              <p:ext uri="{D42A27DB-BD31-4B8C-83A1-F6EECF244321}">
                <p14:modId xmlns:p14="http://schemas.microsoft.com/office/powerpoint/2010/main" val="2089432149"/>
              </p:ext>
            </p:extLst>
          </p:nvPr>
        </p:nvGraphicFramePr>
        <p:xfrm>
          <a:off x="2195736" y="1271413"/>
          <a:ext cx="3384376" cy="329184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xmlns="" val="20000"/>
                    </a:ext>
                  </a:extLst>
                </a:gridCol>
                <a:gridCol w="648072">
                  <a:extLst>
                    <a:ext uri="{9D8B030D-6E8A-4147-A177-3AD203B41FA5}">
                      <a16:colId xmlns:a16="http://schemas.microsoft.com/office/drawing/2014/main" xmlns="" val="20001"/>
                    </a:ext>
                  </a:extLst>
                </a:gridCol>
              </a:tblGrid>
              <a:tr h="317576">
                <a:tc>
                  <a:txBody>
                    <a:bodyPr/>
                    <a:lstStyle/>
                    <a:p>
                      <a:r>
                        <a:rPr lang="pt-BR" b="0" baseline="0" dirty="0" smtClean="0">
                          <a:solidFill>
                            <a:sysClr val="windowText" lastClr="000000"/>
                          </a:solidFill>
                        </a:rPr>
                        <a:t>SERVICOS E OBRAS EM GERAL</a:t>
                      </a:r>
                      <a:endParaRPr lang="pt-BR" b="0" dirty="0">
                        <a:solidFill>
                          <a:sysClr val="windowText" lastClr="000000"/>
                        </a:solidFill>
                      </a:endParaRPr>
                    </a:p>
                  </a:txBody>
                  <a:tcPr>
                    <a:solidFill>
                      <a:schemeClr val="accent1">
                        <a:lumMod val="40000"/>
                        <a:lumOff val="60000"/>
                      </a:schemeClr>
                    </a:solidFill>
                  </a:tcPr>
                </a:tc>
                <a:tc>
                  <a:txBody>
                    <a:bodyPr/>
                    <a:lstStyle/>
                    <a:p>
                      <a:r>
                        <a:rPr lang="pt-BR" b="0" dirty="0" smtClean="0">
                          <a:solidFill>
                            <a:sysClr val="windowText" lastClr="000000"/>
                          </a:solidFill>
                        </a:rPr>
                        <a:t>234</a:t>
                      </a:r>
                      <a:endParaRPr lang="pt-BR" b="0" dirty="0">
                        <a:solidFill>
                          <a:sysClr val="windowText" lastClr="000000"/>
                        </a:solidFill>
                      </a:endParaRPr>
                    </a:p>
                  </a:txBody>
                  <a:tcPr>
                    <a:solidFill>
                      <a:schemeClr val="accent1">
                        <a:lumMod val="40000"/>
                        <a:lumOff val="60000"/>
                      </a:schemeClr>
                    </a:solidFill>
                  </a:tcPr>
                </a:tc>
                <a:extLst>
                  <a:ext uri="{0D108BD9-81ED-4DB2-BD59-A6C34878D82A}">
                    <a16:rowId xmlns:a16="http://schemas.microsoft.com/office/drawing/2014/main" xmlns="" val="10001"/>
                  </a:ext>
                </a:extLst>
              </a:tr>
              <a:tr h="317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LIGAÇÕES DE REDE</a:t>
                      </a:r>
                      <a:endParaRPr lang="pt-BR" b="0" dirty="0">
                        <a:solidFill>
                          <a:sysClr val="windowText" lastClr="000000"/>
                        </a:solidFill>
                      </a:endParaRPr>
                    </a:p>
                  </a:txBody>
                  <a:tcPr>
                    <a:solidFill>
                      <a:schemeClr val="accent1">
                        <a:lumMod val="40000"/>
                        <a:lumOff val="60000"/>
                      </a:schemeClr>
                    </a:solidFill>
                  </a:tcPr>
                </a:tc>
                <a:tc>
                  <a:txBody>
                    <a:bodyPr/>
                    <a:lstStyle/>
                    <a:p>
                      <a:r>
                        <a:rPr lang="pt-BR" b="0" dirty="0" smtClean="0">
                          <a:solidFill>
                            <a:sysClr val="windowText" lastClr="000000"/>
                          </a:solidFill>
                        </a:rPr>
                        <a:t>32</a:t>
                      </a:r>
                      <a:endParaRPr lang="pt-BR" b="0" dirty="0">
                        <a:solidFill>
                          <a:sysClr val="windowText" lastClr="000000"/>
                        </a:solidFill>
                      </a:endParaRPr>
                    </a:p>
                  </a:txBody>
                  <a:tcPr>
                    <a:solidFill>
                      <a:schemeClr val="accent1">
                        <a:lumMod val="40000"/>
                        <a:lumOff val="60000"/>
                      </a:schemeClr>
                    </a:solidFill>
                  </a:tcPr>
                </a:tc>
              </a:tr>
              <a:tr h="317576">
                <a:tc>
                  <a:txBody>
                    <a:bodyPr/>
                    <a:lstStyle/>
                    <a:p>
                      <a:r>
                        <a:rPr lang="pt-BR" dirty="0" smtClean="0"/>
                        <a:t>Calçamentos</a:t>
                      </a:r>
                    </a:p>
                    <a:p>
                      <a:r>
                        <a:rPr lang="pt-BR" dirty="0" smtClean="0"/>
                        <a:t>REVITALIZA</a:t>
                      </a:r>
                      <a:r>
                        <a:rPr lang="pt-BR" baseline="0" dirty="0" smtClean="0"/>
                        <a:t> MAIS</a:t>
                      </a:r>
                      <a:endParaRPr lang="pt-BR" dirty="0"/>
                    </a:p>
                  </a:txBody>
                  <a:tcPr/>
                </a:tc>
                <a:tc>
                  <a:txBody>
                    <a:bodyPr/>
                    <a:lstStyle/>
                    <a:p>
                      <a:r>
                        <a:rPr lang="pt-BR" dirty="0" smtClean="0"/>
                        <a:t>194</a:t>
                      </a:r>
                      <a:endParaRPr lang="pt-BR" dirty="0"/>
                    </a:p>
                  </a:txBody>
                  <a:tcPr/>
                </a:tc>
              </a:tr>
              <a:tr h="317576">
                <a:tc>
                  <a:txBody>
                    <a:bodyPr/>
                    <a:lstStyle/>
                    <a:p>
                      <a:r>
                        <a:rPr lang="pt-BR" baseline="0" dirty="0" smtClean="0"/>
                        <a:t>Patrolamento</a:t>
                      </a:r>
                    </a:p>
                    <a:p>
                      <a:r>
                        <a:rPr lang="pt-BR" baseline="0" dirty="0" smtClean="0"/>
                        <a:t>AÇÃO MAIS ESTRADAS</a:t>
                      </a:r>
                      <a:endParaRPr lang="pt-BR" dirty="0"/>
                    </a:p>
                  </a:txBody>
                  <a:tcPr/>
                </a:tc>
                <a:tc>
                  <a:txBody>
                    <a:bodyPr/>
                    <a:lstStyle/>
                    <a:p>
                      <a:r>
                        <a:rPr lang="pt-BR" dirty="0" smtClean="0"/>
                        <a:t>74</a:t>
                      </a:r>
                      <a:endParaRPr lang="pt-BR" dirty="0"/>
                    </a:p>
                  </a:txBody>
                  <a:tcPr/>
                </a:tc>
                <a:extLst>
                  <a:ext uri="{0D108BD9-81ED-4DB2-BD59-A6C34878D82A}">
                    <a16:rowId xmlns:a16="http://schemas.microsoft.com/office/drawing/2014/main" xmlns="" val="10002"/>
                  </a:ext>
                </a:extLst>
              </a:tr>
              <a:tr h="154280">
                <a:tc>
                  <a:txBody>
                    <a:bodyPr/>
                    <a:lstStyle/>
                    <a:p>
                      <a:r>
                        <a:rPr lang="pt-BR" dirty="0" smtClean="0"/>
                        <a:t>TAPA BURACOS</a:t>
                      </a:r>
                      <a:endParaRPr lang="pt-BR" dirty="0"/>
                    </a:p>
                  </a:txBody>
                  <a:tcPr/>
                </a:tc>
                <a:tc>
                  <a:txBody>
                    <a:bodyPr/>
                    <a:lstStyle/>
                    <a:p>
                      <a:r>
                        <a:rPr lang="pt-BR" dirty="0" smtClean="0"/>
                        <a:t>118</a:t>
                      </a:r>
                      <a:endParaRPr lang="pt-BR" dirty="0"/>
                    </a:p>
                  </a:txBody>
                  <a:tcPr/>
                </a:tc>
                <a:extLst>
                  <a:ext uri="{0D108BD9-81ED-4DB2-BD59-A6C34878D82A}">
                    <a16:rowId xmlns:a16="http://schemas.microsoft.com/office/drawing/2014/main" xmlns="" val="10003"/>
                  </a:ext>
                </a:extLst>
              </a:tr>
              <a:tr h="154280">
                <a:tc>
                  <a:txBody>
                    <a:bodyPr/>
                    <a:lstStyle/>
                    <a:p>
                      <a:r>
                        <a:rPr lang="pt-BR" b="1" dirty="0" smtClean="0"/>
                        <a:t>TOTAL SOLICITAÇÕES </a:t>
                      </a:r>
                      <a:r>
                        <a:rPr lang="pt-BR" b="1" dirty="0"/>
                        <a:t>REGISTRADAS</a:t>
                      </a:r>
                    </a:p>
                  </a:txBody>
                  <a:tcPr>
                    <a:solidFill>
                      <a:srgbClr val="00B0F0"/>
                    </a:solidFill>
                  </a:tcPr>
                </a:tc>
                <a:tc>
                  <a:txBody>
                    <a:bodyPr/>
                    <a:lstStyle/>
                    <a:p>
                      <a:r>
                        <a:rPr lang="pt-BR" b="1" dirty="0" smtClean="0"/>
                        <a:t>652</a:t>
                      </a:r>
                      <a:endParaRPr lang="pt-BR" b="1" dirty="0"/>
                    </a:p>
                  </a:txBody>
                  <a:tcPr>
                    <a:solidFill>
                      <a:srgbClr val="00B0F0"/>
                    </a:solidFill>
                  </a:tcPr>
                </a:tc>
                <a:extLst>
                  <a:ext uri="{0D108BD9-81ED-4DB2-BD59-A6C34878D82A}">
                    <a16:rowId xmlns:a16="http://schemas.microsoft.com/office/drawing/2014/main" xmlns="" val="10004"/>
                  </a:ext>
                </a:extLst>
              </a:tr>
            </a:tbl>
          </a:graphicData>
        </a:graphic>
      </p:graphicFrame>
      <p:sp>
        <p:nvSpPr>
          <p:cNvPr id="7" name="Espaço Reservado para Rodapé 6"/>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Tree>
    <p:extLst>
      <p:ext uri="{BB962C8B-B14F-4D97-AF65-F5344CB8AC3E}">
        <p14:creationId xmlns:p14="http://schemas.microsoft.com/office/powerpoint/2010/main" val="3477936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07504" y="187952"/>
            <a:ext cx="5947776" cy="800219"/>
          </a:xfrm>
          <a:prstGeom prst="rect">
            <a:avLst/>
          </a:prstGeom>
          <a:solidFill>
            <a:srgbClr val="FFFF00"/>
          </a:solidFill>
        </p:spPr>
        <p:txBody>
          <a:bodyPr wrap="square" rtlCol="0">
            <a:spAutoFit/>
          </a:bodyPr>
          <a:lstStyle/>
          <a:p>
            <a:pPr algn="ctr"/>
            <a:r>
              <a:rPr lang="pt-BR" b="1" dirty="0">
                <a:solidFill>
                  <a:schemeClr val="accent1"/>
                </a:solidFill>
              </a:rPr>
              <a:t>AÇÕES REALIZADAS </a:t>
            </a:r>
            <a:r>
              <a:rPr lang="pt-BR" b="1" dirty="0" smtClean="0">
                <a:solidFill>
                  <a:schemeClr val="accent1"/>
                </a:solidFill>
              </a:rPr>
              <a:t>MAIO – AGOSTO 2022</a:t>
            </a:r>
            <a:endParaRPr lang="pt-BR" sz="1600" b="1" dirty="0">
              <a:solidFill>
                <a:schemeClr val="accent1"/>
              </a:solidFill>
            </a:endParaRPr>
          </a:p>
          <a:p>
            <a:pPr algn="ctr"/>
            <a:r>
              <a:rPr lang="pt-BR" sz="2800" b="1" dirty="0">
                <a:solidFill>
                  <a:schemeClr val="accent1"/>
                </a:solidFill>
              </a:rPr>
              <a:t> DEPARTAMENTO TRÂNSITO</a:t>
            </a:r>
          </a:p>
        </p:txBody>
      </p:sp>
      <p:sp>
        <p:nvSpPr>
          <p:cNvPr id="7" name="Espaço Reservado para Rodapé 6"/>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2" name="CaixaDeTexto 1"/>
          <p:cNvSpPr txBox="1"/>
          <p:nvPr/>
        </p:nvSpPr>
        <p:spPr>
          <a:xfrm>
            <a:off x="2102035" y="3050014"/>
            <a:ext cx="3960440" cy="523220"/>
          </a:xfrm>
          <a:prstGeom prst="rect">
            <a:avLst/>
          </a:prstGeom>
          <a:noFill/>
        </p:spPr>
        <p:txBody>
          <a:bodyPr wrap="square" rtlCol="0">
            <a:spAutoFit/>
          </a:bodyPr>
          <a:lstStyle/>
          <a:p>
            <a:r>
              <a:rPr lang="pt-BR" sz="2800" b="1" dirty="0" smtClean="0"/>
              <a:t>TOTAL: 120</a:t>
            </a:r>
            <a:endParaRPr lang="pt-BR"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91630"/>
            <a:ext cx="5112568" cy="149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839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81876"/>
            <a:ext cx="6235808" cy="523220"/>
          </a:xfrm>
          <a:prstGeom prst="rect">
            <a:avLst/>
          </a:prstGeom>
          <a:solidFill>
            <a:srgbClr val="FFFF00"/>
          </a:solidFill>
        </p:spPr>
        <p:txBody>
          <a:bodyPr wrap="square" rtlCol="0">
            <a:spAutoFit/>
          </a:bodyPr>
          <a:lstStyle/>
          <a:p>
            <a:r>
              <a:rPr lang="pt-BR" sz="2800" b="1" dirty="0">
                <a:solidFill>
                  <a:schemeClr val="tx2"/>
                </a:solidFill>
              </a:rPr>
              <a:t> </a:t>
            </a:r>
            <a:r>
              <a:rPr lang="pt-BR" sz="2800" b="1" dirty="0">
                <a:solidFill>
                  <a:schemeClr val="accent1"/>
                </a:solidFill>
              </a:rPr>
              <a:t>GUARDA MUNICIPAL</a:t>
            </a:r>
          </a:p>
        </p:txBody>
      </p:sp>
      <p:sp>
        <p:nvSpPr>
          <p:cNvPr id="10" name="CaixaDeTexto 9">
            <a:extLst>
              <a:ext uri="{FF2B5EF4-FFF2-40B4-BE49-F238E27FC236}">
                <a16:creationId xmlns:a16="http://schemas.microsoft.com/office/drawing/2014/main" xmlns="" id="{02F56CED-7E06-4346-9C36-58261788AECF}"/>
              </a:ext>
            </a:extLst>
          </p:cNvPr>
          <p:cNvSpPr txBox="1"/>
          <p:nvPr/>
        </p:nvSpPr>
        <p:spPr>
          <a:xfrm>
            <a:off x="5105752" y="1491630"/>
            <a:ext cx="3802674" cy="369332"/>
          </a:xfrm>
          <a:prstGeom prst="rect">
            <a:avLst/>
          </a:prstGeom>
          <a:noFill/>
        </p:spPr>
        <p:txBody>
          <a:bodyPr wrap="square">
            <a:spAutoFit/>
          </a:bodyPr>
          <a:lstStyle/>
          <a:p>
            <a:r>
              <a:rPr lang="pt-BR" sz="1800" b="1" u="sng" dirty="0">
                <a:effectLst/>
                <a:latin typeface="Times New Roman" panose="02020603050405020304" pitchFamily="18" charset="0"/>
                <a:ea typeface="Calibri" panose="020F0502020204030204" pitchFamily="34" charset="0"/>
              </a:rPr>
              <a:t> Patrulhamento </a:t>
            </a:r>
            <a:r>
              <a:rPr lang="pt-BR" sz="1800" b="1" u="sng" dirty="0" smtClean="0">
                <a:effectLst/>
                <a:latin typeface="Times New Roman" panose="02020603050405020304" pitchFamily="18" charset="0"/>
                <a:ea typeface="Calibri" panose="020F0502020204030204" pitchFamily="34" charset="0"/>
              </a:rPr>
              <a:t>Preventivo</a:t>
            </a:r>
            <a:endParaRPr lang="pt-BR" dirty="0"/>
          </a:p>
        </p:txBody>
      </p:sp>
      <p:sp>
        <p:nvSpPr>
          <p:cNvPr id="14" name="CaixaDeTexto 13">
            <a:extLst>
              <a:ext uri="{FF2B5EF4-FFF2-40B4-BE49-F238E27FC236}">
                <a16:creationId xmlns:a16="http://schemas.microsoft.com/office/drawing/2014/main" xmlns="" id="{BDE75509-F38D-4952-9F24-3E0F3F0CCEE1}"/>
              </a:ext>
            </a:extLst>
          </p:cNvPr>
          <p:cNvSpPr txBox="1"/>
          <p:nvPr/>
        </p:nvSpPr>
        <p:spPr>
          <a:xfrm>
            <a:off x="469693" y="3995771"/>
            <a:ext cx="4460197" cy="646331"/>
          </a:xfrm>
          <a:prstGeom prst="rect">
            <a:avLst/>
          </a:prstGeom>
          <a:noFill/>
        </p:spPr>
        <p:txBody>
          <a:bodyPr wrap="square">
            <a:spAutoFit/>
          </a:bodyPr>
          <a:lstStyle/>
          <a:p>
            <a:r>
              <a:rPr lang="pt-BR" sz="1800" b="1" u="sng" dirty="0">
                <a:effectLst/>
                <a:latin typeface="Times New Roman" panose="02020603050405020304" pitchFamily="18" charset="0"/>
                <a:ea typeface="Calibri" panose="020F0502020204030204" pitchFamily="34" charset="0"/>
              </a:rPr>
              <a:t>Patrulhamento Preventivo Patrimonial</a:t>
            </a:r>
            <a:r>
              <a:rPr lang="pt-BR" sz="1800" b="1" dirty="0">
                <a:effectLst/>
                <a:latin typeface="Times New Roman" panose="02020603050405020304" pitchFamily="18" charset="0"/>
                <a:ea typeface="Calibri" panose="020F0502020204030204" pitchFamily="34" charset="0"/>
              </a:rPr>
              <a:t>: (ESF- Estratégia de Saúde Familiar )</a:t>
            </a:r>
            <a:endParaRPr lang="pt-BR" dirty="0"/>
          </a:p>
        </p:txBody>
      </p:sp>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45894"/>
            <a:ext cx="4059816" cy="1491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04598"/>
            <a:ext cx="4499025" cy="154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864" y="2373026"/>
            <a:ext cx="3634532" cy="1917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4706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686800" cy="857250"/>
          </a:xfrm>
        </p:spPr>
        <p:txBody>
          <a:bodyPr>
            <a:normAutofit/>
          </a:bodyPr>
          <a:lstStyle/>
          <a:p>
            <a:r>
              <a:rPr lang="pt-BR" sz="1600" b="1" u="sng" dirty="0">
                <a:solidFill>
                  <a:schemeClr val="tx2"/>
                </a:solidFill>
              </a:rPr>
              <a:t>Patrulhamento Preventivo</a:t>
            </a:r>
            <a:r>
              <a:rPr lang="pt-BR" sz="1600" b="1" dirty="0">
                <a:solidFill>
                  <a:schemeClr val="tx2"/>
                </a:solidFill>
              </a:rPr>
              <a:t>: (Apoio à Secretaria de Infraestrutura, Mobilidade e Segurança Pública</a:t>
            </a:r>
            <a:r>
              <a:rPr lang="pt-BR" sz="1600" b="1" dirty="0" smtClean="0">
                <a:solidFill>
                  <a:schemeClr val="tx2"/>
                </a:solidFill>
              </a:rPr>
              <a:t>)</a:t>
            </a:r>
            <a:r>
              <a:rPr lang="pt-BR" sz="1600" dirty="0">
                <a:solidFill>
                  <a:schemeClr val="tx2"/>
                </a:solidFill>
              </a:rPr>
              <a:t/>
            </a:r>
            <a:br>
              <a:rPr lang="pt-BR" sz="1600" dirty="0">
                <a:solidFill>
                  <a:schemeClr val="tx2"/>
                </a:solidFill>
              </a:rPr>
            </a:br>
            <a:endParaRPr lang="pt-BR" sz="1600" dirty="0">
              <a:solidFill>
                <a:schemeClr val="tx2"/>
              </a:solidFill>
            </a:endParaRPr>
          </a:p>
        </p:txBody>
      </p:sp>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47725"/>
            <a:ext cx="7048500" cy="3448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39894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3">
            <a:extLst>
              <a:ext uri="{FF2B5EF4-FFF2-40B4-BE49-F238E27FC236}">
                <a16:creationId xmlns:a16="http://schemas.microsoft.com/office/drawing/2014/main" xmlns="" id="{9B478EE8-9740-4EE9-A8A1-2726C419EC56}"/>
              </a:ext>
            </a:extLst>
          </p:cNvPr>
          <p:cNvSpPr/>
          <p:nvPr/>
        </p:nvSpPr>
        <p:spPr>
          <a:xfrm>
            <a:off x="467544" y="339502"/>
            <a:ext cx="5688632" cy="504056"/>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pt-BR" sz="2400" b="1" dirty="0" smtClean="0">
                <a:effectLst/>
                <a:ea typeface="Calibri"/>
                <a:cs typeface="Times New Roman"/>
              </a:rPr>
              <a:t>PROGRAMA </a:t>
            </a:r>
            <a:r>
              <a:rPr lang="pt-BR" sz="2400" b="1" dirty="0">
                <a:effectLst/>
                <a:ea typeface="Calibri"/>
                <a:cs typeface="Times New Roman"/>
              </a:rPr>
              <a:t>CIDADE LIMPA</a:t>
            </a:r>
            <a:endParaRPr lang="pt-BR" sz="2000" dirty="0">
              <a:effectLst/>
              <a:ea typeface="Calibri"/>
              <a:cs typeface="Times New Roman"/>
            </a:endParaRPr>
          </a:p>
        </p:txBody>
      </p:sp>
      <p:sp>
        <p:nvSpPr>
          <p:cNvPr id="6" name="Retângulo de cantos arredondados 3">
            <a:extLst>
              <a:ext uri="{FF2B5EF4-FFF2-40B4-BE49-F238E27FC236}">
                <a16:creationId xmlns:a16="http://schemas.microsoft.com/office/drawing/2014/main" xmlns="" id="{BD2D283A-EF2A-479A-81A6-D2BAC680C251}"/>
              </a:ext>
            </a:extLst>
          </p:cNvPr>
          <p:cNvSpPr/>
          <p:nvPr/>
        </p:nvSpPr>
        <p:spPr>
          <a:xfrm>
            <a:off x="539552" y="1063328"/>
            <a:ext cx="3816424" cy="324036"/>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pt-BR" sz="1400" b="1" dirty="0" smtClean="0">
                <a:effectLst/>
                <a:ea typeface="Calibri"/>
                <a:cs typeface="Times New Roman"/>
              </a:rPr>
              <a:t>FISCALIZAÇÃO CIDADE LIMPA</a:t>
            </a:r>
            <a:endParaRPr lang="pt-BR" sz="1400" b="1" dirty="0">
              <a:effectLst/>
              <a:ea typeface="Calibri"/>
              <a:cs typeface="Times New Roman"/>
            </a:endParaRPr>
          </a:p>
        </p:txBody>
      </p:sp>
      <p:sp>
        <p:nvSpPr>
          <p:cNvPr id="9" name="Espaço Reservado para Rodapé 8"/>
          <p:cNvSpPr>
            <a:spLocks noGrp="1"/>
          </p:cNvSpPr>
          <p:nvPr>
            <p:ph type="ftr" sz="quarter" idx="11"/>
          </p:nvPr>
        </p:nvSpPr>
        <p:spPr>
          <a:xfrm>
            <a:off x="6156176" y="2643758"/>
            <a:ext cx="2895600" cy="273844"/>
          </a:xfrm>
        </p:spPr>
        <p:txBody>
          <a:bodyPr/>
          <a:lstStyle/>
          <a:p>
            <a:r>
              <a:rPr lang="pt-BR" dirty="0" smtClean="0"/>
              <a:t>Secretaria de Infraestrutura, Mobilidade e Segurança Pública 2º Quadrimestre 2022</a:t>
            </a:r>
            <a:endParaRPr lang="pt-B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1" y="1563638"/>
            <a:ext cx="2479638" cy="3362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860" y="1629615"/>
            <a:ext cx="2736304" cy="3230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47584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a:extLst>
              <a:ext uri="{FF2B5EF4-FFF2-40B4-BE49-F238E27FC236}">
                <a16:creationId xmlns:a16="http://schemas.microsoft.com/office/drawing/2014/main" xmlns="" id="{43B0F894-8E2F-4088-A91F-F7C2CF3384E1}"/>
              </a:ext>
            </a:extLst>
          </p:cNvPr>
          <p:cNvSpPr/>
          <p:nvPr/>
        </p:nvSpPr>
        <p:spPr>
          <a:xfrm>
            <a:off x="467544" y="339502"/>
            <a:ext cx="5688632" cy="504056"/>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pt-BR" sz="2400" b="1" dirty="0" smtClean="0">
                <a:ea typeface="Calibri"/>
                <a:cs typeface="Times New Roman"/>
              </a:rPr>
              <a:t>PROGRAMA</a:t>
            </a:r>
            <a:r>
              <a:rPr lang="pt-BR" sz="2400" b="1" dirty="0" smtClean="0">
                <a:effectLst/>
                <a:ea typeface="Calibri"/>
                <a:cs typeface="Times New Roman"/>
              </a:rPr>
              <a:t> </a:t>
            </a:r>
            <a:r>
              <a:rPr lang="pt-BR" sz="2400" b="1" dirty="0">
                <a:effectLst/>
                <a:ea typeface="Calibri"/>
                <a:cs typeface="Times New Roman"/>
              </a:rPr>
              <a:t>CIDADE LIMPA</a:t>
            </a:r>
            <a:endParaRPr lang="pt-BR" sz="2000" dirty="0">
              <a:effectLst/>
              <a:ea typeface="Calibri"/>
              <a:cs typeface="Times New Roman"/>
            </a:endParaRPr>
          </a:p>
        </p:txBody>
      </p:sp>
      <p:sp>
        <p:nvSpPr>
          <p:cNvPr id="5" name="Retângulo de cantos arredondados 3">
            <a:extLst>
              <a:ext uri="{FF2B5EF4-FFF2-40B4-BE49-F238E27FC236}">
                <a16:creationId xmlns:a16="http://schemas.microsoft.com/office/drawing/2014/main" xmlns="" id="{87B85E4A-0F07-42E0-A009-0688B3835E18}"/>
              </a:ext>
            </a:extLst>
          </p:cNvPr>
          <p:cNvSpPr/>
          <p:nvPr/>
        </p:nvSpPr>
        <p:spPr>
          <a:xfrm>
            <a:off x="539552" y="1063328"/>
            <a:ext cx="4248472" cy="356294"/>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pt-BR" sz="1600" b="1" dirty="0">
                <a:effectLst/>
                <a:ea typeface="Calibri"/>
                <a:cs typeface="Times New Roman"/>
              </a:rPr>
              <a:t>EIXO: Limpeza Urbana (mão de obra própria)</a:t>
            </a:r>
            <a:endParaRPr lang="pt-BR" sz="1400" dirty="0">
              <a:effectLst/>
              <a:ea typeface="Calibri"/>
              <a:cs typeface="Times New Roman"/>
            </a:endParaRPr>
          </a:p>
        </p:txBody>
      </p:sp>
      <p:sp>
        <p:nvSpPr>
          <p:cNvPr id="9" name="Espaço Reservado para Rodapé 8"/>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63638"/>
            <a:ext cx="1645204" cy="2724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517211"/>
            <a:ext cx="1883162" cy="3093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517211"/>
            <a:ext cx="1738898" cy="3185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1327435"/>
            <a:ext cx="1863771" cy="356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27843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457200" y="205979"/>
            <a:ext cx="5842992" cy="493563"/>
          </a:xfrm>
          <a:prstGeom prst="roundRect">
            <a:avLst/>
          </a:prstGeom>
          <a:solidFill>
            <a:srgbClr val="92D050"/>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smtClean="0">
                <a:ea typeface="Calibri"/>
                <a:cs typeface="Times New Roman"/>
              </a:rPr>
              <a:t>PROGRAMA CIDADE LIMPA</a:t>
            </a:r>
            <a:endParaRPr lang="pt-BR" sz="2000" dirty="0">
              <a:ea typeface="Calibri"/>
              <a:cs typeface="Times New Roman"/>
            </a:endParaRPr>
          </a:p>
        </p:txBody>
      </p:sp>
      <p:sp>
        <p:nvSpPr>
          <p:cNvPr id="8" name="Retângulo de cantos arredondados 3">
            <a:extLst>
              <a:ext uri="{FF2B5EF4-FFF2-40B4-BE49-F238E27FC236}">
                <a16:creationId xmlns:a16="http://schemas.microsoft.com/office/drawing/2014/main" xmlns="" id="{BD2D283A-EF2A-479A-81A6-D2BAC680C251}"/>
              </a:ext>
            </a:extLst>
          </p:cNvPr>
          <p:cNvSpPr/>
          <p:nvPr/>
        </p:nvSpPr>
        <p:spPr>
          <a:xfrm>
            <a:off x="395536" y="843558"/>
            <a:ext cx="4248472" cy="576064"/>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pt-BR" sz="1400" b="1" dirty="0" smtClean="0">
                <a:effectLst/>
                <a:ea typeface="Calibri"/>
                <a:cs typeface="Times New Roman"/>
              </a:rPr>
              <a:t>DESTINAÇÃO FINAL – COMPOSTAGEM</a:t>
            </a:r>
          </a:p>
          <a:p>
            <a:pPr algn="ctr">
              <a:lnSpc>
                <a:spcPct val="115000"/>
              </a:lnSpc>
            </a:pPr>
            <a:r>
              <a:rPr lang="pt-BR" sz="1400" b="1" dirty="0" smtClean="0">
                <a:ea typeface="Calibri"/>
                <a:cs typeface="Times New Roman"/>
              </a:rPr>
              <a:t>RESÍDUOS DA LIMPEZA URBANA</a:t>
            </a:r>
            <a:endParaRPr lang="pt-BR" sz="1400" b="1" dirty="0">
              <a:effectLst/>
              <a:ea typeface="Calibri"/>
              <a:cs typeface="Times New Roman"/>
            </a:endParaRPr>
          </a:p>
        </p:txBody>
      </p:sp>
      <p:sp>
        <p:nvSpPr>
          <p:cNvPr id="2" name="Espaço Reservado para Rodapé 1"/>
          <p:cNvSpPr>
            <a:spLocks noGrp="1"/>
          </p:cNvSpPr>
          <p:nvPr>
            <p:ph type="ftr" sz="quarter" idx="11"/>
          </p:nvPr>
        </p:nvSpPr>
        <p:spPr/>
        <p:txBody>
          <a:bodyPr/>
          <a:lstStyle/>
          <a:p>
            <a:r>
              <a:rPr lang="pt-BR" smtClean="0"/>
              <a:t>Secretaria de Infraestrutura, Mobilidade e Segurança Pública 2º Quadrimestre 2022</a:t>
            </a:r>
            <a:endParaRPr lang="pt-B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824038"/>
            <a:ext cx="5429250" cy="149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37728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3059832" y="4443958"/>
            <a:ext cx="2895600" cy="273844"/>
          </a:xfrm>
        </p:spPr>
        <p:txBody>
          <a:bodyPr/>
          <a:lstStyle/>
          <a:p>
            <a:r>
              <a:rPr lang="pt-BR" dirty="0" smtClean="0"/>
              <a:t>Secretaria de Infraestrutura, Mobilidade e Segurança Pública 2º Quadrimestre 2022</a:t>
            </a:r>
            <a:endParaRPr lang="pt-BR" dirty="0"/>
          </a:p>
        </p:txBody>
      </p:sp>
      <p:sp>
        <p:nvSpPr>
          <p:cNvPr id="5"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457200" y="205979"/>
            <a:ext cx="5842992" cy="493563"/>
          </a:xfrm>
          <a:prstGeom prst="roundRect">
            <a:avLst/>
          </a:prstGeom>
          <a:solidFill>
            <a:srgbClr val="92D050"/>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smtClean="0">
                <a:ea typeface="Calibri"/>
                <a:cs typeface="Times New Roman"/>
              </a:rPr>
              <a:t>PROGRAMA CIDADE LIMPA</a:t>
            </a:r>
            <a:endParaRPr lang="pt-BR" sz="2000" dirty="0">
              <a:ea typeface="Calibri"/>
              <a:cs typeface="Times New Roman"/>
            </a:endParaRPr>
          </a:p>
        </p:txBody>
      </p:sp>
      <p:sp>
        <p:nvSpPr>
          <p:cNvPr id="6" name="Retângulo de cantos arredondados 3">
            <a:extLst>
              <a:ext uri="{FF2B5EF4-FFF2-40B4-BE49-F238E27FC236}">
                <a16:creationId xmlns:a16="http://schemas.microsoft.com/office/drawing/2014/main" xmlns="" id="{BD2D283A-EF2A-479A-81A6-D2BAC680C251}"/>
              </a:ext>
            </a:extLst>
          </p:cNvPr>
          <p:cNvSpPr/>
          <p:nvPr/>
        </p:nvSpPr>
        <p:spPr>
          <a:xfrm>
            <a:off x="395536" y="843558"/>
            <a:ext cx="4248472" cy="720080"/>
          </a:xfrm>
          <a:prstGeom prst="roundRect">
            <a:avLst/>
          </a:prstGeom>
          <a:solidFill>
            <a:srgbClr val="92D050"/>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pt-BR" sz="1400" b="1" dirty="0" smtClean="0">
                <a:ea typeface="Calibri"/>
                <a:cs typeface="Times New Roman"/>
              </a:rPr>
              <a:t>GESTÃO E MANEJO DE RESÍDUOS SÓLIDOS </a:t>
            </a:r>
          </a:p>
          <a:p>
            <a:pPr algn="ctr">
              <a:lnSpc>
                <a:spcPct val="115000"/>
              </a:lnSpc>
            </a:pPr>
            <a:r>
              <a:rPr lang="pt-BR" sz="2400" b="1" dirty="0" smtClean="0">
                <a:effectLst/>
                <a:ea typeface="Calibri"/>
                <a:cs typeface="Times New Roman"/>
              </a:rPr>
              <a:t>DOMICILIARES</a:t>
            </a:r>
            <a:endParaRPr lang="pt-BR" sz="2400" b="1" dirty="0">
              <a:effectLst/>
              <a:ea typeface="Calibri"/>
              <a:cs typeface="Times New Roman"/>
            </a:endParaRP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355726"/>
            <a:ext cx="6943725" cy="132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41709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516216" y="4227934"/>
            <a:ext cx="1923925" cy="307777"/>
          </a:xfrm>
          <a:prstGeom prst="rect">
            <a:avLst/>
          </a:prstGeom>
        </p:spPr>
        <p:txBody>
          <a:bodyPr wrap="none">
            <a:spAutoFit/>
          </a:bodyPr>
          <a:lstStyle/>
          <a:p>
            <a:r>
              <a:rPr lang="pt-BR" sz="900" dirty="0"/>
              <a:t>Fonte: Consórcio Saneamento, </a:t>
            </a:r>
            <a:r>
              <a:rPr lang="pt-BR" sz="900" dirty="0" smtClean="0"/>
              <a:t>2022</a:t>
            </a:r>
            <a:r>
              <a:rPr lang="pt-BR" sz="1400" dirty="0" smtClean="0"/>
              <a:t>.</a:t>
            </a:r>
            <a:endParaRPr lang="pt-BR" sz="1400" dirty="0"/>
          </a:p>
        </p:txBody>
      </p:sp>
      <p:sp>
        <p:nvSpPr>
          <p:cNvPr id="6" name="Espaço Reservado para Rodapé 5"/>
          <p:cNvSpPr>
            <a:spLocks noGrp="1"/>
          </p:cNvSpPr>
          <p:nvPr>
            <p:ph type="ftr" sz="quarter" idx="11"/>
          </p:nvPr>
        </p:nvSpPr>
        <p:spPr>
          <a:xfrm>
            <a:off x="6018990" y="4659982"/>
            <a:ext cx="2895600" cy="273844"/>
          </a:xfrm>
        </p:spPr>
        <p:txBody>
          <a:bodyPr/>
          <a:lstStyle/>
          <a:p>
            <a:r>
              <a:rPr lang="pt-BR" dirty="0" smtClean="0"/>
              <a:t>Secretaria de Infraestrutura, Mobilidade e Segurança Pública 2º Quadrimestre 2022</a:t>
            </a:r>
            <a:endParaRPr lang="pt-BR" dirty="0"/>
          </a:p>
        </p:txBody>
      </p:sp>
      <p:sp>
        <p:nvSpPr>
          <p:cNvPr id="11"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467544" y="123478"/>
            <a:ext cx="5375448" cy="493563"/>
          </a:xfrm>
          <a:prstGeom prst="roundRect">
            <a:avLst/>
          </a:prstGeom>
          <a:solidFill>
            <a:srgbClr val="00B0F0"/>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smtClean="0">
                <a:solidFill>
                  <a:schemeClr val="tx1"/>
                </a:solidFill>
                <a:ea typeface="Calibri"/>
                <a:cs typeface="Times New Roman"/>
              </a:rPr>
              <a:t>SANEAMENTO BÁSICO</a:t>
            </a:r>
            <a:endParaRPr lang="pt-BR" sz="2000" dirty="0">
              <a:solidFill>
                <a:schemeClr val="tx1"/>
              </a:solidFill>
              <a:ea typeface="Calibri"/>
              <a:cs typeface="Times New Roman"/>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43" y="690867"/>
            <a:ext cx="4611238" cy="435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04" y="1923678"/>
            <a:ext cx="4058463" cy="51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5004048" y="2571750"/>
            <a:ext cx="3960440" cy="369332"/>
          </a:xfrm>
          <a:prstGeom prst="rect">
            <a:avLst/>
          </a:prstGeom>
          <a:noFill/>
        </p:spPr>
        <p:txBody>
          <a:bodyPr wrap="square" rtlCol="0">
            <a:spAutoFit/>
          </a:bodyPr>
          <a:lstStyle/>
          <a:p>
            <a:r>
              <a:rPr lang="pt-BR" b="1" dirty="0" smtClean="0">
                <a:solidFill>
                  <a:schemeClr val="tx2"/>
                </a:solidFill>
              </a:rPr>
              <a:t>TOTAL DE SERVIÇOS: 2911 UNIDADES</a:t>
            </a:r>
            <a:endParaRPr lang="pt-BR" b="1" dirty="0">
              <a:solidFill>
                <a:schemeClr val="tx2"/>
              </a:solidFill>
            </a:endParaRPr>
          </a:p>
        </p:txBody>
      </p:sp>
    </p:spTree>
    <p:extLst>
      <p:ext uri="{BB962C8B-B14F-4D97-AF65-F5344CB8AC3E}">
        <p14:creationId xmlns:p14="http://schemas.microsoft.com/office/powerpoint/2010/main" val="684215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Rodapé 4"/>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75" y="627534"/>
            <a:ext cx="4813350" cy="2518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83" y="83289"/>
            <a:ext cx="6187217"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35646"/>
            <a:ext cx="3773534" cy="221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888117"/>
            <a:ext cx="3202682" cy="193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448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xmlns="" id="{AE8FFAB0-FB69-4E9D-A91F-CB84652FB242}"/>
              </a:ext>
            </a:extLst>
          </p:cNvPr>
          <p:cNvSpPr txBox="1"/>
          <p:nvPr/>
        </p:nvSpPr>
        <p:spPr>
          <a:xfrm>
            <a:off x="107504" y="123478"/>
            <a:ext cx="6192688" cy="369332"/>
          </a:xfrm>
          <a:prstGeom prst="rect">
            <a:avLst/>
          </a:prstGeom>
          <a:noFill/>
        </p:spPr>
        <p:txBody>
          <a:bodyPr wrap="square">
            <a:spAutoFit/>
          </a:bodyPr>
          <a:lstStyle/>
          <a:p>
            <a:r>
              <a:rPr lang="pt-BR" sz="1800" b="1" dirty="0">
                <a:solidFill>
                  <a:schemeClr val="accent1"/>
                </a:solidFill>
                <a:effectLst/>
                <a:latin typeface="Arial" panose="020B0604020202020204" pitchFamily="34" charset="0"/>
                <a:ea typeface="Arial" panose="020B0604020202020204" pitchFamily="34" charset="0"/>
              </a:rPr>
              <a:t>Serviços referentes </a:t>
            </a:r>
            <a:r>
              <a:rPr lang="pt-BR" b="1" dirty="0" smtClean="0">
                <a:solidFill>
                  <a:schemeClr val="accent1"/>
                </a:solidFill>
                <a:latin typeface="Arial" panose="020B0604020202020204" pitchFamily="34" charset="0"/>
                <a:ea typeface="Arial" panose="020B0604020202020204" pitchFamily="34" charset="0"/>
              </a:rPr>
              <a:t>ao 2º QUADRIMESTRE 2022</a:t>
            </a:r>
            <a:endParaRPr lang="pt-BR" dirty="0">
              <a:solidFill>
                <a:schemeClr val="accent1"/>
              </a:solidFill>
            </a:endParaRPr>
          </a:p>
        </p:txBody>
      </p:sp>
      <p:sp>
        <p:nvSpPr>
          <p:cNvPr id="14" name="CaixaDeTexto 13">
            <a:extLst>
              <a:ext uri="{FF2B5EF4-FFF2-40B4-BE49-F238E27FC236}">
                <a16:creationId xmlns:a16="http://schemas.microsoft.com/office/drawing/2014/main" xmlns="" id="{5077C128-16C5-44F1-981E-5D5E9FDEC779}"/>
              </a:ext>
            </a:extLst>
          </p:cNvPr>
          <p:cNvSpPr txBox="1"/>
          <p:nvPr/>
        </p:nvSpPr>
        <p:spPr>
          <a:xfrm>
            <a:off x="6660232" y="4587974"/>
            <a:ext cx="4572000" cy="246221"/>
          </a:xfrm>
          <a:prstGeom prst="rect">
            <a:avLst/>
          </a:prstGeom>
          <a:noFill/>
        </p:spPr>
        <p:txBody>
          <a:bodyPr wrap="square">
            <a:spAutoFit/>
          </a:bodyPr>
          <a:lstStyle/>
          <a:p>
            <a:r>
              <a:rPr lang="pt-BR" sz="1000" dirty="0"/>
              <a:t>Fonte: Consórcio Saneamento, </a:t>
            </a:r>
            <a:r>
              <a:rPr lang="pt-BR" sz="1000" dirty="0" smtClean="0"/>
              <a:t>2022.</a:t>
            </a:r>
            <a:endParaRPr lang="pt-BR" sz="1000" dirty="0"/>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86856"/>
            <a:ext cx="3240360" cy="47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27" y="959948"/>
            <a:ext cx="1916308" cy="262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2228" y="1275606"/>
            <a:ext cx="58483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8660" y="1635646"/>
            <a:ext cx="4988223" cy="2725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095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39552" y="195486"/>
            <a:ext cx="7705917" cy="400110"/>
          </a:xfrm>
          <a:prstGeom prst="rect">
            <a:avLst/>
          </a:prstGeom>
          <a:noFill/>
        </p:spPr>
        <p:txBody>
          <a:bodyPr wrap="square" rtlCol="0">
            <a:spAutoFit/>
          </a:bodyPr>
          <a:lstStyle/>
          <a:p>
            <a:r>
              <a:rPr lang="pt-BR" sz="2000" b="1" dirty="0" smtClean="0">
                <a:solidFill>
                  <a:schemeClr val="accent1">
                    <a:lumMod val="75000"/>
                  </a:schemeClr>
                </a:solidFill>
              </a:rPr>
              <a:t>1.1 </a:t>
            </a:r>
            <a:r>
              <a:rPr lang="pt-BR" sz="2000" b="1" dirty="0">
                <a:solidFill>
                  <a:schemeClr val="accent1">
                    <a:lumMod val="75000"/>
                  </a:schemeClr>
                </a:solidFill>
              </a:rPr>
              <a:t>MANUTENÇÕES </a:t>
            </a:r>
            <a:r>
              <a:rPr lang="pt-BR" sz="2000" b="1" dirty="0" smtClean="0">
                <a:solidFill>
                  <a:schemeClr val="accent1">
                    <a:lumMod val="75000"/>
                  </a:schemeClr>
                </a:solidFill>
              </a:rPr>
              <a:t>DE DRENAGENS</a:t>
            </a:r>
          </a:p>
        </p:txBody>
      </p:sp>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266" y="1093933"/>
            <a:ext cx="2738487" cy="3391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203598"/>
            <a:ext cx="2376264" cy="3640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40518"/>
            <a:ext cx="2722804" cy="3125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22687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179512" y="4696291"/>
            <a:ext cx="2895600" cy="273844"/>
          </a:xfrm>
        </p:spPr>
        <p:txBody>
          <a:bodyPr/>
          <a:lstStyle/>
          <a:p>
            <a:r>
              <a:rPr lang="pt-BR" dirty="0" smtClean="0"/>
              <a:t>Secretaria de Infraestrutura, Mobilidade e Segurança Pública 2º Quadrimestre 2022</a:t>
            </a:r>
            <a:endParaRPr lang="pt-B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3478"/>
            <a:ext cx="4752528"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 y="558982"/>
            <a:ext cx="4716016" cy="237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683631"/>
            <a:ext cx="486727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865" y="3074284"/>
            <a:ext cx="4017640" cy="204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364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r>
              <a:rPr lang="pt-BR" smtClean="0"/>
              <a:t>Secretaria de Infraestrutura, Mobilidade e Segurança Pública 2º Quadrimestre 2022</a:t>
            </a:r>
            <a:endParaRPr lang="pt-B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5486"/>
            <a:ext cx="3934569" cy="4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79662"/>
            <a:ext cx="4370984" cy="217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635817"/>
            <a:ext cx="612068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089" y="1961026"/>
            <a:ext cx="4191174" cy="199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941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351324" y="100508"/>
            <a:ext cx="5877349" cy="523220"/>
          </a:xfrm>
          <a:prstGeom prst="rect">
            <a:avLst/>
          </a:prstGeom>
          <a:noFill/>
        </p:spPr>
        <p:txBody>
          <a:bodyPr wrap="square" rtlCol="0">
            <a:spAutoFit/>
          </a:bodyPr>
          <a:lstStyle/>
          <a:p>
            <a:r>
              <a:rPr lang="pt-BR" sz="2800" b="1" dirty="0" smtClean="0">
                <a:solidFill>
                  <a:schemeClr val="tx2"/>
                </a:solidFill>
                <a:highlight>
                  <a:srgbClr val="FFFF00"/>
                </a:highlight>
              </a:rPr>
              <a:t>NOVAS INFRAESTRUTURAS URBANAS</a:t>
            </a:r>
          </a:p>
        </p:txBody>
      </p:sp>
      <p:sp>
        <p:nvSpPr>
          <p:cNvPr id="5" name="Espaço Reservado para Rodapé 4"/>
          <p:cNvSpPr>
            <a:spLocks noGrp="1"/>
          </p:cNvSpPr>
          <p:nvPr>
            <p:ph type="ftr" sz="quarter" idx="11"/>
          </p:nvPr>
        </p:nvSpPr>
        <p:spPr>
          <a:xfrm>
            <a:off x="2843808" y="4829216"/>
            <a:ext cx="2895600" cy="273844"/>
          </a:xfrm>
        </p:spPr>
        <p:txBody>
          <a:bodyPr/>
          <a:lstStyle/>
          <a:p>
            <a:r>
              <a:rPr lang="pt-BR" dirty="0" smtClean="0"/>
              <a:t>Secretaria de Infraestrutura, Mobilidade e Segurança Pública 2º Quadrimestre 2022</a:t>
            </a:r>
            <a:endParaRPr lang="pt-BR" dirty="0"/>
          </a:p>
        </p:txBody>
      </p:sp>
      <p:sp>
        <p:nvSpPr>
          <p:cNvPr id="3" name="Retângulo 2"/>
          <p:cNvSpPr/>
          <p:nvPr/>
        </p:nvSpPr>
        <p:spPr>
          <a:xfrm>
            <a:off x="323528" y="685283"/>
            <a:ext cx="6599179" cy="923330"/>
          </a:xfrm>
          <a:prstGeom prst="rect">
            <a:avLst/>
          </a:prstGeom>
        </p:spPr>
        <p:txBody>
          <a:bodyPr wrap="none">
            <a:spAutoFit/>
          </a:bodyPr>
          <a:lstStyle/>
          <a:p>
            <a:r>
              <a:rPr lang="pt-BR" b="1" dirty="0" smtClean="0">
                <a:solidFill>
                  <a:schemeClr val="tx2"/>
                </a:solidFill>
              </a:rPr>
              <a:t>PAVIMENTAÇÃO ASFÁLTICA RUA: JOÃO ERNESTO RAMOS TRECHO 2</a:t>
            </a:r>
          </a:p>
          <a:p>
            <a:r>
              <a:rPr lang="pt-BR" b="1" dirty="0" smtClean="0">
                <a:solidFill>
                  <a:schemeClr val="tx2"/>
                </a:solidFill>
              </a:rPr>
              <a:t>RECURSOS CONVÊNIOS: </a:t>
            </a:r>
            <a:r>
              <a:rPr lang="pt-BR" b="1" dirty="0" smtClean="0">
                <a:solidFill>
                  <a:srgbClr val="FF0000"/>
                </a:solidFill>
              </a:rPr>
              <a:t>R$ 1.000.000,00</a:t>
            </a:r>
          </a:p>
          <a:p>
            <a:r>
              <a:rPr lang="pt-BR" b="1" dirty="0" smtClean="0">
                <a:solidFill>
                  <a:schemeClr val="tx2"/>
                </a:solidFill>
              </a:rPr>
              <a:t>CONTRA PARTIDA MUNICÍPIO : </a:t>
            </a:r>
            <a:r>
              <a:rPr lang="pt-BR" b="1" dirty="0" smtClean="0">
                <a:solidFill>
                  <a:srgbClr val="FF0000"/>
                </a:solidFill>
              </a:rPr>
              <a:t>R$11.464,40</a:t>
            </a:r>
            <a:endParaRPr lang="pt-BR" dirty="0">
              <a:solidFill>
                <a:srgbClr val="FF0000"/>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16" y="1779662"/>
            <a:ext cx="2304281" cy="299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79662"/>
            <a:ext cx="2831658" cy="266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563638"/>
            <a:ext cx="2641485" cy="3259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4830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4384" y="100508"/>
            <a:ext cx="7675968" cy="1015663"/>
          </a:xfrm>
          <a:prstGeom prst="rect">
            <a:avLst/>
          </a:prstGeom>
          <a:noFill/>
        </p:spPr>
        <p:txBody>
          <a:bodyPr wrap="square" rtlCol="0">
            <a:spAutoFit/>
          </a:bodyPr>
          <a:lstStyle/>
          <a:p>
            <a:r>
              <a:rPr lang="pt-BR" sz="2400" b="1" dirty="0" smtClean="0">
                <a:solidFill>
                  <a:schemeClr val="tx2"/>
                </a:solidFill>
              </a:rPr>
              <a:t>PAVIMENTAÇÃO ASFALTICA RUA: SANTA LUCIA TRECHO 1</a:t>
            </a:r>
          </a:p>
          <a:p>
            <a:pPr marL="342900" indent="-342900">
              <a:buFont typeface="Arial" panose="020B0604020202020204" pitchFamily="34" charset="0"/>
              <a:buChar char="•"/>
            </a:pPr>
            <a:r>
              <a:rPr lang="pt-BR" b="1" dirty="0" smtClean="0">
                <a:solidFill>
                  <a:srgbClr val="FF0000"/>
                </a:solidFill>
              </a:rPr>
              <a:t>R</a:t>
            </a:r>
            <a:r>
              <a:rPr lang="pt-BR" b="1" dirty="0">
                <a:solidFill>
                  <a:srgbClr val="FF0000"/>
                </a:solidFill>
              </a:rPr>
              <a:t>$ </a:t>
            </a:r>
            <a:r>
              <a:rPr lang="pt-BR" b="1" dirty="0" smtClean="0">
                <a:solidFill>
                  <a:srgbClr val="FF0000"/>
                </a:solidFill>
              </a:rPr>
              <a:t>530.000,00 RECURSOS </a:t>
            </a:r>
            <a:r>
              <a:rPr lang="pt-BR" b="1" dirty="0">
                <a:solidFill>
                  <a:srgbClr val="FF0000"/>
                </a:solidFill>
              </a:rPr>
              <a:t>CONVÊNIOS </a:t>
            </a:r>
            <a:endParaRPr lang="pt-BR" b="1" dirty="0" smtClean="0">
              <a:solidFill>
                <a:srgbClr val="FF0000"/>
              </a:solidFill>
            </a:endParaRPr>
          </a:p>
          <a:p>
            <a:pPr marL="342900" indent="-342900">
              <a:buFont typeface="Arial" panose="020B0604020202020204" pitchFamily="34" charset="0"/>
              <a:buChar char="•"/>
            </a:pPr>
            <a:r>
              <a:rPr lang="pt-BR" b="1" dirty="0" smtClean="0">
                <a:solidFill>
                  <a:srgbClr val="FF0000"/>
                </a:solidFill>
              </a:rPr>
              <a:t>R$ 67.965,23  RECURSOS PRÓPRIOS</a:t>
            </a:r>
            <a:endParaRPr lang="pt-BR" b="1" dirty="0">
              <a:solidFill>
                <a:srgbClr val="FF0000"/>
              </a:solidFill>
            </a:endParaRPr>
          </a:p>
        </p:txBody>
      </p:sp>
      <p:sp>
        <p:nvSpPr>
          <p:cNvPr id="5" name="Espaço Reservado para Rodapé 4"/>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12" y="1779662"/>
            <a:ext cx="2674393" cy="2772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1" y="1683230"/>
            <a:ext cx="2842245" cy="2965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347614"/>
            <a:ext cx="2439191" cy="3508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10240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4384" y="100508"/>
            <a:ext cx="8900104" cy="1754326"/>
          </a:xfrm>
          <a:prstGeom prst="rect">
            <a:avLst/>
          </a:prstGeom>
          <a:noFill/>
        </p:spPr>
        <p:txBody>
          <a:bodyPr wrap="square" rtlCol="0">
            <a:spAutoFit/>
          </a:bodyPr>
          <a:lstStyle/>
          <a:p>
            <a:r>
              <a:rPr lang="pt-BR" sz="2400" b="1" dirty="0" smtClean="0">
                <a:solidFill>
                  <a:schemeClr val="tx2"/>
                </a:solidFill>
              </a:rPr>
              <a:t>PAVIMENTAÇÃO DE LAJOTA ( EM ANDAMENTO)</a:t>
            </a:r>
          </a:p>
          <a:p>
            <a:r>
              <a:rPr lang="pt-BR" sz="2400" b="1" dirty="0" smtClean="0">
                <a:solidFill>
                  <a:schemeClr val="tx2"/>
                </a:solidFill>
              </a:rPr>
              <a:t>RUA: RODNEI LIBERATO CORREA, HEMILIO HONORATO DA SILVA, TRAVESSAS 1,2 E 3 COM RAFAEL LUCIANO</a:t>
            </a:r>
          </a:p>
          <a:p>
            <a:r>
              <a:rPr lang="pt-BR" b="1" dirty="0" smtClean="0">
                <a:solidFill>
                  <a:srgbClr val="FF0000"/>
                </a:solidFill>
              </a:rPr>
              <a:t>R</a:t>
            </a:r>
            <a:r>
              <a:rPr lang="pt-BR" b="1" dirty="0">
                <a:solidFill>
                  <a:srgbClr val="FF0000"/>
                </a:solidFill>
              </a:rPr>
              <a:t>$ </a:t>
            </a:r>
            <a:r>
              <a:rPr lang="pt-BR" b="1" dirty="0" smtClean="0">
                <a:solidFill>
                  <a:srgbClr val="FF0000"/>
                </a:solidFill>
              </a:rPr>
              <a:t> 200.000,00 RECURSOS </a:t>
            </a:r>
            <a:r>
              <a:rPr lang="pt-BR" b="1" dirty="0">
                <a:solidFill>
                  <a:srgbClr val="FF0000"/>
                </a:solidFill>
              </a:rPr>
              <a:t>CONVÊNIOS </a:t>
            </a:r>
            <a:r>
              <a:rPr lang="pt-BR" b="1" dirty="0" smtClean="0">
                <a:solidFill>
                  <a:srgbClr val="FF0000"/>
                </a:solidFill>
              </a:rPr>
              <a:t> </a:t>
            </a:r>
          </a:p>
          <a:p>
            <a:r>
              <a:rPr lang="pt-BR" b="1" dirty="0" smtClean="0">
                <a:solidFill>
                  <a:srgbClr val="FF0000"/>
                </a:solidFill>
              </a:rPr>
              <a:t>R$ 396.882,78 RECURSOS PRÓPRIOS</a:t>
            </a:r>
            <a:endParaRPr lang="pt-BR" b="1" dirty="0">
              <a:solidFill>
                <a:srgbClr val="FF0000"/>
              </a:solidFill>
            </a:endParaRPr>
          </a:p>
        </p:txBody>
      </p:sp>
      <p:sp>
        <p:nvSpPr>
          <p:cNvPr id="5" name="Espaço Reservado para Rodapé 4"/>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467900"/>
            <a:ext cx="2484864" cy="2904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23677"/>
            <a:ext cx="2010896" cy="3033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00230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5" name="Título 4"/>
          <p:cNvSpPr>
            <a:spLocks noGrp="1"/>
          </p:cNvSpPr>
          <p:nvPr>
            <p:ph type="title"/>
          </p:nvPr>
        </p:nvSpPr>
        <p:spPr>
          <a:xfrm>
            <a:off x="107504" y="267494"/>
            <a:ext cx="8229600" cy="857250"/>
          </a:xfrm>
        </p:spPr>
        <p:txBody>
          <a:bodyPr>
            <a:normAutofit fontScale="90000"/>
          </a:bodyPr>
          <a:lstStyle/>
          <a:p>
            <a:pPr algn="l"/>
            <a:r>
              <a:rPr lang="pt-BR" sz="2700" b="1" dirty="0" smtClean="0">
                <a:solidFill>
                  <a:schemeClr val="tx2"/>
                </a:solidFill>
              </a:rPr>
              <a:t>PAVIMENTAÇÃO ASFÁLTICA</a:t>
            </a:r>
            <a:br>
              <a:rPr lang="pt-BR" sz="2700" b="1" dirty="0" smtClean="0">
                <a:solidFill>
                  <a:schemeClr val="tx2"/>
                </a:solidFill>
              </a:rPr>
            </a:br>
            <a:r>
              <a:rPr lang="pt-BR" sz="2700" b="1" dirty="0" smtClean="0">
                <a:solidFill>
                  <a:schemeClr val="tx2"/>
                </a:solidFill>
              </a:rPr>
              <a:t>RUA: GENERAL OSVALDO PINTO DA VEIGA E LIBERDADE</a:t>
            </a:r>
            <a:r>
              <a:rPr lang="pt-BR" sz="1800" b="1" dirty="0" smtClean="0"/>
              <a:t/>
            </a:r>
            <a:br>
              <a:rPr lang="pt-BR" sz="1800" b="1" dirty="0" smtClean="0"/>
            </a:br>
            <a:r>
              <a:rPr lang="pt-BR" sz="1800" b="1" dirty="0" smtClean="0">
                <a:solidFill>
                  <a:srgbClr val="FF0000"/>
                </a:solidFill>
              </a:rPr>
              <a:t>R$: </a:t>
            </a:r>
            <a:r>
              <a:rPr lang="pt-BR" sz="1800" b="1" dirty="0">
                <a:solidFill>
                  <a:srgbClr val="FF0000"/>
                </a:solidFill>
              </a:rPr>
              <a:t>5</a:t>
            </a:r>
            <a:r>
              <a:rPr lang="pt-BR" sz="1800" b="1" dirty="0" smtClean="0">
                <a:solidFill>
                  <a:srgbClr val="FF0000"/>
                </a:solidFill>
              </a:rPr>
              <a:t>00.000,00 RECURSO CONVÊNIOS</a:t>
            </a:r>
            <a:br>
              <a:rPr lang="pt-BR" sz="1800" b="1" dirty="0" smtClean="0">
                <a:solidFill>
                  <a:srgbClr val="FF0000"/>
                </a:solidFill>
              </a:rPr>
            </a:br>
            <a:r>
              <a:rPr lang="pt-BR" sz="1800" b="1" dirty="0" smtClean="0">
                <a:solidFill>
                  <a:srgbClr val="FF0000"/>
                </a:solidFill>
              </a:rPr>
              <a:t>R$: 125.608,25 RECURSO PRÓPRIOS</a:t>
            </a:r>
            <a:endParaRPr lang="pt-BR" sz="1800" b="1" dirty="0">
              <a:solidFill>
                <a:srgbClr val="FF0000"/>
              </a:solidFill>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78512"/>
            <a:ext cx="2334011" cy="3306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419620"/>
            <a:ext cx="2830773" cy="3079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13694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23478"/>
            <a:ext cx="6336704" cy="432048"/>
          </a:xfrm>
          <a:solidFill>
            <a:srgbClr val="00B050"/>
          </a:solidFill>
        </p:spPr>
        <p:txBody>
          <a:bodyPr>
            <a:noAutofit/>
          </a:bodyPr>
          <a:lstStyle/>
          <a:p>
            <a:r>
              <a:rPr lang="pt-BR" sz="2400" b="1" dirty="0" smtClean="0"/>
              <a:t>SAÚDE E SEGURANÇA DO TRABALHO</a:t>
            </a:r>
            <a:endParaRPr lang="pt-BR" sz="2400" b="1" dirty="0"/>
          </a:p>
        </p:txBody>
      </p:sp>
      <p:sp>
        <p:nvSpPr>
          <p:cNvPr id="4" name="Espaço Reservado para Rodapé 3"/>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9" name="Título 1"/>
          <p:cNvSpPr txBox="1">
            <a:spLocks/>
          </p:cNvSpPr>
          <p:nvPr/>
        </p:nvSpPr>
        <p:spPr>
          <a:xfrm>
            <a:off x="5364088" y="1923678"/>
            <a:ext cx="3538736" cy="10874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2000" b="1" dirty="0" smtClean="0">
                <a:solidFill>
                  <a:schemeClr val="tx2"/>
                </a:solidFill>
              </a:rPr>
              <a:t>AQUISIÇÃO DE EPIS</a:t>
            </a:r>
          </a:p>
          <a:p>
            <a:pPr algn="l"/>
            <a:r>
              <a:rPr lang="pt-BR" sz="2000" b="1" dirty="0" smtClean="0">
                <a:solidFill>
                  <a:schemeClr val="tx2"/>
                </a:solidFill>
              </a:rPr>
              <a:t>R$ 8.820,40</a:t>
            </a:r>
            <a:endParaRPr lang="pt-BR" sz="2000" b="1" dirty="0">
              <a:solidFill>
                <a:schemeClr val="tx2"/>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42100"/>
            <a:ext cx="1759074" cy="3138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347614"/>
            <a:ext cx="1626991"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12201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5580112" y="4759982"/>
            <a:ext cx="2895600" cy="273844"/>
          </a:xfrm>
        </p:spPr>
        <p:txBody>
          <a:bodyPr/>
          <a:lstStyle/>
          <a:p>
            <a:r>
              <a:rPr lang="pt-BR" smtClean="0"/>
              <a:t>Secretaria de Infraestrutura, Mobilidade e Segurança Pública 2º Quadrimestre 2022</a:t>
            </a:r>
            <a:endParaRPr lang="pt-BR" dirty="0"/>
          </a:p>
        </p:txBody>
      </p:sp>
      <p:sp>
        <p:nvSpPr>
          <p:cNvPr id="8" name="Título 1"/>
          <p:cNvSpPr txBox="1">
            <a:spLocks/>
          </p:cNvSpPr>
          <p:nvPr/>
        </p:nvSpPr>
        <p:spPr>
          <a:xfrm>
            <a:off x="107504" y="123478"/>
            <a:ext cx="6336704" cy="432048"/>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dirty="0" smtClean="0"/>
              <a:t>SAÚDE E SEGURANÇA DO TRABALHO</a:t>
            </a:r>
            <a:endParaRPr lang="pt-BR"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87" y="915565"/>
            <a:ext cx="2728069" cy="3726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92932"/>
            <a:ext cx="3983177" cy="3325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35233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a:xfrm>
            <a:off x="6156176" y="4731990"/>
            <a:ext cx="2895600" cy="273844"/>
          </a:xfrm>
        </p:spPr>
        <p:txBody>
          <a:bodyPr/>
          <a:lstStyle/>
          <a:p>
            <a:r>
              <a:rPr lang="pt-BR" dirty="0" smtClean="0"/>
              <a:t>Secretaria de Infraestrutura, Mobilidade e Segurança Pública 2º Quadrimestre 2022</a:t>
            </a:r>
            <a:endParaRPr lang="pt-BR" dirty="0"/>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392" y="771551"/>
            <a:ext cx="2437029"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419622"/>
            <a:ext cx="1963862" cy="214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32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337" y="2969423"/>
            <a:ext cx="1459256" cy="2016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ítulo 1"/>
          <p:cNvSpPr txBox="1">
            <a:spLocks/>
          </p:cNvSpPr>
          <p:nvPr/>
        </p:nvSpPr>
        <p:spPr>
          <a:xfrm>
            <a:off x="145996" y="230952"/>
            <a:ext cx="6336704" cy="432048"/>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dirty="0"/>
              <a:t>VIADUTO BRASILINO ANTÔNIO ALVES</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283130"/>
            <a:ext cx="2564755" cy="3372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2666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4"/>
          <p:cNvSpPr>
            <a:spLocks noChangeArrowheads="1"/>
          </p:cNvSpPr>
          <p:nvPr/>
        </p:nvSpPr>
        <p:spPr bwMode="auto">
          <a:xfrm>
            <a:off x="367011" y="410929"/>
            <a:ext cx="4392488"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00338" algn="ctr"/>
                <a:tab pos="5400675" algn="r"/>
              </a:tabLst>
            </a:pPr>
            <a:r>
              <a:rPr kumimoji="0" lang="pt-BR"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SECRETARIA</a:t>
            </a:r>
            <a:r>
              <a:rPr kumimoji="0" lang="pt-BR" sz="2800" b="1" i="0" u="none" strike="noStrike" cap="none" normalizeH="0" dirty="0" smtClean="0">
                <a:ln>
                  <a:noFill/>
                </a:ln>
                <a:solidFill>
                  <a:schemeClr val="bg1"/>
                </a:solidFill>
                <a:effectLst/>
                <a:latin typeface="Arial" pitchFamily="34" charset="0"/>
                <a:ea typeface="Times New Roman" pitchFamily="18" charset="0"/>
                <a:cs typeface="Arial" pitchFamily="34" charset="0"/>
              </a:rPr>
              <a:t> DE INFRAESTRUTURA, MOBILIDADE E SEGURANÇA PÚBLICA</a:t>
            </a:r>
            <a:endParaRPr kumimoji="0" lang="pt-BR" sz="2800" b="1" i="0" u="none" strike="noStrike" cap="none" normalizeH="0" baseline="0" dirty="0">
              <a:ln>
                <a:noFill/>
              </a:ln>
              <a:solidFill>
                <a:schemeClr val="bg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endParaRPr kumimoji="0" lang="pt-BR" sz="2800" b="1" i="0" u="none" strike="noStrike" cap="none" normalizeH="0" baseline="0" dirty="0">
              <a:ln>
                <a:noFill/>
              </a:ln>
              <a:solidFill>
                <a:schemeClr val="bg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lang="pt-BR" sz="2800" b="1" dirty="0">
                <a:solidFill>
                  <a:schemeClr val="bg1"/>
                </a:solidFill>
                <a:effectLst>
                  <a:glow rad="63500">
                    <a:schemeClr val="accent1">
                      <a:satMod val="175000"/>
                      <a:alpha val="40000"/>
                    </a:schemeClr>
                  </a:glow>
                </a:effectLst>
                <a:latin typeface="Arial" pitchFamily="34" charset="0"/>
                <a:cs typeface="Arial" pitchFamily="34" charset="0"/>
              </a:rPr>
              <a:t>Adam Dutra Machado</a:t>
            </a: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kumimoji="0" lang="pt-BR" sz="2000" b="1" i="0" u="none" strike="noStrike" cap="none" normalizeH="0" baseline="0" dirty="0">
                <a:ln>
                  <a:noFill/>
                </a:ln>
                <a:solidFill>
                  <a:schemeClr val="bg1"/>
                </a:solidFill>
                <a:effectLst>
                  <a:glow rad="63500">
                    <a:schemeClr val="accent1">
                      <a:satMod val="175000"/>
                      <a:alpha val="40000"/>
                    </a:schemeClr>
                  </a:glow>
                </a:effectLst>
                <a:latin typeface="Arial" pitchFamily="34" charset="0"/>
                <a:cs typeface="Arial" pitchFamily="34" charset="0"/>
              </a:rPr>
              <a:t>Secretário</a:t>
            </a:r>
            <a:r>
              <a:rPr kumimoji="0" lang="pt-BR" sz="2000" b="1" i="0" u="none" strike="noStrike" cap="none" normalizeH="0" dirty="0">
                <a:ln>
                  <a:noFill/>
                </a:ln>
                <a:solidFill>
                  <a:schemeClr val="bg1"/>
                </a:solidFill>
                <a:effectLst>
                  <a:glow rad="63500">
                    <a:schemeClr val="accent1">
                      <a:satMod val="175000"/>
                      <a:alpha val="40000"/>
                    </a:schemeClr>
                  </a:glow>
                </a:effectLst>
                <a:latin typeface="Arial" pitchFamily="34" charset="0"/>
                <a:cs typeface="Arial" pitchFamily="34" charset="0"/>
              </a:rPr>
              <a:t> Municipal</a:t>
            </a:r>
            <a:endParaRPr kumimoji="0" lang="pt-BR" sz="2000" b="1" i="0" u="none" strike="noStrike" cap="none" normalizeH="0" baseline="0" dirty="0">
              <a:ln>
                <a:noFill/>
              </a:ln>
              <a:solidFill>
                <a:schemeClr val="bg1"/>
              </a:solidFill>
              <a:effectLst>
                <a:glow rad="63500">
                  <a:schemeClr val="accent1">
                    <a:satMod val="175000"/>
                    <a:alpha val="4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endParaRPr lang="pt-BR" sz="2800" b="1" dirty="0">
              <a:solidFill>
                <a:schemeClr val="bg1"/>
              </a:solidFill>
              <a:effectLst>
                <a:reflection blurRad="6350" stA="60000" endA="900" endPos="58000" dir="5400000" sy="-100000" algn="bl" rotWithShape="0"/>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700338" algn="ctr"/>
                <a:tab pos="5400675" algn="r"/>
              </a:tabLst>
            </a:pPr>
            <a:r>
              <a:rPr kumimoji="0" lang="pt-BR" sz="2800" b="1" i="0" u="none" strike="noStrike" cap="none" normalizeH="0" baseline="0" dirty="0">
                <a:ln>
                  <a:noFill/>
                </a:ln>
                <a:solidFill>
                  <a:schemeClr val="bg1"/>
                </a:solidFill>
                <a:effectLst>
                  <a:reflection blurRad="6350" stA="60000" endA="900" endPos="58000" dir="5400000" sy="-100000" algn="bl" rotWithShape="0"/>
                </a:effectLst>
                <a:latin typeface="Arial" pitchFamily="34" charset="0"/>
                <a:cs typeface="Arial" pitchFamily="34" charset="0"/>
              </a:rPr>
              <a:t>MUITO OBRIGADO</a:t>
            </a:r>
          </a:p>
        </p:txBody>
      </p:sp>
    </p:spTree>
    <p:extLst>
      <p:ext uri="{BB962C8B-B14F-4D97-AF65-F5344CB8AC3E}">
        <p14:creationId xmlns:p14="http://schemas.microsoft.com/office/powerpoint/2010/main" val="430193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32337" y="195486"/>
            <a:ext cx="6444208" cy="830997"/>
          </a:xfrm>
          <a:prstGeom prst="rect">
            <a:avLst/>
          </a:prstGeom>
          <a:noFill/>
        </p:spPr>
        <p:txBody>
          <a:bodyPr wrap="square" rtlCol="0">
            <a:spAutoFit/>
          </a:bodyPr>
          <a:lstStyle/>
          <a:p>
            <a:pPr algn="ctr"/>
            <a:r>
              <a:rPr lang="pt-BR" sz="2400" b="1" dirty="0">
                <a:solidFill>
                  <a:schemeClr val="accent1">
                    <a:lumMod val="75000"/>
                  </a:schemeClr>
                </a:solidFill>
              </a:rPr>
              <a:t>DRENAGEM PLUVIAL </a:t>
            </a:r>
            <a:r>
              <a:rPr lang="pt-BR" sz="2400" b="1" dirty="0" smtClean="0">
                <a:solidFill>
                  <a:schemeClr val="accent1">
                    <a:lumMod val="75000"/>
                  </a:schemeClr>
                </a:solidFill>
              </a:rPr>
              <a:t>MAIO-AGOSTO</a:t>
            </a:r>
            <a:r>
              <a:rPr lang="pt-BR" b="1" dirty="0" smtClean="0">
                <a:solidFill>
                  <a:schemeClr val="accent1">
                    <a:lumMod val="75000"/>
                  </a:schemeClr>
                </a:solidFill>
              </a:rPr>
              <a:t> 2022</a:t>
            </a:r>
            <a:endParaRPr lang="pt-BR" sz="2400" b="1" dirty="0">
              <a:solidFill>
                <a:schemeClr val="accent1">
                  <a:lumMod val="75000"/>
                </a:schemeClr>
              </a:solidFill>
            </a:endParaRPr>
          </a:p>
          <a:p>
            <a:pPr algn="ctr"/>
            <a:r>
              <a:rPr lang="pt-BR" sz="2400" b="1" dirty="0">
                <a:solidFill>
                  <a:schemeClr val="accent1">
                    <a:lumMod val="75000"/>
                  </a:schemeClr>
                </a:solidFill>
              </a:rPr>
              <a:t>1.1 LIGAÇÕES EM REDES DOMICILIARES </a:t>
            </a:r>
            <a:r>
              <a:rPr lang="pt-BR" sz="2400" b="1" dirty="0" smtClean="0">
                <a:solidFill>
                  <a:schemeClr val="accent1">
                    <a:lumMod val="75000"/>
                  </a:schemeClr>
                </a:solidFill>
                <a:effectLst>
                  <a:outerShdw blurRad="38100" dist="38100" dir="2700000" algn="tl">
                    <a:srgbClr val="000000">
                      <a:alpha val="43137"/>
                    </a:srgbClr>
                  </a:outerShdw>
                </a:effectLst>
              </a:rPr>
              <a:t> 32 </a:t>
            </a:r>
            <a:r>
              <a:rPr lang="pt-BR" sz="2000" b="1" dirty="0" smtClean="0">
                <a:solidFill>
                  <a:schemeClr val="accent1">
                    <a:lumMod val="75000"/>
                  </a:schemeClr>
                </a:solidFill>
                <a:effectLst>
                  <a:outerShdw blurRad="38100" dist="38100" dir="2700000" algn="tl">
                    <a:srgbClr val="000000">
                      <a:alpha val="43137"/>
                    </a:srgbClr>
                  </a:outerShdw>
                </a:effectLst>
              </a:rPr>
              <a:t>TOTAL</a:t>
            </a:r>
            <a:endParaRPr lang="pt-BR" sz="2000" b="1" dirty="0">
              <a:solidFill>
                <a:schemeClr val="accent1">
                  <a:lumMod val="75000"/>
                </a:schemeClr>
              </a:solidFill>
              <a:effectLst>
                <a:outerShdw blurRad="38100" dist="38100" dir="2700000" algn="tl">
                  <a:srgbClr val="000000">
                    <a:alpha val="43137"/>
                  </a:srgbClr>
                </a:outerShdw>
              </a:effectLst>
            </a:endParaRPr>
          </a:p>
        </p:txBody>
      </p:sp>
      <p:sp>
        <p:nvSpPr>
          <p:cNvPr id="5" name="Espaço Reservado para Rodapé 4"/>
          <p:cNvSpPr>
            <a:spLocks noGrp="1"/>
          </p:cNvSpPr>
          <p:nvPr>
            <p:ph type="ftr" sz="quarter" idx="11"/>
          </p:nvPr>
        </p:nvSpPr>
        <p:spPr/>
        <p:txBody>
          <a:bodyPr/>
          <a:lstStyle/>
          <a:p>
            <a:r>
              <a:rPr lang="pt-BR" smtClean="0"/>
              <a:t>Secretaria de Infraestrutura, Mobilidade e Segurança Pública 2º Quadrimestre 2022</a:t>
            </a:r>
            <a:endParaRPr lang="pt-B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31590"/>
            <a:ext cx="2301230" cy="3382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441" y="1310027"/>
            <a:ext cx="2381746" cy="3238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19622"/>
            <a:ext cx="2749779" cy="3504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37019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7504" y="38432"/>
            <a:ext cx="5976664" cy="830997"/>
          </a:xfrm>
          <a:prstGeom prst="rect">
            <a:avLst/>
          </a:prstGeom>
        </p:spPr>
        <p:txBody>
          <a:bodyPr wrap="square">
            <a:spAutoFit/>
          </a:bodyPr>
          <a:lstStyle/>
          <a:p>
            <a:pPr algn="ctr"/>
            <a:r>
              <a:rPr lang="pt-BR" sz="2400" b="1" dirty="0">
                <a:solidFill>
                  <a:schemeClr val="accent1">
                    <a:lumMod val="75000"/>
                  </a:schemeClr>
                </a:solidFill>
              </a:rPr>
              <a:t> BOCAS DE LOBO </a:t>
            </a:r>
          </a:p>
          <a:p>
            <a:pPr algn="ctr"/>
            <a:r>
              <a:rPr lang="pt-BR" sz="2400" b="1" dirty="0">
                <a:solidFill>
                  <a:schemeClr val="accent1">
                    <a:lumMod val="75000"/>
                  </a:schemeClr>
                </a:solidFill>
              </a:rPr>
              <a:t>LIMPEZAS, NOVAS E TROCA DE </a:t>
            </a:r>
            <a:r>
              <a:rPr lang="pt-BR" sz="2400" b="1" dirty="0" smtClean="0">
                <a:solidFill>
                  <a:schemeClr val="accent1">
                    <a:lumMod val="75000"/>
                  </a:schemeClr>
                </a:solidFill>
              </a:rPr>
              <a:t>TAMPAS</a:t>
            </a:r>
            <a:endParaRPr lang="pt-BR" sz="2400" b="1" dirty="0">
              <a:solidFill>
                <a:schemeClr val="accent1">
                  <a:lumMod val="75000"/>
                </a:schemeClr>
              </a:solidFill>
            </a:endParaRPr>
          </a:p>
        </p:txBody>
      </p:sp>
      <p:sp>
        <p:nvSpPr>
          <p:cNvPr id="5" name="Espaço Reservado para Rodapé 4"/>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9582"/>
            <a:ext cx="1962143" cy="3178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084" y="1203598"/>
            <a:ext cx="2315902" cy="320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275606"/>
            <a:ext cx="2358456" cy="3723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38068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627535"/>
            <a:ext cx="6480720" cy="432048"/>
          </a:xfrm>
        </p:spPr>
        <p:txBody>
          <a:bodyPr>
            <a:noAutofit/>
          </a:bodyPr>
          <a:lstStyle/>
          <a:p>
            <a:r>
              <a:rPr lang="pt-BR" sz="2400" b="1" dirty="0" smtClean="0">
                <a:solidFill>
                  <a:schemeClr val="accent1">
                    <a:lumMod val="75000"/>
                  </a:schemeClr>
                </a:solidFill>
              </a:rPr>
              <a:t>Calçamentos/Passeios/Meio Fio </a:t>
            </a:r>
            <a:r>
              <a:rPr lang="pt-BR" sz="2400" b="1" dirty="0" smtClean="0">
                <a:solidFill>
                  <a:schemeClr val="tx2"/>
                </a:solidFill>
              </a:rPr>
              <a:t> </a:t>
            </a:r>
            <a:endParaRPr lang="pt-BR" sz="2400" b="1" dirty="0">
              <a:solidFill>
                <a:schemeClr val="tx2"/>
              </a:solidFill>
            </a:endParaRPr>
          </a:p>
        </p:txBody>
      </p:sp>
      <p:sp>
        <p:nvSpPr>
          <p:cNvPr id="6" name="Espaço Reservado para Rodapé 5"/>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8"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510972" y="52981"/>
            <a:ext cx="5375448" cy="493563"/>
          </a:xfrm>
          <a:prstGeom prst="roundRect">
            <a:avLst/>
          </a:prstGeom>
          <a:solidFill>
            <a:schemeClr val="bg2">
              <a:lumMod val="50000"/>
            </a:schemeClr>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smtClean="0">
                <a:solidFill>
                  <a:schemeClr val="tx1"/>
                </a:solidFill>
                <a:ea typeface="Calibri"/>
                <a:cs typeface="Times New Roman"/>
              </a:rPr>
              <a:t>REVITALIZA MAIS </a:t>
            </a:r>
            <a:endParaRPr lang="pt-BR" sz="2000" dirty="0">
              <a:solidFill>
                <a:schemeClr val="tx1"/>
              </a:solidFill>
              <a:ea typeface="Calibri"/>
              <a:cs typeface="Times New Roman"/>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31590"/>
            <a:ext cx="2003532"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830577"/>
            <a:ext cx="1932246" cy="2591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957" y="1830577"/>
            <a:ext cx="4329739" cy="2621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81092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Rodapé 6"/>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sp>
        <p:nvSpPr>
          <p:cNvPr id="8"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179512" y="123478"/>
            <a:ext cx="5904656" cy="864096"/>
          </a:xfrm>
          <a:prstGeom prst="roundRect">
            <a:avLst/>
          </a:prstGeom>
          <a:solidFill>
            <a:schemeClr val="accent6"/>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pPr>
            <a:endParaRPr lang="pt-BR" sz="2400" b="1" dirty="0" smtClean="0">
              <a:solidFill>
                <a:schemeClr val="tx1"/>
              </a:solidFill>
              <a:ea typeface="Calibri"/>
              <a:cs typeface="Times New Roman"/>
            </a:endParaRPr>
          </a:p>
          <a:p>
            <a:pPr>
              <a:lnSpc>
                <a:spcPct val="115000"/>
              </a:lnSpc>
            </a:pPr>
            <a:r>
              <a:rPr lang="pt-BR" sz="2800" b="1" dirty="0" smtClean="0">
                <a:solidFill>
                  <a:schemeClr val="tx1"/>
                </a:solidFill>
                <a:ea typeface="Calibri"/>
                <a:cs typeface="Times New Roman"/>
              </a:rPr>
              <a:t>AÇÃO MAIS ESTRADAS</a:t>
            </a:r>
          </a:p>
          <a:p>
            <a:pPr>
              <a:lnSpc>
                <a:spcPct val="115000"/>
              </a:lnSpc>
            </a:pPr>
            <a:r>
              <a:rPr lang="pt-BR" sz="2400" b="1" dirty="0">
                <a:solidFill>
                  <a:schemeClr val="accent1">
                    <a:lumMod val="75000"/>
                  </a:schemeClr>
                </a:solidFill>
              </a:rPr>
              <a:t>SAIBRO +PATROLA +ROLO</a:t>
            </a:r>
          </a:p>
          <a:p>
            <a:pPr>
              <a:lnSpc>
                <a:spcPct val="115000"/>
              </a:lnSpc>
              <a:spcAft>
                <a:spcPts val="1000"/>
              </a:spcAft>
            </a:pPr>
            <a:r>
              <a:rPr lang="pt-BR" sz="2000" dirty="0" smtClean="0">
                <a:solidFill>
                  <a:srgbClr val="FF0000"/>
                </a:solidFill>
                <a:ea typeface="Calibri"/>
                <a:cs typeface="Times New Roman"/>
              </a:rPr>
              <a:t>R$126.911,78</a:t>
            </a:r>
            <a:endParaRPr lang="pt-BR" sz="2000" dirty="0">
              <a:solidFill>
                <a:srgbClr val="FF0000"/>
              </a:solidFill>
              <a:ea typeface="Calibri"/>
              <a:cs typeface="Times New Roman"/>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635646"/>
            <a:ext cx="2272775" cy="2127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263591"/>
            <a:ext cx="2408871" cy="3403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35646"/>
            <a:ext cx="3384376" cy="27439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16610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Rodapé 5"/>
          <p:cNvSpPr>
            <a:spLocks noGrp="1"/>
          </p:cNvSpPr>
          <p:nvPr>
            <p:ph type="ftr" sz="quarter" idx="11"/>
          </p:nvPr>
        </p:nvSpPr>
        <p:spPr/>
        <p:txBody>
          <a:bodyPr/>
          <a:lstStyle/>
          <a:p>
            <a:r>
              <a:rPr lang="pt-BR" dirty="0" smtClean="0"/>
              <a:t>Secretaria de Infraestrutura, Mobilidade e Segurança Pública 2º Quadrimestre 2022</a:t>
            </a:r>
            <a:endParaRPr lang="pt-B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83518"/>
            <a:ext cx="2291444" cy="2930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491630"/>
            <a:ext cx="2304256" cy="2997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203597"/>
            <a:ext cx="2375142" cy="2867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36547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xmlns="" id="{8C48AF97-E8B9-4D0B-8348-97C1555C4CBF}"/>
              </a:ext>
            </a:extLst>
          </p:cNvPr>
          <p:cNvGraphicFramePr>
            <a:graphicFrameLocks/>
          </p:cNvGraphicFramePr>
          <p:nvPr>
            <p:extLst>
              <p:ext uri="{D42A27DB-BD31-4B8C-83A1-F6EECF244321}">
                <p14:modId xmlns:p14="http://schemas.microsoft.com/office/powerpoint/2010/main" val="3314786464"/>
              </p:ext>
            </p:extLst>
          </p:nvPr>
        </p:nvGraphicFramePr>
        <p:xfrm>
          <a:off x="107504" y="858579"/>
          <a:ext cx="5040560" cy="42999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ela 6">
            <a:extLst>
              <a:ext uri="{FF2B5EF4-FFF2-40B4-BE49-F238E27FC236}">
                <a16:creationId xmlns:a16="http://schemas.microsoft.com/office/drawing/2014/main" xmlns="" id="{F8A9AAA1-0532-4D31-9089-77E88EE4F09C}"/>
              </a:ext>
            </a:extLst>
          </p:cNvPr>
          <p:cNvGraphicFramePr>
            <a:graphicFrameLocks noGrp="1"/>
          </p:cNvGraphicFramePr>
          <p:nvPr>
            <p:extLst>
              <p:ext uri="{D42A27DB-BD31-4B8C-83A1-F6EECF244321}">
                <p14:modId xmlns:p14="http://schemas.microsoft.com/office/powerpoint/2010/main" val="3263328588"/>
              </p:ext>
            </p:extLst>
          </p:nvPr>
        </p:nvGraphicFramePr>
        <p:xfrm>
          <a:off x="4860032" y="1203598"/>
          <a:ext cx="3960440" cy="967740"/>
        </p:xfrm>
        <a:graphic>
          <a:graphicData uri="http://schemas.openxmlformats.org/drawingml/2006/table">
            <a:tbl>
              <a:tblPr>
                <a:tableStyleId>{5C22544A-7EE6-4342-B048-85BDC9FD1C3A}</a:tableStyleId>
              </a:tblPr>
              <a:tblGrid>
                <a:gridCol w="2426628">
                  <a:extLst>
                    <a:ext uri="{9D8B030D-6E8A-4147-A177-3AD203B41FA5}">
                      <a16:colId xmlns:a16="http://schemas.microsoft.com/office/drawing/2014/main" xmlns="" val="3678680984"/>
                    </a:ext>
                  </a:extLst>
                </a:gridCol>
                <a:gridCol w="1533812">
                  <a:extLst>
                    <a:ext uri="{9D8B030D-6E8A-4147-A177-3AD203B41FA5}">
                      <a16:colId xmlns:a16="http://schemas.microsoft.com/office/drawing/2014/main" xmlns="" val="2057421029"/>
                    </a:ext>
                  </a:extLst>
                </a:gridCol>
              </a:tblGrid>
              <a:tr h="113398">
                <a:tc gridSpan="2">
                  <a:txBody>
                    <a:bodyPr/>
                    <a:lstStyle/>
                    <a:p>
                      <a:pPr algn="l" fontAlgn="b"/>
                      <a:r>
                        <a:rPr lang="pt-BR" sz="1200" b="1" u="none" strike="noStrike" dirty="0" smtClean="0">
                          <a:effectLst/>
                          <a:highlight>
                            <a:srgbClr val="FFFF00"/>
                          </a:highlight>
                        </a:rPr>
                        <a:t>CUSTOS</a:t>
                      </a:r>
                      <a:r>
                        <a:rPr lang="pt-BR" sz="1200" b="1" u="none" strike="noStrike" baseline="0" dirty="0" smtClean="0">
                          <a:effectLst/>
                          <a:highlight>
                            <a:srgbClr val="FFFF00"/>
                          </a:highlight>
                        </a:rPr>
                        <a:t> - </a:t>
                      </a:r>
                      <a:r>
                        <a:rPr lang="pt-BR" sz="1200" b="1" u="none" strike="noStrike" dirty="0" smtClean="0">
                          <a:effectLst/>
                          <a:highlight>
                            <a:srgbClr val="FFFF00"/>
                          </a:highlight>
                        </a:rPr>
                        <a:t>TAPA </a:t>
                      </a:r>
                      <a:r>
                        <a:rPr lang="pt-BR" sz="1200" b="1" u="none" strike="noStrike" dirty="0">
                          <a:effectLst/>
                          <a:highlight>
                            <a:srgbClr val="FFFF00"/>
                          </a:highlight>
                        </a:rPr>
                        <a:t>BURACOS </a:t>
                      </a:r>
                      <a:r>
                        <a:rPr lang="pt-BR" sz="1200" b="1" u="none" strike="noStrike" dirty="0" smtClean="0">
                          <a:effectLst/>
                          <a:highlight>
                            <a:srgbClr val="FFFF00"/>
                          </a:highlight>
                        </a:rPr>
                        <a:t>EXECUTADAS 2º QUADRIMESTRE</a:t>
                      </a:r>
                      <a:endParaRPr lang="pt-BR" sz="1200" b="1" i="0" u="none" strike="noStrike" dirty="0">
                        <a:solidFill>
                          <a:srgbClr val="000000"/>
                        </a:solidFill>
                        <a:effectLst/>
                        <a:highlight>
                          <a:srgbClr val="FFFF00"/>
                        </a:highlight>
                        <a:latin typeface="Calibri" panose="020F0502020204030204" pitchFamily="34" charset="0"/>
                      </a:endParaRPr>
                    </a:p>
                  </a:txBody>
                  <a:tcPr marL="7620" marR="7620" marT="7620" marB="0" anchor="b"/>
                </a:tc>
                <a:tc hMerge="1">
                  <a:txBody>
                    <a:bodyPr/>
                    <a:lstStyle/>
                    <a:p>
                      <a:endParaRPr lang="pt-BR"/>
                    </a:p>
                  </a:txBody>
                  <a:tcPr/>
                </a:tc>
                <a:extLst>
                  <a:ext uri="{0D108BD9-81ED-4DB2-BD59-A6C34878D82A}">
                    <a16:rowId xmlns:a16="http://schemas.microsoft.com/office/drawing/2014/main" xmlns="" val="4221683112"/>
                  </a:ext>
                </a:extLst>
              </a:tr>
              <a:tr h="104326">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4134347325"/>
                  </a:ext>
                </a:extLst>
              </a:tr>
              <a:tr h="104326">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268968333"/>
                  </a:ext>
                </a:extLst>
              </a:tr>
              <a:tr h="104326">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1570095379"/>
                  </a:ext>
                </a:extLst>
              </a:tr>
              <a:tr h="35438">
                <a:tc>
                  <a:txBody>
                    <a:bodyPr/>
                    <a:lstStyle/>
                    <a:p>
                      <a:pPr algn="l" fontAlgn="b"/>
                      <a:r>
                        <a:rPr lang="pt-BR" sz="1600" b="1" i="0" u="none" strike="noStrike" dirty="0" smtClean="0">
                          <a:solidFill>
                            <a:srgbClr val="000000"/>
                          </a:solidFill>
                          <a:effectLst/>
                          <a:latin typeface="Calibri" panose="020F0502020204030204" pitchFamily="34" charset="0"/>
                        </a:rPr>
                        <a:t>Total (recursos próprios)</a:t>
                      </a:r>
                      <a:endParaRPr lang="pt-BR"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600" b="1" i="0" u="none" strike="noStrike" dirty="0" smtClean="0">
                          <a:solidFill>
                            <a:srgbClr val="000000"/>
                          </a:solidFill>
                          <a:effectLst/>
                          <a:highlight>
                            <a:srgbClr val="FFFF00"/>
                          </a:highlight>
                          <a:latin typeface="Calibri" panose="020F0502020204030204" pitchFamily="34" charset="0"/>
                        </a:rPr>
                        <a:t>R$ 208.351,00</a:t>
                      </a:r>
                      <a:endParaRPr lang="pt-BR" sz="1600" b="1" i="0" u="none" strike="noStrike" dirty="0">
                        <a:solidFill>
                          <a:srgbClr val="000000"/>
                        </a:solidFill>
                        <a:effectLst/>
                        <a:highlight>
                          <a:srgbClr val="FFFF00"/>
                        </a:highlight>
                        <a:latin typeface="Calibri" panose="020F0502020204030204" pitchFamily="34" charset="0"/>
                      </a:endParaRPr>
                    </a:p>
                  </a:txBody>
                  <a:tcPr marL="7620" marR="7620" marT="7620" marB="0" anchor="b"/>
                </a:tc>
                <a:extLst>
                  <a:ext uri="{0D108BD9-81ED-4DB2-BD59-A6C34878D82A}">
                    <a16:rowId xmlns:a16="http://schemas.microsoft.com/office/drawing/2014/main" xmlns="" val="497274350"/>
                  </a:ext>
                </a:extLst>
              </a:tr>
            </a:tbl>
          </a:graphicData>
        </a:graphic>
      </p:graphicFrame>
      <p:sp>
        <p:nvSpPr>
          <p:cNvPr id="4" name="Espaço Reservado para Rodapé 3"/>
          <p:cNvSpPr>
            <a:spLocks noGrp="1"/>
          </p:cNvSpPr>
          <p:nvPr>
            <p:ph type="ftr" sz="quarter" idx="11"/>
          </p:nvPr>
        </p:nvSpPr>
        <p:spPr>
          <a:xfrm>
            <a:off x="6156176" y="4731990"/>
            <a:ext cx="2895600" cy="273844"/>
          </a:xfrm>
        </p:spPr>
        <p:txBody>
          <a:bodyPr/>
          <a:lstStyle/>
          <a:p>
            <a:r>
              <a:rPr lang="pt-BR" smtClean="0"/>
              <a:t>Secretaria de Infraestrutura, Mobilidade e Segurança Pública 2º Quadrimestre 2022</a:t>
            </a:r>
            <a:endParaRPr lang="pt-BR" dirty="0"/>
          </a:p>
        </p:txBody>
      </p:sp>
      <p:sp>
        <p:nvSpPr>
          <p:cNvPr id="8" name="Retângulo de cantos arredondados 3">
            <a:extLst>
              <a:ext uri="{FF2B5EF4-FFF2-40B4-BE49-F238E27FC236}">
                <a16:creationId xmlns:a16="http://schemas.microsoft.com/office/drawing/2014/main" xmlns="" id="{9B478EE8-9740-4EE9-A8A1-2726C419EC56}"/>
              </a:ext>
            </a:extLst>
          </p:cNvPr>
          <p:cNvSpPr txBox="1">
            <a:spLocks/>
          </p:cNvSpPr>
          <p:nvPr/>
        </p:nvSpPr>
        <p:spPr>
          <a:xfrm>
            <a:off x="323528" y="52981"/>
            <a:ext cx="5562892" cy="574553"/>
          </a:xfrm>
          <a:prstGeom prst="roundRect">
            <a:avLst/>
          </a:prstGeom>
          <a:solidFill>
            <a:schemeClr val="bg1">
              <a:lumMod val="65000"/>
            </a:schemeClr>
          </a:solidFill>
          <a:ln w="9525" cap="flat" cmpd="sng" algn="ctr">
            <a:solidFill>
              <a:schemeClr val="tx1"/>
            </a:solidFill>
            <a:prstDash val="solid"/>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15000"/>
              </a:lnSpc>
              <a:spcAft>
                <a:spcPts val="1000"/>
              </a:spcAft>
            </a:pPr>
            <a:r>
              <a:rPr lang="pt-BR" sz="2400" b="1" dirty="0" smtClean="0">
                <a:solidFill>
                  <a:schemeClr val="tx1"/>
                </a:solidFill>
                <a:ea typeface="Calibri"/>
                <a:cs typeface="Times New Roman"/>
              </a:rPr>
              <a:t>TAPA BURACOS com ASFALTO</a:t>
            </a:r>
            <a:endParaRPr lang="pt-BR" sz="2000" dirty="0">
              <a:solidFill>
                <a:schemeClr val="tx1"/>
              </a:solidFill>
              <a:ea typeface="Calibri"/>
              <a:cs typeface="Times New Roman"/>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20" y="2283718"/>
            <a:ext cx="1694830" cy="2257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6422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26297</TotalTime>
  <Words>945</Words>
  <Application>Microsoft Office PowerPoint</Application>
  <PresentationFormat>Apresentação na tela (16:9)</PresentationFormat>
  <Paragraphs>148</Paragraphs>
  <Slides>39</Slides>
  <Notes>4</Notes>
  <HiddenSlides>0</HiddenSlides>
  <MMClips>0</MMClips>
  <ScaleCrop>false</ScaleCrop>
  <HeadingPairs>
    <vt:vector size="4" baseType="variant">
      <vt:variant>
        <vt:lpstr>Tema</vt:lpstr>
      </vt:variant>
      <vt:variant>
        <vt:i4>1</vt:i4>
      </vt:variant>
      <vt:variant>
        <vt:lpstr>Títulos de slides</vt:lpstr>
      </vt:variant>
      <vt:variant>
        <vt:i4>39</vt:i4>
      </vt:variant>
    </vt:vector>
  </HeadingPairs>
  <TitlesOfParts>
    <vt:vector size="40" baseType="lpstr">
      <vt:lpstr>Tema do Office</vt:lpstr>
      <vt:lpstr>Apresentação do PowerPoint</vt:lpstr>
      <vt:lpstr>Apresentação do PowerPoint</vt:lpstr>
      <vt:lpstr>Apresentação do PowerPoint</vt:lpstr>
      <vt:lpstr>Apresentação do PowerPoint</vt:lpstr>
      <vt:lpstr>Apresentação do PowerPoint</vt:lpstr>
      <vt:lpstr>Calçamentos/Passeios/Meio Fio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Patrulhamento Preventivo: (Apoio à Secretaria de Infraestrutura, Mobilidade e Segurança Pública)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PAVIMENTAÇÃO ASFÁLTICA RUA: GENERAL OSVALDO PINTO DA VEIGA E LIBERDADE R$: 500.000,00 RECURSO CONVÊNIOS R$: 125.608,25 RECURSO PRÓPRIOS</vt:lpstr>
      <vt:lpstr>SAÚDE E SEGURANÇA DO TRABALHO</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usuário</cp:lastModifiedBy>
  <cp:revision>1114</cp:revision>
  <cp:lastPrinted>2022-09-23T10:55:21Z</cp:lastPrinted>
  <dcterms:created xsi:type="dcterms:W3CDTF">2021-05-10T18:20:11Z</dcterms:created>
  <dcterms:modified xsi:type="dcterms:W3CDTF">2022-09-27T11:37:20Z</dcterms:modified>
</cp:coreProperties>
</file>