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385" r:id="rId4"/>
    <p:sldId id="387" r:id="rId5"/>
    <p:sldId id="344" r:id="rId6"/>
    <p:sldId id="388" r:id="rId7"/>
    <p:sldId id="389" r:id="rId8"/>
    <p:sldId id="390" r:id="rId9"/>
    <p:sldId id="391" r:id="rId10"/>
    <p:sldId id="392" r:id="rId11"/>
    <p:sldId id="393" r:id="rId12"/>
    <p:sldId id="345" r:id="rId13"/>
    <p:sldId id="346" r:id="rId14"/>
    <p:sldId id="261" r:id="rId15"/>
    <p:sldId id="323" r:id="rId16"/>
    <p:sldId id="263" r:id="rId17"/>
    <p:sldId id="266" r:id="rId18"/>
    <p:sldId id="276" r:id="rId19"/>
    <p:sldId id="282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41" r:id="rId45"/>
    <p:sldId id="364" r:id="rId46"/>
    <p:sldId id="367" r:id="rId47"/>
    <p:sldId id="366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7" r:id="rId56"/>
    <p:sldId id="375" r:id="rId57"/>
    <p:sldId id="379" r:id="rId58"/>
    <p:sldId id="380" r:id="rId59"/>
    <p:sldId id="381" r:id="rId60"/>
    <p:sldId id="382" r:id="rId61"/>
    <p:sldId id="383" r:id="rId62"/>
    <p:sldId id="384" r:id="rId63"/>
    <p:sldId id="386" r:id="rId6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2148" autoAdjust="0"/>
  </p:normalViewPr>
  <p:slideViewPr>
    <p:cSldViewPr>
      <p:cViewPr>
        <p:scale>
          <a:sx n="108" d="100"/>
          <a:sy n="108" d="100"/>
        </p:scale>
        <p:origin x="-336" y="-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0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2844" y="785800"/>
            <a:ext cx="56075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72000" y="3786196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2º QUADRIMESTRE DE 2022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718507-79DA-E8DA-0B4C-0CD79365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1D75F909-F373-A92F-D205-8B01E9CC3D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7" y="1085850"/>
            <a:ext cx="3368185" cy="3429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57C4EA-0702-C2F5-43A1-DE0BB2B61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84764D5-6BE7-91E1-9394-57FA2C29C579}"/>
              </a:ext>
            </a:extLst>
          </p:cNvPr>
          <p:cNvSpPr txBox="1"/>
          <p:nvPr/>
        </p:nvSpPr>
        <p:spPr>
          <a:xfrm>
            <a:off x="142844" y="285734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TÉCNICA  NO CENTRO DIA - LAGES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35CB1135-0E03-8E34-5EF7-B79D3E414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0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866" name="AutoShape 2" descr="blob:https://web.whatsapp.com/73b7fa3d-b3b8-452b-8ee4-82337b434f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928676"/>
            <a:ext cx="3143272" cy="38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AutoShape 5" descr="blob:https://web.whatsapp.com/1686b0c2-942f-4200-b534-6cfec964e1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9" name="AutoShape 7" descr="blob:https://web.whatsapp.com/1686b0c2-942f-4200-b534-6cfec964e1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357304"/>
            <a:ext cx="4429156" cy="302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237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1571604" y="195486"/>
            <a:ext cx="4800596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       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CADASTRO ÚNICO</a:t>
            </a:r>
            <a:b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PROGRAMA BOLSA FAMÍLIA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>
          <a:xfrm>
            <a:off x="899592" y="1131590"/>
            <a:ext cx="7772400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Cadastro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Único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é um instrumento que identifica e caracteriza as famílias de baixa renda.</a:t>
            </a:r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55313"/>
              </p:ext>
            </p:extLst>
          </p:nvPr>
        </p:nvGraphicFramePr>
        <p:xfrm>
          <a:off x="857224" y="2067694"/>
          <a:ext cx="7715304" cy="243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72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Descrição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Arial" pitchFamily="34" charset="0"/>
                          <a:cs typeface="Arial" pitchFamily="34" charset="0"/>
                        </a:rPr>
                        <a:t>Famílias inscritas no CAD ÚNICO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1442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Atualização de cadastros</a:t>
                      </a:r>
                      <a:endParaRPr lang="pt-BR" sz="160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928">
                <a:tc>
                  <a:txBody>
                    <a:bodyPr/>
                    <a:lstStyle/>
                    <a:p>
                      <a:r>
                        <a:rPr lang="pt-BR" sz="1600" baseline="0" dirty="0">
                          <a:latin typeface="Arial" pitchFamily="34" charset="0"/>
                          <a:cs typeface="Arial" pitchFamily="34" charset="0"/>
                        </a:rPr>
                        <a:t>Beneficiários do </a:t>
                      </a:r>
                      <a:r>
                        <a:rPr lang="pt-BR" sz="1600" baseline="0" dirty="0" smtClean="0">
                          <a:latin typeface="Arial" pitchFamily="34" charset="0"/>
                          <a:cs typeface="Arial" pitchFamily="34" charset="0"/>
                        </a:rPr>
                        <a:t>PAB</a:t>
                      </a:r>
                      <a:endParaRPr lang="pt-BR" sz="160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itchFamily="34" charset="0"/>
                          <a:cs typeface="Arial" pitchFamily="34" charset="0"/>
                        </a:rPr>
                        <a:t>305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928">
                <a:tc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Beneficiários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Programa Auxílio Brasil Gás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Famílias cadastradas no CAD ÚNICO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1442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4" descr="Auxílio Brasil e Cadastro Único no seu município">
            <a:extLst>
              <a:ext uri="{FF2B5EF4-FFF2-40B4-BE49-F238E27FC236}">
                <a16:creationId xmlns:a16="http://schemas.microsoft.com/office/drawing/2014/main" xmlns="" id="{4AFD53D6-8209-0F0A-F96B-8291FF2A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98209"/>
            <a:ext cx="1285884" cy="104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1571604" y="142858"/>
            <a:ext cx="4872034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       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CADASTRO ÚNICO</a:t>
            </a:r>
            <a:b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PROGRAMA BOLSA FAMÍLIA </a:t>
            </a: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>
          <a:xfrm>
            <a:off x="899592" y="1131590"/>
            <a:ext cx="7772400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Atendimentos </a:t>
            </a:r>
          </a:p>
        </p:txBody>
      </p: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707075"/>
              </p:ext>
            </p:extLst>
          </p:nvPr>
        </p:nvGraphicFramePr>
        <p:xfrm>
          <a:off x="1043608" y="1635647"/>
          <a:ext cx="7272808" cy="1692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25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Descrição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t-BR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BPC</a:t>
                      </a:r>
                      <a:r>
                        <a:rPr lang="pt-BR" sz="1400" baseline="0" dirty="0">
                          <a:latin typeface="Arial" pitchFamily="34" charset="0"/>
                          <a:cs typeface="Arial" pitchFamily="34" charset="0"/>
                        </a:rPr>
                        <a:t> – Benefício de Prestação Continuada Idoso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BPC – Benefício</a:t>
                      </a:r>
                      <a:r>
                        <a:rPr lang="pt-BR" sz="1400" baseline="0" dirty="0">
                          <a:latin typeface="Arial" pitchFamily="34" charset="0"/>
                          <a:cs typeface="Arial" pitchFamily="34" charset="0"/>
                        </a:rPr>
                        <a:t> de Prestação Continuada Deficiente</a:t>
                      </a:r>
                      <a:endParaRPr lang="pt-BR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169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e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79346"/>
              </p:ext>
            </p:extLst>
          </p:nvPr>
        </p:nvGraphicFramePr>
        <p:xfrm>
          <a:off x="1043608" y="3291829"/>
          <a:ext cx="7272808" cy="88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0865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Carteira Idoso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Intermunicipal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982142"/>
              </p:ext>
            </p:extLst>
          </p:nvPr>
        </p:nvGraphicFramePr>
        <p:xfrm>
          <a:off x="1043608" y="3651870"/>
          <a:ext cx="7272808" cy="705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05977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Carteira Idoso Interestadual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451810"/>
              </p:ext>
            </p:extLst>
          </p:nvPr>
        </p:nvGraphicFramePr>
        <p:xfrm>
          <a:off x="1043608" y="4083918"/>
          <a:ext cx="7272808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Auxílio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Funeral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4" descr="Auxílio Brasil e Cadastro Único no seu município">
            <a:extLst>
              <a:ext uri="{FF2B5EF4-FFF2-40B4-BE49-F238E27FC236}">
                <a16:creationId xmlns:a16="http://schemas.microsoft.com/office/drawing/2014/main" xmlns="" id="{4AFD53D6-8209-0F0A-F96B-8291FF2A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8"/>
            <a:ext cx="1251531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14400" y="205978"/>
            <a:ext cx="5457800" cy="12856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    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      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560840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Centro de Referencia de Assistência Social - CRAS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7734"/>
            <a:ext cx="23762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95536" y="205979"/>
            <a:ext cx="597666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b="1" dirty="0">
                <a:solidFill>
                  <a:schemeClr val="tx1"/>
                </a:solidFill>
              </a:rPr>
              <a:t>Secretaria Municipal de             Desenvolvimento Social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Benefícios Eventuais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151522"/>
              </p:ext>
            </p:extLst>
          </p:nvPr>
        </p:nvGraphicFramePr>
        <p:xfrm>
          <a:off x="971600" y="2355727"/>
          <a:ext cx="6768752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6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alimentação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        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CRAS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68952091"/>
              </p:ext>
            </p:extLst>
          </p:nvPr>
        </p:nvGraphicFramePr>
        <p:xfrm>
          <a:off x="467545" y="1419225"/>
          <a:ext cx="8074794" cy="3270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8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4013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5312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(160) CRAS</a:t>
                      </a:r>
                    </a:p>
                    <a:p>
                      <a:pPr algn="ctr"/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(784) CEACA </a:t>
                      </a:r>
                    </a:p>
                    <a:p>
                      <a:pPr algn="ctr"/>
                      <a:endParaRPr lang="pt-BR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4013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(100)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394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CEACA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39670"/>
              </p:ext>
            </p:extLst>
          </p:nvPr>
        </p:nvGraphicFramePr>
        <p:xfrm>
          <a:off x="899592" y="1347614"/>
          <a:ext cx="7128792" cy="3111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 Equipe</a:t>
                      </a: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</a:t>
                      </a: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Yoga,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dança e artesanato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23479"/>
            <a:ext cx="6552728" cy="93610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5" name="Título 7"/>
          <p:cNvSpPr txBox="1">
            <a:spLocks/>
          </p:cNvSpPr>
          <p:nvPr/>
        </p:nvSpPr>
        <p:spPr>
          <a:xfrm>
            <a:off x="395536" y="195487"/>
            <a:ext cx="6480720" cy="100811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Serviço de Convivência e Fortalecimento de Vínculos -  Entrega de lanche especial alusivo à festa </a:t>
            </a:r>
            <a:r>
              <a:rPr lang="pt-BR" b="1" noProof="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julina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1" name="Picture 3" descr="C:\Users\Usuario\Documents\DAI. PART\fotos 2 quadrimestre\julina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96"/>
            <a:ext cx="2820282" cy="28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uario\Documents\DAI. PART\fotos 2 quadrimestre\julina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78922"/>
            <a:ext cx="197427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uario\Documents\DAI. PART\fotos 2 quadrimestre\jul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34401"/>
            <a:ext cx="2000290" cy="31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14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5" name="Título 7"/>
          <p:cNvSpPr txBox="1">
            <a:spLocks noGrp="1"/>
          </p:cNvSpPr>
          <p:nvPr>
            <p:ph type="title"/>
          </p:nvPr>
        </p:nvSpPr>
        <p:spPr>
          <a:xfrm>
            <a:off x="107950" y="123825"/>
            <a:ext cx="6551613" cy="935038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Serviço de Convivência e Fortalecimento de Vínculos – Grupo crochê idosas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SCFV idos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7614"/>
            <a:ext cx="2736304" cy="3456384"/>
          </a:xfrm>
          <a:prstGeom prst="rect">
            <a:avLst/>
          </a:prstGeom>
        </p:spPr>
      </p:pic>
      <p:pic>
        <p:nvPicPr>
          <p:cNvPr id="7" name="Imagem 6" descr="grupo de idosos crochê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275606"/>
            <a:ext cx="3224957" cy="36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3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5760640" cy="1224135"/>
          </a:xfrm>
        </p:spPr>
        <p:txBody>
          <a:bodyPr>
            <a:normAutofit fontScale="90000"/>
          </a:bodyPr>
          <a:lstStyle/>
          <a:p>
            <a:r>
              <a:rPr lang="pt-BR" sz="3200" b="1" dirty="0"/>
              <a:t>Curso: Formação Continuada em Comunicação e Atendimento ao Cliente. Parceria com IFSC.</a:t>
            </a:r>
          </a:p>
        </p:txBody>
      </p:sp>
      <p:pic>
        <p:nvPicPr>
          <p:cNvPr id="1027" name="Picture 3" descr="C:\Users\Usuario\Documents\DAI. PART\fotos 2 quadrimestre\ifs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6268"/>
            <a:ext cx="1728192" cy="31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uario\Documents\DAI. PART\fotos 2 quadrimestre\ifsc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7654"/>
            <a:ext cx="3024336" cy="28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uario\Documents\DAI. PART\fotos 2 quadrimestre\ifsc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50169"/>
            <a:ext cx="2358152" cy="35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3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42844" y="214297"/>
            <a:ext cx="6572296" cy="913870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   DESENVOLVIMENTO SOCIAL  - SMDS</a:t>
            </a:r>
            <a:endParaRPr 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>
          <a:xfrm>
            <a:off x="251520" y="1347614"/>
            <a:ext cx="8435280" cy="35249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cs typeface="Arial" pitchFamily="34" charset="0"/>
              </a:rPr>
              <a:t>          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É o órgão responsável pela gestão municipal da Política de Assistência Social,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qual garante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atendimento às necessidades básicas da população, no enfrentamento das vulnerabilidades. 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“A Assistência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é Direito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do cidadão </a:t>
            </a:r>
          </a:p>
          <a:p>
            <a:pPr marL="0" indent="0" algn="ctr">
              <a:buNone/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e dever do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Estado”</a:t>
            </a: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4"/>
            <a:ext cx="9204441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05978"/>
            <a:ext cx="5770984" cy="1213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358378"/>
            <a:ext cx="5770984" cy="1213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Oficina de Manicure</a:t>
            </a:r>
          </a:p>
        </p:txBody>
      </p:sp>
      <p:pic>
        <p:nvPicPr>
          <p:cNvPr id="3074" name="Picture 2" descr="C:\Users\Usuario\Documents\DAI. PART\fotos 2 quadrimestre\manic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8808"/>
            <a:ext cx="4037543" cy="212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ocuments\DAI. PART\fotos 2 quadrimestre\manicure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7654"/>
            <a:ext cx="2037744" cy="30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35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846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Oficinas de Artesanato e Dança para crianças e adolescentes</a:t>
            </a:r>
          </a:p>
        </p:txBody>
      </p:sp>
      <p:pic>
        <p:nvPicPr>
          <p:cNvPr id="4098" name="Picture 2" descr="C:\Users\Usuario\Documents\DAI. PART\fotos 2 quadrimestre\artesanato criança e adolescen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3678"/>
            <a:ext cx="4360696" cy="24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uario\Documents\DAI. PART\fotos 2 quadrimestre\danca para criancas e adolescent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7614"/>
            <a:ext cx="2560598" cy="3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56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Oficinas de Dança e Yoga para pessoas idosas</a:t>
            </a:r>
          </a:p>
        </p:txBody>
      </p:sp>
      <p:pic>
        <p:nvPicPr>
          <p:cNvPr id="5122" name="Picture 2" descr="C:\Users\Usuario\Documents\DAI. PART\fotos 2 quadrimestre\yoga idosa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7654"/>
            <a:ext cx="3503065" cy="26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ocuments\DAI. PART\fotos 2 quadrimestre\dança para pessoas idos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643056"/>
            <a:ext cx="2707804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2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Oficina de artesanato para mulheres</a:t>
            </a:r>
          </a:p>
        </p:txBody>
      </p:sp>
      <p:pic>
        <p:nvPicPr>
          <p:cNvPr id="6146" name="Picture 2" descr="C:\Users\Usuario\Documents\DAI. PART\fotos 2 quadrimestre\artesanato mulhe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602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uario\Documents\DAI. PART\fotos 2 quadrimestre\artesamato mulhere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1217"/>
            <a:ext cx="2611432" cy="34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4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6" y="123479"/>
            <a:ext cx="610242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100" b="1" dirty="0"/>
              <a:t>Agosto Lilás. Entrega de panfletos para o Combate à violência contra a mulher.</a:t>
            </a:r>
          </a:p>
        </p:txBody>
      </p:sp>
      <p:pic>
        <p:nvPicPr>
          <p:cNvPr id="7170" name="Picture 2" descr="C:\Users\Usuario\Documents\DAI. PART\fotos 2 quadrimestre\panfleto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46973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uario\Documents\DAI. PART\fotos 2 quadrimestre\panfle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7654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5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pic>
        <p:nvPicPr>
          <p:cNvPr id="1026" name="Picture 2" descr="C:\Users\Cras\Pictures\moveis cra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9662"/>
            <a:ext cx="2880320" cy="2160240"/>
          </a:xfrm>
          <a:prstGeom prst="rect">
            <a:avLst/>
          </a:prstGeom>
          <a:noFill/>
        </p:spPr>
      </p:pic>
      <p:pic>
        <p:nvPicPr>
          <p:cNvPr id="1027" name="Picture 3" descr="C:\Users\Cras\Pictures\moveis cr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91172"/>
            <a:ext cx="3456384" cy="2592288"/>
          </a:xfrm>
          <a:prstGeom prst="rect">
            <a:avLst/>
          </a:prstGeom>
          <a:noFill/>
        </p:spPr>
      </p:pic>
      <p:pic>
        <p:nvPicPr>
          <p:cNvPr id="1028" name="Picture 4" descr="C:\Users\Cras\Pictures\moveis cras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03598"/>
            <a:ext cx="3240360" cy="2140968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755576" y="123479"/>
            <a:ext cx="568863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100" b="1" dirty="0"/>
              <a:t>Aquisição de móveis e computadores </a:t>
            </a:r>
          </a:p>
        </p:txBody>
      </p:sp>
    </p:spTree>
    <p:extLst>
      <p:ext uri="{BB962C8B-B14F-4D97-AF65-F5344CB8AC3E}">
        <p14:creationId xmlns:p14="http://schemas.microsoft.com/office/powerpoint/2010/main" val="106482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9"/>
            <a:ext cx="8064896" cy="2951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1800" dirty="0"/>
              <a:t>       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Oferta 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dirty="0"/>
              <a:t>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400" dirty="0"/>
              <a:t>Centro de </a:t>
            </a:r>
            <a:r>
              <a:rPr lang="pt-BR" sz="1600" dirty="0"/>
              <a:t>Referência</a:t>
            </a:r>
            <a:r>
              <a:rPr lang="pt-BR" sz="1400" dirty="0"/>
              <a:t> Especializado de Assistência Social - CREAS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81841"/>
            <a:ext cx="2232248" cy="1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9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267496"/>
            <a:ext cx="5040560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CREAS  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3486657"/>
              </p:ext>
            </p:extLst>
          </p:nvPr>
        </p:nvGraphicFramePr>
        <p:xfrm>
          <a:off x="540668" y="1563639"/>
          <a:ext cx="8062664" cy="3047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4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68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0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7685">
                <a:tc>
                  <a:txBody>
                    <a:bodyPr/>
                    <a:lstStyle/>
                    <a:p>
                      <a:pPr algn="ctr"/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b="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pt-BR" sz="1200" dirty="0"/>
                    </a:p>
                    <a:p>
                      <a:r>
                        <a:rPr lang="pt-BR" sz="1200" dirty="0"/>
                        <a:t>Famílias</a:t>
                      </a:r>
                      <a:r>
                        <a:rPr lang="pt-BR" sz="1200" baseline="0" dirty="0"/>
                        <a:t>/Indivíduos em acompanhamento pelo </a:t>
                      </a:r>
                      <a:r>
                        <a:rPr lang="pt-BR" sz="1200" b="1" baseline="0" dirty="0"/>
                        <a:t>PAEFI</a:t>
                      </a:r>
                      <a:endParaRPr lang="pt-BR" sz="12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200" dirty="0"/>
                        <a:t>Maio - 146</a:t>
                      </a:r>
                    </a:p>
                    <a:p>
                      <a:pPr algn="l"/>
                      <a:r>
                        <a:rPr lang="pt-BR" sz="1200" dirty="0"/>
                        <a:t>Junho</a:t>
                      </a:r>
                      <a:r>
                        <a:rPr lang="pt-BR" sz="1200" baseline="0" dirty="0"/>
                        <a:t> - 134</a:t>
                      </a:r>
                    </a:p>
                    <a:p>
                      <a:pPr algn="l"/>
                      <a:r>
                        <a:rPr lang="pt-BR" sz="1200" baseline="0" dirty="0"/>
                        <a:t>Julho - 137</a:t>
                      </a:r>
                    </a:p>
                    <a:p>
                      <a:pPr algn="l"/>
                      <a:r>
                        <a:rPr lang="pt-BR" sz="1200" baseline="0" dirty="0"/>
                        <a:t>Agosto - 162</a:t>
                      </a:r>
                      <a:endParaRPr lang="pt-BR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pt-BR" sz="1200" dirty="0"/>
                        <a:t>Casos novos no quadrimestre inseridos no </a:t>
                      </a:r>
                      <a:r>
                        <a:rPr lang="pt-BR" sz="1200" b="1" dirty="0"/>
                        <a:t>PAEFI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107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596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lang="pt-BR" sz="1200" baseline="0" dirty="0">
                          <a:solidFill>
                            <a:schemeClr val="tx1"/>
                          </a:solidFill>
                        </a:rPr>
                        <a:t> a população em situação de rua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200" dirty="0"/>
                        <a:t>Pessoas vitimadas</a:t>
                      </a:r>
                    </a:p>
                    <a:p>
                      <a:r>
                        <a:rPr lang="pt-BR" sz="1200" dirty="0"/>
                        <a:t>(entre</a:t>
                      </a:r>
                      <a:r>
                        <a:rPr lang="pt-BR" sz="1200" baseline="0" dirty="0"/>
                        <a:t> os casos novos)</a:t>
                      </a:r>
                      <a:endParaRPr lang="pt-BR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59 crianças </a:t>
                      </a:r>
                    </a:p>
                    <a:p>
                      <a:r>
                        <a:rPr lang="pt-BR" sz="1200" dirty="0"/>
                        <a:t>24adolescentes       </a:t>
                      </a:r>
                    </a:p>
                    <a:p>
                      <a:r>
                        <a:rPr lang="pt-BR" sz="1200" baseline="0" dirty="0"/>
                        <a:t>36 jovens</a:t>
                      </a:r>
                    </a:p>
                    <a:p>
                      <a:r>
                        <a:rPr lang="pt-BR" sz="1200" baseline="0" dirty="0"/>
                        <a:t>18 idosos </a:t>
                      </a:r>
                      <a:endParaRPr lang="pt-BR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    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267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4260772"/>
              </p:ext>
            </p:extLst>
          </p:nvPr>
        </p:nvGraphicFramePr>
        <p:xfrm>
          <a:off x="534194" y="1491630"/>
          <a:ext cx="8075612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0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100" b="0" dirty="0">
                          <a:solidFill>
                            <a:schemeClr val="tx1"/>
                          </a:solidFill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0" dirty="0">
                          <a:solidFill>
                            <a:schemeClr val="tx1"/>
                          </a:solidFill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Crianças/adolescentes</a:t>
                      </a:r>
                      <a:r>
                        <a:rPr lang="pt-BR" sz="1100" baseline="0" dirty="0"/>
                        <a:t> vítimas de violência intrafamiliar </a:t>
                      </a:r>
                    </a:p>
                    <a:p>
                      <a:pPr algn="l"/>
                      <a:r>
                        <a:rPr lang="pt-BR" sz="1100" b="1" baseline="0" dirty="0"/>
                        <a:t>(física/psicológica)</a:t>
                      </a:r>
                      <a:endParaRPr lang="pt-BR" sz="11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48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Crianças/adolescentes</a:t>
                      </a:r>
                      <a:r>
                        <a:rPr lang="pt-BR" sz="1100" baseline="0" dirty="0"/>
                        <a:t> vítimas de abuso sexual</a:t>
                      </a:r>
                      <a:endParaRPr lang="pt-BR" sz="11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Crianças/adolescentes</a:t>
                      </a:r>
                      <a:r>
                        <a:rPr lang="pt-BR" sz="1100" baseline="0" dirty="0"/>
                        <a:t> vítimas de negligencia ou abandono </a:t>
                      </a:r>
                      <a:endParaRPr lang="pt-BR" sz="11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37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Pessoas idosos vítimas de violência </a:t>
                      </a:r>
                    </a:p>
                    <a:p>
                      <a:pPr algn="l"/>
                      <a:r>
                        <a:rPr lang="pt-BR" sz="1100" b="1" dirty="0"/>
                        <a:t>(física</a:t>
                      </a:r>
                      <a:r>
                        <a:rPr lang="pt-BR" sz="1100" b="1" baseline="0" dirty="0"/>
                        <a:t>/psicológica)</a:t>
                      </a:r>
                      <a:endParaRPr lang="pt-BR" sz="11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Pessoas idosos</a:t>
                      </a:r>
                      <a:r>
                        <a:rPr lang="pt-BR" sz="1100" baseline="0" dirty="0"/>
                        <a:t> vítimas de violência </a:t>
                      </a:r>
                    </a:p>
                    <a:p>
                      <a:pPr algn="l"/>
                      <a:r>
                        <a:rPr lang="pt-BR" sz="1100" b="1" baseline="0" dirty="0"/>
                        <a:t>(negligência/abandono) </a:t>
                      </a:r>
                      <a:endParaRPr lang="pt-BR" sz="1100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Atendimentos psicossociais particularizados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282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100" dirty="0"/>
                        <a:t>Visitas domiciliares e institucionais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193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46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6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49905716"/>
              </p:ext>
            </p:extLst>
          </p:nvPr>
        </p:nvGraphicFramePr>
        <p:xfrm>
          <a:off x="534194" y="1491631"/>
          <a:ext cx="80756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50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aseline="0" dirty="0"/>
                        <a:t>Relatórios Conselho Tutelar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44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dirty="0"/>
                        <a:t>Relatóeios Poder Judiciário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dirty="0"/>
                        <a:t>Relatórios Ministério</a:t>
                      </a:r>
                      <a:r>
                        <a:rPr lang="pt-BR" sz="1800" baseline="0" dirty="0"/>
                        <a:t> Público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dirty="0"/>
                        <a:t>Relatórios Delegacia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aseline="0" dirty="0"/>
                        <a:t>Relatórios - outros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1800" dirty="0"/>
                        <a:t>Total</a:t>
                      </a:r>
                      <a:r>
                        <a:rPr lang="pt-BR" sz="1800" baseline="0" dirty="0"/>
                        <a:t> 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4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46643" y="360039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24000" y="1275606"/>
            <a:ext cx="7264424" cy="3600399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251520" y="1142990"/>
            <a:ext cx="8606760" cy="366100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CONSELHOS MUNICIPAIS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(Assistência Social; Pessoa Idosa e Pessoa com Deficiência); 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CAD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(Cadastro Único para Programas Sociais - Auxílio Brasil);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kumimoji="0" lang="pt-BR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CRAS</a:t>
            </a:r>
            <a:r>
              <a:rPr kumimoji="0" lang="pt-BR" sz="2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Centro de Referência da Assistência Social);</a:t>
            </a:r>
            <a:endParaRPr kumimoji="0" lang="pt-BR" sz="29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CREAS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(Centro de Referência Especializado de Assistência Social 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SERVIÇO DE CONVIVÊNCIA E FORTALECIMENTO DE VÍNCULOS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SERVIÇO DE ACOLHIMENTO INSTITUCIONAL;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FAMÍLIA ACOLHEDORA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(Serviço de Acolhimento);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GRUPOS DA </a:t>
            </a:r>
            <a:r>
              <a:rPr lang="pt-BR" sz="2900" b="1" dirty="0" err="1" smtClean="0">
                <a:latin typeface="Arial" pitchFamily="34" charset="0"/>
                <a:cs typeface="Arial" pitchFamily="34" charset="0"/>
              </a:rPr>
              <a:t>IIIª</a:t>
            </a: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 IDADE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(Centro de Convivência da </a:t>
            </a:r>
            <a:r>
              <a:rPr lang="pt-BR" sz="2900" dirty="0" err="1" smtClean="0">
                <a:latin typeface="Arial" pitchFamily="34" charset="0"/>
                <a:cs typeface="Arial" pitchFamily="34" charset="0"/>
              </a:rPr>
              <a:t>IIIª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Idade);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GRUPOS DE MULHERES;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r>
              <a:rPr lang="pt-BR" sz="2900" b="1" dirty="0" smtClean="0">
                <a:latin typeface="Arial" pitchFamily="34" charset="0"/>
                <a:cs typeface="Arial" pitchFamily="34" charset="0"/>
              </a:rPr>
              <a:t>HABITAÇÃO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(Em fase de planejamento para inclusão nos serviços prestados para reativação, após 5 anos sem atividades).</a:t>
            </a: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9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580"/>
              </a:spcBef>
              <a:buClr>
                <a:schemeClr val="accent1"/>
              </a:buClr>
              <a:buSzPct val="85000"/>
              <a:buFont typeface="Wingdings" pitchFamily="2" charset="2"/>
              <a:buChar char="v"/>
              <a:defRPr/>
            </a:pP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endParaRPr lang="pt-BR" sz="2400" dirty="0" smtClean="0"/>
          </a:p>
        </p:txBody>
      </p:sp>
      <p:sp>
        <p:nvSpPr>
          <p:cNvPr id="9" name="Retângulo 8"/>
          <p:cNvSpPr/>
          <p:nvPr/>
        </p:nvSpPr>
        <p:spPr>
          <a:xfrm>
            <a:off x="214282" y="357172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Secretaria de Desenvolvimento Social presta os serviços por meio:</a:t>
            </a:r>
          </a:p>
        </p:txBody>
      </p:sp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87624" y="771551"/>
            <a:ext cx="70567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b="1" dirty="0"/>
          </a:p>
          <a:p>
            <a:pPr algn="ctr"/>
            <a:r>
              <a:rPr lang="pt-BR" sz="2000" b="1" dirty="0">
                <a:latin typeface="Arial" pitchFamily="34" charset="0"/>
                <a:cs typeface="Arial" pitchFamily="34" charset="0"/>
              </a:rPr>
              <a:t>MEDIAÇÕES FAMILIARES</a:t>
            </a:r>
          </a:p>
          <a:p>
            <a:pPr algn="just"/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b="1" dirty="0">
                <a:latin typeface="Arial" pitchFamily="34" charset="0"/>
                <a:cs typeface="Arial" pitchFamily="34" charset="0"/>
              </a:rPr>
              <a:t>                Intervenção realizada pelos técnicos – assistente social, psicólogo e advogado do CREAS as famílias que estão em situação de conflito. Objetivo é buscar uma solução e reorganização da vida pessoal ou familiar.</a:t>
            </a:r>
          </a:p>
          <a:p>
            <a:pPr algn="just">
              <a:buNone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Total: 05 mediações 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44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43608" y="987066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 </a:t>
            </a:r>
            <a:r>
              <a:rPr lang="pt-BR" sz="4400" b="1" dirty="0"/>
              <a:t>Ações de Prevenção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83568" y="1815667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000" b="1" dirty="0"/>
              <a:t> 18 de Maio </a:t>
            </a:r>
          </a:p>
          <a:p>
            <a:pPr algn="just"/>
            <a:r>
              <a:rPr lang="pt-BR" sz="4000" dirty="0"/>
              <a:t>Dia Nacional de Combate a Exploração e Violência Sexual contra Crianças e Adolescentes.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84" y="825104"/>
            <a:ext cx="2684859" cy="2684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" y="-1572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43608" y="987066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 Parceria: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1571618"/>
            <a:ext cx="2571750" cy="2571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2" y="1714494"/>
            <a:ext cx="3419872" cy="21491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tângulo 9"/>
          <p:cNvSpPr/>
          <p:nvPr/>
        </p:nvSpPr>
        <p:spPr>
          <a:xfrm>
            <a:off x="24975" y="3962425"/>
            <a:ext cx="4811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 Conselho Tutelar</a:t>
            </a:r>
          </a:p>
        </p:txBody>
      </p:sp>
    </p:spTree>
    <p:extLst>
      <p:ext uri="{BB962C8B-B14F-4D97-AF65-F5344CB8AC3E}">
        <p14:creationId xmlns:p14="http://schemas.microsoft.com/office/powerpoint/2010/main" val="3157856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735546"/>
            <a:ext cx="2684859" cy="2684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619570" y="4262772"/>
            <a:ext cx="4549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4975" y="3962425"/>
            <a:ext cx="481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Ministério Público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90915" y="3758196"/>
            <a:ext cx="4811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 </a:t>
            </a:r>
            <a:r>
              <a:rPr lang="pt-BR" sz="2800" dirty="0"/>
              <a:t>Delegacia de Polícia Civil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5576"/>
            <a:ext cx="2733768" cy="2733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12997"/>
            <a:ext cx="2288273" cy="2626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4606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53" y="825103"/>
            <a:ext cx="3448528" cy="1908665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7505" y="3962424"/>
            <a:ext cx="3289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CRAS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32166" y="3962424"/>
            <a:ext cx="5604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/>
              <a:t>Corpo de Bombeiros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9613"/>
            <a:ext cx="4181694" cy="2632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2325348"/>
            <a:ext cx="3719491" cy="15168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2400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32" y="825104"/>
            <a:ext cx="4863363" cy="2684859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1071552"/>
            <a:ext cx="5135703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2927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55576" y="1005576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400" dirty="0"/>
              <a:t> 12 de  Junho</a:t>
            </a:r>
          </a:p>
          <a:p>
            <a:pPr algn="just"/>
            <a:r>
              <a:rPr lang="pt-BR" sz="3600" dirty="0"/>
              <a:t>Dia Nacional e Mundial Contra o Trabalho Infantil:</a:t>
            </a:r>
          </a:p>
          <a:p>
            <a:pPr algn="just"/>
            <a:r>
              <a:rPr lang="pt-BR" sz="3600" dirty="0"/>
              <a:t>Realização de Oficinas atingindo um publico de 150 adolescentes da Escola Dom Anselmo </a:t>
            </a:r>
            <a:r>
              <a:rPr lang="pt-BR" sz="3600" dirty="0" err="1"/>
              <a:t>Pietrulha</a:t>
            </a:r>
            <a:r>
              <a:rPr lang="pt-B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048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71" y="825104"/>
            <a:ext cx="4773082" cy="2684859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714362"/>
            <a:ext cx="3782076" cy="21274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214560"/>
            <a:ext cx="3952902" cy="2357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4154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6" y="1005576"/>
            <a:ext cx="763284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4400" dirty="0"/>
              <a:t> </a:t>
            </a:r>
            <a:r>
              <a:rPr lang="pt-BR" sz="4400" b="1" dirty="0"/>
              <a:t>Agosto Lilás</a:t>
            </a:r>
          </a:p>
          <a:p>
            <a:pPr algn="just"/>
            <a:r>
              <a:rPr lang="pt-BR" sz="3600" dirty="0"/>
              <a:t>Ação de mobilização a população pelo fim da violência contra a mulher.</a:t>
            </a:r>
          </a:p>
          <a:p>
            <a:pPr algn="just"/>
            <a:r>
              <a:rPr lang="pt-BR" sz="3600" dirty="0"/>
              <a:t>(Parceria: Polícia Militar, Rede Catarina e Rede </a:t>
            </a:r>
            <a:r>
              <a:rPr lang="pt-BR" sz="3600" dirty="0" err="1"/>
              <a:t>socioassistencial</a:t>
            </a:r>
            <a:r>
              <a:rPr lang="pt-BR" sz="3600" dirty="0"/>
              <a:t> – CRAS)</a:t>
            </a:r>
          </a:p>
        </p:txBody>
      </p:sp>
    </p:spTree>
    <p:extLst>
      <p:ext uri="{BB962C8B-B14F-4D97-AF65-F5344CB8AC3E}">
        <p14:creationId xmlns:p14="http://schemas.microsoft.com/office/powerpoint/2010/main" val="56733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25103"/>
            <a:ext cx="5328592" cy="3150803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357172"/>
            <a:ext cx="6063734" cy="45005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3621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05979"/>
            <a:ext cx="6286544" cy="86557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/>
            </a:r>
            <a:br>
              <a:rPr lang="pt-BR" sz="2800" dirty="0"/>
            </a:br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   DESENVOLVIMENTO SOCIAL  - SMDS</a:t>
            </a:r>
            <a:endParaRPr lang="pt-BR" sz="24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214428"/>
            <a:ext cx="8435280" cy="35895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            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Conselhos Municipais gerenciados na gestão com reuniões mensais (presencial/remota), trabalham na articulação de entidades e organizações de Assistência Social e na aprovação de planos, gastos com recursos públicos, na fiscalização e acompanhamento da Política Pública.  </a:t>
            </a:r>
          </a:p>
          <a:p>
            <a:pPr marL="0" indent="0">
              <a:buNone/>
            </a:pPr>
            <a:endParaRPr lang="pt-BR" sz="2200" dirty="0">
              <a:latin typeface="Arial" pitchFamily="34" charset="0"/>
              <a:cs typeface="Arial" pitchFamily="34" charset="0"/>
            </a:endParaRPr>
          </a:p>
          <a:p>
            <a:r>
              <a:rPr lang="pt-BR" sz="2200" dirty="0">
                <a:latin typeface="Arial" pitchFamily="34" charset="0"/>
                <a:cs typeface="Arial" pitchFamily="34" charset="0"/>
              </a:rPr>
              <a:t>Conselho Municipal de Assistência Social;</a:t>
            </a:r>
          </a:p>
          <a:p>
            <a:r>
              <a:rPr lang="pt-BR" sz="2200" dirty="0">
                <a:latin typeface="Arial" pitchFamily="34" charset="0"/>
                <a:cs typeface="Arial" pitchFamily="34" charset="0"/>
              </a:rPr>
              <a:t>Conselho Municipal da Pessoa Idosa;</a:t>
            </a:r>
          </a:p>
          <a:p>
            <a:r>
              <a:rPr lang="pt-BR" sz="2200" dirty="0">
                <a:latin typeface="Arial" pitchFamily="34" charset="0"/>
                <a:cs typeface="Arial" pitchFamily="34" charset="0"/>
              </a:rPr>
              <a:t>Conselho Municipal da Pessoa com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Deficiência. 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90" y="825104"/>
            <a:ext cx="2013644" cy="2684859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3" y="990179"/>
            <a:ext cx="3574105" cy="2081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77" y="2285998"/>
            <a:ext cx="3916783" cy="2283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7543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39552" y="1005576"/>
            <a:ext cx="806489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Projeto FIA – CEACA – Cidadania em Ação</a:t>
            </a:r>
            <a:endParaRPr lang="pt-BR" sz="4000" b="1" dirty="0"/>
          </a:p>
          <a:p>
            <a:pPr algn="just"/>
            <a:r>
              <a:rPr lang="pt-BR" sz="3600" dirty="0"/>
              <a:t>CREAS foi convidado a desenvolver em parceria o projeto com palestra aos pais sobre a responsabilização do adolescente.</a:t>
            </a:r>
          </a:p>
        </p:txBody>
      </p:sp>
    </p:spTree>
    <p:extLst>
      <p:ext uri="{BB962C8B-B14F-4D97-AF65-F5344CB8AC3E}">
        <p14:creationId xmlns:p14="http://schemas.microsoft.com/office/powerpoint/2010/main" val="3619138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3528"/>
            <a:ext cx="3096344" cy="2684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480976"/>
            <a:ext cx="2777875" cy="2203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8669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67544" y="843558"/>
            <a:ext cx="6390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haroni" pitchFamily="2" charset="-79"/>
              </a:rPr>
              <a:t>SERVIÇO DE ACOLHIMENTO INSTITUCIONAL - ABRIGO</a:t>
            </a:r>
            <a:endParaRPr lang="pt-BR" sz="3200" dirty="0"/>
          </a:p>
        </p:txBody>
      </p:sp>
      <p:pic>
        <p:nvPicPr>
          <p:cNvPr id="7" name="Imagem 6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5898"/>
            <a:ext cx="2802275" cy="1801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87624" y="555526"/>
            <a:ext cx="6264696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ACOLHIMENTO INSTITUCIONAL</a:t>
            </a:r>
          </a:p>
        </p:txBody>
      </p:sp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7474"/>
            <a:ext cx="1512168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539552" y="1707654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i="1" dirty="0"/>
              <a:t>O Serviço de Acolhimento Institucional – SAI tem como finalidade acolher crianças e adolescentes em caráter provisório e excepcional, sob medida de proteção conforme artigo 98 do Estatuto da Criança e do Adolescente, que estejam em situação de risco pessoal e social.</a:t>
            </a:r>
          </a:p>
          <a:p>
            <a:pPr algn="just"/>
            <a:r>
              <a:rPr lang="pt-BR" sz="2400" i="1" dirty="0"/>
              <a:t>	Esta é uma medida de proteção expedida em caráter emergencial pelo Conselho Tutelar ou por determinação do Poder Judiciári</a:t>
            </a:r>
            <a:r>
              <a:rPr lang="pt-BR" i="1" dirty="0"/>
              <a:t>o.</a:t>
            </a:r>
            <a:endParaRPr lang="pt-B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7474"/>
            <a:ext cx="1512168" cy="7020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755576" y="987574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ACOLHIMENTO INSTITUCIONAL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611560" y="1707654"/>
            <a:ext cx="7920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 </a:t>
            </a:r>
            <a:r>
              <a:rPr lang="pt-BR" sz="2000" b="1" dirty="0"/>
              <a:t>TOTAL DE ABRIGADOS NO 2º QUADRIMESTRE:   07</a:t>
            </a:r>
          </a:p>
          <a:p>
            <a:endParaRPr lang="pt-BR" sz="2000" b="1" dirty="0"/>
          </a:p>
          <a:p>
            <a:r>
              <a:rPr lang="pt-BR" sz="2000" b="1" dirty="0"/>
              <a:t> DESACOLHIMENTO:  02</a:t>
            </a:r>
          </a:p>
          <a:p>
            <a:endParaRPr lang="pt-BR" sz="2000" b="1" dirty="0"/>
          </a:p>
          <a:p>
            <a:r>
              <a:rPr lang="pt-BR" sz="2000" b="1" dirty="0"/>
              <a:t> ACOLHIMENTOS NOVOS NO QUADRIMESTRE:  01</a:t>
            </a:r>
          </a:p>
          <a:p>
            <a:endParaRPr lang="pt-BR" sz="2000" b="1" dirty="0"/>
          </a:p>
          <a:p>
            <a:r>
              <a:rPr lang="pt-BR" sz="2000" dirty="0"/>
              <a:t> </a:t>
            </a:r>
            <a:r>
              <a:rPr lang="pt-BR" sz="2000" b="1" dirty="0"/>
              <a:t>TRANSFERIDOS PARA OUTRO ABRIGO:  01</a:t>
            </a:r>
          </a:p>
          <a:p>
            <a:endParaRPr lang="pt-BR" sz="2000" b="1" dirty="0"/>
          </a:p>
          <a:p>
            <a:r>
              <a:rPr lang="pt-BR" sz="2000" b="1" dirty="0"/>
              <a:t> TRANSFERIDO PARA O ACOLHIMENTO FAMILIAR:  03                                 </a:t>
            </a:r>
          </a:p>
          <a:p>
            <a:r>
              <a:rPr lang="pt-BR" sz="2000" b="1" dirty="0"/>
              <a:t> </a:t>
            </a:r>
            <a:endParaRPr lang="pt-BR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741157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8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28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29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29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830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FAIXA ETÁRIA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QTDE</a:t>
                      </a:r>
                      <a:r>
                        <a:rPr lang="pt-BR" b="1" baseline="0" dirty="0"/>
                        <a:t>  CRIANÇAS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198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Masculino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 a 5</a:t>
                      </a:r>
                      <a:r>
                        <a:rPr lang="pt-BR" b="1" baseline="0" dirty="0"/>
                        <a:t> anos</a:t>
                      </a:r>
                    </a:p>
                    <a:p>
                      <a:pPr algn="ctr"/>
                      <a:r>
                        <a:rPr lang="pt-BR" b="1" baseline="0" dirty="0"/>
                        <a:t>6 a 10 anos</a:t>
                      </a:r>
                    </a:p>
                    <a:p>
                      <a:pPr algn="ctr"/>
                      <a:r>
                        <a:rPr lang="pt-BR" b="1" baseline="0" dirty="0"/>
                        <a:t>Acima de 10 anos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00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9321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Feminino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 a 5</a:t>
                      </a:r>
                      <a:r>
                        <a:rPr lang="pt-BR" b="1" baseline="0" dirty="0"/>
                        <a:t> anos</a:t>
                      </a:r>
                    </a:p>
                    <a:p>
                      <a:pPr algn="ctr"/>
                      <a:r>
                        <a:rPr lang="pt-BR" b="1" baseline="0" dirty="0"/>
                        <a:t>6 a 10 anos</a:t>
                      </a:r>
                    </a:p>
                    <a:p>
                      <a:pPr algn="ctr"/>
                      <a:r>
                        <a:rPr lang="pt-BR" b="1" baseline="0" dirty="0"/>
                        <a:t>Acima de 10 anos</a:t>
                      </a:r>
                      <a:endParaRPr lang="pt-BR" b="1" dirty="0"/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  <a:p>
                      <a:pPr algn="ctr"/>
                      <a:r>
                        <a:rPr lang="pt-BR" b="1" dirty="0"/>
                        <a:t>00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512169" cy="6549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187624" y="771550"/>
            <a:ext cx="5081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ACOLHIMENTO INSTITUCIONAL</a:t>
            </a:r>
            <a:endParaRPr lang="pt-BR" sz="24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539552" y="1728118"/>
          <a:ext cx="8396026" cy="264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97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83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83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4217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SEXO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FAIXA ETÁRIA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QTDE</a:t>
                      </a:r>
                      <a:r>
                        <a:rPr lang="pt-BR" b="1" baseline="0" dirty="0"/>
                        <a:t>  CRIANÇAS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1205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Masculino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 a 5</a:t>
                      </a:r>
                      <a:r>
                        <a:rPr lang="pt-BR" b="1" baseline="0" dirty="0"/>
                        <a:t> anos</a:t>
                      </a:r>
                    </a:p>
                    <a:p>
                      <a:pPr algn="ctr"/>
                      <a:r>
                        <a:rPr lang="pt-BR" b="1" baseline="0" dirty="0"/>
                        <a:t>6 a 10 anos</a:t>
                      </a:r>
                    </a:p>
                    <a:p>
                      <a:pPr algn="ctr"/>
                      <a:r>
                        <a:rPr lang="pt-BR" b="1" baseline="0" dirty="0"/>
                        <a:t>Acima de 10 anos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00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6867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Feminino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 a 5</a:t>
                      </a:r>
                      <a:r>
                        <a:rPr lang="pt-BR" b="1" baseline="0" dirty="0"/>
                        <a:t> anos</a:t>
                      </a:r>
                    </a:p>
                    <a:p>
                      <a:pPr algn="ctr"/>
                      <a:r>
                        <a:rPr lang="pt-BR" b="1" baseline="0" dirty="0"/>
                        <a:t>6 a 10 anos</a:t>
                      </a:r>
                    </a:p>
                    <a:p>
                      <a:pPr algn="ctr"/>
                      <a:r>
                        <a:rPr lang="pt-BR" b="1" baseline="0" dirty="0"/>
                        <a:t>Acima de 10 anos</a:t>
                      </a:r>
                      <a:endParaRPr lang="pt-BR" b="1" dirty="0"/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  <a:p>
                      <a:pPr algn="ctr"/>
                      <a:r>
                        <a:rPr lang="pt-BR" b="1" dirty="0"/>
                        <a:t>00</a:t>
                      </a:r>
                    </a:p>
                    <a:p>
                      <a:pPr algn="ctr"/>
                      <a:r>
                        <a:rPr lang="pt-BR" b="1" dirty="0"/>
                        <a:t>02</a:t>
                      </a:r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7776864" cy="3924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7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97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4322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ESPECIALISTA/</a:t>
                      </a:r>
                    </a:p>
                    <a:p>
                      <a:pPr algn="ctr"/>
                      <a:r>
                        <a:rPr lang="pt-BR" b="1" dirty="0"/>
                        <a:t>EXAMES /VACINA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Quantidade</a:t>
                      </a:r>
                      <a:r>
                        <a:rPr lang="pt-BR" b="1" baseline="0" dirty="0"/>
                        <a:t> de </a:t>
                      </a:r>
                      <a:r>
                        <a:rPr lang="pt-BR" b="1" dirty="0"/>
                        <a:t>Acolhidos por serviço de saúde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r>
                        <a:rPr lang="pt-BR" b="1" dirty="0"/>
                        <a:t>Serviços CAPS (psiquiatria + psicoterapia)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 psiquiatria + 01 na psicoterapia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r>
                        <a:rPr lang="pt-BR" b="1" dirty="0"/>
                        <a:t>Psicoterapia</a:t>
                      </a:r>
                      <a:r>
                        <a:rPr lang="pt-BR" b="1" baseline="0" dirty="0"/>
                        <a:t> ambulatorial na unidade de saúde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</a:t>
                      </a:r>
                      <a:r>
                        <a:rPr lang="pt-BR" b="1" baseline="0" dirty="0"/>
                        <a:t> acolhidos</a:t>
                      </a:r>
                      <a:endParaRPr lang="pt-BR" b="1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r>
                        <a:rPr lang="pt-BR" b="1" dirty="0"/>
                        <a:t>Consultas</a:t>
                      </a:r>
                      <a:r>
                        <a:rPr lang="pt-BR" b="1" baseline="0" dirty="0"/>
                        <a:t> médico (clínico geral e especialista)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07 geral +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</a:rPr>
                        <a:t> 01 pediatra+ 01 otorrino + 01 dermatologista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8596">
                <a:tc>
                  <a:txBody>
                    <a:bodyPr/>
                    <a:lstStyle/>
                    <a:p>
                      <a:r>
                        <a:rPr lang="pt-BR" b="1" dirty="0"/>
                        <a:t>Vacinas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 acolhidos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6697">
                <a:tc>
                  <a:txBody>
                    <a:bodyPr/>
                    <a:lstStyle/>
                    <a:p>
                      <a:r>
                        <a:rPr lang="pt-BR" b="1" dirty="0"/>
                        <a:t>Atendimento odontológico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 ESF </a:t>
                      </a:r>
                      <a:r>
                        <a:rPr lang="pt-BR" b="1" baseline="0" dirty="0"/>
                        <a:t> + </a:t>
                      </a:r>
                      <a:r>
                        <a:rPr lang="pt-BR" b="1" dirty="0"/>
                        <a:t>02 foi no dentista</a:t>
                      </a:r>
                      <a:r>
                        <a:rPr lang="pt-BR" b="1" baseline="0" dirty="0"/>
                        <a:t> particular –  madrinha afetiva 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1728192" cy="6959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39552" y="1381636"/>
          <a:ext cx="7992888" cy="345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613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1408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ESPECIALISTA/</a:t>
                      </a:r>
                    </a:p>
                    <a:p>
                      <a:pPr algn="ctr"/>
                      <a:r>
                        <a:rPr lang="pt-BR" b="1" dirty="0"/>
                        <a:t>EXAMES /VACINA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Quantidade</a:t>
                      </a:r>
                      <a:r>
                        <a:rPr lang="pt-BR" b="1" baseline="0" dirty="0"/>
                        <a:t> de </a:t>
                      </a:r>
                      <a:r>
                        <a:rPr lang="pt-BR" b="1" dirty="0"/>
                        <a:t>Acolhidos por serviço de saúde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1408">
                <a:tc>
                  <a:txBody>
                    <a:bodyPr/>
                    <a:lstStyle/>
                    <a:p>
                      <a:r>
                        <a:rPr lang="pt-BR" b="1" dirty="0"/>
                        <a:t>Serviços CAPS (psiquiatria + psicoterapia)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 psiquiatria + 01 na psicoterapia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1408">
                <a:tc>
                  <a:txBody>
                    <a:bodyPr/>
                    <a:lstStyle/>
                    <a:p>
                      <a:r>
                        <a:rPr lang="pt-BR" b="1" dirty="0"/>
                        <a:t>Psicoterapia</a:t>
                      </a:r>
                      <a:r>
                        <a:rPr lang="pt-BR" b="1" baseline="0" dirty="0"/>
                        <a:t> ambulatorial na unidade de saúde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</a:t>
                      </a:r>
                      <a:r>
                        <a:rPr lang="pt-BR" b="1" baseline="0" dirty="0"/>
                        <a:t> acolhidos</a:t>
                      </a:r>
                      <a:endParaRPr lang="pt-BR" b="1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1408">
                <a:tc>
                  <a:txBody>
                    <a:bodyPr/>
                    <a:lstStyle/>
                    <a:p>
                      <a:r>
                        <a:rPr lang="pt-BR" b="1" dirty="0"/>
                        <a:t>Consultas</a:t>
                      </a:r>
                      <a:r>
                        <a:rPr lang="pt-BR" b="1" baseline="0" dirty="0"/>
                        <a:t> médico (clínico geral e especialista)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07 geral +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</a:rPr>
                        <a:t> 01 pediatra+ 01 otorrino + 01 dermatologista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297">
                <a:tc>
                  <a:txBody>
                    <a:bodyPr/>
                    <a:lstStyle/>
                    <a:p>
                      <a:r>
                        <a:rPr lang="pt-BR" b="1" dirty="0"/>
                        <a:t>Vacinas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 acolhidos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1408">
                <a:tc>
                  <a:txBody>
                    <a:bodyPr/>
                    <a:lstStyle/>
                    <a:p>
                      <a:r>
                        <a:rPr lang="pt-BR" b="1" dirty="0"/>
                        <a:t>Atendimento odontológico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 ESF </a:t>
                      </a:r>
                      <a:r>
                        <a:rPr lang="pt-BR" b="1" baseline="0" dirty="0"/>
                        <a:t> + </a:t>
                      </a:r>
                      <a:r>
                        <a:rPr lang="pt-BR" b="1" dirty="0"/>
                        <a:t>02 foi no dentista</a:t>
                      </a:r>
                      <a:r>
                        <a:rPr lang="pt-BR" b="1" baseline="0" dirty="0"/>
                        <a:t> particular –  madrinha afetiva 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7272808" cy="345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2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0068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ESPECIALISTA/</a:t>
                      </a:r>
                    </a:p>
                    <a:p>
                      <a:pPr algn="ctr"/>
                      <a:r>
                        <a:rPr lang="pt-BR" b="1" dirty="0"/>
                        <a:t>EXAMES /VACINA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Quantidade</a:t>
                      </a:r>
                      <a:r>
                        <a:rPr lang="pt-BR" b="1" baseline="0" dirty="0"/>
                        <a:t> de </a:t>
                      </a:r>
                      <a:r>
                        <a:rPr lang="pt-BR" b="1" dirty="0"/>
                        <a:t>Acolhidos por serviço</a:t>
                      </a:r>
                    </a:p>
                    <a:p>
                      <a:endParaRPr lang="pt-BR" b="1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895">
                <a:tc>
                  <a:txBody>
                    <a:bodyPr/>
                    <a:lstStyle/>
                    <a:p>
                      <a:r>
                        <a:rPr lang="pt-BR" b="1" dirty="0"/>
                        <a:t>Exames Laboratoriais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 acolhidos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895">
                <a:tc>
                  <a:txBody>
                    <a:bodyPr/>
                    <a:lstStyle/>
                    <a:p>
                      <a:r>
                        <a:rPr lang="pt-BR" b="1" dirty="0"/>
                        <a:t>Atendimento no Pronto Atendimento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 acolhido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8895">
                <a:tc>
                  <a:txBody>
                    <a:bodyPr/>
                    <a:lstStyle/>
                    <a:p>
                      <a:r>
                        <a:rPr lang="pt-BR" b="1" dirty="0"/>
                        <a:t>Atendimento</a:t>
                      </a:r>
                      <a:r>
                        <a:rPr lang="pt-BR" b="1" baseline="0" dirty="0"/>
                        <a:t> Sentinela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  <a:r>
                        <a:rPr lang="pt-BR" b="1" baseline="0" dirty="0"/>
                        <a:t> acolhido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8895">
                <a:tc>
                  <a:txBody>
                    <a:bodyPr/>
                    <a:lstStyle/>
                    <a:p>
                      <a:r>
                        <a:rPr lang="pt-BR" b="1" dirty="0"/>
                        <a:t>Avaliação SAAD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 acolhidos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8895">
                <a:tc>
                  <a:txBody>
                    <a:bodyPr/>
                    <a:lstStyle/>
                    <a:p>
                      <a:r>
                        <a:rPr lang="pt-BR" b="1" dirty="0"/>
                        <a:t>Avaliação APAE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 acolhida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95536" y="1707656"/>
          <a:ext cx="8401272" cy="302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77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35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9524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ESPECIALISTA/</a:t>
                      </a:r>
                    </a:p>
                    <a:p>
                      <a:pPr algn="ctr"/>
                      <a:r>
                        <a:rPr lang="pt-BR" b="1" dirty="0"/>
                        <a:t>EXAMES /VACINA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962">
                <a:tc>
                  <a:txBody>
                    <a:bodyPr/>
                    <a:lstStyle/>
                    <a:p>
                      <a:r>
                        <a:rPr lang="pt-BR" b="1" dirty="0"/>
                        <a:t>Exames Laboratoriais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03 acolhidos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962">
                <a:tc>
                  <a:txBody>
                    <a:bodyPr/>
                    <a:lstStyle/>
                    <a:p>
                      <a:r>
                        <a:rPr lang="pt-BR" b="1" dirty="0"/>
                        <a:t>Atendimento no Pronto Atendimento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 acolhido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962">
                <a:tc>
                  <a:txBody>
                    <a:bodyPr/>
                    <a:lstStyle/>
                    <a:p>
                      <a:r>
                        <a:rPr lang="pt-BR" b="1" dirty="0"/>
                        <a:t>Atendimento</a:t>
                      </a:r>
                      <a:r>
                        <a:rPr lang="pt-BR" b="1" baseline="0" dirty="0"/>
                        <a:t> Sentinela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  <a:r>
                        <a:rPr lang="pt-BR" b="1" baseline="0" dirty="0"/>
                        <a:t> acolhido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4962">
                <a:tc>
                  <a:txBody>
                    <a:bodyPr/>
                    <a:lstStyle/>
                    <a:p>
                      <a:r>
                        <a:rPr lang="pt-BR" b="1" dirty="0"/>
                        <a:t>Avaliação SAAD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 acolhidos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962">
                <a:tc>
                  <a:txBody>
                    <a:bodyPr/>
                    <a:lstStyle/>
                    <a:p>
                      <a:r>
                        <a:rPr lang="pt-BR" b="1" dirty="0"/>
                        <a:t>Avaliação APAE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 acolhida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6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1368152" cy="8076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1619672" y="627534"/>
            <a:ext cx="5004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ATENDIMENTOS NAS UNIDADES DE SAÚDE e OUTRAS AVALIAÇÕES</a:t>
            </a:r>
            <a:endParaRPr lang="pt-BR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7344815" cy="3978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3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2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47046">
                <a:tc>
                  <a:txBody>
                    <a:bodyPr/>
                    <a:lstStyle/>
                    <a:p>
                      <a:r>
                        <a:rPr lang="pt-BR" b="1" dirty="0"/>
                        <a:t>MODALIDADE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Nº DE CRIANÇAS/ADOLESC.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8818">
                <a:tc>
                  <a:txBody>
                    <a:bodyPr/>
                    <a:lstStyle/>
                    <a:p>
                      <a:r>
                        <a:rPr lang="pt-BR" b="1" dirty="0"/>
                        <a:t>Pré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2933">
                <a:tc>
                  <a:txBody>
                    <a:bodyPr/>
                    <a:lstStyle/>
                    <a:p>
                      <a:r>
                        <a:rPr lang="pt-BR" b="1" dirty="0"/>
                        <a:t>Ens. Fund. (1ª e 5ª série)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7046">
                <a:tc>
                  <a:txBody>
                    <a:bodyPr/>
                    <a:lstStyle/>
                    <a:p>
                      <a:r>
                        <a:rPr lang="pt-BR" b="1" dirty="0"/>
                        <a:t>Ens. Fund. (6ª a 9ª série)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2933">
                <a:tc>
                  <a:txBody>
                    <a:bodyPr/>
                    <a:lstStyle/>
                    <a:p>
                      <a:r>
                        <a:rPr lang="pt-BR" b="1" dirty="0"/>
                        <a:t>Ensino</a:t>
                      </a:r>
                      <a:r>
                        <a:rPr lang="pt-BR" b="1" baseline="0" dirty="0"/>
                        <a:t> Médio (1º a 3º série)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27584" y="1707654"/>
          <a:ext cx="7344815" cy="2687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3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2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2855">
                <a:tc>
                  <a:txBody>
                    <a:bodyPr/>
                    <a:lstStyle/>
                    <a:p>
                      <a:r>
                        <a:rPr lang="pt-BR" b="1" dirty="0"/>
                        <a:t>MODALIDADE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Nº DE CRIANÇAS/ADOLESC.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142">
                <a:tc>
                  <a:txBody>
                    <a:bodyPr/>
                    <a:lstStyle/>
                    <a:p>
                      <a:r>
                        <a:rPr lang="pt-BR" b="1" dirty="0"/>
                        <a:t>Pré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999">
                <a:tc>
                  <a:txBody>
                    <a:bodyPr/>
                    <a:lstStyle/>
                    <a:p>
                      <a:r>
                        <a:rPr lang="pt-BR" b="1" dirty="0"/>
                        <a:t>Ens. Fund. (1ª e 5ª série)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2855">
                <a:tc>
                  <a:txBody>
                    <a:bodyPr/>
                    <a:lstStyle/>
                    <a:p>
                      <a:r>
                        <a:rPr lang="pt-BR" b="1" dirty="0"/>
                        <a:t>Ens. Fund. (6ª a 9ª série)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999">
                <a:tc>
                  <a:txBody>
                    <a:bodyPr/>
                    <a:lstStyle/>
                    <a:p>
                      <a:r>
                        <a:rPr lang="pt-BR" b="1" dirty="0"/>
                        <a:t>Ensino</a:t>
                      </a:r>
                      <a:r>
                        <a:rPr lang="pt-BR" b="1" baseline="0" dirty="0"/>
                        <a:t> Médio (1º a 3º série)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m 6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136815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1619672" y="627534"/>
            <a:ext cx="53285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FREQUÊNCIA ESCOLAR</a:t>
            </a:r>
            <a:r>
              <a:rPr lang="pt-BR" sz="1400" dirty="0"/>
              <a:t/>
            </a:r>
            <a:br>
              <a:rPr lang="pt-BR" sz="1400" dirty="0"/>
            </a:b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Grupos de idosos da gestão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57224" y="214296"/>
            <a:ext cx="7772400" cy="629195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GRUPOS DE IDOSOS DA </a:t>
            </a:r>
            <a:r>
              <a:rPr lang="pt-BR" sz="2400" b="1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IIIª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IDADE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785800"/>
            <a:ext cx="215154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31170" y="7695473"/>
            <a:ext cx="4929222" cy="335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Imagem 18" descr="E:\FOTOS\PASTA DAS ESCOLHIDAS\porta retrato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643170"/>
            <a:ext cx="37861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000378"/>
            <a:ext cx="3700652" cy="196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57200" y="1051808"/>
          <a:ext cx="7128792" cy="3896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01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3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5044">
                <a:tc>
                  <a:txBody>
                    <a:bodyPr/>
                    <a:lstStyle/>
                    <a:p>
                      <a:r>
                        <a:rPr lang="pt-BR" b="1" dirty="0"/>
                        <a:t>SERVIÇO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Nº  CRIANÇAS</a:t>
                      </a:r>
                      <a:r>
                        <a:rPr lang="pt-BR" b="1" baseline="0" dirty="0"/>
                        <a:t> E </a:t>
                      </a:r>
                    </a:p>
                    <a:p>
                      <a:r>
                        <a:rPr lang="pt-BR" b="1" baseline="0" dirty="0"/>
                        <a:t>ADOLESCENTES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082">
                <a:tc>
                  <a:txBody>
                    <a:bodyPr/>
                    <a:lstStyle/>
                    <a:p>
                      <a:r>
                        <a:rPr lang="pt-BR" b="1" dirty="0"/>
                        <a:t>SCFV – CRAS (Yoga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baseline="0" dirty="0"/>
                        <a:t>Noturno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5044">
                <a:tc>
                  <a:txBody>
                    <a:bodyPr/>
                    <a:lstStyle/>
                    <a:p>
                      <a:r>
                        <a:rPr lang="pt-BR" b="1" dirty="0"/>
                        <a:t>CEACA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</a:t>
                      </a:r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8636">
                <a:tc>
                  <a:txBody>
                    <a:bodyPr/>
                    <a:lstStyle/>
                    <a:p>
                      <a:r>
                        <a:rPr lang="pt-BR" b="1" dirty="0"/>
                        <a:t>OFICINAS</a:t>
                      </a:r>
                      <a:r>
                        <a:rPr lang="pt-BR" b="1" baseline="0" dirty="0"/>
                        <a:t> ESPORTIVAS (futsal, futebol, </a:t>
                      </a:r>
                      <a:r>
                        <a:rPr lang="pt-BR" b="1" baseline="0" dirty="0" err="1"/>
                        <a:t>volei</a:t>
                      </a:r>
                      <a:r>
                        <a:rPr lang="pt-BR" b="1" baseline="0" dirty="0"/>
                        <a:t>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6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Programa Novos Caminhos – SENAI</a:t>
                      </a:r>
                    </a:p>
                    <a:p>
                      <a:r>
                        <a:rPr lang="pt-BR" b="1" dirty="0"/>
                        <a:t>Curso Robótica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87624" y="483518"/>
            <a:ext cx="5904656" cy="1289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FREQUÊNCIA NOS SERVIÇOS DA REDE SOCIOASSISTENCIAL e PARCERIAS COM OUTROS SERVIÇOS</a:t>
            </a:r>
            <a:b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(Período contraturno) </a:t>
            </a:r>
          </a:p>
        </p:txBody>
      </p:sp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1368152" cy="6480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539551" y="1851671"/>
          <a:ext cx="7632849" cy="3111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87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5746">
                <a:tc>
                  <a:txBody>
                    <a:bodyPr/>
                    <a:lstStyle/>
                    <a:p>
                      <a:r>
                        <a:rPr lang="pt-BR" b="1" dirty="0"/>
                        <a:t>SERVIÇO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Nº  CRIANÇAS</a:t>
                      </a:r>
                      <a:r>
                        <a:rPr lang="pt-BR" b="1" baseline="0" dirty="0"/>
                        <a:t> E </a:t>
                      </a:r>
                    </a:p>
                    <a:p>
                      <a:r>
                        <a:rPr lang="pt-BR" b="1" baseline="0" dirty="0"/>
                        <a:t>ADOLESCENTES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1855">
                <a:tc>
                  <a:txBody>
                    <a:bodyPr/>
                    <a:lstStyle/>
                    <a:p>
                      <a:r>
                        <a:rPr lang="pt-BR" b="1" dirty="0"/>
                        <a:t>SCFV – CRAS (Yoga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baseline="0" dirty="0"/>
                        <a:t>Noturno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5746">
                <a:tc>
                  <a:txBody>
                    <a:bodyPr/>
                    <a:lstStyle/>
                    <a:p>
                      <a:r>
                        <a:rPr lang="pt-BR" b="1" dirty="0"/>
                        <a:t>CEACA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04</a:t>
                      </a:r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Matutino</a:t>
                      </a:r>
                    </a:p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5746">
                <a:tc>
                  <a:txBody>
                    <a:bodyPr/>
                    <a:lstStyle/>
                    <a:p>
                      <a:r>
                        <a:rPr lang="pt-BR" b="1" dirty="0"/>
                        <a:t>OFICINAS</a:t>
                      </a:r>
                      <a:r>
                        <a:rPr lang="pt-BR" b="1" baseline="0" dirty="0"/>
                        <a:t> ESPORTIVAS (futsal, futebol, </a:t>
                      </a:r>
                      <a:r>
                        <a:rPr lang="pt-BR" b="1" baseline="0" dirty="0" err="1"/>
                        <a:t>volei</a:t>
                      </a:r>
                      <a:r>
                        <a:rPr lang="pt-BR" b="1" baseline="0" dirty="0"/>
                        <a:t>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5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Programa Novos Caminhos – SENAI</a:t>
                      </a:r>
                      <a:r>
                        <a:rPr lang="pt-BR" b="1" baseline="0" dirty="0"/>
                        <a:t> - </a:t>
                      </a:r>
                      <a:r>
                        <a:rPr lang="pt-BR" b="1" dirty="0"/>
                        <a:t>Curso Robótica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14046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19672" y="764705"/>
            <a:ext cx="5112568" cy="87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Atividades de Lazer e </a:t>
            </a:r>
            <a:br>
              <a:rPr kumimoji="0" lang="pt-BR" sz="1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t-BR" sz="1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recreativas</a:t>
            </a:r>
            <a:r>
              <a:rPr kumimoji="0" lang="pt-BR" sz="1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kumimoji="0" lang="pt-BR" sz="14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t-BR" sz="107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/>
            </a:r>
            <a:br>
              <a:rPr kumimoji="0" lang="pt-BR" sz="107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11560" y="1419622"/>
          <a:ext cx="8064896" cy="352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4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71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62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0586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ATIVIDADE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Nº  CRIANÇAS</a:t>
                      </a:r>
                      <a:r>
                        <a:rPr lang="pt-BR" b="1" baseline="0" dirty="0"/>
                        <a:t> E </a:t>
                      </a:r>
                    </a:p>
                    <a:p>
                      <a:pPr algn="ctr"/>
                      <a:r>
                        <a:rPr lang="pt-BR" b="1" baseline="0" dirty="0"/>
                        <a:t>ADOLESCENTES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05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Passeio</a:t>
                      </a:r>
                      <a:r>
                        <a:rPr lang="pt-BR" b="1" baseline="0" dirty="0"/>
                        <a:t> Shopping </a:t>
                      </a:r>
                      <a:r>
                        <a:rPr lang="pt-BR" b="1" dirty="0"/>
                        <a:t>(parceria Madrinhas e sociedade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05</a:t>
                      </a:r>
                    </a:p>
                    <a:p>
                      <a:pPr algn="ctr"/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Noturno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872">
                <a:tc>
                  <a:txBody>
                    <a:bodyPr/>
                    <a:lstStyle/>
                    <a:p>
                      <a:r>
                        <a:rPr lang="pt-BR" b="1" dirty="0"/>
                        <a:t>Outros</a:t>
                      </a:r>
                      <a:r>
                        <a:rPr lang="pt-BR" b="1" baseline="0" dirty="0"/>
                        <a:t> passeios ( Laguna:  Molhes, Centro Histórico,  Sitio,  </a:t>
                      </a:r>
                      <a:r>
                        <a:rPr lang="pt-BR" b="1" baseline="0" dirty="0" err="1"/>
                        <a:t>Kalzone</a:t>
                      </a:r>
                      <a:r>
                        <a:rPr lang="pt-BR" b="1" baseline="0" dirty="0"/>
                        <a:t>.)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872">
                <a:tc>
                  <a:txBody>
                    <a:bodyPr/>
                    <a:lstStyle/>
                    <a:p>
                      <a:r>
                        <a:rPr lang="pt-BR" b="1" dirty="0"/>
                        <a:t>Festas</a:t>
                      </a:r>
                      <a:r>
                        <a:rPr lang="pt-BR" b="1" baseline="0" dirty="0"/>
                        <a:t> de Aniversários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(parceria Madrinhas e sociedade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7478">
                <a:tc>
                  <a:txBody>
                    <a:bodyPr/>
                    <a:lstStyle/>
                    <a:p>
                      <a:r>
                        <a:rPr lang="pt-BR" b="1" dirty="0"/>
                        <a:t>Festa </a:t>
                      </a:r>
                      <a:r>
                        <a:rPr lang="pt-BR" b="1" dirty="0" err="1"/>
                        <a:t>Julina</a:t>
                      </a:r>
                      <a:r>
                        <a:rPr lang="pt-BR" b="1" dirty="0"/>
                        <a:t> do</a:t>
                      </a:r>
                      <a:r>
                        <a:rPr lang="pt-BR" b="1" baseline="0" dirty="0"/>
                        <a:t> Abrigo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Vespertino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47664" y="411510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Festas de Aniversário</a:t>
            </a:r>
            <a:endParaRPr lang="pt-BR" sz="3200" dirty="0"/>
          </a:p>
        </p:txBody>
      </p:sp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14046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203598"/>
            <a:ext cx="2592288" cy="18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9582"/>
            <a:ext cx="21602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03598"/>
            <a:ext cx="2418564" cy="372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199284"/>
            <a:ext cx="3150187" cy="16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14046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2555776" y="555526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Festa Julina</a:t>
            </a:r>
            <a:endParaRPr lang="pt-BR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5606"/>
            <a:ext cx="194271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491630"/>
            <a:ext cx="2340992" cy="31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04226"/>
            <a:ext cx="2574776" cy="343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95736" y="483518"/>
            <a:ext cx="3770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Passeios realizados</a:t>
            </a:r>
            <a:endParaRPr lang="pt-BR" sz="3200" dirty="0"/>
          </a:p>
        </p:txBody>
      </p:sp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140466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72267"/>
            <a:ext cx="2088232" cy="311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7615"/>
            <a:ext cx="24290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r="16307"/>
          <a:stretch/>
        </p:blipFill>
        <p:spPr bwMode="auto">
          <a:xfrm>
            <a:off x="6228184" y="1419622"/>
            <a:ext cx="2448272" cy="30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502"/>
            <a:ext cx="140466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2483768" y="627534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Oficina de yoga</a:t>
            </a:r>
            <a:endParaRPr lang="pt-BR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1"/>
          <a:stretch/>
        </p:blipFill>
        <p:spPr bwMode="auto">
          <a:xfrm>
            <a:off x="323529" y="1419622"/>
            <a:ext cx="2592288" cy="34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419622"/>
            <a:ext cx="2304256" cy="32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1491630"/>
            <a:ext cx="2459678" cy="327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Serviço de Acolhimento em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Família Acolhedora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/>
              <a:t>          Este serviço organiza o acolhimento de crianças e/ou adolescentes, em residências de famílias acolhedoras. Como medida protetiva EXCEPCIONAL e PROVISÓRIA. </a:t>
            </a:r>
          </a:p>
          <a:p>
            <a:pPr marL="0" indent="0" algn="just">
              <a:buNone/>
            </a:pPr>
            <a:endParaRPr lang="pt-BR" sz="1800" dirty="0"/>
          </a:p>
          <a:p>
            <a:pPr algn="just"/>
            <a:r>
              <a:rPr lang="pt-BR" sz="1800" dirty="0"/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800" dirty="0"/>
              <a:t>O acolhimento familiar é uma alternativa de proteção a crianças e adolescentes que tiveram seus direitos violados e por determinação judicial precisaram ser afastadas do convívio familiar. Permanecem no SAF até a reintegração familiar (origem ou extensa) ou encaminhamento para adoção.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Atividades no Serviço de Família Acolhedora </a:t>
            </a: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785637"/>
              </p:ext>
            </p:extLst>
          </p:nvPr>
        </p:nvGraphicFramePr>
        <p:xfrm>
          <a:off x="683568" y="1779662"/>
          <a:ext cx="7560840" cy="2404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Famílias capacitadas no curso de formação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Famílias habilitadas pós curso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Famílias não habilitadas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Famílias</a:t>
                      </a:r>
                      <a:r>
                        <a:rPr lang="pt-BR" sz="1400" baseline="0" dirty="0"/>
                        <a:t> desligadas do SAF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 de Famílias</a:t>
                      </a:r>
                      <a:r>
                        <a:rPr lang="pt-BR" sz="1400" baseline="0" dirty="0"/>
                        <a:t> Habilitadas no período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63688" y="37637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500" b="1" dirty="0">
                <a:latin typeface="+mj-lt"/>
              </a:rPr>
              <a:t>Atividades no Serviço de Família Acolhedora </a:t>
            </a:r>
          </a:p>
        </p:txBody>
      </p:sp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795230"/>
              </p:ext>
            </p:extLst>
          </p:nvPr>
        </p:nvGraphicFramePr>
        <p:xfrm>
          <a:off x="683568" y="1779662"/>
          <a:ext cx="7560840" cy="1996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Acolhimentos no SAF no período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Total de acolhidos no período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Desacolhimentos no período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Transição da modalidade</a:t>
                      </a:r>
                      <a:r>
                        <a:rPr lang="pt-BR" sz="1400" baseline="0" dirty="0"/>
                        <a:t> de acolhimento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119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quarter" idx="1"/>
          </p:nvPr>
        </p:nvGraphicFramePr>
        <p:xfrm>
          <a:off x="914400" y="1085850"/>
          <a:ext cx="7560840" cy="3544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Planejamento</a:t>
                      </a:r>
                      <a:r>
                        <a:rPr lang="pt-BR" sz="1400" baseline="0" dirty="0"/>
                        <a:t> da equipe responsável pelo serviço;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/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</a:t>
                      </a:r>
                      <a:r>
                        <a:rPr lang="pt-BR" sz="1400" baseline="0" dirty="0"/>
                        <a:t> técnicas com rede de atendimento intersetorial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Atendimentos</a:t>
                      </a:r>
                      <a:r>
                        <a:rPr lang="pt-BR" sz="1400" baseline="0" dirty="0"/>
                        <a:t> individuais com acolhido e família acolhedora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Visitas entre acolhido</a:t>
                      </a:r>
                      <a:r>
                        <a:rPr lang="pt-BR" sz="1400" baseline="0" dirty="0"/>
                        <a:t> e familiares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Entrevistas</a:t>
                      </a:r>
                      <a:r>
                        <a:rPr lang="pt-BR" sz="1400" baseline="0" dirty="0"/>
                        <a:t> (rádio e TV)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 de visualizações do conteúdo</a:t>
                      </a:r>
                      <a:r>
                        <a:rPr lang="pt-BR" sz="1400" baseline="0" dirty="0"/>
                        <a:t> postado</a:t>
                      </a:r>
                      <a:r>
                        <a:rPr lang="pt-BR" sz="1400" dirty="0"/>
                        <a:t> nas</a:t>
                      </a:r>
                      <a:r>
                        <a:rPr lang="pt-BR" sz="1400" baseline="0" dirty="0"/>
                        <a:t> redes sociais (</a:t>
                      </a:r>
                      <a:r>
                        <a:rPr lang="pt-BR" sz="1400" baseline="0" dirty="0" err="1"/>
                        <a:t>instagram</a:t>
                      </a:r>
                      <a:r>
                        <a:rPr lang="pt-BR" sz="1400" baseline="0" dirty="0"/>
                        <a:t> e </a:t>
                      </a:r>
                      <a:r>
                        <a:rPr lang="pt-BR" sz="1400" baseline="0" dirty="0" err="1"/>
                        <a:t>facebook</a:t>
                      </a:r>
                      <a:r>
                        <a:rPr lang="pt-BR" sz="1400" baseline="0" dirty="0"/>
                        <a:t>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1467 </a:t>
                      </a:r>
                      <a:r>
                        <a:rPr lang="pt-BR" sz="1400" dirty="0" err="1"/>
                        <a:t>likes</a:t>
                      </a:r>
                      <a:endParaRPr lang="pt-BR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19</a:t>
                      </a:r>
                      <a:r>
                        <a:rPr lang="pt-BR" sz="1400" baseline="0" dirty="0"/>
                        <a:t> compartilhamentos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7260 visualizações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39142"/>
              </p:ext>
            </p:extLst>
          </p:nvPr>
        </p:nvGraphicFramePr>
        <p:xfrm>
          <a:off x="683568" y="1347614"/>
          <a:ext cx="7560840" cy="3467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Atividades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 técnicas (CT,</a:t>
                      </a:r>
                      <a:r>
                        <a:rPr lang="pt-BR" sz="1400" baseline="0" dirty="0"/>
                        <a:t> CEACA, Escolas, Unidades de Saúde, CRAS, CREAS...)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Reuniões</a:t>
                      </a:r>
                      <a:r>
                        <a:rPr lang="pt-BR" sz="1400" baseline="0" dirty="0"/>
                        <a:t> Poder Judiciário e Ministério Público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PJ – 04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 - 02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Encontro</a:t>
                      </a:r>
                      <a:r>
                        <a:rPr lang="pt-BR" sz="1400" baseline="0" dirty="0"/>
                        <a:t>s do curso de capacitação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Encontros com as famílias acolhedoras (capacitação continuada)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Visitas domiciliares/ Atendimentos</a:t>
                      </a:r>
                      <a:r>
                        <a:rPr lang="pt-BR" sz="1400" baseline="0" dirty="0"/>
                        <a:t> psicossociais (FA, Acolhidos e FO)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33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Total de visualizações do conteúdo</a:t>
                      </a:r>
                      <a:r>
                        <a:rPr lang="pt-BR" sz="1400" baseline="0" dirty="0"/>
                        <a:t> postado</a:t>
                      </a:r>
                      <a:r>
                        <a:rPr lang="pt-BR" sz="1400" dirty="0"/>
                        <a:t> nas</a:t>
                      </a:r>
                      <a:r>
                        <a:rPr lang="pt-BR" sz="1400" baseline="0" dirty="0"/>
                        <a:t> redes sociais (</a:t>
                      </a:r>
                      <a:r>
                        <a:rPr lang="pt-BR" sz="1400" baseline="0" dirty="0" err="1"/>
                        <a:t>instagram</a:t>
                      </a:r>
                      <a:r>
                        <a:rPr lang="pt-BR" sz="1400" baseline="0" dirty="0"/>
                        <a:t> e </a:t>
                      </a:r>
                      <a:r>
                        <a:rPr lang="pt-BR" sz="1400" baseline="0" dirty="0" err="1"/>
                        <a:t>facebook</a:t>
                      </a:r>
                      <a:r>
                        <a:rPr lang="pt-BR" sz="1400" baseline="0" dirty="0"/>
                        <a:t>)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2013 </a:t>
                      </a:r>
                      <a:r>
                        <a:rPr lang="pt-BR" sz="1400" dirty="0" err="1"/>
                        <a:t>likes</a:t>
                      </a:r>
                      <a:endParaRPr lang="pt-BR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10 compartilhamentos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/>
                        <a:t>6635 visualizações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24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Grupos de idosos da gestão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57158" y="214296"/>
            <a:ext cx="6072230" cy="785818"/>
          </a:xfrm>
          <a:prstGeom prst="rect">
            <a:avLst/>
          </a:prstGeom>
        </p:spPr>
        <p:txBody>
          <a:bodyPr bIns="91440" anchor="b" anchorCtr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GRUPOS DA </a:t>
            </a:r>
            <a:r>
              <a:rPr lang="pt-BR" sz="4400" b="1" dirty="0" err="1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IIIª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27/09/2022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Dia Nacional do Idoso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1170" y="7695473"/>
            <a:ext cx="4929222" cy="335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643056"/>
            <a:ext cx="302580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428741"/>
            <a:ext cx="5357850" cy="304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22" y="43705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267744" y="465138"/>
            <a:ext cx="3744416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Curso de Formação Inicial Obrigatória para Famílias Acolhedoras</a:t>
            </a:r>
          </a:p>
        </p:txBody>
      </p:sp>
      <p:sp>
        <p:nvSpPr>
          <p:cNvPr id="5" name="AutoShape 2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4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3687"/>
            <a:ext cx="4089127" cy="345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5644"/>
            <a:ext cx="3862664" cy="334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29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8"/>
            <a:ext cx="4824536" cy="1161245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26667" y="-3620937"/>
            <a:ext cx="6613891" cy="44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95153"/>
            <a:ext cx="2449289" cy="2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0" y="915566"/>
            <a:ext cx="2700808" cy="267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40" y="1795153"/>
            <a:ext cx="2845841" cy="287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978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7158" y="3214692"/>
            <a:ext cx="8501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  <a:p>
            <a:pPr algn="r"/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Equipe SMDS –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IIº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Quadrimestre/2022. 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718507-79DA-E8DA-0B4C-0CD79365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1D75F909-F373-A92F-D205-8B01E9CC3D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7" y="1085850"/>
            <a:ext cx="3368185" cy="3429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57C4EA-0702-C2F5-43A1-DE0BB2B61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84764D5-6BE7-91E1-9394-57FA2C29C579}"/>
              </a:ext>
            </a:extLst>
          </p:cNvPr>
          <p:cNvSpPr txBox="1"/>
          <p:nvPr/>
        </p:nvSpPr>
        <p:spPr>
          <a:xfrm>
            <a:off x="428596" y="285734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GRUPO DE MULHERES - ARTESANATO 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35CB1135-0E03-8E34-5EF7-B79D3E414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0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84BD2B6-D89C-1D76-D904-C9BE7837F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14428"/>
            <a:ext cx="3878711" cy="3286148"/>
          </a:xfrm>
          <a:prstGeom prst="rect">
            <a:avLst/>
          </a:prstGeom>
        </p:spPr>
      </p:pic>
      <p:sp>
        <p:nvSpPr>
          <p:cNvPr id="36866" name="AutoShape 2" descr="blob:https://web.whatsapp.com/73b7fa3d-b3b8-452b-8ee4-82337b434f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867" name="Picture 3" descr="E:\fotos quadrimestre\MULHE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285866"/>
            <a:ext cx="4714908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378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718507-79DA-E8DA-0B4C-0CD79365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1D75F909-F373-A92F-D205-8B01E9CC3D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7" y="1085850"/>
            <a:ext cx="3368185" cy="3429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57C4EA-0702-C2F5-43A1-DE0BB2B61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84764D5-6BE7-91E1-9394-57FA2C29C579}"/>
              </a:ext>
            </a:extLst>
          </p:cNvPr>
          <p:cNvSpPr txBox="1"/>
          <p:nvPr/>
        </p:nvSpPr>
        <p:spPr>
          <a:xfrm>
            <a:off x="428596" y="285734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CURSO DE GESTANTES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35CB1135-0E03-8E34-5EF7-B79D3E414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0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866" name="AutoShape 2" descr="blob:https://web.whatsapp.com/73b7fa3d-b3b8-452b-8ee4-82337b434f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14428"/>
            <a:ext cx="43148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214428"/>
            <a:ext cx="4188305" cy="34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237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718507-79DA-E8DA-0B4C-0CD79365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xmlns="" id="{1D75F909-F373-A92F-D205-8B01E9CC3D2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07" y="1085850"/>
            <a:ext cx="3368185" cy="3429000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57C4EA-0702-C2F5-43A1-DE0BB2B61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84764D5-6BE7-91E1-9394-57FA2C29C579}"/>
              </a:ext>
            </a:extLst>
          </p:cNvPr>
          <p:cNvSpPr txBox="1"/>
          <p:nvPr/>
        </p:nvSpPr>
        <p:spPr>
          <a:xfrm>
            <a:off x="428596" y="285734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REUNIÕES DE TRABALHO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35CB1135-0E03-8E34-5EF7-B79D3E414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0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866" name="AutoShape 2" descr="blob:https://web.whatsapp.com/73b7fa3d-b3b8-452b-8ee4-82337b434f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E:\fotos quadrimestre\REUNIÃO COM GESTÃO E EQUI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14"/>
            <a:ext cx="4500594" cy="3170041"/>
          </a:xfrm>
          <a:prstGeom prst="rect">
            <a:avLst/>
          </a:prstGeom>
          <a:noFill/>
        </p:spPr>
      </p:pic>
      <p:sp>
        <p:nvSpPr>
          <p:cNvPr id="2052" name="AutoShape 4" descr="blob:https://web.whatsapp.com/2e32d0e8-79e6-46e4-96f9-5811c79f54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blob:https://web.whatsapp.com/2e32d0e8-79e6-46e4-96f9-5811c79f54f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785932"/>
            <a:ext cx="3815856" cy="25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2378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4755</TotalTime>
  <Words>1873</Words>
  <Application>Microsoft Office PowerPoint</Application>
  <PresentationFormat>Apresentação na tela (16:9)</PresentationFormat>
  <Paragraphs>487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62</vt:i4>
      </vt:variant>
    </vt:vector>
  </HeadingPairs>
  <TitlesOfParts>
    <vt:vector size="64" baseType="lpstr">
      <vt:lpstr>Capital Próprio</vt:lpstr>
      <vt:lpstr>Tema do Office</vt:lpstr>
      <vt:lpstr>Apresentação do PowerPoint</vt:lpstr>
      <vt:lpstr>SECRETARIA MUNICIPAL DE    DESENVOLVIMENTO SOCIAL  - SMDS</vt:lpstr>
      <vt:lpstr>Apresentação do PowerPoint</vt:lpstr>
      <vt:lpstr> SECRETARIA MUNICIPAL DE    DESENVOLVIMENTO SOCIAL  - SMDS</vt:lpstr>
      <vt:lpstr>Grupos de idosos da gestão</vt:lpstr>
      <vt:lpstr>Grupos de idosos da gestão</vt:lpstr>
      <vt:lpstr>Apresentação do PowerPoint</vt:lpstr>
      <vt:lpstr>Apresentação do PowerPoint</vt:lpstr>
      <vt:lpstr>Apresentação do PowerPoint</vt:lpstr>
      <vt:lpstr>Apresentação do PowerPoint</vt:lpstr>
      <vt:lpstr>          CADASTRO ÚNICO PROGRAMA BOLSA FAMÍLIA </vt:lpstr>
      <vt:lpstr>          CADASTRO ÚNICO PROGRAMA BOLSA FAMÍLIA </vt:lpstr>
      <vt:lpstr>        Proteção Social Básica CRAS      </vt:lpstr>
      <vt:lpstr>Secretaria Municipal de             Desenvolvimento Social</vt:lpstr>
      <vt:lpstr>        Proteção Social Básica   CRAS</vt:lpstr>
      <vt:lpstr>Proteção Social Básica                 CRAS</vt:lpstr>
      <vt:lpstr>            </vt:lpstr>
      <vt:lpstr>Serviço de Convivência e Fortalecimento de Vínculos – Grupo crochê idosas </vt:lpstr>
      <vt:lpstr>Curso: Formação Continuada em Comunicação e Atendimento ao Cliente. Parceria com IFSC.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Proteção Especial de Média               Complexidade CREAS</vt:lpstr>
      <vt:lpstr>Proteção Especial de Média               Complexidade CREAS  </vt:lpstr>
      <vt:lpstr>Proteção Especial de Média               Complexidade CREAS</vt:lpstr>
      <vt:lpstr>Proteção Especial de Média               Complexidade CREAS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211</cp:revision>
  <dcterms:created xsi:type="dcterms:W3CDTF">2021-05-10T18:20:11Z</dcterms:created>
  <dcterms:modified xsi:type="dcterms:W3CDTF">2022-09-28T10:31:58Z</dcterms:modified>
</cp:coreProperties>
</file>