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81" r:id="rId5"/>
    <p:sldId id="303" r:id="rId6"/>
    <p:sldId id="304" r:id="rId7"/>
    <p:sldId id="305" r:id="rId8"/>
    <p:sldId id="306" r:id="rId9"/>
    <p:sldId id="308" r:id="rId10"/>
    <p:sldId id="309" r:id="rId11"/>
    <p:sldId id="310" r:id="rId12"/>
    <p:sldId id="311" r:id="rId13"/>
    <p:sldId id="307" r:id="rId14"/>
    <p:sldId id="266" r:id="rId15"/>
    <p:sldId id="284" r:id="rId16"/>
    <p:sldId id="312" r:id="rId17"/>
    <p:sldId id="313" r:id="rId18"/>
    <p:sldId id="314" r:id="rId19"/>
    <p:sldId id="275" r:id="rId20"/>
    <p:sldId id="285" r:id="rId21"/>
    <p:sldId id="286" r:id="rId22"/>
    <p:sldId id="276" r:id="rId23"/>
    <p:sldId id="282" r:id="rId24"/>
    <p:sldId id="277" r:id="rId25"/>
    <p:sldId id="287" r:id="rId26"/>
    <p:sldId id="288" r:id="rId27"/>
    <p:sldId id="289" r:id="rId28"/>
    <p:sldId id="290" r:id="rId29"/>
    <p:sldId id="291" r:id="rId30"/>
    <p:sldId id="301" r:id="rId31"/>
    <p:sldId id="302" r:id="rId32"/>
    <p:sldId id="292" r:id="rId33"/>
    <p:sldId id="293" r:id="rId34"/>
    <p:sldId id="294" r:id="rId35"/>
  </p:sldIdLst>
  <p:sldSz cx="9144000" cy="5143500" type="screen16x9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1651" autoAdjust="0"/>
  </p:normalViewPr>
  <p:slideViewPr>
    <p:cSldViewPr>
      <p:cViewPr>
        <p:scale>
          <a:sx n="99" d="100"/>
          <a:sy n="99" d="100"/>
        </p:scale>
        <p:origin x="-606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27/09/2022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179512" y="1059582"/>
            <a:ext cx="528577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00" dirty="0" smtClean="0">
              <a:latin typeface="Arial Black" panose="020B0A04020102020204" pitchFamily="34" charset="0"/>
            </a:endParaRPr>
          </a:p>
          <a:p>
            <a:endParaRPr lang="pt-BR" sz="2100" dirty="0">
              <a:latin typeface="Arial Black" panose="020B0A04020102020204" pitchFamily="34" charset="0"/>
            </a:endParaRPr>
          </a:p>
          <a:p>
            <a:endParaRPr lang="pt-BR" sz="2100" dirty="0" smtClean="0">
              <a:latin typeface="Arial Black" panose="020B0A04020102020204" pitchFamily="34" charset="0"/>
            </a:endParaRPr>
          </a:p>
          <a:p>
            <a:r>
              <a:rPr lang="pt-BR" sz="2100" dirty="0" smtClean="0">
                <a:latin typeface="Arial Black" panose="020B0A04020102020204" pitchFamily="34" charset="0"/>
              </a:rPr>
              <a:t>Secretaria Municipal </a:t>
            </a:r>
            <a:r>
              <a:rPr lang="pt-BR" sz="2100" dirty="0">
                <a:latin typeface="Arial Black" panose="020B0A04020102020204" pitchFamily="34" charset="0"/>
              </a:rPr>
              <a:t>de </a:t>
            </a:r>
            <a:r>
              <a:rPr lang="pt-BR" sz="2100" dirty="0" smtClean="0">
                <a:latin typeface="Arial Black" panose="020B0A04020102020204" pitchFamily="34" charset="0"/>
              </a:rPr>
              <a:t>Educação</a:t>
            </a:r>
            <a:endParaRPr lang="pt-BR" sz="2100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 smtClean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 smtClean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r>
              <a:rPr lang="pt-BR" sz="1500" dirty="0">
                <a:latin typeface="Arial Black" panose="020B0A04020102020204" pitchFamily="34" charset="0"/>
              </a:rPr>
              <a:t>Demonstração e Avaliação das Ações e Metas Fiscais do </a:t>
            </a:r>
            <a:r>
              <a:rPr lang="pt-BR" sz="1500" dirty="0" smtClean="0">
                <a:latin typeface="Arial Black" panose="020B0A04020102020204" pitchFamily="34" charset="0"/>
              </a:rPr>
              <a:t>2º </a:t>
            </a:r>
            <a:r>
              <a:rPr lang="pt-BR" sz="1500" dirty="0">
                <a:latin typeface="Arial Black" panose="020B0A04020102020204" pitchFamily="34" charset="0"/>
              </a:rPr>
              <a:t>Quadrimestre do Exercício de </a:t>
            </a:r>
            <a:r>
              <a:rPr lang="pt-BR" sz="1500" dirty="0" smtClean="0">
                <a:latin typeface="Arial Black" panose="020B0A04020102020204" pitchFamily="34" charset="0"/>
              </a:rPr>
              <a:t>2022</a:t>
            </a:r>
            <a:endParaRPr lang="pt-BR" sz="1500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71600" y="627534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Arial Black" panose="020B0A04020102020204" pitchFamily="34" charset="0"/>
              </a:rPr>
              <a:t>Entrega de armários no </a:t>
            </a:r>
            <a:r>
              <a:rPr lang="pt-BR" sz="1200" dirty="0" err="1" smtClean="0">
                <a:latin typeface="Arial Black" panose="020B0A04020102020204" pitchFamily="34" charset="0"/>
              </a:rPr>
              <a:t>Cei</a:t>
            </a:r>
            <a:r>
              <a:rPr lang="pt-BR" sz="1200" dirty="0" smtClean="0">
                <a:latin typeface="Arial Black" panose="020B0A04020102020204" pitchFamily="34" charset="0"/>
              </a:rPr>
              <a:t> </a:t>
            </a:r>
            <a:r>
              <a:rPr lang="pt-BR" sz="1200" dirty="0" err="1" smtClean="0">
                <a:latin typeface="Arial Black" panose="020B0A04020102020204" pitchFamily="34" charset="0"/>
              </a:rPr>
              <a:t>Osmarina</a:t>
            </a:r>
            <a:endParaRPr lang="pt-BR" sz="1200" dirty="0">
              <a:latin typeface="Arial Black" panose="020B0A04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81532"/>
            <a:ext cx="4320480" cy="39104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81531"/>
            <a:ext cx="4608512" cy="39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71600" y="627534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Arial Black" panose="020B0A04020102020204" pitchFamily="34" charset="0"/>
              </a:rPr>
              <a:t>Entrega de berços no </a:t>
            </a:r>
            <a:r>
              <a:rPr lang="pt-BR" sz="1200" dirty="0" err="1" smtClean="0">
                <a:latin typeface="Arial Black" panose="020B0A04020102020204" pitchFamily="34" charset="0"/>
              </a:rPr>
              <a:t>Cei</a:t>
            </a:r>
            <a:r>
              <a:rPr lang="pt-BR" sz="1200" dirty="0" smtClean="0">
                <a:latin typeface="Arial Black" panose="020B0A04020102020204" pitchFamily="34" charset="0"/>
              </a:rPr>
              <a:t> Anita</a:t>
            </a:r>
            <a:endParaRPr lang="pt-BR" sz="1200" dirty="0">
              <a:latin typeface="Arial Black" panose="020B0A040201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" y="1181532"/>
            <a:ext cx="4149080" cy="376648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81532"/>
            <a:ext cx="4680520" cy="37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71600" y="627534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Arial Black" panose="020B0A04020102020204" pitchFamily="34" charset="0"/>
              </a:rPr>
              <a:t>Entrega de livros Educação Especial</a:t>
            </a:r>
            <a:endParaRPr lang="pt-BR" sz="1200" dirty="0">
              <a:latin typeface="Arial Black" panose="020B0A04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3" y="1275606"/>
            <a:ext cx="580413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23528" y="2263973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atin typeface="Arial Black" panose="020B0A04020102020204" pitchFamily="34" charset="0"/>
              </a:rPr>
              <a:t>AÇÕES E PARCERIAS</a:t>
            </a:r>
            <a:endParaRPr lang="pt-BR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8A24FBA-40AC-4797-950A-81CD12D54024}"/>
              </a:ext>
            </a:extLst>
          </p:cNvPr>
          <p:cNvSpPr txBox="1"/>
          <p:nvPr/>
        </p:nvSpPr>
        <p:spPr>
          <a:xfrm>
            <a:off x="107504" y="63371"/>
            <a:ext cx="439248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/>
          </a:p>
          <a:p>
            <a:pPr algn="just"/>
            <a:r>
              <a:rPr lang="pt-BR" sz="1600" dirty="0" smtClean="0"/>
              <a:t>     </a:t>
            </a:r>
            <a:endParaRPr lang="pt-BR" b="1" dirty="0" smtClean="0"/>
          </a:p>
          <a:p>
            <a:pPr algn="just"/>
            <a:r>
              <a:rPr lang="pt-BR" b="1" dirty="0"/>
              <a:t>O Programa Protetor Ambiental (Proa), da Polícia Militar Ambiental de Santa Catarina, foi retomado em Capivari de Baixo após um período inativo devido à pandemia.</a:t>
            </a:r>
            <a:r>
              <a:rPr lang="pt-BR" b="1" dirty="0" smtClean="0"/>
              <a:t>  </a:t>
            </a:r>
          </a:p>
          <a:p>
            <a:pPr algn="just"/>
            <a:r>
              <a:rPr lang="pt-BR" b="1" dirty="0"/>
              <a:t>Secretaria da </a:t>
            </a:r>
            <a:r>
              <a:rPr lang="pt-BR" b="1" dirty="0" smtClean="0"/>
              <a:t>Educação é uma grande </a:t>
            </a:r>
            <a:r>
              <a:rPr lang="pt-BR" b="1" dirty="0"/>
              <a:t>parceira do </a:t>
            </a:r>
            <a:r>
              <a:rPr lang="pt-BR" b="1" dirty="0" smtClean="0"/>
              <a:t>Programa.</a:t>
            </a:r>
          </a:p>
          <a:p>
            <a:pPr algn="just"/>
            <a:endParaRPr lang="pt-BR" dirty="0" smtClean="0"/>
          </a:p>
          <a:p>
            <a:pPr algn="just"/>
            <a:endParaRPr lang="pt-BR" sz="1600" dirty="0" smtClean="0"/>
          </a:p>
          <a:p>
            <a:pPr algn="just"/>
            <a:r>
              <a:rPr lang="pt-BR" sz="1600" dirty="0" smtClean="0"/>
              <a:t> </a:t>
            </a:r>
            <a:endParaRPr lang="pt-BR" b="1" dirty="0"/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9" y="2355726"/>
            <a:ext cx="4552409" cy="26642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24136"/>
            <a:ext cx="4392488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7504" y="987574"/>
            <a:ext cx="41044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A Escola </a:t>
            </a:r>
            <a:r>
              <a:rPr lang="pt-BR" b="1" dirty="0" err="1" smtClean="0"/>
              <a:t>Stanislau</a:t>
            </a:r>
            <a:r>
              <a:rPr lang="pt-BR" b="1" dirty="0" smtClean="0"/>
              <a:t> </a:t>
            </a:r>
            <a:r>
              <a:rPr lang="pt-BR" b="1" dirty="0" err="1"/>
              <a:t>Gaidzinski</a:t>
            </a:r>
            <a:r>
              <a:rPr lang="pt-BR" b="1" dirty="0"/>
              <a:t> </a:t>
            </a:r>
            <a:r>
              <a:rPr lang="pt-BR" b="1" dirty="0" smtClean="0"/>
              <a:t>recebeu multiplicadoras </a:t>
            </a:r>
            <a:r>
              <a:rPr lang="pt-BR" b="1" dirty="0"/>
              <a:t>do Seminário Caminhos para Inclusão </a:t>
            </a:r>
            <a:r>
              <a:rPr lang="pt-BR" b="1" dirty="0" smtClean="0"/>
              <a:t>Escolar.</a:t>
            </a:r>
            <a:endParaRPr lang="pt-BR" b="1" dirty="0"/>
          </a:p>
          <a:p>
            <a:pPr algn="just"/>
            <a:r>
              <a:rPr lang="pt-BR" b="1" dirty="0" smtClean="0"/>
              <a:t>Professores </a:t>
            </a:r>
            <a:r>
              <a:rPr lang="pt-BR" b="1" dirty="0"/>
              <a:t>de educação especial da rede municipal de ensino de Capivari de Baixo e a equipe técnica da Secretaria da Educação </a:t>
            </a:r>
            <a:r>
              <a:rPr lang="pt-BR" b="1" dirty="0" smtClean="0"/>
              <a:t>participaram </a:t>
            </a:r>
            <a:r>
              <a:rPr lang="pt-BR" b="1" dirty="0"/>
              <a:t>de uma extensão do Seminário Caminhos para Inclusão Escolar</a:t>
            </a:r>
            <a:r>
              <a:rPr lang="pt-BR" b="1" dirty="0" smtClean="0"/>
              <a:t>.</a:t>
            </a:r>
          </a:p>
          <a:p>
            <a:pPr algn="just"/>
            <a:r>
              <a:rPr lang="pt-BR" b="1" dirty="0" smtClean="0"/>
              <a:t>Momentos essenciais </a:t>
            </a:r>
            <a:r>
              <a:rPr lang="pt-BR" b="1" dirty="0"/>
              <a:t>para troca de experiências e aprimoramento de práticas inclusivas, visando uma educação de qualidade em nosso </a:t>
            </a:r>
            <a:r>
              <a:rPr lang="pt-BR" b="1" dirty="0" smtClean="0"/>
              <a:t>município.</a:t>
            </a:r>
          </a:p>
          <a:p>
            <a:pPr algn="just"/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31590"/>
            <a:ext cx="4752528" cy="38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331640" y="3395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Iniciados preparativos para Semana da Pátria e Desfile da Independência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1131590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pt-BR" sz="1200" dirty="0"/>
              <a:t>Com o tema: “Brasil: Reescrevendo sua História” e o slogan: “Com a Educação se faz um mundo melhor, Brasil, nossa Terra, nossa gente!”, a Prefeitura de Capivari de Baixo, por meio da Secretaria Municipal da Educação, definiu os detalhes da Semana da Pátria e a ordem do tradicional desfile de escolas e entidades no feriado de 7 de setembro.</a:t>
            </a:r>
          </a:p>
          <a:p>
            <a:pPr algn="just" fontAlgn="t"/>
            <a:r>
              <a:rPr lang="pt-BR" sz="1200" dirty="0"/>
              <a:t> </a:t>
            </a:r>
          </a:p>
          <a:p>
            <a:pPr algn="just" fontAlgn="t"/>
            <a:r>
              <a:rPr lang="pt-BR" sz="1200" dirty="0"/>
              <a:t>O primeiro encontro entre Gestão, diretoras de escolas e representantes de instituições como Polícia Militar e Corpo de Bombeiros ocorreu </a:t>
            </a:r>
            <a:r>
              <a:rPr lang="pt-BR" sz="1200" dirty="0" smtClean="0"/>
              <a:t>em julho, </a:t>
            </a:r>
            <a:r>
              <a:rPr lang="pt-BR" sz="1200" dirty="0"/>
              <a:t>na sede da </a:t>
            </a:r>
            <a:r>
              <a:rPr lang="pt-BR" sz="1200" dirty="0" err="1"/>
              <a:t>Assemcap</a:t>
            </a:r>
            <a:r>
              <a:rPr lang="pt-BR" sz="1200" dirty="0"/>
              <a:t>.</a:t>
            </a:r>
          </a:p>
          <a:p>
            <a:pPr algn="just" fontAlgn="t"/>
            <a:r>
              <a:rPr lang="pt-BR" sz="1200" dirty="0"/>
              <a:t> </a:t>
            </a:r>
          </a:p>
          <a:p>
            <a:pPr algn="just" fontAlgn="t"/>
            <a:r>
              <a:rPr lang="pt-BR" sz="1200" dirty="0"/>
              <a:t>A abertura da Semana da Pátria </a:t>
            </a:r>
            <a:r>
              <a:rPr lang="pt-BR" sz="1200" dirty="0" err="1" smtClean="0"/>
              <a:t>ocoreu</a:t>
            </a:r>
            <a:r>
              <a:rPr lang="pt-BR" sz="1200" dirty="0" smtClean="0"/>
              <a:t> </a:t>
            </a:r>
            <a:r>
              <a:rPr lang="pt-BR" sz="1200" dirty="0"/>
              <a:t>no dia 1º de setembro, com o hasteamento das bandeiras do Brasil, do Estado e do município em frente ao Paço, e presença de diversas autoridades. Estudantes de escolas públicas participarão de ações alusivas entre os dias 2 e 6 e, no feriado nacional da Independência do país, ocorrerá o desfile cívico-militar na avenida Osvaldo Pinto da Veiga.</a:t>
            </a:r>
          </a:p>
          <a:p>
            <a:pPr algn="just" fontAlgn="t"/>
            <a:r>
              <a:rPr lang="pt-BR" sz="1200" dirty="0"/>
              <a:t> 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16" y="1224165"/>
            <a:ext cx="3147814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73239"/>
          <a:stretch/>
        </p:blipFill>
        <p:spPr>
          <a:xfrm>
            <a:off x="4139952" y="1131589"/>
            <a:ext cx="4968552" cy="341623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986700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FORMAÇÃO CONTINUADA MARCA A ABERTURA DO SEGUNDO SEMESTRE LETIVO</a:t>
            </a:r>
          </a:p>
          <a:p>
            <a:endParaRPr lang="pt-BR" dirty="0"/>
          </a:p>
          <a:p>
            <a:pPr algn="just"/>
            <a:r>
              <a:rPr lang="pt-BR" sz="1600" dirty="0" smtClean="0"/>
              <a:t>A Secretaria Municipal de Educação, realizou no Parque Ambiental, a abertura do evento para quinhentos servidores da Rede Municipal de Ensino. Aconteceu Curso de Alfabetização Matemática, Palestra Motivacional e uma Roda de Conversa com Professoras da Rede.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3105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" y="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87" r="11875" b="22713"/>
          <a:stretch/>
        </p:blipFill>
        <p:spPr>
          <a:xfrm>
            <a:off x="14707" y="812680"/>
            <a:ext cx="3340573" cy="35181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0" r="3018" b="29450"/>
          <a:stretch/>
        </p:blipFill>
        <p:spPr>
          <a:xfrm>
            <a:off x="3491880" y="123478"/>
            <a:ext cx="3024336" cy="25579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b="33567"/>
          <a:stretch/>
        </p:blipFill>
        <p:spPr>
          <a:xfrm>
            <a:off x="3491881" y="2571750"/>
            <a:ext cx="3024336" cy="23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95536" y="91556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Encontro Família e Escola é realizado após mais de 2 anos de </a:t>
            </a:r>
            <a:r>
              <a:rPr lang="pt-BR" b="1" dirty="0" smtClean="0"/>
              <a:t>pandemia.</a:t>
            </a:r>
            <a:endParaRPr lang="pt-BR" b="1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63638"/>
            <a:ext cx="68580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65D1117-144D-4D44-8DE6-18A9E5D8B73B}"/>
              </a:ext>
            </a:extLst>
          </p:cNvPr>
          <p:cNvSpPr txBox="1"/>
          <p:nvPr/>
        </p:nvSpPr>
        <p:spPr>
          <a:xfrm>
            <a:off x="371741" y="173829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ESTRUTURA ORGANIZACIONAL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1741" y="987574"/>
            <a:ext cx="700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72240"/>
            <a:ext cx="6098502" cy="36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6156" y="843558"/>
            <a:ext cx="59766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Escola Pequeno Polegar reúne 500 pais, alunos e professores em evento alusivo à Semana do Livro Infantil</a:t>
            </a:r>
          </a:p>
          <a:p>
            <a:pPr algn="just"/>
            <a:endParaRPr lang="pt-BR" sz="1600" b="1" dirty="0"/>
          </a:p>
          <a:p>
            <a:pPr algn="just"/>
            <a:endParaRPr lang="pt-BR" sz="1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6" y="1520143"/>
            <a:ext cx="4405844" cy="33843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18042"/>
            <a:ext cx="4392488" cy="33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67544" y="699542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Escola com 34 alunos venezuelanos homenageia grupo e passa a cantar hinos dos 2 países</a:t>
            </a:r>
          </a:p>
          <a:p>
            <a:pPr algn="just"/>
            <a:r>
              <a:rPr lang="pt-BR" dirty="0"/>
              <a:t>A Escola Santo </a:t>
            </a:r>
            <a:r>
              <a:rPr lang="pt-BR" dirty="0" smtClean="0"/>
              <a:t>André </a:t>
            </a:r>
            <a:r>
              <a:rPr lang="pt-BR" dirty="0"/>
              <a:t>que concentra hoje um dos maiores contingentes de estudantes estrangeiros atendidos em unidade de rede pública de ensino da </a:t>
            </a:r>
            <a:r>
              <a:rPr lang="pt-BR" dirty="0" err="1"/>
              <a:t>Amurel</a:t>
            </a:r>
            <a:r>
              <a:rPr lang="pt-BR" dirty="0"/>
              <a:t>, 34, todos imigrantes venezuelanos, </a:t>
            </a:r>
            <a:r>
              <a:rPr lang="pt-BR" dirty="0" smtClean="0"/>
              <a:t>passou a adotar </a:t>
            </a:r>
            <a:r>
              <a:rPr lang="pt-BR" dirty="0"/>
              <a:t>o Hino Nacional da Venezuela também como atividade oficial.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4085"/>
            <a:ext cx="2664296" cy="38152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4085"/>
            <a:ext cx="2743277" cy="38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3528" y="91556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9512" y="699542"/>
            <a:ext cx="36004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Estudantes de Capivari de Baixo participam da 1ª aula do Curso de Robótica</a:t>
            </a:r>
          </a:p>
          <a:p>
            <a:pPr algn="just"/>
            <a:r>
              <a:rPr lang="pt-BR" dirty="0"/>
              <a:t>Quarenta estudantes de 8° e 9° anos de escolas da rede municipal de Capivari de Baixo começaram a </a:t>
            </a:r>
            <a:r>
              <a:rPr lang="pt-BR" dirty="0" smtClean="0"/>
              <a:t>participar  </a:t>
            </a:r>
            <a:r>
              <a:rPr lang="pt-BR" dirty="0"/>
              <a:t>do Curso de Robótica ministrado por professores do Instituto Federal de Educação, Ciência e Tecnologia de Santa Catarina </a:t>
            </a:r>
            <a:r>
              <a:rPr lang="pt-BR" dirty="0" smtClean="0"/>
              <a:t>(IFSC). </a:t>
            </a:r>
            <a:r>
              <a:rPr lang="pt-BR" dirty="0"/>
              <a:t>A ação foi possível após adesão de um termo de cooperação técnica com a instituição, uma das mais renomadas do país no setor.</a:t>
            </a:r>
            <a:endParaRPr lang="pt-BR" b="1" dirty="0"/>
          </a:p>
          <a:p>
            <a:pPr algn="just"/>
            <a:r>
              <a:rPr lang="pt-BR" sz="1400" dirty="0" smtClean="0"/>
              <a:t>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31590"/>
            <a:ext cx="483701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9512" y="1059582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Prefeitura intensifica projeto de segurança no transporte escolar</a:t>
            </a:r>
          </a:p>
          <a:p>
            <a:pPr algn="just"/>
            <a:r>
              <a:rPr lang="pt-BR" dirty="0"/>
              <a:t>Com foco na proteção de centenas de estudantes que utilizam, diariamente, o transporte escolar na ida e vinda às unidades públicas de ensino, a Prefeitura de Capivari de Baixo iniciou um projeto de acompanhamento e segurança viária nos horários de entrada e saída de turnos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pPr algn="just"/>
            <a:endParaRPr lang="pt-BR" sz="16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5" y="2490871"/>
            <a:ext cx="4358255" cy="25291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0870"/>
            <a:ext cx="4408371" cy="25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6277" y="555526"/>
            <a:ext cx="866084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00" b="1" dirty="0"/>
              <a:t>Projeto incentiva o desempenho escolar com </a:t>
            </a:r>
            <a:r>
              <a:rPr lang="pt-BR" sz="1900" b="1" dirty="0" smtClean="0"/>
              <a:t>distribuição</a:t>
            </a:r>
          </a:p>
          <a:p>
            <a:pPr algn="just"/>
            <a:r>
              <a:rPr lang="pt-BR" sz="1900" b="1" dirty="0" smtClean="0"/>
              <a:t>de </a:t>
            </a:r>
            <a:r>
              <a:rPr lang="pt-BR" sz="1900" b="1" dirty="0"/>
              <a:t>prêmios a estudantes</a:t>
            </a:r>
          </a:p>
          <a:p>
            <a:pPr algn="just"/>
            <a:r>
              <a:rPr lang="pt-BR" dirty="0"/>
              <a:t>O Projeto Educação em 1º Lugar, uma parceria da Prefeitura de Capivari de Baixo com o Grupo Catarinense de Rádios (GCR), que objetiva incentivar o desempenho escolar dos estudantes do ensino fundamental (apenas os dos 5º e 9º anos) da rede municipal de ensino, foi apresentado em cinco unidades da </a:t>
            </a:r>
            <a:r>
              <a:rPr lang="pt-BR" dirty="0" smtClean="0"/>
              <a:t>rede.</a:t>
            </a:r>
            <a:endParaRPr lang="pt-BR" dirty="0"/>
          </a:p>
          <a:p>
            <a:pPr algn="just"/>
            <a:r>
              <a:rPr lang="pt-BR" dirty="0" smtClean="0"/>
              <a:t>A </a:t>
            </a:r>
            <a:r>
              <a:rPr lang="pt-BR" dirty="0"/>
              <a:t>ação busca estimular o desenvolvimento da criança e do adolescente no ambiente escolar, premiando aquele com maior desenvoltura no fim do ano.</a:t>
            </a:r>
          </a:p>
          <a:p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6" y="2859782"/>
            <a:ext cx="4433689" cy="21602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5" y="2859782"/>
            <a:ext cx="441123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504" y="699542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Prefeitura realiza curso "Além da sala de aula" com gestores da </a:t>
            </a:r>
            <a:r>
              <a:rPr lang="pt-BR" b="1" dirty="0" smtClean="0"/>
              <a:t>Educação</a:t>
            </a:r>
          </a:p>
          <a:p>
            <a:pPr algn="just"/>
            <a:endParaRPr lang="pt-BR" b="1" dirty="0"/>
          </a:p>
          <a:p>
            <a:pPr algn="just"/>
            <a:r>
              <a:rPr lang="pt-BR" dirty="0" smtClean="0"/>
              <a:t>Curso </a:t>
            </a:r>
            <a:r>
              <a:rPr lang="pt-BR" dirty="0"/>
              <a:t>voltado à Secretaria da Educação, que envolveu diretoras de ensino, apoio pedagógico e servidores do setor de educação especial. </a:t>
            </a:r>
            <a:endParaRPr lang="pt-BR" dirty="0" smtClean="0"/>
          </a:p>
          <a:p>
            <a:pPr algn="just"/>
            <a:r>
              <a:rPr lang="pt-BR" dirty="0"/>
              <a:t>A capacitação teve como tema "Além da sala de aula", Gestão Escolar, com o palestrante Amarildo </a:t>
            </a:r>
            <a:r>
              <a:rPr lang="pt-BR" dirty="0" err="1"/>
              <a:t>Idio</a:t>
            </a:r>
            <a:r>
              <a:rPr lang="pt-BR" dirty="0"/>
              <a:t> Passos. </a:t>
            </a:r>
            <a:r>
              <a:rPr lang="pt-BR" dirty="0" smtClean="0"/>
              <a:t>O </a:t>
            </a:r>
            <a:r>
              <a:rPr lang="pt-BR" dirty="0"/>
              <a:t>treinamento teve como objetivo a expansão do conhecimento dos funcionários públicos, refletindo às salas de aula e à educação dos alunos </a:t>
            </a:r>
            <a:r>
              <a:rPr lang="pt-BR" dirty="0" err="1"/>
              <a:t>capivarienses</a:t>
            </a:r>
            <a:r>
              <a:rPr lang="pt-BR" dirty="0"/>
              <a:t>.</a:t>
            </a:r>
            <a:endParaRPr lang="pt-BR" b="1" dirty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03598"/>
            <a:ext cx="48691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3528" y="699542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Renovação da frota</a:t>
            </a:r>
          </a:p>
          <a:p>
            <a:r>
              <a:rPr lang="pt-BR" b="1" dirty="0" smtClean="0"/>
              <a:t>Secretaria </a:t>
            </a:r>
            <a:r>
              <a:rPr lang="pt-BR" b="1" dirty="0"/>
              <a:t>Municipal da Educação </a:t>
            </a:r>
            <a:r>
              <a:rPr lang="pt-BR" b="1" dirty="0" smtClean="0"/>
              <a:t>recebeu um Fiat </a:t>
            </a:r>
            <a:r>
              <a:rPr lang="pt-BR" b="1" dirty="0" err="1" smtClean="0"/>
              <a:t>Argo</a:t>
            </a:r>
            <a:r>
              <a:rPr lang="pt-BR" b="1" dirty="0" smtClean="0"/>
              <a:t> 0 km</a:t>
            </a:r>
            <a:endParaRPr lang="pt-BR" b="1" dirty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9" y="1419622"/>
            <a:ext cx="4162483" cy="3600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5344"/>
            <a:ext cx="4464496" cy="36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874" y="483518"/>
            <a:ext cx="64263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Renovação da frota</a:t>
            </a:r>
          </a:p>
          <a:p>
            <a:r>
              <a:rPr lang="pt-BR" b="1" dirty="0"/>
              <a:t>Secretaria Municipal da Educação recebeu </a:t>
            </a:r>
            <a:r>
              <a:rPr lang="pt-BR" b="1" dirty="0" smtClean="0"/>
              <a:t>um ônibus escolar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0626"/>
            <a:ext cx="4320481" cy="37873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0626"/>
            <a:ext cx="4608513" cy="37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51520" y="987574"/>
            <a:ext cx="367240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2,3 mil estudantes da rede municipal </a:t>
            </a:r>
            <a:r>
              <a:rPr lang="pt-BR" sz="2000" b="1" dirty="0" smtClean="0"/>
              <a:t>realizaram </a:t>
            </a:r>
            <a:r>
              <a:rPr lang="pt-BR" sz="2000" b="1" dirty="0"/>
              <a:t>avaliação </a:t>
            </a:r>
            <a:r>
              <a:rPr lang="pt-BR" sz="2000" b="1" dirty="0" smtClean="0"/>
              <a:t>diagnóstica</a:t>
            </a:r>
          </a:p>
          <a:p>
            <a:pPr algn="just"/>
            <a:endParaRPr lang="pt-BR" sz="2000" b="1" dirty="0"/>
          </a:p>
          <a:p>
            <a:pPr algn="just"/>
            <a:r>
              <a:rPr lang="pt-BR" dirty="0"/>
              <a:t>Em busca da ascensão contínua da qualidade do ensino, a Prefeitura de Capivari de Baixo, por meio da Secretaria da Educação, </a:t>
            </a:r>
            <a:r>
              <a:rPr lang="pt-BR" dirty="0" smtClean="0"/>
              <a:t>realizou a </a:t>
            </a:r>
            <a:r>
              <a:rPr lang="pt-BR" dirty="0"/>
              <a:t>avaliação diagnóstica de 2,3 mil estudantes do pré-escolar ao 9º ano da rede municipal.</a:t>
            </a:r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31590"/>
            <a:ext cx="486959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7504" y="662570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A tradicional Escola Municipal Vitório </a:t>
            </a:r>
            <a:r>
              <a:rPr lang="pt-BR" b="1" dirty="0" err="1"/>
              <a:t>Marcon</a:t>
            </a:r>
            <a:r>
              <a:rPr lang="pt-BR" b="1" dirty="0"/>
              <a:t>, na comunidade da </a:t>
            </a:r>
            <a:r>
              <a:rPr lang="pt-BR" b="1" dirty="0" err="1"/>
              <a:t>Ilhotinha</a:t>
            </a:r>
            <a:r>
              <a:rPr lang="pt-BR" b="1" dirty="0"/>
              <a:t>, em Capivari de Baixo, sediará a Unidade Descentralizada (UD) de extensão da Educação de Jovens e Adultos (EJA) </a:t>
            </a:r>
            <a:r>
              <a:rPr lang="pt-BR" b="1" dirty="0" smtClean="0"/>
              <a:t>Quilombola na cidade.</a:t>
            </a:r>
          </a:p>
          <a:p>
            <a:pPr algn="just"/>
            <a:r>
              <a:rPr lang="pt-BR" b="1" dirty="0"/>
              <a:t>Este novo espaço de ensino será voltado especialmente aos quilombolas, que formam a maior parte dos moradores dos arredores. A ação é considerada uma grande conquista, pela Associação Palmares da </a:t>
            </a:r>
            <a:r>
              <a:rPr lang="pt-BR" b="1" dirty="0" err="1"/>
              <a:t>Ilhotinha</a:t>
            </a:r>
            <a:r>
              <a:rPr lang="pt-BR" b="1" dirty="0"/>
              <a:t>, frente à Secretaria de Estado da Educação, já que o programa é estadual, e à Secretaria Municipal da Educação, que viabilizou o local para receber os novos estudantes.</a:t>
            </a:r>
            <a:endParaRPr lang="pt-BR" b="1" dirty="0" smtClean="0"/>
          </a:p>
          <a:p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03598"/>
            <a:ext cx="4269904" cy="38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1B879C4-2049-4BD0-AE0F-135862D9BCFB}"/>
              </a:ext>
            </a:extLst>
          </p:cNvPr>
          <p:cNvSpPr txBox="1"/>
          <p:nvPr/>
        </p:nvSpPr>
        <p:spPr>
          <a:xfrm>
            <a:off x="539552" y="41151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Black" panose="020B0A04020102020204" pitchFamily="34" charset="0"/>
              </a:rPr>
              <a:t>ESTRUTURA DA SECRETARIA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94750211-2887-4DC1-BB89-C17DAF682E1E}"/>
              </a:ext>
            </a:extLst>
          </p:cNvPr>
          <p:cNvSpPr txBox="1"/>
          <p:nvPr/>
        </p:nvSpPr>
        <p:spPr>
          <a:xfrm>
            <a:off x="539552" y="987574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Unidades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escolares;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 Diretoras;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Secretárias de Escola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09 Centros de Educação Infantil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05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Escolas de Ensino Fundamental 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2.907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Total de Alunos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712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Alunos 0 a 3 anos nos Centros de Educação Infantil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529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Alunos Pré-Escolar de 4 a 5 anos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1666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Alunos no Ensino Fundamental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413 Professores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Efetivos 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82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Auxiliares de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Sala – Efetivos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76 Merendeiras e Serviços Gerais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4013" y="1131590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A Secretaria de </a:t>
            </a:r>
            <a:r>
              <a:rPr lang="pt-BR" b="1" dirty="0" smtClean="0"/>
              <a:t>Educação em parceria com a Secretaria de </a:t>
            </a:r>
            <a:r>
              <a:rPr lang="pt-BR" b="1" dirty="0"/>
              <a:t>Desenvolvimento Social </a:t>
            </a:r>
            <a:r>
              <a:rPr lang="pt-BR" b="1" dirty="0" smtClean="0"/>
              <a:t>de </a:t>
            </a:r>
            <a:r>
              <a:rPr lang="pt-BR" b="1" dirty="0"/>
              <a:t>Capivari de Baixo </a:t>
            </a:r>
            <a:r>
              <a:rPr lang="pt-BR" b="1" dirty="0" smtClean="0"/>
              <a:t>promoveram </a:t>
            </a:r>
            <a:r>
              <a:rPr lang="pt-BR" b="1" dirty="0"/>
              <a:t>um evento com o tema “Autismo, atraso no desenvolvimento e a importância da família”. A ação </a:t>
            </a:r>
            <a:r>
              <a:rPr lang="pt-BR" b="1" dirty="0" smtClean="0"/>
              <a:t>foi gratuita </a:t>
            </a:r>
            <a:r>
              <a:rPr lang="pt-BR" b="1" dirty="0"/>
              <a:t>e voltada, principalmente, a todas as pessoas interessadas nas questões relacionadas ao espectro autista</a:t>
            </a:r>
            <a:r>
              <a:rPr lang="pt-BR" b="1" dirty="0" smtClean="0"/>
              <a:t>.</a:t>
            </a:r>
          </a:p>
          <a:p>
            <a:pPr algn="just"/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31590"/>
            <a:ext cx="4003455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-56764" y="123478"/>
            <a:ext cx="4176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112 crianças dos </a:t>
            </a:r>
            <a:r>
              <a:rPr lang="pt-BR" b="1" dirty="0" err="1"/>
              <a:t>CEIs</a:t>
            </a:r>
            <a:r>
              <a:rPr lang="pt-BR" b="1" dirty="0"/>
              <a:t> </a:t>
            </a:r>
            <a:r>
              <a:rPr lang="pt-BR" b="1" dirty="0" smtClean="0"/>
              <a:t>foram </a:t>
            </a:r>
            <a:r>
              <a:rPr lang="pt-BR" b="1" dirty="0"/>
              <a:t>beneficiadas com suplementação de Vitamina </a:t>
            </a:r>
            <a:r>
              <a:rPr lang="pt-BR" b="1" dirty="0" smtClean="0"/>
              <a:t>A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dirty="0"/>
              <a:t>Capivari de Baixo intensifica o programa de suplementação de Vitamina A disposto a crianças cadastradas no </a:t>
            </a:r>
            <a:r>
              <a:rPr lang="pt-BR" dirty="0" err="1"/>
              <a:t>CadÚnico</a:t>
            </a:r>
            <a:r>
              <a:rPr lang="pt-BR" dirty="0"/>
              <a:t> nacional. São beneficiados 112 pequeninos </a:t>
            </a:r>
            <a:r>
              <a:rPr lang="pt-BR" dirty="0" err="1"/>
              <a:t>capivarienses</a:t>
            </a:r>
            <a:r>
              <a:rPr lang="pt-BR" dirty="0"/>
              <a:t> de 0 a 2 anos.</a:t>
            </a:r>
          </a:p>
          <a:p>
            <a:pPr algn="just"/>
            <a:r>
              <a:rPr lang="pt-BR" dirty="0"/>
              <a:t> </a:t>
            </a:r>
            <a:r>
              <a:rPr lang="pt-BR" dirty="0" smtClean="0"/>
              <a:t>O </a:t>
            </a:r>
            <a:r>
              <a:rPr lang="pt-BR" dirty="0"/>
              <a:t>suplemento já é administrado, via oral, nas creches, por profissionais do Núcleo de Apoio à Saúde da Família (</a:t>
            </a:r>
            <a:r>
              <a:rPr lang="pt-BR" dirty="0" err="1"/>
              <a:t>Nasf</a:t>
            </a:r>
            <a:r>
              <a:rPr lang="pt-BR" dirty="0"/>
              <a:t>) e pelo Departamento de Nutrição da Secretaria Municipal da Educação, com apoio da psicóloga Samira </a:t>
            </a:r>
            <a:r>
              <a:rPr lang="pt-BR" dirty="0" err="1"/>
              <a:t>Volpato</a:t>
            </a:r>
            <a:r>
              <a:rPr lang="pt-BR" dirty="0"/>
              <a:t>.</a:t>
            </a:r>
          </a:p>
          <a:p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31590"/>
            <a:ext cx="486206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32" y="0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51520" y="744965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Abertura da semana da pátria</a:t>
            </a:r>
            <a:endParaRPr lang="pt-BR" sz="2000" b="1" dirty="0"/>
          </a:p>
          <a:p>
            <a:r>
              <a:rPr lang="pt-BR" dirty="0"/>
              <a:t>A Prefeitura de Capivari de Baixo deu </a:t>
            </a:r>
            <a:r>
              <a:rPr lang="pt-BR" dirty="0" smtClean="0"/>
              <a:t>início </a:t>
            </a:r>
            <a:r>
              <a:rPr lang="pt-BR" dirty="0"/>
              <a:t>à Semana da Pátria, atividade alusiva que marca as comemorações dos 200 anos da independência do </a:t>
            </a:r>
            <a:r>
              <a:rPr lang="pt-BR" dirty="0" smtClean="0"/>
              <a:t>Brasil.</a:t>
            </a:r>
          </a:p>
          <a:p>
            <a:r>
              <a:rPr lang="pt-BR" dirty="0"/>
              <a:t>A fanfarra da Escola </a:t>
            </a:r>
            <a:r>
              <a:rPr lang="pt-BR" dirty="0" err="1"/>
              <a:t>Stanislau</a:t>
            </a:r>
            <a:r>
              <a:rPr lang="pt-BR" dirty="0"/>
              <a:t> </a:t>
            </a:r>
            <a:r>
              <a:rPr lang="pt-BR" dirty="0" err="1"/>
              <a:t>Gaidzinski</a:t>
            </a:r>
            <a:r>
              <a:rPr lang="pt-BR" dirty="0"/>
              <a:t> Filho </a:t>
            </a:r>
            <a:r>
              <a:rPr lang="pt-BR" dirty="0" smtClean="0"/>
              <a:t>abrilhantou o evento. </a:t>
            </a:r>
            <a:r>
              <a:rPr lang="pt-BR" dirty="0"/>
              <a:t>Duas estudantes desta mesma unidade de ensino também se apresentaram </a:t>
            </a:r>
            <a:r>
              <a:rPr lang="pt-BR" dirty="0" smtClean="0"/>
              <a:t>dançando </a:t>
            </a:r>
            <a:r>
              <a:rPr lang="pt-BR" dirty="0"/>
              <a:t>em sincronia ao som da música “Brasileirinho”, composição clássica de Waldir Azevedo.</a:t>
            </a:r>
          </a:p>
          <a:p>
            <a:r>
              <a:rPr lang="pt-BR" dirty="0"/>
              <a:t> </a:t>
            </a:r>
          </a:p>
          <a:p>
            <a:endParaRPr lang="pt-BR" b="1" dirty="0" smtClean="0"/>
          </a:p>
          <a:p>
            <a:pPr algn="just"/>
            <a:r>
              <a:rPr lang="pt-BR" sz="1400" dirty="0" smtClean="0"/>
              <a:t> </a:t>
            </a:r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4012"/>
            <a:ext cx="4428492" cy="25260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494012"/>
            <a:ext cx="4348949" cy="25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95536" y="699542"/>
            <a:ext cx="4824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Quase 3 mil estudantes são beneficiados com ações de Saúde criadas pela Prefeitura</a:t>
            </a:r>
          </a:p>
          <a:p>
            <a:pPr algn="just"/>
            <a:r>
              <a:rPr lang="pt-BR" dirty="0"/>
              <a:t>A Prefeitura de Capivari de Baixo deu corpo à série de ações, neste segundo semestre, envolvendo as secretarias da Saúde e da Educação, beneficiando quase três mil estudantes das 14 unidades de ensino da rede (creches e escolas).</a:t>
            </a:r>
          </a:p>
          <a:p>
            <a:pPr algn="just"/>
            <a:r>
              <a:rPr lang="pt-BR" dirty="0"/>
              <a:t> </a:t>
            </a:r>
            <a:r>
              <a:rPr lang="pt-BR" dirty="0" smtClean="0"/>
              <a:t>As </a:t>
            </a:r>
            <a:r>
              <a:rPr lang="pt-BR" dirty="0"/>
              <a:t>atividades ocorrem no âmbito do Programa Saúde na Escola (PSE), iniciativa </a:t>
            </a:r>
            <a:r>
              <a:rPr lang="pt-BR" dirty="0" err="1"/>
              <a:t>intersetorial</a:t>
            </a:r>
            <a:r>
              <a:rPr lang="pt-BR" dirty="0"/>
              <a:t> dos Ministérios das duas Pastas, e que tem a finalidade de contribuir para o pleno desenvolvimento discente na rede pública da educação básica, por meio da articulação entre os profissionais da Atenção Primária à Saúde e do ensino.</a:t>
            </a:r>
          </a:p>
          <a:p>
            <a:pPr algn="just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30248"/>
            <a:ext cx="3678057" cy="38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-10903"/>
            <a:ext cx="9141292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7504" y="627534"/>
            <a:ext cx="4896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Município implanta reforço à alfabetização no </a:t>
            </a:r>
            <a:r>
              <a:rPr lang="pt-BR" sz="2000" b="1" dirty="0" err="1"/>
              <a:t>contraturno</a:t>
            </a:r>
            <a:r>
              <a:rPr lang="pt-BR" sz="2000" b="1" dirty="0"/>
              <a:t> escolar</a:t>
            </a:r>
          </a:p>
          <a:p>
            <a:pPr algn="just"/>
            <a:r>
              <a:rPr lang="pt-BR" dirty="0"/>
              <a:t>É sabido que o fechamento das escolas por tempo prolongado culminou em macroproblemas no setor: a evasão; queda do desempenho dos estudantes; e desigualdades educacionais já existentes. Estes entraves são sentidos em todas as áreas e períodos, desde a alfabetização até a pesquisa.</a:t>
            </a:r>
          </a:p>
          <a:p>
            <a:pPr algn="just"/>
            <a:r>
              <a:rPr lang="pt-BR" dirty="0" smtClean="0"/>
              <a:t>É </a:t>
            </a:r>
            <a:r>
              <a:rPr lang="pt-BR" dirty="0"/>
              <a:t>justamente na alfabetização, a primeira fase de vida social da criança, que a Gestão, por meio da Secretaria Municipal da Educação, pretende intervir de maneira ainda mais ampla. Foi criado então, neste segundo semestre letivo de 2022, o Programa de Reforço à Alfabetização no </a:t>
            </a:r>
            <a:r>
              <a:rPr lang="pt-BR" dirty="0" err="1"/>
              <a:t>Contraturno</a:t>
            </a:r>
            <a:r>
              <a:rPr lang="pt-BR" dirty="0"/>
              <a:t> Escolar.</a:t>
            </a:r>
          </a:p>
          <a:p>
            <a:endParaRPr lang="pt-BR" b="1" dirty="0" smtClean="0"/>
          </a:p>
          <a:p>
            <a:pPr algn="just"/>
            <a:r>
              <a:rPr lang="pt-BR" sz="1400" dirty="0" smtClean="0"/>
              <a:t> </a:t>
            </a:r>
            <a:endParaRPr lang="pt-BR" sz="1400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11778"/>
            <a:ext cx="3744416" cy="39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1B879C4-2049-4BD0-AE0F-135862D9BCFB}"/>
              </a:ext>
            </a:extLst>
          </p:cNvPr>
          <p:cNvSpPr txBox="1"/>
          <p:nvPr/>
        </p:nvSpPr>
        <p:spPr>
          <a:xfrm>
            <a:off x="683568" y="5095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Black" panose="020B0A04020102020204" pitchFamily="34" charset="0"/>
              </a:rPr>
              <a:t>RECURSOS DA SECRETARIA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08B931D-07D5-4082-A2EE-4B3C9783D64B}"/>
              </a:ext>
            </a:extLst>
          </p:cNvPr>
          <p:cNvSpPr txBox="1"/>
          <p:nvPr/>
        </p:nvSpPr>
        <p:spPr>
          <a:xfrm>
            <a:off x="971600" y="1563638"/>
            <a:ext cx="63565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Manutenção FUNDEB;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PNATE;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PNAE;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Salário Educação;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Recursos Próprios (25%);</a:t>
            </a:r>
            <a:b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Outros Convênios;</a:t>
            </a:r>
          </a:p>
        </p:txBody>
      </p:sp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1B879C4-2049-4BD0-AE0F-135862D9BCFB}"/>
              </a:ext>
            </a:extLst>
          </p:cNvPr>
          <p:cNvSpPr txBox="1"/>
          <p:nvPr/>
        </p:nvSpPr>
        <p:spPr>
          <a:xfrm>
            <a:off x="683568" y="5095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ova" panose="020B0504020202020204" pitchFamily="34" charset="0"/>
              </a:rPr>
              <a:t>INVESTIMENTOS DA SECRETARIA</a:t>
            </a:r>
            <a:endParaRPr lang="pt-BR" sz="2400" b="1" dirty="0">
              <a:latin typeface="Arial Nova" panose="020B05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0270" y="1203598"/>
            <a:ext cx="8736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pt-BR" sz="2000" dirty="0" smtClean="0"/>
              <a:t>Manutenção da Merenda </a:t>
            </a:r>
            <a:r>
              <a:rPr lang="pt-BR" sz="2000" dirty="0"/>
              <a:t>E</a:t>
            </a:r>
            <a:r>
              <a:rPr lang="pt-BR" sz="2000" dirty="0" smtClean="0"/>
              <a:t>scolar do Ensino Fundamental</a:t>
            </a:r>
            <a:endParaRPr lang="pt-BR" sz="500" b="1" dirty="0" smtClean="0">
              <a:solidFill>
                <a:srgbClr val="FF0000"/>
              </a:solidFill>
            </a:endParaRPr>
          </a:p>
          <a:p>
            <a:endParaRPr lang="pt-BR" sz="500" dirty="0" smtClean="0"/>
          </a:p>
          <a:p>
            <a:pPr marL="285750" indent="-285750">
              <a:buFont typeface="Wingdings"/>
              <a:buChar char="Ø"/>
            </a:pPr>
            <a:r>
              <a:rPr lang="pt-BR" sz="2000" dirty="0" smtClean="0"/>
              <a:t>Manutenção da Merenda </a:t>
            </a:r>
            <a:r>
              <a:rPr lang="pt-BR" sz="2000" dirty="0"/>
              <a:t>E</a:t>
            </a:r>
            <a:r>
              <a:rPr lang="pt-BR" sz="2000" dirty="0" smtClean="0"/>
              <a:t>scolar do Ensino </a:t>
            </a:r>
            <a:r>
              <a:rPr lang="pt-BR" sz="2000" dirty="0"/>
              <a:t>I</a:t>
            </a:r>
            <a:r>
              <a:rPr lang="pt-BR" sz="2000" dirty="0" smtClean="0"/>
              <a:t>nfantil e Creches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endParaRPr lang="pt-BR" sz="500" dirty="0" smtClean="0"/>
          </a:p>
          <a:p>
            <a:pPr marL="285750" indent="-285750">
              <a:buFont typeface="Wingdings"/>
              <a:buChar char="Ø"/>
            </a:pPr>
            <a:r>
              <a:rPr lang="pt-BR" sz="2000" dirty="0" smtClean="0"/>
              <a:t>Serviços Administrativos da Secretaria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endParaRPr lang="pt-BR" sz="500" dirty="0" smtClean="0"/>
          </a:p>
          <a:p>
            <a:pPr marL="285750" indent="-285750">
              <a:buFont typeface="Wingdings"/>
              <a:buChar char="Ø"/>
            </a:pPr>
            <a:r>
              <a:rPr lang="pt-BR" sz="2000" dirty="0" smtClean="0"/>
              <a:t>Manutenção do Transporte Escolar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endParaRPr lang="pt-BR" sz="500" dirty="0" smtClean="0"/>
          </a:p>
          <a:p>
            <a:pPr marL="285750" indent="-285750">
              <a:buFont typeface="Wingdings"/>
              <a:buChar char="Ø"/>
            </a:pPr>
            <a:r>
              <a:rPr lang="pt-BR" sz="2000" dirty="0" smtClean="0"/>
              <a:t>Manutenção e Funcionamento da Educação Infantil e Creches</a:t>
            </a:r>
            <a:endParaRPr lang="pt-BR" sz="500" dirty="0" smtClean="0"/>
          </a:p>
          <a:p>
            <a:pPr marL="285750" indent="-285750">
              <a:buFont typeface="Wingdings"/>
              <a:buChar char="Ø"/>
            </a:pPr>
            <a:r>
              <a:rPr lang="pt-BR" sz="2000" dirty="0" smtClean="0"/>
              <a:t>Manutenção e Funcionamento do Ensino Fundamental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endParaRPr lang="pt-BR" sz="500" dirty="0" smtClean="0"/>
          </a:p>
          <a:p>
            <a:endParaRPr lang="pt-BR" sz="500" dirty="0"/>
          </a:p>
          <a:p>
            <a:endParaRPr lang="pt-BR" sz="500" dirty="0" smtClean="0"/>
          </a:p>
          <a:p>
            <a:endParaRPr lang="pt-BR" sz="500" dirty="0"/>
          </a:p>
        </p:txBody>
      </p:sp>
    </p:spTree>
    <p:extLst>
      <p:ext uri="{BB962C8B-B14F-4D97-AF65-F5344CB8AC3E}">
        <p14:creationId xmlns:p14="http://schemas.microsoft.com/office/powerpoint/2010/main" val="39768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1B879C4-2049-4BD0-AE0F-135862D9BCFB}"/>
              </a:ext>
            </a:extLst>
          </p:cNvPr>
          <p:cNvSpPr txBox="1"/>
          <p:nvPr/>
        </p:nvSpPr>
        <p:spPr>
          <a:xfrm>
            <a:off x="683568" y="50956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 Black" panose="020B0A04020102020204" pitchFamily="34" charset="0"/>
              </a:rPr>
              <a:t>Demandas de manutenção ao ensino:</a:t>
            </a:r>
          </a:p>
          <a:p>
            <a:r>
              <a:rPr lang="pt-BR" sz="1200" dirty="0" smtClean="0">
                <a:latin typeface="Arial Black" panose="020B0A04020102020204" pitchFamily="34" charset="0"/>
              </a:rPr>
              <a:t>             Limpeza e manutenção nas escolas e creches</a:t>
            </a:r>
            <a:endParaRPr lang="pt-BR" sz="1200" dirty="0">
              <a:latin typeface="Arial Black" panose="020B0A040201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1590"/>
            <a:ext cx="4320480" cy="38164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33" y="1131589"/>
            <a:ext cx="4464496" cy="38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7" y="1275606"/>
            <a:ext cx="4254921" cy="35283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58" y="1271691"/>
            <a:ext cx="452043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2880320" cy="37643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03598"/>
            <a:ext cx="2880320" cy="37643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03598"/>
            <a:ext cx="3034655" cy="37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71600" y="627534"/>
            <a:ext cx="5184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 smtClean="0">
              <a:latin typeface="Arial Black" panose="020B0A04020102020204" pitchFamily="34" charset="0"/>
            </a:endParaRPr>
          </a:p>
          <a:p>
            <a:r>
              <a:rPr lang="pt-BR" sz="1200" dirty="0" smtClean="0">
                <a:latin typeface="Arial Black" panose="020B0A04020102020204" pitchFamily="34" charset="0"/>
              </a:rPr>
              <a:t>Entrega de armários no </a:t>
            </a:r>
            <a:r>
              <a:rPr lang="pt-BR" sz="1200" dirty="0" err="1" smtClean="0">
                <a:latin typeface="Arial Black" panose="020B0A04020102020204" pitchFamily="34" charset="0"/>
              </a:rPr>
              <a:t>Cei</a:t>
            </a:r>
            <a:r>
              <a:rPr lang="pt-BR" sz="1200" dirty="0" smtClean="0">
                <a:latin typeface="Arial Black" panose="020B0A04020102020204" pitchFamily="34" charset="0"/>
              </a:rPr>
              <a:t> </a:t>
            </a:r>
            <a:r>
              <a:rPr lang="pt-BR" sz="1200" dirty="0" err="1" smtClean="0">
                <a:latin typeface="Arial Black" panose="020B0A04020102020204" pitchFamily="34" charset="0"/>
              </a:rPr>
              <a:t>Osmarina</a:t>
            </a:r>
            <a:endParaRPr lang="pt-BR" sz="1200" dirty="0">
              <a:latin typeface="Arial Black" panose="020B0A040201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131589"/>
            <a:ext cx="8136904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1324</Words>
  <Application>Microsoft Office PowerPoint</Application>
  <PresentationFormat>Apresentação na tela (16:9)</PresentationFormat>
  <Paragraphs>118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164</cp:revision>
  <cp:lastPrinted>2022-09-26T17:14:19Z</cp:lastPrinted>
  <dcterms:created xsi:type="dcterms:W3CDTF">2021-05-10T18:20:11Z</dcterms:created>
  <dcterms:modified xsi:type="dcterms:W3CDTF">2022-09-27T15:30:59Z</dcterms:modified>
</cp:coreProperties>
</file>