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315" r:id="rId2"/>
    <p:sldId id="264" r:id="rId3"/>
    <p:sldId id="299" r:id="rId4"/>
    <p:sldId id="267" r:id="rId5"/>
    <p:sldId id="278" r:id="rId6"/>
    <p:sldId id="306" r:id="rId7"/>
    <p:sldId id="268" r:id="rId8"/>
    <p:sldId id="270" r:id="rId9"/>
    <p:sldId id="309" r:id="rId10"/>
    <p:sldId id="277" r:id="rId11"/>
    <p:sldId id="310" r:id="rId12"/>
    <p:sldId id="313" r:id="rId13"/>
    <p:sldId id="301" r:id="rId14"/>
    <p:sldId id="312" r:id="rId15"/>
    <p:sldId id="314" r:id="rId16"/>
    <p:sldId id="307" r:id="rId17"/>
    <p:sldId id="304" r:id="rId18"/>
    <p:sldId id="271" r:id="rId19"/>
    <p:sldId id="292" r:id="rId20"/>
    <p:sldId id="285" r:id="rId21"/>
    <p:sldId id="311" r:id="rId22"/>
    <p:sldId id="291" r:id="rId23"/>
  </p:sldIdLst>
  <p:sldSz cx="9144000" cy="6858000" type="screen4x3"/>
  <p:notesSz cx="9926638" cy="6797675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EMICA" initials="T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0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55" autoAdjust="0"/>
    <p:restoredTop sz="93179" autoAdjust="0"/>
  </p:normalViewPr>
  <p:slideViewPr>
    <p:cSldViewPr>
      <p:cViewPr varScale="1">
        <p:scale>
          <a:sx n="68" d="100"/>
          <a:sy n="68" d="100"/>
        </p:scale>
        <p:origin x="-1554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6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5622799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7F04CF-39AC-4ABD-A39A-470FE5887E66}" type="datetimeFigureOut">
              <a:rPr lang="pt-BR" smtClean="0"/>
              <a:t>27/09/2022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1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5622799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9D90B7-E8AA-451D-A393-A30FCE09F41B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648976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5622799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2620C4-92CA-4B61-96C2-6D04986C3E5B}" type="datetimeFigureOut">
              <a:rPr lang="pt-BR" smtClean="0"/>
              <a:t>27/09/2022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398838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992665" y="3228896"/>
            <a:ext cx="794131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1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5622799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ACFDC9-0855-454F-B8FD-291190E46CE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22426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433763" y="849313"/>
            <a:ext cx="3059112" cy="229393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26CFE7-DA6B-43A7-B9A9-062DC4EC1831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454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CFDC9-0855-454F-B8FD-291190E46CEE}" type="slidenum">
              <a:rPr lang="pt-BR" smtClean="0"/>
              <a:t>11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24256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CFDC9-0855-454F-B8FD-291190E46CEE}" type="slidenum">
              <a:rPr lang="pt-BR" smtClean="0"/>
              <a:t>12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67995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C190-DFB5-41BF-8AB9-EA89AD85F8FB}" type="datetimeFigureOut">
              <a:rPr lang="pt-BR" smtClean="0"/>
              <a:t>27/09/2022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13553-1C01-4542-9F2D-F02EB431B999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34622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C190-DFB5-41BF-8AB9-EA89AD85F8FB}" type="datetimeFigureOut">
              <a:rPr lang="pt-BR" smtClean="0"/>
              <a:t>27/09/2022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13553-1C01-4542-9F2D-F02EB431B999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61188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C190-DFB5-41BF-8AB9-EA89AD85F8FB}" type="datetimeFigureOut">
              <a:rPr lang="pt-BR" smtClean="0"/>
              <a:t>27/09/2022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13553-1C01-4542-9F2D-F02EB431B999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33828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C190-DFB5-41BF-8AB9-EA89AD85F8FB}" type="datetimeFigureOut">
              <a:rPr lang="pt-BR" smtClean="0"/>
              <a:t>27/09/2022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13553-1C01-4542-9F2D-F02EB431B999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84408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C190-DFB5-41BF-8AB9-EA89AD85F8FB}" type="datetimeFigureOut">
              <a:rPr lang="pt-BR" smtClean="0"/>
              <a:t>27/09/2022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13553-1C01-4542-9F2D-F02EB431B999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35596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C190-DFB5-41BF-8AB9-EA89AD85F8FB}" type="datetimeFigureOut">
              <a:rPr lang="pt-BR" smtClean="0"/>
              <a:t>27/09/2022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13553-1C01-4542-9F2D-F02EB431B999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04069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C190-DFB5-41BF-8AB9-EA89AD85F8FB}" type="datetimeFigureOut">
              <a:rPr lang="pt-BR" smtClean="0"/>
              <a:t>27/09/2022</a:t>
            </a:fld>
            <a:endParaRPr lang="pt-BR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13553-1C01-4542-9F2D-F02EB431B999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50561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C190-DFB5-41BF-8AB9-EA89AD85F8FB}" type="datetimeFigureOut">
              <a:rPr lang="pt-BR" smtClean="0"/>
              <a:t>27/09/2022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13553-1C01-4542-9F2D-F02EB431B999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81361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C190-DFB5-41BF-8AB9-EA89AD85F8FB}" type="datetimeFigureOut">
              <a:rPr lang="pt-BR" smtClean="0"/>
              <a:t>27/09/2022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13553-1C01-4542-9F2D-F02EB431B999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32074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C190-DFB5-41BF-8AB9-EA89AD85F8FB}" type="datetimeFigureOut">
              <a:rPr lang="pt-BR" smtClean="0"/>
              <a:t>27/09/2022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13553-1C01-4542-9F2D-F02EB431B999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44479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C190-DFB5-41BF-8AB9-EA89AD85F8FB}" type="datetimeFigureOut">
              <a:rPr lang="pt-BR" smtClean="0"/>
              <a:t>27/09/2022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13553-1C01-4542-9F2D-F02EB431B999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85188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3AC190-DFB5-41BF-8AB9-EA89AD85F8FB}" type="datetimeFigureOut">
              <a:rPr lang="pt-BR" smtClean="0"/>
              <a:t>27/09/2022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313553-1C01-4542-9F2D-F02EB431B999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94064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1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20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2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323528" y="74070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b="1" dirty="0"/>
              <a:t>COORDENAÇÃO DE PROTEÇÃO E DEFESA CIVIL</a:t>
            </a:r>
          </a:p>
          <a:p>
            <a:pPr algn="ctr"/>
            <a:r>
              <a:rPr lang="pt-BR" b="1" dirty="0"/>
              <a:t>CAPIVARI DE BAIXO</a:t>
            </a:r>
            <a:endParaRPr lang="pt-BR" b="1" dirty="0"/>
          </a:p>
        </p:txBody>
      </p:sp>
      <p:sp>
        <p:nvSpPr>
          <p:cNvPr id="6" name="CaixaDeTexto 5">
            <a:extLst>
              <a:ext uri="{FF2B5EF4-FFF2-40B4-BE49-F238E27FC236}">
                <a16:creationId xmlns="" xmlns:a16="http://schemas.microsoft.com/office/drawing/2014/main" id="{05A060B0-F1C4-41FD-A820-5B14E9607FE6}"/>
              </a:ext>
            </a:extLst>
          </p:cNvPr>
          <p:cNvSpPr txBox="1"/>
          <p:nvPr/>
        </p:nvSpPr>
        <p:spPr>
          <a:xfrm>
            <a:off x="377280" y="3284984"/>
            <a:ext cx="4464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/>
              <a:t>Relatório</a:t>
            </a:r>
            <a:r>
              <a:rPr lang="pt-BR" sz="2400" dirty="0"/>
              <a:t> </a:t>
            </a:r>
            <a:r>
              <a:rPr lang="pt-BR" sz="3200" dirty="0"/>
              <a:t>Quadrimestral</a:t>
            </a:r>
            <a:r>
              <a:rPr lang="pt-BR" sz="2400" dirty="0"/>
              <a:t> </a:t>
            </a:r>
          </a:p>
        </p:txBody>
      </p:sp>
      <p:sp>
        <p:nvSpPr>
          <p:cNvPr id="4" name="Retângulo 3"/>
          <p:cNvSpPr/>
          <p:nvPr/>
        </p:nvSpPr>
        <p:spPr>
          <a:xfrm>
            <a:off x="1259632" y="4869160"/>
            <a:ext cx="2947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Coordenador: </a:t>
            </a:r>
            <a:r>
              <a:rPr lang="pt-BR" dirty="0"/>
              <a:t>Ismael Martins</a:t>
            </a:r>
            <a:endParaRPr lang="pt-BR" dirty="0"/>
          </a:p>
        </p:txBody>
      </p:sp>
      <p:pic>
        <p:nvPicPr>
          <p:cNvPr id="8" name="Imagem 7" descr="C:\Users\Defesa Civil\Pictures\NOVA PASTA\Defesa Civil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06586" y="347530"/>
            <a:ext cx="700003" cy="916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883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79158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395536" y="-566"/>
            <a:ext cx="504056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 descr="C:\Users\Defesa Civil\Pictures\NOVA PASTA\Defesa Civil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06585" y="260647"/>
            <a:ext cx="700003" cy="68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586" y="5949280"/>
            <a:ext cx="864096" cy="6871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/>
          <p:cNvSpPr txBox="1"/>
          <p:nvPr/>
        </p:nvSpPr>
        <p:spPr>
          <a:xfrm>
            <a:off x="899593" y="147873"/>
            <a:ext cx="7306992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pt-BR" sz="2400" b="1" dirty="0"/>
              <a:t>COORDENAÇÃO DE PROTEÇÃO E DEFESA CIVIL</a:t>
            </a:r>
          </a:p>
          <a:p>
            <a:pPr algn="ctr">
              <a:spcBef>
                <a:spcPct val="20000"/>
              </a:spcBef>
            </a:pPr>
            <a:r>
              <a:rPr lang="pt-BR" sz="2400" b="1" dirty="0"/>
              <a:t>CAPIVARI DE BAIXO</a:t>
            </a:r>
          </a:p>
        </p:txBody>
      </p:sp>
      <p:sp>
        <p:nvSpPr>
          <p:cNvPr id="9" name="Retângulo 8"/>
          <p:cNvSpPr/>
          <p:nvPr/>
        </p:nvSpPr>
        <p:spPr>
          <a:xfrm>
            <a:off x="3563494" y="6467202"/>
            <a:ext cx="29531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/>
              <a:t>“A Defesa Civil somos todos nós”</a:t>
            </a:r>
          </a:p>
        </p:txBody>
      </p:sp>
      <p:sp>
        <p:nvSpPr>
          <p:cNvPr id="7" name="Retângulo 6"/>
          <p:cNvSpPr/>
          <p:nvPr/>
        </p:nvSpPr>
        <p:spPr>
          <a:xfrm>
            <a:off x="1542400" y="3243768"/>
            <a:ext cx="1847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pt-BR" b="1" dirty="0"/>
          </a:p>
          <a:p>
            <a:endParaRPr lang="pt-BR" b="1" dirty="0"/>
          </a:p>
          <a:p>
            <a:endParaRPr lang="pt-BR" b="1" dirty="0"/>
          </a:p>
        </p:txBody>
      </p:sp>
      <p:sp>
        <p:nvSpPr>
          <p:cNvPr id="11" name="Retângulo 10"/>
          <p:cNvSpPr/>
          <p:nvPr/>
        </p:nvSpPr>
        <p:spPr>
          <a:xfrm>
            <a:off x="1308986" y="947846"/>
            <a:ext cx="7416110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endParaRPr lang="pt-BR" b="1" dirty="0"/>
          </a:p>
          <a:p>
            <a:pPr algn="ctr">
              <a:spcBef>
                <a:spcPct val="20000"/>
              </a:spcBef>
            </a:pPr>
            <a:r>
              <a:rPr lang="pt-B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endParaRPr lang="pt-BR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068" y="1201175"/>
            <a:ext cx="2216844" cy="3456384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644" y="1201175"/>
            <a:ext cx="1991484" cy="3456383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914" y="1201175"/>
            <a:ext cx="2001454" cy="345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40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79158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395536" y="-566"/>
            <a:ext cx="504056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 descr="C:\Users\Defesa Civil\Pictures\NOVA PASTA\Defesa Civil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06585" y="260647"/>
            <a:ext cx="700003" cy="68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586" y="5949280"/>
            <a:ext cx="864096" cy="6871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/>
          <p:cNvSpPr txBox="1"/>
          <p:nvPr/>
        </p:nvSpPr>
        <p:spPr>
          <a:xfrm>
            <a:off x="899592" y="147874"/>
            <a:ext cx="7344815" cy="134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pt-BR" sz="2400" b="1" dirty="0"/>
              <a:t>COORDENAÇÃO DE PROTEÇÃO E DEFESA CIVIL</a:t>
            </a:r>
          </a:p>
          <a:p>
            <a:pPr algn="ctr">
              <a:spcBef>
                <a:spcPct val="20000"/>
              </a:spcBef>
            </a:pPr>
            <a:r>
              <a:rPr lang="pt-BR" sz="2400" b="1" dirty="0"/>
              <a:t>CAPIVARI DE BAIXO</a:t>
            </a:r>
          </a:p>
          <a:p>
            <a:pPr algn="ctr">
              <a:spcBef>
                <a:spcPct val="20000"/>
              </a:spcBef>
            </a:pPr>
            <a:endParaRPr lang="pt-BR" sz="2400" b="1" dirty="0"/>
          </a:p>
        </p:txBody>
      </p:sp>
      <p:sp>
        <p:nvSpPr>
          <p:cNvPr id="9" name="Retângulo 8"/>
          <p:cNvSpPr/>
          <p:nvPr/>
        </p:nvSpPr>
        <p:spPr>
          <a:xfrm>
            <a:off x="3563494" y="6467202"/>
            <a:ext cx="29531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/>
              <a:t>“A Defesa Civil somos todos nós”</a:t>
            </a:r>
          </a:p>
        </p:txBody>
      </p:sp>
      <p:sp>
        <p:nvSpPr>
          <p:cNvPr id="10" name="Retângulo 9"/>
          <p:cNvSpPr/>
          <p:nvPr/>
        </p:nvSpPr>
        <p:spPr>
          <a:xfrm>
            <a:off x="1295128" y="1539259"/>
            <a:ext cx="7165304" cy="6497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105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Residência Bairro Alvorada: </a:t>
            </a:r>
            <a:r>
              <a:rPr lang="pt-BR" sz="1050" dirty="0">
                <a:latin typeface="Arial" panose="020B0604020202020204" pitchFamily="34" charset="0"/>
                <a:cs typeface="Arial" panose="020B0604020202020204" pitchFamily="34" charset="0"/>
              </a:rPr>
              <a:t>Durante a vistoria “in loco”, verificou-se que a construção é uma casa de madeira onde a estrutura de paredes e forro estão danificados, o forro está cedendo, a caixaria e base externa estão danificadas. A residência se encontra em péssimo estado de conservação, oferecendo risco a vida, podendo ocorrer um desabamento na sua estrutura a qualquer momento. Também segundo informações da proprietária a fiação elétrica está precária</a:t>
            </a:r>
            <a:r>
              <a:rPr lang="pt-BR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pt-BR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105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Residência de Munícipes</a:t>
            </a:r>
            <a:r>
              <a:rPr lang="pt-BR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: A residência  foi bastante danificada em decorrência das fortes chuvas, causando desabamento do reboco e parte do telhado. A  rede elétrica também  ficou comprometida, pois estava exposta ao tempo e  oferecendo risco aos moradores.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pt-BR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105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Residência Bairro </a:t>
            </a:r>
            <a:r>
              <a:rPr lang="pt-BR" sz="1050" u="sng" dirty="0">
                <a:latin typeface="Arial" panose="020B0604020202020204" pitchFamily="34" charset="0"/>
                <a:cs typeface="Arial" panose="020B0604020202020204" pitchFamily="34" charset="0"/>
              </a:rPr>
              <a:t>Vila </a:t>
            </a:r>
            <a:r>
              <a:rPr lang="pt-BR" sz="105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Paraíso</a:t>
            </a:r>
            <a:r>
              <a:rPr lang="pt-BR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: Foi </a:t>
            </a:r>
            <a:r>
              <a:rPr lang="pt-BR" sz="1050" dirty="0">
                <a:latin typeface="Arial" panose="020B0604020202020204" pitchFamily="34" charset="0"/>
                <a:cs typeface="Arial" panose="020B0604020202020204" pitchFamily="34" charset="0"/>
              </a:rPr>
              <a:t>constatado que a residência com estrutura mista (madeira e alvenaria), está situada próximo a encosta de um morro, onde em períodos de chuvas intensas a residência e pátio recebem carga d’agua exagerada sendo impossível </a:t>
            </a:r>
            <a:r>
              <a:rPr lang="pt-BR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transitar. O </a:t>
            </a:r>
            <a:r>
              <a:rPr lang="pt-BR" sz="1050" dirty="0">
                <a:latin typeface="Arial" panose="020B0604020202020204" pitchFamily="34" charset="0"/>
                <a:cs typeface="Arial" panose="020B0604020202020204" pitchFamily="34" charset="0"/>
              </a:rPr>
              <a:t>local não dispõe de drenagem de água pluvial ou nenhum outro mecanismo para controle e </a:t>
            </a:r>
            <a:r>
              <a:rPr lang="pt-BR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gerenciamento  das águas </a:t>
            </a:r>
            <a:r>
              <a:rPr lang="pt-BR" sz="1050" dirty="0">
                <a:latin typeface="Arial" panose="020B0604020202020204" pitchFamily="34" charset="0"/>
                <a:cs typeface="Arial" panose="020B0604020202020204" pitchFamily="34" charset="0"/>
              </a:rPr>
              <a:t>das chuvas afim de amenizar o transtorno causado pelo </a:t>
            </a:r>
            <a:r>
              <a:rPr lang="pt-BR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acúmulo </a:t>
            </a:r>
            <a:r>
              <a:rPr lang="pt-BR" sz="1050" dirty="0">
                <a:latin typeface="Arial" panose="020B0604020202020204" pitchFamily="34" charset="0"/>
                <a:cs typeface="Arial" panose="020B0604020202020204" pitchFamily="34" charset="0"/>
              </a:rPr>
              <a:t>de água. </a:t>
            </a:r>
            <a:endParaRPr lang="pt-BR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pt-BR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105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Residência Bairro Santa Lúcia</a:t>
            </a:r>
            <a:r>
              <a:rPr lang="pt-BR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: A Defesa Civil realizou uma vistoria na residência do munícipe, onde a solicitação deu-se devido as chuvas constantes na região ocorrendo a queda da estrutura do telhado e do forro.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pt-BR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pt-BR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pt-BR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pt-BR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pt-BR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="" xmlns:a16="http://schemas.microsoft.com/office/drawing/2014/main" id="{1E6E30C6-E384-4D37-95D8-C510B96153E3}"/>
              </a:ext>
            </a:extLst>
          </p:cNvPr>
          <p:cNvSpPr txBox="1"/>
          <p:nvPr/>
        </p:nvSpPr>
        <p:spPr>
          <a:xfrm>
            <a:off x="1295128" y="1106643"/>
            <a:ext cx="3851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/>
              <a:t>04. VISTORIAS DIVERSAS  </a:t>
            </a: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2891217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79158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395536" y="-566"/>
            <a:ext cx="504056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 descr="C:\Users\Defesa Civil\Pictures\NOVA PASTA\Defesa Civil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06585" y="260647"/>
            <a:ext cx="700003" cy="68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586" y="5949280"/>
            <a:ext cx="864096" cy="6871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/>
          <p:cNvSpPr txBox="1"/>
          <p:nvPr/>
        </p:nvSpPr>
        <p:spPr>
          <a:xfrm>
            <a:off x="899592" y="147874"/>
            <a:ext cx="7344815" cy="134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pt-BR" sz="2400" b="1" dirty="0"/>
              <a:t>COORDENAÇÃO DE PROTEÇÃO E DEFESA CIVIL</a:t>
            </a:r>
          </a:p>
          <a:p>
            <a:pPr algn="ctr">
              <a:spcBef>
                <a:spcPct val="20000"/>
              </a:spcBef>
            </a:pPr>
            <a:r>
              <a:rPr lang="pt-BR" sz="2400" b="1" dirty="0"/>
              <a:t>CAPIVARI DE BAIXO</a:t>
            </a:r>
          </a:p>
          <a:p>
            <a:pPr algn="ctr">
              <a:spcBef>
                <a:spcPct val="20000"/>
              </a:spcBef>
            </a:pPr>
            <a:endParaRPr lang="pt-BR" sz="2400" b="1" dirty="0"/>
          </a:p>
        </p:txBody>
      </p:sp>
      <p:sp>
        <p:nvSpPr>
          <p:cNvPr id="9" name="Retângulo 8"/>
          <p:cNvSpPr/>
          <p:nvPr/>
        </p:nvSpPr>
        <p:spPr>
          <a:xfrm>
            <a:off x="3563494" y="6467202"/>
            <a:ext cx="29531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/>
              <a:t>“A Defesa Civil somos todos nós”</a:t>
            </a:r>
          </a:p>
        </p:txBody>
      </p:sp>
      <p:sp>
        <p:nvSpPr>
          <p:cNvPr id="10" name="Retângulo 9"/>
          <p:cNvSpPr/>
          <p:nvPr/>
        </p:nvSpPr>
        <p:spPr>
          <a:xfrm>
            <a:off x="1295128" y="1539259"/>
            <a:ext cx="7165304" cy="4558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105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Residência Bairro Alvorada :</a:t>
            </a:r>
            <a:r>
              <a:rPr lang="pt-BR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Durante </a:t>
            </a:r>
            <a:r>
              <a:rPr lang="pt-BR" sz="1050" dirty="0">
                <a:latin typeface="Arial" panose="020B0604020202020204" pitchFamily="34" charset="0"/>
                <a:cs typeface="Arial" panose="020B0604020202020204" pitchFamily="34" charset="0"/>
              </a:rPr>
              <a:t>a vistoria “in loco</a:t>
            </a:r>
            <a:r>
              <a:rPr lang="pt-BR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”, </a:t>
            </a:r>
            <a:r>
              <a:rPr lang="pt-BR" sz="1050" dirty="0">
                <a:latin typeface="Arial" panose="020B0604020202020204" pitchFamily="34" charset="0"/>
                <a:cs typeface="Arial" panose="020B0604020202020204" pitchFamily="34" charset="0"/>
              </a:rPr>
              <a:t>foi constatado que a residência em estrutura de madeira apresenta toda o sistema elétrico aparente e o saneamento básico (água e esgoto) precário. A estrutura interna da residência, telhado e assoalho, estão em péssimo estado de conservação, apresentando </a:t>
            </a:r>
            <a:r>
              <a:rPr lang="pt-BR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abaulamento, </a:t>
            </a:r>
            <a:r>
              <a:rPr lang="pt-BR" sz="1050" dirty="0">
                <a:latin typeface="Arial" panose="020B0604020202020204" pitchFamily="34" charset="0"/>
                <a:cs typeface="Arial" panose="020B0604020202020204" pitchFamily="34" charset="0"/>
              </a:rPr>
              <a:t>com falhas e desprendimento das madeiras onde é possível visualizar a área externa tanto inferior quanto superior. Observado alguns escoramentos para a sustentação da estrutura. E o proprietário faz a utilização de plástico abaixo do forro afim de evitar entrada de água da chuva sobre os seus pertences. </a:t>
            </a:r>
            <a:endParaRPr lang="pt-BR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pt-BR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105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Residência bairro Três de Maio</a:t>
            </a:r>
            <a:r>
              <a:rPr lang="pt-BR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: A Defesa Civil realizou uma vistoria na residência do munícipe, devido as condições inseguras do telhado e forro conforme fotos anexo.</a:t>
            </a:r>
            <a:endParaRPr lang="pt-BR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pt-BR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pt-BR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pt-BR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pt-BR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pt-BR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pt-BR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="" xmlns:a16="http://schemas.microsoft.com/office/drawing/2014/main" id="{1E6E30C6-E384-4D37-95D8-C510B96153E3}"/>
              </a:ext>
            </a:extLst>
          </p:cNvPr>
          <p:cNvSpPr txBox="1"/>
          <p:nvPr/>
        </p:nvSpPr>
        <p:spPr>
          <a:xfrm>
            <a:off x="1295128" y="1106643"/>
            <a:ext cx="3851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/>
              <a:t>04. VISTORIAS DIVERSAS  </a:t>
            </a: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201476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-3393" y="-566"/>
            <a:ext cx="79158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395536" y="-566"/>
            <a:ext cx="504056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 descr="C:\Users\Defesa Civil\Pictures\NOVA PASTA\Defesa Civil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06585" y="260647"/>
            <a:ext cx="700003" cy="68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586" y="5949280"/>
            <a:ext cx="864096" cy="6871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/>
          <p:cNvSpPr txBox="1"/>
          <p:nvPr/>
        </p:nvSpPr>
        <p:spPr>
          <a:xfrm>
            <a:off x="1149305" y="128644"/>
            <a:ext cx="7306992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pt-BR" sz="2400" b="1" dirty="0"/>
              <a:t>COORDENAÇÃO DE PROTEÇÃO E DEFESA CIVIL</a:t>
            </a:r>
          </a:p>
          <a:p>
            <a:pPr algn="ctr">
              <a:spcBef>
                <a:spcPct val="20000"/>
              </a:spcBef>
            </a:pPr>
            <a:r>
              <a:rPr lang="pt-BR" sz="2400" b="1" dirty="0"/>
              <a:t>CAPIVARI DE BAIXO</a:t>
            </a:r>
          </a:p>
        </p:txBody>
      </p:sp>
      <p:sp>
        <p:nvSpPr>
          <p:cNvPr id="9" name="Retângulo 8"/>
          <p:cNvSpPr/>
          <p:nvPr/>
        </p:nvSpPr>
        <p:spPr>
          <a:xfrm>
            <a:off x="3563494" y="6467202"/>
            <a:ext cx="29531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/>
              <a:t>“A Defesa Civil somos todos nós”</a:t>
            </a:r>
          </a:p>
        </p:txBody>
      </p:sp>
      <p:sp>
        <p:nvSpPr>
          <p:cNvPr id="10" name="Retângulo 9"/>
          <p:cNvSpPr/>
          <p:nvPr/>
        </p:nvSpPr>
        <p:spPr>
          <a:xfrm>
            <a:off x="2952279" y="1340768"/>
            <a:ext cx="71287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342900" lvl="0" indent="-342900">
              <a:lnSpc>
                <a:spcPct val="150000"/>
              </a:lnSpc>
              <a:buAutoNum type="arabicPeriod"/>
            </a:pPr>
            <a:endParaRPr lang="pt-B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1542400" y="3243768"/>
            <a:ext cx="1847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pt-BR" b="1" dirty="0"/>
          </a:p>
          <a:p>
            <a:endParaRPr lang="pt-BR" b="1" dirty="0"/>
          </a:p>
          <a:p>
            <a:endParaRPr lang="pt-BR" b="1" dirty="0"/>
          </a:p>
        </p:txBody>
      </p:sp>
      <p:sp>
        <p:nvSpPr>
          <p:cNvPr id="11" name="Retângulo 10"/>
          <p:cNvSpPr/>
          <p:nvPr/>
        </p:nvSpPr>
        <p:spPr>
          <a:xfrm>
            <a:off x="1308986" y="947846"/>
            <a:ext cx="7416110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endParaRPr lang="pt-BR" b="1" dirty="0"/>
          </a:p>
          <a:p>
            <a:pPr algn="ctr">
              <a:spcBef>
                <a:spcPct val="20000"/>
              </a:spcBef>
            </a:pPr>
            <a:r>
              <a:rPr lang="pt-B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endParaRPr lang="pt-BR" b="1" dirty="0"/>
          </a:p>
        </p:txBody>
      </p:sp>
      <p:sp>
        <p:nvSpPr>
          <p:cNvPr id="18" name="Retângulo 17"/>
          <p:cNvSpPr/>
          <p:nvPr/>
        </p:nvSpPr>
        <p:spPr>
          <a:xfrm>
            <a:off x="2105049" y="5613696"/>
            <a:ext cx="54410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altLang="pt-BR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Residências  Munícipes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70" y="3359720"/>
            <a:ext cx="3251468" cy="2311807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216" y="3366720"/>
            <a:ext cx="3528392" cy="2295333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71" y="1121421"/>
            <a:ext cx="3251468" cy="2107461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217" y="1121421"/>
            <a:ext cx="3528392" cy="210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84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-3393" y="-566"/>
            <a:ext cx="79158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395536" y="-566"/>
            <a:ext cx="504056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 descr="C:\Users\Defesa Civil\Pictures\NOVA PASTA\Defesa Civil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06585" y="260647"/>
            <a:ext cx="700003" cy="68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586" y="5949280"/>
            <a:ext cx="864096" cy="6871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/>
          <p:cNvSpPr txBox="1"/>
          <p:nvPr/>
        </p:nvSpPr>
        <p:spPr>
          <a:xfrm>
            <a:off x="1149305" y="128644"/>
            <a:ext cx="7306992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pt-BR" sz="2400" b="1" dirty="0"/>
              <a:t>COORDENAÇÃO DE PROTEÇÃO E DEFESA CIVIL</a:t>
            </a:r>
          </a:p>
          <a:p>
            <a:pPr algn="ctr">
              <a:spcBef>
                <a:spcPct val="20000"/>
              </a:spcBef>
            </a:pPr>
            <a:r>
              <a:rPr lang="pt-BR" sz="2400" b="1" dirty="0"/>
              <a:t>CAPIVARI DE BAIXO</a:t>
            </a:r>
          </a:p>
        </p:txBody>
      </p:sp>
      <p:sp>
        <p:nvSpPr>
          <p:cNvPr id="9" name="Retângulo 8"/>
          <p:cNvSpPr/>
          <p:nvPr/>
        </p:nvSpPr>
        <p:spPr>
          <a:xfrm>
            <a:off x="3563494" y="6467202"/>
            <a:ext cx="29531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/>
              <a:t>“A Defesa Civil somos todos nós”</a:t>
            </a:r>
          </a:p>
        </p:txBody>
      </p:sp>
      <p:sp>
        <p:nvSpPr>
          <p:cNvPr id="10" name="Retângulo 9"/>
          <p:cNvSpPr/>
          <p:nvPr/>
        </p:nvSpPr>
        <p:spPr>
          <a:xfrm>
            <a:off x="2952279" y="1340768"/>
            <a:ext cx="71287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342900" lvl="0" indent="-342900">
              <a:lnSpc>
                <a:spcPct val="150000"/>
              </a:lnSpc>
              <a:buAutoNum type="arabicPeriod"/>
            </a:pPr>
            <a:endParaRPr lang="pt-B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1542400" y="3243768"/>
            <a:ext cx="1847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pt-BR" b="1" dirty="0"/>
          </a:p>
          <a:p>
            <a:endParaRPr lang="pt-BR" b="1" dirty="0"/>
          </a:p>
          <a:p>
            <a:endParaRPr lang="pt-BR" b="1" dirty="0"/>
          </a:p>
        </p:txBody>
      </p:sp>
      <p:sp>
        <p:nvSpPr>
          <p:cNvPr id="11" name="Retângulo 10"/>
          <p:cNvSpPr/>
          <p:nvPr/>
        </p:nvSpPr>
        <p:spPr>
          <a:xfrm>
            <a:off x="1308986" y="947846"/>
            <a:ext cx="7416110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endParaRPr lang="pt-BR" b="1" dirty="0"/>
          </a:p>
          <a:p>
            <a:pPr algn="ctr">
              <a:spcBef>
                <a:spcPct val="20000"/>
              </a:spcBef>
            </a:pPr>
            <a:r>
              <a:rPr lang="pt-B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endParaRPr lang="pt-BR" b="1" dirty="0"/>
          </a:p>
        </p:txBody>
      </p:sp>
      <p:sp>
        <p:nvSpPr>
          <p:cNvPr id="18" name="Retângulo 17"/>
          <p:cNvSpPr/>
          <p:nvPr/>
        </p:nvSpPr>
        <p:spPr>
          <a:xfrm>
            <a:off x="2105049" y="5613696"/>
            <a:ext cx="54410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altLang="pt-BR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Residência  Munícipes</a:t>
            </a:r>
            <a:endParaRPr lang="pt-BR" dirty="0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69" y="3456332"/>
            <a:ext cx="3275856" cy="2106480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456332"/>
            <a:ext cx="3446798" cy="2106480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466" y="947846"/>
            <a:ext cx="3278659" cy="2457602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084390"/>
            <a:ext cx="3456880" cy="23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51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-3393" y="-566"/>
            <a:ext cx="79158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395536" y="-566"/>
            <a:ext cx="504056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 descr="C:\Users\Defesa Civil\Pictures\NOVA PASTA\Defesa Civil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06585" y="260647"/>
            <a:ext cx="700003" cy="68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586" y="5949280"/>
            <a:ext cx="864096" cy="6871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/>
          <p:cNvSpPr txBox="1"/>
          <p:nvPr/>
        </p:nvSpPr>
        <p:spPr>
          <a:xfrm>
            <a:off x="1149305" y="128644"/>
            <a:ext cx="7306992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pt-BR" sz="2400" b="1" dirty="0"/>
              <a:t>COORDENAÇÃO DE PROTEÇÃO E DEFESA CIVIL</a:t>
            </a:r>
          </a:p>
          <a:p>
            <a:pPr algn="ctr">
              <a:spcBef>
                <a:spcPct val="20000"/>
              </a:spcBef>
            </a:pPr>
            <a:r>
              <a:rPr lang="pt-BR" sz="2400" b="1" dirty="0"/>
              <a:t>CAPIVARI DE BAIXO</a:t>
            </a:r>
          </a:p>
        </p:txBody>
      </p:sp>
      <p:sp>
        <p:nvSpPr>
          <p:cNvPr id="9" name="Retângulo 8"/>
          <p:cNvSpPr/>
          <p:nvPr/>
        </p:nvSpPr>
        <p:spPr>
          <a:xfrm>
            <a:off x="3563494" y="6467202"/>
            <a:ext cx="29531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/>
              <a:t>“A Defesa Civil somos todos nós”</a:t>
            </a:r>
          </a:p>
        </p:txBody>
      </p:sp>
      <p:sp>
        <p:nvSpPr>
          <p:cNvPr id="10" name="Retângulo 9"/>
          <p:cNvSpPr/>
          <p:nvPr/>
        </p:nvSpPr>
        <p:spPr>
          <a:xfrm>
            <a:off x="2952279" y="1340768"/>
            <a:ext cx="71287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342900" lvl="0" indent="-342900">
              <a:lnSpc>
                <a:spcPct val="150000"/>
              </a:lnSpc>
              <a:buAutoNum type="arabicPeriod"/>
            </a:pPr>
            <a:endParaRPr lang="pt-B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1542400" y="3243768"/>
            <a:ext cx="1847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pt-BR" b="1" dirty="0"/>
          </a:p>
          <a:p>
            <a:endParaRPr lang="pt-BR" b="1" dirty="0"/>
          </a:p>
          <a:p>
            <a:endParaRPr lang="pt-BR" b="1" dirty="0"/>
          </a:p>
        </p:txBody>
      </p:sp>
      <p:sp>
        <p:nvSpPr>
          <p:cNvPr id="11" name="Retângulo 10"/>
          <p:cNvSpPr/>
          <p:nvPr/>
        </p:nvSpPr>
        <p:spPr>
          <a:xfrm>
            <a:off x="1308986" y="947846"/>
            <a:ext cx="7416110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endParaRPr lang="pt-BR" b="1" dirty="0"/>
          </a:p>
          <a:p>
            <a:pPr algn="ctr">
              <a:spcBef>
                <a:spcPct val="20000"/>
              </a:spcBef>
            </a:pPr>
            <a:r>
              <a:rPr lang="pt-B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endParaRPr lang="pt-BR" b="1" dirty="0"/>
          </a:p>
        </p:txBody>
      </p:sp>
      <p:sp>
        <p:nvSpPr>
          <p:cNvPr id="18" name="Retângulo 17"/>
          <p:cNvSpPr/>
          <p:nvPr/>
        </p:nvSpPr>
        <p:spPr>
          <a:xfrm>
            <a:off x="2105049" y="5613696"/>
            <a:ext cx="54410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altLang="pt-BR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Residência  Munícipes</a:t>
            </a:r>
            <a:endParaRPr lang="pt-BR" dirty="0"/>
          </a:p>
        </p:txBody>
      </p:sp>
      <p:pic>
        <p:nvPicPr>
          <p:cNvPr id="17" name="Imagem 16" descr="C:\Users\Usuario\Desktop\Taize\02. Arquivo fotografico\2022\27. Residência - Bairro Alvorada\IMG-20220630-WA001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581" y="1033507"/>
            <a:ext cx="3302411" cy="2210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m 18" descr="C:\Users\Usuario\Desktop\Taize\02. Arquivo fotografico\2022\27. Residência - Bairro Alvorada\IMG-20220630-WA000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673" y="1033507"/>
            <a:ext cx="3546912" cy="221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103" y="3403436"/>
            <a:ext cx="3311890" cy="2271276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960" y="3434665"/>
            <a:ext cx="3546626" cy="224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92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79158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395536" y="-566"/>
            <a:ext cx="504056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 descr="C:\Users\Defesa Civil\Pictures\NOVA PASTA\Defesa Civil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06585" y="260647"/>
            <a:ext cx="700003" cy="68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585" y="5949280"/>
            <a:ext cx="864096" cy="6871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/>
          <p:cNvSpPr txBox="1"/>
          <p:nvPr/>
        </p:nvSpPr>
        <p:spPr>
          <a:xfrm>
            <a:off x="899593" y="147873"/>
            <a:ext cx="7306992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pt-BR" sz="2400" b="1" dirty="0"/>
              <a:t>COORDENAÇÃO DE PROTEÇÃO E DEFESA CIVIL</a:t>
            </a:r>
          </a:p>
          <a:p>
            <a:pPr algn="ctr">
              <a:spcBef>
                <a:spcPct val="20000"/>
              </a:spcBef>
            </a:pPr>
            <a:r>
              <a:rPr lang="pt-BR" sz="2400" b="1" dirty="0"/>
              <a:t>CAPIVARI DE BAIXO</a:t>
            </a:r>
          </a:p>
        </p:txBody>
      </p:sp>
      <p:sp>
        <p:nvSpPr>
          <p:cNvPr id="7" name="Retângulo 6"/>
          <p:cNvSpPr/>
          <p:nvPr/>
        </p:nvSpPr>
        <p:spPr>
          <a:xfrm>
            <a:off x="1211096" y="970342"/>
            <a:ext cx="67309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2400" dirty="0"/>
          </a:p>
        </p:txBody>
      </p:sp>
      <p:sp>
        <p:nvSpPr>
          <p:cNvPr id="10" name="Retângulo 9"/>
          <p:cNvSpPr/>
          <p:nvPr/>
        </p:nvSpPr>
        <p:spPr>
          <a:xfrm>
            <a:off x="3563494" y="6467202"/>
            <a:ext cx="29531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/>
              <a:t>“A Defesa Civil somos todos nós”</a:t>
            </a: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2810968"/>
              </p:ext>
            </p:extLst>
          </p:nvPr>
        </p:nvGraphicFramePr>
        <p:xfrm>
          <a:off x="1538801" y="2373864"/>
          <a:ext cx="6403224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4408"/>
                <a:gridCol w="2134408"/>
                <a:gridCol w="213440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SOLICITAÇÕES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RESGATE</a:t>
                      </a:r>
                      <a:r>
                        <a:rPr lang="pt-BR" baseline="0" dirty="0" smtClean="0"/>
                        <a:t>  DC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CORPO</a:t>
                      </a:r>
                      <a:r>
                        <a:rPr lang="pt-BR" baseline="0" dirty="0" smtClean="0"/>
                        <a:t> BOMBEIROS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03 –</a:t>
                      </a:r>
                      <a:r>
                        <a:rPr lang="pt-BR" baseline="0" dirty="0" smtClean="0"/>
                        <a:t> via telefone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06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05</a:t>
                      </a:r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8" name="Tabela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1961179"/>
              </p:ext>
            </p:extLst>
          </p:nvPr>
        </p:nvGraphicFramePr>
        <p:xfrm>
          <a:off x="1538800" y="3420852"/>
          <a:ext cx="5697495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44452"/>
                <a:gridCol w="1553043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pt-BR" baseline="0" dirty="0" smtClean="0"/>
                        <a:t>POLICIA MILITAR / GUARDA MUNICIPAL</a:t>
                      </a:r>
                    </a:p>
                    <a:p>
                      <a:pPr algn="ctr"/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TOTAL RESGATES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Interdições de estradas e pontes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11</a:t>
                      </a:r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Retângulo 18"/>
          <p:cNvSpPr/>
          <p:nvPr/>
        </p:nvSpPr>
        <p:spPr>
          <a:xfrm>
            <a:off x="1475656" y="1467183"/>
            <a:ext cx="64663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altLang="pt-BR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05 - OCORRÊNCIAS DE CHUVAS INTENSAS E INUNDAÇÃO</a:t>
            </a:r>
          </a:p>
          <a:p>
            <a:pPr algn="just"/>
            <a:r>
              <a:rPr lang="pt-BR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  03 </a:t>
            </a:r>
            <a:r>
              <a:rPr lang="pt-BR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05 de Maio de 2022</a:t>
            </a:r>
            <a:endParaRPr lang="pt-BR" sz="1600" dirty="0"/>
          </a:p>
        </p:txBody>
      </p:sp>
      <p:graphicFrame>
        <p:nvGraphicFramePr>
          <p:cNvPr id="12" name="Tabe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5602030"/>
              </p:ext>
            </p:extLst>
          </p:nvPr>
        </p:nvGraphicFramePr>
        <p:xfrm>
          <a:off x="2606005" y="4782674"/>
          <a:ext cx="4268816" cy="736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4408"/>
                <a:gridCol w="2134408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DOAÇÃO</a:t>
                      </a:r>
                      <a:r>
                        <a:rPr lang="pt-BR" baseline="0" dirty="0" smtClean="0"/>
                        <a:t> DE LONAS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TOTAL AFETADOS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03 – 80m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1840</a:t>
                      </a:r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050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79158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395536" y="-566"/>
            <a:ext cx="504056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 descr="C:\Users\Defesa Civil\Pictures\NOVA PASTA\Defesa Civil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06585" y="260647"/>
            <a:ext cx="700003" cy="68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586" y="5949280"/>
            <a:ext cx="864096" cy="6871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/>
          <p:cNvSpPr txBox="1"/>
          <p:nvPr/>
        </p:nvSpPr>
        <p:spPr>
          <a:xfrm>
            <a:off x="899593" y="147873"/>
            <a:ext cx="7306992" cy="134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pt-BR" sz="2400" b="1" dirty="0"/>
              <a:t>COORDENAÇÃO DE PROTEÇÃO E DEFESA CIVIL</a:t>
            </a:r>
          </a:p>
          <a:p>
            <a:pPr algn="ctr">
              <a:spcBef>
                <a:spcPct val="20000"/>
              </a:spcBef>
            </a:pPr>
            <a:r>
              <a:rPr lang="pt-BR" sz="2400" b="1" dirty="0"/>
              <a:t>CAPIVARI DE BAIXO</a:t>
            </a:r>
          </a:p>
          <a:p>
            <a:pPr algn="ctr">
              <a:spcBef>
                <a:spcPct val="20000"/>
              </a:spcBef>
            </a:pPr>
            <a:endParaRPr lang="pt-BR" sz="2400" b="1" dirty="0"/>
          </a:p>
        </p:txBody>
      </p:sp>
      <p:sp>
        <p:nvSpPr>
          <p:cNvPr id="9" name="Retângulo 8"/>
          <p:cNvSpPr/>
          <p:nvPr/>
        </p:nvSpPr>
        <p:spPr>
          <a:xfrm>
            <a:off x="3563494" y="6467202"/>
            <a:ext cx="29531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/>
              <a:t>“A Defesa Civil somos todos nós”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1318386" y="1159148"/>
            <a:ext cx="7128792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pt-BR" sz="2000" b="1" u="sng" dirty="0"/>
          </a:p>
          <a:p>
            <a:endParaRPr lang="pt-BR" dirty="0"/>
          </a:p>
          <a:p>
            <a:pPr marL="342900" lvl="0" indent="-342900">
              <a:lnSpc>
                <a:spcPct val="150000"/>
              </a:lnSpc>
              <a:buAutoNum type="arabicPeriod"/>
            </a:pPr>
            <a:endParaRPr lang="pt-B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/>
          <a:srcRect l="18500" t="5201" r="18500" b="10800"/>
          <a:stretch/>
        </p:blipFill>
        <p:spPr>
          <a:xfrm>
            <a:off x="1480489" y="2205588"/>
            <a:ext cx="3426982" cy="2570237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5"/>
          <a:srcRect l="36613" t="12201" r="37400" b="12201"/>
          <a:stretch/>
        </p:blipFill>
        <p:spPr>
          <a:xfrm>
            <a:off x="5148064" y="1578842"/>
            <a:ext cx="3058521" cy="409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47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79158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395536" y="-566"/>
            <a:ext cx="504056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 descr="C:\Users\Defesa Civil\Pictures\NOVA PASTA\Defesa Civil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06585" y="260647"/>
            <a:ext cx="700003" cy="68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586" y="5949280"/>
            <a:ext cx="864096" cy="6871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/>
          <p:cNvSpPr txBox="1"/>
          <p:nvPr/>
        </p:nvSpPr>
        <p:spPr>
          <a:xfrm>
            <a:off x="899593" y="147873"/>
            <a:ext cx="7306992" cy="179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pt-BR" sz="2400" b="1" dirty="0"/>
              <a:t>COORDENAÇÃO DE PROTEÇÃO E DEFESA CIVIL</a:t>
            </a:r>
          </a:p>
          <a:p>
            <a:pPr algn="ctr">
              <a:spcBef>
                <a:spcPct val="20000"/>
              </a:spcBef>
            </a:pPr>
            <a:r>
              <a:rPr lang="pt-BR" sz="2400" b="1" dirty="0"/>
              <a:t>CAPIVARI DE BAIXO</a:t>
            </a:r>
          </a:p>
          <a:p>
            <a:pPr algn="ctr">
              <a:spcBef>
                <a:spcPct val="20000"/>
              </a:spcBef>
            </a:pPr>
            <a:endParaRPr lang="pt-BR" sz="2400" b="1" dirty="0"/>
          </a:p>
          <a:p>
            <a:pPr algn="ctr">
              <a:spcBef>
                <a:spcPct val="20000"/>
              </a:spcBef>
            </a:pPr>
            <a:endParaRPr lang="pt-BR" sz="2400" b="1" dirty="0"/>
          </a:p>
        </p:txBody>
      </p:sp>
      <p:sp>
        <p:nvSpPr>
          <p:cNvPr id="9" name="Retângulo 8"/>
          <p:cNvSpPr/>
          <p:nvPr/>
        </p:nvSpPr>
        <p:spPr>
          <a:xfrm>
            <a:off x="3563494" y="6467202"/>
            <a:ext cx="29531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/>
              <a:t>“A Defesa Civil somos todos nós”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1152004" y="2051907"/>
            <a:ext cx="771947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Participação nas reuniões do Conselho Municipal. </a:t>
            </a:r>
          </a:p>
          <a:p>
            <a:r>
              <a:rPr lang="pt-BR" dirty="0" smtClean="0"/>
              <a:t>Programa SC </a:t>
            </a:r>
            <a:r>
              <a:rPr lang="pt-BR" dirty="0"/>
              <a:t>resiliente e programa s2id. </a:t>
            </a:r>
          </a:p>
          <a:p>
            <a:endParaRPr lang="pt-BR" dirty="0"/>
          </a:p>
          <a:p>
            <a:r>
              <a:rPr lang="pt-BR" sz="2000" u="sng" dirty="0" smtClean="0">
                <a:solidFill>
                  <a:schemeClr val="accent6">
                    <a:lumMod val="75000"/>
                  </a:schemeClr>
                </a:solidFill>
              </a:rPr>
              <a:t>Grupo </a:t>
            </a:r>
            <a:r>
              <a:rPr lang="pt-BR" sz="2000" u="sng" dirty="0">
                <a:solidFill>
                  <a:schemeClr val="accent6">
                    <a:lumMod val="75000"/>
                  </a:schemeClr>
                </a:solidFill>
              </a:rPr>
              <a:t>de </a:t>
            </a:r>
            <a:r>
              <a:rPr lang="pt-BR" sz="2000" u="sng" dirty="0" smtClean="0">
                <a:solidFill>
                  <a:schemeClr val="accent6">
                    <a:lumMod val="75000"/>
                  </a:schemeClr>
                </a:solidFill>
              </a:rPr>
              <a:t>Trabalho:  </a:t>
            </a:r>
            <a:endParaRPr lang="pt-BR" sz="2000" u="sng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pt-BR" dirty="0" smtClean="0"/>
              <a:t>Ismael Martins</a:t>
            </a:r>
            <a:endParaRPr lang="pt-BR" dirty="0"/>
          </a:p>
          <a:p>
            <a:r>
              <a:rPr lang="pt-BR" dirty="0" smtClean="0"/>
              <a:t>Renata </a:t>
            </a:r>
            <a:r>
              <a:rPr lang="pt-BR" dirty="0"/>
              <a:t>Porto </a:t>
            </a:r>
            <a:r>
              <a:rPr lang="pt-BR" dirty="0" smtClean="0"/>
              <a:t>Morais</a:t>
            </a:r>
          </a:p>
          <a:p>
            <a:r>
              <a:rPr lang="pt-BR" dirty="0" smtClean="0"/>
              <a:t>Deiviti Martins</a:t>
            </a:r>
          </a:p>
          <a:p>
            <a:r>
              <a:rPr lang="pt-BR" dirty="0" smtClean="0"/>
              <a:t>Vitor </a:t>
            </a:r>
            <a:r>
              <a:rPr lang="pt-BR" dirty="0"/>
              <a:t>C. </a:t>
            </a:r>
            <a:r>
              <a:rPr lang="pt-BR" dirty="0" smtClean="0"/>
              <a:t>Paris</a:t>
            </a:r>
          </a:p>
          <a:p>
            <a:r>
              <a:rPr lang="pt-BR" dirty="0" smtClean="0"/>
              <a:t>Demais participantes </a:t>
            </a:r>
          </a:p>
          <a:p>
            <a:endParaRPr lang="pt-BR" dirty="0"/>
          </a:p>
          <a:p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="" xmlns:a16="http://schemas.microsoft.com/office/drawing/2014/main" id="{1E6E30C6-E384-4D37-95D8-C510B96153E3}"/>
              </a:ext>
            </a:extLst>
          </p:cNvPr>
          <p:cNvSpPr txBox="1"/>
          <p:nvPr/>
        </p:nvSpPr>
        <p:spPr>
          <a:xfrm>
            <a:off x="1187116" y="1486323"/>
            <a:ext cx="1781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 smtClean="0"/>
              <a:t>06 - CONDEMA</a:t>
            </a: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152653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79158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395536" y="-566"/>
            <a:ext cx="504056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 descr="C:\Users\Defesa Civil\Pictures\NOVA PASTA\Defesa Civil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06585" y="260647"/>
            <a:ext cx="700003" cy="68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586" y="5949280"/>
            <a:ext cx="864096" cy="6871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/>
          <p:cNvSpPr txBox="1"/>
          <p:nvPr/>
        </p:nvSpPr>
        <p:spPr>
          <a:xfrm>
            <a:off x="899593" y="147873"/>
            <a:ext cx="7306992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pt-BR" sz="2400" b="1" dirty="0"/>
              <a:t>COORDENAÇÃO DE PROTEÇÃO E DEFESA CIVIL</a:t>
            </a:r>
          </a:p>
          <a:p>
            <a:pPr algn="ctr">
              <a:spcBef>
                <a:spcPct val="20000"/>
              </a:spcBef>
            </a:pPr>
            <a:r>
              <a:rPr lang="pt-BR" sz="2400" b="1" dirty="0"/>
              <a:t>CAPIVARI DE BAIXO</a:t>
            </a:r>
          </a:p>
        </p:txBody>
      </p:sp>
      <p:sp>
        <p:nvSpPr>
          <p:cNvPr id="9" name="Retângulo 8"/>
          <p:cNvSpPr/>
          <p:nvPr/>
        </p:nvSpPr>
        <p:spPr>
          <a:xfrm>
            <a:off x="3563494" y="6467202"/>
            <a:ext cx="29531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/>
              <a:t>“A Defesa Civil somos todos nós”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2286000" y="1151454"/>
            <a:ext cx="4572000" cy="98488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endParaRPr lang="pt-BR" sz="2000" b="1" u="sng" dirty="0"/>
          </a:p>
          <a:p>
            <a:pPr lvl="0"/>
            <a:endParaRPr lang="pt-BR" sz="2000" b="1" u="sng" dirty="0"/>
          </a:p>
          <a:p>
            <a:pPr lvl="1"/>
            <a:endParaRPr lang="pt-BR" dirty="0"/>
          </a:p>
        </p:txBody>
      </p:sp>
      <p:sp>
        <p:nvSpPr>
          <p:cNvPr id="3" name="Retângulo 2"/>
          <p:cNvSpPr/>
          <p:nvPr/>
        </p:nvSpPr>
        <p:spPr>
          <a:xfrm>
            <a:off x="1403648" y="1201176"/>
            <a:ext cx="750294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700020" algn="ctr"/>
                <a:tab pos="5400040" algn="r"/>
              </a:tabLst>
            </a:pPr>
            <a:r>
              <a:rPr lang="pt-BR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07 – VISTORIAS CONSTANTES NOS CANAIS DE DRENAGEM</a:t>
            </a:r>
            <a:endParaRPr lang="pt-BR" sz="1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057" y="1705344"/>
            <a:ext cx="2808943" cy="2102319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388" y="1666047"/>
            <a:ext cx="2755215" cy="2062106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160" y="3954610"/>
            <a:ext cx="2844727" cy="2129100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84" y="3954610"/>
            <a:ext cx="2822294" cy="211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30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79158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395536" y="-566"/>
            <a:ext cx="504056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 descr="C:\Users\Defesa Civil\Pictures\NOVA PASTA\Defesa Civil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06585" y="260647"/>
            <a:ext cx="700003" cy="68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585" y="5949280"/>
            <a:ext cx="864096" cy="6871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/>
          <p:cNvSpPr txBox="1"/>
          <p:nvPr/>
        </p:nvSpPr>
        <p:spPr>
          <a:xfrm>
            <a:off x="899593" y="147873"/>
            <a:ext cx="7306992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pt-BR" sz="2400" b="1" dirty="0"/>
              <a:t>COORDENAÇÃO DE PROTEÇÃO E DEFESA CIVIL</a:t>
            </a:r>
          </a:p>
          <a:p>
            <a:pPr algn="ctr">
              <a:spcBef>
                <a:spcPct val="20000"/>
              </a:spcBef>
            </a:pPr>
            <a:r>
              <a:rPr lang="pt-BR" sz="2400" b="1" dirty="0"/>
              <a:t>CAPIVARI DE BAIXO</a:t>
            </a:r>
          </a:p>
        </p:txBody>
      </p:sp>
      <p:sp>
        <p:nvSpPr>
          <p:cNvPr id="7" name="Retângulo 6"/>
          <p:cNvSpPr/>
          <p:nvPr/>
        </p:nvSpPr>
        <p:spPr>
          <a:xfrm>
            <a:off x="1211096" y="970342"/>
            <a:ext cx="67309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2400" dirty="0"/>
          </a:p>
        </p:txBody>
      </p:sp>
      <p:sp>
        <p:nvSpPr>
          <p:cNvPr id="10" name="Retângulo 9"/>
          <p:cNvSpPr/>
          <p:nvPr/>
        </p:nvSpPr>
        <p:spPr>
          <a:xfrm>
            <a:off x="3563494" y="6467202"/>
            <a:ext cx="29531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/>
              <a:t>“A Defesa Civil somos todos nós”</a:t>
            </a:r>
          </a:p>
        </p:txBody>
      </p:sp>
      <p:sp>
        <p:nvSpPr>
          <p:cNvPr id="3" name="Retângulo 2"/>
          <p:cNvSpPr/>
          <p:nvPr/>
        </p:nvSpPr>
        <p:spPr>
          <a:xfrm>
            <a:off x="1434058" y="2276828"/>
            <a:ext cx="7472530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700020" algn="ctr"/>
                <a:tab pos="5400040" algn="r"/>
              </a:tabLst>
            </a:pPr>
            <a:r>
              <a:rPr lang="pt-BR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 segundo quadrimestre </a:t>
            </a:r>
            <a:r>
              <a:rPr lang="pt-B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pt-BR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pt-B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Defesa Civil atuou em diversas vistorias </a:t>
            </a:r>
            <a:r>
              <a:rPr lang="pt-BR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como </a:t>
            </a:r>
            <a:r>
              <a:rPr lang="pt-B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autorização de corte de árvores que </a:t>
            </a:r>
            <a:r>
              <a:rPr lang="pt-BR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oferecia </a:t>
            </a:r>
            <a:r>
              <a:rPr lang="pt-B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risco a vida e ao </a:t>
            </a:r>
            <a:r>
              <a:rPr lang="pt-BR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patrimônio. Trabalho realizado </a:t>
            </a:r>
            <a:r>
              <a:rPr lang="pt-B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 auxilio </a:t>
            </a:r>
            <a:r>
              <a:rPr lang="pt-BR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dos departamentos </a:t>
            </a:r>
            <a:r>
              <a:rPr lang="pt-B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pt-BR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Meio Ambiente, Agricultura, Epagri e Corpo de Bombeiros.</a:t>
            </a: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700020" algn="ctr"/>
                <a:tab pos="5400040" algn="r"/>
              </a:tabLst>
            </a:pPr>
            <a:r>
              <a:rPr lang="pt-BR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Todos os relatórios gerados são entregues </a:t>
            </a:r>
            <a:r>
              <a:rPr lang="pt-B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Secretaria de </a:t>
            </a:r>
            <a:r>
              <a:rPr lang="pt-BR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Agricultura Indústria </a:t>
            </a:r>
            <a:r>
              <a:rPr lang="pt-B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pt-BR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Comércio. </a:t>
            </a: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700020" algn="ctr"/>
                <a:tab pos="5400040" algn="r"/>
              </a:tabLst>
            </a:pPr>
            <a:r>
              <a:rPr lang="pt-BR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Fotos </a:t>
            </a:r>
            <a:r>
              <a:rPr lang="pt-B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 anexo.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395535" y="5085184"/>
            <a:ext cx="7364518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700020" algn="ctr"/>
                <a:tab pos="5400040" algn="r"/>
              </a:tabLst>
            </a:pPr>
            <a:r>
              <a:rPr lang="pt-B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pt-BR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="" xmlns:a16="http://schemas.microsoft.com/office/drawing/2014/main" id="{1E6E30C6-E384-4D37-95D8-C510B96153E3}"/>
              </a:ext>
            </a:extLst>
          </p:cNvPr>
          <p:cNvSpPr txBox="1"/>
          <p:nvPr/>
        </p:nvSpPr>
        <p:spPr>
          <a:xfrm>
            <a:off x="1434058" y="1716667"/>
            <a:ext cx="16439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 smtClean="0"/>
              <a:t>01 - ÁRVORES</a:t>
            </a: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149662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79158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395536" y="-566"/>
            <a:ext cx="504056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 descr="C:\Users\Defesa Civil\Pictures\NOVA PASTA\Defesa Civil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06585" y="260647"/>
            <a:ext cx="700003" cy="68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586" y="5949280"/>
            <a:ext cx="864096" cy="6871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/>
          <p:cNvSpPr txBox="1"/>
          <p:nvPr/>
        </p:nvSpPr>
        <p:spPr>
          <a:xfrm>
            <a:off x="899593" y="147873"/>
            <a:ext cx="7306992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pt-BR" sz="2400" b="1" dirty="0"/>
              <a:t>COORDENAÇÃO DE PROTEÇÃO E DEFESA CIVIL</a:t>
            </a:r>
          </a:p>
          <a:p>
            <a:pPr algn="ctr">
              <a:spcBef>
                <a:spcPct val="20000"/>
              </a:spcBef>
            </a:pPr>
            <a:r>
              <a:rPr lang="pt-BR" sz="2400" b="1" dirty="0"/>
              <a:t>CAPIVARI DE BAIXO</a:t>
            </a:r>
          </a:p>
        </p:txBody>
      </p:sp>
      <p:sp>
        <p:nvSpPr>
          <p:cNvPr id="9" name="Retângulo 8"/>
          <p:cNvSpPr/>
          <p:nvPr/>
        </p:nvSpPr>
        <p:spPr>
          <a:xfrm>
            <a:off x="3563494" y="6467202"/>
            <a:ext cx="29531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/>
              <a:t>“A Defesa Civil somos todos nós”</a:t>
            </a:r>
          </a:p>
        </p:txBody>
      </p:sp>
      <p:sp>
        <p:nvSpPr>
          <p:cNvPr id="3" name="Retângulo 2"/>
          <p:cNvSpPr/>
          <p:nvPr/>
        </p:nvSpPr>
        <p:spPr>
          <a:xfrm>
            <a:off x="1115616" y="1128480"/>
            <a:ext cx="779097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700020" algn="ctr"/>
                <a:tab pos="5400040" algn="r"/>
              </a:tabLst>
            </a:pPr>
            <a:r>
              <a:rPr lang="pt-BR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08 – VISTORIAS CONSTANTES NAS ÁREAS DE RISCO</a:t>
            </a:r>
            <a:endParaRPr lang="pt-BR" sz="1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813" y="1551050"/>
            <a:ext cx="3115435" cy="2278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m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102" y="1545399"/>
            <a:ext cx="3051395" cy="228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m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154" y="4001456"/>
            <a:ext cx="3105797" cy="2330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m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670" y="3973148"/>
            <a:ext cx="3053305" cy="2290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613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79158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395536" y="-566"/>
            <a:ext cx="504056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 descr="C:\Users\Defesa Civil\Pictures\NOVA PASTA\Defesa Civil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06585" y="260647"/>
            <a:ext cx="700003" cy="68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586" y="5949280"/>
            <a:ext cx="864096" cy="6871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/>
          <p:cNvSpPr txBox="1"/>
          <p:nvPr/>
        </p:nvSpPr>
        <p:spPr>
          <a:xfrm>
            <a:off x="899593" y="147873"/>
            <a:ext cx="7306992" cy="179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pt-BR" sz="2400" b="1" dirty="0"/>
              <a:t>COORDENAÇÃO DE PROTEÇÃO E DEFESA CIVIL</a:t>
            </a:r>
          </a:p>
          <a:p>
            <a:pPr algn="ctr">
              <a:spcBef>
                <a:spcPct val="20000"/>
              </a:spcBef>
            </a:pPr>
            <a:r>
              <a:rPr lang="pt-BR" sz="2400" b="1" dirty="0"/>
              <a:t>CAPIVARI DE BAIXO</a:t>
            </a:r>
          </a:p>
          <a:p>
            <a:pPr algn="ctr">
              <a:spcBef>
                <a:spcPct val="20000"/>
              </a:spcBef>
            </a:pPr>
            <a:endParaRPr lang="pt-BR" sz="2400" b="1" dirty="0"/>
          </a:p>
          <a:p>
            <a:pPr algn="ctr">
              <a:spcBef>
                <a:spcPct val="20000"/>
              </a:spcBef>
            </a:pPr>
            <a:endParaRPr lang="pt-BR" sz="2400" b="1" dirty="0"/>
          </a:p>
        </p:txBody>
      </p:sp>
      <p:sp>
        <p:nvSpPr>
          <p:cNvPr id="9" name="Retângulo 8"/>
          <p:cNvSpPr/>
          <p:nvPr/>
        </p:nvSpPr>
        <p:spPr>
          <a:xfrm>
            <a:off x="3563494" y="6467202"/>
            <a:ext cx="29531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/>
              <a:t>“A Defesa Civil somos todos nós”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1152004" y="1731811"/>
            <a:ext cx="77194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A Defesa Civil Municipal é composta somente por 02 integrantes.</a:t>
            </a:r>
          </a:p>
          <a:p>
            <a:r>
              <a:rPr lang="pt-BR" dirty="0" smtClean="0"/>
              <a:t>Para atender as demandas e solicitações da população.</a:t>
            </a:r>
          </a:p>
          <a:p>
            <a:endParaRPr lang="pt-BR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dirty="0" smtClean="0"/>
          </a:p>
          <a:p>
            <a:endParaRPr lang="pt-BR" dirty="0" smtClean="0"/>
          </a:p>
          <a:p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="" xmlns:a16="http://schemas.microsoft.com/office/drawing/2014/main" id="{1E6E30C6-E384-4D37-95D8-C510B96153E3}"/>
              </a:ext>
            </a:extLst>
          </p:cNvPr>
          <p:cNvSpPr txBox="1"/>
          <p:nvPr/>
        </p:nvSpPr>
        <p:spPr>
          <a:xfrm>
            <a:off x="1187116" y="1299822"/>
            <a:ext cx="53762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 smtClean="0"/>
              <a:t>09 – RECONHECIMENTO / SOLICITAÇÕES / APOIO</a:t>
            </a: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101557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60223" y="5416579"/>
            <a:ext cx="6944816" cy="1752600"/>
          </a:xfrm>
        </p:spPr>
        <p:txBody>
          <a:bodyPr>
            <a:normAutofit/>
          </a:bodyPr>
          <a:lstStyle/>
          <a:p>
            <a:r>
              <a:rPr lang="pt-BR" sz="1800" dirty="0">
                <a:solidFill>
                  <a:schemeClr val="tx1"/>
                </a:solidFill>
              </a:rPr>
              <a:t>Coordenador: </a:t>
            </a:r>
            <a:r>
              <a:rPr lang="pt-BR" sz="1800" dirty="0" smtClean="0">
                <a:solidFill>
                  <a:schemeClr val="tx1"/>
                </a:solidFill>
              </a:rPr>
              <a:t>Ismael Martins</a:t>
            </a:r>
            <a:endParaRPr lang="pt-BR" sz="1800" dirty="0">
              <a:solidFill>
                <a:schemeClr val="tx1"/>
              </a:solidFill>
            </a:endParaRPr>
          </a:p>
          <a:p>
            <a:r>
              <a:rPr lang="pt-BR" sz="1800" dirty="0">
                <a:solidFill>
                  <a:schemeClr val="tx1"/>
                </a:solidFill>
              </a:rPr>
              <a:t>E-mail: defesacivil@capivaridebaixo.sc.gov.br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0"/>
            <a:ext cx="79158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395536" y="-566"/>
            <a:ext cx="504056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 descr="C:\Users\Defesa Civil\Pictures\NOVA PASTA\Defesa Civil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06585" y="260647"/>
            <a:ext cx="700003" cy="68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586" y="5949280"/>
            <a:ext cx="864096" cy="6871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/>
          <p:cNvSpPr txBox="1"/>
          <p:nvPr/>
        </p:nvSpPr>
        <p:spPr>
          <a:xfrm>
            <a:off x="774885" y="181551"/>
            <a:ext cx="75613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COORDENAÇÃO DE PROTEÇÃO E DEFESA CIVIL</a:t>
            </a:r>
          </a:p>
          <a:p>
            <a:pPr algn="ctr"/>
            <a:r>
              <a:rPr lang="pt-BR" sz="2400" b="1" dirty="0"/>
              <a:t>CAPIVARI DE BAIXO</a:t>
            </a:r>
          </a:p>
        </p:txBody>
      </p:sp>
      <p:sp>
        <p:nvSpPr>
          <p:cNvPr id="9" name="Retângulo 8"/>
          <p:cNvSpPr/>
          <p:nvPr/>
        </p:nvSpPr>
        <p:spPr>
          <a:xfrm>
            <a:off x="1700881" y="6190001"/>
            <a:ext cx="64635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dirty="0">
                <a:solidFill>
                  <a:schemeClr val="accent6">
                    <a:lumMod val="75000"/>
                  </a:schemeClr>
                </a:solidFill>
              </a:rPr>
              <a:t>“A Defesa Civil somos todos nós”</a:t>
            </a:r>
          </a:p>
        </p:txBody>
      </p:sp>
      <p:sp>
        <p:nvSpPr>
          <p:cNvPr id="10" name="Subtítulo 2"/>
          <p:cNvSpPr txBox="1">
            <a:spLocks/>
          </p:cNvSpPr>
          <p:nvPr/>
        </p:nvSpPr>
        <p:spPr>
          <a:xfrm>
            <a:off x="1295128" y="3930330"/>
            <a:ext cx="6944816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600" b="1" dirty="0">
                <a:solidFill>
                  <a:schemeClr val="accent6">
                    <a:lumMod val="75000"/>
                  </a:schemeClr>
                </a:solidFill>
              </a:rPr>
              <a:t>     Muito Obrigado</a:t>
            </a:r>
            <a:r>
              <a:rPr lang="pt-BR" b="1" dirty="0">
                <a:solidFill>
                  <a:schemeClr val="accent6">
                    <a:lumMod val="75000"/>
                  </a:schemeClr>
                </a:solidFill>
              </a:rPr>
              <a:t>!</a:t>
            </a: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>
            <a:off x="1187117" y="1722563"/>
            <a:ext cx="6977266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600" b="1" dirty="0">
                <a:solidFill>
                  <a:schemeClr val="accent6">
                    <a:lumMod val="75000"/>
                  </a:schemeClr>
                </a:solidFill>
              </a:rPr>
              <a:t>     </a:t>
            </a:r>
            <a:r>
              <a:rPr lang="pt-BR" sz="3600" b="1" dirty="0" smtClean="0">
                <a:solidFill>
                  <a:schemeClr val="accent6">
                    <a:lumMod val="75000"/>
                  </a:schemeClr>
                </a:solidFill>
              </a:rPr>
              <a:t>O CUSTO DO CUIDADO É SEMPRE MENOR QUE O CUSTO DO REPARO</a:t>
            </a:r>
            <a:r>
              <a:rPr lang="pt-BR" b="1" dirty="0" smtClean="0">
                <a:solidFill>
                  <a:schemeClr val="accent6">
                    <a:lumMod val="75000"/>
                  </a:schemeClr>
                </a:solidFill>
              </a:rPr>
              <a:t>!</a:t>
            </a:r>
            <a:endParaRPr lang="pt-BR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84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79158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395536" y="-566"/>
            <a:ext cx="504056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 descr="C:\Users\Defesa Civil\Pictures\NOVA PASTA\Defesa Civil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06585" y="260647"/>
            <a:ext cx="700003" cy="68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585" y="5949280"/>
            <a:ext cx="864096" cy="6871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/>
          <p:cNvSpPr txBox="1"/>
          <p:nvPr/>
        </p:nvSpPr>
        <p:spPr>
          <a:xfrm>
            <a:off x="899593" y="147873"/>
            <a:ext cx="7306992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pt-BR" sz="2400" b="1" dirty="0"/>
              <a:t>COORDENAÇÃO DE PROTEÇÃO E DEFESA CIVIL</a:t>
            </a:r>
          </a:p>
          <a:p>
            <a:pPr algn="ctr">
              <a:spcBef>
                <a:spcPct val="20000"/>
              </a:spcBef>
            </a:pPr>
            <a:r>
              <a:rPr lang="pt-BR" sz="2400" b="1" dirty="0"/>
              <a:t>CAPIVARI DE BAIXO</a:t>
            </a:r>
          </a:p>
        </p:txBody>
      </p:sp>
      <p:sp>
        <p:nvSpPr>
          <p:cNvPr id="7" name="Retângulo 6"/>
          <p:cNvSpPr/>
          <p:nvPr/>
        </p:nvSpPr>
        <p:spPr>
          <a:xfrm>
            <a:off x="1211096" y="970342"/>
            <a:ext cx="67309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2400" dirty="0"/>
          </a:p>
        </p:txBody>
      </p:sp>
      <p:sp>
        <p:nvSpPr>
          <p:cNvPr id="10" name="Retângulo 9"/>
          <p:cNvSpPr/>
          <p:nvPr/>
        </p:nvSpPr>
        <p:spPr>
          <a:xfrm>
            <a:off x="3563494" y="6467202"/>
            <a:ext cx="29531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/>
              <a:t>“A Defesa Civil somos todos nós”</a:t>
            </a: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7757570"/>
              </p:ext>
            </p:extLst>
          </p:nvPr>
        </p:nvGraphicFramePr>
        <p:xfrm>
          <a:off x="1691680" y="2744821"/>
          <a:ext cx="6403224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4408"/>
                <a:gridCol w="2134408"/>
                <a:gridCol w="213440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SOLICITAÇÕES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VISTORIAS</a:t>
                      </a:r>
                      <a:r>
                        <a:rPr lang="pt-BR" baseline="0" dirty="0" smtClean="0"/>
                        <a:t> REALZIADAS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SUPRESSÃO/ PODAS REALIZADAS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04</a:t>
                      </a:r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Retângulo 18"/>
          <p:cNvSpPr/>
          <p:nvPr/>
        </p:nvSpPr>
        <p:spPr>
          <a:xfrm>
            <a:off x="1907704" y="1769339"/>
            <a:ext cx="64032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altLang="pt-BR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SOLICITAÇÕES PARA PODA OU SUPRESSÃO DE ÁRVORES</a:t>
            </a:r>
            <a:endParaRPr lang="pt-BR" altLang="pt-BR" sz="1600" dirty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25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79158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395536" y="-566"/>
            <a:ext cx="504056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 descr="C:\Users\Defesa Civil\Pictures\NOVA PASTA\Defesa Civil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06585" y="260647"/>
            <a:ext cx="700003" cy="68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586" y="5949280"/>
            <a:ext cx="864096" cy="6871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/>
          <p:cNvSpPr txBox="1"/>
          <p:nvPr/>
        </p:nvSpPr>
        <p:spPr>
          <a:xfrm>
            <a:off x="899593" y="147873"/>
            <a:ext cx="7306992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pt-BR" sz="2400" b="1" dirty="0"/>
              <a:t>COORDENAÇÃO DE PROTEÇÃO E DEFESA CIVIL</a:t>
            </a:r>
          </a:p>
          <a:p>
            <a:pPr algn="ctr">
              <a:spcBef>
                <a:spcPct val="20000"/>
              </a:spcBef>
            </a:pPr>
            <a:r>
              <a:rPr lang="pt-BR" sz="2400" b="1" dirty="0"/>
              <a:t>CAPIVARI DE BAIXO</a:t>
            </a:r>
          </a:p>
        </p:txBody>
      </p:sp>
      <p:sp>
        <p:nvSpPr>
          <p:cNvPr id="10" name="Retângulo 9"/>
          <p:cNvSpPr/>
          <p:nvPr/>
        </p:nvSpPr>
        <p:spPr>
          <a:xfrm>
            <a:off x="3343302" y="6292879"/>
            <a:ext cx="29531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/>
              <a:t>“A Defesa Civil somos todos nós”</a:t>
            </a: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>
            <a:off x="1183815" y="3212933"/>
            <a:ext cx="7679223" cy="2520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endParaRPr lang="pt-BR" sz="1800" dirty="0"/>
          </a:p>
        </p:txBody>
      </p:sp>
      <p:sp>
        <p:nvSpPr>
          <p:cNvPr id="15" name="Subtítulo 14"/>
          <p:cNvSpPr>
            <a:spLocks noGrp="1"/>
          </p:cNvSpPr>
          <p:nvPr>
            <p:ph type="subTitle" idx="1"/>
          </p:nvPr>
        </p:nvSpPr>
        <p:spPr>
          <a:xfrm>
            <a:off x="1834329" y="691328"/>
            <a:ext cx="6400800" cy="1752600"/>
          </a:xfrm>
        </p:spPr>
        <p:txBody>
          <a:bodyPr>
            <a:normAutofit/>
          </a:bodyPr>
          <a:lstStyle/>
          <a:p>
            <a:r>
              <a:rPr lang="pt-BR" sz="1100" dirty="0"/>
              <a:t>HJ                  </a:t>
            </a:r>
          </a:p>
          <a:p>
            <a:endParaRPr lang="pt-BR" sz="1100" dirty="0"/>
          </a:p>
          <a:p>
            <a:r>
              <a:rPr lang="pt-BR" sz="2000" b="1" dirty="0">
                <a:solidFill>
                  <a:schemeClr val="tx1"/>
                </a:solidFill>
              </a:rPr>
              <a:t>  </a:t>
            </a:r>
          </a:p>
        </p:txBody>
      </p:sp>
      <p:sp>
        <p:nvSpPr>
          <p:cNvPr id="3" name="Retângulo 2"/>
          <p:cNvSpPr/>
          <p:nvPr/>
        </p:nvSpPr>
        <p:spPr>
          <a:xfrm>
            <a:off x="1183814" y="4748951"/>
            <a:ext cx="720460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altLang="pt-BR" sz="1600" b="1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Local: Bairro Santo André</a:t>
            </a:r>
            <a:endParaRPr lang="pt-BR" altLang="pt-BR" sz="1600" dirty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870" y="1052736"/>
            <a:ext cx="3382749" cy="3696215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323" y="1060620"/>
            <a:ext cx="3810394" cy="3583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0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79158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395536" y="-566"/>
            <a:ext cx="504056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 descr="C:\Users\Defesa Civil\Pictures\NOVA PASTA\Defesa Civil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06585" y="260647"/>
            <a:ext cx="700003" cy="68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586" y="5949280"/>
            <a:ext cx="864096" cy="6871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/>
          <p:cNvSpPr txBox="1"/>
          <p:nvPr/>
        </p:nvSpPr>
        <p:spPr>
          <a:xfrm>
            <a:off x="899593" y="147873"/>
            <a:ext cx="7306992" cy="134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pt-BR" sz="2400" b="1" dirty="0"/>
              <a:t>COORDENAÇÃO DE PROTEÇÃO E DEFESA CIVIL</a:t>
            </a:r>
          </a:p>
          <a:p>
            <a:pPr algn="ctr">
              <a:spcBef>
                <a:spcPct val="20000"/>
              </a:spcBef>
            </a:pPr>
            <a:r>
              <a:rPr lang="pt-BR" sz="2400" b="1" dirty="0"/>
              <a:t>CAPIVARI DE BAIXO</a:t>
            </a:r>
          </a:p>
          <a:p>
            <a:pPr algn="ctr">
              <a:spcBef>
                <a:spcPct val="20000"/>
              </a:spcBef>
            </a:pPr>
            <a:endParaRPr lang="pt-BR" sz="2400" b="1" dirty="0"/>
          </a:p>
        </p:txBody>
      </p:sp>
      <p:sp>
        <p:nvSpPr>
          <p:cNvPr id="9" name="Retângulo 8"/>
          <p:cNvSpPr/>
          <p:nvPr/>
        </p:nvSpPr>
        <p:spPr>
          <a:xfrm>
            <a:off x="3563494" y="6467202"/>
            <a:ext cx="29531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/>
              <a:t>“A Defesa Civil somos todos nós”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1318386" y="1159148"/>
            <a:ext cx="7128792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pt-BR" sz="2000" b="1" u="sng" dirty="0"/>
          </a:p>
          <a:p>
            <a:endParaRPr lang="pt-BR" dirty="0"/>
          </a:p>
          <a:p>
            <a:pPr marL="342900" lvl="0" indent="-342900">
              <a:lnSpc>
                <a:spcPct val="150000"/>
              </a:lnSpc>
              <a:buAutoNum type="arabicPeriod"/>
            </a:pPr>
            <a:endParaRPr lang="pt-B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345271" y="2149550"/>
            <a:ext cx="737053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tabLst>
                <a:tab pos="2700020" algn="ctr"/>
                <a:tab pos="5400040" algn="r"/>
              </a:tabLst>
            </a:pPr>
            <a:r>
              <a:rPr lang="pt-BR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Vistoria em </a:t>
            </a:r>
            <a:r>
              <a:rPr lang="pt-BR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Residências</a:t>
            </a:r>
            <a:r>
              <a:rPr lang="pt-B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que apresentam risco a vida ao patrimônio trabalho feito em parceria com o departamento de habitação, relatórios entregues a Secretaria de Assistência </a:t>
            </a:r>
            <a:r>
              <a:rPr lang="pt-BR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Social.</a:t>
            </a:r>
            <a:endParaRPr lang="pt-BR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tabLst>
                <a:tab pos="2700020" algn="ctr"/>
                <a:tab pos="5400040" algn="r"/>
              </a:tabLst>
            </a:pPr>
            <a:endParaRPr lang="pt-BR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tabLst>
                <a:tab pos="2700020" algn="ctr"/>
                <a:tab pos="5400040" algn="r"/>
              </a:tabLst>
            </a:pPr>
            <a:endParaRPr lang="pt-BR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tabLst>
                <a:tab pos="2700020" algn="ctr"/>
                <a:tab pos="5400040" algn="r"/>
              </a:tabLst>
            </a:pPr>
            <a:r>
              <a:rPr lang="pt-BR" b="1" dirty="0"/>
              <a:t>                                        </a:t>
            </a:r>
            <a:endParaRPr lang="pt-BR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700020" algn="ctr"/>
                <a:tab pos="5400040" algn="r"/>
              </a:tabLst>
            </a:pPr>
            <a:endParaRPr lang="pt-BR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700020" algn="ctr"/>
                <a:tab pos="5400040" algn="r"/>
              </a:tabLst>
            </a:pPr>
            <a:r>
              <a:rPr lang="pt-BR" sz="1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1E6E30C6-E384-4D37-95D8-C510B96153E3}"/>
              </a:ext>
            </a:extLst>
          </p:cNvPr>
          <p:cNvSpPr txBox="1"/>
          <p:nvPr/>
        </p:nvSpPr>
        <p:spPr>
          <a:xfrm>
            <a:off x="1333539" y="1571383"/>
            <a:ext cx="20336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 smtClean="0"/>
              <a:t>02 - RESIDÊNCIAS</a:t>
            </a: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84873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79158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395536" y="-566"/>
            <a:ext cx="504056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 descr="C:\Users\Defesa Civil\Pictures\NOVA PASTA\Defesa Civil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06585" y="260647"/>
            <a:ext cx="700003" cy="68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585" y="5949280"/>
            <a:ext cx="864096" cy="6871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/>
          <p:cNvSpPr txBox="1"/>
          <p:nvPr/>
        </p:nvSpPr>
        <p:spPr>
          <a:xfrm>
            <a:off x="899593" y="147873"/>
            <a:ext cx="7306992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pt-BR" sz="2400" b="1" dirty="0"/>
              <a:t>COORDENAÇÃO DE PROTEÇÃO E DEFESA CIVIL</a:t>
            </a:r>
          </a:p>
          <a:p>
            <a:pPr algn="ctr">
              <a:spcBef>
                <a:spcPct val="20000"/>
              </a:spcBef>
            </a:pPr>
            <a:r>
              <a:rPr lang="pt-BR" sz="2400" b="1" dirty="0"/>
              <a:t>CAPIVARI DE BAIXO</a:t>
            </a:r>
          </a:p>
        </p:txBody>
      </p:sp>
      <p:sp>
        <p:nvSpPr>
          <p:cNvPr id="7" name="Retângulo 6"/>
          <p:cNvSpPr/>
          <p:nvPr/>
        </p:nvSpPr>
        <p:spPr>
          <a:xfrm>
            <a:off x="1211096" y="970342"/>
            <a:ext cx="67309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2400" dirty="0"/>
          </a:p>
        </p:txBody>
      </p:sp>
      <p:sp>
        <p:nvSpPr>
          <p:cNvPr id="10" name="Retângulo 9"/>
          <p:cNvSpPr/>
          <p:nvPr/>
        </p:nvSpPr>
        <p:spPr>
          <a:xfrm>
            <a:off x="3563494" y="6467202"/>
            <a:ext cx="29531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/>
              <a:t>“A Defesa Civil somos todos nós”</a:t>
            </a: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8112583"/>
              </p:ext>
            </p:extLst>
          </p:nvPr>
        </p:nvGraphicFramePr>
        <p:xfrm>
          <a:off x="1538801" y="2373864"/>
          <a:ext cx="6403224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7215"/>
                <a:gridCol w="322600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SOLICITAÇÕES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LAUDO</a:t>
                      </a:r>
                      <a:r>
                        <a:rPr lang="pt-BR" baseline="0" dirty="0" smtClean="0"/>
                        <a:t> PARA SEGURADORA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05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04</a:t>
                      </a:r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8" name="Tabela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5645661"/>
              </p:ext>
            </p:extLst>
          </p:nvPr>
        </p:nvGraphicFramePr>
        <p:xfrm>
          <a:off x="1538801" y="3685113"/>
          <a:ext cx="6403224" cy="155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4408"/>
                <a:gridCol w="2134408"/>
                <a:gridCol w="2134408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ACOMP.</a:t>
                      </a:r>
                      <a:r>
                        <a:rPr lang="pt-BR" baseline="0" dirty="0" smtClean="0"/>
                        <a:t> ASSISTÊNCIA SOCIAL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VISTORIAS</a:t>
                      </a:r>
                      <a:r>
                        <a:rPr lang="pt-BR" baseline="0" dirty="0" smtClean="0"/>
                        <a:t> REALZIADAS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RELATÓRIOS ENCAMINHADOS PARA ASSISTENCIA SOCIAL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04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05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04</a:t>
                      </a:r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Retângulo 18"/>
          <p:cNvSpPr/>
          <p:nvPr/>
        </p:nvSpPr>
        <p:spPr>
          <a:xfrm>
            <a:off x="3059832" y="1467183"/>
            <a:ext cx="48821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altLang="pt-BR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VISTORIA EM RESIDÊNCIAS</a:t>
            </a:r>
            <a:endParaRPr lang="pt-BR" altLang="pt-BR" sz="1600" dirty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768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79158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395536" y="-566"/>
            <a:ext cx="504056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 descr="C:\Users\Defesa Civil\Pictures\NOVA PASTA\Defesa Civil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06585" y="260647"/>
            <a:ext cx="700003" cy="68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586" y="5949280"/>
            <a:ext cx="864096" cy="6871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/>
          <p:cNvSpPr txBox="1"/>
          <p:nvPr/>
        </p:nvSpPr>
        <p:spPr>
          <a:xfrm>
            <a:off x="1386588" y="52216"/>
            <a:ext cx="7306992" cy="2234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pt-BR" sz="2400" b="1" dirty="0"/>
              <a:t>COORDENAÇÃO DE PROTEÇÃO E DEFESA CIVIL</a:t>
            </a:r>
          </a:p>
          <a:p>
            <a:pPr algn="ctr">
              <a:spcBef>
                <a:spcPct val="20000"/>
              </a:spcBef>
            </a:pPr>
            <a:r>
              <a:rPr lang="pt-BR" sz="2400" b="1" dirty="0"/>
              <a:t>CAPIVARI DE BAIXO</a:t>
            </a:r>
          </a:p>
          <a:p>
            <a:pPr algn="ctr">
              <a:spcBef>
                <a:spcPct val="20000"/>
              </a:spcBef>
            </a:pPr>
            <a:r>
              <a:rPr lang="pt-BR" sz="2400" b="1" dirty="0"/>
              <a:t> </a:t>
            </a:r>
          </a:p>
          <a:p>
            <a:pPr algn="ctr">
              <a:spcBef>
                <a:spcPct val="20000"/>
              </a:spcBef>
            </a:pPr>
            <a:endParaRPr lang="pt-BR" sz="2400" b="1" dirty="0"/>
          </a:p>
          <a:p>
            <a:pPr algn="ctr">
              <a:spcBef>
                <a:spcPct val="20000"/>
              </a:spcBef>
            </a:pPr>
            <a:endParaRPr lang="pt-BR" sz="2400" b="1" dirty="0"/>
          </a:p>
        </p:txBody>
      </p:sp>
      <p:sp>
        <p:nvSpPr>
          <p:cNvPr id="9" name="Retângulo 8"/>
          <p:cNvSpPr/>
          <p:nvPr/>
        </p:nvSpPr>
        <p:spPr>
          <a:xfrm>
            <a:off x="3563494" y="6467202"/>
            <a:ext cx="29531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/>
              <a:t>“A Defesa Civil somos todos nós”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1691680" y="4754204"/>
            <a:ext cx="69127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altLang="pt-BR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Legenda: </a:t>
            </a:r>
            <a:r>
              <a:rPr lang="pt-BR" altLang="pt-BR" sz="16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Registro</a:t>
            </a:r>
            <a:r>
              <a:rPr lang="pt-BR" altLang="pt-BR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altLang="pt-BR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fotográfico </a:t>
            </a:r>
            <a:r>
              <a:rPr lang="pt-BR" altLang="pt-BR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altLang="pt-BR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“in loco</a:t>
            </a:r>
            <a:r>
              <a:rPr lang="pt-BR" altLang="pt-BR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endParaRPr lang="pt-BR" altLang="pt-BR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t-BR" altLang="pt-BR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Local</a:t>
            </a:r>
            <a:r>
              <a:rPr lang="pt-BR" altLang="pt-BR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pt-BR" altLang="pt-BR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Alvorada</a:t>
            </a:r>
          </a:p>
          <a:p>
            <a:pPr algn="just"/>
            <a:r>
              <a:rPr lang="pt-BR" altLang="pt-BR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endParaRPr lang="pt-BR" altLang="pt-BR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/>
          <a:srcRect l="36613" t="6601" r="36612" b="12200"/>
          <a:stretch/>
        </p:blipFill>
        <p:spPr>
          <a:xfrm>
            <a:off x="1851022" y="951752"/>
            <a:ext cx="1941733" cy="331236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5"/>
          <a:srcRect l="37400" t="6601" r="37401" b="10801"/>
          <a:stretch/>
        </p:blipFill>
        <p:spPr>
          <a:xfrm>
            <a:off x="3923928" y="947846"/>
            <a:ext cx="1944216" cy="3316274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6"/>
          <a:srcRect l="36613" t="5201" r="36612" b="12200"/>
          <a:stretch/>
        </p:blipFill>
        <p:spPr>
          <a:xfrm>
            <a:off x="6024775" y="947846"/>
            <a:ext cx="2075617" cy="331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7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79158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395536" y="-566"/>
            <a:ext cx="504056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 descr="C:\Users\Defesa Civil\Pictures\NOVA PASTA\Defesa Civil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06585" y="260647"/>
            <a:ext cx="700003" cy="68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586" y="5949280"/>
            <a:ext cx="864096" cy="6871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/>
          <p:cNvSpPr txBox="1"/>
          <p:nvPr/>
        </p:nvSpPr>
        <p:spPr>
          <a:xfrm>
            <a:off x="899593" y="147873"/>
            <a:ext cx="7306992" cy="134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pt-BR" sz="2400" b="1" dirty="0"/>
              <a:t>COORDENAÇÃO DE PROTEÇÃO E DEFESA CIVIL</a:t>
            </a:r>
          </a:p>
          <a:p>
            <a:pPr algn="ctr">
              <a:spcBef>
                <a:spcPct val="20000"/>
              </a:spcBef>
            </a:pPr>
            <a:r>
              <a:rPr lang="pt-BR" sz="2400" b="1" dirty="0"/>
              <a:t>CAPIVARI DE BAIXO</a:t>
            </a:r>
          </a:p>
          <a:p>
            <a:pPr algn="ctr">
              <a:spcBef>
                <a:spcPct val="20000"/>
              </a:spcBef>
            </a:pPr>
            <a:endParaRPr lang="pt-BR" sz="2400" b="1" dirty="0"/>
          </a:p>
        </p:txBody>
      </p:sp>
      <p:sp>
        <p:nvSpPr>
          <p:cNvPr id="9" name="Retângulo 8"/>
          <p:cNvSpPr/>
          <p:nvPr/>
        </p:nvSpPr>
        <p:spPr>
          <a:xfrm>
            <a:off x="3563494" y="6467202"/>
            <a:ext cx="29531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/>
              <a:t>“A Defesa Civil somos todos nós”</a:t>
            </a:r>
          </a:p>
        </p:txBody>
      </p:sp>
      <p:sp>
        <p:nvSpPr>
          <p:cNvPr id="10" name="Retângulo 9"/>
          <p:cNvSpPr/>
          <p:nvPr/>
        </p:nvSpPr>
        <p:spPr>
          <a:xfrm>
            <a:off x="1295877" y="2065659"/>
            <a:ext cx="7165304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dirty="0" smtClean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Realizado </a:t>
            </a: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Vistoria </a:t>
            </a:r>
            <a:r>
              <a:rPr lang="pt-BR" dirty="0" smtClean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quinzenal na </a:t>
            </a: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bacia de óleo da antiga </a:t>
            </a:r>
            <a:r>
              <a:rPr lang="pt-BR" dirty="0" smtClean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Sul </a:t>
            </a: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lang="pt-BR" dirty="0" smtClean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uímica </a:t>
            </a: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pt-BR" dirty="0" smtClean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efinaria</a:t>
            </a: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com  o intuito de acompanhar e monitorar o local, tendo em vista obrigações previstas no Inquérito Civil nº. . 06.2009.00004556-2, da 6ª PROMOTORIA DE JUSTIÇA REGIONAL DE DEFESA DO MEIO AMBIENTE.</a:t>
            </a:r>
            <a:endParaRPr lang="pt-B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Sendo assim, segue anexos fotos e avaliação de risco sobre o talude da bacia de óleo</a:t>
            </a:r>
            <a:r>
              <a:rPr lang="pt-BR" dirty="0" smtClean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dirty="0" smtClean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 relatórios são realizados e entregues quinzenalmente a Promotoria de Justiça do Município.</a:t>
            </a:r>
            <a:endParaRPr lang="pt-B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="" xmlns:a16="http://schemas.microsoft.com/office/drawing/2014/main" id="{1E6E30C6-E384-4D37-95D8-C510B96153E3}"/>
              </a:ext>
            </a:extLst>
          </p:cNvPr>
          <p:cNvSpPr txBox="1"/>
          <p:nvPr/>
        </p:nvSpPr>
        <p:spPr>
          <a:xfrm>
            <a:off x="1313347" y="1497365"/>
            <a:ext cx="22715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 smtClean="0"/>
              <a:t>03 - BÁCIA DE ÓLEO</a:t>
            </a: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152653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79158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395536" y="-566"/>
            <a:ext cx="504056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 descr="C:\Users\Defesa Civil\Pictures\NOVA PASTA\Defesa Civil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06585" y="260647"/>
            <a:ext cx="700003" cy="68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585" y="5949280"/>
            <a:ext cx="864096" cy="6871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/>
          <p:cNvSpPr txBox="1"/>
          <p:nvPr/>
        </p:nvSpPr>
        <p:spPr>
          <a:xfrm>
            <a:off x="899593" y="147873"/>
            <a:ext cx="7306992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pt-BR" sz="2400" b="1" dirty="0"/>
              <a:t>COORDENAÇÃO DE PROTEÇÃO E DEFESA CIVIL</a:t>
            </a:r>
          </a:p>
          <a:p>
            <a:pPr algn="ctr">
              <a:spcBef>
                <a:spcPct val="20000"/>
              </a:spcBef>
            </a:pPr>
            <a:r>
              <a:rPr lang="pt-BR" sz="2400" b="1" dirty="0"/>
              <a:t>CAPIVARI DE BAIXO</a:t>
            </a:r>
          </a:p>
        </p:txBody>
      </p:sp>
      <p:sp>
        <p:nvSpPr>
          <p:cNvPr id="7" name="Retângulo 6"/>
          <p:cNvSpPr/>
          <p:nvPr/>
        </p:nvSpPr>
        <p:spPr>
          <a:xfrm>
            <a:off x="1211096" y="970342"/>
            <a:ext cx="67309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2400" dirty="0"/>
          </a:p>
        </p:txBody>
      </p:sp>
      <p:sp>
        <p:nvSpPr>
          <p:cNvPr id="10" name="Retângulo 9"/>
          <p:cNvSpPr/>
          <p:nvPr/>
        </p:nvSpPr>
        <p:spPr>
          <a:xfrm>
            <a:off x="3563494" y="6467202"/>
            <a:ext cx="29531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/>
              <a:t>“A Defesa Civil somos todos nós”</a:t>
            </a: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1834696"/>
              </p:ext>
            </p:extLst>
          </p:nvPr>
        </p:nvGraphicFramePr>
        <p:xfrm>
          <a:off x="1476227" y="1718394"/>
          <a:ext cx="6667785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1837"/>
                <a:gridCol w="299594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baseline="0" dirty="0" smtClean="0"/>
                        <a:t>PROGRAMADAS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REALIZADAS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16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08</a:t>
                      </a:r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Retângulo 18"/>
          <p:cNvSpPr/>
          <p:nvPr/>
        </p:nvSpPr>
        <p:spPr>
          <a:xfrm>
            <a:off x="3027724" y="1285033"/>
            <a:ext cx="48821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altLang="pt-BR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VISTORIA BÁCIA DE ÓLEO</a:t>
            </a:r>
            <a:endParaRPr lang="pt-BR" altLang="pt-BR" sz="1600" dirty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4"/>
          <a:srcRect l="10625" t="12200" r="11414" b="5201"/>
          <a:stretch/>
        </p:blipFill>
        <p:spPr>
          <a:xfrm>
            <a:off x="2441543" y="2636912"/>
            <a:ext cx="5197082" cy="309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04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4225</TotalTime>
  <Words>1167</Words>
  <Application>Microsoft Office PowerPoint</Application>
  <PresentationFormat>Apresentação na tela (4:3)</PresentationFormat>
  <Paragraphs>200</Paragraphs>
  <Slides>22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23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Usuario</dc:creator>
  <cp:lastModifiedBy>usuário</cp:lastModifiedBy>
  <cp:revision>253</cp:revision>
  <cp:lastPrinted>2022-02-15T12:56:18Z</cp:lastPrinted>
  <dcterms:created xsi:type="dcterms:W3CDTF">2021-02-17T16:13:05Z</dcterms:created>
  <dcterms:modified xsi:type="dcterms:W3CDTF">2022-09-27T15:14:52Z</dcterms:modified>
</cp:coreProperties>
</file>