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58" r:id="rId5"/>
    <p:sldId id="281" r:id="rId6"/>
    <p:sldId id="260" r:id="rId7"/>
    <p:sldId id="261" r:id="rId8"/>
    <p:sldId id="263" r:id="rId9"/>
    <p:sldId id="266" r:id="rId10"/>
    <p:sldId id="268" r:id="rId11"/>
    <p:sldId id="275" r:id="rId12"/>
    <p:sldId id="276" r:id="rId13"/>
    <p:sldId id="277" r:id="rId14"/>
    <p:sldId id="278" r:id="rId15"/>
    <p:sldId id="279" r:id="rId16"/>
    <p:sldId id="282" r:id="rId17"/>
    <p:sldId id="283" r:id="rId18"/>
    <p:sldId id="284" r:id="rId19"/>
    <p:sldId id="310" r:id="rId20"/>
    <p:sldId id="311" r:id="rId21"/>
    <p:sldId id="313" r:id="rId22"/>
    <p:sldId id="285" r:id="rId23"/>
    <p:sldId id="290" r:id="rId24"/>
    <p:sldId id="291" r:id="rId25"/>
    <p:sldId id="314" r:id="rId26"/>
    <p:sldId id="315" r:id="rId27"/>
    <p:sldId id="308" r:id="rId28"/>
  </p:sldIdLst>
  <p:sldSz cx="9144000" cy="5143500" type="screen16x9"/>
  <p:notesSz cx="6797675" cy="9926638"/>
  <p:defaultTextStyle>
    <a:defPPr>
      <a:defRPr lang="pt-BR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4291" autoAdjust="0"/>
  </p:normalViewPr>
  <p:slideViewPr>
    <p:cSldViewPr>
      <p:cViewPr>
        <p:scale>
          <a:sx n="80" d="100"/>
          <a:sy n="80" d="100"/>
        </p:scale>
        <p:origin x="-1146" y="-3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6\arthur\OUVIDORIA\relat&#243;rio%20de%20atendiment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6\arthur\OUVIDORIA\relat&#243;rio%20de%20atendiment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6\arthur\OUVIDORIA\relat&#243;rio%20de%20atendiment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6\arthur\OUVIDORIA\relat&#243;rio%20de%20atendiment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 QUADRIMESTRE.xlsx]RECEITAS PÚBLICAS'!$A$62</c:f>
              <c:strCache>
                <c:ptCount val="1"/>
                <c:pt idx="0">
                  <c:v>Exercício</c:v>
                </c:pt>
              </c:strCache>
            </c:strRef>
          </c:tx>
          <c:invertIfNegative val="0"/>
          <c:val>
            <c:numRef>
              <c:f>'[2 QUADRIMESTRE.xlsx]RECEITAS PÚBLICAS'!$A$63:$A$65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val>
        </c:ser>
        <c:ser>
          <c:idx val="1"/>
          <c:order val="1"/>
          <c:tx>
            <c:strRef>
              <c:f>'[2 QUADRIMESTRE.xlsx]RECEITAS PÚBLICAS'!$B$62</c:f>
              <c:strCache>
                <c:ptCount val="1"/>
                <c:pt idx="0">
                  <c:v>Valores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3333333333333332E-3"/>
                  <c:y val="-2.5506707494896471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11955830795433E-2"/>
                  <c:y val="-7.4304893892323934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909440760877657E-2"/>
                  <c:y val="-1.666276119534188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'[2 QUADRIMESTRE.xlsx]RECEITAS PÚBLICAS'!$B$63:$B$65</c:f>
              <c:numCache>
                <c:formatCode>#,##0.00</c:formatCode>
                <c:ptCount val="3"/>
                <c:pt idx="0">
                  <c:v>56936784.210000001</c:v>
                </c:pt>
                <c:pt idx="1">
                  <c:v>63440824.32</c:v>
                </c:pt>
                <c:pt idx="2">
                  <c:v>77366278.989999995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342656"/>
        <c:axId val="212344192"/>
      </c:barChart>
      <c:catAx>
        <c:axId val="212342656"/>
        <c:scaling>
          <c:orientation val="minMax"/>
        </c:scaling>
        <c:delete val="0"/>
        <c:axPos val="b"/>
        <c:majorTickMark val="out"/>
        <c:minorTickMark val="none"/>
        <c:tickLblPos val="nextTo"/>
        <c:crossAx val="212344192"/>
        <c:crosses val="autoZero"/>
        <c:auto val="1"/>
        <c:lblAlgn val="ctr"/>
        <c:lblOffset val="100"/>
        <c:noMultiLvlLbl val="0"/>
      </c:catAx>
      <c:valAx>
        <c:axId val="2123441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2342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err="1"/>
                      <a:t>Tributação</a:t>
                    </a:r>
                    <a:r>
                      <a:rPr lang="en-US"/>
                      <a:t>; </a:t>
                    </a:r>
                    <a:r>
                      <a:rPr lang="en-US" smtClean="0"/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'[relatório de atendimentos.xlsx]1º Quad 2022'!$G$93:$G$104</c:f>
              <c:strCache>
                <c:ptCount val="12"/>
                <c:pt idx="0">
                  <c:v>Fiscal de Postura</c:v>
                </c:pt>
                <c:pt idx="1">
                  <c:v>Educação </c:v>
                </c:pt>
                <c:pt idx="2">
                  <c:v>Saúde</c:v>
                </c:pt>
                <c:pt idx="3">
                  <c:v>Infraestrutura, Mobilidade e Segurança Pública</c:v>
                </c:pt>
                <c:pt idx="4">
                  <c:v>Assessoria Especial</c:v>
                </c:pt>
                <c:pt idx="5">
                  <c:v>Iluminação Pública</c:v>
                </c:pt>
                <c:pt idx="6">
                  <c:v>Central do Cidadão</c:v>
                </c:pt>
                <c:pt idx="7">
                  <c:v>Águas Capivari</c:v>
                </c:pt>
                <c:pt idx="8">
                  <c:v>Tributação</c:v>
                </c:pt>
                <c:pt idx="9">
                  <c:v>Departamento Pessoal</c:v>
                </c:pt>
                <c:pt idx="10">
                  <c:v>Sem assunto</c:v>
                </c:pt>
                <c:pt idx="11">
                  <c:v>Outros</c:v>
                </c:pt>
              </c:strCache>
            </c:strRef>
          </c:cat>
          <c:val>
            <c:numRef>
              <c:f>'[relatório de atendimentos.xlsx]1º Quad 2022'!$H$93:$H$104</c:f>
              <c:numCache>
                <c:formatCode>General</c:formatCode>
                <c:ptCount val="12"/>
                <c:pt idx="0">
                  <c:v>33</c:v>
                </c:pt>
                <c:pt idx="1">
                  <c:v>9</c:v>
                </c:pt>
                <c:pt idx="2">
                  <c:v>17</c:v>
                </c:pt>
                <c:pt idx="3">
                  <c:v>11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6</c:v>
                </c:pt>
                <c:pt idx="8">
                  <c:v>23</c:v>
                </c:pt>
                <c:pt idx="9">
                  <c:v>1</c:v>
                </c:pt>
                <c:pt idx="10">
                  <c:v>10</c:v>
                </c:pt>
                <c:pt idx="11">
                  <c:v>10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'[relatório de atendimentos.xlsx]APRESENT'!$A$17:$A$19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 (até 2º QUA)</c:v>
                </c:pt>
              </c:strCache>
            </c:strRef>
          </c:cat>
          <c:val>
            <c:numRef>
              <c:f>'[relatório de atendimentos.xlsx]APRESENT'!$B$17:$B$19</c:f>
              <c:numCache>
                <c:formatCode>_-* #,##0_-;\-* #,##0_-;_-* "-"??_-;_-@_-</c:formatCode>
                <c:ptCount val="3"/>
                <c:pt idx="0">
                  <c:v>170</c:v>
                </c:pt>
                <c:pt idx="1">
                  <c:v>189</c:v>
                </c:pt>
                <c:pt idx="2" formatCode="General">
                  <c:v>220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1664256"/>
        <c:axId val="211666048"/>
      </c:barChart>
      <c:catAx>
        <c:axId val="211664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211666048"/>
        <c:crosses val="autoZero"/>
        <c:auto val="1"/>
        <c:lblAlgn val="ctr"/>
        <c:lblOffset val="100"/>
        <c:noMultiLvlLbl val="0"/>
      </c:catAx>
      <c:valAx>
        <c:axId val="21166604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11664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'[relatório de atendimentos.xlsx]APRESENT'!$A$2</c:f>
              <c:strCache>
                <c:ptCount val="1"/>
                <c:pt idx="0">
                  <c:v>Ouvidoria </c:v>
                </c:pt>
              </c:strCache>
            </c:strRef>
          </c:tx>
          <c:marker>
            <c:symbol val="none"/>
          </c:marker>
          <c:cat>
            <c:strRef>
              <c:f>'[relatório de atendimentos.xlsx]APRESENT'!$B$1:$I$1</c:f>
              <c:strCache>
                <c:ptCount val="8"/>
                <c:pt idx="0">
                  <c:v>1º QUA 2020</c:v>
                </c:pt>
                <c:pt idx="1">
                  <c:v>2º QUA 2020</c:v>
                </c:pt>
                <c:pt idx="2">
                  <c:v>3º QUA 2020</c:v>
                </c:pt>
                <c:pt idx="3">
                  <c:v>1º QUA 2021</c:v>
                </c:pt>
                <c:pt idx="4">
                  <c:v>2º QUA 2021</c:v>
                </c:pt>
                <c:pt idx="5">
                  <c:v>3º QUA 2021</c:v>
                </c:pt>
                <c:pt idx="6">
                  <c:v>1º QUA 2022</c:v>
                </c:pt>
                <c:pt idx="7">
                  <c:v>2º QUA 2022</c:v>
                </c:pt>
              </c:strCache>
            </c:strRef>
          </c:cat>
          <c:val>
            <c:numRef>
              <c:f>'[relatório de atendimentos.xlsx]APRESENT'!$B$2:$I$2</c:f>
              <c:numCache>
                <c:formatCode>General</c:formatCode>
                <c:ptCount val="8"/>
                <c:pt idx="0">
                  <c:v>17</c:v>
                </c:pt>
                <c:pt idx="1">
                  <c:v>26</c:v>
                </c:pt>
                <c:pt idx="2">
                  <c:v>39</c:v>
                </c:pt>
                <c:pt idx="3">
                  <c:v>45</c:v>
                </c:pt>
                <c:pt idx="4">
                  <c:v>50</c:v>
                </c:pt>
                <c:pt idx="5">
                  <c:v>51</c:v>
                </c:pt>
                <c:pt idx="6">
                  <c:v>77</c:v>
                </c:pt>
                <c:pt idx="7">
                  <c:v>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'[relatório de atendimentos.xlsx]APRESENT'!$A$3</c:f>
              <c:strCache>
                <c:ptCount val="1"/>
                <c:pt idx="0">
                  <c:v>LAI</c:v>
                </c:pt>
              </c:strCache>
            </c:strRef>
          </c:tx>
          <c:marker>
            <c:symbol val="none"/>
          </c:marker>
          <c:cat>
            <c:strRef>
              <c:f>'[relatório de atendimentos.xlsx]APRESENT'!$B$1:$I$1</c:f>
              <c:strCache>
                <c:ptCount val="8"/>
                <c:pt idx="0">
                  <c:v>1º QUA 2020</c:v>
                </c:pt>
                <c:pt idx="1">
                  <c:v>2º QUA 2020</c:v>
                </c:pt>
                <c:pt idx="2">
                  <c:v>3º QUA 2020</c:v>
                </c:pt>
                <c:pt idx="3">
                  <c:v>1º QUA 2021</c:v>
                </c:pt>
                <c:pt idx="4">
                  <c:v>2º QUA 2021</c:v>
                </c:pt>
                <c:pt idx="5">
                  <c:v>3º QUA 2021</c:v>
                </c:pt>
                <c:pt idx="6">
                  <c:v>1º QUA 2022</c:v>
                </c:pt>
                <c:pt idx="7">
                  <c:v>2º QUA 2022</c:v>
                </c:pt>
              </c:strCache>
            </c:strRef>
          </c:cat>
          <c:val>
            <c:numRef>
              <c:f>'[relatório de atendimentos.xlsx]APRESENT'!$B$3:$I$3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7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'[relatório de atendimentos.xlsx]APRESENT'!$A$4</c:f>
              <c:strCache>
                <c:ptCount val="1"/>
                <c:pt idx="0">
                  <c:v>Carta serviço</c:v>
                </c:pt>
              </c:strCache>
            </c:strRef>
          </c:tx>
          <c:marker>
            <c:symbol val="none"/>
          </c:marker>
          <c:cat>
            <c:strRef>
              <c:f>'[relatório de atendimentos.xlsx]APRESENT'!$B$1:$I$1</c:f>
              <c:strCache>
                <c:ptCount val="8"/>
                <c:pt idx="0">
                  <c:v>1º QUA 2020</c:v>
                </c:pt>
                <c:pt idx="1">
                  <c:v>2º QUA 2020</c:v>
                </c:pt>
                <c:pt idx="2">
                  <c:v>3º QUA 2020</c:v>
                </c:pt>
                <c:pt idx="3">
                  <c:v>1º QUA 2021</c:v>
                </c:pt>
                <c:pt idx="4">
                  <c:v>2º QUA 2021</c:v>
                </c:pt>
                <c:pt idx="5">
                  <c:v>3º QUA 2021</c:v>
                </c:pt>
                <c:pt idx="6">
                  <c:v>1º QUA 2022</c:v>
                </c:pt>
                <c:pt idx="7">
                  <c:v>2º QUA 2022</c:v>
                </c:pt>
              </c:strCache>
            </c:strRef>
          </c:cat>
          <c:val>
            <c:numRef>
              <c:f>'[relatório de atendimentos.xlsx]APRESENT'!$B$4:$I$4</c:f>
              <c:numCache>
                <c:formatCode>General</c:formatCode>
                <c:ptCount val="8"/>
                <c:pt idx="0">
                  <c:v>21</c:v>
                </c:pt>
                <c:pt idx="1">
                  <c:v>22</c:v>
                </c:pt>
                <c:pt idx="2">
                  <c:v>39</c:v>
                </c:pt>
                <c:pt idx="3">
                  <c:v>18</c:v>
                </c:pt>
                <c:pt idx="4">
                  <c:v>10</c:v>
                </c:pt>
                <c:pt idx="5">
                  <c:v>4</c:v>
                </c:pt>
                <c:pt idx="6">
                  <c:v>14</c:v>
                </c:pt>
                <c:pt idx="7">
                  <c:v>37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'[relatório de atendimentos.xlsx]APRESENT'!$A$5</c:f>
              <c:strCache>
                <c:ptCount val="1"/>
                <c:pt idx="0">
                  <c:v>Telefone</c:v>
                </c:pt>
              </c:strCache>
            </c:strRef>
          </c:tx>
          <c:marker>
            <c:symbol val="none"/>
          </c:marker>
          <c:cat>
            <c:strRef>
              <c:f>'[relatório de atendimentos.xlsx]APRESENT'!$B$1:$I$1</c:f>
              <c:strCache>
                <c:ptCount val="8"/>
                <c:pt idx="0">
                  <c:v>1º QUA 2020</c:v>
                </c:pt>
                <c:pt idx="1">
                  <c:v>2º QUA 2020</c:v>
                </c:pt>
                <c:pt idx="2">
                  <c:v>3º QUA 2020</c:v>
                </c:pt>
                <c:pt idx="3">
                  <c:v>1º QUA 2021</c:v>
                </c:pt>
                <c:pt idx="4">
                  <c:v>2º QUA 2021</c:v>
                </c:pt>
                <c:pt idx="5">
                  <c:v>3º QUA 2021</c:v>
                </c:pt>
                <c:pt idx="6">
                  <c:v>1º QUA 2022</c:v>
                </c:pt>
                <c:pt idx="7">
                  <c:v>2º QUA 2022</c:v>
                </c:pt>
              </c:strCache>
            </c:strRef>
          </c:cat>
          <c:val>
            <c:numRef>
              <c:f>'[relatório de atendimentos.xlsx]APRESENT'!$B$5:$I$5</c:f>
              <c:numCache>
                <c:formatCode>General</c:formatCode>
                <c:ptCount val="8"/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'[relatório de atendimentos.xlsx]APRESENT'!$A$6</c:f>
              <c:strCache>
                <c:ptCount val="1"/>
                <c:pt idx="0">
                  <c:v>COSIP</c:v>
                </c:pt>
              </c:strCache>
            </c:strRef>
          </c:tx>
          <c:marker>
            <c:symbol val="none"/>
          </c:marker>
          <c:cat>
            <c:strRef>
              <c:f>'[relatório de atendimentos.xlsx]APRESENT'!$B$1:$I$1</c:f>
              <c:strCache>
                <c:ptCount val="8"/>
                <c:pt idx="0">
                  <c:v>1º QUA 2020</c:v>
                </c:pt>
                <c:pt idx="1">
                  <c:v>2º QUA 2020</c:v>
                </c:pt>
                <c:pt idx="2">
                  <c:v>3º QUA 2020</c:v>
                </c:pt>
                <c:pt idx="3">
                  <c:v>1º QUA 2021</c:v>
                </c:pt>
                <c:pt idx="4">
                  <c:v>2º QUA 2021</c:v>
                </c:pt>
                <c:pt idx="5">
                  <c:v>3º QUA 2021</c:v>
                </c:pt>
                <c:pt idx="6">
                  <c:v>1º QUA 2022</c:v>
                </c:pt>
                <c:pt idx="7">
                  <c:v>2º QUA 2022</c:v>
                </c:pt>
              </c:strCache>
            </c:strRef>
          </c:cat>
          <c:val>
            <c:numRef>
              <c:f>'[relatório de atendimentos.xlsx]APRESENT'!$B$6:$I$6</c:f>
              <c:numCache>
                <c:formatCode>General</c:formatCode>
                <c:ptCount val="8"/>
                <c:pt idx="3">
                  <c:v>3</c:v>
                </c:pt>
                <c:pt idx="4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728640"/>
        <c:axId val="213738624"/>
      </c:lineChart>
      <c:catAx>
        <c:axId val="213728640"/>
        <c:scaling>
          <c:orientation val="minMax"/>
        </c:scaling>
        <c:delete val="0"/>
        <c:axPos val="b"/>
        <c:majorTickMark val="none"/>
        <c:minorTickMark val="none"/>
        <c:tickLblPos val="nextTo"/>
        <c:crossAx val="213738624"/>
        <c:crosses val="autoZero"/>
        <c:auto val="1"/>
        <c:lblAlgn val="ctr"/>
        <c:lblOffset val="100"/>
        <c:noMultiLvlLbl val="0"/>
      </c:catAx>
      <c:valAx>
        <c:axId val="2137386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13728640"/>
        <c:crosses val="autoZero"/>
        <c:crossBetween val="between"/>
      </c:valAx>
    </c:plotArea>
    <c:legend>
      <c:legendPos val="b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D56A1-9DF5-44F2-B7F4-CC6AA83ED6EE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483C7-04D4-4D88-9553-BB7DC12CE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33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339B1-D230-4D43-8CAD-FC639ABED708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CFE7-DA6B-43A7-B9A9-062DC4EC18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6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12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52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526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>
                <a:solidFill>
                  <a:prstClr val="black"/>
                </a:solidFill>
              </a:rPr>
              <a:pPr/>
              <a:t>26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7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43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37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1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34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44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9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84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20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61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5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760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88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7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42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63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91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05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4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8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/>
              <a:pPr/>
              <a:t>28/09/2022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2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4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ontroleinterno@capivaridebaixo.sc.gov.b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506D9BA-6F02-448D-A734-FD97F190C3E1}"/>
              </a:ext>
            </a:extLst>
          </p:cNvPr>
          <p:cNvSpPr txBox="1"/>
          <p:nvPr/>
        </p:nvSpPr>
        <p:spPr>
          <a:xfrm>
            <a:off x="323529" y="406581"/>
            <a:ext cx="5285773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AUDIÊNCIA PÚBLICA</a:t>
            </a:r>
          </a:p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(ART.9°§ 4°,LRF)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B8378A6-35EC-4CBD-B8BB-FF5F285C32E8}"/>
              </a:ext>
            </a:extLst>
          </p:cNvPr>
          <p:cNvSpPr txBox="1"/>
          <p:nvPr/>
        </p:nvSpPr>
        <p:spPr>
          <a:xfrm>
            <a:off x="4327" y="1885739"/>
            <a:ext cx="4648200" cy="584775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2</a:t>
            </a:r>
            <a:r>
              <a:rPr lang="pt-BR" sz="1600" b="1" dirty="0" smtClean="0">
                <a:solidFill>
                  <a:schemeClr val="bg1"/>
                </a:solidFill>
              </a:rPr>
              <a:t>° </a:t>
            </a:r>
            <a:r>
              <a:rPr lang="pt-BR" sz="1600" b="1" dirty="0">
                <a:solidFill>
                  <a:schemeClr val="bg1"/>
                </a:solidFill>
              </a:rPr>
              <a:t>QUADRIMESTRE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smtClean="0">
                <a:solidFill>
                  <a:schemeClr val="bg1"/>
                </a:solidFill>
              </a:rPr>
              <a:t>28/09/2022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3814296-09EB-40C8-8EAD-04055ED1966F}"/>
              </a:ext>
            </a:extLst>
          </p:cNvPr>
          <p:cNvSpPr txBox="1"/>
          <p:nvPr/>
        </p:nvSpPr>
        <p:spPr>
          <a:xfrm>
            <a:off x="1115616" y="2878925"/>
            <a:ext cx="2880320" cy="120032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SECRETARIA DE </a:t>
            </a:r>
            <a:r>
              <a:rPr lang="pt-BR" b="1" dirty="0" smtClean="0">
                <a:solidFill>
                  <a:schemeClr val="bg1"/>
                </a:solidFill>
              </a:rPr>
              <a:t>GESTÃO E DA FAZENDA</a:t>
            </a:r>
            <a:endParaRPr lang="pt-BR" sz="800" b="1" dirty="0">
              <a:solidFill>
                <a:schemeClr val="bg1"/>
              </a:solidFill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0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A4BE9A19-3EF9-4B46-ADDB-2C1F8107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6592" y="339502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2º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2E1B4A4E-27F8-443F-84FD-8D0E87BAEB4B}"/>
              </a:ext>
            </a:extLst>
          </p:cNvPr>
          <p:cNvSpPr txBox="1">
            <a:spLocks/>
          </p:cNvSpPr>
          <p:nvPr/>
        </p:nvSpPr>
        <p:spPr>
          <a:xfrm>
            <a:off x="683568" y="1296778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sz="4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DESPESAS</a:t>
            </a:r>
          </a:p>
          <a:p>
            <a:pPr marL="0" indent="0" algn="ctr">
              <a:buNone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 </a:t>
            </a:r>
            <a:r>
              <a:rPr lang="en-GB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PÚBLICAS</a:t>
            </a:r>
            <a:endParaRPr lang="pt-BR" sz="3600" i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6598024-4F46-42AF-9E10-9D6E3371D2CD}"/>
              </a:ext>
            </a:extLst>
          </p:cNvPr>
          <p:cNvSpPr/>
          <p:nvPr/>
        </p:nvSpPr>
        <p:spPr>
          <a:xfrm>
            <a:off x="539553" y="3562971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2</a:t>
            </a:r>
            <a:r>
              <a:rPr lang="pt-BR" dirty="0" smtClean="0"/>
              <a:t>° Quadrimestre</a:t>
            </a:r>
            <a:endParaRPr lang="pt-BR" dirty="0"/>
          </a:p>
          <a:p>
            <a:r>
              <a:rPr lang="pt-BR" dirty="0"/>
              <a:t>Período: </a:t>
            </a:r>
            <a:r>
              <a:rPr lang="pt-BR" dirty="0" smtClean="0"/>
              <a:t>05/2022 a 08/2022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3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1055F8F-BA3B-4224-A893-F01617442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74AAE51A-6700-47C2-AAE8-68384711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11511"/>
            <a:ext cx="6264696" cy="504056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>DESPESAS POR FUNÇÃO DE GOVERNO</a:t>
            </a:r>
          </a:p>
        </p:txBody>
      </p:sp>
      <p:graphicFrame>
        <p:nvGraphicFramePr>
          <p:cNvPr id="6" name="Espaço Reservado para Conteúdo 7">
            <a:extLst>
              <a:ext uri="{FF2B5EF4-FFF2-40B4-BE49-F238E27FC236}">
                <a16:creationId xmlns:a16="http://schemas.microsoft.com/office/drawing/2014/main" xmlns="" id="{B23EB802-BAEA-45D9-88C4-5CD2E5183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471432"/>
              </p:ext>
            </p:extLst>
          </p:nvPr>
        </p:nvGraphicFramePr>
        <p:xfrm>
          <a:off x="719573" y="1019134"/>
          <a:ext cx="7704856" cy="391225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9997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6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Despesa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EXECUTADA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Adm.Geral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Legislativo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2.513.731,58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Adm.Geral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Executivo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1.707.648,01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Secr. </a:t>
                      </a:r>
                      <a:r>
                        <a:rPr lang="pt-B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Finanças e Planej. Urbano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8.309.951,65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Educação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22.056.472,05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Secr. Assis. Social e da Família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2.682.325,86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Fundo Mun. </a:t>
                      </a:r>
                      <a:r>
                        <a:rPr lang="pt-B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Ass.Crian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Adol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FIA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80.302,90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Secr. Industria e Comercio e </a:t>
                      </a:r>
                      <a:r>
                        <a:rPr lang="pt-B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Desenv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Rural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1.456.179,88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Secr. Munic. Obras, Viação, Trânsito e Meio Ambiente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12.995.544,26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Fundo Municipal de Saúde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15.191.304,10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DESPESA EXECUTADA ATÉ O </a:t>
                      </a: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Quadrimestre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66.993.460,29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651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Fonte:  Comparativo</a:t>
                      </a:r>
                      <a:r>
                        <a:rPr lang="pt-BR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 Despesa Autorizada com a Liquidada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(TC 08)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8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9E22E802-4A41-4D62-B5CF-D7E792A0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584" y="123478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2º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921534EF-DF5F-4299-BAC5-17BC3600B41C}"/>
              </a:ext>
            </a:extLst>
          </p:cNvPr>
          <p:cNvSpPr txBox="1">
            <a:spLocks/>
          </p:cNvSpPr>
          <p:nvPr/>
        </p:nvSpPr>
        <p:spPr>
          <a:xfrm>
            <a:off x="570654" y="987193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>
              <a:buNone/>
            </a:pPr>
            <a:r>
              <a:rPr lang="en-GB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LIMITES CONSTITUCIONAIS E LEGAIS</a:t>
            </a:r>
            <a:endParaRPr lang="pt-BR" sz="3600" i="1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D48624E-A85D-411D-B630-EB0AF860BF60}"/>
              </a:ext>
            </a:extLst>
          </p:cNvPr>
          <p:cNvSpPr/>
          <p:nvPr/>
        </p:nvSpPr>
        <p:spPr>
          <a:xfrm>
            <a:off x="539553" y="3469110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2</a:t>
            </a:r>
            <a:r>
              <a:rPr lang="pt-BR" dirty="0" smtClean="0"/>
              <a:t>° Quadrimestre</a:t>
            </a:r>
            <a:endParaRPr lang="pt-BR" dirty="0"/>
          </a:p>
          <a:p>
            <a:r>
              <a:rPr lang="pt-BR" dirty="0"/>
              <a:t>Período: </a:t>
            </a:r>
            <a:r>
              <a:rPr lang="pt-BR" dirty="0" smtClean="0"/>
              <a:t>05/2022 a 08/2022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4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6C342DBB-287E-4333-9377-482AF4F93D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798A0F99-E1ED-4894-9B9D-EE527FA6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76" y="195486"/>
            <a:ext cx="6452784" cy="596602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srgbClr val="000000"/>
                </a:solidFill>
              </a:rPr>
              <a:t>CÁLCULO DE CUMP. AO ARTIGO 212-A, inciso XI da CF</a:t>
            </a:r>
            <a:endParaRPr lang="pt-BR" sz="2200" b="1" dirty="0"/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:a16="http://schemas.microsoft.com/office/drawing/2014/main" xmlns="" id="{4F268A24-C2BD-48AD-9ACC-8B4A355C09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908237"/>
              </p:ext>
            </p:extLst>
          </p:nvPr>
        </p:nvGraphicFramePr>
        <p:xfrm>
          <a:off x="323529" y="1059582"/>
          <a:ext cx="8579296" cy="35820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875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4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830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TRANSFERENCIA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RECURSOS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FUNDEB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13.253.823,22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06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Rendimento de Aplicação Financeira / Fundeb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132.755,62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06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DE CALCULO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13.386.578,84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Que Deveria Ser Aplicado Com Remuneração de Professores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9.370.605,00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Total Efetivamente Gasto Com Remuneração de Professores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12.152.191,36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Aplicado A Maior/ Menor que o Limite Constitucional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R$ 2.781.586,36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Aplicação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mínima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art. 26 da lei 14.113/2020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90,78%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Aplicado C/ Remuneração de Profissionais do Ens. Infantil - Superávit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R$ 654.990,54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1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F0E68C4-5F9D-4A69-AD22-826FB912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6512511" cy="1143000"/>
          </a:xfrm>
        </p:spPr>
        <p:txBody>
          <a:bodyPr/>
          <a:lstStyle/>
          <a:p>
            <a:r>
              <a:rPr lang="pt-BR" dirty="0"/>
              <a:t>LIMITES – EDUCAÇÃO</a:t>
            </a:r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:a16="http://schemas.microsoft.com/office/drawing/2014/main" xmlns="" id="{F5A0C8F8-8128-4B11-BE4D-5371D5C541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527659"/>
              </p:ext>
            </p:extLst>
          </p:nvPr>
        </p:nvGraphicFramePr>
        <p:xfrm>
          <a:off x="179513" y="1078575"/>
          <a:ext cx="8784976" cy="40121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54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0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92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71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</a:t>
                      </a:r>
                      <a:r>
                        <a:rPr lang="pt-BR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Liquidado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Percentual da Receita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16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despesa com Educação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20.972.619,72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das Despesas para efeito de Cálculo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12.564.946,74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25,75%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Mínimo de 25% das Receitas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12.196.959,89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23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acima/abaixo do Limite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367.986,85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654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CUMPRIMENTO</a:t>
                      </a:r>
                      <a:r>
                        <a:rPr lang="pt-BR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 CONSTITUCIONAL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Cumprido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3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EC2102FF-DADA-4D7F-B6DF-1B9E9CD7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4" y="123478"/>
            <a:ext cx="6512511" cy="1143000"/>
          </a:xfrm>
        </p:spPr>
        <p:txBody>
          <a:bodyPr/>
          <a:lstStyle/>
          <a:p>
            <a:r>
              <a:rPr lang="pt-BR" dirty="0"/>
              <a:t>LIMITES – SAÚDE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77AA703F-83C6-4B71-AB46-644748F15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164351"/>
              </p:ext>
            </p:extLst>
          </p:nvPr>
        </p:nvGraphicFramePr>
        <p:xfrm>
          <a:off x="251521" y="1059584"/>
          <a:ext cx="8640963" cy="406784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05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8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7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58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Liquidado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Percentual da Receita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3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das Despesas com Saúde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15.191.304,10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das Despesas para efeito de Cálculo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9.902.220,71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20,78%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Mínimo de 15% das Receitas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7.149.093,09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75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acima/abaixo do Limite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2.753.127,62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069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CUMPRIMENTO LIMITE CONSTITUCIONAL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Cumprido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4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144523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554D25D1-6E17-4440-810A-D4D77ED6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23478"/>
            <a:ext cx="6512511" cy="1143000"/>
          </a:xfrm>
        </p:spPr>
        <p:txBody>
          <a:bodyPr/>
          <a:lstStyle/>
          <a:p>
            <a:r>
              <a:rPr lang="pt-BR" dirty="0"/>
              <a:t>LIMITES – PESSOAL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xmlns="" id="{DEE48FA2-302A-4EB1-A5AB-B7355B0D77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668427"/>
              </p:ext>
            </p:extLst>
          </p:nvPr>
        </p:nvGraphicFramePr>
        <p:xfrm>
          <a:off x="395536" y="1266479"/>
          <a:ext cx="8301609" cy="35058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84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5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4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51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39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Período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RCL do Município 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últimos 12 meses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Despesa com Pessoal 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Limite máximo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Despesa com pessoal realizada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Percentual da RCL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Executivo (54%)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106.258.033,69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57.379.338,19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47.310.797,85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44,52%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201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Legislativo (6%)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106.258.033,69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6.375.482,02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3.256.695,96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Consolidado (60%)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106.258.033,69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63.754.820,21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50.567.493,81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47,59%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Limites Constitucionais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CUMPRIDO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91DD1343-0503-45F5-8191-7A561D9E3FCF}"/>
              </a:ext>
            </a:extLst>
          </p:cNvPr>
          <p:cNvSpPr txBox="1">
            <a:spLocks/>
          </p:cNvSpPr>
          <p:nvPr/>
        </p:nvSpPr>
        <p:spPr>
          <a:xfrm>
            <a:off x="467544" y="1131591"/>
            <a:ext cx="7772400" cy="1730623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76"/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Acompanhamento das Metas Bimestrais</a:t>
            </a:r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4C234CC2-D911-4D94-B935-58873E03B7C9}"/>
              </a:ext>
            </a:extLst>
          </p:cNvPr>
          <p:cNvSpPr txBox="1">
            <a:spLocks/>
          </p:cNvSpPr>
          <p:nvPr/>
        </p:nvSpPr>
        <p:spPr>
          <a:xfrm>
            <a:off x="683568" y="3435847"/>
            <a:ext cx="6912768" cy="882119"/>
          </a:xfrm>
          <a:prstGeom prst="rect">
            <a:avLst/>
          </a:prstGeom>
        </p:spPr>
        <p:txBody>
          <a:bodyPr vert="horz" lIns="91438" tIns="45719" rIns="91438" bIns="45719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Consolidadas até o 2</a:t>
            </a:r>
            <a:r>
              <a:rPr lang="pt-BR" dirty="0" smtClean="0"/>
              <a:t>ºQuadrimestre/2022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56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1520" y="59905"/>
            <a:ext cx="6192688" cy="107721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3200" b="1" cap="all" dirty="0"/>
              <a:t>receita orçamentária</a:t>
            </a:r>
          </a:p>
          <a:p>
            <a:r>
              <a:rPr lang="pt-BR" sz="3200" dirty="0"/>
              <a:t>Lei 4.320/64, Art. 2°, § 1° e 2°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253379"/>
              </p:ext>
            </p:extLst>
          </p:nvPr>
        </p:nvGraphicFramePr>
        <p:xfrm>
          <a:off x="539552" y="1419706"/>
          <a:ext cx="8229600" cy="1240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452628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Receita Arrecadada até 2º Quadrimestre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Exercício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Valores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2020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56.936.784,21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2021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</a:rPr>
                        <a:t>63.440.824,32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591959"/>
              </p:ext>
            </p:extLst>
          </p:nvPr>
        </p:nvGraphicFramePr>
        <p:xfrm>
          <a:off x="539552" y="3291830"/>
          <a:ext cx="8229600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452628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>
                          <a:effectLst/>
                        </a:rPr>
                        <a:t>Receita Arrecadada até 2º Quadrimestre/2022</a:t>
                      </a:r>
                      <a:endParaRPr lang="pt-BR" sz="2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Receita Orçamentária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77.366.278,99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Média Mensal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</a:rPr>
                        <a:t>9.670.784,87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0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1520" y="59905"/>
            <a:ext cx="6192688" cy="107721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3200" b="1" cap="all" dirty="0"/>
              <a:t>receita orçamentária</a:t>
            </a:r>
          </a:p>
          <a:p>
            <a:r>
              <a:rPr lang="pt-BR" sz="3200" dirty="0"/>
              <a:t>Lei 4.320/64, Art. 2°, § 1° e 2°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001032"/>
              </p:ext>
            </p:extLst>
          </p:nvPr>
        </p:nvGraphicFramePr>
        <p:xfrm>
          <a:off x="1403648" y="1137121"/>
          <a:ext cx="6984776" cy="381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24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FFB5481-0AB4-41EE-800B-BC6852DA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568" y="483518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2º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9C31007E-1E6D-4643-A33C-9571A8F1B6C5}"/>
              </a:ext>
            </a:extLst>
          </p:cNvPr>
          <p:cNvSpPr txBox="1">
            <a:spLocks/>
          </p:cNvSpPr>
          <p:nvPr/>
        </p:nvSpPr>
        <p:spPr>
          <a:xfrm>
            <a:off x="1187624" y="1779663"/>
            <a:ext cx="6400800" cy="3024336"/>
          </a:xfrm>
          <a:prstGeom prst="rect">
            <a:avLst/>
          </a:prstGeom>
        </p:spPr>
        <p:txBody>
          <a:bodyPr lIns="91438" tIns="45719" rIns="91438" bIns="45719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9" indent="0" algn="ctr">
              <a:buNone/>
            </a:pPr>
            <a:r>
              <a:rPr lang="pt-BR" b="1" dirty="0"/>
              <a:t>OBJETIVO DA AUDIÊNCIA:</a:t>
            </a:r>
          </a:p>
          <a:p>
            <a:pPr marL="45719" indent="0" algn="ctr">
              <a:buNone/>
            </a:pPr>
            <a:r>
              <a:rPr lang="pt-BR" b="1" dirty="0"/>
              <a:t>APRESENTAR RELATÓRIOS DE AVALIAÇÃO E CUMPRIMENTO DAS METAS FISCAIS DO </a:t>
            </a:r>
          </a:p>
          <a:p>
            <a:pPr marL="45719" indent="0" algn="ctr">
              <a:buNone/>
            </a:pPr>
            <a:r>
              <a:rPr lang="pt-BR" b="1" dirty="0" smtClean="0"/>
              <a:t>2º Quadrimestre </a:t>
            </a:r>
            <a:r>
              <a:rPr lang="pt-BR" b="1" dirty="0"/>
              <a:t>DE </a:t>
            </a:r>
            <a:r>
              <a:rPr lang="pt-BR" b="1" dirty="0" smtClean="0"/>
              <a:t>2022 </a:t>
            </a:r>
            <a:endParaRPr lang="pt-BR" b="1" dirty="0"/>
          </a:p>
          <a:p>
            <a:pPr marL="45719" indent="0" algn="ctr">
              <a:buNone/>
            </a:pPr>
            <a:r>
              <a:rPr lang="pt-BR" b="1" dirty="0"/>
              <a:t>Legislação: Art. 9º. § 4º., combinado com Art. 48º. § Único da L.C. 101/2000 (Lei de Responsabilidade Fiscal).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5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1055F8F-BA3B-4224-A893-F01617442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74AAE51A-6700-47C2-AAE8-68384711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11511"/>
            <a:ext cx="6264696" cy="504056"/>
          </a:xfrm>
        </p:spPr>
        <p:txBody>
          <a:bodyPr>
            <a:normAutofit fontScale="90000"/>
          </a:bodyPr>
          <a:lstStyle/>
          <a:p>
            <a:r>
              <a:rPr lang="pt-BR" sz="2800" b="1" cap="all" dirty="0"/>
              <a:t>despesa orçamentária</a:t>
            </a:r>
            <a:br>
              <a:rPr lang="pt-BR" sz="2800" b="1" cap="all" dirty="0"/>
            </a:br>
            <a:r>
              <a:rPr lang="pt-BR" sz="2800" dirty="0"/>
              <a:t>Lei 4.320/64, Art. 2°, § 1° e 2</a:t>
            </a:r>
            <a:r>
              <a:rPr lang="pt-BR" sz="2800" dirty="0" smtClean="0"/>
              <a:t>°</a:t>
            </a:r>
            <a:endParaRPr lang="pt-BR" sz="28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373956"/>
              </p:ext>
            </p:extLst>
          </p:nvPr>
        </p:nvGraphicFramePr>
        <p:xfrm>
          <a:off x="611560" y="1275606"/>
          <a:ext cx="7704856" cy="1411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8038"/>
                <a:gridCol w="2184663"/>
                <a:gridCol w="2052155"/>
              </a:tblGrid>
              <a:tr h="19633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Despesa Realizada até 2º Quadrimestre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65" marR="33165" marT="6633" marB="6633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9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Exercício 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65" marR="33165" marT="6633" marB="663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Empenhado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65" marR="33165" marT="6633" marB="663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Liquidado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65" marR="33165" marT="6633" marB="6633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>
                          <a:effectLst/>
                        </a:rPr>
                        <a:t>2020</a:t>
                      </a:r>
                      <a:endParaRPr lang="pt-BR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65" marR="33165" marT="6633" marB="663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>
                          <a:effectLst/>
                        </a:rPr>
                        <a:t>61.874.928,80</a:t>
                      </a:r>
                      <a:endParaRPr lang="pt-BR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65" marR="33165" marT="6633" marB="663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48.575.146,09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65" marR="33165" marT="6633" marB="6633" anchor="ctr"/>
                </a:tc>
              </a:tr>
              <a:tr h="339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>
                          <a:effectLst/>
                        </a:rPr>
                        <a:t>2021</a:t>
                      </a:r>
                      <a:endParaRPr lang="pt-BR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65" marR="33165" marT="6633" marB="663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69.396.015,36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65" marR="33165" marT="6633" marB="663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52.736.298,65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165" marR="33165" marT="6633" marB="6633" anchor="ctr"/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625853"/>
              </p:ext>
            </p:extLst>
          </p:nvPr>
        </p:nvGraphicFramePr>
        <p:xfrm>
          <a:off x="457200" y="3363838"/>
          <a:ext cx="8229600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2263140"/>
                <a:gridCol w="226314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Despesa até 2º Quadrimestre/2022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Despesa Orçamentária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93.356.461,85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66.993.460,29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Média Mensal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11.669.557,73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</a:rPr>
                        <a:t>8.374.182,54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1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34CB9-B969-4D81-9206-8B10413766AE}"/>
              </a:ext>
            </a:extLst>
          </p:cNvPr>
          <p:cNvSpPr txBox="1"/>
          <p:nvPr/>
        </p:nvSpPr>
        <p:spPr>
          <a:xfrm>
            <a:off x="-108519" y="339503"/>
            <a:ext cx="6624736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1600" dirty="0">
                <a:latin typeface="+mj-lt"/>
              </a:rPr>
              <a:t>DEMONSTRATIVO SIMPLIFICADO  DO RELATÓRIO RESUMIDO DA EXECUÇÃO ORÇAMENTÁRIA – RREO (CONSOLIDADO EXECUTIVO X LEGISLATIVO)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0C689F58-7E33-4B31-AA8F-AA434AA26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314399"/>
              </p:ext>
            </p:extLst>
          </p:nvPr>
        </p:nvGraphicFramePr>
        <p:xfrm>
          <a:off x="323529" y="987574"/>
          <a:ext cx="7200800" cy="389527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903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6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BALANÇO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Até o </a:t>
                      </a: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2° Quadrimestre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4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RECEITAS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Previsão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89.986.990,88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Previsão Atualizada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89.986.990,88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Receita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77.366.278,99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Déficit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Saldo de Exercícios  Anteriores (Créditos adicionais)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19.580.618,51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Dotação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89.986.990,88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Dotação Atualizada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120.430.333,29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Empenhadas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93.356.461,85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Liquidadas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66.993.460,29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Pagas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65.000.946,31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Superávit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10.372.818,70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ED281A9-0441-4ADF-A4EB-A6B1FDE03BE3}"/>
              </a:ext>
            </a:extLst>
          </p:cNvPr>
          <p:cNvSpPr txBox="1"/>
          <p:nvPr/>
        </p:nvSpPr>
        <p:spPr>
          <a:xfrm>
            <a:off x="322716" y="4890066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14</a:t>
            </a:r>
          </a:p>
        </p:txBody>
      </p:sp>
    </p:spTree>
    <p:extLst>
      <p:ext uri="{BB962C8B-B14F-4D97-AF65-F5344CB8AC3E}">
        <p14:creationId xmlns:p14="http://schemas.microsoft.com/office/powerpoint/2010/main" val="17690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34CB9-B969-4D81-9206-8B10413766AE}"/>
              </a:ext>
            </a:extLst>
          </p:cNvPr>
          <p:cNvSpPr txBox="1"/>
          <p:nvPr/>
        </p:nvSpPr>
        <p:spPr>
          <a:xfrm>
            <a:off x="-108519" y="339503"/>
            <a:ext cx="6624736" cy="53860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900" dirty="0"/>
              <a:t>RESUMO DOS RESTOS À PAGAR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ED281A9-0441-4ADF-A4EB-A6B1FDE03BE3}"/>
              </a:ext>
            </a:extLst>
          </p:cNvPr>
          <p:cNvSpPr txBox="1"/>
          <p:nvPr/>
        </p:nvSpPr>
        <p:spPr>
          <a:xfrm>
            <a:off x="322716" y="4890066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862453"/>
              </p:ext>
            </p:extLst>
          </p:nvPr>
        </p:nvGraphicFramePr>
        <p:xfrm>
          <a:off x="251520" y="1131590"/>
          <a:ext cx="8784976" cy="1727835"/>
        </p:xfrm>
        <a:graphic>
          <a:graphicData uri="http://schemas.openxmlformats.org/drawingml/2006/table">
            <a:tbl>
              <a:tblPr/>
              <a:tblGrid>
                <a:gridCol w="2351793"/>
                <a:gridCol w="1626847"/>
                <a:gridCol w="1493968"/>
                <a:gridCol w="1685521"/>
                <a:gridCol w="1626847"/>
              </a:tblGrid>
              <a:tr h="7143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RESTOS A PAGAR POR PODER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INSCRIÇÃO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CANCELAMENTO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PAGAMENTO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 PAGAR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Executivo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4.299.167,85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43.515,72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3.192.751,33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1.062.900,80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Legislativo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7.634,70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134,70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7.500,00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4.306.802,55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43.515,72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3.192.886,03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1.070.400,80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336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Demonstrativo Simplificado do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Relat.Resumido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Exec.Orç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(RREO-Anexo14)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0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34CB9-B969-4D81-9206-8B10413766AE}"/>
              </a:ext>
            </a:extLst>
          </p:cNvPr>
          <p:cNvSpPr txBox="1"/>
          <p:nvPr/>
        </p:nvSpPr>
        <p:spPr>
          <a:xfrm>
            <a:off x="143508" y="555527"/>
            <a:ext cx="8856984" cy="984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2900" dirty="0"/>
              <a:t>RELATÓRIO DAS DÍVIDAS RECONHECIDAS</a:t>
            </a:r>
          </a:p>
          <a:p>
            <a:r>
              <a:rPr lang="pt-BR" sz="2900" dirty="0"/>
              <a:t>E NÃO RECONHECIDAS NO </a:t>
            </a:r>
            <a:r>
              <a:rPr lang="pt-BR" sz="2900" dirty="0" smtClean="0"/>
              <a:t>2º Quadrimestre</a:t>
            </a:r>
            <a:endParaRPr lang="pt-BR" sz="29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ED281A9-0441-4ADF-A4EB-A6B1FDE03BE3}"/>
              </a:ext>
            </a:extLst>
          </p:cNvPr>
          <p:cNvSpPr txBox="1"/>
          <p:nvPr/>
        </p:nvSpPr>
        <p:spPr>
          <a:xfrm>
            <a:off x="110294" y="4227935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16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22230"/>
              </p:ext>
            </p:extLst>
          </p:nvPr>
        </p:nvGraphicFramePr>
        <p:xfrm>
          <a:off x="186565" y="1923678"/>
          <a:ext cx="8956082" cy="2560320"/>
        </p:xfrm>
        <a:graphic>
          <a:graphicData uri="http://schemas.openxmlformats.org/drawingml/2006/table">
            <a:tbl>
              <a:tblPr/>
              <a:tblGrid>
                <a:gridCol w="1929354"/>
                <a:gridCol w="1591986"/>
                <a:gridCol w="1512168"/>
                <a:gridCol w="1296144"/>
                <a:gridCol w="1296144"/>
                <a:gridCol w="1330286"/>
              </a:tblGrid>
              <a:tr h="7143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PARCELAMENTOS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ORIGEM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Anterior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INSCRIÇÃO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PAGAMENTO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 PAGAR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610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Dívidas contabilizadas anterior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INSS/PASEP/CSN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5.358.144,60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276.889,36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5.081.325,24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741045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PRECATÓRIO FGTS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6.501.230,94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346.159,29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6.155.071,65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43865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          -  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11.859.375,54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622.978,65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11.236.396,89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0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55602CD-24D0-4E38-B8E4-823FE4F4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5184576" cy="648072"/>
          </a:xfrm>
        </p:spPr>
        <p:txBody>
          <a:bodyPr>
            <a:normAutofit fontScale="90000"/>
          </a:bodyPr>
          <a:lstStyle/>
          <a:p>
            <a:r>
              <a:rPr lang="pt-BR" sz="3000" dirty="0"/>
              <a:t>OUVIDORIA</a:t>
            </a:r>
            <a:br>
              <a:rPr lang="pt-BR" sz="3000" dirty="0"/>
            </a:br>
            <a:r>
              <a:rPr lang="pt-BR" sz="2000" dirty="0"/>
              <a:t>Número de </a:t>
            </a:r>
            <a:r>
              <a:rPr lang="pt-BR" sz="2000" dirty="0" smtClean="0"/>
              <a:t>atendimentos </a:t>
            </a:r>
            <a:r>
              <a:rPr lang="pt-BR" sz="2000" dirty="0"/>
              <a:t>d</a:t>
            </a:r>
            <a:r>
              <a:rPr lang="pt-BR" sz="2000" dirty="0" smtClean="0"/>
              <a:t>o </a:t>
            </a:r>
            <a:r>
              <a:rPr lang="pt-BR" sz="2000" dirty="0"/>
              <a:t>2</a:t>
            </a:r>
            <a:r>
              <a:rPr lang="pt-BR" sz="2000" dirty="0" smtClean="0"/>
              <a:t>°Quadrimestre 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826336"/>
              </p:ext>
            </p:extLst>
          </p:nvPr>
        </p:nvGraphicFramePr>
        <p:xfrm>
          <a:off x="179512" y="483518"/>
          <a:ext cx="5857560" cy="331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79755"/>
              </p:ext>
            </p:extLst>
          </p:nvPr>
        </p:nvGraphicFramePr>
        <p:xfrm>
          <a:off x="1547664" y="3795886"/>
          <a:ext cx="2952328" cy="1219200"/>
        </p:xfrm>
        <a:graphic>
          <a:graphicData uri="http://schemas.openxmlformats.org/drawingml/2006/table">
            <a:tbl>
              <a:tblPr lastRow="1" bandRow="1">
                <a:tableStyleId>{AF606853-7671-496A-8E4F-DF71F8EC918B}</a:tableStyleId>
              </a:tblPr>
              <a:tblGrid>
                <a:gridCol w="2467376"/>
                <a:gridCol w="484952"/>
              </a:tblGrid>
              <a:tr h="145182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E-ouvidoria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89</a:t>
                      </a:r>
                      <a:endParaRPr lang="pt-BR" sz="1400" dirty="0"/>
                    </a:p>
                  </a:txBody>
                  <a:tcPr/>
                </a:tc>
              </a:tr>
              <a:tr h="246027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Carta</a:t>
                      </a:r>
                      <a:r>
                        <a:rPr lang="pt-BR" sz="1400" baseline="0" dirty="0" smtClean="0"/>
                        <a:t> de Serviços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37</a:t>
                      </a:r>
                      <a:endParaRPr lang="pt-BR" sz="1400" dirty="0"/>
                    </a:p>
                  </a:txBody>
                  <a:tcPr/>
                </a:tc>
              </a:tr>
              <a:tr h="246027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LAI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/>
                </a:tc>
              </a:tr>
              <a:tr h="246027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TOTAL: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129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826858"/>
              </p:ext>
            </p:extLst>
          </p:nvPr>
        </p:nvGraphicFramePr>
        <p:xfrm>
          <a:off x="467544" y="627534"/>
          <a:ext cx="511256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86208"/>
              </p:ext>
            </p:extLst>
          </p:nvPr>
        </p:nvGraphicFramePr>
        <p:xfrm>
          <a:off x="5580112" y="1275606"/>
          <a:ext cx="2592288" cy="352838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29675"/>
                <a:gridCol w="1362613"/>
              </a:tblGrid>
              <a:tr h="2076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Fiscal de Postura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33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</a:tr>
              <a:tr h="2076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Educação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</a:tr>
              <a:tr h="2076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Saúde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17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</a:tr>
              <a:tr h="5620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Infraestrutura, Mobilidade e Segurança Pública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</a:tr>
              <a:tr h="3781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Assessoria Especial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</a:tr>
              <a:tr h="3781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Iluminação Pública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</a:tr>
              <a:tr h="3781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Central do Cidadão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</a:tr>
              <a:tr h="2076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Águas Capivari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</a:tr>
              <a:tr h="2076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Tributação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24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</a:tr>
              <a:tr h="37818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Departamento Pessoal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</a:tr>
              <a:tr h="2076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Sem assunto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</a:tr>
              <a:tr h="2076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Outros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5" marR="9465" marT="946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45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55602CD-24D0-4E38-B8E4-823FE4F4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5184576" cy="648072"/>
          </a:xfrm>
        </p:spPr>
        <p:txBody>
          <a:bodyPr>
            <a:normAutofit fontScale="90000"/>
          </a:bodyPr>
          <a:lstStyle/>
          <a:p>
            <a:r>
              <a:rPr lang="pt-BR" sz="3000" dirty="0"/>
              <a:t>OUVIDORIA</a:t>
            </a:r>
            <a:br>
              <a:rPr lang="pt-BR" sz="3000" dirty="0"/>
            </a:br>
            <a:r>
              <a:rPr lang="pt-BR" sz="2000" dirty="0" smtClean="0"/>
              <a:t>Comparativo número de atendimentos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042527"/>
              </p:ext>
            </p:extLst>
          </p:nvPr>
        </p:nvGraphicFramePr>
        <p:xfrm>
          <a:off x="323528" y="1491630"/>
          <a:ext cx="468052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158205"/>
              </p:ext>
            </p:extLst>
          </p:nvPr>
        </p:nvGraphicFramePr>
        <p:xfrm>
          <a:off x="5436096" y="1779662"/>
          <a:ext cx="331236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78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506D9BA-6F02-448D-A734-FD97F190C3E1}"/>
              </a:ext>
            </a:extLst>
          </p:cNvPr>
          <p:cNvSpPr txBox="1"/>
          <p:nvPr/>
        </p:nvSpPr>
        <p:spPr>
          <a:xfrm>
            <a:off x="323529" y="406581"/>
            <a:ext cx="5285773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400" dirty="0"/>
              <a:t>AGRADECEMOS A PARTICIPAÇÃO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B8378A6-35EC-4CBD-B8BB-FF5F285C32E8}"/>
              </a:ext>
            </a:extLst>
          </p:cNvPr>
          <p:cNvSpPr txBox="1"/>
          <p:nvPr/>
        </p:nvSpPr>
        <p:spPr>
          <a:xfrm>
            <a:off x="755576" y="1203598"/>
            <a:ext cx="4648200" cy="338552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3814296-09EB-40C8-8EAD-04055ED1966F}"/>
              </a:ext>
            </a:extLst>
          </p:cNvPr>
          <p:cNvSpPr txBox="1"/>
          <p:nvPr/>
        </p:nvSpPr>
        <p:spPr>
          <a:xfrm>
            <a:off x="1259632" y="2878925"/>
            <a:ext cx="2880320" cy="175432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dirty="0" smtClean="0"/>
              <a:t>Glauco Gazola Zanella</a:t>
            </a:r>
            <a:endParaRPr lang="pt-BR" dirty="0"/>
          </a:p>
          <a:p>
            <a:pPr algn="ctr"/>
            <a:r>
              <a:rPr lang="pt-BR" dirty="0"/>
              <a:t>Secretaria </a:t>
            </a:r>
            <a:r>
              <a:rPr lang="pt-BR" dirty="0" smtClean="0"/>
              <a:t>de Gestão e da Fazenda</a:t>
            </a:r>
            <a:endParaRPr lang="pt-BR" dirty="0"/>
          </a:p>
          <a:p>
            <a:pPr algn="ctr"/>
            <a:r>
              <a:rPr lang="pt-BR" dirty="0">
                <a:hlinkClick r:id="rId4"/>
              </a:rPr>
              <a:t>controleinterno@capivaridebaixo.sc.gov.</a:t>
            </a:r>
            <a:r>
              <a:rPr lang="pt-BR" b="1" dirty="0">
                <a:hlinkClick r:id="rId4"/>
              </a:rPr>
              <a:t>br</a:t>
            </a:r>
            <a:endParaRPr lang="pt-BR" b="1" dirty="0"/>
          </a:p>
          <a:p>
            <a:pPr algn="ctr"/>
            <a:r>
              <a:rPr lang="pt-BR" b="1" dirty="0" smtClean="0"/>
              <a:t>28/09/2022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295998" y="91120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/>
              <a:t>para prestação de contas do </a:t>
            </a:r>
          </a:p>
          <a:p>
            <a:pPr algn="ctr"/>
            <a:r>
              <a:rPr lang="pt-BR" sz="2400" dirty="0" smtClean="0"/>
              <a:t>2º Quadrimestre </a:t>
            </a:r>
            <a:r>
              <a:rPr lang="pt-BR" sz="2400" dirty="0"/>
              <a:t>/</a:t>
            </a:r>
            <a:r>
              <a:rPr lang="pt-BR" sz="2400" dirty="0" smtClean="0"/>
              <a:t>2022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550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6CB030A-A9D6-49B7-BA41-62584A11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195486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2º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76B57458-132E-4E88-9377-16D0792C0644}"/>
              </a:ext>
            </a:extLst>
          </p:cNvPr>
          <p:cNvSpPr txBox="1">
            <a:spLocks/>
          </p:cNvSpPr>
          <p:nvPr/>
        </p:nvSpPr>
        <p:spPr>
          <a:xfrm>
            <a:off x="1337994" y="1719657"/>
            <a:ext cx="6400800" cy="3474720"/>
          </a:xfrm>
          <a:prstGeom prst="rect">
            <a:avLst/>
          </a:prstGeom>
        </p:spPr>
        <p:txBody>
          <a:bodyPr lIns="91438" tIns="45719" rIns="91438" bIns="45719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/>
              <a:t>PRINCÍPIOS CONSTITUCIONAIS QUE REGEM A ADMINISTRAÇÃO PÚBLICA (Artigo 37º. da C.F.)</a:t>
            </a:r>
          </a:p>
          <a:p>
            <a:pPr marL="0" indent="0">
              <a:buNone/>
            </a:pPr>
            <a:endParaRPr lang="pt-BR" b="1"/>
          </a:p>
          <a:p>
            <a:pPr>
              <a:buFont typeface="Wingdings" panose="05000000000000000000" pitchFamily="2" charset="2"/>
              <a:buChar char="ü"/>
            </a:pPr>
            <a:r>
              <a:rPr lang="pt-BR" b="1"/>
              <a:t>LEGALIDADE;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/>
              <a:t>IMPESSOALIDADE;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/>
              <a:t>MORALIDADE;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/>
              <a:t>PUBLICIDADE;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/>
              <a:t>EFICIÊNCIA. 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24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F418B2C-BFAA-4E14-A6B3-FD1B2D07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10429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2º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02539121-0395-4215-92BC-FB6A11D15CBE}"/>
              </a:ext>
            </a:extLst>
          </p:cNvPr>
          <p:cNvSpPr txBox="1">
            <a:spLocks/>
          </p:cNvSpPr>
          <p:nvPr/>
        </p:nvSpPr>
        <p:spPr>
          <a:xfrm>
            <a:off x="0" y="1131591"/>
            <a:ext cx="9144000" cy="4680520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300" dirty="0"/>
              <a:t>PRINCÍPIOS BASILARES DA LEI DE RESPONSABILIDADE FISCAL - LRF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Planejamento: (Destinar tempo e recursos necessários para execução das ações administrativas com maior eficiência);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Transparência: (dar conhecimento à sociedade das ações governamentais);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Participação Popular: (que as audiências públicas se tornem o centro das decisões);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Equilíbrio: (Prevenção de déficits);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Preservação do Patrimônio Público: (Impedir a utilização indevida dos recursos públicos);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Limitação da Despesa: (Restabelecer as contas públicas aos limites estabelecidos por Lei);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Controle do Endividamento Público: (Manter o equilíbrio das contas e cumprir os limites estabelecidos por lei).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008E9A9-0C4C-4050-9B2B-21BAB99B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568" y="123478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2º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6DB9C491-7848-419D-93CB-910807CC06BD}"/>
              </a:ext>
            </a:extLst>
          </p:cNvPr>
          <p:cNvSpPr txBox="1">
            <a:spLocks/>
          </p:cNvSpPr>
          <p:nvPr/>
        </p:nvSpPr>
        <p:spPr>
          <a:xfrm>
            <a:off x="1371600" y="1545302"/>
            <a:ext cx="6400800" cy="3474720"/>
          </a:xfrm>
          <a:prstGeom prst="rect">
            <a:avLst/>
          </a:prstGeom>
        </p:spPr>
        <p:txBody>
          <a:bodyPr lIns="91438" tIns="45719" rIns="91438" bIns="45719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TÓPICOS DA APRESENTAÇÃO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RECEITAS PÚBLICAS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DESPESAS PÚBLICAS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LIMITES LEGAIS E CONSTITUCIONAIS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ACOMPANHAMENTO DAS METAS QUADRIMESTRAIS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RELATÓRIO RESUMIDO DA EXECUÇÃO ORÇAMENTÁRIA </a:t>
            </a:r>
            <a:r>
              <a:rPr lang="pt-BR" b="1" dirty="0" smtClean="0"/>
              <a:t>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AÇÕES REALIZADAS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12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6721C53B-7397-4B1F-8822-532D55E3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576" y="195486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2º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FDE22235-56B6-442A-A0AC-1C22EB74A6E3}"/>
              </a:ext>
            </a:extLst>
          </p:cNvPr>
          <p:cNvSpPr txBox="1">
            <a:spLocks/>
          </p:cNvSpPr>
          <p:nvPr/>
        </p:nvSpPr>
        <p:spPr>
          <a:xfrm>
            <a:off x="611560" y="1141819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sz="4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RECEITAS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 </a:t>
            </a:r>
            <a:r>
              <a:rPr lang="en-GB" sz="36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PÚBLICAS</a:t>
            </a:r>
            <a:endParaRPr lang="pt-BR" sz="3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1230EF9-4DC5-49A0-A0DE-EDF9B446101A}"/>
              </a:ext>
            </a:extLst>
          </p:cNvPr>
          <p:cNvSpPr/>
          <p:nvPr/>
        </p:nvSpPr>
        <p:spPr>
          <a:xfrm>
            <a:off x="611560" y="3600145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2</a:t>
            </a:r>
            <a:r>
              <a:rPr lang="pt-BR" dirty="0" smtClean="0"/>
              <a:t>° </a:t>
            </a:r>
            <a:r>
              <a:rPr lang="pt-BR" dirty="0"/>
              <a:t>Quadrimestre</a:t>
            </a:r>
          </a:p>
          <a:p>
            <a:r>
              <a:rPr lang="pt-BR" dirty="0"/>
              <a:t>Período: </a:t>
            </a:r>
            <a:r>
              <a:rPr lang="pt-BR" dirty="0" smtClean="0"/>
              <a:t>05/2022 </a:t>
            </a:r>
            <a:r>
              <a:rPr lang="pt-BR" dirty="0"/>
              <a:t>a </a:t>
            </a:r>
            <a:r>
              <a:rPr lang="pt-BR" dirty="0" smtClean="0"/>
              <a:t>08/2022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15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3" y="1"/>
            <a:ext cx="9144000" cy="5508929"/>
          </a:xfrm>
          <a:prstGeom prst="rect">
            <a:avLst/>
          </a:prstGeom>
        </p:spPr>
      </p:pic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xmlns="" id="{81F63709-3EA8-448B-A778-9587DF229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353176"/>
              </p:ext>
            </p:extLst>
          </p:nvPr>
        </p:nvGraphicFramePr>
        <p:xfrm>
          <a:off x="107504" y="1195192"/>
          <a:ext cx="8784976" cy="3639112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06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8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99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Receita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  da Receita</a:t>
                      </a:r>
                    </a:p>
                  </a:txBody>
                  <a:tcPr marL="7829" marR="7829" marT="782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Tributária (Receita Própria)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IPTU,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ISS,ITBI, I.R, TAXAS(alvará, lixo, </a:t>
                      </a:r>
                      <a:r>
                        <a:rPr lang="pt-BR" sz="18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Contribuições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Iluminação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Pública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Patrimonial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Rendimentos e Alienações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 de Água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 Correntes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FPM, SUS,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FUNDEB, ICMS,IPVA, FNDE, </a:t>
                      </a:r>
                      <a:r>
                        <a:rPr lang="pt-BR" sz="18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SUAS,etc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Receitas Correntes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Dívida Ativa, Multas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Juros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</a:t>
                      </a:r>
                      <a:r>
                        <a:rPr lang="pt-BR" sz="20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Convênios e </a:t>
                      </a:r>
                      <a:r>
                        <a:rPr lang="pt-BR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investimentos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44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Ded. Receita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Deduções de FUNDEB e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deduções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920FF72-3BC2-4CB4-8DBE-551D5885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95486"/>
            <a:ext cx="6512511" cy="1143000"/>
          </a:xfrm>
        </p:spPr>
        <p:txBody>
          <a:bodyPr>
            <a:normAutofit/>
          </a:bodyPr>
          <a:lstStyle/>
          <a:p>
            <a:r>
              <a:rPr lang="pt-BR" sz="2900" dirty="0"/>
              <a:t>ESTRUTURA DA RECEITA</a:t>
            </a:r>
          </a:p>
        </p:txBody>
      </p:sp>
    </p:spTree>
    <p:extLst>
      <p:ext uri="{BB962C8B-B14F-4D97-AF65-F5344CB8AC3E}">
        <p14:creationId xmlns:p14="http://schemas.microsoft.com/office/powerpoint/2010/main" val="7797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xmlns="" id="{58770B7B-4D48-4395-84E3-966955B4B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724002"/>
              </p:ext>
            </p:extLst>
          </p:nvPr>
        </p:nvGraphicFramePr>
        <p:xfrm>
          <a:off x="395537" y="699542"/>
          <a:ext cx="8352927" cy="41745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12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66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17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245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Tipo Receita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Previsão 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Realizado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Índice de Realização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Tributária(impostos e taxas)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19.789.287,00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10.997.430,81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Contribuições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1.368.608,29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Patrimonial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88.100,00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3.281.409,80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01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Agropecuária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92.345,00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2.403,31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Serviços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6.055.000,00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4.601.477,17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Transfer</a:t>
                      </a:r>
                      <a:r>
                        <a:rPr lang="pt-BR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. Correntes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63.143.108,88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53.412.043,34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Outr</a:t>
                      </a:r>
                      <a:r>
                        <a:rPr lang="pt-BR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. Receitas </a:t>
                      </a:r>
                      <a:r>
                        <a:rPr lang="pt-BR" sz="140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Corrent</a:t>
                      </a:r>
                      <a:endParaRPr lang="pt-BR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795.650,00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1.110.265,46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Transfer</a:t>
                      </a:r>
                      <a:r>
                        <a:rPr lang="pt-BR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. Capital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2.592.640,81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11033%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58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Receitas Correntes </a:t>
                      </a:r>
                      <a:r>
                        <a:rPr lang="pt-BR" sz="140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Intra-Orçamentária</a:t>
                      </a:r>
                      <a:endParaRPr lang="pt-BR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84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89.986.990,88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77.366.278,99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1450">
                <a:tc gridSpan="4">
                  <a:txBody>
                    <a:bodyPr/>
                    <a:lstStyle/>
                    <a:p>
                      <a:pPr lvl="1" algn="l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Fonte: Balanço Orçamentário (RREO-Anexo1)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lvl="1"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lvl="1"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51520" y="59905"/>
            <a:ext cx="6192688" cy="53860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fontAlgn="b"/>
            <a:r>
              <a:rPr lang="pt-BR" sz="2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RECEITA POR CATEGORIA ECONÔMICA</a:t>
            </a:r>
          </a:p>
        </p:txBody>
      </p:sp>
    </p:spTree>
    <p:extLst>
      <p:ext uri="{BB962C8B-B14F-4D97-AF65-F5344CB8AC3E}">
        <p14:creationId xmlns:p14="http://schemas.microsoft.com/office/powerpoint/2010/main" val="7851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920FF72-3BC2-4CB4-8DBE-551D5885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95486"/>
            <a:ext cx="6512511" cy="1143000"/>
          </a:xfrm>
        </p:spPr>
        <p:txBody>
          <a:bodyPr>
            <a:normAutofit/>
          </a:bodyPr>
          <a:lstStyle/>
          <a:p>
            <a:r>
              <a:rPr lang="pt-BR" sz="2800" dirty="0"/>
              <a:t>RECEITAS TRIBUTÁRIAS e </a:t>
            </a:r>
            <a:br>
              <a:rPr lang="pt-BR" sz="2800" dirty="0"/>
            </a:br>
            <a:r>
              <a:rPr lang="pt-BR" sz="2800" dirty="0"/>
              <a:t>COMTRIBUIÇÕES DE MELHORIAS</a:t>
            </a:r>
            <a:endParaRPr lang="pt-BR" sz="2900" dirty="0"/>
          </a:p>
        </p:txBody>
      </p:sp>
      <p:graphicFrame>
        <p:nvGraphicFramePr>
          <p:cNvPr id="7" name="Espaço Reservado para Conteúdo 4">
            <a:extLst>
              <a:ext uri="{FF2B5EF4-FFF2-40B4-BE49-F238E27FC236}">
                <a16:creationId xmlns:a16="http://schemas.microsoft.com/office/drawing/2014/main" xmlns="" id="{B51BBB59-B505-4F74-A10E-95A755BBA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013089"/>
              </p:ext>
            </p:extLst>
          </p:nvPr>
        </p:nvGraphicFramePr>
        <p:xfrm>
          <a:off x="539552" y="1316412"/>
          <a:ext cx="8136905" cy="358670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tblPr>
              <a:tblGrid>
                <a:gridCol w="28803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TRIBUTÁRIAS E CONTRIBUIÇÕES DE MELHORIAS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Previsão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°Quadrimestre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Índice de Realização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IPTU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3.902.802,00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1.002.909,45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8.017.500,00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6.412.782,27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ITBI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869.895,00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396.298,71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3.700.000,00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1.393.844,20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79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Taxas e Contribuição de Melhorias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3.299.090,00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1.791.596,18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8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19.789.287,00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10.997.430,81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6C90E51-D97C-4657-8880-30D206784459}"/>
              </a:ext>
            </a:extLst>
          </p:cNvPr>
          <p:cNvSpPr/>
          <p:nvPr/>
        </p:nvSpPr>
        <p:spPr>
          <a:xfrm>
            <a:off x="539552" y="4701559"/>
            <a:ext cx="6264696" cy="2654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fontAlgn="b"/>
            <a:r>
              <a:rPr lang="pt-BR" sz="1100" dirty="0">
                <a:solidFill>
                  <a:srgbClr val="000000"/>
                </a:solidFill>
              </a:rPr>
              <a:t>Fonte: Demost. Dos Resultados Primários (RREO-Anexo </a:t>
            </a:r>
            <a:r>
              <a:rPr lang="pt-BR" sz="1100" b="1" dirty="0">
                <a:solidFill>
                  <a:srgbClr val="000000"/>
                </a:solidFill>
              </a:rPr>
              <a:t>6)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13997</TotalTime>
  <Words>1231</Words>
  <Application>Microsoft Office PowerPoint</Application>
  <PresentationFormat>Apresentação na tela (16:9)</PresentationFormat>
  <Paragraphs>428</Paragraphs>
  <Slides>26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28" baseType="lpstr">
      <vt:lpstr>Tema do Office</vt:lpstr>
      <vt:lpstr>2_Tema do Office</vt:lpstr>
      <vt:lpstr>Apresentação do PowerPoint</vt:lpstr>
      <vt:lpstr> AUDIÊNCIA PÚBLICA 2º Quadrimestre  </vt:lpstr>
      <vt:lpstr> AUDIÊNCIA PÚBLICA 2º Quadrimestre  </vt:lpstr>
      <vt:lpstr> AUDIÊNCIA PÚBLICA 2º Quadrimestre  </vt:lpstr>
      <vt:lpstr> AUDIÊNCIA PÚBLICA 2º Quadrimestre  </vt:lpstr>
      <vt:lpstr> AUDIÊNCIA PÚBLICA 2º Quadrimestre  </vt:lpstr>
      <vt:lpstr>ESTRUTURA DA RECEITA</vt:lpstr>
      <vt:lpstr>Apresentação do PowerPoint</vt:lpstr>
      <vt:lpstr>RECEITAS TRIBUTÁRIAS e  COMTRIBUIÇÕES DE MELHORIAS</vt:lpstr>
      <vt:lpstr> AUDIÊNCIA PÚBLICA 2º Quadrimestre  </vt:lpstr>
      <vt:lpstr>DESPESAS POR FUNÇÃO DE GOVERNO</vt:lpstr>
      <vt:lpstr> AUDIÊNCIA PÚBLICA 2º Quadrimestre  </vt:lpstr>
      <vt:lpstr>CÁLCULO DE CUMP. AO ARTIGO 212-A, inciso XI da CF</vt:lpstr>
      <vt:lpstr>LIMITES – EDUCAÇÃO</vt:lpstr>
      <vt:lpstr>LIMITES – SAÚDE</vt:lpstr>
      <vt:lpstr>LIMITES – PESSOAL</vt:lpstr>
      <vt:lpstr>Apresentação do PowerPoint</vt:lpstr>
      <vt:lpstr>Apresentação do PowerPoint</vt:lpstr>
      <vt:lpstr>Apresentação do PowerPoint</vt:lpstr>
      <vt:lpstr>despesa orçamentária Lei 4.320/64, Art. 2°, § 1° e 2°</vt:lpstr>
      <vt:lpstr>Apresentação do PowerPoint</vt:lpstr>
      <vt:lpstr>Apresentação do PowerPoint</vt:lpstr>
      <vt:lpstr>Apresentação do PowerPoint</vt:lpstr>
      <vt:lpstr>OUVIDORIA Número de atendimentos do 2°Quadrimestre  </vt:lpstr>
      <vt:lpstr>OUVIDORIA Comparativo número de atendimentos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usuário</cp:lastModifiedBy>
  <cp:revision>232</cp:revision>
  <cp:lastPrinted>2022-09-26T15:14:34Z</cp:lastPrinted>
  <dcterms:created xsi:type="dcterms:W3CDTF">2021-05-10T18:20:11Z</dcterms:created>
  <dcterms:modified xsi:type="dcterms:W3CDTF">2022-09-28T10:32:43Z</dcterms:modified>
</cp:coreProperties>
</file>