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8" r:id="rId3"/>
    <p:sldId id="257" r:id="rId4"/>
    <p:sldId id="339" r:id="rId5"/>
    <p:sldId id="362" r:id="rId6"/>
    <p:sldId id="363" r:id="rId7"/>
    <p:sldId id="312" r:id="rId8"/>
    <p:sldId id="371" r:id="rId9"/>
    <p:sldId id="369" r:id="rId10"/>
    <p:sldId id="304" r:id="rId11"/>
    <p:sldId id="372" r:id="rId12"/>
    <p:sldId id="341" r:id="rId13"/>
    <p:sldId id="373" r:id="rId14"/>
    <p:sldId id="375" r:id="rId15"/>
    <p:sldId id="389" r:id="rId16"/>
    <p:sldId id="390" r:id="rId17"/>
    <p:sldId id="391" r:id="rId18"/>
    <p:sldId id="365" r:id="rId19"/>
    <p:sldId id="378" r:id="rId20"/>
    <p:sldId id="379" r:id="rId21"/>
    <p:sldId id="380" r:id="rId22"/>
    <p:sldId id="381" r:id="rId23"/>
    <p:sldId id="386" r:id="rId24"/>
    <p:sldId id="387" r:id="rId25"/>
    <p:sldId id="368" r:id="rId26"/>
    <p:sldId id="388" r:id="rId27"/>
    <p:sldId id="382" r:id="rId28"/>
    <p:sldId id="383" r:id="rId29"/>
    <p:sldId id="384" r:id="rId30"/>
    <p:sldId id="385" r:id="rId31"/>
    <p:sldId id="303" r:id="rId32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ardo Wilson de Pinho Martins" initials="LWdP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Escuro 1 - Ênfas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31" autoAdjust="0"/>
    <p:restoredTop sz="94660"/>
  </p:normalViewPr>
  <p:slideViewPr>
    <p:cSldViewPr snapToGrid="0">
      <p:cViewPr>
        <p:scale>
          <a:sx n="70" d="100"/>
          <a:sy n="70" d="100"/>
        </p:scale>
        <p:origin x="-732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0.10.6\arthur\PPA-LDO-LOA\2022%20para%202023\LOA%202023\PLANILHA%20DESPESAS%20BASE%20LOA-LDO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elete val="1"/>
          </c:dLbls>
          <c:val>
            <c:numRef>
              <c:f>'Metas Fiscais-Receita'!$F$3:$I$3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val>
        </c:ser>
        <c:ser>
          <c:idx val="1"/>
          <c:order val="1"/>
          <c:invertIfNegative val="0"/>
          <c:val>
            <c:numRef>
              <c:f>'Metas Fiscais-Receita'!$F$4:$I$4</c:f>
            </c:numRef>
          </c:val>
        </c:ser>
        <c:ser>
          <c:idx val="2"/>
          <c:order val="2"/>
          <c:invertIfNegative val="0"/>
          <c:val>
            <c:numRef>
              <c:f>'Metas Fiscais-Receita'!$F$5:$I$5</c:f>
            </c:numRef>
          </c:val>
        </c:ser>
        <c:ser>
          <c:idx val="3"/>
          <c:order val="3"/>
          <c:invertIfNegative val="0"/>
          <c:dLbls>
            <c:dLbl>
              <c:idx val="0"/>
              <c:layout>
                <c:manualLayout>
                  <c:x val="0"/>
                  <c:y val="-8.7581714558606694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11.523.682,57</a:t>
                    </a:r>
                  </a:p>
                  <a:p>
                    <a:r>
                      <a:rPr lang="en-US" sz="2000" dirty="0" err="1" smtClean="0"/>
                      <a:t>Arrecadado</a:t>
                    </a:r>
                    <a:endParaRPr lang="en-US" sz="2000" dirty="0" smtClean="0"/>
                  </a:p>
                  <a:p>
                    <a:r>
                      <a:rPr lang="en-US" sz="2000" dirty="0" err="1" smtClean="0"/>
                      <a:t>Ano</a:t>
                    </a:r>
                    <a:r>
                      <a:rPr lang="en-US" sz="2000" dirty="0" smtClean="0"/>
                      <a:t> 2020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791862147683745E-2"/>
                  <c:y val="-4.7535408304386399E-2"/>
                </c:manualLayout>
              </c:layout>
              <c:tx>
                <c:rich>
                  <a:bodyPr/>
                  <a:lstStyle/>
                  <a:p>
                    <a:endParaRPr lang="en-US" sz="2000" dirty="0" smtClean="0"/>
                  </a:p>
                  <a:p>
                    <a:r>
                      <a:rPr lang="en-US" sz="2000" dirty="0" smtClean="0"/>
                      <a:t>15.269.102,81</a:t>
                    </a:r>
                  </a:p>
                  <a:p>
                    <a:r>
                      <a:rPr lang="en-US" sz="1800" b="0" i="0" baseline="0" dirty="0" err="1" smtClean="0">
                        <a:effectLst/>
                      </a:rPr>
                      <a:t>Arrecadado</a:t>
                    </a:r>
                    <a:endParaRPr lang="pt-BR" sz="2000" dirty="0" smtClean="0">
                      <a:effectLst/>
                    </a:endParaRPr>
                  </a:p>
                  <a:p>
                    <a:r>
                      <a:rPr lang="en-US" sz="1800" b="0" i="0" baseline="0" dirty="0" err="1" smtClean="0">
                        <a:effectLst/>
                      </a:rPr>
                      <a:t>Ano</a:t>
                    </a:r>
                    <a:r>
                      <a:rPr lang="en-US" sz="1800" b="0" i="0" baseline="0" dirty="0" smtClean="0">
                        <a:effectLst/>
                      </a:rPr>
                      <a:t> 2021</a:t>
                    </a:r>
                    <a:endParaRPr lang="pt-BR" sz="2000" dirty="0" smtClean="0">
                      <a:effectLst/>
                    </a:endParaRPr>
                  </a:p>
                  <a:p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5421734614412326E-3"/>
                  <c:y val="-4.1187903104077161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19.789.287,00</a:t>
                    </a:r>
                  </a:p>
                  <a:p>
                    <a:r>
                      <a:rPr lang="en-US" sz="2000" dirty="0" err="1" smtClean="0"/>
                      <a:t>Previsto</a:t>
                    </a:r>
                    <a:r>
                      <a:rPr lang="en-US" sz="2000" dirty="0" smtClean="0"/>
                      <a:t> </a:t>
                    </a:r>
                  </a:p>
                  <a:p>
                    <a:r>
                      <a:rPr lang="en-US" sz="2000" dirty="0" err="1" smtClean="0"/>
                      <a:t>Ano</a:t>
                    </a:r>
                    <a:r>
                      <a:rPr lang="en-US" sz="2000" dirty="0" smtClean="0"/>
                      <a:t> 2022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0226563606520903E-2"/>
                  <c:y val="-7.5930199743924481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smtClean="0"/>
                      <a:t>22.364.791,31</a:t>
                    </a:r>
                  </a:p>
                  <a:p>
                    <a:r>
                      <a:rPr lang="en-US" sz="2000" dirty="0" err="1" smtClean="0"/>
                      <a:t>Estimativa</a:t>
                    </a:r>
                    <a:r>
                      <a:rPr lang="en-US" sz="2000" baseline="0" dirty="0" smtClean="0"/>
                      <a:t> </a:t>
                    </a:r>
                  </a:p>
                  <a:p>
                    <a:r>
                      <a:rPr lang="en-US" sz="2000" baseline="0" dirty="0" err="1" smtClean="0"/>
                      <a:t>Ano</a:t>
                    </a:r>
                    <a:r>
                      <a:rPr lang="en-US" sz="2000" baseline="0" dirty="0" smtClean="0"/>
                      <a:t> 2023</a:t>
                    </a:r>
                    <a:endParaRPr lang="en-US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'Metas Fiscais-Receita'!$F$6:$I$6</c:f>
              <c:numCache>
                <c:formatCode>#,##0.00</c:formatCode>
                <c:ptCount val="4"/>
                <c:pt idx="0">
                  <c:v>11523682.57</c:v>
                </c:pt>
                <c:pt idx="1">
                  <c:v>15269102.810000001</c:v>
                </c:pt>
                <c:pt idx="2">
                  <c:v>19789287</c:v>
                </c:pt>
                <c:pt idx="3">
                  <c:v>22364791.309999999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4375168"/>
        <c:axId val="224381184"/>
        <c:axId val="0"/>
      </c:bar3DChart>
      <c:catAx>
        <c:axId val="224375168"/>
        <c:scaling>
          <c:orientation val="minMax"/>
        </c:scaling>
        <c:delete val="1"/>
        <c:axPos val="b"/>
        <c:majorTickMark val="none"/>
        <c:minorTickMark val="none"/>
        <c:tickLblPos val="nextTo"/>
        <c:crossAx val="224381184"/>
        <c:crosses val="autoZero"/>
        <c:auto val="1"/>
        <c:lblAlgn val="ctr"/>
        <c:lblOffset val="100"/>
        <c:noMultiLvlLbl val="0"/>
      </c:catAx>
      <c:valAx>
        <c:axId val="2243811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4375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DD3C9-13CF-4C5D-B3F5-E6B76EA14C8E}" type="datetimeFigureOut">
              <a:rPr lang="pt-BR" smtClean="0"/>
              <a:pPr/>
              <a:t>16/09/2022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A4D95-6F46-41C7-AFBB-CF7B6DB82F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484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90A7A-FDC3-4BBE-BEAD-7EEFFF7A6EE5}" type="datetimeFigureOut">
              <a:rPr lang="pt-BR" smtClean="0"/>
              <a:pPr/>
              <a:t>16/09/2022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20E6D-5179-4322-A56C-C4D595D0753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046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14946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32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3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32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32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32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32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55300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55300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55300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30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5530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5530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0963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0963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0963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B6724-07F4-4B65-902B-8CA62C661411}" type="slidenum">
              <a:rPr lang="pt-BR" smtClean="0"/>
              <a:pPr/>
              <a:t>17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0963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3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3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C14F7-08F3-48FB-9A73-6CF98E2165AD}" type="slidenum">
              <a:rPr lang="pt-BR" smtClean="0"/>
              <a:pPr/>
              <a:t>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3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16/09/2022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095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16/09/2022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705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16/09/2022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372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16/09/2022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312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16/09/2022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69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16/09/2022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628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16/09/2022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487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16/09/2022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182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16/09/2022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671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16/09/2022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97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BAB2-509F-4E19-90C8-AAA3EFAA40CF}" type="datetimeFigureOut">
              <a:rPr lang="pt-BR" smtClean="0"/>
              <a:pPr/>
              <a:t>16/09/2022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282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8BAB2-509F-4E19-90C8-AAA3EFAA40CF}" type="datetimeFigureOut">
              <a:rPr lang="pt-BR" smtClean="0"/>
              <a:pPr/>
              <a:t>16/09/2022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698AF-6EC8-4AC6-9DCA-C326AF215F8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34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contabilidade@capivaridebaixo.sc.gov.b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" y="0"/>
            <a:ext cx="12191999" cy="157655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MUNICÍPIO DE CAPIVARI DE BAIXO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288452" y="4056995"/>
            <a:ext cx="32063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 </a:t>
            </a:r>
            <a:r>
              <a:rPr lang="pt-BR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endParaRPr lang="pt-BR" sz="60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" y="5398479"/>
            <a:ext cx="12192000" cy="14595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AUDIÊNCIA PÚBLICA</a:t>
            </a:r>
          </a:p>
          <a:p>
            <a:pPr algn="ctr"/>
            <a:r>
              <a:rPr lang="pt-BR" sz="3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16/09/2022</a:t>
            </a:r>
            <a:endParaRPr lang="pt-BR" sz="32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859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999593" y="1321446"/>
            <a:ext cx="81928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COMPORTAMENTO DA RECEITA E DA DESPESA DO MUNICÍPIO DE CAPIVARI DE BAIXO DOS EXERCÍCIOS FINANCEIROS</a:t>
            </a:r>
          </a:p>
          <a:p>
            <a:pPr algn="ctr"/>
            <a:endParaRPr lang="pt-BR" sz="5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0" y="6132787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076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11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1"/>
            <a:ext cx="12192000" cy="559558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DA RECEITA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3729"/>
              </p:ext>
            </p:extLst>
          </p:nvPr>
        </p:nvGraphicFramePr>
        <p:xfrm>
          <a:off x="552892" y="623945"/>
          <a:ext cx="10859678" cy="57437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47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15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527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8407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265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6381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ESPECIFICAÇÃO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REALIZADO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REALIZADO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ORÇADO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PROJETADO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64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2020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2021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Rec. Atual </a:t>
                      </a:r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2022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2023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73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RECEITAS CORRENTES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94.177.059,82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105956043,02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99.755.440,88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106.293.009,31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649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  Impostos, Taxas e Contribuições de Melhorias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11.523.682,57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15.269.102,81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19.789.287,00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22.364.791,31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649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  Receita de</a:t>
                      </a:r>
                      <a:r>
                        <a:rPr lang="pt-B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 contribuições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1.577.631,67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1.938.221,42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4649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  Receita Patrimonial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65.079,37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823.014,03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88.100,00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91.120,00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649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  Receita Agropecuária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1.537,86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6.420,99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92.345,00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97.655,00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649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  Receita de Serviços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5.926.788,39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6.264.305,67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6.055.000,00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6.451.756,00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504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Transferências Correntes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72.964.195,10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79.358.162,02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72.935.058,88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76.454.425,00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649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1" i="0" u="none" strike="noStrike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Outras Receitas Correntes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2.118.144,86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2.296.816,08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795.650,00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833.262,00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64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RECEITAS DE CAPITAL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2.446.999,11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2.709.679,81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23.500,00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24.589,00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649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Transferências de Capital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2.310.229,11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2.310.229,11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14.500,00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24.589,00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4649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Outras Receitas</a:t>
                      </a:r>
                      <a:r>
                        <a:rPr lang="pt-B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 de Capital</a:t>
                      </a:r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6381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TOTAL DA RECEITA BRUTA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96.624.058,93                                          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                           </a:t>
                      </a:r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108.665.722,83   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99.778.940,88             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106.317.598,31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2638"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DEDUÇÕES DA RECEITA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-8.391.090,25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--9.923.008,98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-9.791.950,00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-10.445.909,31</a:t>
                      </a:r>
                    </a:p>
                  </a:txBody>
                  <a:tcPr marL="0" marR="0" marT="0" marB="0" anchor="b"/>
                </a:tc>
              </a:tr>
              <a:tr h="363816"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TOTAL RECEITA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88.232.968,68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98.742.713,85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89.986.990,88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95.871.689,00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552892" y="6329180"/>
            <a:ext cx="104943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t-BR" sz="1000" dirty="0"/>
              <a:t>Fonte: Demonstrativo da Receita e Despesa segundo as Categorias Econômicas – Anexo 1</a:t>
            </a:r>
            <a:r>
              <a:rPr lang="pt-BR" sz="1000" dirty="0" smtClean="0"/>
              <a:t>)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25877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12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DA RECEITA TRIBUTÁRIA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8796492"/>
              </p:ext>
            </p:extLst>
          </p:nvPr>
        </p:nvGraphicFramePr>
        <p:xfrm>
          <a:off x="477670" y="1241945"/>
          <a:ext cx="10795379" cy="5227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381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427034"/>
              </p:ext>
            </p:extLst>
          </p:nvPr>
        </p:nvGraphicFramePr>
        <p:xfrm>
          <a:off x="688258" y="796412"/>
          <a:ext cx="10864644" cy="53867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09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540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877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9788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540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6240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EVOLUÇÃO DA DESPESA POR FUNÇÃO DE GOVERNO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anexo 7 – Lei n°4.320/64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17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Função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EXECUTADA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EXECUTADA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 EXECUÇÃO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PROJETADA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17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2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Legislativa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3.598.964,23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3.609.939,00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4.185.000,00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4.603.500,00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2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Administração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5.629.137,09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7.070.131,77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7.113.271,77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8.048.835,00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2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Segurança 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2.161.329,10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2.522.773,09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2.795.518,00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2.764.374,00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81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Assistência Social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3.905.221,58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4.052.523,54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5.309.756,82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5.800.687,00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81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Saúde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17.966.899,77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20.179.082,11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17.661.838,38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18.832.069,00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2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Educação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25.880.991,25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29.139.641,41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26.898.376,50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28.088.657,00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2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217.589,32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102.175,63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255.475,00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297.607,00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2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Urbanismo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9.019.244,06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8.084.772,00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8.983.131,15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9.608.285,00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92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Habitação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24.953,38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77.000,00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81.427,00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92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Saneamento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6.620.335,84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6.734.690,53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9.432.803,20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10.032.689,00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92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Gestão Ambiental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56.469,99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123.904,92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171.503,25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181.364,00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81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1.310.639,98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1.300.605,78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1.555.205,00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1.527.427,00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92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Comércio e Serviços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260.298,18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463.873,45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551.750,00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583.475,00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92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2.007.408,80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1.794.716,44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520.000,00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721.150,00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92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Desporto e Lazer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506.361,75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178.971,42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322.228,00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375.006,00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881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Encargos Especiais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3.341.682,61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4.771.532,12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4.113.888,81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4.284.937,00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881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Reserva de Contingência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     -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40.200,00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40.200,00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881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DA DESPESA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82.482.573,55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90.154.286,59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89.986.990,88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95.871.689,00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5" name="Text Box 710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48013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EVOLUÇÃO DAS DESPESAS POR FUNÇÃO DE GOVERNO</a:t>
            </a:r>
          </a:p>
        </p:txBody>
      </p:sp>
    </p:spTree>
    <p:extLst>
      <p:ext uri="{BB962C8B-B14F-4D97-AF65-F5344CB8AC3E}">
        <p14:creationId xmlns:p14="http://schemas.microsoft.com/office/powerpoint/2010/main" val="232876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10"/>
          <p:cNvSpPr txBox="1">
            <a:spLocks noChangeArrowheads="1"/>
          </p:cNvSpPr>
          <p:nvPr/>
        </p:nvSpPr>
        <p:spPr bwMode="auto">
          <a:xfrm>
            <a:off x="0" y="-27384"/>
            <a:ext cx="12192000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EVOLUÇÃO DAS DESPESAS POR GRUPO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09221"/>
              </p:ext>
            </p:extLst>
          </p:nvPr>
        </p:nvGraphicFramePr>
        <p:xfrm>
          <a:off x="540774" y="963558"/>
          <a:ext cx="10658169" cy="4712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05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792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206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91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7850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62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ESPECIFICAÇÃO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EXECUTADO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EXECUTANDO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PROJETADO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55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623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DESPESAS CORRENTES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74.678.708,20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85.044.998,03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80.819.088,78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86.445.487,00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623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Pessoal e Encargos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46.158.015,28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46.919.988,83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43.153.169,82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45.880.539,00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623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Juros e encargos da dívida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252.760,30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599.110,69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402.000,00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425.115,00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623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Outras despesas correntes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28.267.932,62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37.525.898,51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37.263.918,96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40.139.833,00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623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DESPESAS DE CAPITAL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7.803.865,35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5.109.288,56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9.127.702,10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9.386.002,00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623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Investimentos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6.606.926,84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2.418.915,62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7.127.702,10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7.336.502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623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Inversões Financeiras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05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Amortização da Dívida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1.196.938,51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2.690.372,94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2.000.000,00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2.049.500,00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05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RESERVA DE CONTIGÊNCIA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40.200,00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40.200,00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05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82.482.573,55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90.154.286,59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89.986.990,88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95.871.689,00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9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10"/>
          <p:cNvSpPr txBox="1">
            <a:spLocks noChangeArrowheads="1"/>
          </p:cNvSpPr>
          <p:nvPr/>
        </p:nvSpPr>
        <p:spPr bwMode="auto">
          <a:xfrm>
            <a:off x="109182" y="-27384"/>
            <a:ext cx="12192000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Meta mínima para Educação – LOA 2023</a:t>
            </a:r>
          </a:p>
        </p:txBody>
      </p:sp>
      <p:sp>
        <p:nvSpPr>
          <p:cNvPr id="2" name="Retângulo 1"/>
          <p:cNvSpPr/>
          <p:nvPr/>
        </p:nvSpPr>
        <p:spPr>
          <a:xfrm>
            <a:off x="766549" y="2210938"/>
            <a:ext cx="101948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Receita Base                                 </a:t>
            </a:r>
            <a:r>
              <a:rPr lang="pt-BR" sz="3200" dirty="0"/>
              <a:t>R$ </a:t>
            </a:r>
            <a:r>
              <a:rPr lang="pt-BR" sz="3200" dirty="0" smtClean="0"/>
              <a:t>71.553.930,31</a:t>
            </a:r>
          </a:p>
          <a:p>
            <a:endParaRPr lang="pt-BR" sz="3200" dirty="0" smtClean="0"/>
          </a:p>
          <a:p>
            <a:r>
              <a:rPr lang="pt-BR" sz="3200" dirty="0" smtClean="0"/>
              <a:t>Aplicação </a:t>
            </a:r>
            <a:r>
              <a:rPr lang="pt-BR" sz="3200" dirty="0"/>
              <a:t>Legal </a:t>
            </a:r>
            <a:r>
              <a:rPr lang="pt-BR" sz="3200" dirty="0" smtClean="0"/>
              <a:t>                           R</a:t>
            </a:r>
            <a:r>
              <a:rPr lang="pt-BR" sz="3200" dirty="0"/>
              <a:t>$ </a:t>
            </a:r>
            <a:r>
              <a:rPr lang="pt-BR" sz="3200" dirty="0" smtClean="0"/>
              <a:t>17.888.482,58 </a:t>
            </a:r>
            <a:r>
              <a:rPr lang="pt-BR" sz="3200" dirty="0"/>
              <a:t>(25%)</a:t>
            </a:r>
          </a:p>
        </p:txBody>
      </p:sp>
    </p:spTree>
    <p:extLst>
      <p:ext uri="{BB962C8B-B14F-4D97-AF65-F5344CB8AC3E}">
        <p14:creationId xmlns:p14="http://schemas.microsoft.com/office/powerpoint/2010/main" val="346307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10"/>
          <p:cNvSpPr txBox="1">
            <a:spLocks noChangeArrowheads="1"/>
          </p:cNvSpPr>
          <p:nvPr/>
        </p:nvSpPr>
        <p:spPr bwMode="auto">
          <a:xfrm>
            <a:off x="0" y="-27384"/>
            <a:ext cx="12192000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Meta mínima Saúde – LOA 2023</a:t>
            </a:r>
          </a:p>
        </p:txBody>
      </p:sp>
      <p:sp>
        <p:nvSpPr>
          <p:cNvPr id="2" name="Retângulo 1"/>
          <p:cNvSpPr/>
          <p:nvPr/>
        </p:nvSpPr>
        <p:spPr>
          <a:xfrm>
            <a:off x="736980" y="2155112"/>
            <a:ext cx="101948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Receita Base                                 </a:t>
            </a:r>
            <a:r>
              <a:rPr lang="pt-BR" sz="3200" dirty="0"/>
              <a:t>R$ </a:t>
            </a:r>
            <a:r>
              <a:rPr lang="pt-BR" sz="3200" dirty="0" smtClean="0"/>
              <a:t>69.404.904,31</a:t>
            </a:r>
            <a:endParaRPr lang="pt-BR" sz="3200" dirty="0"/>
          </a:p>
          <a:p>
            <a:endParaRPr lang="pt-BR" sz="3200" dirty="0" smtClean="0"/>
          </a:p>
          <a:p>
            <a:r>
              <a:rPr lang="pt-BR" sz="3200" dirty="0" smtClean="0"/>
              <a:t> </a:t>
            </a:r>
            <a:r>
              <a:rPr lang="pt-BR" sz="3200" dirty="0"/>
              <a:t>Aplicação Legal </a:t>
            </a:r>
            <a:r>
              <a:rPr lang="pt-BR" sz="3200" dirty="0" smtClean="0"/>
              <a:t>                           R</a:t>
            </a:r>
            <a:r>
              <a:rPr lang="pt-BR" sz="3200" dirty="0"/>
              <a:t>$ </a:t>
            </a:r>
            <a:r>
              <a:rPr lang="pt-BR" sz="3200" dirty="0" smtClean="0"/>
              <a:t>10.410.735,65 </a:t>
            </a:r>
            <a:r>
              <a:rPr lang="pt-BR" sz="3200" dirty="0"/>
              <a:t>(15%)</a:t>
            </a:r>
          </a:p>
        </p:txBody>
      </p:sp>
    </p:spTree>
    <p:extLst>
      <p:ext uri="{BB962C8B-B14F-4D97-AF65-F5344CB8AC3E}">
        <p14:creationId xmlns:p14="http://schemas.microsoft.com/office/powerpoint/2010/main" val="3668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10"/>
          <p:cNvSpPr txBox="1">
            <a:spLocks noChangeArrowheads="1"/>
          </p:cNvSpPr>
          <p:nvPr/>
        </p:nvSpPr>
        <p:spPr bwMode="auto">
          <a:xfrm>
            <a:off x="0" y="-27384"/>
            <a:ext cx="12192000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Meta para Pessoal e Encargos Sociais – LOA 2023</a:t>
            </a:r>
          </a:p>
        </p:txBody>
      </p:sp>
      <p:sp>
        <p:nvSpPr>
          <p:cNvPr id="2" name="Retângulo 1"/>
          <p:cNvSpPr/>
          <p:nvPr/>
        </p:nvSpPr>
        <p:spPr>
          <a:xfrm>
            <a:off x="818866" y="1678676"/>
            <a:ext cx="1019487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/>
              <a:t>Receita </a:t>
            </a:r>
            <a:r>
              <a:rPr lang="pt-BR" sz="2800" dirty="0"/>
              <a:t>Corrente Liquida – Estimada </a:t>
            </a:r>
            <a:r>
              <a:rPr lang="pt-BR" sz="2800" dirty="0" smtClean="0"/>
              <a:t>                      R</a:t>
            </a:r>
            <a:r>
              <a:rPr lang="pt-BR" sz="2800" dirty="0"/>
              <a:t>$ </a:t>
            </a:r>
            <a:r>
              <a:rPr lang="pt-BR" sz="2800" dirty="0" smtClean="0"/>
              <a:t>95.847.100,00</a:t>
            </a:r>
            <a:endParaRPr lang="pt-BR" sz="2800" dirty="0"/>
          </a:p>
          <a:p>
            <a:endParaRPr lang="pt-BR" sz="2800" dirty="0" smtClean="0"/>
          </a:p>
          <a:p>
            <a:r>
              <a:rPr lang="pt-BR" sz="2800" dirty="0" smtClean="0"/>
              <a:t> </a:t>
            </a:r>
            <a:r>
              <a:rPr lang="pt-BR" sz="2800" dirty="0"/>
              <a:t>Limite Máximo (60%) </a:t>
            </a:r>
            <a:r>
              <a:rPr lang="pt-BR" sz="2800" dirty="0" smtClean="0"/>
              <a:t>                                               R</a:t>
            </a:r>
            <a:r>
              <a:rPr lang="pt-BR" sz="2800" dirty="0"/>
              <a:t>$ </a:t>
            </a:r>
            <a:r>
              <a:rPr lang="pt-BR" sz="2800" dirty="0" smtClean="0"/>
              <a:t>57.508.260,00</a:t>
            </a:r>
          </a:p>
          <a:p>
            <a:endParaRPr lang="pt-BR" sz="2800" dirty="0" smtClean="0"/>
          </a:p>
          <a:p>
            <a:r>
              <a:rPr lang="pt-BR" sz="2800" dirty="0" smtClean="0"/>
              <a:t> </a:t>
            </a:r>
            <a:r>
              <a:rPr lang="pt-BR" sz="2800" dirty="0"/>
              <a:t>Limite Prudencial (57</a:t>
            </a:r>
            <a:r>
              <a:rPr lang="pt-BR" sz="2800" dirty="0" smtClean="0"/>
              <a:t>%)                                           R</a:t>
            </a:r>
            <a:r>
              <a:rPr lang="pt-BR" sz="2800" dirty="0"/>
              <a:t>$ </a:t>
            </a:r>
            <a:r>
              <a:rPr lang="pt-BR" sz="2800" dirty="0" smtClean="0"/>
              <a:t>54.632.847,00</a:t>
            </a:r>
          </a:p>
          <a:p>
            <a:endParaRPr lang="pt-BR" sz="2800" dirty="0" smtClean="0"/>
          </a:p>
          <a:p>
            <a:r>
              <a:rPr lang="pt-BR" sz="2800" dirty="0" smtClean="0"/>
              <a:t> </a:t>
            </a:r>
            <a:r>
              <a:rPr lang="pt-BR" sz="2800" dirty="0"/>
              <a:t>Meta </a:t>
            </a:r>
            <a:r>
              <a:rPr lang="pt-BR" sz="2800" dirty="0" smtClean="0"/>
              <a:t>(</a:t>
            </a:r>
            <a:r>
              <a:rPr lang="pt-BR" sz="2800" dirty="0"/>
              <a:t>Executivo e Legislativo) </a:t>
            </a:r>
            <a:r>
              <a:rPr lang="pt-BR" sz="2800" dirty="0" smtClean="0"/>
              <a:t>                               R</a:t>
            </a:r>
            <a:r>
              <a:rPr lang="pt-BR" sz="2800" dirty="0"/>
              <a:t>$ </a:t>
            </a:r>
            <a:r>
              <a:rPr lang="pt-BR" sz="2800" dirty="0" smtClean="0"/>
              <a:t>46.006.608,00</a:t>
            </a:r>
            <a:endParaRPr lang="pt-BR" sz="2800" dirty="0" smtClean="0"/>
          </a:p>
          <a:p>
            <a:r>
              <a:rPr lang="pt-BR" sz="2800" dirty="0" smtClean="0"/>
              <a:t> </a:t>
            </a:r>
            <a:r>
              <a:rPr lang="pt-BR" sz="2800" dirty="0"/>
              <a:t>% da Despesa Total com pessoal </a:t>
            </a:r>
            <a:r>
              <a:rPr lang="pt-BR" sz="2800" dirty="0" smtClean="0"/>
              <a:t>48%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3632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18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DESTAQUE DE INVESTIMENTOS PREVISTOS </a:t>
            </a:r>
          </a:p>
        </p:txBody>
      </p:sp>
      <p:sp>
        <p:nvSpPr>
          <p:cNvPr id="2" name="Retângulo 1"/>
          <p:cNvSpPr/>
          <p:nvPr/>
        </p:nvSpPr>
        <p:spPr>
          <a:xfrm>
            <a:off x="1278195" y="845574"/>
            <a:ext cx="940947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BR" sz="2400" b="1" dirty="0"/>
              <a:t>Capivari de Baixo em Desenvolvimento da Infraestrutura, Mobilidade Urbana e Meio </a:t>
            </a:r>
            <a:r>
              <a:rPr lang="pt-BR" sz="2400" b="1" dirty="0" smtClean="0"/>
              <a:t>Ambiente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600" b="1" dirty="0" smtClean="0"/>
              <a:t>INFRA-ESTRUTURA URBANA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dirty="0"/>
              <a:t>CAPIVARI DE BAIXO EM DESENVOLVIMENTO DA INFRAESTRUTURA, MOBILIDADE URBANA E MEIO AMBIENTE</a:t>
            </a:r>
            <a:endParaRPr lang="pt-PT" sz="14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 </a:t>
            </a:r>
            <a:r>
              <a:rPr lang="pt-PT" sz="1400" dirty="0" smtClean="0"/>
              <a:t>Adquirir </a:t>
            </a:r>
            <a:r>
              <a:rPr lang="pt-PT" sz="1400" dirty="0"/>
              <a:t>Máquinas, veículos, equipamentos e demais materiais permanentes ampliando o operacional da secretaria</a:t>
            </a:r>
            <a:r>
              <a:rPr lang="pt-PT" sz="1400" dirty="0" smtClean="0"/>
              <a:t>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600" b="1" dirty="0"/>
              <a:t>MANUTENÇÃO DA SECRETARIA DE OBRAS, INFRAESTRUTURA E DESENVOLVIMENTO DE SERVIÇOS</a:t>
            </a:r>
            <a:endParaRPr lang="pt-PT" sz="1600" b="1" dirty="0">
              <a:latin typeface="Candara" pitchFamily="34" charset="0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META: </a:t>
            </a:r>
            <a:r>
              <a:rPr lang="pt-PT" sz="1400" dirty="0" smtClean="0"/>
              <a:t>Ampliar </a:t>
            </a:r>
            <a:r>
              <a:rPr lang="pt-PT" sz="1400" dirty="0"/>
              <a:t>o número de fiscais de obras e posturas;</a:t>
            </a:r>
            <a:endParaRPr lang="pt-PT" sz="1400" b="1" dirty="0" smtClean="0">
              <a:latin typeface="Candara" pitchFamily="34" charset="0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 </a:t>
            </a:r>
            <a:r>
              <a:rPr lang="pt-PT" sz="1400" dirty="0" smtClean="0"/>
              <a:t>Firmar </a:t>
            </a:r>
            <a:r>
              <a:rPr lang="pt-PT" sz="1400" dirty="0"/>
              <a:t>parcerias, convênios com governo federal e estadual, objetivando a execução de obras e serviços públicos de interesse local;</a:t>
            </a:r>
            <a:endParaRPr lang="pt-PT" sz="1400" b="1" dirty="0">
              <a:latin typeface="Candara" pitchFamily="34" charset="0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META: </a:t>
            </a:r>
            <a:r>
              <a:rPr lang="pt-PT" sz="1400" dirty="0" smtClean="0"/>
              <a:t>Promover </a:t>
            </a:r>
            <a:r>
              <a:rPr lang="pt-PT" sz="1400" dirty="0"/>
              <a:t>a capacitação, treinamento, qualificação e valorização dos profissionais</a:t>
            </a:r>
            <a:r>
              <a:rPr lang="pt-PT" sz="1400" dirty="0" smtClean="0"/>
              <a:t>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 </a:t>
            </a:r>
            <a:r>
              <a:rPr lang="pt-PT" sz="1400" dirty="0"/>
              <a:t>Implantar sistema ou aplicativo com uma Central de Reclamações, denúncias e sugestões em questão de obras e posturas municipal</a:t>
            </a:r>
            <a:r>
              <a:rPr lang="pt-PT" sz="1400" dirty="0" smtClean="0"/>
              <a:t>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 </a:t>
            </a:r>
            <a:r>
              <a:rPr lang="pt-PT" sz="1400" dirty="0"/>
              <a:t>Realizar e Implantar os estudos, planos e capacitações de segurança e saúde do </a:t>
            </a:r>
            <a:r>
              <a:rPr lang="pt-PT" sz="1400" dirty="0" smtClean="0"/>
              <a:t>trabalhador: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META: </a:t>
            </a:r>
            <a:r>
              <a:rPr lang="pt-PT" sz="1400" dirty="0" smtClean="0"/>
              <a:t>Aquisição </a:t>
            </a:r>
            <a:r>
              <a:rPr lang="pt-PT" sz="1400" dirty="0"/>
              <a:t>de equipamentos para modernização do Sistema de Ordem de Serviços</a:t>
            </a:r>
            <a:r>
              <a:rPr lang="pt-PT" sz="1400" dirty="0" smtClean="0"/>
              <a:t>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 </a:t>
            </a:r>
            <a:r>
              <a:rPr lang="pt-PT" sz="1400" dirty="0"/>
              <a:t>Iniciar a construção da nova sede da Secretaria de Infraestrutura, Mobilidade e Segurança Pública</a:t>
            </a:r>
            <a:r>
              <a:rPr lang="pt-PT" sz="1400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27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19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DESTAQUE DE INVESTIMENTOS PREVISTOS </a:t>
            </a:r>
          </a:p>
        </p:txBody>
      </p:sp>
      <p:sp>
        <p:nvSpPr>
          <p:cNvPr id="2" name="Retângulo 1"/>
          <p:cNvSpPr/>
          <p:nvPr/>
        </p:nvSpPr>
        <p:spPr>
          <a:xfrm>
            <a:off x="1278195" y="845574"/>
            <a:ext cx="940947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BR" sz="2400" b="1" dirty="0"/>
              <a:t>Capivari de Baixo em Desenvolvimento da Infraestrutura, Mobilidade Urbana e Meio Ambiente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600" b="1" dirty="0" smtClean="0"/>
              <a:t>SANEAMENTO BÁSICO URBANO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</a:t>
            </a:r>
            <a:r>
              <a:rPr lang="pt-PT" sz="1400" dirty="0" smtClean="0"/>
              <a:t> Realizar ações para implementar o projeto de coleta seletiva de lixo, incentivando a atuação de catadores;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META: </a:t>
            </a:r>
            <a:r>
              <a:rPr lang="pt-PT" sz="1400" dirty="0" smtClean="0"/>
              <a:t>Firmar </a:t>
            </a:r>
            <a:r>
              <a:rPr lang="pt-PT" sz="1400" dirty="0"/>
              <a:t>e manter parcerias, convênios e cooperações com entidades públicas e privadas visando a execução do programa Cidade Limpa</a:t>
            </a:r>
            <a:r>
              <a:rPr lang="pt-PT" sz="1400" dirty="0" smtClean="0"/>
              <a:t>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</a:t>
            </a:r>
            <a:r>
              <a:rPr lang="pt-PT" sz="1400" dirty="0"/>
              <a:t> Manter contratos para disposição final de resíduos de forma adequada conforme sua classificação.</a:t>
            </a:r>
            <a:endParaRPr lang="pt-PT" sz="14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</a:t>
            </a:r>
            <a:r>
              <a:rPr lang="pt-PT" sz="1400" dirty="0"/>
              <a:t> Ampliar as Campanhas educativas em prol da destinação final de resíduos domésticos</a:t>
            </a:r>
            <a:endParaRPr lang="pt-PT" sz="14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</a:t>
            </a:r>
            <a:r>
              <a:rPr lang="pt-PT" sz="1400" dirty="0"/>
              <a:t> Adquirir novos coletores de resíduos para as principais vias públicas da cidade ampliando a coleta de resíduos de forma seletiva;</a:t>
            </a:r>
            <a:endParaRPr lang="pt-PT" sz="14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</a:t>
            </a:r>
            <a:r>
              <a:rPr lang="pt-PT" sz="1400" dirty="0"/>
              <a:t> Adquirir equipamentos e veículos visando cumprimento de metas na gestão de resíduos do Programa Cidade Limpa</a:t>
            </a:r>
            <a:r>
              <a:rPr lang="pt-PT" sz="1400" dirty="0" smtClean="0"/>
              <a:t>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600" b="1" dirty="0"/>
              <a:t>MANUTENÇÃO DOS SERVIÇOS DE SANEAMENTO BÁSICO</a:t>
            </a:r>
            <a:endParaRPr lang="pt-PT" sz="16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</a:t>
            </a:r>
            <a:r>
              <a:rPr lang="pt-PT" sz="1400" dirty="0"/>
              <a:t> Implantar os mecanismos e estruturas visando atender o Marco Legal do Saneamento – Lei Federal;</a:t>
            </a:r>
            <a:endParaRPr lang="pt-PT" sz="14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</a:t>
            </a:r>
            <a:r>
              <a:rPr lang="pt-PT" sz="1400" dirty="0"/>
              <a:t> Executar e dar continuidade ao Programa Cidade Limpa</a:t>
            </a:r>
            <a:endParaRPr lang="pt-PT" sz="14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</a:t>
            </a:r>
            <a:r>
              <a:rPr lang="pt-PT" sz="1400" dirty="0"/>
              <a:t> Garantir a manutenção da oferta de água tratada aos cidadãos</a:t>
            </a:r>
            <a:r>
              <a:rPr lang="pt-PT" sz="1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130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EDITAL DE CONVOCAÇÃO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0" y="1159923"/>
            <a:ext cx="1204485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O </a:t>
            </a:r>
            <a:r>
              <a:rPr lang="pt-BR" sz="3200" b="1" dirty="0"/>
              <a:t>MUNICÍPIO DE CAPIVARI DE BAIXO (SC)</a:t>
            </a:r>
            <a:r>
              <a:rPr lang="pt-BR" sz="3200" dirty="0"/>
              <a:t>, por intermédio do Prefeito Municipal, com base no Parágrafo único, art. 48 da Lei Complementar (LRF) nº 101, de 04 de maio de 2000, </a:t>
            </a:r>
            <a:r>
              <a:rPr lang="pt-BR" sz="3200" u="sng" dirty="0"/>
              <a:t>CONVIDA</a:t>
            </a:r>
            <a:r>
              <a:rPr lang="pt-BR" sz="3200" dirty="0"/>
              <a:t> toda a sociedade civil e organizada com atuação e sede no Município de Capivari de Baixo, e demais munícipes, para participarem de </a:t>
            </a:r>
            <a:r>
              <a:rPr lang="pt-BR" sz="3200" b="1" dirty="0"/>
              <a:t>AUDIÊNCIA PÚBLICA</a:t>
            </a:r>
            <a:r>
              <a:rPr lang="pt-BR" sz="3200" dirty="0"/>
              <a:t> que ocorrerá no dia </a:t>
            </a:r>
            <a:r>
              <a:rPr lang="pt-BR" sz="3200" b="1" dirty="0" smtClean="0"/>
              <a:t>16 </a:t>
            </a:r>
            <a:r>
              <a:rPr lang="pt-BR" sz="3200" b="1" dirty="0"/>
              <a:t>de setembro de </a:t>
            </a:r>
            <a:r>
              <a:rPr lang="pt-BR" sz="3200" b="1" dirty="0" smtClean="0"/>
              <a:t>2022 </a:t>
            </a:r>
            <a:r>
              <a:rPr lang="pt-BR" sz="3200" b="1" dirty="0"/>
              <a:t>(</a:t>
            </a:r>
            <a:r>
              <a:rPr lang="pt-BR" sz="3200" b="1" dirty="0" smtClean="0"/>
              <a:t>sexta-feira</a:t>
            </a:r>
            <a:r>
              <a:rPr lang="pt-BR" sz="3200" b="1" dirty="0"/>
              <a:t>)</a:t>
            </a:r>
            <a:r>
              <a:rPr lang="pt-BR" sz="3200" dirty="0"/>
              <a:t>, às </a:t>
            </a:r>
            <a:r>
              <a:rPr lang="pt-BR" sz="3200" b="1" dirty="0"/>
              <a:t>9 horas,</a:t>
            </a:r>
            <a:r>
              <a:rPr lang="pt-BR" sz="3200" dirty="0"/>
              <a:t> nas dependências da </a:t>
            </a:r>
            <a:r>
              <a:rPr lang="pt-BR" sz="3200" dirty="0" smtClean="0"/>
              <a:t>Câmara Municipal </a:t>
            </a:r>
            <a:r>
              <a:rPr lang="pt-BR" sz="3200" dirty="0"/>
              <a:t>de Capivari de Baixo, visando à apreciação e apresentação de sugestões sobre a </a:t>
            </a:r>
            <a:r>
              <a:rPr lang="pt-BR" sz="3200" b="1" dirty="0"/>
              <a:t>Lei Orçamentária Anual - LOA -</a:t>
            </a:r>
            <a:r>
              <a:rPr lang="pt-BR" sz="3200" dirty="0"/>
              <a:t> para o Exercício de </a:t>
            </a:r>
            <a:r>
              <a:rPr lang="pt-BR" sz="3200" dirty="0" smtClean="0"/>
              <a:t>2023. </a:t>
            </a:r>
            <a:endParaRPr lang="pt-BR" sz="3200" dirty="0"/>
          </a:p>
          <a:p>
            <a:endParaRPr lang="pt-B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325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20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DESTAQUE DE INVESTIMENTOS PREVISTOS </a:t>
            </a:r>
          </a:p>
        </p:txBody>
      </p:sp>
      <p:sp>
        <p:nvSpPr>
          <p:cNvPr id="2" name="Retângulo 1"/>
          <p:cNvSpPr/>
          <p:nvPr/>
        </p:nvSpPr>
        <p:spPr>
          <a:xfrm>
            <a:off x="1278195" y="845574"/>
            <a:ext cx="940947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BR" sz="2400" b="1" dirty="0"/>
              <a:t>Capivari de Baixo em Desenvolvimento da Infraestrutura, Mobilidade Urbana e Meio Ambiente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META:</a:t>
            </a:r>
            <a:r>
              <a:rPr lang="pt-PT" sz="1400" dirty="0"/>
              <a:t> Implantar mecanismos e adquirir equipamentos para implantação de sistemas inteligentes de coleta da rede de drenagem pluvial.</a:t>
            </a:r>
            <a:endParaRPr lang="pt-PT" sz="1400" b="1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META:</a:t>
            </a:r>
            <a:r>
              <a:rPr lang="pt-PT" sz="1400" dirty="0"/>
              <a:t> Ampliar as redes de distribuição de água com instalação de rede em todos os bairros;</a:t>
            </a:r>
            <a:endParaRPr lang="pt-BR" sz="2400" dirty="0">
              <a:latin typeface="Candara" pitchFamily="34" charset="0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</a:t>
            </a:r>
            <a:r>
              <a:rPr lang="pt-PT" sz="1400" dirty="0"/>
              <a:t> Aprimorar os serviços de abastecimento de água, coleta e deposição final de esgotos sanitários</a:t>
            </a:r>
            <a:r>
              <a:rPr lang="pt-PT" sz="1400" dirty="0" smtClean="0"/>
              <a:t>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</a:t>
            </a:r>
            <a:r>
              <a:rPr lang="pt-PT" sz="1400" dirty="0"/>
              <a:t> Adquirir equipamentos e veículos visando a execução do Programa Cidade Limpa</a:t>
            </a:r>
            <a:r>
              <a:rPr lang="pt-PT" sz="1400" dirty="0" smtClean="0"/>
              <a:t>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 </a:t>
            </a:r>
            <a:r>
              <a:rPr lang="pt-PT" sz="1400" dirty="0"/>
              <a:t>Adquirir equipamentos e utensílios modernizados para as ações diárias de limpeza urbana</a:t>
            </a:r>
            <a:r>
              <a:rPr lang="pt-PT" sz="1400" dirty="0" smtClean="0"/>
              <a:t>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</a:t>
            </a:r>
            <a:r>
              <a:rPr lang="pt-PT" sz="1400" dirty="0"/>
              <a:t> Iniciar os estudos e projetos para estação de tratamento de efluentes no </a:t>
            </a:r>
            <a:r>
              <a:rPr lang="pt-PT" sz="1400" dirty="0" smtClean="0"/>
              <a:t>município: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600" b="1" dirty="0" smtClean="0"/>
              <a:t>MOBILIDADE </a:t>
            </a:r>
            <a:r>
              <a:rPr lang="pt-PT" sz="1600" b="1" dirty="0"/>
              <a:t>E ACESSIBILIDADES </a:t>
            </a:r>
            <a:r>
              <a:rPr lang="pt-PT" sz="1600" b="1" dirty="0" smtClean="0"/>
              <a:t>URBANA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600" b="1" dirty="0"/>
              <a:t>PAVIMENTAÇÃO E RECUPERAÇÃO DE VIAS E EIXOS </a:t>
            </a:r>
            <a:r>
              <a:rPr lang="pt-PT" sz="1600" b="1" dirty="0" smtClean="0"/>
              <a:t>ESTRUTURANTES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</a:t>
            </a:r>
            <a:r>
              <a:rPr lang="pt-PT" sz="1400" dirty="0"/>
              <a:t> Elaborar e instituir o Plano Municipal de Mobilidade </a:t>
            </a:r>
            <a:r>
              <a:rPr lang="pt-PT" sz="1400" dirty="0" smtClean="0"/>
              <a:t>Urbana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</a:t>
            </a:r>
            <a:r>
              <a:rPr lang="pt-PT" sz="1400" dirty="0"/>
              <a:t> Realizar estudos e obras de melhorias para aprimorar a acessibilidade</a:t>
            </a:r>
            <a:r>
              <a:rPr lang="pt-PT" sz="1400" dirty="0" smtClean="0"/>
              <a:t>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META: </a:t>
            </a:r>
            <a:r>
              <a:rPr lang="pt-PT" sz="1400" dirty="0" smtClean="0"/>
              <a:t>Implantar </a:t>
            </a:r>
            <a:r>
              <a:rPr lang="pt-PT" sz="1400" dirty="0"/>
              <a:t>um anel viário de acesso a cidade entre os bairros Centro e Caçador</a:t>
            </a:r>
            <a:r>
              <a:rPr lang="pt-PT" sz="1400" dirty="0" smtClean="0"/>
              <a:t>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</a:t>
            </a:r>
            <a:r>
              <a:rPr lang="pt-PT" sz="1400" b="1" dirty="0" smtClean="0"/>
              <a:t>:</a:t>
            </a:r>
            <a:r>
              <a:rPr lang="pt-PT" sz="1400" dirty="0"/>
              <a:t> Realizar ações, visando a melhoria do transporte público</a:t>
            </a:r>
            <a:r>
              <a:rPr lang="pt-PT" sz="1400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2140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21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DESTAQUE DE INVESTIMENTOS PREVISTOS </a:t>
            </a:r>
          </a:p>
        </p:txBody>
      </p:sp>
      <p:sp>
        <p:nvSpPr>
          <p:cNvPr id="2" name="Retângulo 1"/>
          <p:cNvSpPr/>
          <p:nvPr/>
        </p:nvSpPr>
        <p:spPr>
          <a:xfrm>
            <a:off x="1278195" y="810191"/>
            <a:ext cx="940947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BR" sz="2400" b="1" dirty="0"/>
              <a:t>Capivari de Baixo em Desenvolvimento da Infraestrutura, Mobilidade Urbana e Meio Ambiente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META:</a:t>
            </a:r>
            <a:r>
              <a:rPr lang="pt-PT" sz="1400" dirty="0"/>
              <a:t> Revitalizar e padronizar o passeio público (calçadas) nas principais vias públicas da cidade;</a:t>
            </a:r>
            <a:endParaRPr lang="pt-PT" sz="1400" b="1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META:</a:t>
            </a:r>
            <a:r>
              <a:rPr lang="pt-PT" sz="1400" dirty="0"/>
              <a:t> Realizar a construção, ampliação e manutenção dos abrigos de passageiros nos pontos de ônibus;</a:t>
            </a:r>
            <a:endParaRPr lang="pt-PT" sz="1400" b="1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META:</a:t>
            </a:r>
            <a:r>
              <a:rPr lang="pt-PT" sz="1400" dirty="0"/>
              <a:t> Regularizar o plantio de árvores e mudas nos passeios públicos (calçadas);</a:t>
            </a:r>
            <a:endParaRPr lang="pt-PT" sz="1400" b="1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</a:t>
            </a:r>
            <a:r>
              <a:rPr lang="pt-PT" sz="1400" b="1" dirty="0"/>
              <a:t>:</a:t>
            </a:r>
            <a:r>
              <a:rPr lang="pt-PT" sz="1400" dirty="0"/>
              <a:t> Implantar e construir as ciclofaixas nos principais acessos da cidade;</a:t>
            </a:r>
            <a:endParaRPr lang="pt-PT" sz="1400" b="1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META:</a:t>
            </a:r>
            <a:r>
              <a:rPr lang="pt-PT" sz="1400" dirty="0"/>
              <a:t> Implantar e construir o novo acesso sul pela BR 101 e ligando à Rua João Ernesto Ramos;</a:t>
            </a:r>
            <a:endParaRPr lang="pt-PT" sz="2400" b="1" dirty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</a:t>
            </a:r>
            <a:r>
              <a:rPr lang="pt-PT" sz="1400" dirty="0"/>
              <a:t> Revitalizar as vias publicas do novo acesso sul com a cidade de Tubarão pela Ponte Doutor Stélio Boabaid.</a:t>
            </a:r>
            <a:endParaRPr lang="pt-PT" sz="1400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</a:t>
            </a:r>
            <a:r>
              <a:rPr lang="pt-PT" sz="1400" dirty="0" smtClean="0"/>
              <a:t>Pavimentar </a:t>
            </a:r>
            <a:r>
              <a:rPr lang="pt-PT" sz="1400" dirty="0"/>
              <a:t>e revitalizar as vias urbanas em todos os bairros</a:t>
            </a:r>
            <a:r>
              <a:rPr lang="pt-PT" sz="1400" dirty="0" smtClean="0"/>
              <a:t>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</a:t>
            </a:r>
            <a:r>
              <a:rPr lang="pt-PT" sz="1400" dirty="0"/>
              <a:t>Iniciar a realização das obras para implantação do acesso norte pelo Três de Maio e Loteamento Camila.</a:t>
            </a:r>
            <a:endParaRPr lang="pt-PT" sz="14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</a:t>
            </a:r>
            <a:r>
              <a:rPr lang="pt-PT" sz="1400" dirty="0"/>
              <a:t>Ampliar o trecho de estradas vicinais a ser pavimentado em bairro da zona Rural;</a:t>
            </a:r>
            <a:endParaRPr lang="pt-PT" sz="14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</a:t>
            </a:r>
            <a:r>
              <a:rPr lang="pt-PT" sz="1400" dirty="0"/>
              <a:t>Promover a revitalização com material permeável e ciclofaixas nas vias publicas e passeios da Vila Mendonça Lima;</a:t>
            </a:r>
            <a:endParaRPr lang="pt-PT" sz="14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</a:t>
            </a:r>
            <a:r>
              <a:rPr lang="pt-PT" sz="1400" dirty="0"/>
              <a:t>Garantir a manutenção das atividades de operação tapa buracos;</a:t>
            </a:r>
            <a:endParaRPr lang="pt-PT" sz="14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</a:t>
            </a:r>
            <a:r>
              <a:rPr lang="pt-PT" sz="1400" dirty="0"/>
              <a:t>Adquirir terreno para atender necessidades do </a:t>
            </a:r>
            <a:r>
              <a:rPr lang="pt-PT" sz="1400" dirty="0" smtClean="0"/>
              <a:t>Município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</a:t>
            </a:r>
            <a:r>
              <a:rPr lang="pt-PT" sz="1400" dirty="0"/>
              <a:t>Aprimorar e garantir a manutenção da Ação Mais Estrada;</a:t>
            </a:r>
            <a:endParaRPr lang="pt-PT" sz="14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</a:t>
            </a:r>
            <a:r>
              <a:rPr lang="pt-PT" sz="1400" dirty="0"/>
              <a:t>Ampliar a ação Revitaliza Mais em ruas de calçamento com lajotas e paralelepípedo</a:t>
            </a:r>
            <a:r>
              <a:rPr lang="pt-PT" sz="1400" dirty="0" smtClean="0"/>
              <a:t>;</a:t>
            </a:r>
            <a:endParaRPr lang="pt-PT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41871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22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DESTAQUE DE INVESTIMENTOS PREVISTOS </a:t>
            </a:r>
          </a:p>
        </p:txBody>
      </p:sp>
      <p:sp>
        <p:nvSpPr>
          <p:cNvPr id="2" name="Retângulo 1"/>
          <p:cNvSpPr/>
          <p:nvPr/>
        </p:nvSpPr>
        <p:spPr>
          <a:xfrm>
            <a:off x="1182661" y="935082"/>
            <a:ext cx="9409470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BR" sz="2400" b="1" dirty="0"/>
              <a:t>Capivari de Baixo em Desenvolvimento da Infraestrutura, Mobilidade Urbana e Meio Ambiente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600" b="1" dirty="0"/>
              <a:t>SEGURANÇA PÚBLICA E TRÂNSITO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META:</a:t>
            </a:r>
            <a:r>
              <a:rPr lang="pt-PT" sz="1400" dirty="0"/>
              <a:t>Garantir a manutenção das atividades da Guarda Municipal</a:t>
            </a:r>
            <a:endParaRPr lang="pt-PT" sz="1400" b="1" dirty="0"/>
          </a:p>
          <a:p>
            <a:pPr algn="just">
              <a:lnSpc>
                <a:spcPct val="150000"/>
              </a:lnSpc>
            </a:pPr>
            <a:r>
              <a:rPr lang="pt-PT" sz="1400" b="1" dirty="0" smtClean="0"/>
              <a:t>META:</a:t>
            </a:r>
            <a:r>
              <a:rPr lang="pt-PT" sz="1400" dirty="0" smtClean="0"/>
              <a:t>Ampliar </a:t>
            </a:r>
            <a:r>
              <a:rPr lang="pt-PT" sz="1400" dirty="0"/>
              <a:t>o número de Guardas Municipais com realização de Concurso Público</a:t>
            </a:r>
          </a:p>
          <a:p>
            <a:pPr algn="just">
              <a:lnSpc>
                <a:spcPct val="150000"/>
              </a:lnSpc>
            </a:pPr>
            <a:r>
              <a:rPr lang="pt-PT" sz="1400" b="1" dirty="0"/>
              <a:t>META:</a:t>
            </a:r>
            <a:r>
              <a:rPr lang="pt-PT" sz="1400" dirty="0"/>
              <a:t>Implantar e garantir a manutenção do programa Guarda Municipal Mirin de Capivari de Baixo - GMMCB;</a:t>
            </a:r>
          </a:p>
          <a:p>
            <a:pPr algn="just">
              <a:lnSpc>
                <a:spcPct val="150000"/>
              </a:lnSpc>
            </a:pPr>
            <a:r>
              <a:rPr lang="pt-PT" sz="1400" b="1" dirty="0"/>
              <a:t>META:</a:t>
            </a:r>
            <a:r>
              <a:rPr lang="pt-PT" sz="1400" dirty="0"/>
              <a:t>Firmar e manter os convênios, cooperação e parcerias com Polícia Militar, Polícia Civil, Defesa Civil, Polícia Militar Ambiental e Bombeiros;</a:t>
            </a:r>
            <a:endParaRPr lang="pt-PT" sz="1400" b="1" dirty="0"/>
          </a:p>
          <a:p>
            <a:pPr algn="just">
              <a:lnSpc>
                <a:spcPct val="150000"/>
              </a:lnSpc>
            </a:pPr>
            <a:r>
              <a:rPr lang="pt-PT" sz="1400" b="1" dirty="0"/>
              <a:t>META:</a:t>
            </a:r>
            <a:r>
              <a:rPr lang="pt-PT" sz="1400" dirty="0"/>
              <a:t>Elaborar a Política Municipal de Segurança pública e seus mecanismos de atuação </a:t>
            </a:r>
            <a:r>
              <a:rPr lang="pt-PT" sz="1400" b="1" dirty="0" smtClean="0"/>
              <a:t>META:</a:t>
            </a:r>
            <a:r>
              <a:rPr lang="pt-PT" sz="1400" dirty="0" smtClean="0"/>
              <a:t>Realizar </a:t>
            </a:r>
            <a:r>
              <a:rPr lang="pt-PT" sz="1400" dirty="0"/>
              <a:t>ações para manutenção dos serviços de trânsito</a:t>
            </a:r>
            <a:r>
              <a:rPr lang="pt-PT" sz="1400" dirty="0" smtClean="0"/>
              <a:t>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/>
              <a:t>META:</a:t>
            </a:r>
            <a:r>
              <a:rPr lang="pt-PT" sz="1400" dirty="0" smtClean="0"/>
              <a:t>Implantar </a:t>
            </a:r>
            <a:r>
              <a:rPr lang="pt-PT" sz="1400" dirty="0"/>
              <a:t>a semana municipal de educação no trânsito e realizar atividades em prol</a:t>
            </a:r>
            <a:r>
              <a:rPr lang="pt-PT" sz="1400" dirty="0" smtClean="0"/>
              <a:t>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</a:t>
            </a:r>
            <a:r>
              <a:rPr lang="pt-PT" sz="1400" dirty="0"/>
              <a:t>Firmar convênios visando o reforço, amlpiação e manutenção na fiscalização de trânsito;</a:t>
            </a:r>
            <a:endParaRPr lang="pt-PT" sz="14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</a:t>
            </a:r>
            <a:r>
              <a:rPr lang="pt-PT" sz="1400" dirty="0"/>
              <a:t>Construir e instituir uma nova sede para Guarda Municipal;</a:t>
            </a:r>
            <a:endParaRPr lang="pt-PT" sz="14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</a:t>
            </a:r>
            <a:r>
              <a:rPr lang="pt-PT" sz="1400" dirty="0"/>
              <a:t>Adquirir equipamentos e material permanente para a manutenção das atividades de segurança pública;</a:t>
            </a:r>
            <a:endParaRPr lang="pt-PT" sz="14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</a:t>
            </a:r>
            <a:r>
              <a:rPr lang="pt-PT" sz="1400" dirty="0"/>
              <a:t>Realizar ações e adquirir equipamentos que promovam maior segurança para escolas, comércio e vias públicas;</a:t>
            </a:r>
            <a:endParaRPr lang="pt-PT" sz="1400" b="1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PT" sz="1400" b="1" dirty="0" smtClean="0"/>
              <a:t>META:</a:t>
            </a:r>
            <a:r>
              <a:rPr lang="pt-PT" sz="1400" dirty="0"/>
              <a:t>Adquirir veículos novos para Guarda Municipal</a:t>
            </a:r>
            <a:r>
              <a:rPr lang="pt-PT" sz="1400" dirty="0" smtClean="0"/>
              <a:t>.</a:t>
            </a:r>
            <a:endParaRPr lang="pt-PT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23892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23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DESTAQUE DE INVESTIMENTOS PREVISTOS </a:t>
            </a:r>
          </a:p>
        </p:txBody>
      </p:sp>
      <p:sp>
        <p:nvSpPr>
          <p:cNvPr id="2" name="Retângulo 1"/>
          <p:cNvSpPr/>
          <p:nvPr/>
        </p:nvSpPr>
        <p:spPr>
          <a:xfrm>
            <a:off x="1278195" y="845574"/>
            <a:ext cx="9409470" cy="38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</a:pPr>
            <a:endParaRPr lang="pt-PT" sz="1400" b="1" dirty="0" smtClean="0"/>
          </a:p>
        </p:txBody>
      </p:sp>
      <p:sp>
        <p:nvSpPr>
          <p:cNvPr id="4" name="Retângulo 3"/>
          <p:cNvSpPr/>
          <p:nvPr/>
        </p:nvSpPr>
        <p:spPr>
          <a:xfrm>
            <a:off x="760021" y="1709241"/>
            <a:ext cx="1075904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defRPr/>
            </a:pPr>
            <a:r>
              <a:rPr lang="pt-BR" sz="2000" b="1" dirty="0"/>
              <a:t>Capivari de Baixo em Desenvolvimento em Ações da </a:t>
            </a:r>
            <a:r>
              <a:rPr lang="pt-BR" sz="2000" b="1" dirty="0" smtClean="0"/>
              <a:t>Educação</a:t>
            </a:r>
          </a:p>
          <a:p>
            <a:pPr marL="609600" indent="-609600" algn="ctr">
              <a:defRPr/>
            </a:pPr>
            <a:endParaRPr lang="pt-BR" sz="1400" dirty="0">
              <a:cs typeface="Arial" charset="0"/>
            </a:endParaRPr>
          </a:p>
          <a:p>
            <a:pPr algn="just">
              <a:defRPr/>
            </a:pPr>
            <a:r>
              <a:rPr lang="pt-BR" sz="1400" b="1" dirty="0"/>
              <a:t>OBJETIVO DO PROGRAMA: </a:t>
            </a:r>
            <a:r>
              <a:rPr lang="pt-BR" sz="1400" dirty="0"/>
              <a:t>Oferecer o Ensino com garantia de acesso, permanência e sucesso do aluno. Garantir aos profissionais da educação, oportunidade  para o desenvolvimento de seu trabalho e valorização profissional. Garantir o acesso e a permanência de todas as crianças e jovens com necessidades educacionais especiais no sistema regular de ensino.</a:t>
            </a:r>
          </a:p>
          <a:p>
            <a:pPr algn="just">
              <a:defRPr/>
            </a:pPr>
            <a:endParaRPr lang="pt-BR" sz="1400" dirty="0"/>
          </a:p>
          <a:p>
            <a:pPr algn="just">
              <a:defRPr/>
            </a:pPr>
            <a:r>
              <a:rPr lang="pt-BR" sz="1400" b="1" dirty="0"/>
              <a:t>DIRETRIZES</a:t>
            </a:r>
            <a:r>
              <a:rPr lang="pt-BR" sz="1400" dirty="0"/>
              <a:t>: Garantir  acesso e permanência ao sistema escolar a crianças, jovens e adultos.  Ampliar a oferta de vagas, de forma inclusiva e acessível, promovendo a qualificação continuada e a valorização dos profissionais. Manter e garantir o transporte aos alunos e garantir a manutenção das Escolas Públicas e atender o Plano Municipal de Educação corroborado com o Plano Nacional de Educação.</a:t>
            </a:r>
          </a:p>
        </p:txBody>
      </p:sp>
    </p:spTree>
    <p:extLst>
      <p:ext uri="{BB962C8B-B14F-4D97-AF65-F5344CB8AC3E}">
        <p14:creationId xmlns:p14="http://schemas.microsoft.com/office/powerpoint/2010/main" val="419723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24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DESTAQUE DE INVESTIMENTOS PREVISTOS </a:t>
            </a:r>
          </a:p>
        </p:txBody>
      </p:sp>
      <p:sp>
        <p:nvSpPr>
          <p:cNvPr id="2" name="Retângulo 1"/>
          <p:cNvSpPr/>
          <p:nvPr/>
        </p:nvSpPr>
        <p:spPr>
          <a:xfrm>
            <a:off x="1278195" y="845574"/>
            <a:ext cx="9409470" cy="38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</a:pPr>
            <a:endParaRPr lang="pt-PT" sz="1400" b="1" dirty="0" smtClean="0"/>
          </a:p>
        </p:txBody>
      </p:sp>
      <p:sp>
        <p:nvSpPr>
          <p:cNvPr id="4" name="Retângulo 3"/>
          <p:cNvSpPr/>
          <p:nvPr/>
        </p:nvSpPr>
        <p:spPr>
          <a:xfrm>
            <a:off x="760021" y="859824"/>
            <a:ext cx="107590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000" b="1" dirty="0"/>
              <a:t>OBJETIVO DO PROGRAMA: </a:t>
            </a:r>
          </a:p>
          <a:p>
            <a:pPr algn="just">
              <a:defRPr/>
            </a:pPr>
            <a:endParaRPr lang="pt-BR" sz="1400" dirty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BR" sz="1400" dirty="0"/>
              <a:t>Reforma e revitalização das unidades escolares, 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BR" sz="1400" dirty="0"/>
              <a:t>Dar continuidade ao projeto de reforço escolar, 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BR" sz="1400" dirty="0"/>
              <a:t>Revitalizar antiga dependências da Vitório </a:t>
            </a:r>
            <a:r>
              <a:rPr lang="pt-BR" sz="1400" dirty="0" err="1"/>
              <a:t>Marcon</a:t>
            </a:r>
            <a:r>
              <a:rPr lang="pt-BR" sz="1400" dirty="0"/>
              <a:t>, criando o </a:t>
            </a:r>
            <a:r>
              <a:rPr lang="pt-BR" sz="1400" dirty="0" err="1"/>
              <a:t>contra-turno</a:t>
            </a:r>
            <a:r>
              <a:rPr lang="pt-BR" sz="1400" dirty="0"/>
              <a:t> escolar e atividades paralelas ao bom desempenho escolar do aluno, 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BR" sz="1400" dirty="0"/>
              <a:t>Ofertar merenda de qualidade, 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BR" sz="1400" dirty="0"/>
              <a:t>Adquirir uniformes escolares, 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BR" sz="1400" dirty="0"/>
              <a:t>Estruturar parques infantis, 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BR" sz="1400" dirty="0"/>
              <a:t>Aumentar e estruturar a frota do transporte escolar, 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BR" sz="1400" dirty="0"/>
              <a:t>Aquisição de kit de material escolar, 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BR" sz="1400" dirty="0"/>
              <a:t>Aquisição de mobílias, eletrodomésticos, eletroeletrônicos e utensílios em geral.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BR" sz="1400" dirty="0"/>
              <a:t>Equipar as salas de aulas com Lousas Digitais;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BR" sz="1400" dirty="0"/>
              <a:t> Agregar e estruturar o desfile cívico militar, 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BR" sz="1400" dirty="0"/>
              <a:t>Valorizar o plano de carreira dos professores. 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BR" sz="1400" dirty="0"/>
              <a:t>Definir espaço adequado para nova sede da secretaria da educação e garagem para a frota escolar e veículos. 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BR" sz="1400" dirty="0"/>
              <a:t>Equipar as unidades escolares com sistema de monitoramento de segurança. Investir em cursos de capacitação docente, 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pt-BR" sz="1400" dirty="0"/>
              <a:t>Investir em educação ambiental formal e não-formal</a:t>
            </a:r>
            <a:r>
              <a:rPr lang="pt-BR" sz="1400" dirty="0" smtClean="0"/>
              <a:t>;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80379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25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DESTAQUE DE INVESTIMENTOS PREVISTOS </a:t>
            </a:r>
          </a:p>
        </p:txBody>
      </p:sp>
      <p:sp>
        <p:nvSpPr>
          <p:cNvPr id="2" name="Retângulo 1"/>
          <p:cNvSpPr/>
          <p:nvPr/>
        </p:nvSpPr>
        <p:spPr>
          <a:xfrm>
            <a:off x="550606" y="845574"/>
            <a:ext cx="1013705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BR" sz="2400" b="1" dirty="0"/>
              <a:t>Capivari de Baixo em Desenvolvimento em Ações da </a:t>
            </a:r>
            <a:r>
              <a:rPr lang="pt-BR" sz="2400" b="1" dirty="0" smtClean="0"/>
              <a:t>Saúde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BR" sz="1600" dirty="0" smtClean="0"/>
              <a:t>Revitalizar a unidade de Pronto Atendimento e viabilizar seu funcionamento em horário ininterrupto (24h);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BR" sz="1600" dirty="0" smtClean="0"/>
              <a:t>Construir as unidades de saúde ESF Caçador e Otto; 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BR" sz="1600" dirty="0" smtClean="0"/>
              <a:t>Renovar a frota do TFD; Aprimorar o programa de atenção domiciliar (EMAD), promovendo a saúde, prevenindo e tratando de pacientes enfermos em domicílio, além de ofertar mais fraldas; 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BR" sz="1600" dirty="0" smtClean="0"/>
              <a:t>Obter Unidade básica do SAMU;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BR" sz="1600" dirty="0" smtClean="0"/>
              <a:t>Fortalecer os serviços prestados pelo CAPS (Saúde mental)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BR" sz="1600" dirty="0" smtClean="0"/>
              <a:t>Ofertar serviço de psiquiatria infantil; Ampliar o atendimento realizado por </a:t>
            </a:r>
            <a:r>
              <a:rPr lang="pt-BR" sz="1600" dirty="0" err="1" smtClean="0"/>
              <a:t>fonoaudiologista</a:t>
            </a:r>
            <a:r>
              <a:rPr lang="pt-BR" sz="1600" dirty="0" smtClean="0"/>
              <a:t> e fisioterapeuta </a:t>
            </a:r>
            <a:r>
              <a:rPr lang="pt-BR" sz="1600" dirty="0" err="1" smtClean="0"/>
              <a:t>traumato</a:t>
            </a:r>
            <a:r>
              <a:rPr lang="pt-BR" sz="1600" dirty="0" smtClean="0"/>
              <a:t>-ortopédica, respiratória e neurológica, sendo domiciliar e não domiciliar; Manter o Centro de Especialidades Médicas (oftalmologia, medicina do trabalho, pediatria, ginecologia, infectologia, ortopedia, cardiologia e psiquiatria) garantindo facilidade ao acesso da população;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r>
              <a:rPr lang="pt-BR" sz="1600" dirty="0" smtClean="0"/>
              <a:t>Intensificar as ações da Vigilância em saúde; Manter o convênio com o Hospital Nossa Senhora da Conceição. Implantação de um programa de PICS no município</a:t>
            </a:r>
          </a:p>
        </p:txBody>
      </p:sp>
    </p:spTree>
    <p:extLst>
      <p:ext uri="{BB962C8B-B14F-4D97-AF65-F5344CB8AC3E}">
        <p14:creationId xmlns:p14="http://schemas.microsoft.com/office/powerpoint/2010/main" val="142450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26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DESTAQUE DE INVESTIMENTOS PREVISTOS </a:t>
            </a:r>
          </a:p>
        </p:txBody>
      </p:sp>
      <p:sp>
        <p:nvSpPr>
          <p:cNvPr id="2" name="Retângulo 1"/>
          <p:cNvSpPr/>
          <p:nvPr/>
        </p:nvSpPr>
        <p:spPr>
          <a:xfrm>
            <a:off x="550606" y="845574"/>
            <a:ext cx="10137059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b="1" dirty="0"/>
              <a:t>Capivari de Baixo em Desenvolvimento </a:t>
            </a:r>
            <a:r>
              <a:rPr lang="pt-BR" sz="2000" b="1" dirty="0" smtClean="0"/>
              <a:t>da Assistência Social, Trabalho e Habitação</a:t>
            </a:r>
          </a:p>
          <a:p>
            <a:pPr algn="just">
              <a:lnSpc>
                <a:spcPct val="150000"/>
              </a:lnSpc>
            </a:pPr>
            <a:r>
              <a:rPr lang="pt-BR" sz="1400" dirty="0" smtClean="0">
                <a:cs typeface="Times New Roman" panose="02020603050405020304" pitchFamily="18" charset="0"/>
              </a:rPr>
              <a:t>Objetivo</a:t>
            </a:r>
            <a:r>
              <a:rPr lang="pt-BR" sz="1400" dirty="0">
                <a:cs typeface="Times New Roman" panose="02020603050405020304" pitchFamily="18" charset="0"/>
              </a:rPr>
              <a:t>: Aprimoramento, ampliação e manutenção dos atendimentos a rede de proteção social básica, proteção social de média complexidade e a proteção social especial proporcionando condições dignas e necessárias para a prestação de serviços da assistência social e a inclusão social da população em situação de vulnerabilidade e risco social, através de projetos, programas e serviços assistenciais. </a:t>
            </a:r>
          </a:p>
          <a:p>
            <a:pPr algn="just">
              <a:lnSpc>
                <a:spcPct val="150000"/>
              </a:lnSpc>
            </a:pPr>
            <a:r>
              <a:rPr lang="pt-BR" sz="1400" dirty="0">
                <a:cs typeface="Times New Roman" panose="02020603050405020304" pitchFamily="18" charset="0"/>
              </a:rPr>
              <a:t>Metas em destaque: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cs typeface="Times New Roman" panose="02020603050405020304" pitchFamily="18" charset="0"/>
              </a:rPr>
              <a:t>Ampliar convênios, desenvolver campanhas de acordo com as necessidades do município e dos serviços realizados pelos equipamentos;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cs typeface="Times New Roman" panose="02020603050405020304" pitchFamily="18" charset="0"/>
              </a:rPr>
              <a:t>Fortalecer e capacitar os integrantes de todos os conselhos da assistência social;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cs typeface="Times New Roman" panose="02020603050405020304" pitchFamily="18" charset="0"/>
              </a:rPr>
              <a:t>Ampliar e reformar a estrutura física dos equipamentos CRAS e CREAS;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cs typeface="Times New Roman" panose="02020603050405020304" pitchFamily="18" charset="0"/>
              </a:rPr>
              <a:t>Implantar uma casa de passagem para atender a população de rua;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cs typeface="Times New Roman" panose="02020603050405020304" pitchFamily="18" charset="0"/>
              </a:rPr>
              <a:t>Implantar o Centro Dia para Idoso.    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</a:pPr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226160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27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DA RECEITA TRIBUTÁRIA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12192000" cy="83072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DESTAQUE DE INVESTIMENTOS PREVISTOS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754808"/>
              </p:ext>
            </p:extLst>
          </p:nvPr>
        </p:nvGraphicFramePr>
        <p:xfrm>
          <a:off x="364503" y="1593127"/>
          <a:ext cx="11462994" cy="41289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67308"/>
                <a:gridCol w="3195686"/>
              </a:tblGrid>
              <a:tr h="37366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PAVIMENTAÇÕES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176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Objeto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Bairro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241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Rua Bento Tomaz Balduino - Acesso Norte   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Três de Maio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241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Rua João Manoel Luiz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err="1">
                          <a:effectLst/>
                        </a:rPr>
                        <a:t>Lot</a:t>
                      </a:r>
                      <a:r>
                        <a:rPr lang="pt-BR" sz="1400" u="none" strike="noStrike" dirty="0">
                          <a:effectLst/>
                        </a:rPr>
                        <a:t>. Camila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241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Rua Marcelino Manoel da Silva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Três de Maio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241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Rua Francisco de Souza Neves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Caçador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241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Rua Joana Marcina de Jesus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err="1">
                          <a:effectLst/>
                        </a:rPr>
                        <a:t>Lot</a:t>
                      </a:r>
                      <a:r>
                        <a:rPr lang="pt-BR" sz="1400" u="none" strike="noStrike" dirty="0">
                          <a:effectLst/>
                        </a:rPr>
                        <a:t>. Cristo Rei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241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Rua Antônio Elias Custódio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Vila Flor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9892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Rua Santa Lúcia Trecho 02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Santa Lúcia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241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Rua Sergio Fernandes Pereira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Santa Lúcia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241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Rua Ludovico de Melo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Santo André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241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Acesso (Cabeceira) Ponte Capivari x Tubarão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Santo André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241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Rua José João Joaquim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Alvorada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241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Rua Antonia de Bitencourt Barcelos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Área Industrial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241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Rua Paulo Agostinho Pedroso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err="1">
                          <a:effectLst/>
                        </a:rPr>
                        <a:t>Lot</a:t>
                      </a:r>
                      <a:r>
                        <a:rPr lang="pt-BR" sz="1400" u="none" strike="noStrike" dirty="0">
                          <a:effectLst/>
                        </a:rPr>
                        <a:t>. Camila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241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Rua Olmiro Pedro da Silva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Três de Maio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241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err="1">
                          <a:effectLst/>
                        </a:rPr>
                        <a:t>Reperfilagem</a:t>
                      </a:r>
                      <a:r>
                        <a:rPr lang="pt-BR" sz="1400" u="none" strike="noStrike" dirty="0">
                          <a:effectLst/>
                        </a:rPr>
                        <a:t> Diversas </a:t>
                      </a:r>
                      <a:r>
                        <a:rPr lang="pt-BR" sz="1400" u="none" strike="noStrike" dirty="0" smtClean="0">
                          <a:effectLst/>
                        </a:rPr>
                        <a:t>Ruas –</a:t>
                      </a:r>
                      <a:r>
                        <a:rPr lang="pt-BR" sz="1400" u="none" strike="noStrike" baseline="0" dirty="0" smtClean="0">
                          <a:effectLst/>
                        </a:rPr>
                        <a:t> no Perímetro Urbano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Todos</a:t>
                      </a:r>
                      <a:r>
                        <a:rPr lang="pt-BR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os bairros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968991" y="935841"/>
            <a:ext cx="106316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Capivari de Baixo em Desenvolvimento da Infraestrutura, Mobilidade Urbana e Meio Ambiente</a:t>
            </a:r>
          </a:p>
        </p:txBody>
      </p:sp>
    </p:spTree>
    <p:extLst>
      <p:ext uri="{BB962C8B-B14F-4D97-AF65-F5344CB8AC3E}">
        <p14:creationId xmlns:p14="http://schemas.microsoft.com/office/powerpoint/2010/main" val="35297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28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DA RECEITA TRIBUTÁRIA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12192000" cy="83072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DESTAQUE DE INVESTIMENTOS PREVISTOS 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66970"/>
              </p:ext>
            </p:extLst>
          </p:nvPr>
        </p:nvGraphicFramePr>
        <p:xfrm>
          <a:off x="763571" y="1825625"/>
          <a:ext cx="10407192" cy="44809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8632"/>
                <a:gridCol w="4309989"/>
                <a:gridCol w="1097913"/>
                <a:gridCol w="3160658"/>
              </a:tblGrid>
              <a:tr h="18218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INTERVENÇÕES</a:t>
                      </a:r>
                      <a:r>
                        <a:rPr lang="pt-BR" sz="20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URBANAS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1531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Qtad.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Objeto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>
                          <a:effectLst/>
                        </a:rPr>
                        <a:t>Bairro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Tipo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</a:tr>
              <a:tr h="100900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Revitalização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Praça da Bandeira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Centro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Readequação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e revitalização completa da Praça, incluindo a troca de mobiliário, pavimento, equipamentos urbanos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</a:tr>
              <a:tr h="917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2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Revitalização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Praça </a:t>
                      </a:r>
                      <a:r>
                        <a:rPr lang="pt-BR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England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Santo André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Readequação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e revitalização completa da Praça, incluindo a troca de mobiliário, pavimento, equipamentos urbanos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</a:tr>
              <a:tr h="917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Revitalização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Praça Jacó </a:t>
                      </a:r>
                      <a:r>
                        <a:rPr lang="pt-BR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Locks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Alvorada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Readequação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e revitalização completa da Praça, incluindo a troca de mobiliário, pavimento, equipamentos urbanos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</a:tr>
              <a:tr h="100900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Praça / Parque dos Sentidos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Três de Maio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Inicio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do projeto de consolidação da Praça, Etapa01 – Iluminação e </a:t>
                      </a:r>
                      <a:r>
                        <a:rPr lang="pt-BR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cercamento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do perímetro.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968991" y="935841"/>
            <a:ext cx="106316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Capivari de Baixo em Desenvolvimento da Infraestrutura, Mobilidade Urbana e Meio Ambiente</a:t>
            </a:r>
          </a:p>
        </p:txBody>
      </p:sp>
    </p:spTree>
    <p:extLst>
      <p:ext uri="{BB962C8B-B14F-4D97-AF65-F5344CB8AC3E}">
        <p14:creationId xmlns:p14="http://schemas.microsoft.com/office/powerpoint/2010/main" val="300901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29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DA RECEITA TRIBUTÁRIA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12192000" cy="83072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DESTAQUE DE INVESTIMENTOS PREVISTOS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165876"/>
              </p:ext>
            </p:extLst>
          </p:nvPr>
        </p:nvGraphicFramePr>
        <p:xfrm>
          <a:off x="763571" y="1825625"/>
          <a:ext cx="10407192" cy="44809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8632"/>
                <a:gridCol w="4309989"/>
                <a:gridCol w="1097913"/>
                <a:gridCol w="3160658"/>
              </a:tblGrid>
              <a:tr h="18218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PROJETOS SECRETARIA DE </a:t>
                      </a:r>
                      <a:r>
                        <a:rPr lang="pt-BR" sz="2000" b="1" u="none" strike="noStrike" dirty="0" smtClean="0">
                          <a:effectLst/>
                        </a:rPr>
                        <a:t>EDUCAÇÃO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1531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Qtad.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Objeto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Bairro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Tipo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</a:tr>
              <a:tr h="100900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1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EMEB Vitório </a:t>
                      </a:r>
                      <a:r>
                        <a:rPr lang="pt-BR" sz="1400" u="none" strike="noStrike" dirty="0" err="1">
                          <a:effectLst/>
                        </a:rPr>
                        <a:t>Marcon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err="1">
                          <a:effectLst/>
                        </a:rPr>
                        <a:t>Ilhotinha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Construção da Sala de Jogos            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</a:tr>
              <a:tr h="917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 dirty="0">
                          <a:effectLst/>
                        </a:rPr>
                        <a:t>2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CEI Amélia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 err="1">
                          <a:effectLst/>
                        </a:rPr>
                        <a:t>Ilhotinha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Construção do Refeitório, Playground e Reforma de Duas Salas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</a:tr>
              <a:tr h="9179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3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EMBE </a:t>
                      </a:r>
                      <a:r>
                        <a:rPr lang="pt-BR" sz="1400" u="none" strike="noStrike" dirty="0" err="1">
                          <a:effectLst/>
                        </a:rPr>
                        <a:t>Stanislau</a:t>
                      </a:r>
                      <a:r>
                        <a:rPr lang="pt-BR" sz="1400" u="none" strike="noStrike" dirty="0">
                          <a:effectLst/>
                        </a:rPr>
                        <a:t> </a:t>
                      </a:r>
                      <a:r>
                        <a:rPr lang="pt-BR" sz="1400" u="none" strike="noStrike" dirty="0" err="1">
                          <a:effectLst/>
                        </a:rPr>
                        <a:t>Gaidizinski</a:t>
                      </a:r>
                      <a:r>
                        <a:rPr lang="pt-BR" sz="1400" u="none" strike="noStrike" dirty="0">
                          <a:effectLst/>
                        </a:rPr>
                        <a:t> Filho e EMBE Vitório </a:t>
                      </a:r>
                      <a:r>
                        <a:rPr lang="pt-BR" sz="1400" u="none" strike="noStrike" dirty="0" err="1">
                          <a:effectLst/>
                        </a:rPr>
                        <a:t>Marcon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Ilhotinha e Centro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Construção de Quadras Cobertas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</a:tr>
              <a:tr h="100900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4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Demais adequações nos prédios e edificações de ensino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Todas edificações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Reformas, Manutenção e Regularização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07" marR="7007" marT="7007" marB="0" anchor="ctr"/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968991" y="935841"/>
            <a:ext cx="106316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Capivari de Baixo em Desenvolvimento da Infraestrutura, Mobilidade Urbana e Meio Ambiente</a:t>
            </a:r>
          </a:p>
        </p:txBody>
      </p:sp>
    </p:spTree>
    <p:extLst>
      <p:ext uri="{BB962C8B-B14F-4D97-AF65-F5344CB8AC3E}">
        <p14:creationId xmlns:p14="http://schemas.microsoft.com/office/powerpoint/2010/main" val="14287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DA AUDIÊNCIA PÚBLICA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55027" y="1345316"/>
            <a:ext cx="11881945" cy="514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 fontAlgn="auto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sz="2800" dirty="0"/>
              <a:t> </a:t>
            </a:r>
            <a:r>
              <a:rPr lang="pt-BR" sz="2800" b="1" dirty="0"/>
              <a:t>Promover a discussão entre o Poder Legislativo, Poder Executivo e a sociedade acerca das ações que serão realizadas pela  Administração Municipal.</a:t>
            </a:r>
          </a:p>
          <a:p>
            <a:pPr algn="ctr" fontAlgn="auto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t-BR" sz="2800" b="1" dirty="0">
              <a:latin typeface="Calibri" pitchFamily="34" charset="0"/>
            </a:endParaRPr>
          </a:p>
          <a:p>
            <a:pPr marL="457200" indent="-457200" algn="ctr" fontAlgn="auto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sz="2800" b="1" dirty="0">
                <a:latin typeface="Calibri" pitchFamily="34" charset="0"/>
              </a:rPr>
              <a:t>Cumprir as determinações da Lei de Responsabilidade Fiscal (Lei Complementar 101/00), especialmente o que consta em seu artigo 48, inciso I.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Ø"/>
              <a:defRPr/>
            </a:pPr>
            <a:endParaRPr lang="pt-BR" sz="2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Ø"/>
              <a:defRPr/>
            </a:pPr>
            <a:endParaRPr lang="pt-BR" sz="32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12274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293D-70F4-4A83-BEA0-FC00FBB64815}" type="slidenum">
              <a:rPr lang="pt-BR" smtClean="0"/>
              <a:pPr/>
              <a:t>30</a:t>
            </a:fld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DA RECEITA TRIBUTÁRIA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12192000" cy="83072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DESTAQUE DE INVESTIMENTOS PREVISTOS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974543"/>
              </p:ext>
            </p:extLst>
          </p:nvPr>
        </p:nvGraphicFramePr>
        <p:xfrm>
          <a:off x="933254" y="1695450"/>
          <a:ext cx="10473179" cy="3619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1286"/>
                <a:gridCol w="2621285"/>
                <a:gridCol w="844899"/>
                <a:gridCol w="4725709"/>
              </a:tblGrid>
              <a:tr h="19812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PROJETOS SECRETARIA DE </a:t>
                      </a:r>
                      <a:r>
                        <a:rPr lang="pt-BR" sz="2000" b="1" u="none" strike="noStrike" dirty="0" smtClean="0">
                          <a:effectLst/>
                        </a:rPr>
                        <a:t>SAÚDE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Qtad.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Objeto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Bairro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Tipo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1028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ESF Otto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Caçador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Construção da Sede Própria da Unidade de Saúde da Família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1028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2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ESF Caçador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Lot. Camila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Construção da Sede Própria da Unidade de Saúde da Família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10287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3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Pronto Atendimento (PA)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Caçador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Reforma Externa no Prédio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968991" y="935841"/>
            <a:ext cx="106316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Capivari de Baixo em Desenvolvimento da Infraestrutura, Mobilidade Urbana e Meio Ambiente</a:t>
            </a:r>
          </a:p>
        </p:txBody>
      </p:sp>
    </p:spTree>
    <p:extLst>
      <p:ext uri="{BB962C8B-B14F-4D97-AF65-F5344CB8AC3E}">
        <p14:creationId xmlns:p14="http://schemas.microsoft.com/office/powerpoint/2010/main" val="77059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725213"/>
            <a:ext cx="12192000" cy="540757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AGRADECEMOS A PRESENÇA DE TODOS</a:t>
            </a:r>
          </a:p>
          <a:p>
            <a:pPr marL="0" indent="0" algn="ctr">
              <a:buNone/>
            </a:pP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SECRETARIA 	MUNICIPAL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E DA FAZENDA</a:t>
            </a:r>
          </a:p>
          <a:p>
            <a:pPr marL="0" indent="0" algn="ctr">
              <a:buNone/>
            </a:pPr>
            <a:endParaRPr lang="pt-BR" dirty="0"/>
          </a:p>
          <a:p>
            <a:pPr algn="ctr">
              <a:buFontTx/>
              <a:buChar char="-"/>
              <a:defRPr/>
            </a:pPr>
            <a:r>
              <a:rPr lang="pt-BR" sz="2400" b="1" dirty="0"/>
              <a:t>Rua Ernani  Cotrin , 187 – Centro - Capivari de Baixo</a:t>
            </a:r>
          </a:p>
          <a:p>
            <a:pPr algn="ctr">
              <a:buFontTx/>
              <a:buChar char="-"/>
              <a:defRPr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E-mail: </a:t>
            </a: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contabilidade@capivaridebaixo.sc.gov.br</a:t>
            </a:r>
            <a:endParaRPr lang="pt-BR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Char char="-"/>
              <a:defRPr/>
            </a:pPr>
            <a:r>
              <a:rPr lang="pt-B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controleinterno@capivaridebaixo.sc.goc.br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6132787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B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529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FUNDAMENTAÇÃO LEGAL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55027" y="1061536"/>
            <a:ext cx="118819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endParaRPr lang="pt-BR" sz="28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Ø"/>
              <a:defRPr/>
            </a:pPr>
            <a:endParaRPr lang="pt-BR" sz="28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anose="05000000000000000000" pitchFamily="2" charset="2"/>
              <a:buChar char="Ø"/>
              <a:defRPr/>
            </a:pPr>
            <a:endParaRPr lang="pt-BR" sz="32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611346" y="1728383"/>
            <a:ext cx="85966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800" b="1" dirty="0"/>
              <a:t>Constituição Federal;</a:t>
            </a:r>
          </a:p>
          <a:p>
            <a:pPr marL="457200" indent="-4572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800" b="1" dirty="0"/>
              <a:t>Lei Federal 4320/64;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800" b="1" dirty="0"/>
              <a:t>Lei Complementar 101/2000 (Lei de Responsabilidade Fiscal);</a:t>
            </a:r>
          </a:p>
          <a:p>
            <a:pPr marL="457200" indent="-4572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800" b="1" dirty="0"/>
              <a:t>Lei Orgânica do Município;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2800" b="1" dirty="0"/>
              <a:t>Instruções Normativas do Tribunal de Contas do Estado e da Secretaria do Tesouro Nacional.</a:t>
            </a:r>
          </a:p>
        </p:txBody>
      </p:sp>
    </p:spTree>
    <p:extLst>
      <p:ext uri="{BB962C8B-B14F-4D97-AF65-F5344CB8AC3E}">
        <p14:creationId xmlns:p14="http://schemas.microsoft.com/office/powerpoint/2010/main" val="310925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8490" y="-1"/>
            <a:ext cx="12192000" cy="13479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INTRUMENTOS DE PLANEJAMENTO</a:t>
            </a:r>
          </a:p>
        </p:txBody>
      </p:sp>
      <p:sp>
        <p:nvSpPr>
          <p:cNvPr id="3" name="Retângulo 2"/>
          <p:cNvSpPr/>
          <p:nvPr/>
        </p:nvSpPr>
        <p:spPr>
          <a:xfrm>
            <a:off x="727587" y="1857032"/>
            <a:ext cx="10058400" cy="3496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ct val="20000"/>
              </a:spcBef>
              <a:defRPr/>
            </a:pPr>
            <a:r>
              <a:rPr lang="pt-BR" sz="2800" b="1" dirty="0"/>
              <a:t> </a:t>
            </a:r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algn="ctr">
              <a:lnSpc>
                <a:spcPct val="115000"/>
              </a:lnSpc>
              <a:spcBef>
                <a:spcPct val="20000"/>
              </a:spcBef>
              <a:defRPr/>
            </a:pPr>
            <a:endParaRPr lang="pt-BR" sz="28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587" y="1647825"/>
            <a:ext cx="9724103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1957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8490" y="-1"/>
            <a:ext cx="12192000" cy="13479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 ORÇAMENTÁRIO</a:t>
            </a:r>
          </a:p>
        </p:txBody>
      </p:sp>
      <p:sp>
        <p:nvSpPr>
          <p:cNvPr id="3" name="Retângulo 2"/>
          <p:cNvSpPr/>
          <p:nvPr/>
        </p:nvSpPr>
        <p:spPr>
          <a:xfrm>
            <a:off x="727587" y="1857032"/>
            <a:ext cx="10058400" cy="3496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ct val="20000"/>
              </a:spcBef>
              <a:defRPr/>
            </a:pPr>
            <a:r>
              <a:rPr lang="pt-BR" sz="2800" b="1" dirty="0"/>
              <a:t> </a:t>
            </a:r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algn="ctr">
              <a:lnSpc>
                <a:spcPct val="115000"/>
              </a:lnSpc>
              <a:spcBef>
                <a:spcPct val="20000"/>
              </a:spcBef>
              <a:defRPr/>
            </a:pPr>
            <a:endParaRPr lang="pt-BR" sz="2800" b="1" dirty="0"/>
          </a:p>
        </p:txBody>
      </p:sp>
      <p:pic>
        <p:nvPicPr>
          <p:cNvPr id="6" name="Picture 2" descr="C:\Users\df-168\Desktop\slide_7.jpg"/>
          <p:cNvPicPr>
            <a:picLocks noChangeAspect="1" noChangeArrowheads="1"/>
          </p:cNvPicPr>
          <p:nvPr/>
        </p:nvPicPr>
        <p:blipFill>
          <a:blip r:embed="rId2" cstate="print"/>
          <a:srcRect t="21249" b="4939"/>
          <a:stretch>
            <a:fillRect/>
          </a:stretch>
        </p:blipFill>
        <p:spPr bwMode="auto">
          <a:xfrm>
            <a:off x="1483237" y="1663700"/>
            <a:ext cx="8547100" cy="473075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8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8490" y="-1"/>
            <a:ext cx="12192000" cy="134795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DA LOA – LEI ORÇAMENTÁRIA ANUAL</a:t>
            </a:r>
          </a:p>
        </p:txBody>
      </p:sp>
      <p:sp>
        <p:nvSpPr>
          <p:cNvPr id="3" name="Retângulo 2"/>
          <p:cNvSpPr/>
          <p:nvPr/>
        </p:nvSpPr>
        <p:spPr>
          <a:xfrm>
            <a:off x="727587" y="1857032"/>
            <a:ext cx="10058400" cy="5650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ct val="20000"/>
              </a:spcBef>
              <a:defRPr/>
            </a:pPr>
            <a:r>
              <a:rPr lang="pt-BR" sz="2800" b="1" dirty="0"/>
              <a:t> </a:t>
            </a:r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>
              <a:cs typeface="Arial" pitchFamily="34" charset="0"/>
            </a:endParaRPr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pt-BR" sz="2800" b="1" dirty="0">
                <a:cs typeface="Arial" pitchFamily="34" charset="0"/>
              </a:rPr>
              <a:t>Disciplinar e gerenciar as receitas e despesas públicas em cada exercício financeiro, para tanto, ela </a:t>
            </a:r>
            <a:r>
              <a:rPr lang="pt-BR" sz="2800" b="1" dirty="0"/>
              <a:t> estima as receitas e fixa as despesas do Governo para o ano subsequente.</a:t>
            </a:r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marL="457200" indent="-457200" algn="ctr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pt-BR" sz="2800" b="1" dirty="0"/>
          </a:p>
          <a:p>
            <a:pPr algn="ctr">
              <a:lnSpc>
                <a:spcPct val="115000"/>
              </a:lnSpc>
              <a:spcBef>
                <a:spcPct val="20000"/>
              </a:spcBef>
              <a:defRPr/>
            </a:pP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58736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1576458" y="3176834"/>
            <a:ext cx="1285875" cy="633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/>
              <a:t>PPA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2022/2025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3433833" y="1615869"/>
            <a:ext cx="1143000" cy="6977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LDO-2022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3433833" y="3616119"/>
            <a:ext cx="1143000" cy="69773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LDO-2024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3433833" y="4616244"/>
            <a:ext cx="1143000" cy="69773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LDO-2025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5791271" y="2615994"/>
            <a:ext cx="1143000" cy="69773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LOA-2023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5791271" y="3616119"/>
            <a:ext cx="1143000" cy="6977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LOA-2024</a:t>
            </a:r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>
            <a:off x="5791271" y="4616244"/>
            <a:ext cx="1143000" cy="6977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LOA-2025</a:t>
            </a:r>
            <a:endParaRPr lang="pt-BR" dirty="0"/>
          </a:p>
        </p:txBody>
      </p:sp>
      <p:cxnSp>
        <p:nvCxnSpPr>
          <p:cNvPr id="20" name="Conector de seta reta 19"/>
          <p:cNvCxnSpPr/>
          <p:nvPr/>
        </p:nvCxnSpPr>
        <p:spPr>
          <a:xfrm rot="5400000" flipH="1" flipV="1">
            <a:off x="2326551" y="2285643"/>
            <a:ext cx="1071563" cy="644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 flipV="1">
            <a:off x="2862333" y="3044995"/>
            <a:ext cx="428625" cy="2683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>
            <a:off x="2790896" y="3679049"/>
            <a:ext cx="500062" cy="214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/>
          <p:nvPr/>
        </p:nvCxnSpPr>
        <p:spPr>
          <a:xfrm rot="16200000" flipH="1">
            <a:off x="2397989" y="4009026"/>
            <a:ext cx="1000125" cy="697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>
            <a:off x="4576833" y="1929215"/>
            <a:ext cx="1143000" cy="11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/>
          <p:nvPr/>
        </p:nvCxnSpPr>
        <p:spPr>
          <a:xfrm>
            <a:off x="4505396" y="3000778"/>
            <a:ext cx="1214437" cy="11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>
            <a:off x="4576833" y="3929465"/>
            <a:ext cx="1143000" cy="11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4576833" y="4929590"/>
            <a:ext cx="1143000" cy="11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ixaDeTexto 27"/>
          <p:cNvSpPr txBox="1"/>
          <p:nvPr/>
        </p:nvSpPr>
        <p:spPr>
          <a:xfrm>
            <a:off x="7467600" y="2521525"/>
            <a:ext cx="25193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Selecionar, dentre as ações previstas no PPA </a:t>
            </a:r>
            <a:r>
              <a:rPr lang="pt-BR" dirty="0" smtClean="0"/>
              <a:t>2022-2025, </a:t>
            </a:r>
            <a:r>
              <a:rPr lang="pt-BR" dirty="0"/>
              <a:t>aquelas que terão prioridade na execução do orçamento do ano de </a:t>
            </a:r>
            <a:r>
              <a:rPr lang="pt-BR" dirty="0" smtClean="0"/>
              <a:t>2023.</a:t>
            </a:r>
            <a:endParaRPr lang="pt-BR" dirty="0"/>
          </a:p>
        </p:txBody>
      </p:sp>
      <p:sp>
        <p:nvSpPr>
          <p:cNvPr id="29" name="Retângulo 28"/>
          <p:cNvSpPr/>
          <p:nvPr/>
        </p:nvSpPr>
        <p:spPr>
          <a:xfrm>
            <a:off x="3362396" y="2521525"/>
            <a:ext cx="1143000" cy="6977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LDO-2023</a:t>
            </a:r>
            <a:endParaRPr lang="pt-BR" dirty="0"/>
          </a:p>
        </p:txBody>
      </p:sp>
      <p:sp>
        <p:nvSpPr>
          <p:cNvPr id="30" name="Retângulo 29"/>
          <p:cNvSpPr/>
          <p:nvPr/>
        </p:nvSpPr>
        <p:spPr>
          <a:xfrm>
            <a:off x="5791271" y="1615869"/>
            <a:ext cx="1143000" cy="69773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/>
              <a:t>LOA-2022</a:t>
            </a:r>
            <a:endParaRPr lang="pt-BR" dirty="0"/>
          </a:p>
        </p:txBody>
      </p:sp>
      <p:sp>
        <p:nvSpPr>
          <p:cNvPr id="31" name="Retângulo 30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COMPATIBILIZAÇÃO</a:t>
            </a:r>
          </a:p>
        </p:txBody>
      </p:sp>
    </p:spTree>
    <p:extLst>
      <p:ext uri="{BB962C8B-B14F-4D97-AF65-F5344CB8AC3E}">
        <p14:creationId xmlns:p14="http://schemas.microsoft.com/office/powerpoint/2010/main" val="55535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72521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shade val="30000"/>
                  <a:satMod val="115000"/>
                </a:schemeClr>
              </a:gs>
              <a:gs pos="50000">
                <a:schemeClr val="accent6">
                  <a:lumMod val="50000"/>
                  <a:shade val="67500"/>
                  <a:satMod val="115000"/>
                </a:schemeClr>
              </a:gs>
              <a:gs pos="100000">
                <a:schemeClr val="accent6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>
                <a:solidFill>
                  <a:schemeClr val="bg1"/>
                </a:solidFill>
              </a:rPr>
              <a:t>PRECEDÊNCIA NA ALOCAÇÃO DOS RECURSOS</a:t>
            </a:r>
            <a:endParaRPr lang="pt-BR" altLang="pt-BR" sz="3600" b="1" dirty="0">
              <a:solidFill>
                <a:schemeClr val="bg1"/>
              </a:solidFill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136634" y="945929"/>
            <a:ext cx="11813628" cy="6132787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Os recursos devem ser alocados obedecendo à seguinte ordem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 algn="just">
              <a:buFont typeface="+mj-lt"/>
              <a:buAutoNum type="arabicPeriod"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Obrigatórias</a:t>
            </a:r>
          </a:p>
          <a:p>
            <a:pPr marL="971550" lvl="1" indent="-514350" algn="just">
              <a:buFont typeface="+mj-lt"/>
              <a:buAutoNum type="arabicPeriod"/>
            </a:pP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 algn="just">
              <a:buFont typeface="+mj-lt"/>
              <a:buAutoNum type="arabicPeriod"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Metas e Prioridades</a:t>
            </a:r>
          </a:p>
          <a:p>
            <a:pPr marL="971550" lvl="1" indent="-514350" algn="just">
              <a:buFont typeface="+mj-lt"/>
              <a:buAutoNum type="arabicPeriod"/>
            </a:pP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 algn="just">
              <a:buFont typeface="+mj-lt"/>
              <a:buAutoNum type="arabicPeriod"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Necessárias ao Funcionamento da Unidade Orçamentária</a:t>
            </a:r>
          </a:p>
          <a:p>
            <a:pPr marL="971550" lvl="1" indent="-514350" algn="just">
              <a:buFont typeface="+mj-lt"/>
              <a:buAutoNum type="arabicPeriod"/>
            </a:pP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 algn="just">
              <a:buFont typeface="+mj-lt"/>
              <a:buAutoNum type="arabicPeriod"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de Conservação do Patrimônio Público</a:t>
            </a:r>
          </a:p>
          <a:p>
            <a:pPr marL="971550" lvl="1" indent="-514350" algn="just">
              <a:buFont typeface="+mj-lt"/>
              <a:buAutoNum type="arabicPeriod"/>
            </a:pP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 algn="just">
              <a:buFont typeface="+mj-lt"/>
              <a:buAutoNum type="arabicPeriod"/>
            </a:pPr>
            <a:r>
              <a:rPr lang="pt-B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Discricionárias</a:t>
            </a:r>
          </a:p>
          <a:p>
            <a:pPr lvl="1" algn="just">
              <a:buFontTx/>
              <a:buChar char="-"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buFontTx/>
              <a:buChar char="-"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buFontTx/>
              <a:buChar char="-"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>
              <a:buFontTx/>
              <a:buChar char="-"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 algn="just">
              <a:buFont typeface="+mj-lt"/>
              <a:buAutoNum type="arabicPeriod"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just">
              <a:buNone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marL="0" indent="0" algn="just">
              <a:buNone/>
            </a:pP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222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24173</TotalTime>
  <Words>2773</Words>
  <Application>Microsoft Office PowerPoint</Application>
  <PresentationFormat>Personalizar</PresentationFormat>
  <Paragraphs>594</Paragraphs>
  <Slides>31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EVOLUÇÃO DAS DESPESAS POR FUNÇÃO DE GOVERNO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Wilson de Pinho Martins</dc:creator>
  <cp:lastModifiedBy>usuário</cp:lastModifiedBy>
  <cp:revision>515</cp:revision>
  <cp:lastPrinted>2022-09-15T19:26:12Z</cp:lastPrinted>
  <dcterms:created xsi:type="dcterms:W3CDTF">2018-06-08T14:40:34Z</dcterms:created>
  <dcterms:modified xsi:type="dcterms:W3CDTF">2022-09-16T14:53:30Z</dcterms:modified>
</cp:coreProperties>
</file>