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3" r:id="rId2"/>
    <p:sldId id="264" r:id="rId3"/>
    <p:sldId id="299" r:id="rId4"/>
    <p:sldId id="267" r:id="rId5"/>
    <p:sldId id="278" r:id="rId6"/>
    <p:sldId id="306" r:id="rId7"/>
    <p:sldId id="268" r:id="rId8"/>
    <p:sldId id="270" r:id="rId9"/>
    <p:sldId id="309" r:id="rId10"/>
    <p:sldId id="277" r:id="rId11"/>
    <p:sldId id="312" r:id="rId12"/>
    <p:sldId id="310" r:id="rId13"/>
    <p:sldId id="301" r:id="rId14"/>
    <p:sldId id="307" r:id="rId15"/>
    <p:sldId id="304" r:id="rId16"/>
    <p:sldId id="271" r:id="rId17"/>
    <p:sldId id="287" r:id="rId18"/>
    <p:sldId id="292" r:id="rId19"/>
    <p:sldId id="285" r:id="rId20"/>
    <p:sldId id="311" r:id="rId21"/>
    <p:sldId id="291" r:id="rId22"/>
  </p:sldIdLst>
  <p:sldSz cx="9144000" cy="6858000" type="screen4x3"/>
  <p:notesSz cx="9926638" cy="67976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MICA" initials="T" lastIdx="1" clrIdx="0">
    <p:extLst>
      <p:ext uri="{19B8F6BF-5375-455C-9EA6-DF929625EA0E}">
        <p15:presenceInfo xmlns:p15="http://schemas.microsoft.com/office/powerpoint/2012/main" userId="TEMI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3179" autoAdjust="0"/>
  </p:normalViewPr>
  <p:slideViewPr>
    <p:cSldViewPr>
      <p:cViewPr varScale="1">
        <p:scale>
          <a:sx n="97" d="100"/>
          <a:sy n="97" d="100"/>
        </p:scale>
        <p:origin x="120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8T09:33:39.188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F04CF-39AC-4ABD-A39A-470FE5887E66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D90B7-E8AA-451D-A393-A30FCE09F41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4897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620C4-92CA-4B61-96C2-6D04986C3E5B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CFDC9-0855-454F-B8FD-291190E46CE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2426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4622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1188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3828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4408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5596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406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0561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136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207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4479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C190-DFB5-41BF-8AB9-EA89AD85F8FB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518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AC190-DFB5-41BF-8AB9-EA89AD85F8FB}" type="datetimeFigureOut">
              <a:rPr lang="pt-BR" smtClean="0"/>
              <a:t>20/05/2022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13553-1C01-4542-9F2D-F02EB431B99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406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emf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03848" y="5185820"/>
            <a:ext cx="4104456" cy="864096"/>
          </a:xfrm>
        </p:spPr>
        <p:txBody>
          <a:bodyPr>
            <a:normAutofit/>
          </a:bodyPr>
          <a:lstStyle/>
          <a:p>
            <a:pPr algn="l"/>
            <a:r>
              <a:rPr lang="pt-BR" sz="1800" b="1" dirty="0">
                <a:solidFill>
                  <a:schemeClr val="tx1"/>
                </a:solidFill>
              </a:rPr>
              <a:t>Coordenador: </a:t>
            </a:r>
            <a:r>
              <a:rPr lang="pt-BR" sz="1800" dirty="0">
                <a:solidFill>
                  <a:schemeClr val="tx1"/>
                </a:solidFill>
              </a:rPr>
              <a:t>Adilson da Silva </a:t>
            </a:r>
            <a:r>
              <a:rPr lang="pt-BR" sz="1800" dirty="0" smtClean="0">
                <a:solidFill>
                  <a:schemeClr val="tx1"/>
                </a:solidFill>
              </a:rPr>
              <a:t>Pacheco</a:t>
            </a:r>
            <a:endParaRPr lang="pt-BR" sz="1800" dirty="0">
              <a:solidFill>
                <a:schemeClr val="tx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1336035" y="163016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5A060B0-F1C4-41FD-A820-5B14E9607FE6}"/>
              </a:ext>
            </a:extLst>
          </p:cNvPr>
          <p:cNvSpPr txBox="1"/>
          <p:nvPr/>
        </p:nvSpPr>
        <p:spPr>
          <a:xfrm>
            <a:off x="3059832" y="2552021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Relatório</a:t>
            </a:r>
            <a:r>
              <a:rPr lang="pt-BR" sz="2400" dirty="0"/>
              <a:t> </a:t>
            </a:r>
            <a:r>
              <a:rPr lang="pt-BR" sz="3200" dirty="0"/>
              <a:t>Quadrimestral</a:t>
            </a:r>
            <a:r>
              <a:rPr lang="pt-BR" sz="2400" dirty="0"/>
              <a:t>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1E6E30C6-E384-4D37-95D8-C510B96153E3}"/>
              </a:ext>
            </a:extLst>
          </p:cNvPr>
          <p:cNvSpPr txBox="1"/>
          <p:nvPr/>
        </p:nvSpPr>
        <p:spPr>
          <a:xfrm>
            <a:off x="3759573" y="3136796"/>
            <a:ext cx="2561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Janeiro á Abril </a:t>
            </a:r>
            <a:r>
              <a:rPr lang="pt-BR" sz="2000" dirty="0"/>
              <a:t>de </a:t>
            </a:r>
            <a:r>
              <a:rPr lang="pt-BR" sz="2000" dirty="0" smtClean="0"/>
              <a:t>2022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6668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7" name="Retângulo 6"/>
          <p:cNvSpPr/>
          <p:nvPr/>
        </p:nvSpPr>
        <p:spPr>
          <a:xfrm>
            <a:off x="1542400" y="3243768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</p:txBody>
      </p:sp>
      <p:sp>
        <p:nvSpPr>
          <p:cNvPr id="11" name="Retângulo 10"/>
          <p:cNvSpPr/>
          <p:nvPr/>
        </p:nvSpPr>
        <p:spPr>
          <a:xfrm>
            <a:off x="1308986" y="947846"/>
            <a:ext cx="741611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pt-BR" b="1" dirty="0"/>
          </a:p>
          <a:p>
            <a:pPr algn="ctr">
              <a:spcBef>
                <a:spcPct val="20000"/>
              </a:spcBef>
            </a:pP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pt-BR" b="1" dirty="0"/>
          </a:p>
        </p:txBody>
      </p:sp>
      <p:sp>
        <p:nvSpPr>
          <p:cNvPr id="12" name="Retângulo 11"/>
          <p:cNvSpPr/>
          <p:nvPr/>
        </p:nvSpPr>
        <p:spPr>
          <a:xfrm>
            <a:off x="1154931" y="5282868"/>
            <a:ext cx="75215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Registro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fotográfico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loco”</a:t>
            </a:r>
          </a:p>
          <a:p>
            <a:pPr algn="just"/>
            <a:r>
              <a:rPr lang="pt-BR" altLang="pt-B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pt-BR" alt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Bairro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Ilhotinha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dependências da antiga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 Química </a:t>
            </a:r>
            <a:r>
              <a:rPr lang="pt-BR" altLang="pt-B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bacia de óleo 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t-B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Emitido 09 relatórios até o momento.</a:t>
            </a:r>
            <a:endParaRPr lang="pt-BR" b="1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/>
          <a:srcRect l="19288" t="5201" r="18500" b="10800"/>
          <a:stretch/>
        </p:blipFill>
        <p:spPr>
          <a:xfrm>
            <a:off x="1154931" y="1155890"/>
            <a:ext cx="2559884" cy="194421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/>
          <a:srcRect l="18500" t="6601" r="18500" b="10801"/>
          <a:stretch/>
        </p:blipFill>
        <p:spPr>
          <a:xfrm>
            <a:off x="3841391" y="1168077"/>
            <a:ext cx="2619700" cy="193202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6"/>
          <a:srcRect l="32675" t="6601" r="32675" b="10801"/>
          <a:stretch/>
        </p:blipFill>
        <p:spPr>
          <a:xfrm>
            <a:off x="6642500" y="2155608"/>
            <a:ext cx="2082596" cy="2792573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7"/>
          <a:srcRect l="19288" t="6601" r="18500" b="10801"/>
          <a:stretch/>
        </p:blipFill>
        <p:spPr>
          <a:xfrm>
            <a:off x="1131142" y="3220762"/>
            <a:ext cx="2607461" cy="1947344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8"/>
          <a:srcRect l="18500" t="6601" r="18500" b="10801"/>
          <a:stretch/>
        </p:blipFill>
        <p:spPr>
          <a:xfrm>
            <a:off x="3827277" y="3243768"/>
            <a:ext cx="2633814" cy="194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0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1E6E30C6-E384-4D37-95D8-C510B96153E3}"/>
              </a:ext>
            </a:extLst>
          </p:cNvPr>
          <p:cNvSpPr txBox="1"/>
          <p:nvPr/>
        </p:nvSpPr>
        <p:spPr>
          <a:xfrm>
            <a:off x="3059832" y="1102413"/>
            <a:ext cx="3780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BÁCIA DE ÓLEO – IMAGEM AÉREA</a:t>
            </a:r>
            <a:endParaRPr lang="pt-BR" sz="20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10625" t="12200" r="11414" b="5201"/>
          <a:stretch/>
        </p:blipFill>
        <p:spPr>
          <a:xfrm>
            <a:off x="1200130" y="1598371"/>
            <a:ext cx="712879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3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295128" y="1539259"/>
            <a:ext cx="71653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200" u="sng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Terminal Rodoviário João da Silva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constatado que toda a </a:t>
            </a:r>
            <a:r>
              <a:rPr lang="pt-BR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estrutura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se encontra com acúmulo de resíduos diversos e vegetação abundante.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telhado é composta por vigas e cantoneiras de ferro onde apresentam deterioração avançada, em alguns pontos com corrosão excessiva e desprendimento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das barras,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visivelmente oferecendo risco de queda. </a:t>
            </a: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Galpão </a:t>
            </a:r>
            <a:r>
              <a:rPr lang="pt-BR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SóSucatas</a:t>
            </a:r>
            <a:r>
              <a:rPr lang="pt-BR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estrutura de concreto e metal ficou visivelmente avariada, danificada após a ocorrência de fortes chuvas e ventos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restante da estrutura que se encontra de pé, apresenta risco iminente de desabamento a qualquer instante. </a:t>
            </a: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Galpão de pneus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 estrutura das paredes e piso estão cedendo onde já é possível ver as avarias e resíduos sendo deslocados (caídos) para o terreno vizinho.  O galpão se encontra em péssimo estado de conservação, oferecendo risco a vida, podendo ocorrer um desabamento na sua estrutura </a:t>
            </a: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Antigo Clube </a:t>
            </a:r>
            <a:r>
              <a:rPr lang="pt-BR" sz="1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Siderúgia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construção está em péssimo estado de conservação, oferecendo risco a vida, podendo ocorrer um desabamento na sua estrutura a qualquer momento, o local vem acolhendo moradores de rua conforme relatos de vizinhos e também é frequentado por crianças.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1E6E30C6-E384-4D37-95D8-C510B96153E3}"/>
              </a:ext>
            </a:extLst>
          </p:cNvPr>
          <p:cNvSpPr txBox="1"/>
          <p:nvPr/>
        </p:nvSpPr>
        <p:spPr>
          <a:xfrm>
            <a:off x="1295128" y="1106643"/>
            <a:ext cx="385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04. VISTORIAS DIVERSAS  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89121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1149305" y="128644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952279" y="1340768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342900" lvl="0" indent="-342900">
              <a:lnSpc>
                <a:spcPct val="150000"/>
              </a:lnSpc>
              <a:buAutoNum type="arabicPeriod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42400" y="3243768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</p:txBody>
      </p:sp>
      <p:sp>
        <p:nvSpPr>
          <p:cNvPr id="11" name="Retângulo 10"/>
          <p:cNvSpPr/>
          <p:nvPr/>
        </p:nvSpPr>
        <p:spPr>
          <a:xfrm>
            <a:off x="1308986" y="947846"/>
            <a:ext cx="741611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pt-BR" b="1" dirty="0"/>
          </a:p>
          <a:p>
            <a:pPr algn="ctr">
              <a:spcBef>
                <a:spcPct val="20000"/>
              </a:spcBef>
            </a:pP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pt-BR" b="1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/>
          <a:srcRect l="18500" t="8001" r="19288" b="10800"/>
          <a:stretch/>
        </p:blipFill>
        <p:spPr>
          <a:xfrm>
            <a:off x="2278437" y="1413924"/>
            <a:ext cx="2547150" cy="195555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/>
          <a:srcRect l="18500" t="8001" r="19288" b="10800"/>
          <a:stretch/>
        </p:blipFill>
        <p:spPr>
          <a:xfrm>
            <a:off x="5040084" y="1404286"/>
            <a:ext cx="2540231" cy="186498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/>
          <a:srcRect l="19288" t="6601" r="21650" b="41600"/>
          <a:stretch/>
        </p:blipFill>
        <p:spPr>
          <a:xfrm>
            <a:off x="2278437" y="3465645"/>
            <a:ext cx="2570114" cy="2008673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7"/>
          <a:srcRect l="19288" t="5201" r="19287" b="31800"/>
          <a:stretch/>
        </p:blipFill>
        <p:spPr>
          <a:xfrm>
            <a:off x="5051384" y="3445990"/>
            <a:ext cx="2565077" cy="2028328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2105049" y="5613696"/>
            <a:ext cx="5441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Antiga Rodoviária / Só Sucatas / Deposito de pneus / Antigo Clube Siderurgia</a:t>
            </a:r>
            <a:r>
              <a:rPr lang="pt-BR" alt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984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5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11096" y="970342"/>
            <a:ext cx="673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400" dirty="0"/>
          </a:p>
        </p:txBody>
      </p:sp>
      <p:sp>
        <p:nvSpPr>
          <p:cNvPr id="10" name="Retângulo 9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810968"/>
              </p:ext>
            </p:extLst>
          </p:nvPr>
        </p:nvGraphicFramePr>
        <p:xfrm>
          <a:off x="1538801" y="2373864"/>
          <a:ext cx="640322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408"/>
                <a:gridCol w="2134408"/>
                <a:gridCol w="21344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SOLICITAÇÕES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RESGATE</a:t>
                      </a:r>
                      <a:r>
                        <a:rPr lang="pt-BR" baseline="0" dirty="0" smtClean="0"/>
                        <a:t>  DC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CORPO</a:t>
                      </a:r>
                      <a:r>
                        <a:rPr lang="pt-BR" baseline="0" dirty="0" smtClean="0"/>
                        <a:t> BOMBEIROS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03 –</a:t>
                      </a:r>
                      <a:r>
                        <a:rPr lang="pt-BR" baseline="0" dirty="0" smtClean="0"/>
                        <a:t> via telefone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05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961179"/>
              </p:ext>
            </p:extLst>
          </p:nvPr>
        </p:nvGraphicFramePr>
        <p:xfrm>
          <a:off x="1538800" y="3420852"/>
          <a:ext cx="5697495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4452"/>
                <a:gridCol w="155304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baseline="0" dirty="0" smtClean="0"/>
                        <a:t>POLICIA MILITAR / GUARDA MUNICIPAL</a:t>
                      </a:r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TOTAL RESGATES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Interdições de estradas e pontes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11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etângulo 18"/>
          <p:cNvSpPr/>
          <p:nvPr/>
        </p:nvSpPr>
        <p:spPr>
          <a:xfrm>
            <a:off x="1475656" y="1467183"/>
            <a:ext cx="6466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05 - OCORRÊNCIAS DE CHUVAS INTENSAS E INUNDAÇÃO</a:t>
            </a:r>
          </a:p>
          <a:p>
            <a:pPr algn="just"/>
            <a:r>
              <a:rPr lang="pt-BR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03 </a:t>
            </a:r>
            <a:r>
              <a:rPr 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05 de Maio de 2022</a:t>
            </a:r>
            <a:endParaRPr lang="pt-BR" sz="1600" dirty="0"/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602030"/>
              </p:ext>
            </p:extLst>
          </p:nvPr>
        </p:nvGraphicFramePr>
        <p:xfrm>
          <a:off x="2606005" y="4782674"/>
          <a:ext cx="4268816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408"/>
                <a:gridCol w="213440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DOAÇÃO</a:t>
                      </a:r>
                      <a:r>
                        <a:rPr lang="pt-BR" baseline="0" dirty="0" smtClean="0"/>
                        <a:t> DE LONAS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TOTAL AFETADOS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03 – 80m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1840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050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318386" y="1159148"/>
            <a:ext cx="71287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sz="2000" b="1" u="sng" dirty="0"/>
          </a:p>
          <a:p>
            <a:endParaRPr lang="pt-BR" dirty="0"/>
          </a:p>
          <a:p>
            <a:pPr marL="342900" lvl="0" indent="-342900">
              <a:lnSpc>
                <a:spcPct val="150000"/>
              </a:lnSpc>
              <a:buAutoNum type="arabicPeriod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19288" t="6601" r="18500" b="10801"/>
          <a:stretch/>
        </p:blipFill>
        <p:spPr>
          <a:xfrm>
            <a:off x="3571832" y="1415414"/>
            <a:ext cx="2221716" cy="163802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/>
          <a:srcRect l="18500" t="5201" r="18500" b="10800"/>
          <a:stretch/>
        </p:blipFill>
        <p:spPr>
          <a:xfrm>
            <a:off x="1210373" y="1415414"/>
            <a:ext cx="2184026" cy="163802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/>
          <a:srcRect l="36613" t="6601" r="36612" b="12200"/>
          <a:stretch/>
        </p:blipFill>
        <p:spPr>
          <a:xfrm>
            <a:off x="1217280" y="3211223"/>
            <a:ext cx="2155331" cy="295289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7"/>
          <a:srcRect l="18500" t="6601" r="28536" b="12200"/>
          <a:stretch/>
        </p:blipFill>
        <p:spPr>
          <a:xfrm>
            <a:off x="5980174" y="1736221"/>
            <a:ext cx="2467003" cy="189051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8"/>
          <a:srcRect l="19288" t="5201" r="19287" b="13600"/>
          <a:stretch/>
        </p:blipFill>
        <p:spPr>
          <a:xfrm>
            <a:off x="5970804" y="3723325"/>
            <a:ext cx="2593756" cy="192869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9"/>
          <a:srcRect l="36613" t="12201" r="37400" b="12201"/>
          <a:stretch/>
        </p:blipFill>
        <p:spPr>
          <a:xfrm>
            <a:off x="3575014" y="3216662"/>
            <a:ext cx="2202757" cy="294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7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152004" y="2051907"/>
            <a:ext cx="771947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Participação nas reuniões do Conselho Municipal. </a:t>
            </a:r>
          </a:p>
          <a:p>
            <a:r>
              <a:rPr lang="pt-BR" dirty="0" smtClean="0"/>
              <a:t>Evidenciado o </a:t>
            </a:r>
            <a:r>
              <a:rPr lang="pt-BR" dirty="0"/>
              <a:t>plano de chamada, plano de contingência, programa </a:t>
            </a:r>
            <a:r>
              <a:rPr lang="pt-BR" dirty="0" smtClean="0"/>
              <a:t>SC </a:t>
            </a:r>
            <a:r>
              <a:rPr lang="pt-BR" dirty="0"/>
              <a:t>resiliente e programa s2id. </a:t>
            </a:r>
          </a:p>
          <a:p>
            <a:endParaRPr lang="pt-BR" dirty="0"/>
          </a:p>
          <a:p>
            <a:r>
              <a:rPr lang="pt-BR" sz="2000" u="sng" dirty="0" smtClean="0">
                <a:solidFill>
                  <a:schemeClr val="accent6">
                    <a:lumMod val="75000"/>
                  </a:schemeClr>
                </a:solidFill>
              </a:rPr>
              <a:t>Grupo </a:t>
            </a:r>
            <a:r>
              <a:rPr lang="pt-BR" sz="2000" u="sng" dirty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pt-BR" sz="2000" u="sng" dirty="0" smtClean="0">
                <a:solidFill>
                  <a:schemeClr val="accent6">
                    <a:lumMod val="75000"/>
                  </a:schemeClr>
                </a:solidFill>
              </a:rPr>
              <a:t>Trabalho:  </a:t>
            </a:r>
            <a:endParaRPr lang="pt-BR" sz="2000" u="sng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dirty="0"/>
              <a:t>Adilson da Silva Pacheco </a:t>
            </a:r>
          </a:p>
          <a:p>
            <a:r>
              <a:rPr lang="pt-BR" dirty="0" smtClean="0"/>
              <a:t>Renata </a:t>
            </a:r>
            <a:r>
              <a:rPr lang="pt-BR" dirty="0"/>
              <a:t>Porto </a:t>
            </a:r>
            <a:r>
              <a:rPr lang="pt-BR" dirty="0" smtClean="0"/>
              <a:t>Morais</a:t>
            </a:r>
          </a:p>
          <a:p>
            <a:r>
              <a:rPr lang="pt-BR" dirty="0" smtClean="0"/>
              <a:t>Deiviti</a:t>
            </a:r>
            <a:r>
              <a:rPr lang="pt-BR" dirty="0" smtClean="0"/>
              <a:t> Martins</a:t>
            </a:r>
          </a:p>
          <a:p>
            <a:r>
              <a:rPr lang="pt-BR" dirty="0" smtClean="0"/>
              <a:t>Vitor </a:t>
            </a:r>
            <a:r>
              <a:rPr lang="pt-BR" dirty="0"/>
              <a:t>C. </a:t>
            </a:r>
            <a:r>
              <a:rPr lang="pt-BR" dirty="0" smtClean="0"/>
              <a:t>Paris</a:t>
            </a:r>
          </a:p>
          <a:p>
            <a:r>
              <a:rPr lang="pt-BR" dirty="0" smtClean="0"/>
              <a:t>Demais participantes </a:t>
            </a:r>
          </a:p>
          <a:p>
            <a:endParaRPr lang="pt-BR" dirty="0"/>
          </a:p>
          <a:p>
            <a:r>
              <a:rPr lang="pt-BR" dirty="0" smtClean="0"/>
              <a:t>Ultima reunião ocorria dia 12/05/2022.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1E6E30C6-E384-4D37-95D8-C510B96153E3}"/>
              </a:ext>
            </a:extLst>
          </p:cNvPr>
          <p:cNvSpPr txBox="1"/>
          <p:nvPr/>
        </p:nvSpPr>
        <p:spPr>
          <a:xfrm>
            <a:off x="1187116" y="1486323"/>
            <a:ext cx="1781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06 - CONDEMA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5265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2119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090" dirty="0" smtClean="0"/>
          </a:p>
          <a:p>
            <a:pPr algn="ctr">
              <a:spcBef>
                <a:spcPct val="20000"/>
              </a:spcBef>
            </a:pPr>
            <a:r>
              <a:rPr lang="pt-BR" sz="2090" dirty="0" smtClean="0"/>
              <a:t>Ultima </a:t>
            </a:r>
            <a:r>
              <a:rPr lang="pt-BR" sz="2090" dirty="0"/>
              <a:t>reunião ocorria dia </a:t>
            </a:r>
            <a:r>
              <a:rPr lang="pt-BR" sz="2090" dirty="0" smtClean="0"/>
              <a:t>12/05/2022</a:t>
            </a:r>
            <a:endParaRPr lang="pt-BR" sz="2090" dirty="0"/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7" name="AutoShape 2" descr="https://gp.amurel.org.br/index.php?r=email/message/attachment&amp;account_id=1038&amp;mailbox=INBOX&amp;uid=4513&amp;number=2&amp;encoding=base64&amp;filename=IMG-20211208-WA0007.jpg&amp;security_token=uHVl5hYFREBkx7P2CsLw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10625" t="12200" r="13776" b="6601"/>
          <a:stretch/>
        </p:blipFill>
        <p:spPr>
          <a:xfrm>
            <a:off x="1295128" y="1871184"/>
            <a:ext cx="691276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286000" y="1151454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pt-BR" sz="2000" b="1" u="sng" dirty="0"/>
          </a:p>
          <a:p>
            <a:pPr lvl="0"/>
            <a:endParaRPr lang="pt-BR" sz="2000" b="1" u="sng" dirty="0"/>
          </a:p>
          <a:p>
            <a:pPr lvl="1"/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403648" y="1201176"/>
            <a:ext cx="75029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07 – VISTORIAS CONSTANTES NOS CANAIS DE DRENAGEM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057" y="1705344"/>
            <a:ext cx="2808943" cy="210231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88" y="1666047"/>
            <a:ext cx="2755215" cy="206210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60" y="3954610"/>
            <a:ext cx="2844727" cy="21291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84" y="3954610"/>
            <a:ext cx="2822294" cy="21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15616" y="1128480"/>
            <a:ext cx="77909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08 – VISTORIAS CONSTANTES NAS ÁREAS DE RISCO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13" y="1551050"/>
            <a:ext cx="3115435" cy="227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102" y="1545399"/>
            <a:ext cx="3051395" cy="22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54" y="4001456"/>
            <a:ext cx="3105797" cy="233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70" y="3973148"/>
            <a:ext cx="3053305" cy="229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13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5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11096" y="970342"/>
            <a:ext cx="673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400" dirty="0"/>
          </a:p>
        </p:txBody>
      </p:sp>
      <p:sp>
        <p:nvSpPr>
          <p:cNvPr id="10" name="Retângulo 9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3" name="Retângulo 2"/>
          <p:cNvSpPr/>
          <p:nvPr/>
        </p:nvSpPr>
        <p:spPr>
          <a:xfrm>
            <a:off x="1434058" y="2276828"/>
            <a:ext cx="747253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primeiro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quadrimestre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Defesa Civil atuou em diversas vistorias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autorização de corte de árvores que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oferecia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risco a vida e ao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patrimônio. Trabalho realizado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 auxilio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 departamentos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Meio Ambiente, Agricultura,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Epagri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Corpo de Bombeiros.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Todos os relatórios gerados são entregues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Secretaria de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Agricultura Indústria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Comércio. 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Fotos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anexo.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95535" y="5085184"/>
            <a:ext cx="7364518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t-BR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1E6E30C6-E384-4D37-95D8-C510B96153E3}"/>
              </a:ext>
            </a:extLst>
          </p:cNvPr>
          <p:cNvSpPr txBox="1"/>
          <p:nvPr/>
        </p:nvSpPr>
        <p:spPr>
          <a:xfrm>
            <a:off x="1434058" y="1716667"/>
            <a:ext cx="1643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01 - ÁRVORES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49662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152004" y="1731811"/>
            <a:ext cx="77194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A Defesa Civil Municipal é composta somente por 01 integrante.</a:t>
            </a:r>
          </a:p>
          <a:p>
            <a:r>
              <a:rPr lang="pt-BR" dirty="0" smtClean="0"/>
              <a:t>A Defesa Civil Municipal 2004) para atender as demandas e solicitações da população.</a:t>
            </a:r>
          </a:p>
          <a:p>
            <a:endParaRPr lang="pt-BR" dirty="0"/>
          </a:p>
          <a:p>
            <a:r>
              <a:rPr lang="pt-BR" dirty="0" smtClean="0"/>
              <a:t>Esta mais que provado que a Defesa Civil Municipal precisa de MELHORES EQUIPAMENTOS E ESTRUTURA PARA REALIZAR UM TRABALHO DE EXCELÊNCIA.</a:t>
            </a:r>
          </a:p>
          <a:p>
            <a:endParaRPr lang="pt-BR" dirty="0"/>
          </a:p>
          <a:p>
            <a:r>
              <a:rPr lang="pt-BR" sz="2000" u="sng" dirty="0" smtClean="0">
                <a:solidFill>
                  <a:schemeClr val="accent6">
                    <a:lumMod val="75000"/>
                  </a:schemeClr>
                </a:solidFill>
              </a:rPr>
              <a:t>Itens necessários:  </a:t>
            </a:r>
            <a:endParaRPr lang="pt-BR" sz="2000" u="sng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Mão de obra: administrativo e operacional;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Telefonia móvel - Celular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Veículo apropriado para atendimento a ocorrências;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Embarcação apropriada para resgate;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Equipamentos diversos: motosserra, </a:t>
            </a:r>
            <a:r>
              <a:rPr lang="pt-BR" dirty="0" smtClean="0"/>
              <a:t>motopoda</a:t>
            </a:r>
            <a:r>
              <a:rPr lang="pt-BR" dirty="0" smtClean="0"/>
              <a:t>, facão, foice, escada articulada.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1E6E30C6-E384-4D37-95D8-C510B96153E3}"/>
              </a:ext>
            </a:extLst>
          </p:cNvPr>
          <p:cNvSpPr txBox="1"/>
          <p:nvPr/>
        </p:nvSpPr>
        <p:spPr>
          <a:xfrm>
            <a:off x="1187116" y="1299822"/>
            <a:ext cx="5376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09 – RECONHECIMENTO / SOLICITAÇÕES / APOIO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0155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60223" y="5416579"/>
            <a:ext cx="6944816" cy="1752600"/>
          </a:xfrm>
        </p:spPr>
        <p:txBody>
          <a:bodyPr>
            <a:normAutofit/>
          </a:bodyPr>
          <a:lstStyle/>
          <a:p>
            <a:r>
              <a:rPr lang="pt-BR" sz="1800" dirty="0">
                <a:solidFill>
                  <a:schemeClr val="tx1"/>
                </a:solidFill>
              </a:rPr>
              <a:t>Coordenador: Adilson da Silva Pacheco</a:t>
            </a:r>
          </a:p>
          <a:p>
            <a:r>
              <a:rPr lang="pt-BR" sz="1800" dirty="0">
                <a:solidFill>
                  <a:schemeClr val="tx1"/>
                </a:solidFill>
              </a:rPr>
              <a:t>E-mail: defesacivil@capivaridebaixo.sc.gov.br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774885" y="181551"/>
            <a:ext cx="7561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</p:txBody>
      </p:sp>
      <p:sp>
        <p:nvSpPr>
          <p:cNvPr id="9" name="Retângulo 8"/>
          <p:cNvSpPr/>
          <p:nvPr/>
        </p:nvSpPr>
        <p:spPr>
          <a:xfrm>
            <a:off x="1700881" y="6190001"/>
            <a:ext cx="6463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  <a:t>“A Defesa Civil somos todos nós”</a:t>
            </a: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295128" y="3930330"/>
            <a:ext cx="6944816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  <a:t>     Muito Obrigado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187117" y="1722563"/>
            <a:ext cx="6977266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pt-BR" sz="3600" b="1" dirty="0" smtClean="0">
                <a:solidFill>
                  <a:schemeClr val="accent6">
                    <a:lumMod val="75000"/>
                  </a:schemeClr>
                </a:solidFill>
              </a:rPr>
              <a:t>O CUSTO DO CUIDADO É SEMPRE MENOR QUE O CUSTO DO REPARO</a:t>
            </a:r>
            <a:r>
              <a:rPr lang="pt-BR" b="1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pt-BR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4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5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11096" y="970342"/>
            <a:ext cx="673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400" dirty="0"/>
          </a:p>
        </p:txBody>
      </p:sp>
      <p:sp>
        <p:nvSpPr>
          <p:cNvPr id="10" name="Retângulo 9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197472"/>
              </p:ext>
            </p:extLst>
          </p:nvPr>
        </p:nvGraphicFramePr>
        <p:xfrm>
          <a:off x="1691680" y="2744821"/>
          <a:ext cx="640322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408"/>
                <a:gridCol w="2134408"/>
                <a:gridCol w="21344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SOLICITAÇÕES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VISTORIAS</a:t>
                      </a:r>
                      <a:r>
                        <a:rPr lang="pt-BR" baseline="0" dirty="0" smtClean="0"/>
                        <a:t> REALZIADAS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SUPRESSÃO/ PODAS REALIZADAS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04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61551"/>
              </p:ext>
            </p:extLst>
          </p:nvPr>
        </p:nvGraphicFramePr>
        <p:xfrm>
          <a:off x="1691680" y="4347271"/>
          <a:ext cx="6403224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408"/>
                <a:gridCol w="2134408"/>
                <a:gridCol w="213440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SETOR OBRAS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CORPO</a:t>
                      </a:r>
                      <a:r>
                        <a:rPr lang="pt-BR" baseline="0" dirty="0" smtClean="0"/>
                        <a:t> BOMBEIROS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NÃO REALZIADAS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04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etângulo 18"/>
          <p:cNvSpPr/>
          <p:nvPr/>
        </p:nvSpPr>
        <p:spPr>
          <a:xfrm>
            <a:off x="1907704" y="1769339"/>
            <a:ext cx="6403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SOLICITAÇÕES PARA PODA OU SUPRESSÃO DE ÁRVORES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343302" y="6292879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183815" y="3212933"/>
            <a:ext cx="7679223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pt-BR" sz="1800" dirty="0"/>
          </a:p>
        </p:txBody>
      </p:sp>
      <p:sp>
        <p:nvSpPr>
          <p:cNvPr id="15" name="Subtítulo 14"/>
          <p:cNvSpPr>
            <a:spLocks noGrp="1"/>
          </p:cNvSpPr>
          <p:nvPr>
            <p:ph type="subTitle" idx="1"/>
          </p:nvPr>
        </p:nvSpPr>
        <p:spPr>
          <a:xfrm>
            <a:off x="1834329" y="691328"/>
            <a:ext cx="6400800" cy="1752600"/>
          </a:xfrm>
        </p:spPr>
        <p:txBody>
          <a:bodyPr>
            <a:normAutofit/>
          </a:bodyPr>
          <a:lstStyle/>
          <a:p>
            <a:r>
              <a:rPr lang="pt-BR" sz="1100" dirty="0"/>
              <a:t>HJ                  </a:t>
            </a:r>
          </a:p>
          <a:p>
            <a:endParaRPr lang="pt-BR" sz="1100" dirty="0"/>
          </a:p>
          <a:p>
            <a:r>
              <a:rPr lang="pt-BR" sz="20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83814" y="4748951"/>
            <a:ext cx="720460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Registro </a:t>
            </a:r>
            <a:r>
              <a:rPr lang="pt-BR" altLang="pt-BR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fotográfico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BR" altLang="pt-BR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 loco” 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antes do </a:t>
            </a:r>
            <a:r>
              <a:rPr lang="pt-BR" altLang="pt-BR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corte da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árvore, onde mostra a copa da arvore inclinada com risco de queda.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Local: </a:t>
            </a:r>
            <a:r>
              <a:rPr lang="pt-BR" sz="1600" dirty="0"/>
              <a:t>Rua </a:t>
            </a:r>
            <a:r>
              <a:rPr lang="pt-BR" sz="1600" dirty="0"/>
              <a:t>Antonio</a:t>
            </a:r>
            <a:r>
              <a:rPr lang="pt-BR" sz="1600" dirty="0"/>
              <a:t> Luiz Bitencourt 2744, bairro: </a:t>
            </a:r>
            <a:r>
              <a:rPr lang="pt-BR" sz="1600" dirty="0"/>
              <a:t>Ilhotinha</a:t>
            </a:r>
            <a:endParaRPr lang="pt-BR" altLang="pt-BR" sz="1600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Clube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Americo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– bairro: Santo André.</a:t>
            </a:r>
            <a:endParaRPr lang="pt-BR" altLang="pt-BR" sz="16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Escola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Osmarina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m 15"/>
          <p:cNvPicPr/>
          <p:nvPr/>
        </p:nvPicPr>
        <p:blipFill rotWithShape="1">
          <a:blip r:embed="rId4"/>
          <a:srcRect l="37859" t="15618" r="37854" b="8548"/>
          <a:stretch/>
        </p:blipFill>
        <p:spPr bwMode="auto">
          <a:xfrm>
            <a:off x="1486991" y="1273225"/>
            <a:ext cx="2044065" cy="2970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84" y="1274092"/>
            <a:ext cx="1988314" cy="296972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/>
          <a:srcRect l="32675" t="12201" r="34250" b="8000"/>
          <a:stretch/>
        </p:blipFill>
        <p:spPr>
          <a:xfrm>
            <a:off x="3754971" y="1270322"/>
            <a:ext cx="2317598" cy="297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0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318386" y="1159148"/>
            <a:ext cx="71287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t-BR" sz="2000" b="1" u="sng" dirty="0"/>
          </a:p>
          <a:p>
            <a:endParaRPr lang="pt-BR" dirty="0"/>
          </a:p>
          <a:p>
            <a:pPr marL="342900" lvl="0" indent="-342900">
              <a:lnSpc>
                <a:spcPct val="150000"/>
              </a:lnSpc>
              <a:buAutoNum type="arabicPeriod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345271" y="2149550"/>
            <a:ext cx="737053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700020" algn="ctr"/>
                <a:tab pos="5400040" algn="r"/>
              </a:tabLst>
            </a:pP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Vistoria em </a:t>
            </a:r>
            <a:r>
              <a:rPr lang="pt-B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Residências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apresentam risco a vida ao patrimônio trabalho feito em parceria com o departamento de habitação, relatórios entregues a Secretaria de Assistência Social.</a:t>
            </a:r>
          </a:p>
          <a:p>
            <a:pPr>
              <a:lnSpc>
                <a:spcPct val="150000"/>
              </a:lnSpc>
              <a:tabLst>
                <a:tab pos="2700020" algn="ctr"/>
                <a:tab pos="5400040" algn="r"/>
              </a:tabLst>
            </a:pPr>
            <a:endParaRPr lang="pt-BR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2700020" algn="ctr"/>
                <a:tab pos="5400040" algn="r"/>
              </a:tabLst>
            </a:pP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importante destacar que os relatórios de  vistorias de casas são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feitos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pelo conhecimento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função, para que se tenha um melhor relatório e  com maior validade  seria importante a presença de um </a:t>
            </a:r>
            <a:r>
              <a:rPr lang="pt-B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Engenheiro Civil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dar um laudo mais técnico. </a:t>
            </a:r>
          </a:p>
          <a:p>
            <a:pPr>
              <a:lnSpc>
                <a:spcPct val="150000"/>
              </a:lnSpc>
              <a:tabLst>
                <a:tab pos="2700020" algn="ctr"/>
                <a:tab pos="5400040" algn="r"/>
              </a:tabLst>
            </a:pPr>
            <a:r>
              <a:rPr lang="pt-BR" b="1" dirty="0"/>
              <a:t>                                        </a:t>
            </a:r>
            <a:endParaRPr lang="pt-BR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endParaRPr lang="pt-BR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1E6E30C6-E384-4D37-95D8-C510B96153E3}"/>
              </a:ext>
            </a:extLst>
          </p:cNvPr>
          <p:cNvSpPr txBox="1"/>
          <p:nvPr/>
        </p:nvSpPr>
        <p:spPr>
          <a:xfrm>
            <a:off x="1333539" y="1571383"/>
            <a:ext cx="2033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02 - RESIDÊNCIAS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84873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5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11096" y="970342"/>
            <a:ext cx="673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400" dirty="0"/>
          </a:p>
        </p:txBody>
      </p:sp>
      <p:sp>
        <p:nvSpPr>
          <p:cNvPr id="10" name="Retângulo 9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530585"/>
              </p:ext>
            </p:extLst>
          </p:nvPr>
        </p:nvGraphicFramePr>
        <p:xfrm>
          <a:off x="1538801" y="2373864"/>
          <a:ext cx="640322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408"/>
                <a:gridCol w="2134408"/>
                <a:gridCol w="21344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SOLICITAÇÕES VIA TELEFONE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SOLICITAÇÕES</a:t>
                      </a:r>
                      <a:r>
                        <a:rPr lang="pt-BR" baseline="0" dirty="0" smtClean="0"/>
                        <a:t> PRESENCIAIS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LAUDO</a:t>
                      </a:r>
                      <a:r>
                        <a:rPr lang="pt-BR" baseline="0" dirty="0" smtClean="0"/>
                        <a:t> PARA SEGURADORA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04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180536"/>
              </p:ext>
            </p:extLst>
          </p:nvPr>
        </p:nvGraphicFramePr>
        <p:xfrm>
          <a:off x="1538801" y="3685113"/>
          <a:ext cx="6403224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408"/>
                <a:gridCol w="2134408"/>
                <a:gridCol w="213440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ACOMP.</a:t>
                      </a:r>
                      <a:r>
                        <a:rPr lang="pt-BR" baseline="0" dirty="0" smtClean="0"/>
                        <a:t> ASSISTÊNCIA SOCIAL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VISTORIAS</a:t>
                      </a:r>
                      <a:r>
                        <a:rPr lang="pt-BR" baseline="0" dirty="0" smtClean="0"/>
                        <a:t> REALZIADAS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RELATÓRIOS ENCAMINHADOS PARA ASSISTENCIA SOCIAL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05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etângulo 18"/>
          <p:cNvSpPr/>
          <p:nvPr/>
        </p:nvSpPr>
        <p:spPr>
          <a:xfrm>
            <a:off x="3059832" y="1467183"/>
            <a:ext cx="48821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VISTORIA EM RESIDÊNCIAS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76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1386588" y="52216"/>
            <a:ext cx="7306992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 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691680" y="4754204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Registro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fotográfico 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 loco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pt-BR" altLang="pt-BR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Local: </a:t>
            </a:r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Rua João Paulo I – Três de Maio</a:t>
            </a:r>
          </a:p>
          <a:p>
            <a:pPr algn="just"/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Rua Medeiros – Alvorada </a:t>
            </a:r>
          </a:p>
          <a:p>
            <a:pPr algn="just"/>
            <a:r>
              <a:rPr lang="pt-BR" altLang="pt-B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Avenida  Nereu Ramos - Centro</a:t>
            </a:r>
            <a:endParaRPr lang="pt-BR" altLang="pt-BR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/>
          <a:srcRect l="18500" t="5201" r="19288" b="10800"/>
          <a:stretch/>
        </p:blipFill>
        <p:spPr>
          <a:xfrm>
            <a:off x="1691679" y="1028554"/>
            <a:ext cx="1839835" cy="288032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/>
          <a:srcRect l="18500" t="6601" r="18500" b="10801"/>
          <a:stretch/>
        </p:blipFill>
        <p:spPr>
          <a:xfrm>
            <a:off x="3805691" y="1028554"/>
            <a:ext cx="1849445" cy="288032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6"/>
          <a:srcRect l="19288" t="6601" r="19287" b="10801"/>
          <a:stretch/>
        </p:blipFill>
        <p:spPr>
          <a:xfrm>
            <a:off x="5868144" y="1073350"/>
            <a:ext cx="1865900" cy="283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6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  <a:p>
            <a:pPr algn="ctr">
              <a:spcBef>
                <a:spcPct val="20000"/>
              </a:spcBef>
            </a:pPr>
            <a:endParaRPr lang="pt-BR" sz="2400" b="1" dirty="0"/>
          </a:p>
        </p:txBody>
      </p:sp>
      <p:sp>
        <p:nvSpPr>
          <p:cNvPr id="9" name="Retângulo 8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295877" y="2065659"/>
            <a:ext cx="716530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Realizado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Vistoria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quinzenal na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bacia de óleo da antiga 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Sul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uímica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efinaria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com  o intuito de acompanhar e monitorar o local, tendo em vista obrigações previstas no Inquérito Civil nº. . 06.2009.00004556-2, da 6ª PROMOTORIA DE JUSTIÇA REGIONAL DE DEFESA DO MEIO AMBIENTE.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Sendo assim, segue anexos fotos e avaliação de risco sobre o talude da bacia de óleo</a:t>
            </a: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relatórios são realizados e entregues quinzenalmente a Promotoria de Justiça do Município.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1E6E30C6-E384-4D37-95D8-C510B96153E3}"/>
              </a:ext>
            </a:extLst>
          </p:cNvPr>
          <p:cNvSpPr txBox="1"/>
          <p:nvPr/>
        </p:nvSpPr>
        <p:spPr>
          <a:xfrm>
            <a:off x="1313347" y="1497365"/>
            <a:ext cx="2271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03 - BÁCIA DE ÓLEO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5265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79158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5536" y="-566"/>
            <a:ext cx="5040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C:\Users\Defesa Civil\Pictures\NOVA PASTA\Defesa Civi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585" y="26064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85" y="5949280"/>
            <a:ext cx="864096" cy="68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899593" y="147873"/>
            <a:ext cx="730699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sz="2400" b="1" dirty="0"/>
              <a:t>COORDENAÇÃO DE PROTEÇÃO E DEFESA CIVIL</a:t>
            </a:r>
          </a:p>
          <a:p>
            <a:pPr algn="ctr">
              <a:spcBef>
                <a:spcPct val="20000"/>
              </a:spcBef>
            </a:pPr>
            <a:r>
              <a:rPr lang="pt-BR" sz="2400" b="1" dirty="0"/>
              <a:t>CAPIVARI DE BAIXO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11096" y="970342"/>
            <a:ext cx="673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400" dirty="0"/>
          </a:p>
        </p:txBody>
      </p:sp>
      <p:sp>
        <p:nvSpPr>
          <p:cNvPr id="10" name="Retângulo 9"/>
          <p:cNvSpPr/>
          <p:nvPr/>
        </p:nvSpPr>
        <p:spPr>
          <a:xfrm>
            <a:off x="3563494" y="6467202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621897"/>
              </p:ext>
            </p:extLst>
          </p:nvPr>
        </p:nvGraphicFramePr>
        <p:xfrm>
          <a:off x="1476227" y="1718394"/>
          <a:ext cx="6667785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2595"/>
                <a:gridCol w="2222595"/>
                <a:gridCol w="222259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aseline="0" dirty="0" smtClean="0"/>
                        <a:t>PROGRAMADAS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REALIZADAS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COM ACOMPANHAMENTO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02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etângulo 18"/>
          <p:cNvSpPr/>
          <p:nvPr/>
        </p:nvSpPr>
        <p:spPr>
          <a:xfrm>
            <a:off x="3027724" y="1285033"/>
            <a:ext cx="48821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VISTORIA BÁCIA DE ÓLEO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476227" y="2963409"/>
            <a:ext cx="6667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Vistoria com acompanhamento da Defesa Civil Regional e Municipal, Corpo de Bombeiros, Secretaria de Meio Ambiente, Guarda Municipal e Vereador Eraldo</a:t>
            </a:r>
          </a:p>
          <a:p>
            <a:pPr algn="just"/>
            <a:endParaRPr lang="pt-BR" altLang="pt-BR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altLang="pt-BR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l="7476" t="12201" r="8263" b="16400"/>
          <a:stretch/>
        </p:blipFill>
        <p:spPr>
          <a:xfrm>
            <a:off x="1933786" y="3550954"/>
            <a:ext cx="5752666" cy="27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3924</TotalTime>
  <Words>1257</Words>
  <Application>Microsoft Office PowerPoint</Application>
  <PresentationFormat>Apresentação na tela (4:3)</PresentationFormat>
  <Paragraphs>200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Conta da Microsoft</cp:lastModifiedBy>
  <cp:revision>225</cp:revision>
  <cp:lastPrinted>2022-02-15T12:56:18Z</cp:lastPrinted>
  <dcterms:created xsi:type="dcterms:W3CDTF">2021-02-17T16:13:05Z</dcterms:created>
  <dcterms:modified xsi:type="dcterms:W3CDTF">2022-05-20T14:50:48Z</dcterms:modified>
</cp:coreProperties>
</file>