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81" r:id="rId5"/>
    <p:sldId id="303" r:id="rId6"/>
    <p:sldId id="304" r:id="rId7"/>
    <p:sldId id="305" r:id="rId8"/>
    <p:sldId id="306" r:id="rId9"/>
    <p:sldId id="307" r:id="rId10"/>
    <p:sldId id="308" r:id="rId11"/>
    <p:sldId id="260" r:id="rId12"/>
    <p:sldId id="261" r:id="rId13"/>
    <p:sldId id="266" r:id="rId14"/>
    <p:sldId id="284" r:id="rId15"/>
    <p:sldId id="275" r:id="rId16"/>
    <p:sldId id="285" r:id="rId17"/>
    <p:sldId id="286" r:id="rId18"/>
    <p:sldId id="276" r:id="rId19"/>
    <p:sldId id="282" r:id="rId20"/>
    <p:sldId id="277" r:id="rId21"/>
    <p:sldId id="287" r:id="rId22"/>
    <p:sldId id="288" r:id="rId23"/>
    <p:sldId id="289" r:id="rId24"/>
    <p:sldId id="290" r:id="rId25"/>
    <p:sldId id="291" r:id="rId26"/>
    <p:sldId id="301" r:id="rId27"/>
    <p:sldId id="302" r:id="rId28"/>
    <p:sldId id="292" r:id="rId29"/>
    <p:sldId id="293" r:id="rId30"/>
    <p:sldId id="294" r:id="rId31"/>
    <p:sldId id="295" r:id="rId32"/>
    <p:sldId id="300" r:id="rId33"/>
    <p:sldId id="296" r:id="rId34"/>
    <p:sldId id="297" r:id="rId35"/>
    <p:sldId id="299" r:id="rId36"/>
  </p:sldIdLst>
  <p:sldSz cx="9144000" cy="5143500" type="screen16x9"/>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1651" autoAdjust="0"/>
  </p:normalViewPr>
  <p:slideViewPr>
    <p:cSldViewPr>
      <p:cViewPr>
        <p:scale>
          <a:sx n="99" d="100"/>
          <a:sy n="99" d="100"/>
        </p:scale>
        <p:origin x="-624"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33339B1-D230-4D43-8CAD-FC639ABED708}" type="datetimeFigureOut">
              <a:rPr lang="pt-BR" smtClean="0"/>
              <a:t>26/05/2022</a:t>
            </a:fld>
            <a:endParaRPr lang="pt-BR"/>
          </a:p>
        </p:txBody>
      </p:sp>
      <p:sp>
        <p:nvSpPr>
          <p:cNvPr id="4" name="Espaço Reservado para Imagem de Sli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226CFE7-DA6B-43A7-B9A9-062DC4EC1831}" type="slidenum">
              <a:rPr lang="pt-BR" smtClean="0"/>
              <a:t>‹nº›</a:t>
            </a:fld>
            <a:endParaRPr lang="pt-BR"/>
          </a:p>
        </p:txBody>
      </p:sp>
    </p:spTree>
    <p:extLst>
      <p:ext uri="{BB962C8B-B14F-4D97-AF65-F5344CB8AC3E}">
        <p14:creationId xmlns:p14="http://schemas.microsoft.com/office/powerpoint/2010/main" val="34516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1226CFE7-DA6B-43A7-B9A9-062DC4EC1831}" type="slidenum">
              <a:rPr lang="pt-BR" smtClean="0"/>
              <a:t>1</a:t>
            </a:fld>
            <a:endParaRPr lang="pt-BR"/>
          </a:p>
        </p:txBody>
      </p:sp>
    </p:spTree>
    <p:extLst>
      <p:ext uri="{BB962C8B-B14F-4D97-AF65-F5344CB8AC3E}">
        <p14:creationId xmlns:p14="http://schemas.microsoft.com/office/powerpoint/2010/main" val="27545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pt-BR"/>
              <a:t>Clique para editar o título mestre</a:t>
            </a:r>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9B524B0-DCDA-4945-B206-949C5FEC045B}" type="datetimeFigureOut">
              <a:rPr lang="pt-BR" smtClean="0"/>
              <a:t>26/05/2022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4377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B524B0-DCDA-4945-B206-949C5FEC045B}" type="datetimeFigureOut">
              <a:rPr lang="pt-BR" smtClean="0"/>
              <a:t>26/05/2022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42164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05979"/>
            <a:ext cx="6019800" cy="4388644"/>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B524B0-DCDA-4945-B206-949C5FEC045B}" type="datetimeFigureOut">
              <a:rPr lang="pt-BR" smtClean="0"/>
              <a:t>26/05/2022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215737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9B524B0-DCDA-4945-B206-949C5FEC045B}" type="datetimeFigureOut">
              <a:rPr lang="pt-BR" smtClean="0"/>
              <a:t>26/05/2022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1174760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9B524B0-DCDA-4945-B206-949C5FEC045B}" type="datetimeFigureOut">
              <a:rPr lang="pt-BR" smtClean="0"/>
              <a:t>26/05/2022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02842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9B524B0-DCDA-4945-B206-949C5FEC045B}" type="datetimeFigureOut">
              <a:rPr lang="pt-BR" smtClean="0"/>
              <a:t>26/05/2022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158063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9B524B0-DCDA-4945-B206-949C5FEC045B}" type="datetimeFigureOut">
              <a:rPr lang="pt-BR" smtClean="0"/>
              <a:t>26/05/2022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419591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9B524B0-DCDA-4945-B206-949C5FEC045B}" type="datetimeFigureOut">
              <a:rPr lang="pt-BR" smtClean="0"/>
              <a:t>26/05/2022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27505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9B524B0-DCDA-4945-B206-949C5FEC045B}" type="datetimeFigureOut">
              <a:rPr lang="pt-BR" smtClean="0"/>
              <a:t>26/05/2022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2106747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9B524B0-DCDA-4945-B206-949C5FEC045B}" type="datetimeFigureOut">
              <a:rPr lang="pt-BR" smtClean="0"/>
              <a:t>26/05/2022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395387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9B524B0-DCDA-4945-B206-949C5FEC045B}" type="datetimeFigureOut">
              <a:rPr lang="pt-BR" smtClean="0"/>
              <a:t>26/05/2022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C64A410-CE7D-46D5-BA7A-5F7F6C986998}" type="slidenum">
              <a:rPr lang="pt-BR" smtClean="0"/>
              <a:t>‹nº›</a:t>
            </a:fld>
            <a:endParaRPr lang="pt-BR"/>
          </a:p>
        </p:txBody>
      </p:sp>
    </p:spTree>
    <p:extLst>
      <p:ext uri="{BB962C8B-B14F-4D97-AF65-F5344CB8AC3E}">
        <p14:creationId xmlns:p14="http://schemas.microsoft.com/office/powerpoint/2010/main" val="17645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9B524B0-DCDA-4945-B206-949C5FEC045B}" type="datetimeFigureOut">
              <a:rPr lang="pt-BR" smtClean="0"/>
              <a:t>26/05/2022</a:t>
            </a:fld>
            <a:endParaRPr lang="pt-BR"/>
          </a:p>
        </p:txBody>
      </p:sp>
      <p:sp>
        <p:nvSpPr>
          <p:cNvPr id="5" name="Espaço Reservado para Rodap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C64A410-CE7D-46D5-BA7A-5F7F6C986998}" type="slidenum">
              <a:rPr lang="pt-BR" smtClean="0"/>
              <a:t>‹nº›</a:t>
            </a:fld>
            <a:endParaRPr lang="pt-BR"/>
          </a:p>
        </p:txBody>
      </p:sp>
    </p:spTree>
    <p:extLst>
      <p:ext uri="{BB962C8B-B14F-4D97-AF65-F5344CB8AC3E}">
        <p14:creationId xmlns:p14="http://schemas.microsoft.com/office/powerpoint/2010/main" val="222720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aixaDeTexto 1">
            <a:extLst>
              <a:ext uri="{FF2B5EF4-FFF2-40B4-BE49-F238E27FC236}">
                <a16:creationId xmlns="" xmlns:a16="http://schemas.microsoft.com/office/drawing/2014/main" id="{1506D9BA-6F02-448D-A734-FD97F190C3E1}"/>
              </a:ext>
            </a:extLst>
          </p:cNvPr>
          <p:cNvSpPr txBox="1"/>
          <p:nvPr/>
        </p:nvSpPr>
        <p:spPr>
          <a:xfrm>
            <a:off x="179512" y="1059582"/>
            <a:ext cx="5285773" cy="3908762"/>
          </a:xfrm>
          <a:prstGeom prst="rect">
            <a:avLst/>
          </a:prstGeom>
          <a:noFill/>
        </p:spPr>
        <p:txBody>
          <a:bodyPr wrap="square" rtlCol="0">
            <a:spAutoFit/>
          </a:bodyPr>
          <a:lstStyle/>
          <a:p>
            <a:r>
              <a:rPr lang="pt-BR" sz="1900" dirty="0">
                <a:latin typeface="Arial Black" panose="020B0A04020102020204" pitchFamily="34" charset="0"/>
              </a:rPr>
              <a:t>Secretaria de </a:t>
            </a:r>
            <a:r>
              <a:rPr lang="pt-BR" sz="1900" dirty="0" smtClean="0">
                <a:latin typeface="Arial Black" panose="020B0A04020102020204" pitchFamily="34" charset="0"/>
              </a:rPr>
              <a:t>Educação, Cultura, Esporte e Turismo</a:t>
            </a:r>
            <a:endParaRPr lang="pt-BR" sz="1900" dirty="0">
              <a:latin typeface="Arial Black" panose="020B0A04020102020204" pitchFamily="34" charset="0"/>
            </a:endParaRPr>
          </a:p>
          <a:p>
            <a:endParaRPr lang="pt-BR" dirty="0">
              <a:latin typeface="Arial Black" panose="020B0A04020102020204" pitchFamily="34" charset="0"/>
            </a:endParaRPr>
          </a:p>
          <a:p>
            <a:endParaRPr lang="pt-BR" dirty="0">
              <a:latin typeface="Arial Black" panose="020B0A04020102020204" pitchFamily="34" charset="0"/>
            </a:endParaRPr>
          </a:p>
          <a:p>
            <a:endParaRPr lang="pt-BR" dirty="0">
              <a:latin typeface="Arial Black" panose="020B0A04020102020204" pitchFamily="34" charset="0"/>
            </a:endParaRPr>
          </a:p>
          <a:p>
            <a:endParaRPr lang="pt-BR" dirty="0" smtClean="0">
              <a:latin typeface="Arial Black" panose="020B0A04020102020204" pitchFamily="34" charset="0"/>
            </a:endParaRPr>
          </a:p>
          <a:p>
            <a:endParaRPr lang="pt-BR" dirty="0">
              <a:latin typeface="Arial Black" panose="020B0A04020102020204" pitchFamily="34" charset="0"/>
            </a:endParaRPr>
          </a:p>
          <a:p>
            <a:endParaRPr lang="pt-BR" dirty="0" smtClean="0">
              <a:latin typeface="Arial Black" panose="020B0A04020102020204" pitchFamily="34" charset="0"/>
            </a:endParaRPr>
          </a:p>
          <a:p>
            <a:endParaRPr lang="pt-BR" dirty="0">
              <a:latin typeface="Arial Black" panose="020B0A04020102020204" pitchFamily="34" charset="0"/>
            </a:endParaRPr>
          </a:p>
          <a:p>
            <a:endParaRPr lang="pt-BR" dirty="0" smtClean="0">
              <a:latin typeface="Arial Black" panose="020B0A04020102020204" pitchFamily="34" charset="0"/>
            </a:endParaRPr>
          </a:p>
          <a:p>
            <a:endParaRPr lang="pt-BR" dirty="0">
              <a:latin typeface="Arial Black" panose="020B0A04020102020204" pitchFamily="34" charset="0"/>
            </a:endParaRPr>
          </a:p>
          <a:p>
            <a:r>
              <a:rPr lang="pt-BR" sz="1500" dirty="0">
                <a:latin typeface="Arial Black" panose="020B0A04020102020204" pitchFamily="34" charset="0"/>
              </a:rPr>
              <a:t>Demonstração e Avaliação das Ações e Metas Fiscais do 1</a:t>
            </a:r>
            <a:r>
              <a:rPr lang="pt-BR" sz="1500" dirty="0" smtClean="0">
                <a:latin typeface="Arial Black" panose="020B0A04020102020204" pitchFamily="34" charset="0"/>
              </a:rPr>
              <a:t>º </a:t>
            </a:r>
            <a:r>
              <a:rPr lang="pt-BR" sz="1500" dirty="0">
                <a:latin typeface="Arial Black" panose="020B0A04020102020204" pitchFamily="34" charset="0"/>
              </a:rPr>
              <a:t>Quadrimestre do Exercício de </a:t>
            </a:r>
            <a:r>
              <a:rPr lang="pt-BR" sz="1500" dirty="0" smtClean="0">
                <a:latin typeface="Arial Black" panose="020B0A04020102020204" pitchFamily="34" charset="0"/>
              </a:rPr>
              <a:t>2022</a:t>
            </a:r>
            <a:endParaRPr lang="pt-BR" sz="1500" dirty="0">
              <a:latin typeface="Arial Black" panose="020B0A04020102020204" pitchFamily="34" charset="0"/>
            </a:endParaRPr>
          </a:p>
          <a:p>
            <a:endParaRPr lang="pt-BR" dirty="0">
              <a:latin typeface="Arial Black" panose="020B0A04020102020204" pitchFamily="34" charset="0"/>
            </a:endParaRPr>
          </a:p>
        </p:txBody>
      </p:sp>
    </p:spTree>
    <p:extLst>
      <p:ext uri="{BB962C8B-B14F-4D97-AF65-F5344CB8AC3E}">
        <p14:creationId xmlns:p14="http://schemas.microsoft.com/office/powerpoint/2010/main" val="2316032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tângulo 1"/>
          <p:cNvSpPr/>
          <p:nvPr/>
        </p:nvSpPr>
        <p:spPr>
          <a:xfrm>
            <a:off x="251520" y="627534"/>
            <a:ext cx="3816424" cy="615553"/>
          </a:xfrm>
          <a:prstGeom prst="rect">
            <a:avLst/>
          </a:prstGeom>
        </p:spPr>
        <p:txBody>
          <a:bodyPr wrap="square">
            <a:spAutoFit/>
          </a:bodyPr>
          <a:lstStyle/>
          <a:p>
            <a:pPr algn="ctr"/>
            <a:r>
              <a:rPr lang="pt-BR" dirty="0">
                <a:latin typeface="Arial Black" panose="020B0A04020102020204" pitchFamily="34" charset="0"/>
              </a:rPr>
              <a:t>Algumas demandas</a:t>
            </a:r>
            <a:r>
              <a:rPr lang="pt-BR" dirty="0" smtClean="0">
                <a:latin typeface="Arial Black" panose="020B0A04020102020204" pitchFamily="34" charset="0"/>
              </a:rPr>
              <a:t>:</a:t>
            </a:r>
          </a:p>
          <a:p>
            <a:r>
              <a:rPr lang="pt-BR" sz="1600" dirty="0" smtClean="0">
                <a:latin typeface="Arial Black" panose="020B0A04020102020204" pitchFamily="34" charset="0"/>
              </a:rPr>
              <a:t>Conjunto mesa refeitório</a:t>
            </a:r>
            <a:endParaRPr lang="pt-BR" sz="1600" dirty="0">
              <a:latin typeface="Arial Black" panose="020B0A04020102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243087"/>
            <a:ext cx="4680520" cy="3776936"/>
          </a:xfrm>
          <a:prstGeom prst="rect">
            <a:avLst/>
          </a:prstGeom>
        </p:spPr>
      </p:pic>
      <p:pic>
        <p:nvPicPr>
          <p:cNvPr id="7" name="Image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1241712"/>
            <a:ext cx="4104456" cy="3776936"/>
          </a:xfrm>
          <a:prstGeom prst="rect">
            <a:avLst/>
          </a:prstGeom>
        </p:spPr>
      </p:pic>
    </p:spTree>
    <p:extLst>
      <p:ext uri="{BB962C8B-B14F-4D97-AF65-F5344CB8AC3E}">
        <p14:creationId xmlns:p14="http://schemas.microsoft.com/office/powerpoint/2010/main" val="4283222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aixaDeTexto 2">
            <a:extLst>
              <a:ext uri="{FF2B5EF4-FFF2-40B4-BE49-F238E27FC236}">
                <a16:creationId xmlns="" xmlns:a16="http://schemas.microsoft.com/office/drawing/2014/main" id="{6E0203CD-C8F7-4339-B176-71ED7FD4C644}"/>
              </a:ext>
            </a:extLst>
          </p:cNvPr>
          <p:cNvSpPr txBox="1"/>
          <p:nvPr/>
        </p:nvSpPr>
        <p:spPr>
          <a:xfrm>
            <a:off x="102930" y="623373"/>
            <a:ext cx="5909230" cy="4031873"/>
          </a:xfrm>
          <a:prstGeom prst="rect">
            <a:avLst/>
          </a:prstGeom>
          <a:noFill/>
        </p:spPr>
        <p:txBody>
          <a:bodyPr wrap="square" rtlCol="0">
            <a:spAutoFit/>
          </a:bodyPr>
          <a:lstStyle/>
          <a:p>
            <a:r>
              <a:rPr lang="pt-BR" sz="2000" b="1" dirty="0"/>
              <a:t>Creches e escolas passam por mutirão de reformas para volta às </a:t>
            </a:r>
            <a:r>
              <a:rPr lang="pt-BR" sz="2000" b="1" dirty="0" smtClean="0"/>
              <a:t>aulas</a:t>
            </a:r>
          </a:p>
          <a:p>
            <a:endParaRPr lang="pt-BR" dirty="0" smtClean="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pPr algn="just"/>
            <a:r>
              <a:rPr lang="pt-BR" dirty="0" smtClean="0"/>
              <a:t>A Prefeitura de Capivari de Baixo, por meio da Secretaria de Educação, Cultura, Esporte e Turismo, realiza pequenas reformas, roçagem, pinturas e uma limpeza geral nas cinco escolas e nove creches da rede municipal de ensino.</a:t>
            </a:r>
          </a:p>
          <a:p>
            <a:pPr algn="just"/>
            <a:r>
              <a:rPr lang="pt-BR" dirty="0" smtClean="0"/>
              <a:t> Além desses serviços, as 14 unidades também serão completamente </a:t>
            </a:r>
            <a:r>
              <a:rPr lang="pt-BR" dirty="0" err="1" smtClean="0"/>
              <a:t>sanitizadas</a:t>
            </a:r>
            <a:r>
              <a:rPr lang="pt-BR" dirty="0" smtClean="0"/>
              <a:t> para que as crianças e adolescentes possam ser recebidos de maneira segura neste momento pandêmico. Importante frisar que todos os professores e demais servidores da rede já estão com seu ciclo vacinal completo. </a:t>
            </a:r>
            <a:endParaRPr lang="pt-BR" dirty="0"/>
          </a:p>
        </p:txBody>
      </p:sp>
      <p:pic>
        <p:nvPicPr>
          <p:cNvPr id="2" name="Picture 2" descr="D:\APRESENTAÇÃO 1º QUADRIMESTRE\FOTOS APRESENTAÇÃO 1 QUADRIMESTRE\325705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203598"/>
            <a:ext cx="3024336"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2772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CaixaDeTexto 4">
            <a:extLst>
              <a:ext uri="{FF2B5EF4-FFF2-40B4-BE49-F238E27FC236}">
                <a16:creationId xmlns="" xmlns:a16="http://schemas.microsoft.com/office/drawing/2014/main" id="{40D810AF-530C-4E8A-B423-53695AC2D68A}"/>
              </a:ext>
            </a:extLst>
          </p:cNvPr>
          <p:cNvSpPr txBox="1"/>
          <p:nvPr/>
        </p:nvSpPr>
        <p:spPr>
          <a:xfrm>
            <a:off x="211760" y="267494"/>
            <a:ext cx="5800399" cy="4185761"/>
          </a:xfrm>
          <a:prstGeom prst="rect">
            <a:avLst/>
          </a:prstGeom>
          <a:noFill/>
        </p:spPr>
        <p:txBody>
          <a:bodyPr wrap="square" rtlCol="0">
            <a:spAutoFit/>
          </a:bodyPr>
          <a:lstStyle/>
          <a:p>
            <a:r>
              <a:rPr lang="pt-BR" sz="2000" b="1" dirty="0"/>
              <a:t>Prefeitura prepara volta às aulas com recepção a 180 professores</a:t>
            </a:r>
          </a:p>
          <a:p>
            <a:pPr algn="ctr"/>
            <a:endParaRPr lang="pt-BR" dirty="0">
              <a:latin typeface="Arial" panose="020B0604020202020204" pitchFamily="34" charset="0"/>
              <a:cs typeface="Arial" panose="020B0604020202020204" pitchFamily="34" charset="0"/>
            </a:endParaRPr>
          </a:p>
          <a:p>
            <a:pPr algn="just"/>
            <a:r>
              <a:rPr lang="pt-BR" sz="1400" dirty="0" smtClean="0"/>
              <a:t>  Os </a:t>
            </a:r>
            <a:r>
              <a:rPr lang="pt-BR" sz="1400" dirty="0"/>
              <a:t>professores da rede municipal de ensino de Capivari de Baixo retornaram ao </a:t>
            </a:r>
            <a:r>
              <a:rPr lang="pt-BR" sz="1400" dirty="0" smtClean="0"/>
              <a:t>trabalho após </a:t>
            </a:r>
            <a:r>
              <a:rPr lang="pt-BR" sz="1400" dirty="0"/>
              <a:t>férias coletivas dos profissionais da categoria. Cento e oitenta educadores dos ensinos infantil e fundamental foram recepcionados pela equipe da Secretaria de Educação, Cultura, Esporte e Turismo, em um evento organizado no Parque Ambiental Encantos do Sul.</a:t>
            </a:r>
          </a:p>
          <a:p>
            <a:pPr algn="just"/>
            <a:r>
              <a:rPr lang="pt-BR" sz="1400" dirty="0"/>
              <a:t> </a:t>
            </a:r>
            <a:r>
              <a:rPr lang="pt-BR" sz="1400" dirty="0" smtClean="0"/>
              <a:t> O </a:t>
            </a:r>
            <a:r>
              <a:rPr lang="pt-BR" sz="1400" dirty="0"/>
              <a:t>foco do encontro, o primeiro do ano, foi apresentar um resumo do Plano Municipal Curricular e um documento norteador para as primeiras semanas de atuação. </a:t>
            </a:r>
            <a:r>
              <a:rPr lang="pt-BR" sz="1400" dirty="0" smtClean="0"/>
              <a:t>Esta </a:t>
            </a:r>
            <a:r>
              <a:rPr lang="pt-BR" sz="1400" dirty="0"/>
              <a:t>recepção aos docentes contou com a palestra da renomada hipnoterapeuta e psicanalista Edna Corrêa, de Jaguaruna, que realizou uma dinâmica com o grupo e destacou a volta por cima da sociedade neste momento especial de saúde pública.</a:t>
            </a:r>
          </a:p>
          <a:p>
            <a:endParaRPr lang="pt-BR" dirty="0"/>
          </a:p>
          <a:p>
            <a:endParaRPr lang="pt-BR" dirty="0"/>
          </a:p>
          <a:p>
            <a:endParaRPr lang="pt-BR" dirty="0"/>
          </a:p>
        </p:txBody>
      </p:sp>
      <p:pic>
        <p:nvPicPr>
          <p:cNvPr id="2" name="Picture 2" descr="D:\APRESENTAÇÃO 1º QUADRIMESTRE\FOTOS APRESENTAÇÃO 1 QUADRIMESTRE\326197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59" y="1131590"/>
            <a:ext cx="3055268"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520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aixaDeTexto 1">
            <a:extLst>
              <a:ext uri="{FF2B5EF4-FFF2-40B4-BE49-F238E27FC236}">
                <a16:creationId xmlns="" xmlns:a16="http://schemas.microsoft.com/office/drawing/2014/main" id="{38A24FBA-40AC-4797-950A-81CD12D54024}"/>
              </a:ext>
            </a:extLst>
          </p:cNvPr>
          <p:cNvSpPr txBox="1"/>
          <p:nvPr/>
        </p:nvSpPr>
        <p:spPr>
          <a:xfrm>
            <a:off x="107504" y="63371"/>
            <a:ext cx="6048672" cy="4708981"/>
          </a:xfrm>
          <a:prstGeom prst="rect">
            <a:avLst/>
          </a:prstGeom>
          <a:noFill/>
        </p:spPr>
        <p:txBody>
          <a:bodyPr wrap="square" rtlCol="0">
            <a:spAutoFit/>
          </a:bodyPr>
          <a:lstStyle/>
          <a:p>
            <a:endParaRPr lang="pt-BR" b="1" dirty="0"/>
          </a:p>
          <a:p>
            <a:pPr algn="just"/>
            <a:r>
              <a:rPr lang="pt-BR" sz="1600" dirty="0" smtClean="0"/>
              <a:t>     </a:t>
            </a:r>
          </a:p>
          <a:p>
            <a:pPr algn="just"/>
            <a:endParaRPr lang="pt-BR" b="1" dirty="0" smtClean="0"/>
          </a:p>
          <a:p>
            <a:pPr algn="just"/>
            <a:r>
              <a:rPr lang="pt-BR" b="1" dirty="0" smtClean="0"/>
              <a:t>2,8 </a:t>
            </a:r>
            <a:r>
              <a:rPr lang="pt-BR" b="1" dirty="0"/>
              <a:t>mil estudantes iniciam ano letivo em Capivari de Baixo</a:t>
            </a:r>
          </a:p>
          <a:p>
            <a:pPr algn="just"/>
            <a:endParaRPr lang="pt-BR" sz="1600" dirty="0" smtClean="0"/>
          </a:p>
          <a:p>
            <a:pPr algn="just"/>
            <a:r>
              <a:rPr lang="pt-BR" sz="1600" dirty="0" smtClean="0"/>
              <a:t>  </a:t>
            </a:r>
          </a:p>
          <a:p>
            <a:pPr algn="just"/>
            <a:endParaRPr lang="pt-BR" sz="1600" dirty="0" smtClean="0"/>
          </a:p>
          <a:p>
            <a:pPr algn="just"/>
            <a:r>
              <a:rPr lang="pt-BR" sz="1600" dirty="0" smtClean="0"/>
              <a:t> </a:t>
            </a:r>
            <a:r>
              <a:rPr lang="pt-BR" sz="1600" dirty="0"/>
              <a:t>Serão 200 dias letivos </a:t>
            </a:r>
            <a:r>
              <a:rPr lang="pt-BR" sz="1600" dirty="0" smtClean="0"/>
              <a:t>ou </a:t>
            </a:r>
            <a:r>
              <a:rPr lang="pt-BR" sz="1600" dirty="0"/>
              <a:t>800 horas-aula. São 14 unidades de ensino, sendo nove creches e cinco escolas. São cerca de 400 professores e mais de 600 funcionários. Somente na maior, a Dom Anselmo </a:t>
            </a:r>
            <a:r>
              <a:rPr lang="pt-BR" sz="1600" dirty="0" err="1"/>
              <a:t>Pietrulla</a:t>
            </a:r>
            <a:r>
              <a:rPr lang="pt-BR" sz="1600" dirty="0"/>
              <a:t>, no bairro Santa Lúcia, aproximadamente 900 estudantes matriculados são atendidos por 110 servidores, 90 são professores. O local recebe alunos a partir de 4 anos (do </a:t>
            </a:r>
            <a:r>
              <a:rPr lang="pt-BR" sz="1600" dirty="0" err="1"/>
              <a:t>Pré</a:t>
            </a:r>
            <a:r>
              <a:rPr lang="pt-BR" sz="1600" dirty="0"/>
              <a:t> I ao 9º ano).</a:t>
            </a:r>
            <a:r>
              <a:rPr lang="pt-BR" sz="1600" dirty="0" smtClean="0"/>
              <a:t> </a:t>
            </a:r>
          </a:p>
          <a:p>
            <a:pPr algn="just"/>
            <a:endParaRPr lang="pt-BR" sz="1600" dirty="0" smtClean="0"/>
          </a:p>
          <a:p>
            <a:pPr algn="just"/>
            <a:r>
              <a:rPr lang="pt-BR" sz="1600" dirty="0" smtClean="0"/>
              <a:t> </a:t>
            </a:r>
            <a:endParaRPr lang="pt-BR" b="1" dirty="0"/>
          </a:p>
          <a:p>
            <a:endParaRPr lang="pt-BR" b="1" dirty="0" smtClean="0"/>
          </a:p>
          <a:p>
            <a:endParaRPr lang="pt-BR" b="1" dirty="0"/>
          </a:p>
          <a:p>
            <a:endParaRPr lang="pt-BR" b="1" dirty="0"/>
          </a:p>
        </p:txBody>
      </p:sp>
      <p:pic>
        <p:nvPicPr>
          <p:cNvPr id="3074" name="Picture 2" descr="D:\APRESENTAÇÃO 1º QUADRIMESTRE\FOTOS APRESENTAÇÃO 1 QUADRIMESTRE\326304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203598"/>
            <a:ext cx="2880320" cy="3568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176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1"/>
          <p:cNvSpPr>
            <a:spLocks noChangeArrowheads="1"/>
          </p:cNvSpPr>
          <p:nvPr/>
        </p:nvSpPr>
        <p:spPr bwMode="auto">
          <a:xfrm>
            <a:off x="156684" y="661496"/>
            <a:ext cx="6026001" cy="35240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lvl="0" fontAlgn="ctr"/>
            <a:r>
              <a:rPr lang="pt-BR" altLang="pt-BR" sz="2000" b="1" dirty="0">
                <a:solidFill>
                  <a:srgbClr val="050505"/>
                </a:solidFill>
                <a:latin typeface="Arial Nova" panose="020B0504020202020204" pitchFamily="34" charset="0"/>
                <a:cs typeface="Segoe UI Historic" pitchFamily="34" charset="0"/>
              </a:rPr>
              <a:t>Senai: Inscrições para bolsas de até 90% disponibilizadas pela Prefeitura encerram no dia </a:t>
            </a:r>
            <a:r>
              <a:rPr lang="pt-BR" altLang="pt-BR" sz="2000" b="1" dirty="0" smtClean="0">
                <a:solidFill>
                  <a:srgbClr val="050505"/>
                </a:solidFill>
                <a:latin typeface="Arial Nova" panose="020B0504020202020204" pitchFamily="34" charset="0"/>
                <a:cs typeface="Segoe UI Historic" pitchFamily="34" charset="0"/>
              </a:rPr>
              <a:t>18</a:t>
            </a:r>
          </a:p>
          <a:p>
            <a:pPr lvl="0" fontAlgn="ctr"/>
            <a:endParaRPr lang="pt-BR" altLang="pt-BR" sz="2000" b="1" dirty="0">
              <a:solidFill>
                <a:srgbClr val="050505"/>
              </a:solidFill>
              <a:latin typeface="Arial Nova" panose="020B0504020202020204" pitchFamily="34" charset="0"/>
              <a:cs typeface="Segoe UI Historic" pitchFamily="34" charset="0"/>
            </a:endParaRPr>
          </a:p>
          <a:p>
            <a:pPr algn="just"/>
            <a:r>
              <a:rPr lang="pt-BR" sz="1100" dirty="0" smtClean="0">
                <a:latin typeface="Arial Nova" panose="020B0504020202020204" pitchFamily="34" charset="0"/>
              </a:rPr>
              <a:t> São </a:t>
            </a:r>
            <a:r>
              <a:rPr lang="pt-BR" sz="1100" dirty="0">
                <a:latin typeface="Arial Nova" panose="020B0504020202020204" pitchFamily="34" charset="0"/>
              </a:rPr>
              <a:t>30 bolsas disponíveis, dez no curso em Automação Industrial; dez em Manutenção Automotiva; e dez em Eletrotécnica.</a:t>
            </a:r>
          </a:p>
          <a:p>
            <a:pPr algn="just"/>
            <a:r>
              <a:rPr lang="pt-BR" sz="1100" dirty="0">
                <a:latin typeface="Arial Nova" panose="020B0504020202020204" pitchFamily="34" charset="0"/>
              </a:rPr>
              <a:t> </a:t>
            </a:r>
            <a:r>
              <a:rPr lang="pt-BR" sz="1100" dirty="0" smtClean="0">
                <a:latin typeface="Arial Nova" panose="020B0504020202020204" pitchFamily="34" charset="0"/>
              </a:rPr>
              <a:t>De </a:t>
            </a:r>
            <a:r>
              <a:rPr lang="pt-BR" sz="1100" dirty="0">
                <a:latin typeface="Arial Nova" panose="020B0504020202020204" pitchFamily="34" charset="0"/>
              </a:rPr>
              <a:t>acordo com o prefeito, Dr. Vicente Corrêa Costa, são áreas que necessitam de mão de obra qualificada no município. O Senai estava pronto para fechar as portas em nossa cidade. </a:t>
            </a:r>
            <a:r>
              <a:rPr lang="pt-BR" sz="1100" dirty="0" smtClean="0">
                <a:latin typeface="Arial Nova" panose="020B0504020202020204" pitchFamily="34" charset="0"/>
              </a:rPr>
              <a:t>                          Perderíamos </a:t>
            </a:r>
            <a:r>
              <a:rPr lang="pt-BR" sz="1100" dirty="0">
                <a:latin typeface="Arial Nova" panose="020B0504020202020204" pitchFamily="34" charset="0"/>
              </a:rPr>
              <a:t>uma escola com potencial enorme. Decidimos formalizar parcerias entre nós, a Prefeitura de Tubarão e grandes empresas, como a Diamante Energia. Unidos, conseguimos não só a garantia de manutenção da unidade, como o seu fortalecimento”, comemora o gestor público.</a:t>
            </a:r>
          </a:p>
          <a:p>
            <a:pPr lvl="0" algn="just" fontAlgn="ctr"/>
            <a:r>
              <a:rPr lang="pt-BR" sz="1100" dirty="0" smtClean="0">
                <a:latin typeface="Arial Nova" panose="020B0504020202020204" pitchFamily="34" charset="0"/>
              </a:rPr>
              <a:t> Os </a:t>
            </a:r>
            <a:r>
              <a:rPr lang="pt-BR" sz="1100" dirty="0">
                <a:latin typeface="Arial Nova" panose="020B0504020202020204" pitchFamily="34" charset="0"/>
              </a:rPr>
              <a:t>cursos com 90% de desconto iniciam ainda neste primeiro trimestre. O Senai é o maior complexo privado de educação profissional da América Latina, sendo referência mundial em qualidade de ensino. As Inscrições podem ser solicitadas via telefone nos números (48) 98408-9675 e (48) 3621-5634, ou ainda presencialmente, nos períodos vespertino ou noturno, na rua Salvador Joaquim Nunes, bem no acesso central do município (ao lado do pórtico).</a:t>
            </a:r>
            <a:endParaRPr kumimoji="0" lang="pt-BR" altLang="pt-BR" sz="1100" b="0" i="0" u="none" strike="noStrike" cap="none" normalizeH="0" baseline="0" dirty="0" smtClean="0">
              <a:ln>
                <a:noFill/>
              </a:ln>
              <a:solidFill>
                <a:srgbClr val="050505"/>
              </a:solidFill>
              <a:effectLst/>
              <a:latin typeface="Arial Nova" panose="020B0504020202020204" pitchFamily="34" charset="0"/>
              <a:cs typeface="Segoe UI Historic" pitchFamily="34" charset="0"/>
            </a:endParaRPr>
          </a:p>
        </p:txBody>
      </p:sp>
      <p:pic>
        <p:nvPicPr>
          <p:cNvPr id="4098" name="Picture 2" descr="D:\APRESENTAÇÃO 1º QUADRIMESTRE\FOTOS APRESENTAÇÃO 1 QUADRIMESTRE\32653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131590"/>
            <a:ext cx="2942382" cy="329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63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23512" cy="5143500"/>
          </a:xfrm>
          <a:prstGeom prst="rect">
            <a:avLst/>
          </a:prstGeom>
        </p:spPr>
      </p:pic>
      <p:sp>
        <p:nvSpPr>
          <p:cNvPr id="2" name="CaixaDeTexto 1"/>
          <p:cNvSpPr txBox="1"/>
          <p:nvPr/>
        </p:nvSpPr>
        <p:spPr>
          <a:xfrm>
            <a:off x="179512" y="987574"/>
            <a:ext cx="6264696" cy="369332"/>
          </a:xfrm>
          <a:prstGeom prst="rect">
            <a:avLst/>
          </a:prstGeom>
          <a:noFill/>
        </p:spPr>
        <p:txBody>
          <a:bodyPr wrap="square" rtlCol="0">
            <a:spAutoFit/>
          </a:bodyPr>
          <a:lstStyle/>
          <a:p>
            <a:r>
              <a:rPr lang="pt-BR" b="1" dirty="0"/>
              <a:t>PARCERIA PREFEITURA/SENAI – BOLSAS DE ESTUDO</a:t>
            </a:r>
            <a:endParaRPr lang="pt-BR" dirty="0"/>
          </a:p>
        </p:txBody>
      </p:sp>
      <p:graphicFrame>
        <p:nvGraphicFramePr>
          <p:cNvPr id="5" name="Tabela 4"/>
          <p:cNvGraphicFramePr>
            <a:graphicFrameLocks noGrp="1"/>
          </p:cNvGraphicFramePr>
          <p:nvPr>
            <p:extLst>
              <p:ext uri="{D42A27DB-BD31-4B8C-83A1-F6EECF244321}">
                <p14:modId xmlns:p14="http://schemas.microsoft.com/office/powerpoint/2010/main" val="2409896254"/>
              </p:ext>
            </p:extLst>
          </p:nvPr>
        </p:nvGraphicFramePr>
        <p:xfrm>
          <a:off x="179512" y="1635647"/>
          <a:ext cx="8928992" cy="2336259"/>
        </p:xfrm>
        <a:graphic>
          <a:graphicData uri="http://schemas.openxmlformats.org/drawingml/2006/table">
            <a:tbl>
              <a:tblPr firstRow="1" firstCol="1" bandRow="1">
                <a:tableStyleId>{5C22544A-7EE6-4342-B048-85BDC9FD1C3A}</a:tableStyleId>
              </a:tblPr>
              <a:tblGrid>
                <a:gridCol w="1500162"/>
                <a:gridCol w="804094"/>
                <a:gridCol w="1075527"/>
                <a:gridCol w="1163636"/>
                <a:gridCol w="984323"/>
                <a:gridCol w="880970"/>
                <a:gridCol w="1296144"/>
                <a:gridCol w="1224136"/>
              </a:tblGrid>
              <a:tr h="648071">
                <a:tc>
                  <a:txBody>
                    <a:bodyPr/>
                    <a:lstStyle/>
                    <a:p>
                      <a:pPr algn="ctr">
                        <a:lnSpc>
                          <a:spcPct val="115000"/>
                        </a:lnSpc>
                        <a:spcAft>
                          <a:spcPts val="0"/>
                        </a:spcAft>
                      </a:pPr>
                      <a:r>
                        <a:rPr lang="pt-BR" sz="1100" dirty="0">
                          <a:effectLst/>
                        </a:rPr>
                        <a:t>CURSO </a:t>
                      </a:r>
                      <a:endParaRPr lang="pt-BR" sz="1000" dirty="0">
                        <a:effectLst/>
                      </a:endParaRPr>
                    </a:p>
                    <a:p>
                      <a:pPr algn="ctr">
                        <a:lnSpc>
                          <a:spcPct val="115000"/>
                        </a:lnSpc>
                        <a:spcAft>
                          <a:spcPts val="0"/>
                        </a:spcAft>
                      </a:pPr>
                      <a:r>
                        <a:rPr lang="pt-BR" sz="1100" dirty="0">
                          <a:effectLst/>
                        </a:rPr>
                        <a:t>TÉCNICO</a:t>
                      </a:r>
                      <a:endParaRPr lang="pt-BR" sz="10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Nº ALUNOS</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CUSTO P/ALUNO (Mês)</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CUSTO TOTAL (Mês)</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TOTAL DE PARCELAS</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PARCELAS PAGAS</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VALOR TOTAL PARCELAS PAGAS</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100">
                          <a:effectLst/>
                        </a:rPr>
                        <a:t>VALOR TOTAL</a:t>
                      </a:r>
                      <a:endParaRPr lang="pt-BR" sz="1000">
                        <a:effectLst/>
                      </a:endParaRPr>
                    </a:p>
                    <a:p>
                      <a:pPr algn="ctr">
                        <a:lnSpc>
                          <a:spcPct val="115000"/>
                        </a:lnSpc>
                        <a:spcAft>
                          <a:spcPts val="0"/>
                        </a:spcAft>
                      </a:pPr>
                      <a:r>
                        <a:rPr lang="pt-BR" sz="1100">
                          <a:effectLst/>
                        </a:rPr>
                        <a:t>CONTRATO</a:t>
                      </a:r>
                      <a:endParaRPr lang="pt-BR" sz="1000">
                        <a:effectLst/>
                        <a:latin typeface="Calibri"/>
                        <a:ea typeface="Calibri"/>
                        <a:cs typeface="Times New Roman"/>
                      </a:endParaRPr>
                    </a:p>
                  </a:txBody>
                  <a:tcPr marL="62848" marR="62848" marT="0" marB="0"/>
                </a:tc>
              </a:tr>
              <a:tr h="504056">
                <a:tc>
                  <a:txBody>
                    <a:bodyPr/>
                    <a:lstStyle/>
                    <a:p>
                      <a:pPr algn="ctr">
                        <a:lnSpc>
                          <a:spcPct val="115000"/>
                        </a:lnSpc>
                        <a:spcAft>
                          <a:spcPts val="0"/>
                        </a:spcAft>
                      </a:pPr>
                      <a:r>
                        <a:rPr lang="pt-BR" sz="1100" dirty="0">
                          <a:effectLst/>
                        </a:rPr>
                        <a:t>AUTOMOÇÃO INDUSTRIAL</a:t>
                      </a:r>
                      <a:endParaRPr lang="pt-BR" sz="10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10</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R$ 285,94</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R$ 2.859,40</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32</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3</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R$ 8.578,20</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R$ 91.500,80</a:t>
                      </a:r>
                      <a:endParaRPr lang="pt-BR" sz="1400">
                        <a:effectLst/>
                        <a:latin typeface="Calibri"/>
                        <a:ea typeface="Calibri"/>
                        <a:cs typeface="Times New Roman"/>
                      </a:endParaRPr>
                    </a:p>
                  </a:txBody>
                  <a:tcPr marL="62848" marR="62848" marT="0" marB="0"/>
                </a:tc>
              </a:tr>
              <a:tr h="328036">
                <a:tc>
                  <a:txBody>
                    <a:bodyPr/>
                    <a:lstStyle/>
                    <a:p>
                      <a:pPr algn="ctr">
                        <a:lnSpc>
                          <a:spcPct val="115000"/>
                        </a:lnSpc>
                        <a:spcAft>
                          <a:spcPts val="0"/>
                        </a:spcAft>
                      </a:pPr>
                      <a:r>
                        <a:rPr lang="pt-BR" sz="1100" dirty="0">
                          <a:effectLst/>
                        </a:rPr>
                        <a:t>ELETROTÉCNICA</a:t>
                      </a:r>
                      <a:endParaRPr lang="pt-BR" sz="10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10</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R$ 357,43</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R$ 3.574,30</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32</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3</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R$ 10.722,90</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R$ 114.377,60</a:t>
                      </a:r>
                      <a:endParaRPr lang="pt-BR" sz="1400">
                        <a:effectLst/>
                        <a:latin typeface="Calibri"/>
                        <a:ea typeface="Calibri"/>
                        <a:cs typeface="Times New Roman"/>
                      </a:endParaRPr>
                    </a:p>
                  </a:txBody>
                  <a:tcPr marL="62848" marR="62848" marT="0" marB="0"/>
                </a:tc>
              </a:tr>
              <a:tr h="528060">
                <a:tc>
                  <a:txBody>
                    <a:bodyPr/>
                    <a:lstStyle/>
                    <a:p>
                      <a:pPr algn="ctr">
                        <a:lnSpc>
                          <a:spcPct val="115000"/>
                        </a:lnSpc>
                        <a:spcAft>
                          <a:spcPts val="0"/>
                        </a:spcAft>
                      </a:pPr>
                      <a:r>
                        <a:rPr lang="pt-BR" sz="1100" dirty="0">
                          <a:effectLst/>
                        </a:rPr>
                        <a:t>MANUTENÇÃO AUTOMOTIVA</a:t>
                      </a:r>
                      <a:endParaRPr lang="pt-BR" sz="10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10</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R$ 357,43</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R$ 3.574,30</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32</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3</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R$ 10.722,90</a:t>
                      </a:r>
                      <a:endParaRPr lang="pt-BR" sz="1400"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dirty="0">
                          <a:effectLst/>
                        </a:rPr>
                        <a:t>R$ 114.377,60</a:t>
                      </a:r>
                      <a:endParaRPr lang="pt-BR" sz="1400" dirty="0">
                        <a:effectLst/>
                        <a:latin typeface="Calibri"/>
                        <a:ea typeface="Calibri"/>
                        <a:cs typeface="Times New Roman"/>
                      </a:endParaRPr>
                    </a:p>
                  </a:txBody>
                  <a:tcPr marL="62848" marR="62848" marT="0" marB="0"/>
                </a:tc>
              </a:tr>
              <a:tr h="328036">
                <a:tc>
                  <a:txBody>
                    <a:bodyPr/>
                    <a:lstStyle/>
                    <a:p>
                      <a:pPr algn="ctr">
                        <a:lnSpc>
                          <a:spcPct val="115000"/>
                        </a:lnSpc>
                        <a:spcAft>
                          <a:spcPts val="0"/>
                        </a:spcAft>
                      </a:pPr>
                      <a:r>
                        <a:rPr lang="pt-BR" sz="1100">
                          <a:effectLst/>
                        </a:rPr>
                        <a:t> </a:t>
                      </a:r>
                      <a:endParaRPr lang="pt-BR" sz="100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b="1" dirty="0">
                          <a:effectLst/>
                        </a:rPr>
                        <a:t>30</a:t>
                      </a:r>
                      <a:endParaRPr lang="pt-BR" sz="1400" b="1"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b="1" dirty="0">
                          <a:effectLst/>
                        </a:rPr>
                        <a:t>R$ 1.000,80</a:t>
                      </a:r>
                      <a:endParaRPr lang="pt-BR" sz="1400" b="1"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b="1" dirty="0">
                          <a:effectLst/>
                        </a:rPr>
                        <a:t>R$ 10.008,00</a:t>
                      </a:r>
                      <a:endParaRPr lang="pt-BR" sz="1400" b="1"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a:effectLst/>
                        </a:rPr>
                        <a:t> </a:t>
                      </a:r>
                      <a:endParaRPr lang="pt-BR" sz="1400">
                        <a:effectLst/>
                        <a:latin typeface="Calibri"/>
                        <a:ea typeface="Calibri"/>
                        <a:cs typeface="Times New Roman"/>
                      </a:endParaRPr>
                    </a:p>
                  </a:txBody>
                  <a:tcPr marL="62848" marR="62848" marT="0" marB="0"/>
                </a:tc>
                <a:tc>
                  <a:txBody>
                    <a:bodyPr/>
                    <a:lstStyle/>
                    <a:p>
                      <a:pPr algn="ctr">
                        <a:lnSpc>
                          <a:spcPct val="115000"/>
                        </a:lnSpc>
                        <a:spcAft>
                          <a:spcPts val="0"/>
                        </a:spcAft>
                      </a:pPr>
                      <a:endParaRPr lang="pt-BR" sz="1400" b="1"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b="1" dirty="0">
                          <a:effectLst/>
                        </a:rPr>
                        <a:t>R$ 30.024,00</a:t>
                      </a:r>
                      <a:endParaRPr lang="pt-BR" sz="1400" b="1" dirty="0">
                        <a:effectLst/>
                        <a:latin typeface="Calibri"/>
                        <a:ea typeface="Calibri"/>
                        <a:cs typeface="Times New Roman"/>
                      </a:endParaRPr>
                    </a:p>
                  </a:txBody>
                  <a:tcPr marL="62848" marR="62848" marT="0" marB="0"/>
                </a:tc>
                <a:tc>
                  <a:txBody>
                    <a:bodyPr/>
                    <a:lstStyle/>
                    <a:p>
                      <a:pPr algn="ctr">
                        <a:lnSpc>
                          <a:spcPct val="115000"/>
                        </a:lnSpc>
                        <a:spcAft>
                          <a:spcPts val="0"/>
                        </a:spcAft>
                      </a:pPr>
                      <a:r>
                        <a:rPr lang="pt-BR" sz="1400" b="1" dirty="0">
                          <a:effectLst/>
                        </a:rPr>
                        <a:t>R$ 320.256,00</a:t>
                      </a:r>
                      <a:endParaRPr lang="pt-BR" sz="1400" b="1" dirty="0">
                        <a:effectLst/>
                        <a:latin typeface="Calibri"/>
                        <a:ea typeface="Calibri"/>
                        <a:cs typeface="Times New Roman"/>
                      </a:endParaRPr>
                    </a:p>
                  </a:txBody>
                  <a:tcPr marL="62848" marR="62848" marT="0" marB="0"/>
                </a:tc>
              </a:tr>
            </a:tbl>
          </a:graphicData>
        </a:graphic>
      </p:graphicFrame>
    </p:spTree>
    <p:extLst>
      <p:ext uri="{BB962C8B-B14F-4D97-AF65-F5344CB8AC3E}">
        <p14:creationId xmlns:p14="http://schemas.microsoft.com/office/powerpoint/2010/main" val="4106303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tângulo 1"/>
          <p:cNvSpPr/>
          <p:nvPr/>
        </p:nvSpPr>
        <p:spPr>
          <a:xfrm>
            <a:off x="179512" y="342186"/>
            <a:ext cx="5976664" cy="4585871"/>
          </a:xfrm>
          <a:prstGeom prst="rect">
            <a:avLst/>
          </a:prstGeom>
        </p:spPr>
        <p:txBody>
          <a:bodyPr wrap="square">
            <a:spAutoFit/>
          </a:bodyPr>
          <a:lstStyle/>
          <a:p>
            <a:pPr algn="just"/>
            <a:r>
              <a:rPr lang="pt-BR" b="1" dirty="0"/>
              <a:t>R$ 555 mil são investidos na compra de livros a estudantes de Capivari de </a:t>
            </a:r>
            <a:r>
              <a:rPr lang="pt-BR" b="1" dirty="0" smtClean="0"/>
              <a:t>Baixo</a:t>
            </a:r>
          </a:p>
          <a:p>
            <a:pPr algn="just"/>
            <a:endParaRPr lang="pt-BR" sz="1600" b="1" dirty="0"/>
          </a:p>
          <a:p>
            <a:pPr algn="just"/>
            <a:r>
              <a:rPr lang="pt-BR" sz="1400" dirty="0"/>
              <a:t>A Prefeitura de Capivari de Baixo avança rapidamente nos serviços prestados na área da Educação. Somente na compra de livros para reforço do acervo nas bibliotecas e distribuição aos estudantes das 14 unidades de ensino da rede, o município injetou R$ 555.040,95. Todos os cerca de 2,8 mil alunos serão contemplados.</a:t>
            </a:r>
          </a:p>
          <a:p>
            <a:pPr algn="just"/>
            <a:r>
              <a:rPr lang="pt-BR" sz="1400" dirty="0"/>
              <a:t> </a:t>
            </a:r>
            <a:r>
              <a:rPr lang="pt-BR" sz="1400" dirty="0" smtClean="0"/>
              <a:t>O </a:t>
            </a:r>
            <a:r>
              <a:rPr lang="pt-BR" sz="1400" dirty="0"/>
              <a:t>prefeito, Dr. Vicente Corrêa Costa, acompanhou a entrega do </a:t>
            </a:r>
            <a:r>
              <a:rPr lang="pt-BR" sz="1400" dirty="0" smtClean="0"/>
              <a:t>material no </a:t>
            </a:r>
            <a:r>
              <a:rPr lang="pt-BR" sz="1400" dirty="0"/>
              <a:t>bairro Santo André, na escola da localidade e no CEI Odacir </a:t>
            </a:r>
            <a:r>
              <a:rPr lang="pt-BR" sz="1400" dirty="0" err="1"/>
              <a:t>Emitério</a:t>
            </a:r>
            <a:r>
              <a:rPr lang="pt-BR" sz="1400" dirty="0"/>
              <a:t> de Oliveira, um dos maiores. Os livros que chegam às bibliotecas dos nove Centros de Educação Infantil serão utilizados nas atividades pedagógicas e ajudarão as crianças a se devolverem, os demais serão entregues individualmente aos alunos das cinco escolas de ensino fundamental, garantindo aprendizado pleno!</a:t>
            </a:r>
          </a:p>
          <a:p>
            <a:pPr algn="just"/>
            <a:r>
              <a:rPr lang="pt-BR" sz="1400" dirty="0"/>
              <a:t> </a:t>
            </a:r>
            <a:r>
              <a:rPr lang="pt-BR" sz="1400" dirty="0" smtClean="0"/>
              <a:t>A </a:t>
            </a:r>
            <a:r>
              <a:rPr lang="pt-BR" sz="1400" dirty="0"/>
              <a:t>secretária da Pasta, </a:t>
            </a:r>
            <a:r>
              <a:rPr lang="pt-BR" sz="1400" dirty="0" err="1"/>
              <a:t>Marinélia</a:t>
            </a:r>
            <a:r>
              <a:rPr lang="pt-BR" sz="1400" dirty="0"/>
              <a:t> </a:t>
            </a:r>
            <a:r>
              <a:rPr lang="pt-BR" sz="1400" dirty="0" err="1"/>
              <a:t>Bonelli</a:t>
            </a:r>
            <a:r>
              <a:rPr lang="pt-BR" sz="1400" dirty="0"/>
              <a:t> Fernandes, reforça o bom investimento feito pela Gestão. “Temos certeza que estamos plantando ótimas sementes hoje para colhermos frutos culturais amanhã. Quem ganha é toda a cidade. Dar valor à educação é garantir um bom desenvolvimento econômico e sustentável da cidade e o bem-estar dos cidadãos”, agrega a gestora pública.</a:t>
            </a:r>
          </a:p>
          <a:p>
            <a:pPr algn="just"/>
            <a:endParaRPr lang="pt-BR" sz="1600" b="1" dirty="0"/>
          </a:p>
        </p:txBody>
      </p:sp>
      <p:pic>
        <p:nvPicPr>
          <p:cNvPr id="5122" name="Picture 2" descr="D:\APRESENTAÇÃO 1º QUADRIMESTRE\FOTOS APRESENTAÇÃO 1 QUADRIMESTRE\327417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3221" y="1203598"/>
            <a:ext cx="2987824"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556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146" name="Picture 2" descr="D:\APRESENTAÇÃO 1º QUADRIMESTRE\FOTOS APRESENTAÇÃO 1 QUADRIMESTRE\32742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94326"/>
            <a:ext cx="5256584" cy="368318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APRESENTAÇÃO 1º QUADRIMESTRE\FOTOS APRESENTAÇÃO 1 QUADRIMESTRE\3274193_resize_1500_1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194326"/>
            <a:ext cx="3442353" cy="368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095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 xmlns:a16="http://schemas.microsoft.com/office/drawing/2014/main" id="{D1055F8F-BA3B-4224-A893-F01617442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aixaDeTexto 1"/>
          <p:cNvSpPr txBox="1"/>
          <p:nvPr/>
        </p:nvSpPr>
        <p:spPr>
          <a:xfrm>
            <a:off x="323528" y="915566"/>
            <a:ext cx="5976664" cy="646331"/>
          </a:xfrm>
          <a:prstGeom prst="rect">
            <a:avLst/>
          </a:prstGeom>
          <a:noFill/>
        </p:spPr>
        <p:txBody>
          <a:bodyPr wrap="square" rtlCol="0">
            <a:spAutoFit/>
          </a:bodyPr>
          <a:lstStyle/>
          <a:p>
            <a:r>
              <a:rPr lang="pt-BR" dirty="0"/>
              <a:t/>
            </a:r>
            <a:br>
              <a:rPr lang="pt-BR" dirty="0"/>
            </a:br>
            <a:endParaRPr lang="pt-BR" b="1" dirty="0"/>
          </a:p>
        </p:txBody>
      </p:sp>
      <p:sp>
        <p:nvSpPr>
          <p:cNvPr id="3" name="CaixaDeTexto 2"/>
          <p:cNvSpPr txBox="1"/>
          <p:nvPr/>
        </p:nvSpPr>
        <p:spPr>
          <a:xfrm>
            <a:off x="179512" y="699542"/>
            <a:ext cx="5760640" cy="4216539"/>
          </a:xfrm>
          <a:prstGeom prst="rect">
            <a:avLst/>
          </a:prstGeom>
          <a:noFill/>
        </p:spPr>
        <p:txBody>
          <a:bodyPr wrap="square" rtlCol="0">
            <a:spAutoFit/>
          </a:bodyPr>
          <a:lstStyle/>
          <a:p>
            <a:r>
              <a:rPr lang="pt-BR" sz="2000" b="1" dirty="0"/>
              <a:t>CEI de Capivari de Baixo é embelezado com pintura voluntária de artista </a:t>
            </a:r>
            <a:r>
              <a:rPr lang="pt-BR" sz="2000" b="1" dirty="0" err="1" smtClean="0"/>
              <a:t>muralista</a:t>
            </a:r>
            <a:endParaRPr lang="pt-BR" sz="2000" b="1" dirty="0" smtClean="0"/>
          </a:p>
          <a:p>
            <a:endParaRPr lang="pt-BR" b="1" dirty="0"/>
          </a:p>
          <a:p>
            <a:pPr algn="just"/>
            <a:r>
              <a:rPr lang="pt-BR" sz="1400" dirty="0" smtClean="0"/>
              <a:t> </a:t>
            </a:r>
            <a:r>
              <a:rPr lang="pt-BR" sz="1600" dirty="0" smtClean="0"/>
              <a:t>O </a:t>
            </a:r>
            <a:r>
              <a:rPr lang="pt-BR" sz="1600" dirty="0"/>
              <a:t>Centro de Educação Infantil (CEI) Amélia Zanella Machado, na comunidade </a:t>
            </a:r>
            <a:r>
              <a:rPr lang="pt-BR" sz="1600" dirty="0" err="1"/>
              <a:t>Ilhotinha</a:t>
            </a:r>
            <a:r>
              <a:rPr lang="pt-BR" sz="1600" dirty="0"/>
              <a:t>, em Capivari de Baixo, recebeu pintura artística nos </a:t>
            </a:r>
            <a:r>
              <a:rPr lang="pt-BR" sz="1600" dirty="0" smtClean="0"/>
              <a:t>muros </a:t>
            </a:r>
            <a:r>
              <a:rPr lang="pt-BR" sz="1600" dirty="0"/>
              <a:t>feita pela profissional Angelita Barcelos.</a:t>
            </a:r>
          </a:p>
          <a:p>
            <a:pPr algn="just"/>
            <a:r>
              <a:rPr lang="pt-BR" sz="1600" dirty="0"/>
              <a:t> </a:t>
            </a:r>
            <a:r>
              <a:rPr lang="pt-BR" sz="1600" dirty="0" smtClean="0"/>
              <a:t>De </a:t>
            </a:r>
            <a:r>
              <a:rPr lang="pt-BR" sz="1600" dirty="0"/>
              <a:t>acordo com a diretora do CEI, </a:t>
            </a:r>
            <a:r>
              <a:rPr lang="pt-BR" sz="1600" dirty="0" err="1"/>
              <a:t>Jadna</a:t>
            </a:r>
            <a:r>
              <a:rPr lang="pt-BR" sz="1600" dirty="0"/>
              <a:t> Machado, os desenhos têm o intuito de tornar o ambiente mais divertido aos alunos, trazendo alegria, inspiração e beleza ao local. O trabalho prestado por Angelita foi voluntário.</a:t>
            </a:r>
          </a:p>
          <a:p>
            <a:pPr algn="just"/>
            <a:r>
              <a:rPr lang="pt-BR" sz="1600" dirty="0"/>
              <a:t> </a:t>
            </a:r>
            <a:r>
              <a:rPr lang="pt-BR" sz="1600" dirty="0" smtClean="0"/>
              <a:t>"</a:t>
            </a:r>
            <a:r>
              <a:rPr lang="pt-BR" sz="1600" dirty="0"/>
              <a:t>Minha meta este ano é realizar este tipo de ação social pelo menos uma vez ao mês", pretende a artista </a:t>
            </a:r>
            <a:r>
              <a:rPr lang="pt-BR" sz="1600" dirty="0" err="1"/>
              <a:t>muralista</a:t>
            </a:r>
            <a:r>
              <a:rPr lang="pt-BR" sz="1600" dirty="0"/>
              <a:t>. Ela complementa que a cada arte finalizada, o sentimento é de gratidão por poder trazer ainda mais vida e deixar esses espaços mais atrativos.</a:t>
            </a:r>
          </a:p>
          <a:p>
            <a:endParaRPr lang="pt-BR" b="1" dirty="0"/>
          </a:p>
        </p:txBody>
      </p:sp>
      <p:pic>
        <p:nvPicPr>
          <p:cNvPr id="7170" name="Picture 2" descr="D:\APRESENTAÇÃO 1º QUADRIMESTRE\FOTOS APRESENTAÇÃO 1 QUADRIMESTRE\3274544_resize_1500_8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238731"/>
            <a:ext cx="3147460" cy="370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56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 xmlns:a16="http://schemas.microsoft.com/office/drawing/2014/main" id="{D1055F8F-BA3B-4224-A893-F01617442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aixaDeTexto 1"/>
          <p:cNvSpPr txBox="1"/>
          <p:nvPr/>
        </p:nvSpPr>
        <p:spPr>
          <a:xfrm>
            <a:off x="179512" y="915566"/>
            <a:ext cx="5976664" cy="3631763"/>
          </a:xfrm>
          <a:prstGeom prst="rect">
            <a:avLst/>
          </a:prstGeom>
          <a:noFill/>
        </p:spPr>
        <p:txBody>
          <a:bodyPr wrap="square" rtlCol="0">
            <a:spAutoFit/>
          </a:bodyPr>
          <a:lstStyle/>
          <a:p>
            <a:r>
              <a:rPr lang="pt-BR" b="1" dirty="0"/>
              <a:t>Estudantes passam a cantar hinos Nacional e do Município a partir deste mês</a:t>
            </a:r>
          </a:p>
          <a:p>
            <a:endParaRPr lang="pt-BR" dirty="0" smtClean="0"/>
          </a:p>
          <a:p>
            <a:pPr algn="just"/>
            <a:r>
              <a:rPr lang="pt-BR" sz="1600" dirty="0"/>
              <a:t>Cerca de 1,6 mil estudantes de cinco escolas da rede municipal de ensino de Capivari de Baixo começam a cantar, a partir de abril, o Hino Nacional Brasileiro antes do início das aulas. No entanto, já a partir deste mês, os alunos cantam o Hino do Município em alusão às festividades ao aniversário dos 30 anos da emancipação político-administrativa (30/03/1992 - 30/03/2022</a:t>
            </a:r>
            <a:r>
              <a:rPr lang="pt-BR" sz="1600" dirty="0" smtClean="0"/>
              <a:t>).</a:t>
            </a:r>
          </a:p>
          <a:p>
            <a:pPr algn="just"/>
            <a:r>
              <a:rPr lang="pt-BR" sz="1600" dirty="0"/>
              <a:t>“O hino representa seu povo, sua história, sua cultura, sendo necessária uma ação escolar para sua compreensão e memorização. Esse projeto, que inicia com o mês de aniversário do município, seguirá com o Hino Nacional no decorrer do ano”, programa a secretária da Educação, </a:t>
            </a:r>
            <a:r>
              <a:rPr lang="pt-BR" sz="1600" dirty="0" err="1"/>
              <a:t>Marinélia</a:t>
            </a:r>
            <a:r>
              <a:rPr lang="pt-BR" sz="1600" dirty="0"/>
              <a:t> </a:t>
            </a:r>
            <a:r>
              <a:rPr lang="pt-BR" sz="1600" dirty="0" smtClean="0"/>
              <a:t>Teresinha </a:t>
            </a:r>
            <a:r>
              <a:rPr lang="pt-BR" sz="1600" dirty="0" err="1" smtClean="0"/>
              <a:t>Bonelli</a:t>
            </a:r>
            <a:r>
              <a:rPr lang="pt-BR" sz="1600" dirty="0" smtClean="0"/>
              <a:t> </a:t>
            </a:r>
            <a:r>
              <a:rPr lang="pt-BR" sz="1600" dirty="0"/>
              <a:t>Fernandes.</a:t>
            </a:r>
          </a:p>
        </p:txBody>
      </p:sp>
      <p:pic>
        <p:nvPicPr>
          <p:cNvPr id="8194" name="Picture 2" descr="D:\APRESENTAÇÃO 1º QUADRIMESTRE\FOTOS APRESENTAÇÃO 1 QUADRIMESTRE\327625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203598"/>
            <a:ext cx="2880320"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04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CaixaDeTexto 4">
            <a:extLst>
              <a:ext uri="{FF2B5EF4-FFF2-40B4-BE49-F238E27FC236}">
                <a16:creationId xmlns="" xmlns:a16="http://schemas.microsoft.com/office/drawing/2014/main" id="{965D1117-144D-4D44-8DE6-18A9E5D8B73B}"/>
              </a:ext>
            </a:extLst>
          </p:cNvPr>
          <p:cNvSpPr txBox="1"/>
          <p:nvPr/>
        </p:nvSpPr>
        <p:spPr>
          <a:xfrm>
            <a:off x="371741" y="173829"/>
            <a:ext cx="5976664" cy="369332"/>
          </a:xfrm>
          <a:prstGeom prst="rect">
            <a:avLst/>
          </a:prstGeom>
          <a:noFill/>
        </p:spPr>
        <p:txBody>
          <a:bodyPr wrap="square" rtlCol="0">
            <a:spAutoFit/>
          </a:bodyPr>
          <a:lstStyle/>
          <a:p>
            <a:pPr algn="ctr"/>
            <a:r>
              <a:rPr lang="pt-BR" dirty="0">
                <a:latin typeface="Arial Black" panose="020B0A04020102020204" pitchFamily="34" charset="0"/>
              </a:rPr>
              <a:t>ESTRUTURA ORGANIZACIONAL</a:t>
            </a:r>
          </a:p>
        </p:txBody>
      </p:sp>
      <p:pic>
        <p:nvPicPr>
          <p:cNvPr id="1026" name="Picture 2" descr="D:\APRESENTAÇÃO 1º QUADRIMESTRE\WhatsApp Image 2022-05-24 at 12.54.1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87574"/>
            <a:ext cx="7056784"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17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79512" y="555526"/>
            <a:ext cx="6264696" cy="4154984"/>
          </a:xfrm>
          <a:prstGeom prst="rect">
            <a:avLst/>
          </a:prstGeom>
          <a:noFill/>
        </p:spPr>
        <p:txBody>
          <a:bodyPr wrap="square" rtlCol="0">
            <a:spAutoFit/>
          </a:bodyPr>
          <a:lstStyle/>
          <a:p>
            <a:r>
              <a:rPr lang="pt-BR" b="1" dirty="0"/>
              <a:t>Planejamento Estratégico é definido em reunião de professores da Rede Municipal</a:t>
            </a:r>
          </a:p>
          <a:p>
            <a:endParaRPr lang="pt-BR" b="1" dirty="0" smtClean="0"/>
          </a:p>
          <a:p>
            <a:pPr algn="just"/>
            <a:r>
              <a:rPr lang="pt-BR" sz="1600" dirty="0"/>
              <a:t>A Prefeitura de Capivari de Baixo segue com a meta de colocar sua rede municipal de ensino como referência estadual nos próximos anos.</a:t>
            </a:r>
          </a:p>
          <a:p>
            <a:pPr algn="just"/>
            <a:r>
              <a:rPr lang="pt-BR" sz="1600" dirty="0"/>
              <a:t> </a:t>
            </a:r>
            <a:r>
              <a:rPr lang="pt-BR" sz="1600" dirty="0" smtClean="0"/>
              <a:t>A </a:t>
            </a:r>
            <a:r>
              <a:rPr lang="pt-BR" sz="1600" dirty="0"/>
              <a:t>estrutura das cinco escolas e nove creches está entre as mais adequadas para o trabalho. Os servidores passam por capacitação constante. Os grupos de gestão e docência definem, frequentemente, por meio de dados qualitativos e quantitativos, as metas e ações concretas, claras e mensuráveis para o decorrer do ano letivo, as quais devem direcionar o trabalho de maneira uniforme.</a:t>
            </a:r>
          </a:p>
          <a:p>
            <a:pPr algn="just"/>
            <a:r>
              <a:rPr lang="pt-BR" sz="1600" dirty="0"/>
              <a:t> </a:t>
            </a:r>
            <a:r>
              <a:rPr lang="pt-BR" sz="1600" dirty="0" smtClean="0"/>
              <a:t>Os </a:t>
            </a:r>
            <a:r>
              <a:rPr lang="pt-BR" sz="1600" dirty="0"/>
              <a:t>professores da Rede Municipal (do </a:t>
            </a:r>
            <a:r>
              <a:rPr lang="pt-BR" sz="1600" dirty="0" err="1"/>
              <a:t>Pré</a:t>
            </a:r>
            <a:r>
              <a:rPr lang="pt-BR" sz="1600" dirty="0"/>
              <a:t> ao 9º ano) se reuniram e declinaram, através do Planejamento Escolar Estratégico, baseado nos resultados da Avaliação Diagnóstica (do aluno) em 2021, o mês de análise da turma (fevereiro/2022) e o Plano Curricular da Rede Municipal.</a:t>
            </a:r>
          </a:p>
          <a:p>
            <a:endParaRPr lang="pt-BR" b="1" dirty="0"/>
          </a:p>
        </p:txBody>
      </p:sp>
      <p:pic>
        <p:nvPicPr>
          <p:cNvPr id="9218" name="Picture 2" descr="D:\APRESENTAÇÃO 1º QUADRIMESTRE\FOTOS APRESENTAÇÃO 1 QUADRIMESTRE\32767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9525" y="1059582"/>
            <a:ext cx="2700300" cy="3897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82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3" name="CaixaDeTexto 2"/>
          <p:cNvSpPr txBox="1"/>
          <p:nvPr/>
        </p:nvSpPr>
        <p:spPr>
          <a:xfrm>
            <a:off x="107504" y="699542"/>
            <a:ext cx="6048672" cy="4247317"/>
          </a:xfrm>
          <a:prstGeom prst="rect">
            <a:avLst/>
          </a:prstGeom>
          <a:noFill/>
        </p:spPr>
        <p:txBody>
          <a:bodyPr wrap="square" rtlCol="0">
            <a:spAutoFit/>
          </a:bodyPr>
          <a:lstStyle/>
          <a:p>
            <a:r>
              <a:rPr lang="pt-BR" b="1" dirty="0" err="1"/>
              <a:t>CEIs</a:t>
            </a:r>
            <a:r>
              <a:rPr lang="pt-BR" b="1" dirty="0"/>
              <a:t> de Capivari de Baixo ganham novos berços, livros e </a:t>
            </a:r>
            <a:r>
              <a:rPr lang="pt-BR" b="1" dirty="0" err="1"/>
              <a:t>Smart</a:t>
            </a:r>
            <a:r>
              <a:rPr lang="pt-BR" b="1" dirty="0"/>
              <a:t> TVs</a:t>
            </a:r>
          </a:p>
          <a:p>
            <a:endParaRPr lang="pt-BR" b="1" dirty="0"/>
          </a:p>
          <a:p>
            <a:pPr algn="just"/>
            <a:r>
              <a:rPr lang="pt-BR" dirty="0"/>
              <a:t>Para que a qualidade do ensino infantil possa seguir garantida em Capivari de Baixo, a Prefeitura realiza um investimento de equipamentos nas nove creches </a:t>
            </a:r>
            <a:r>
              <a:rPr lang="pt-BR" dirty="0" smtClean="0"/>
              <a:t>e </a:t>
            </a:r>
            <a:r>
              <a:rPr lang="pt-BR" dirty="0"/>
              <a:t>25 novos berços já foram entregues somente em uma das unidades, além de </a:t>
            </a:r>
            <a:r>
              <a:rPr lang="pt-BR" dirty="0" smtClean="0"/>
              <a:t>09 </a:t>
            </a:r>
            <a:r>
              <a:rPr lang="pt-BR" dirty="0"/>
              <a:t>aparelhos </a:t>
            </a:r>
            <a:r>
              <a:rPr lang="pt-BR" dirty="0" err="1"/>
              <a:t>Smart</a:t>
            </a:r>
            <a:r>
              <a:rPr lang="pt-BR" dirty="0"/>
              <a:t> TV de 32" distribuídos em todos os </a:t>
            </a:r>
            <a:r>
              <a:rPr lang="pt-BR" dirty="0" err="1"/>
              <a:t>CEIs</a:t>
            </a:r>
            <a:r>
              <a:rPr lang="pt-BR" dirty="0"/>
              <a:t>, beneficiando cerca de 800 crianças de 0 a 3 anos.</a:t>
            </a:r>
          </a:p>
          <a:p>
            <a:pPr algn="just"/>
            <a:r>
              <a:rPr lang="pt-BR" dirty="0"/>
              <a:t>Livros infantis também foram adquiridos e compartilhados para fortalecer as bibliotecas de escolas e creches. “Várias outras ações são planejadas e executadas para que possamos oferecer uma educação de qualidade desde os primeiros anos de vida dos estudantes”, resume a secretária.</a:t>
            </a:r>
            <a:endParaRPr lang="pt-BR" b="1" dirty="0"/>
          </a:p>
          <a:p>
            <a:endParaRPr lang="pt-BR" dirty="0"/>
          </a:p>
        </p:txBody>
      </p:sp>
      <p:pic>
        <p:nvPicPr>
          <p:cNvPr id="6" name="Picture 2" descr="D:\APRESENTAÇÃO 1º QUADRIMESTRE\FOTOS APRESENTAÇÃO 1 QUADRIMESTRE\32858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203598"/>
            <a:ext cx="288032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672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pic>
        <p:nvPicPr>
          <p:cNvPr id="10243" name="Picture 3" descr="D:\APRESENTAÇÃO 1º QUADRIMESTRE\FOTOS APRESENTAÇÃO 1 QUADRIMESTRE\32858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31590"/>
            <a:ext cx="4248472" cy="37444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APRESENTAÇÃO 1º QUADRIMESTRE\FOTOS APRESENTAÇÃO 1 QUADRIMESTRE\32858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131590"/>
            <a:ext cx="4464496"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672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7874" y="483518"/>
            <a:ext cx="6426333" cy="4462760"/>
          </a:xfrm>
          <a:prstGeom prst="rect">
            <a:avLst/>
          </a:prstGeom>
          <a:noFill/>
        </p:spPr>
        <p:txBody>
          <a:bodyPr wrap="square" rtlCol="0">
            <a:spAutoFit/>
          </a:bodyPr>
          <a:lstStyle/>
          <a:p>
            <a:r>
              <a:rPr lang="pt-BR" b="1" dirty="0"/>
              <a:t>Merendeiras recebem certificados após capacitação de um ano</a:t>
            </a:r>
          </a:p>
          <a:p>
            <a:endParaRPr lang="pt-BR" sz="1000" b="1" dirty="0" smtClean="0"/>
          </a:p>
          <a:p>
            <a:pPr algn="just"/>
            <a:r>
              <a:rPr lang="pt-BR" sz="1400" dirty="0" smtClean="0"/>
              <a:t> Trinta </a:t>
            </a:r>
            <a:r>
              <a:rPr lang="pt-BR" sz="1400" dirty="0"/>
              <a:t>e oito merendeiras da rede municipal de ensino de Capivari de Baixo participaram, desde fevereiro do ano passado, do curso Nutrição em Tempos de Pandemia, ministrado por profissionais da empresa Na Medida Certa - Gestão Nutricional, de Tubarão.</a:t>
            </a:r>
          </a:p>
          <a:p>
            <a:pPr algn="just"/>
            <a:r>
              <a:rPr lang="pt-BR" sz="1400" dirty="0"/>
              <a:t> </a:t>
            </a:r>
            <a:r>
              <a:rPr lang="pt-BR" sz="1400" dirty="0" smtClean="0"/>
              <a:t>Foram </a:t>
            </a:r>
            <a:r>
              <a:rPr lang="pt-BR" sz="1400" dirty="0"/>
              <a:t>60 horas de curso, sendo 44 on-line e 16 encontros presenciais. “De acordo com a secretária da Educação, </a:t>
            </a:r>
            <a:r>
              <a:rPr lang="pt-BR" sz="1400" dirty="0" err="1"/>
              <a:t>Marinélia</a:t>
            </a:r>
            <a:r>
              <a:rPr lang="pt-BR" sz="1400" dirty="0"/>
              <a:t> Fernandes, foi uma ótima capacitação ao nosso quadro funcional, e muito bem-vinda nesta época de pandemia”, reconhece a gestora da Pasta.</a:t>
            </a:r>
          </a:p>
          <a:p>
            <a:pPr algn="just"/>
            <a:r>
              <a:rPr lang="pt-BR" sz="1400" dirty="0"/>
              <a:t> </a:t>
            </a:r>
            <a:r>
              <a:rPr lang="pt-BR" sz="1400" dirty="0" smtClean="0"/>
              <a:t>A </a:t>
            </a:r>
            <a:r>
              <a:rPr lang="pt-BR" sz="1400" dirty="0"/>
              <a:t>formatura </a:t>
            </a:r>
            <a:r>
              <a:rPr lang="pt-BR" sz="1400" dirty="0" smtClean="0"/>
              <a:t>ocorreu no </a:t>
            </a:r>
            <a:r>
              <a:rPr lang="pt-BR" sz="1400" dirty="0"/>
              <a:t>Teatro do Parque Ambiental Encantos do Sul, com a participação do prefeito, Dr. Vicente Corrêa Costa, secretários municipais e os </a:t>
            </a:r>
            <a:r>
              <a:rPr lang="pt-BR" sz="1400" dirty="0" err="1"/>
              <a:t>capacitadores</a:t>
            </a:r>
            <a:r>
              <a:rPr lang="pt-BR" sz="1400" dirty="0"/>
              <a:t> Paulo César Lopes (coordenador de tecnologia da CWC Digital), Alexandre Lopes (gerente de Saúde e Segurança no Trabalho) e de Daniela </a:t>
            </a:r>
            <a:r>
              <a:rPr lang="pt-BR" sz="1400" dirty="0" err="1"/>
              <a:t>Nandi</a:t>
            </a:r>
            <a:r>
              <a:rPr lang="pt-BR" sz="1400" dirty="0"/>
              <a:t>, nutricionista, proprietária da empresa contratada e coordenadora do curso.</a:t>
            </a:r>
          </a:p>
          <a:p>
            <a:pPr algn="just"/>
            <a:r>
              <a:rPr lang="pt-BR" sz="1400" dirty="0"/>
              <a:t> </a:t>
            </a:r>
            <a:r>
              <a:rPr lang="pt-BR" sz="1400" dirty="0" smtClean="0"/>
              <a:t>As </a:t>
            </a:r>
            <a:r>
              <a:rPr lang="pt-BR" sz="1400" dirty="0"/>
              <a:t>servidoras passaram por noções da importância da alimentação saudável para manter a saúde e o sistema imunológico em ótimas condições, sem esquecer as medidas de higiene necessárias para evitar contaminações, principalmente contra a Covid-19.</a:t>
            </a:r>
          </a:p>
          <a:p>
            <a:endParaRPr lang="pt-BR" b="1" dirty="0" smtClean="0"/>
          </a:p>
        </p:txBody>
      </p:sp>
    </p:spTree>
    <p:extLst>
      <p:ext uri="{BB962C8B-B14F-4D97-AF65-F5344CB8AC3E}">
        <p14:creationId xmlns:p14="http://schemas.microsoft.com/office/powerpoint/2010/main" val="579938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251520" y="744965"/>
            <a:ext cx="5904656" cy="646331"/>
          </a:xfrm>
          <a:prstGeom prst="rect">
            <a:avLst/>
          </a:prstGeom>
          <a:noFill/>
        </p:spPr>
        <p:txBody>
          <a:bodyPr wrap="square" rtlCol="0">
            <a:spAutoFit/>
          </a:bodyPr>
          <a:lstStyle/>
          <a:p>
            <a:r>
              <a:rPr lang="pt-BR" b="1" dirty="0" smtClean="0"/>
              <a:t>Merendeiras recebem certificados</a:t>
            </a:r>
            <a:endParaRPr lang="pt-BR" b="1" dirty="0"/>
          </a:p>
          <a:p>
            <a:endParaRPr lang="pt-BR" b="1" dirty="0" smtClean="0"/>
          </a:p>
        </p:txBody>
      </p:sp>
      <p:pic>
        <p:nvPicPr>
          <p:cNvPr id="12290" name="Picture 2" descr="D:\APRESENTAÇÃO 1º QUADRIMESTRE\FOTOS APRESENTAÇÃO 1 QUADRIMESTRE\32977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03598"/>
            <a:ext cx="4608512" cy="367240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APRESENTAÇÃO 1º QUADRIMESTRE\FOTOS APRESENTAÇÃO 1 QUADRIMESTRE\32977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203598"/>
            <a:ext cx="4356484"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938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07504" y="627534"/>
            <a:ext cx="6048672" cy="4524315"/>
          </a:xfrm>
          <a:prstGeom prst="rect">
            <a:avLst/>
          </a:prstGeom>
          <a:noFill/>
        </p:spPr>
        <p:txBody>
          <a:bodyPr wrap="square" rtlCol="0">
            <a:spAutoFit/>
          </a:bodyPr>
          <a:lstStyle/>
          <a:p>
            <a:r>
              <a:rPr lang="pt-BR" b="1" dirty="0"/>
              <a:t>Escola Santo André celebra 36 anos com bolo gigante e gincana</a:t>
            </a:r>
          </a:p>
          <a:p>
            <a:endParaRPr lang="pt-BR" sz="1000" b="1" dirty="0" smtClean="0"/>
          </a:p>
          <a:p>
            <a:pPr algn="just"/>
            <a:r>
              <a:rPr lang="pt-BR" sz="1400" dirty="0"/>
              <a:t>O aniversário de 36 anos de uma das escolas mais tradicionais de Capivari de Baixo, a Santo André, que fica no bairro com o mesmo nome, foi comemorado em grande </a:t>
            </a:r>
            <a:r>
              <a:rPr lang="pt-BR" sz="1400" dirty="0" smtClean="0"/>
              <a:t>estilo. </a:t>
            </a:r>
            <a:r>
              <a:rPr lang="pt-BR" sz="1400" dirty="0"/>
              <a:t>Com muita festa, uma grande gincana que envolveu toda a comunidade, apresentação de um documentário e partilha de um bolo gigante, professores, pais, alunos, ex-funcionários, servidores e convidados foram agraciados com um dia que já fica marcado na rica história da unidade de ensino.</a:t>
            </a:r>
          </a:p>
          <a:p>
            <a:pPr algn="just"/>
            <a:r>
              <a:rPr lang="pt-BR" sz="1400" dirty="0"/>
              <a:t> </a:t>
            </a:r>
            <a:r>
              <a:rPr lang="pt-BR" sz="1400" dirty="0" smtClean="0"/>
              <a:t>O </a:t>
            </a:r>
            <a:r>
              <a:rPr lang="pt-BR" sz="1400" dirty="0"/>
              <a:t>prefeito, Dr. Vicente Corrêa Costa, a vice-prefeita, Márcia </a:t>
            </a:r>
            <a:r>
              <a:rPr lang="pt-BR" sz="1400" dirty="0" err="1"/>
              <a:t>Roberg</a:t>
            </a:r>
            <a:r>
              <a:rPr lang="pt-BR" sz="1400" dirty="0"/>
              <a:t> </a:t>
            </a:r>
            <a:r>
              <a:rPr lang="pt-BR" sz="1400" dirty="0" err="1"/>
              <a:t>Cargnin</a:t>
            </a:r>
            <a:r>
              <a:rPr lang="pt-BR" sz="1400" dirty="0"/>
              <a:t>, e a secretária da Educação, </a:t>
            </a:r>
            <a:r>
              <a:rPr lang="pt-BR" sz="1400" dirty="0" err="1"/>
              <a:t>Marinélia</a:t>
            </a:r>
            <a:r>
              <a:rPr lang="pt-BR" sz="1400" dirty="0"/>
              <a:t> </a:t>
            </a:r>
            <a:r>
              <a:rPr lang="pt-BR" sz="1400" dirty="0" err="1"/>
              <a:t>Bonelli</a:t>
            </a:r>
            <a:r>
              <a:rPr lang="pt-BR" sz="1400" dirty="0"/>
              <a:t> Fernandes, fizeram questão de prestigiar a data e a festa. Os vereadores Heloísa Cardoso e Elton Aguiar Ramos, o </a:t>
            </a:r>
            <a:r>
              <a:rPr lang="pt-BR" sz="1400" dirty="0" err="1"/>
              <a:t>Eltinho</a:t>
            </a:r>
            <a:r>
              <a:rPr lang="pt-BR" sz="1400" dirty="0"/>
              <a:t>, também manifestaram os parabéns presencialmente ao grupo gestor da escola.</a:t>
            </a:r>
          </a:p>
          <a:p>
            <a:pPr algn="just"/>
            <a:r>
              <a:rPr lang="pt-BR" sz="1400" dirty="0"/>
              <a:t> </a:t>
            </a:r>
            <a:r>
              <a:rPr lang="pt-BR" sz="1400" dirty="0" smtClean="0"/>
              <a:t>A </a:t>
            </a:r>
            <a:r>
              <a:rPr lang="pt-BR" sz="1400" dirty="0"/>
              <a:t>unidade começou a operar antes mesmo do município, que tem 30 anos e era um distrito de Tubarão. Hoje, cerca de 40 funcionários, sendo 30 professores, atendem, com, segundo a diretora Cláudia da Rosa Nascimento Lopes, muita dedicação, aproximadamente 240 alunos da Educação Infantil (</a:t>
            </a:r>
            <a:r>
              <a:rPr lang="pt-BR" sz="1400" dirty="0" err="1"/>
              <a:t>Pré</a:t>
            </a:r>
            <a:r>
              <a:rPr lang="pt-BR" sz="1400" dirty="0"/>
              <a:t> I e </a:t>
            </a:r>
            <a:r>
              <a:rPr lang="pt-BR" sz="1400" dirty="0" err="1"/>
              <a:t>Pré</a:t>
            </a:r>
            <a:r>
              <a:rPr lang="pt-BR" sz="1400" dirty="0"/>
              <a:t> II) e Ensino Fundamental I e II (1º a 9º ano).</a:t>
            </a:r>
          </a:p>
          <a:p>
            <a:endParaRPr lang="pt-BR" b="1" dirty="0" smtClean="0"/>
          </a:p>
        </p:txBody>
      </p:sp>
      <p:pic>
        <p:nvPicPr>
          <p:cNvPr id="13314" name="Picture 2" descr="D:\APRESENTAÇÃO 1º QUADRIMESTRE\FOTOS APRESENTAÇÃO 1 QUADRIMESTRE\32986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131590"/>
            <a:ext cx="2967794"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26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07504" y="555526"/>
            <a:ext cx="6048672" cy="923330"/>
          </a:xfrm>
          <a:prstGeom prst="rect">
            <a:avLst/>
          </a:prstGeom>
          <a:noFill/>
        </p:spPr>
        <p:txBody>
          <a:bodyPr wrap="square" rtlCol="0">
            <a:spAutoFit/>
          </a:bodyPr>
          <a:lstStyle/>
          <a:p>
            <a:r>
              <a:rPr lang="pt-BR" b="1" dirty="0" smtClean="0"/>
              <a:t>Escola Santo André: reforma e manutenção dos armários , sala direção</a:t>
            </a:r>
            <a:endParaRPr lang="pt-BR" sz="1000" b="1" dirty="0" smtClean="0"/>
          </a:p>
          <a:p>
            <a:endParaRPr lang="pt-BR" b="1" dirty="0" smtClean="0"/>
          </a:p>
        </p:txBody>
      </p:sp>
      <p:pic>
        <p:nvPicPr>
          <p:cNvPr id="1026" name="Picture 2" descr="C:\Users\usuário\Desktop\WhatsApp Image 2022-05-26 at 07.47.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96" y="1132669"/>
            <a:ext cx="4482295" cy="38164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ário\Desktop\WhatsApp Image 2022-05-26 at 07.47.33.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3523" y="1131590"/>
            <a:ext cx="4307813" cy="37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13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07504" y="627534"/>
            <a:ext cx="6048672" cy="369332"/>
          </a:xfrm>
          <a:prstGeom prst="rect">
            <a:avLst/>
          </a:prstGeom>
          <a:noFill/>
        </p:spPr>
        <p:txBody>
          <a:bodyPr wrap="square" rtlCol="0">
            <a:spAutoFit/>
          </a:bodyPr>
          <a:lstStyle/>
          <a:p>
            <a:r>
              <a:rPr lang="pt-BR" b="1" dirty="0" smtClean="0"/>
              <a:t>Escola Santo André: reforma dos balcões da cozinha</a:t>
            </a:r>
          </a:p>
        </p:txBody>
      </p:sp>
      <p:pic>
        <p:nvPicPr>
          <p:cNvPr id="2050" name="Picture 2" descr="C:\Users\usuário\Desktop\WhatsApp Image 2022-05-26 at 07.47.0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1174441"/>
            <a:ext cx="4392487" cy="377357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uário\Desktop\WhatsApp Image 2022-05-26 at 07.47.00 (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174442"/>
            <a:ext cx="4500499" cy="377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55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251520" y="744965"/>
            <a:ext cx="7128792" cy="3939540"/>
          </a:xfrm>
          <a:prstGeom prst="rect">
            <a:avLst/>
          </a:prstGeom>
          <a:noFill/>
        </p:spPr>
        <p:txBody>
          <a:bodyPr wrap="square" rtlCol="0">
            <a:spAutoFit/>
          </a:bodyPr>
          <a:lstStyle/>
          <a:p>
            <a:r>
              <a:rPr lang="pt-BR" sz="2000" b="1" dirty="0"/>
              <a:t>Prefeitura inicia entrega de 2,2 mil kits escolares</a:t>
            </a:r>
          </a:p>
          <a:p>
            <a:endParaRPr lang="pt-BR" b="1" dirty="0" smtClean="0"/>
          </a:p>
          <a:p>
            <a:endParaRPr lang="pt-BR" b="1" dirty="0" smtClean="0"/>
          </a:p>
          <a:p>
            <a:pPr algn="just"/>
            <a:r>
              <a:rPr lang="pt-BR" sz="1400" dirty="0" smtClean="0"/>
              <a:t> </a:t>
            </a:r>
            <a:r>
              <a:rPr lang="pt-BR" sz="1600" dirty="0" smtClean="0"/>
              <a:t>A </a:t>
            </a:r>
            <a:r>
              <a:rPr lang="pt-BR" sz="1600" dirty="0"/>
              <a:t>Prefeitura de Capivari de Baixo começou a disponibilizar kits escolares a 2,2 mil estudantes da rede municipal.</a:t>
            </a:r>
          </a:p>
          <a:p>
            <a:pPr algn="just"/>
            <a:r>
              <a:rPr lang="pt-BR" sz="1600" dirty="0"/>
              <a:t> </a:t>
            </a:r>
            <a:r>
              <a:rPr lang="pt-BR" sz="1600" dirty="0" smtClean="0"/>
              <a:t>As </a:t>
            </a:r>
            <a:r>
              <a:rPr lang="pt-BR" sz="1600" dirty="0"/>
              <a:t>turmas do </a:t>
            </a:r>
            <a:r>
              <a:rPr lang="pt-BR" sz="1600" dirty="0" err="1"/>
              <a:t>Pré</a:t>
            </a:r>
            <a:r>
              <a:rPr lang="pt-BR" sz="1600" dirty="0"/>
              <a:t> I e II da Escola </a:t>
            </a:r>
            <a:r>
              <a:rPr lang="pt-BR" sz="1600" dirty="0" err="1"/>
              <a:t>Stanislau</a:t>
            </a:r>
            <a:r>
              <a:rPr lang="pt-BR" sz="1600" dirty="0"/>
              <a:t> </a:t>
            </a:r>
            <a:r>
              <a:rPr lang="pt-BR" sz="1600" dirty="0" err="1"/>
              <a:t>Gaidzinski</a:t>
            </a:r>
            <a:r>
              <a:rPr lang="pt-BR" sz="1600" dirty="0"/>
              <a:t> Filho receberam o material. Na semana passada, um grupo também ganhou o kit na Escola Santo André. Na pastinha, há lápis, borracha, cola tenaz, caixa de lápis de cores, apontador, tinta guache, régua, livro, três cadernos de escrever e um caderno de desenhos.</a:t>
            </a:r>
          </a:p>
          <a:p>
            <a:pPr algn="just"/>
            <a:r>
              <a:rPr lang="pt-BR" sz="1600" dirty="0"/>
              <a:t> </a:t>
            </a:r>
            <a:r>
              <a:rPr lang="pt-BR" sz="1600" dirty="0" smtClean="0"/>
              <a:t>A </a:t>
            </a:r>
            <a:r>
              <a:rPr lang="pt-BR" sz="1600" dirty="0"/>
              <a:t>entrega prossegue nas escolas. Na ação desta segunda, o prefeito, Dr. Vicente Corrêa Costa e a vice-prefeita, Márcia </a:t>
            </a:r>
            <a:r>
              <a:rPr lang="pt-BR" sz="1600" dirty="0" err="1"/>
              <a:t>Roberg</a:t>
            </a:r>
            <a:r>
              <a:rPr lang="pt-BR" sz="1600" dirty="0"/>
              <a:t> </a:t>
            </a:r>
            <a:r>
              <a:rPr lang="pt-BR" sz="1600" dirty="0" err="1"/>
              <a:t>Cargnin</a:t>
            </a:r>
            <a:r>
              <a:rPr lang="pt-BR" sz="1600" dirty="0"/>
              <a:t>, prestigiaram a distribuição dos kits. Os estudantes ainda cantaram os hinos Nacional e o do Município, um projeto do Executivo colocado em prática neste ano, valorizando as letras dos hinos e as bandeiras do país e da cidade.</a:t>
            </a:r>
          </a:p>
          <a:p>
            <a:endParaRPr lang="pt-BR" b="1" dirty="0" smtClean="0"/>
          </a:p>
        </p:txBody>
      </p:sp>
    </p:spTree>
    <p:extLst>
      <p:ext uri="{BB962C8B-B14F-4D97-AF65-F5344CB8AC3E}">
        <p14:creationId xmlns:p14="http://schemas.microsoft.com/office/powerpoint/2010/main" val="40052262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pic>
        <p:nvPicPr>
          <p:cNvPr id="14338" name="Picture 2" descr="D:\APRESENTAÇÃO 1º QUADRIMESTRE\FOTOS APRESENTAÇÃO 1 QUADRIMESTRE\33009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31589"/>
            <a:ext cx="4351412" cy="3888433"/>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APRESENTAÇÃO 1º QUADRIMESTRE\FOTOS APRESENTAÇÃO 1 QUADRIMESTRE\330006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8916" y="1131589"/>
            <a:ext cx="4608612" cy="3888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508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aixaDeTexto 1">
            <a:extLst>
              <a:ext uri="{FF2B5EF4-FFF2-40B4-BE49-F238E27FC236}">
                <a16:creationId xmlns="" xmlns:a16="http://schemas.microsoft.com/office/drawing/2014/main" id="{D1B879C4-2049-4BD0-AE0F-135862D9BCFB}"/>
              </a:ext>
            </a:extLst>
          </p:cNvPr>
          <p:cNvSpPr txBox="1"/>
          <p:nvPr/>
        </p:nvSpPr>
        <p:spPr>
          <a:xfrm>
            <a:off x="539552" y="411510"/>
            <a:ext cx="5832648" cy="461665"/>
          </a:xfrm>
          <a:prstGeom prst="rect">
            <a:avLst/>
          </a:prstGeom>
          <a:noFill/>
        </p:spPr>
        <p:txBody>
          <a:bodyPr wrap="square" rtlCol="0">
            <a:spAutoFit/>
          </a:bodyPr>
          <a:lstStyle/>
          <a:p>
            <a:pPr algn="ctr"/>
            <a:r>
              <a:rPr lang="pt-BR" sz="2400" dirty="0">
                <a:latin typeface="Arial Black" panose="020B0A04020102020204" pitchFamily="34" charset="0"/>
              </a:rPr>
              <a:t>ESTRUTURA DA SECRETARIA</a:t>
            </a:r>
          </a:p>
        </p:txBody>
      </p:sp>
      <p:sp>
        <p:nvSpPr>
          <p:cNvPr id="3" name="CaixaDeTexto 2">
            <a:extLst>
              <a:ext uri="{FF2B5EF4-FFF2-40B4-BE49-F238E27FC236}">
                <a16:creationId xmlns="" xmlns:a16="http://schemas.microsoft.com/office/drawing/2014/main" id="{94750211-2887-4DC1-BB89-C17DAF682E1E}"/>
              </a:ext>
            </a:extLst>
          </p:cNvPr>
          <p:cNvSpPr txBox="1"/>
          <p:nvPr/>
        </p:nvSpPr>
        <p:spPr>
          <a:xfrm>
            <a:off x="537099" y="987574"/>
            <a:ext cx="7344816" cy="3785652"/>
          </a:xfrm>
          <a:prstGeom prst="rect">
            <a:avLst/>
          </a:prstGeom>
          <a:noFill/>
        </p:spPr>
        <p:txBody>
          <a:bodyPr wrap="square" rtlCol="0">
            <a:spAutoFit/>
          </a:bodyPr>
          <a:lstStyle/>
          <a:p>
            <a:r>
              <a:rPr lang="pt-BR" sz="2000" dirty="0" smtClean="0">
                <a:latin typeface="Arial" panose="020B0604020202020204" pitchFamily="34" charset="0"/>
                <a:cs typeface="Arial" panose="020B0604020202020204" pitchFamily="34" charset="0"/>
              </a:rPr>
              <a:t>14 </a:t>
            </a:r>
            <a:r>
              <a:rPr lang="pt-BR" sz="2000" dirty="0">
                <a:latin typeface="Arial" panose="020B0604020202020204" pitchFamily="34" charset="0"/>
                <a:cs typeface="Arial" panose="020B0604020202020204" pitchFamily="34" charset="0"/>
              </a:rPr>
              <a:t>Unidades </a:t>
            </a:r>
            <a:r>
              <a:rPr lang="pt-BR" sz="2000" dirty="0" smtClean="0">
                <a:latin typeface="Arial" panose="020B0604020202020204" pitchFamily="34" charset="0"/>
                <a:cs typeface="Arial" panose="020B0604020202020204" pitchFamily="34" charset="0"/>
              </a:rPr>
              <a:t>escolares;</a:t>
            </a:r>
            <a:endParaRPr lang="pt-BR" sz="2000" dirty="0">
              <a:latin typeface="Arial" panose="020B0604020202020204" pitchFamily="34" charset="0"/>
              <a:cs typeface="Arial" panose="020B0604020202020204" pitchFamily="34" charset="0"/>
            </a:endParaRPr>
          </a:p>
          <a:p>
            <a:r>
              <a:rPr lang="pt-BR" sz="2000" dirty="0" smtClean="0">
                <a:latin typeface="Arial" panose="020B0604020202020204" pitchFamily="34" charset="0"/>
                <a:cs typeface="Arial" panose="020B0604020202020204" pitchFamily="34" charset="0"/>
              </a:rPr>
              <a:t>14 Diretoras;</a:t>
            </a:r>
          </a:p>
          <a:p>
            <a:r>
              <a:rPr lang="pt-BR" sz="2000" dirty="0" smtClean="0">
                <a:latin typeface="Arial" panose="020B0604020202020204" pitchFamily="34" charset="0"/>
                <a:cs typeface="Arial" panose="020B0604020202020204" pitchFamily="34" charset="0"/>
              </a:rPr>
              <a:t>10 Secretárias de Escola</a:t>
            </a:r>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09 Centros de Educação Infantil</a:t>
            </a:r>
          </a:p>
          <a:p>
            <a:r>
              <a:rPr lang="pt-BR" sz="2000" dirty="0" smtClean="0">
                <a:latin typeface="Arial" panose="020B0604020202020204" pitchFamily="34" charset="0"/>
                <a:cs typeface="Arial" panose="020B0604020202020204" pitchFamily="34" charset="0"/>
              </a:rPr>
              <a:t>05 </a:t>
            </a:r>
            <a:r>
              <a:rPr lang="pt-BR" sz="2000" dirty="0">
                <a:latin typeface="Arial" panose="020B0604020202020204" pitchFamily="34" charset="0"/>
                <a:cs typeface="Arial" panose="020B0604020202020204" pitchFamily="34" charset="0"/>
              </a:rPr>
              <a:t>Escolas de Ensino Fundamental </a:t>
            </a:r>
          </a:p>
          <a:p>
            <a:r>
              <a:rPr lang="pt-BR" sz="2000" dirty="0" smtClean="0">
                <a:latin typeface="Arial" panose="020B0604020202020204" pitchFamily="34" charset="0"/>
                <a:cs typeface="Arial" panose="020B0604020202020204" pitchFamily="34" charset="0"/>
              </a:rPr>
              <a:t>2.936 </a:t>
            </a:r>
            <a:r>
              <a:rPr lang="pt-BR" sz="2000" dirty="0">
                <a:latin typeface="Arial" panose="020B0604020202020204" pitchFamily="34" charset="0"/>
                <a:cs typeface="Arial" panose="020B0604020202020204" pitchFamily="34" charset="0"/>
              </a:rPr>
              <a:t>Total de Alunos</a:t>
            </a:r>
          </a:p>
          <a:p>
            <a:r>
              <a:rPr lang="pt-BR" sz="2000" dirty="0" smtClean="0">
                <a:latin typeface="Arial" panose="020B0604020202020204" pitchFamily="34" charset="0"/>
                <a:cs typeface="Arial" panose="020B0604020202020204" pitchFamily="34" charset="0"/>
              </a:rPr>
              <a:t>730 </a:t>
            </a:r>
            <a:r>
              <a:rPr lang="pt-BR" sz="2000" dirty="0">
                <a:latin typeface="Arial" panose="020B0604020202020204" pitchFamily="34" charset="0"/>
                <a:cs typeface="Arial" panose="020B0604020202020204" pitchFamily="34" charset="0"/>
              </a:rPr>
              <a:t>Alunos 0 a 3 anos nos Centros de Educação Infantil</a:t>
            </a:r>
          </a:p>
          <a:p>
            <a:r>
              <a:rPr lang="pt-BR" sz="2000" dirty="0" smtClean="0">
                <a:latin typeface="Arial" panose="020B0604020202020204" pitchFamily="34" charset="0"/>
                <a:cs typeface="Arial" panose="020B0604020202020204" pitchFamily="34" charset="0"/>
              </a:rPr>
              <a:t>519 </a:t>
            </a:r>
            <a:r>
              <a:rPr lang="pt-BR" sz="2000" dirty="0">
                <a:latin typeface="Arial" panose="020B0604020202020204" pitchFamily="34" charset="0"/>
                <a:cs typeface="Arial" panose="020B0604020202020204" pitchFamily="34" charset="0"/>
              </a:rPr>
              <a:t>Alunos Pré-Escolar de 4 a 5 anos</a:t>
            </a:r>
          </a:p>
          <a:p>
            <a:r>
              <a:rPr lang="pt-BR" sz="2000" dirty="0" smtClean="0">
                <a:latin typeface="Arial" panose="020B0604020202020204" pitchFamily="34" charset="0"/>
                <a:cs typeface="Arial" panose="020B0604020202020204" pitchFamily="34" charset="0"/>
              </a:rPr>
              <a:t>2.206 </a:t>
            </a:r>
            <a:r>
              <a:rPr lang="pt-BR" sz="2000" dirty="0">
                <a:latin typeface="Arial" panose="020B0604020202020204" pitchFamily="34" charset="0"/>
                <a:cs typeface="Arial" panose="020B0604020202020204" pitchFamily="34" charset="0"/>
              </a:rPr>
              <a:t>Alunos no Ensino Fundamental</a:t>
            </a:r>
          </a:p>
          <a:p>
            <a:r>
              <a:rPr lang="pt-BR" sz="2000" dirty="0" smtClean="0">
                <a:latin typeface="Arial" panose="020B0604020202020204" pitchFamily="34" charset="0"/>
                <a:cs typeface="Arial" panose="020B0604020202020204" pitchFamily="34" charset="0"/>
              </a:rPr>
              <a:t>413 </a:t>
            </a:r>
            <a:r>
              <a:rPr lang="pt-BR" sz="2000" dirty="0" smtClean="0">
                <a:latin typeface="Arial" panose="020B0604020202020204" pitchFamily="34" charset="0"/>
                <a:cs typeface="Arial" panose="020B0604020202020204" pitchFamily="34" charset="0"/>
              </a:rPr>
              <a:t>Professores </a:t>
            </a:r>
            <a:r>
              <a:rPr lang="pt-BR" sz="2000" dirty="0">
                <a:latin typeface="Arial" panose="020B0604020202020204" pitchFamily="34" charset="0"/>
                <a:cs typeface="Arial" panose="020B0604020202020204" pitchFamily="34" charset="0"/>
              </a:rPr>
              <a:t>Efetivos e </a:t>
            </a:r>
            <a:r>
              <a:rPr lang="pt-BR" sz="2000" dirty="0" err="1">
                <a:latin typeface="Arial" panose="020B0604020202020204" pitchFamily="34" charset="0"/>
                <a:cs typeface="Arial" panose="020B0604020202020204" pitchFamily="34" charset="0"/>
              </a:rPr>
              <a:t>ACTs</a:t>
            </a:r>
            <a:endParaRPr lang="pt-BR" sz="2000" dirty="0">
              <a:latin typeface="Arial" panose="020B0604020202020204" pitchFamily="34" charset="0"/>
              <a:cs typeface="Arial" panose="020B0604020202020204" pitchFamily="34" charset="0"/>
            </a:endParaRPr>
          </a:p>
          <a:p>
            <a:r>
              <a:rPr lang="pt-BR" sz="2000" dirty="0" smtClean="0">
                <a:latin typeface="Arial" panose="020B0604020202020204" pitchFamily="34" charset="0"/>
                <a:cs typeface="Arial" panose="020B0604020202020204" pitchFamily="34" charset="0"/>
              </a:rPr>
              <a:t>82 </a:t>
            </a:r>
            <a:r>
              <a:rPr lang="pt-BR" sz="2000" dirty="0">
                <a:latin typeface="Arial" panose="020B0604020202020204" pitchFamily="34" charset="0"/>
                <a:cs typeface="Arial" panose="020B0604020202020204" pitchFamily="34" charset="0"/>
              </a:rPr>
              <a:t>Auxiliares de </a:t>
            </a:r>
            <a:r>
              <a:rPr lang="pt-BR" sz="2000" dirty="0" smtClean="0">
                <a:latin typeface="Arial" panose="020B0604020202020204" pitchFamily="34" charset="0"/>
                <a:cs typeface="Arial" panose="020B0604020202020204" pitchFamily="34" charset="0"/>
              </a:rPr>
              <a:t>Sala – Efetivos e </a:t>
            </a:r>
            <a:r>
              <a:rPr lang="pt-BR" sz="2000" dirty="0" err="1" smtClean="0">
                <a:latin typeface="Arial" panose="020B0604020202020204" pitchFamily="34" charset="0"/>
                <a:cs typeface="Arial" panose="020B0604020202020204" pitchFamily="34" charset="0"/>
              </a:rPr>
              <a:t>ACTs</a:t>
            </a:r>
            <a:endParaRPr lang="pt-BR" sz="2000" dirty="0" smtClean="0">
              <a:latin typeface="Arial" panose="020B0604020202020204" pitchFamily="34" charset="0"/>
              <a:cs typeface="Arial" panose="020B0604020202020204" pitchFamily="34" charset="0"/>
            </a:endParaRPr>
          </a:p>
          <a:p>
            <a:r>
              <a:rPr lang="pt-BR" sz="2000" dirty="0" smtClean="0">
                <a:latin typeface="Arial" panose="020B0604020202020204" pitchFamily="34" charset="0"/>
                <a:cs typeface="Arial" panose="020B0604020202020204" pitchFamily="34" charset="0"/>
              </a:rPr>
              <a:t>76 Merendeiras e Serviços Gerais</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4286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07504" y="744964"/>
            <a:ext cx="5904656" cy="4216539"/>
          </a:xfrm>
          <a:prstGeom prst="rect">
            <a:avLst/>
          </a:prstGeom>
          <a:noFill/>
        </p:spPr>
        <p:txBody>
          <a:bodyPr wrap="square" rtlCol="0">
            <a:spAutoFit/>
          </a:bodyPr>
          <a:lstStyle/>
          <a:p>
            <a:r>
              <a:rPr lang="pt-BR" sz="2000" b="1" dirty="0"/>
              <a:t>Alunos do 5º ao 9º ano da Escola Santo André produzem informativo</a:t>
            </a:r>
          </a:p>
          <a:p>
            <a:endParaRPr lang="pt-BR" b="1" dirty="0" smtClean="0"/>
          </a:p>
          <a:p>
            <a:pPr algn="just"/>
            <a:r>
              <a:rPr lang="pt-BR" sz="1400" dirty="0" smtClean="0"/>
              <a:t> </a:t>
            </a:r>
            <a:r>
              <a:rPr lang="pt-BR" sz="1400" dirty="0"/>
              <a:t>O Projeto Textos e Contextos, desenvolvido por professores do 5º ao 9º ano da Escola Santo André, em Capivari de Baixo, que utilizam o jornal como ferramenta didática em sala de aula, rendeu a publicação da edição número 1 do E.S.A. Notícias, um informativo escrito por estudantes e que teve grande participação da comunidade escolar.</a:t>
            </a:r>
          </a:p>
          <a:p>
            <a:pPr algn="just"/>
            <a:r>
              <a:rPr lang="pt-BR" sz="1400" dirty="0"/>
              <a:t> </a:t>
            </a:r>
            <a:r>
              <a:rPr lang="pt-BR" sz="1400" dirty="0" smtClean="0"/>
              <a:t>A </a:t>
            </a:r>
            <a:r>
              <a:rPr lang="pt-BR" sz="1400" dirty="0"/>
              <a:t>Comissão de Imprensa traz como design gráfica a própria diretora da unidade, Cláudia da Rosa Nascimento Lopes. A revisora foi a professora de Língua Portuguesa, Margarete S. Martins </a:t>
            </a:r>
            <a:r>
              <a:rPr lang="pt-BR" sz="1400" dirty="0" err="1"/>
              <a:t>Bressan</a:t>
            </a:r>
            <a:r>
              <a:rPr lang="pt-BR" sz="1400" dirty="0"/>
              <a:t> (coordenadora do projeto e incentivadora).</a:t>
            </a:r>
          </a:p>
          <a:p>
            <a:pPr algn="just"/>
            <a:r>
              <a:rPr lang="pt-BR" sz="1400" dirty="0"/>
              <a:t> </a:t>
            </a:r>
            <a:r>
              <a:rPr lang="pt-BR" sz="1400" dirty="0" smtClean="0"/>
              <a:t>Pelo </a:t>
            </a:r>
            <a:r>
              <a:rPr lang="pt-BR" sz="1400" dirty="0"/>
              <a:t>menos 14 estudantes participaram ativamente das redações e foram responsáveis pelas matérias. Dentre as pautas, vários assuntos factuais, como o recente aniversário da Escola - 7 de abril -; e uma saída de campo dos alunos do 8º ano ao Museu da Pontifícia Universidade Católica (PUC) de Porto Alegre (RS) - 14 de abril.</a:t>
            </a:r>
          </a:p>
          <a:p>
            <a:pPr algn="just"/>
            <a:endParaRPr lang="pt-BR" sz="1400" b="1" dirty="0" smtClean="0"/>
          </a:p>
        </p:txBody>
      </p:sp>
      <p:pic>
        <p:nvPicPr>
          <p:cNvPr id="15362" name="Picture 2" descr="D:\APRESENTAÇÃO 1º QUADRIMESTRE\FOTOS APRESENTAÇÃO 1 QUADRIMESTRE\330992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347614"/>
            <a:ext cx="3024336" cy="361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508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251520" y="744965"/>
            <a:ext cx="6192688" cy="954107"/>
          </a:xfrm>
          <a:prstGeom prst="rect">
            <a:avLst/>
          </a:prstGeom>
          <a:noFill/>
        </p:spPr>
        <p:txBody>
          <a:bodyPr wrap="square" rtlCol="0">
            <a:spAutoFit/>
          </a:bodyPr>
          <a:lstStyle/>
          <a:p>
            <a:r>
              <a:rPr lang="pt-BR" sz="2000" b="1" dirty="0" smtClean="0"/>
              <a:t>Ações para enfrentamento as cheias do Rio Capivari</a:t>
            </a:r>
            <a:endParaRPr lang="pt-BR" sz="2000" b="1" dirty="0"/>
          </a:p>
          <a:p>
            <a:endParaRPr lang="pt-BR" b="1" dirty="0" smtClean="0"/>
          </a:p>
          <a:p>
            <a:endParaRPr lang="pt-BR" b="1" dirty="0" smtClean="0"/>
          </a:p>
        </p:txBody>
      </p:sp>
      <p:sp>
        <p:nvSpPr>
          <p:cNvPr id="3" name="CaixaDeTexto 2"/>
          <p:cNvSpPr txBox="1"/>
          <p:nvPr/>
        </p:nvSpPr>
        <p:spPr>
          <a:xfrm>
            <a:off x="251520" y="1347614"/>
            <a:ext cx="7344816" cy="2862322"/>
          </a:xfrm>
          <a:prstGeom prst="rect">
            <a:avLst/>
          </a:prstGeom>
          <a:noFill/>
        </p:spPr>
        <p:txBody>
          <a:bodyPr wrap="square" rtlCol="0">
            <a:spAutoFit/>
          </a:bodyPr>
          <a:lstStyle/>
          <a:p>
            <a:r>
              <a:rPr lang="pt-BR" dirty="0" smtClean="0"/>
              <a:t>A Secretaria de Educação elaborou um Plano de Ação para ajudar no atendimento aos que necessitavam.</a:t>
            </a:r>
          </a:p>
          <a:p>
            <a:endParaRPr lang="pt-BR" dirty="0"/>
          </a:p>
          <a:p>
            <a:pPr marL="285750" indent="-285750">
              <a:buFont typeface="Wingdings" pitchFamily="2" charset="2"/>
              <a:buChar char="Ø"/>
            </a:pPr>
            <a:r>
              <a:rPr lang="pt-BR" dirty="0" smtClean="0"/>
              <a:t>Doação de 17 cobertores;</a:t>
            </a:r>
          </a:p>
          <a:p>
            <a:pPr marL="285750" indent="-285750">
              <a:buFont typeface="Wingdings" pitchFamily="2" charset="2"/>
              <a:buChar char="Ø"/>
            </a:pPr>
            <a:r>
              <a:rPr lang="pt-BR" dirty="0" smtClean="0"/>
              <a:t>Doação de alimentos (frutas, verduras, leite, achocolatado);</a:t>
            </a:r>
          </a:p>
          <a:p>
            <a:pPr marL="285750" indent="-285750">
              <a:buFont typeface="Wingdings" pitchFamily="2" charset="2"/>
              <a:buChar char="Ø"/>
            </a:pPr>
            <a:r>
              <a:rPr lang="pt-BR" dirty="0" smtClean="0"/>
              <a:t>Empréstimo de colchões;</a:t>
            </a:r>
          </a:p>
          <a:p>
            <a:pPr marL="285750" indent="-285750">
              <a:buFont typeface="Wingdings" pitchFamily="2" charset="2"/>
              <a:buChar char="Ø"/>
            </a:pPr>
            <a:r>
              <a:rPr lang="pt-BR" dirty="0" smtClean="0"/>
              <a:t>Empréstimo de panelas;</a:t>
            </a:r>
          </a:p>
          <a:p>
            <a:pPr marL="285750" indent="-285750">
              <a:buFont typeface="Wingdings" pitchFamily="2" charset="2"/>
              <a:buChar char="Ø"/>
            </a:pPr>
            <a:r>
              <a:rPr lang="pt-BR" dirty="0" smtClean="0"/>
              <a:t>Remanejamento de merendeiras e serviços gerais para atender no local de alojamento;</a:t>
            </a:r>
          </a:p>
          <a:p>
            <a:pPr marL="285750" indent="-285750">
              <a:buFont typeface="Wingdings" pitchFamily="2" charset="2"/>
              <a:buChar char="Ø"/>
            </a:pPr>
            <a:r>
              <a:rPr lang="pt-BR" dirty="0" smtClean="0"/>
              <a:t>Escola para cadastro das famílias afetadas.</a:t>
            </a:r>
            <a:endParaRPr lang="pt-BR" dirty="0"/>
          </a:p>
        </p:txBody>
      </p:sp>
    </p:spTree>
    <p:extLst>
      <p:ext uri="{BB962C8B-B14F-4D97-AF65-F5344CB8AC3E}">
        <p14:creationId xmlns:p14="http://schemas.microsoft.com/office/powerpoint/2010/main" val="1110350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251520" y="744965"/>
            <a:ext cx="6192688" cy="954107"/>
          </a:xfrm>
          <a:prstGeom prst="rect">
            <a:avLst/>
          </a:prstGeom>
          <a:noFill/>
        </p:spPr>
        <p:txBody>
          <a:bodyPr wrap="square" rtlCol="0">
            <a:spAutoFit/>
          </a:bodyPr>
          <a:lstStyle/>
          <a:p>
            <a:r>
              <a:rPr lang="pt-BR" sz="2000" b="1" dirty="0" smtClean="0"/>
              <a:t>Ações para enfrentamento as cheias do Rio Capivari</a:t>
            </a:r>
            <a:endParaRPr lang="pt-BR" sz="2000" b="1" dirty="0"/>
          </a:p>
          <a:p>
            <a:endParaRPr lang="pt-BR" b="1" dirty="0" smtClean="0"/>
          </a:p>
          <a:p>
            <a:endParaRPr lang="pt-BR" b="1" dirty="0" smtClean="0"/>
          </a:p>
        </p:txBody>
      </p:sp>
      <p:pic>
        <p:nvPicPr>
          <p:cNvPr id="1026" name="Picture 2" descr="C:\Users\usuário\Desktop\WhatsApp Image 2022-05-10 at 12.59.3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07504" y="1347614"/>
            <a:ext cx="4608512" cy="34320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ário\Desktop\30438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347614"/>
            <a:ext cx="4320480" cy="343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52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251520" y="792947"/>
            <a:ext cx="6048672" cy="4339650"/>
          </a:xfrm>
          <a:prstGeom prst="rect">
            <a:avLst/>
          </a:prstGeom>
          <a:noFill/>
        </p:spPr>
        <p:txBody>
          <a:bodyPr wrap="square" rtlCol="0">
            <a:spAutoFit/>
          </a:bodyPr>
          <a:lstStyle/>
          <a:p>
            <a:r>
              <a:rPr lang="pt-BR" sz="2000" b="1" dirty="0"/>
              <a:t>Estudante ‘artista’ tem chamado a atenção em Capivari de Baixo</a:t>
            </a:r>
          </a:p>
          <a:p>
            <a:endParaRPr lang="pt-BR" b="1" dirty="0" smtClean="0"/>
          </a:p>
          <a:p>
            <a:pPr algn="just"/>
            <a:r>
              <a:rPr lang="pt-BR" sz="1400" dirty="0" smtClean="0"/>
              <a:t> </a:t>
            </a:r>
            <a:r>
              <a:rPr lang="pt-BR" sz="1400" dirty="0"/>
              <a:t>Antony de Mello Freta, de 10 anos, aluno do 4º ano da Escola Santo André, apesar da pouca idade já tem uma coleção de obras de arte que tem despertado a sensibilidade de muitos apreciadores de cultura. A criança desenha à mão livre e, acompanhada da família e da diretora da unidade estudantil, Cláudia da Rosa Nascimento Lopes, </a:t>
            </a:r>
            <a:r>
              <a:rPr lang="pt-BR" sz="1400" dirty="0" smtClean="0"/>
              <a:t>presenteou </a:t>
            </a:r>
            <a:r>
              <a:rPr lang="pt-BR" sz="1400" dirty="0"/>
              <a:t>o prefeito, Dr. Vicente Corrêa Costa, com duas de suas peças.</a:t>
            </a:r>
          </a:p>
          <a:p>
            <a:pPr algn="just"/>
            <a:r>
              <a:rPr lang="pt-BR" sz="1400" dirty="0"/>
              <a:t> </a:t>
            </a:r>
            <a:r>
              <a:rPr lang="pt-BR" sz="1400" dirty="0" smtClean="0"/>
              <a:t>O </a:t>
            </a:r>
            <a:r>
              <a:rPr lang="pt-BR" sz="1400" dirty="0"/>
              <a:t>menino é autodidata e suas obras refletem personagens de animações, filmes, super-heróis e criações próprias, além de caricaturas. Os detalhes nas expressões é que tem chamado a atenção de professores, familiares, amigos, colegas e moradores do Santo André, onde reside. “Ele desenha desde os 7 anos. São peças em preto e branco e coloridas. Tenho muito orgulho”, resume a mãe, Camila Gonçalves de Melo. A irmã de Antony, Maria Laura de Mello Freta, 7, segue o seu caminho e já cria seus primeiros rabiscos.</a:t>
            </a:r>
          </a:p>
          <a:p>
            <a:r>
              <a:rPr lang="pt-BR" dirty="0"/>
              <a:t> </a:t>
            </a:r>
          </a:p>
          <a:p>
            <a:pPr algn="just"/>
            <a:endParaRPr lang="pt-BR" b="1" dirty="0" smtClean="0"/>
          </a:p>
        </p:txBody>
      </p:sp>
      <p:pic>
        <p:nvPicPr>
          <p:cNvPr id="16387" name="Picture 3" descr="D:\APRESENTAÇÃO 1º QUADRIMESTRE\FOTOS APRESENTAÇÃO 1 QUADRIMESTRE\331938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059582"/>
            <a:ext cx="2767236"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350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107504" y="411510"/>
            <a:ext cx="6192688" cy="5201424"/>
          </a:xfrm>
          <a:prstGeom prst="rect">
            <a:avLst/>
          </a:prstGeom>
          <a:noFill/>
        </p:spPr>
        <p:txBody>
          <a:bodyPr wrap="square" rtlCol="0">
            <a:spAutoFit/>
          </a:bodyPr>
          <a:lstStyle/>
          <a:p>
            <a:r>
              <a:rPr lang="pt-BR" sz="2000" b="1" dirty="0"/>
              <a:t>Escola realiza </a:t>
            </a:r>
            <a:r>
              <a:rPr lang="pt-BR" sz="2000" b="1" dirty="0" err="1"/>
              <a:t>aulões</a:t>
            </a:r>
            <a:r>
              <a:rPr lang="pt-BR" sz="2000" b="1" dirty="0"/>
              <a:t> para suprir carências do período pandêmico</a:t>
            </a:r>
          </a:p>
          <a:p>
            <a:endParaRPr lang="pt-BR" sz="1000" b="1" dirty="0" smtClean="0"/>
          </a:p>
          <a:p>
            <a:pPr algn="just"/>
            <a:r>
              <a:rPr lang="pt-BR" sz="1400" dirty="0" smtClean="0"/>
              <a:t> O </a:t>
            </a:r>
            <a:r>
              <a:rPr lang="pt-BR" sz="1400" dirty="0"/>
              <a:t>primeiro foi ministrado por educadores especialistas de cursinhos na área de Língua Portuguesa, mediado pela professora Rosângela </a:t>
            </a:r>
            <a:r>
              <a:rPr lang="pt-BR" sz="1400" dirty="0" err="1"/>
              <a:t>Nandi</a:t>
            </a:r>
            <a:r>
              <a:rPr lang="pt-BR" sz="1400" dirty="0"/>
              <a:t> </a:t>
            </a:r>
            <a:r>
              <a:rPr lang="pt-BR" sz="1400" dirty="0" err="1"/>
              <a:t>Zanelato</a:t>
            </a:r>
            <a:r>
              <a:rPr lang="pt-BR" sz="1400" dirty="0"/>
              <a:t>, do curso Recapitulando. A proposta da instituição, de acordo com a diretora Carla Regina Thomé Xavier, é minimizar os prejuízos causados pela pandemia e propor aulas dinâmicas. O próximo </a:t>
            </a:r>
            <a:r>
              <a:rPr lang="pt-BR" sz="1400" dirty="0" err="1"/>
              <a:t>aulão</a:t>
            </a:r>
            <a:r>
              <a:rPr lang="pt-BR" sz="1400" dirty="0"/>
              <a:t> apresentará conteúdos relacionados à disciplina de Matemática.</a:t>
            </a:r>
          </a:p>
          <a:p>
            <a:pPr algn="just"/>
            <a:r>
              <a:rPr lang="pt-BR" sz="1400" dirty="0"/>
              <a:t> </a:t>
            </a:r>
            <a:r>
              <a:rPr lang="pt-BR" sz="1400" dirty="0" smtClean="0"/>
              <a:t> “</a:t>
            </a:r>
            <a:r>
              <a:rPr lang="pt-BR" sz="1400" dirty="0"/>
              <a:t>Trabalhamos os tópicos e descritores a partir das matrizes dos componentes curriculares que são avaliados no Sistema de Avaliação da Educação Básica (Saeb), Língua Portuguesa e Matemática, discutindo pontos como a leitura e interpretação textual e a lógica dos números e contas, promovendo maior apoio aos alunos e, consequentemente, preparando-os para as avaliações”, pontua a gestora.</a:t>
            </a:r>
          </a:p>
          <a:p>
            <a:pPr algn="just"/>
            <a:r>
              <a:rPr lang="pt-BR" sz="1400" dirty="0"/>
              <a:t> </a:t>
            </a:r>
            <a:r>
              <a:rPr lang="pt-BR" sz="1400" dirty="0" smtClean="0"/>
              <a:t> O </a:t>
            </a:r>
            <a:r>
              <a:rPr lang="pt-BR" sz="1400" dirty="0"/>
              <a:t>Saeb é formado por um conjunto de avaliações externas em larga escala, realizadas periodicamente por meio da aplicação de testes cognitivos e questionários para etapas específicas da educação básica. O Sistema tem a finalidade de avaliar a qualidade da educação básica do país e contribuir para sua melhoria, oferecendo subsídios concretos para a formulação, a reformulação e o monitoramento das políticas públicas.</a:t>
            </a:r>
          </a:p>
          <a:p>
            <a:endParaRPr lang="pt-BR" b="1" dirty="0" smtClean="0"/>
          </a:p>
          <a:p>
            <a:pPr algn="just"/>
            <a:endParaRPr lang="pt-BR" b="1" dirty="0" smtClean="0"/>
          </a:p>
        </p:txBody>
      </p:sp>
      <p:pic>
        <p:nvPicPr>
          <p:cNvPr id="17410" name="Picture 2" descr="D:\APRESENTAÇÃO 1º QUADRIMESTRE\FOTOS APRESENTAÇÃO 1 QUADRIMESTRE\332163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059582"/>
            <a:ext cx="2842454"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837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 xmlns:a16="http://schemas.microsoft.com/office/drawing/2014/main" id="{9E489D76-D9FC-41A5-B5D3-EF4A092DC7E0}"/>
              </a:ext>
            </a:extLst>
          </p:cNvPr>
          <p:cNvPicPr>
            <a:picLocks noChangeAspect="1"/>
          </p:cNvPicPr>
          <p:nvPr/>
        </p:nvPicPr>
        <p:blipFill>
          <a:blip r:embed="rId2"/>
          <a:stretch>
            <a:fillRect/>
          </a:stretch>
        </p:blipFill>
        <p:spPr>
          <a:xfrm>
            <a:off x="1354" y="-10903"/>
            <a:ext cx="9141292" cy="5143500"/>
          </a:xfrm>
          <a:prstGeom prst="rect">
            <a:avLst/>
          </a:prstGeom>
        </p:spPr>
      </p:pic>
      <p:sp>
        <p:nvSpPr>
          <p:cNvPr id="2" name="CaixaDeTexto 1"/>
          <p:cNvSpPr txBox="1"/>
          <p:nvPr/>
        </p:nvSpPr>
        <p:spPr>
          <a:xfrm>
            <a:off x="323528" y="411510"/>
            <a:ext cx="6192688" cy="6032421"/>
          </a:xfrm>
          <a:prstGeom prst="rect">
            <a:avLst/>
          </a:prstGeom>
          <a:noFill/>
        </p:spPr>
        <p:txBody>
          <a:bodyPr wrap="square" rtlCol="0">
            <a:spAutoFit/>
          </a:bodyPr>
          <a:lstStyle/>
          <a:p>
            <a:r>
              <a:rPr lang="pt-BR" sz="2000" b="1" dirty="0" smtClean="0"/>
              <a:t>Demandas realizadas pela Secretaria nas escolas e </a:t>
            </a:r>
            <a:r>
              <a:rPr lang="pt-BR" sz="2000" b="1" dirty="0" err="1" smtClean="0"/>
              <a:t>ceis</a:t>
            </a:r>
            <a:r>
              <a:rPr lang="pt-BR" sz="2000" b="1" dirty="0" smtClean="0"/>
              <a:t>:</a:t>
            </a:r>
          </a:p>
          <a:p>
            <a:endParaRPr lang="pt-BR" sz="2000" b="1" dirty="0"/>
          </a:p>
          <a:p>
            <a:pPr marL="342900" indent="-342900">
              <a:buFont typeface="Wingdings" pitchFamily="2" charset="2"/>
              <a:buChar char="Ø"/>
            </a:pPr>
            <a:r>
              <a:rPr lang="pt-BR" sz="2000" dirty="0" smtClean="0"/>
              <a:t>Limpeza e manutenção das caixas d’água;</a:t>
            </a:r>
          </a:p>
          <a:p>
            <a:pPr marL="342900" indent="-342900">
              <a:buFont typeface="Wingdings" pitchFamily="2" charset="2"/>
              <a:buChar char="Ø"/>
            </a:pPr>
            <a:r>
              <a:rPr lang="pt-BR" sz="2000" dirty="0" err="1" smtClean="0"/>
              <a:t>Desinsetização</a:t>
            </a:r>
            <a:r>
              <a:rPr lang="pt-BR" sz="2000" dirty="0" smtClean="0"/>
              <a:t>, desratização, limpeza com sanitização e desinfecção predial e fossa;</a:t>
            </a:r>
          </a:p>
          <a:p>
            <a:pPr marL="342900" indent="-342900">
              <a:buFont typeface="Wingdings" pitchFamily="2" charset="2"/>
              <a:buChar char="Ø"/>
            </a:pPr>
            <a:r>
              <a:rPr lang="pt-BR" sz="2000" dirty="0" smtClean="0"/>
              <a:t>Manutenção dos reservatórios de água;</a:t>
            </a:r>
          </a:p>
          <a:p>
            <a:pPr marL="342900" indent="-342900">
              <a:buFont typeface="Wingdings" pitchFamily="2" charset="2"/>
              <a:buChar char="Ø"/>
            </a:pPr>
            <a:r>
              <a:rPr lang="pt-BR" sz="2000" dirty="0" smtClean="0"/>
              <a:t>Serviço de roça, corte de grama;</a:t>
            </a:r>
          </a:p>
          <a:p>
            <a:pPr marL="342900" indent="-342900">
              <a:buFont typeface="Wingdings" pitchFamily="2" charset="2"/>
              <a:buChar char="Ø"/>
            </a:pPr>
            <a:r>
              <a:rPr lang="pt-BR" sz="2000" dirty="0" smtClean="0"/>
              <a:t>Manutenção de ar condicionado.</a:t>
            </a:r>
          </a:p>
          <a:p>
            <a:endParaRPr lang="pt-BR" sz="1000" dirty="0"/>
          </a:p>
          <a:p>
            <a:r>
              <a:rPr lang="pt-BR" sz="2000" dirty="0" smtClean="0"/>
              <a:t>Entrega de:</a:t>
            </a:r>
          </a:p>
          <a:p>
            <a:pPr marL="342900" indent="-342900">
              <a:buFont typeface="Wingdings" pitchFamily="2" charset="2"/>
              <a:buChar char="Ø"/>
            </a:pPr>
            <a:r>
              <a:rPr lang="pt-BR" sz="2000" dirty="0" smtClean="0"/>
              <a:t>90 unidades de ventiladores;</a:t>
            </a:r>
          </a:p>
          <a:p>
            <a:pPr marL="342900" indent="-342900">
              <a:buFont typeface="Wingdings" pitchFamily="2" charset="2"/>
              <a:buChar char="Ø"/>
            </a:pPr>
            <a:r>
              <a:rPr lang="pt-BR" sz="2000" dirty="0" smtClean="0"/>
              <a:t>09 </a:t>
            </a:r>
            <a:r>
              <a:rPr lang="pt-BR" sz="2000" dirty="0" err="1" smtClean="0"/>
              <a:t>Tv</a:t>
            </a:r>
            <a:r>
              <a:rPr lang="pt-BR" sz="2000" dirty="0" smtClean="0"/>
              <a:t> </a:t>
            </a:r>
            <a:r>
              <a:rPr lang="pt-BR" sz="2000" dirty="0" err="1" smtClean="0"/>
              <a:t>Smart</a:t>
            </a:r>
            <a:r>
              <a:rPr lang="pt-BR" sz="2000" dirty="0" smtClean="0"/>
              <a:t> (</a:t>
            </a:r>
            <a:r>
              <a:rPr lang="pt-BR" sz="2000" dirty="0" err="1" smtClean="0"/>
              <a:t>Ceis</a:t>
            </a:r>
            <a:r>
              <a:rPr lang="pt-BR" sz="2000" dirty="0" smtClean="0"/>
              <a:t>);</a:t>
            </a:r>
          </a:p>
          <a:p>
            <a:pPr marL="342900" indent="-342900">
              <a:buFont typeface="Wingdings" pitchFamily="2" charset="2"/>
              <a:buChar char="Ø"/>
            </a:pPr>
            <a:r>
              <a:rPr lang="pt-BR" sz="2000" dirty="0" smtClean="0"/>
              <a:t>10 Quadros brancos;</a:t>
            </a:r>
          </a:p>
          <a:p>
            <a:pPr marL="342900" indent="-342900">
              <a:buFont typeface="Wingdings" pitchFamily="2" charset="2"/>
              <a:buChar char="Ø"/>
            </a:pPr>
            <a:r>
              <a:rPr lang="pt-BR" sz="2000" dirty="0" smtClean="0"/>
              <a:t>25 Berços;</a:t>
            </a:r>
          </a:p>
          <a:p>
            <a:pPr marL="342900" indent="-342900">
              <a:buFont typeface="Wingdings" pitchFamily="2" charset="2"/>
              <a:buChar char="Ø"/>
            </a:pPr>
            <a:r>
              <a:rPr lang="pt-BR" sz="2000" dirty="0" smtClean="0"/>
              <a:t>2.700 kits escolar.</a:t>
            </a:r>
          </a:p>
          <a:p>
            <a:pPr marL="342900" indent="-342900">
              <a:buFont typeface="Wingdings" pitchFamily="2" charset="2"/>
              <a:buChar char="Ø"/>
            </a:pPr>
            <a:endParaRPr lang="pt-BR" sz="2000" dirty="0" smtClean="0"/>
          </a:p>
          <a:p>
            <a:pPr marL="342900" indent="-342900">
              <a:buFont typeface="Wingdings" pitchFamily="2" charset="2"/>
              <a:buChar char="Ø"/>
            </a:pPr>
            <a:endParaRPr lang="pt-BR" sz="2000" b="1" dirty="0"/>
          </a:p>
          <a:p>
            <a:endParaRPr lang="pt-BR" sz="1000" b="1" dirty="0" smtClean="0"/>
          </a:p>
          <a:p>
            <a:endParaRPr lang="pt-BR" b="1" dirty="0" smtClean="0"/>
          </a:p>
          <a:p>
            <a:pPr algn="just"/>
            <a:endParaRPr lang="pt-BR" b="1" dirty="0" smtClean="0"/>
          </a:p>
        </p:txBody>
      </p:sp>
    </p:spTree>
    <p:extLst>
      <p:ext uri="{BB962C8B-B14F-4D97-AF65-F5344CB8AC3E}">
        <p14:creationId xmlns:p14="http://schemas.microsoft.com/office/powerpoint/2010/main" val="1289596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
            <a:ext cx="9144000" cy="5143500"/>
          </a:xfrm>
          <a:prstGeom prst="rect">
            <a:avLst/>
          </a:prstGeom>
        </p:spPr>
      </p:pic>
      <p:sp>
        <p:nvSpPr>
          <p:cNvPr id="2" name="CaixaDeTexto 1">
            <a:extLst>
              <a:ext uri="{FF2B5EF4-FFF2-40B4-BE49-F238E27FC236}">
                <a16:creationId xmlns="" xmlns:a16="http://schemas.microsoft.com/office/drawing/2014/main" id="{D1B879C4-2049-4BD0-AE0F-135862D9BCFB}"/>
              </a:ext>
            </a:extLst>
          </p:cNvPr>
          <p:cNvSpPr txBox="1"/>
          <p:nvPr/>
        </p:nvSpPr>
        <p:spPr>
          <a:xfrm>
            <a:off x="683568" y="509568"/>
            <a:ext cx="5832648" cy="461665"/>
          </a:xfrm>
          <a:prstGeom prst="rect">
            <a:avLst/>
          </a:prstGeom>
          <a:noFill/>
        </p:spPr>
        <p:txBody>
          <a:bodyPr wrap="square" rtlCol="0">
            <a:spAutoFit/>
          </a:bodyPr>
          <a:lstStyle/>
          <a:p>
            <a:pPr algn="ctr"/>
            <a:r>
              <a:rPr lang="pt-BR" sz="2400" dirty="0">
                <a:latin typeface="Arial Black" panose="020B0A04020102020204" pitchFamily="34" charset="0"/>
              </a:rPr>
              <a:t>RECURSOS DA SECRETARIA</a:t>
            </a:r>
          </a:p>
        </p:txBody>
      </p:sp>
      <p:sp>
        <p:nvSpPr>
          <p:cNvPr id="6" name="CaixaDeTexto 5">
            <a:extLst>
              <a:ext uri="{FF2B5EF4-FFF2-40B4-BE49-F238E27FC236}">
                <a16:creationId xmlns="" xmlns:a16="http://schemas.microsoft.com/office/drawing/2014/main" id="{208B931D-07D5-4082-A2EE-4B3C9783D64B}"/>
              </a:ext>
            </a:extLst>
          </p:cNvPr>
          <p:cNvSpPr txBox="1"/>
          <p:nvPr/>
        </p:nvSpPr>
        <p:spPr>
          <a:xfrm>
            <a:off x="971600" y="1563638"/>
            <a:ext cx="6356548" cy="2677656"/>
          </a:xfrm>
          <a:prstGeom prst="rect">
            <a:avLst/>
          </a:prstGeom>
          <a:noFill/>
        </p:spPr>
        <p:txBody>
          <a:bodyPr wrap="square">
            <a:spAutoFit/>
          </a:bodyPr>
          <a:lstStyle/>
          <a:p>
            <a:r>
              <a:rPr lang="pt-BR" dirty="0">
                <a:latin typeface="Arial" panose="020B0604020202020204" pitchFamily="34" charset="0"/>
                <a:cs typeface="Arial" panose="020B0604020202020204" pitchFamily="34" charset="0"/>
              </a:rPr>
              <a:t>- </a:t>
            </a:r>
            <a:r>
              <a:rPr lang="pt-BR" sz="2800" dirty="0">
                <a:latin typeface="Arial" panose="020B0604020202020204" pitchFamily="34" charset="0"/>
                <a:cs typeface="Arial" panose="020B0604020202020204" pitchFamily="34" charset="0"/>
              </a:rPr>
              <a:t>Manutenção FUNDEB;</a:t>
            </a:r>
            <a:br>
              <a:rPr lang="pt-BR" sz="2800" dirty="0">
                <a:latin typeface="Arial" panose="020B0604020202020204" pitchFamily="34" charset="0"/>
                <a:cs typeface="Arial" panose="020B0604020202020204" pitchFamily="34" charset="0"/>
              </a:rPr>
            </a:br>
            <a:r>
              <a:rPr lang="pt-BR" sz="2800" dirty="0">
                <a:latin typeface="Arial" panose="020B0604020202020204" pitchFamily="34" charset="0"/>
                <a:cs typeface="Arial" panose="020B0604020202020204" pitchFamily="34" charset="0"/>
              </a:rPr>
              <a:t>- PNATE;</a:t>
            </a:r>
            <a:br>
              <a:rPr lang="pt-BR" sz="2800" dirty="0">
                <a:latin typeface="Arial" panose="020B0604020202020204" pitchFamily="34" charset="0"/>
                <a:cs typeface="Arial" panose="020B0604020202020204" pitchFamily="34" charset="0"/>
              </a:rPr>
            </a:br>
            <a:r>
              <a:rPr lang="pt-BR" sz="2800" dirty="0">
                <a:latin typeface="Arial" panose="020B0604020202020204" pitchFamily="34" charset="0"/>
                <a:cs typeface="Arial" panose="020B0604020202020204" pitchFamily="34" charset="0"/>
              </a:rPr>
              <a:t>- PNAE;</a:t>
            </a:r>
            <a:br>
              <a:rPr lang="pt-BR" sz="2800" dirty="0">
                <a:latin typeface="Arial" panose="020B0604020202020204" pitchFamily="34" charset="0"/>
                <a:cs typeface="Arial" panose="020B0604020202020204" pitchFamily="34" charset="0"/>
              </a:rPr>
            </a:br>
            <a:r>
              <a:rPr lang="pt-BR" sz="2800" dirty="0">
                <a:latin typeface="Arial" panose="020B0604020202020204" pitchFamily="34" charset="0"/>
                <a:cs typeface="Arial" panose="020B0604020202020204" pitchFamily="34" charset="0"/>
              </a:rPr>
              <a:t>- Salário Educação;</a:t>
            </a:r>
            <a:br>
              <a:rPr lang="pt-BR" sz="2800" dirty="0">
                <a:latin typeface="Arial" panose="020B0604020202020204" pitchFamily="34" charset="0"/>
                <a:cs typeface="Arial" panose="020B0604020202020204" pitchFamily="34" charset="0"/>
              </a:rPr>
            </a:br>
            <a:r>
              <a:rPr lang="pt-BR" sz="2800" dirty="0">
                <a:latin typeface="Arial" panose="020B0604020202020204" pitchFamily="34" charset="0"/>
                <a:cs typeface="Arial" panose="020B0604020202020204" pitchFamily="34" charset="0"/>
              </a:rPr>
              <a:t>- Recursos Próprios (25%);</a:t>
            </a:r>
            <a:br>
              <a:rPr lang="pt-BR" sz="2800" dirty="0">
                <a:latin typeface="Arial" panose="020B0604020202020204" pitchFamily="34" charset="0"/>
                <a:cs typeface="Arial" panose="020B0604020202020204" pitchFamily="34" charset="0"/>
              </a:rPr>
            </a:br>
            <a:r>
              <a:rPr lang="pt-BR" sz="2800" dirty="0">
                <a:latin typeface="Arial" panose="020B0604020202020204" pitchFamily="34" charset="0"/>
                <a:cs typeface="Arial" panose="020B0604020202020204" pitchFamily="34" charset="0"/>
              </a:rPr>
              <a:t>- Outros Convênios;</a:t>
            </a:r>
          </a:p>
        </p:txBody>
      </p:sp>
    </p:spTree>
    <p:extLst>
      <p:ext uri="{BB962C8B-B14F-4D97-AF65-F5344CB8AC3E}">
        <p14:creationId xmlns:p14="http://schemas.microsoft.com/office/powerpoint/2010/main" val="32432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
            <a:ext cx="9144000" cy="5143500"/>
          </a:xfrm>
          <a:prstGeom prst="rect">
            <a:avLst/>
          </a:prstGeom>
        </p:spPr>
      </p:pic>
      <p:sp>
        <p:nvSpPr>
          <p:cNvPr id="2" name="CaixaDeTexto 1">
            <a:extLst>
              <a:ext uri="{FF2B5EF4-FFF2-40B4-BE49-F238E27FC236}">
                <a16:creationId xmlns="" xmlns:a16="http://schemas.microsoft.com/office/drawing/2014/main" id="{D1B879C4-2049-4BD0-AE0F-135862D9BCFB}"/>
              </a:ext>
            </a:extLst>
          </p:cNvPr>
          <p:cNvSpPr txBox="1"/>
          <p:nvPr/>
        </p:nvSpPr>
        <p:spPr>
          <a:xfrm>
            <a:off x="683568" y="509568"/>
            <a:ext cx="5832648" cy="461665"/>
          </a:xfrm>
          <a:prstGeom prst="rect">
            <a:avLst/>
          </a:prstGeom>
          <a:noFill/>
        </p:spPr>
        <p:txBody>
          <a:bodyPr wrap="square" rtlCol="0">
            <a:spAutoFit/>
          </a:bodyPr>
          <a:lstStyle/>
          <a:p>
            <a:pPr algn="ctr"/>
            <a:r>
              <a:rPr lang="pt-BR" sz="2400" b="1" dirty="0" smtClean="0">
                <a:latin typeface="Arial Nova" panose="020B0504020202020204" pitchFamily="34" charset="0"/>
              </a:rPr>
              <a:t>INVESTIMENTOS DA SECRETARIA</a:t>
            </a:r>
            <a:endParaRPr lang="pt-BR" sz="2400" b="1" dirty="0">
              <a:latin typeface="Arial Nova" panose="020B0504020202020204" pitchFamily="34" charset="0"/>
            </a:endParaRPr>
          </a:p>
        </p:txBody>
      </p:sp>
      <p:sp>
        <p:nvSpPr>
          <p:cNvPr id="3" name="CaixaDeTexto 2"/>
          <p:cNvSpPr txBox="1"/>
          <p:nvPr/>
        </p:nvSpPr>
        <p:spPr>
          <a:xfrm>
            <a:off x="300270" y="1203598"/>
            <a:ext cx="8736676" cy="3216265"/>
          </a:xfrm>
          <a:prstGeom prst="rect">
            <a:avLst/>
          </a:prstGeom>
          <a:noFill/>
        </p:spPr>
        <p:txBody>
          <a:bodyPr wrap="square" rtlCol="0">
            <a:spAutoFit/>
          </a:bodyPr>
          <a:lstStyle/>
          <a:p>
            <a:pPr marL="285750" indent="-285750">
              <a:buFont typeface="Wingdings"/>
              <a:buChar char="Ø"/>
            </a:pPr>
            <a:r>
              <a:rPr lang="pt-BR" sz="2000" dirty="0" smtClean="0"/>
              <a:t>Manutenção da Merenda </a:t>
            </a:r>
            <a:r>
              <a:rPr lang="pt-BR" sz="2000" dirty="0"/>
              <a:t>E</a:t>
            </a:r>
            <a:r>
              <a:rPr lang="pt-BR" sz="2000" dirty="0" smtClean="0"/>
              <a:t>scolar do Ensino </a:t>
            </a:r>
            <a:r>
              <a:rPr lang="pt-BR" sz="2000" dirty="0"/>
              <a:t>F</a:t>
            </a:r>
            <a:r>
              <a:rPr lang="pt-BR" sz="2000" dirty="0" smtClean="0"/>
              <a:t>undamental                 </a:t>
            </a:r>
            <a:r>
              <a:rPr lang="pt-BR" sz="2000" b="1" dirty="0" smtClean="0"/>
              <a:t>R$ 73.055,88</a:t>
            </a:r>
            <a:endParaRPr lang="pt-BR" sz="500" b="1" dirty="0" smtClean="0"/>
          </a:p>
          <a:p>
            <a:endParaRPr lang="pt-BR" sz="500" dirty="0" smtClean="0"/>
          </a:p>
          <a:p>
            <a:pPr marL="285750" indent="-285750">
              <a:buFont typeface="Wingdings"/>
              <a:buChar char="Ø"/>
            </a:pPr>
            <a:r>
              <a:rPr lang="pt-BR" sz="2000" dirty="0" smtClean="0"/>
              <a:t>Manutenção da Merenda </a:t>
            </a:r>
            <a:r>
              <a:rPr lang="pt-BR" sz="2000" dirty="0"/>
              <a:t>E</a:t>
            </a:r>
            <a:r>
              <a:rPr lang="pt-BR" sz="2000" dirty="0" smtClean="0"/>
              <a:t>scolar do Ensino </a:t>
            </a:r>
            <a:r>
              <a:rPr lang="pt-BR" sz="2000" dirty="0"/>
              <a:t>I</a:t>
            </a:r>
            <a:r>
              <a:rPr lang="pt-BR" sz="2000" dirty="0" smtClean="0"/>
              <a:t>nfantil e Creches        </a:t>
            </a:r>
            <a:r>
              <a:rPr lang="pt-BR" sz="2000" b="1" dirty="0" smtClean="0"/>
              <a:t>R$ 261.979,30</a:t>
            </a:r>
          </a:p>
          <a:p>
            <a:endParaRPr lang="pt-BR" sz="500" dirty="0" smtClean="0"/>
          </a:p>
          <a:p>
            <a:pPr marL="285750" indent="-285750">
              <a:buFont typeface="Wingdings"/>
              <a:buChar char="Ø"/>
            </a:pPr>
            <a:r>
              <a:rPr lang="pt-BR" sz="2000" dirty="0" smtClean="0"/>
              <a:t>Serviços Administrativos da Secretaria                                                 </a:t>
            </a:r>
            <a:r>
              <a:rPr lang="pt-BR" sz="2000" b="1" dirty="0" smtClean="0"/>
              <a:t>R$ 198.057,35</a:t>
            </a:r>
          </a:p>
          <a:p>
            <a:endParaRPr lang="pt-BR" sz="500" dirty="0" smtClean="0"/>
          </a:p>
          <a:p>
            <a:pPr marL="285750" indent="-285750">
              <a:buFont typeface="Wingdings"/>
              <a:buChar char="Ø"/>
            </a:pPr>
            <a:r>
              <a:rPr lang="pt-BR" sz="2000" dirty="0" smtClean="0"/>
              <a:t>Manutenção do Transporte </a:t>
            </a:r>
            <a:r>
              <a:rPr lang="pt-BR" sz="2000" dirty="0"/>
              <a:t>E</a:t>
            </a:r>
            <a:r>
              <a:rPr lang="pt-BR" sz="2000" dirty="0" smtClean="0"/>
              <a:t>scolar                                                       </a:t>
            </a:r>
            <a:r>
              <a:rPr lang="pt-BR" sz="2000" b="1" dirty="0" smtClean="0"/>
              <a:t>R$ 134.314,17</a:t>
            </a:r>
          </a:p>
          <a:p>
            <a:endParaRPr lang="pt-BR" sz="500" dirty="0" smtClean="0"/>
          </a:p>
          <a:p>
            <a:pPr marL="285750" indent="-285750">
              <a:buFont typeface="Wingdings"/>
              <a:buChar char="Ø"/>
            </a:pPr>
            <a:r>
              <a:rPr lang="pt-BR" sz="2000" dirty="0" smtClean="0"/>
              <a:t>Manutenção  e Funcionamento da Educação Infantil e Creches  </a:t>
            </a:r>
            <a:r>
              <a:rPr lang="pt-BR" sz="2000" b="1" dirty="0" smtClean="0"/>
              <a:t>R$ 5.121.582,31</a:t>
            </a:r>
          </a:p>
          <a:p>
            <a:endParaRPr lang="pt-BR" sz="500" dirty="0" smtClean="0"/>
          </a:p>
          <a:p>
            <a:pPr marL="285750" indent="-285750">
              <a:buFont typeface="Wingdings"/>
              <a:buChar char="Ø"/>
            </a:pPr>
            <a:r>
              <a:rPr lang="pt-BR" sz="2000" dirty="0" smtClean="0"/>
              <a:t>Manutenção e Funcionamento do Ensino Fundamental                </a:t>
            </a:r>
            <a:r>
              <a:rPr lang="pt-BR" sz="2000" b="1" dirty="0" smtClean="0"/>
              <a:t>R$ 3.734.062,98</a:t>
            </a:r>
          </a:p>
          <a:p>
            <a:endParaRPr lang="pt-BR" sz="500" dirty="0" smtClean="0"/>
          </a:p>
          <a:p>
            <a:endParaRPr lang="pt-BR" sz="500" dirty="0"/>
          </a:p>
          <a:p>
            <a:endParaRPr lang="pt-BR" sz="500" dirty="0" smtClean="0"/>
          </a:p>
          <a:p>
            <a:endParaRPr lang="pt-BR" sz="500" dirty="0"/>
          </a:p>
          <a:p>
            <a:endParaRPr lang="pt-BR" sz="500" dirty="0" smtClean="0"/>
          </a:p>
          <a:p>
            <a:endParaRPr lang="pt-BR" sz="500" dirty="0"/>
          </a:p>
          <a:p>
            <a:r>
              <a:rPr lang="pt-BR" sz="2800" b="1" dirty="0" smtClean="0"/>
              <a:t>Total Educação                                                 R$ 9.523.051,99</a:t>
            </a:r>
            <a:endParaRPr lang="pt-BR" sz="2800" b="1" dirty="0"/>
          </a:p>
        </p:txBody>
      </p:sp>
    </p:spTree>
    <p:extLst>
      <p:ext uri="{BB962C8B-B14F-4D97-AF65-F5344CB8AC3E}">
        <p14:creationId xmlns:p14="http://schemas.microsoft.com/office/powerpoint/2010/main" val="3976808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
            <a:ext cx="9144000" cy="5143500"/>
          </a:xfrm>
          <a:prstGeom prst="rect">
            <a:avLst/>
          </a:prstGeom>
        </p:spPr>
      </p:pic>
      <p:sp>
        <p:nvSpPr>
          <p:cNvPr id="2" name="CaixaDeTexto 1">
            <a:extLst>
              <a:ext uri="{FF2B5EF4-FFF2-40B4-BE49-F238E27FC236}">
                <a16:creationId xmlns="" xmlns:a16="http://schemas.microsoft.com/office/drawing/2014/main" id="{D1B879C4-2049-4BD0-AE0F-135862D9BCFB}"/>
              </a:ext>
            </a:extLst>
          </p:cNvPr>
          <p:cNvSpPr txBox="1"/>
          <p:nvPr/>
        </p:nvSpPr>
        <p:spPr>
          <a:xfrm>
            <a:off x="683568" y="509568"/>
            <a:ext cx="5832648" cy="461665"/>
          </a:xfrm>
          <a:prstGeom prst="rect">
            <a:avLst/>
          </a:prstGeom>
          <a:noFill/>
        </p:spPr>
        <p:txBody>
          <a:bodyPr wrap="square" rtlCol="0">
            <a:spAutoFit/>
          </a:bodyPr>
          <a:lstStyle/>
          <a:p>
            <a:pPr algn="ctr"/>
            <a:r>
              <a:rPr lang="pt-BR" sz="2400" dirty="0" smtClean="0">
                <a:latin typeface="Arial Black" panose="020B0A04020102020204" pitchFamily="34" charset="0"/>
              </a:rPr>
              <a:t>Algumas demandas:</a:t>
            </a:r>
            <a:endParaRPr lang="pt-BR" sz="2400" dirty="0">
              <a:latin typeface="Arial Black" panose="020B0A04020102020204" pitchFamily="34"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12" y="1203598"/>
            <a:ext cx="5328084" cy="3528392"/>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203598"/>
            <a:ext cx="3312368" cy="3528392"/>
          </a:xfrm>
          <a:prstGeom prst="rect">
            <a:avLst/>
          </a:prstGeom>
        </p:spPr>
      </p:pic>
    </p:spTree>
    <p:extLst>
      <p:ext uri="{BB962C8B-B14F-4D97-AF65-F5344CB8AC3E}">
        <p14:creationId xmlns:p14="http://schemas.microsoft.com/office/powerpoint/2010/main" val="2916959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8"/>
            <a:ext cx="9144000" cy="5143500"/>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28" y="1255342"/>
            <a:ext cx="5544616" cy="3584363"/>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944" y="1255343"/>
            <a:ext cx="3237544" cy="3584364"/>
          </a:xfrm>
          <a:prstGeom prst="rect">
            <a:avLst/>
          </a:prstGeom>
        </p:spPr>
      </p:pic>
      <p:sp>
        <p:nvSpPr>
          <p:cNvPr id="8" name="Retângulo 7"/>
          <p:cNvSpPr/>
          <p:nvPr/>
        </p:nvSpPr>
        <p:spPr>
          <a:xfrm>
            <a:off x="182328" y="627534"/>
            <a:ext cx="4317664" cy="369332"/>
          </a:xfrm>
          <a:prstGeom prst="rect">
            <a:avLst/>
          </a:prstGeom>
        </p:spPr>
        <p:txBody>
          <a:bodyPr wrap="square">
            <a:spAutoFit/>
          </a:bodyPr>
          <a:lstStyle/>
          <a:p>
            <a:pPr algn="ctr"/>
            <a:r>
              <a:rPr lang="pt-BR" dirty="0">
                <a:latin typeface="Arial Black" panose="020B0A04020102020204" pitchFamily="34" charset="0"/>
              </a:rPr>
              <a:t>Algumas demandas:</a:t>
            </a:r>
          </a:p>
        </p:txBody>
      </p:sp>
    </p:spTree>
    <p:extLst>
      <p:ext uri="{BB962C8B-B14F-4D97-AF65-F5344CB8AC3E}">
        <p14:creationId xmlns:p14="http://schemas.microsoft.com/office/powerpoint/2010/main" val="3553638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tângulo 1"/>
          <p:cNvSpPr/>
          <p:nvPr/>
        </p:nvSpPr>
        <p:spPr>
          <a:xfrm>
            <a:off x="971600" y="627534"/>
            <a:ext cx="3096344" cy="369332"/>
          </a:xfrm>
          <a:prstGeom prst="rect">
            <a:avLst/>
          </a:prstGeom>
        </p:spPr>
        <p:txBody>
          <a:bodyPr wrap="square">
            <a:spAutoFit/>
          </a:bodyPr>
          <a:lstStyle/>
          <a:p>
            <a:pPr algn="ctr"/>
            <a:r>
              <a:rPr lang="pt-BR" dirty="0">
                <a:latin typeface="Arial Black" panose="020B0A04020102020204" pitchFamily="34" charset="0"/>
              </a:rPr>
              <a:t>Algumas demandas:</a:t>
            </a: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30373"/>
            <a:ext cx="4176464" cy="3672408"/>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230373"/>
            <a:ext cx="4176464" cy="3672409"/>
          </a:xfrm>
          <a:prstGeom prst="rect">
            <a:avLst/>
          </a:prstGeom>
        </p:spPr>
      </p:pic>
    </p:spTree>
    <p:extLst>
      <p:ext uri="{BB962C8B-B14F-4D97-AF65-F5344CB8AC3E}">
        <p14:creationId xmlns:p14="http://schemas.microsoft.com/office/powerpoint/2010/main" val="3342618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tângulo 1"/>
          <p:cNvSpPr/>
          <p:nvPr/>
        </p:nvSpPr>
        <p:spPr>
          <a:xfrm>
            <a:off x="251520" y="627534"/>
            <a:ext cx="3816424" cy="615553"/>
          </a:xfrm>
          <a:prstGeom prst="rect">
            <a:avLst/>
          </a:prstGeom>
        </p:spPr>
        <p:txBody>
          <a:bodyPr wrap="square">
            <a:spAutoFit/>
          </a:bodyPr>
          <a:lstStyle/>
          <a:p>
            <a:pPr algn="ctr"/>
            <a:r>
              <a:rPr lang="pt-BR" dirty="0">
                <a:latin typeface="Arial Black" panose="020B0A04020102020204" pitchFamily="34" charset="0"/>
              </a:rPr>
              <a:t>Algumas demandas</a:t>
            </a:r>
            <a:r>
              <a:rPr lang="pt-BR" dirty="0" smtClean="0">
                <a:latin typeface="Arial Black" panose="020B0A04020102020204" pitchFamily="34" charset="0"/>
              </a:rPr>
              <a:t>:</a:t>
            </a:r>
          </a:p>
          <a:p>
            <a:r>
              <a:rPr lang="pt-BR" sz="1600" dirty="0" smtClean="0">
                <a:latin typeface="Arial Black" panose="020B0A04020102020204" pitchFamily="34" charset="0"/>
              </a:rPr>
              <a:t>Conjunto mesa e cadeira</a:t>
            </a:r>
            <a:endParaRPr lang="pt-BR" sz="1600" dirty="0">
              <a:latin typeface="Arial Black" panose="020B0A04020102020204" pitchFamily="34" charset="0"/>
            </a:endParaRPr>
          </a:p>
        </p:txBody>
      </p:sp>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203598"/>
            <a:ext cx="4320480" cy="3579862"/>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203598"/>
            <a:ext cx="4464496" cy="3579862"/>
          </a:xfrm>
          <a:prstGeom prst="rect">
            <a:avLst/>
          </a:prstGeom>
        </p:spPr>
      </p:pic>
    </p:spTree>
    <p:extLst>
      <p:ext uri="{BB962C8B-B14F-4D97-AF65-F5344CB8AC3E}">
        <p14:creationId xmlns:p14="http://schemas.microsoft.com/office/powerpoint/2010/main" val="3356922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1550</Words>
  <Application>Microsoft Office PowerPoint</Application>
  <PresentationFormat>Apresentação na tela (16:9)</PresentationFormat>
  <Paragraphs>208</Paragraphs>
  <Slides>35</Slides>
  <Notes>1</Notes>
  <HiddenSlides>0</HiddenSlides>
  <MMClips>0</MMClips>
  <ScaleCrop>false</ScaleCrop>
  <HeadingPairs>
    <vt:vector size="4" baseType="variant">
      <vt:variant>
        <vt:lpstr>Tema</vt:lpstr>
      </vt:variant>
      <vt:variant>
        <vt:i4>1</vt:i4>
      </vt:variant>
      <vt:variant>
        <vt:lpstr>Títulos de slides</vt:lpstr>
      </vt:variant>
      <vt:variant>
        <vt:i4>35</vt:i4>
      </vt:variant>
    </vt:vector>
  </HeadingPairs>
  <TitlesOfParts>
    <vt:vector size="36"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Usuario</dc:creator>
  <cp:lastModifiedBy>usuário</cp:lastModifiedBy>
  <cp:revision>126</cp:revision>
  <cp:lastPrinted>2022-05-26T15:17:12Z</cp:lastPrinted>
  <dcterms:created xsi:type="dcterms:W3CDTF">2021-05-10T18:20:11Z</dcterms:created>
  <dcterms:modified xsi:type="dcterms:W3CDTF">2022-05-26T17:59:34Z</dcterms:modified>
</cp:coreProperties>
</file>