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56" r:id="rId3"/>
    <p:sldId id="257" r:id="rId4"/>
    <p:sldId id="289" r:id="rId5"/>
    <p:sldId id="335" r:id="rId6"/>
    <p:sldId id="325" r:id="rId7"/>
    <p:sldId id="291" r:id="rId8"/>
    <p:sldId id="326" r:id="rId9"/>
    <p:sldId id="333" r:id="rId10"/>
    <p:sldId id="258" r:id="rId11"/>
    <p:sldId id="327" r:id="rId12"/>
    <p:sldId id="259" r:id="rId13"/>
    <p:sldId id="332" r:id="rId14"/>
    <p:sldId id="261" r:id="rId15"/>
    <p:sldId id="323" r:id="rId16"/>
    <p:sldId id="263" r:id="rId17"/>
    <p:sldId id="266" r:id="rId18"/>
    <p:sldId id="276" r:id="rId19"/>
    <p:sldId id="282" r:id="rId20"/>
    <p:sldId id="334" r:id="rId21"/>
    <p:sldId id="264" r:id="rId22"/>
    <p:sldId id="265" r:id="rId23"/>
    <p:sldId id="268" r:id="rId24"/>
    <p:sldId id="314" r:id="rId25"/>
    <p:sldId id="298" r:id="rId26"/>
    <p:sldId id="315" r:id="rId27"/>
    <p:sldId id="269" r:id="rId28"/>
    <p:sldId id="273" r:id="rId29"/>
    <p:sldId id="280" r:id="rId30"/>
    <p:sldId id="317" r:id="rId31"/>
    <p:sldId id="300" r:id="rId32"/>
    <p:sldId id="304" r:id="rId33"/>
    <p:sldId id="305" r:id="rId34"/>
    <p:sldId id="318" r:id="rId35"/>
    <p:sldId id="322" r:id="rId36"/>
    <p:sldId id="272" r:id="rId37"/>
    <p:sldId id="310" r:id="rId38"/>
    <p:sldId id="328" r:id="rId39"/>
    <p:sldId id="312" r:id="rId40"/>
    <p:sldId id="331" r:id="rId41"/>
    <p:sldId id="311" r:id="rId42"/>
    <p:sldId id="337" r:id="rId43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46"/>
    <a:srgbClr val="006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438" y="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tângulo de cantos arredondados 12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62932" y="1047540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62932" y="2232487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1129448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11680" cy="4388644"/>
          </a:xfrm>
        </p:spPr>
        <p:txBody>
          <a:bodyPr vert="eaVert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41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72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4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57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47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5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15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8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08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42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2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tângulo de cantos arredondados 9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1910953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9147" y="1756107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8307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tângulo de cantos arredondados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68509" y="3487856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68511" y="3579919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8309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tângulo de cantos arredondados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t-BR"/>
              <a:t>Clique para editar 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9B524B0-DCDA-4945-B206-949C5FEC045B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7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5.jpe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3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35.jpeg"/><Relationship Id="rId9" Type="http://schemas.openxmlformats.org/officeDocument/2006/relationships/image" Target="../media/image50.png"/><Relationship Id="rId1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7504" y="555527"/>
            <a:ext cx="547260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SECRETARIA MUNICIPAL DE DESENVOLVIMENTO SOCIAL</a:t>
            </a:r>
          </a:p>
          <a:p>
            <a:pPr algn="ctr"/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929058" y="3643320"/>
            <a:ext cx="50720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1º QUADRIMESTRE DE 2022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C1B0276-B0E7-BC66-2F85-CA1E27235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A9F5BAF-F663-A0EE-4CA5-DB52A35886D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D0898FD9-E4BE-F29C-0CB9-12AFD49ED1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pic>
        <p:nvPicPr>
          <p:cNvPr id="6" name="Picture 4" descr="Auxílio Brasil e Cadastro Único no seu município">
            <a:extLst>
              <a:ext uri="{FF2B5EF4-FFF2-40B4-BE49-F238E27FC236}">
                <a16:creationId xmlns="" xmlns:a16="http://schemas.microsoft.com/office/drawing/2014/main" id="{4AFD53D6-8209-0F0A-F96B-8291FF2A5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8621"/>
            <a:ext cx="1187624" cy="101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EA7F0E3E-4349-0F16-FDD5-9A966C5C6DB9}"/>
              </a:ext>
            </a:extLst>
          </p:cNvPr>
          <p:cNvSpPr txBox="1"/>
          <p:nvPr/>
        </p:nvSpPr>
        <p:spPr>
          <a:xfrm>
            <a:off x="327002" y="411510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CADASTRO ÚNICO PARA PROGRAMAS </a:t>
            </a:r>
          </a:p>
          <a:p>
            <a:pPr algn="ct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SOCIAIS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AUXÍLIO BRASIL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7F7B7A30-CA81-E01E-F187-53D028503AAA}"/>
              </a:ext>
            </a:extLst>
          </p:cNvPr>
          <p:cNvSpPr txBox="1"/>
          <p:nvPr/>
        </p:nvSpPr>
        <p:spPr>
          <a:xfrm>
            <a:off x="323528" y="1805477"/>
            <a:ext cx="806489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	O Cadastro único é um instrumento que identifica e caracteriza as famílias de baixa renda, permitindo a inclusão dessas famílias em Programas Sociais tais como: Programa Auxílio Brasil, Tarifa Social de energia elétrica, Isenção em Concursos Públicos, Identidade Jovem, Tarifa Social de água, Carteira do Idoso Interestadual, Telefone Popular, Contribuição de 5% de INSS para donas de casa, BPC Idoso e BPC deficiente, Benefícios Eventuais, entre outros. </a:t>
            </a:r>
          </a:p>
        </p:txBody>
      </p:sp>
    </p:spTree>
    <p:extLst>
      <p:ext uri="{BB962C8B-B14F-4D97-AF65-F5344CB8AC3E}">
        <p14:creationId xmlns:p14="http://schemas.microsoft.com/office/powerpoint/2010/main" val="405389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7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ítulo 24"/>
          <p:cNvSpPr>
            <a:spLocks noGrp="1"/>
          </p:cNvSpPr>
          <p:nvPr>
            <p:ph type="title"/>
          </p:nvPr>
        </p:nvSpPr>
        <p:spPr>
          <a:xfrm>
            <a:off x="914400" y="195486"/>
            <a:ext cx="5457800" cy="86774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dirty="0"/>
              <a:t>       </a:t>
            </a:r>
            <a:br>
              <a:rPr lang="pt-BR" sz="2800" dirty="0"/>
            </a:b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/>
              <a:t>  </a:t>
            </a:r>
            <a:r>
              <a:rPr lang="pt-BR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CADASTRO ÚNICO PARA PROGRAMAS SOCIAIS</a:t>
            </a:r>
            <a:br>
              <a:rPr lang="pt-BR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AUXÍLIO BRASIL </a:t>
            </a:r>
            <a:endParaRPr lang="pt-BR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1"/>
          </p:nvPr>
        </p:nvSpPr>
        <p:spPr>
          <a:xfrm>
            <a:off x="683568" y="1085850"/>
            <a:ext cx="8003232" cy="3429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sz="2000" dirty="0"/>
          </a:p>
        </p:txBody>
      </p:sp>
      <p:graphicFrame>
        <p:nvGraphicFramePr>
          <p:cNvPr id="28" name="Tabe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257808"/>
              </p:ext>
            </p:extLst>
          </p:nvPr>
        </p:nvGraphicFramePr>
        <p:xfrm>
          <a:off x="827584" y="1131590"/>
          <a:ext cx="7488832" cy="1769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26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462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  <a:r>
                        <a:rPr lang="pt-BR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7470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Total de Famílias Cadastradas no Cadastro Único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1305 (ref. Mês 04/22)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5358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Realização de Atualização Cadastral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3386">
                <a:tc>
                  <a:txBody>
                    <a:bodyPr/>
                    <a:lstStyle/>
                    <a:p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Realização de Cadastros Novos 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2855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Famílias Beneficiárias do Programa Auxílio Brasil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9" name="Tabela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090416"/>
              </p:ext>
            </p:extLst>
          </p:nvPr>
        </p:nvGraphicFramePr>
        <p:xfrm>
          <a:off x="827584" y="2886724"/>
          <a:ext cx="7402016" cy="1225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5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334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25399">
                <a:tc>
                  <a:txBody>
                    <a:bodyPr/>
                    <a:lstStyle/>
                    <a:p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Famílias Beneficiários</a:t>
                      </a:r>
                      <a:r>
                        <a:rPr lang="pt-BR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Programa Auxílio Gás </a:t>
                      </a:r>
                      <a:endParaRPr lang="pt-BR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Tabela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201593"/>
              </p:ext>
            </p:extLst>
          </p:nvPr>
        </p:nvGraphicFramePr>
        <p:xfrm>
          <a:off x="827584" y="3363838"/>
          <a:ext cx="7488832" cy="1033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5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83296">
                <a:tc>
                  <a:txBody>
                    <a:bodyPr/>
                    <a:lstStyle/>
                    <a:p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BPC</a:t>
                      </a:r>
                      <a:r>
                        <a:rPr lang="pt-BR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Benefício de Prestação Continuada </a:t>
                      </a:r>
                      <a:endParaRPr lang="pt-BR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idosos</a:t>
                      </a:r>
                    </a:p>
                    <a:p>
                      <a:pPr algn="ctr"/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 deficientes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4917">
                <a:tc>
                  <a:txBody>
                    <a:bodyPr/>
                    <a:lstStyle/>
                    <a:p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Carteira do Idoso Intermunicipal (65 anos)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54569930"/>
                  </a:ext>
                </a:extLst>
              </a:tr>
            </a:tbl>
          </a:graphicData>
        </a:graphic>
      </p:graphicFrame>
      <p:graphicFrame>
        <p:nvGraphicFramePr>
          <p:cNvPr id="31" name="Tabel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340468"/>
              </p:ext>
            </p:extLst>
          </p:nvPr>
        </p:nvGraphicFramePr>
        <p:xfrm>
          <a:off x="827584" y="4189840"/>
          <a:ext cx="7488832" cy="712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78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209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56053">
                <a:tc>
                  <a:txBody>
                    <a:bodyPr/>
                    <a:lstStyle/>
                    <a:p>
                      <a:pPr algn="l"/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Carteira do Idoso Interestadual (60 anos)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6053">
                <a:tc>
                  <a:txBody>
                    <a:bodyPr/>
                    <a:lstStyle/>
                    <a:p>
                      <a:pPr algn="l"/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Visitas domiciliares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44918656"/>
                  </a:ext>
                </a:extLst>
              </a:tr>
            </a:tbl>
          </a:graphicData>
        </a:graphic>
      </p:graphicFrame>
      <p:pic>
        <p:nvPicPr>
          <p:cNvPr id="1028" name="Picture 4" descr="Auxílio Brasil e Cadastro Único no seu município">
            <a:extLst>
              <a:ext uri="{FF2B5EF4-FFF2-40B4-BE49-F238E27FC236}">
                <a16:creationId xmlns="" xmlns:a16="http://schemas.microsoft.com/office/drawing/2014/main" id="{26E33036-BE47-C5F5-5976-0903D1497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4738"/>
            <a:ext cx="1187624" cy="101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99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49347D6-C0DE-F914-9D96-175668672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="" xmlns:a16="http://schemas.microsoft.com/office/drawing/2014/main" id="{48B4E2E6-DC6B-A07D-253B-EB5F8FE061A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04900"/>
            <a:ext cx="6858000" cy="3390900"/>
          </a:xfr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6A549A8A-51ED-BEAE-2760-8223D8089F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" y="-23269"/>
            <a:ext cx="9144000" cy="51435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66B611FB-ECD2-8E84-7C6D-87C3F1156987}"/>
              </a:ext>
            </a:extLst>
          </p:cNvPr>
          <p:cNvSpPr txBox="1"/>
          <p:nvPr/>
        </p:nvSpPr>
        <p:spPr>
          <a:xfrm>
            <a:off x="683568" y="987574"/>
            <a:ext cx="8003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Reunião do Comitê Intersetorial do Programa Auxílio Brasil 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="" xmlns:a16="http://schemas.microsoft.com/office/drawing/2014/main" id="{0B86B9E9-5550-5519-1D4F-17A78DEF8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4">
            <a:extLst>
              <a:ext uri="{FF2B5EF4-FFF2-40B4-BE49-F238E27FC236}">
                <a16:creationId xmlns="" xmlns:a16="http://schemas.microsoft.com/office/drawing/2014/main" id="{A8F3E8B1-F756-881C-6382-C54162D075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3F9B38CF-BE76-5AE8-F3A2-F332476B9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07654"/>
            <a:ext cx="3744416" cy="2232248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5EAB0A3C-E368-661E-89C4-B49B816037E8}"/>
              </a:ext>
            </a:extLst>
          </p:cNvPr>
          <p:cNvSpPr txBox="1"/>
          <p:nvPr/>
        </p:nvSpPr>
        <p:spPr>
          <a:xfrm>
            <a:off x="395536" y="1971585"/>
            <a:ext cx="4546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Acompanhamento das Condicionalidades da Educação: 404 crianças/adolescentes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Na Saúde: 475 pessoas</a:t>
            </a:r>
          </a:p>
        </p:txBody>
      </p:sp>
    </p:spTree>
    <p:extLst>
      <p:ext uri="{BB962C8B-B14F-4D97-AF65-F5344CB8AC3E}">
        <p14:creationId xmlns:p14="http://schemas.microsoft.com/office/powerpoint/2010/main" val="194028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1259632" y="275349"/>
            <a:ext cx="5112567" cy="1080119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/>
              <a:t>    </a:t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SOCIAL BÁSICA</a:t>
            </a:r>
            <a:br>
              <a:rPr lang="pt-BR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      </a:t>
            </a:r>
            <a:endParaRPr lang="pt-BR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1275606"/>
            <a:ext cx="7992888" cy="3672408"/>
          </a:xfrm>
        </p:spPr>
        <p:txBody>
          <a:bodyPr/>
          <a:lstStyle/>
          <a:p>
            <a:pPr marL="0" indent="0">
              <a:buNone/>
            </a:pPr>
            <a:endParaRPr lang="pt-BR" sz="1600" dirty="0"/>
          </a:p>
          <a:p>
            <a:pPr marL="0" indent="0" algn="just"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Destinado 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à prevenção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de riscos sociais e pessoais, por meio da oferta de programas, projetos, serviços e benefícios a indivíduos e famílias em situação de vulnerabilidade social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Centro de Referencia de Assistência Social - CRAS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25" name="Imagem 3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493"/>
            <a:ext cx="1019939" cy="82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355726"/>
            <a:ext cx="3024336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8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2" name="Espaço Reservado para Conteúdo 11"/>
          <p:cNvSpPr>
            <a:spLocks noGrp="1"/>
          </p:cNvSpPr>
          <p:nvPr>
            <p:ph sz="quarter" idx="1"/>
          </p:nvPr>
        </p:nvSpPr>
        <p:spPr>
          <a:xfrm>
            <a:off x="395536" y="1085850"/>
            <a:ext cx="8291264" cy="3718148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953033"/>
              </p:ext>
            </p:extLst>
          </p:nvPr>
        </p:nvGraphicFramePr>
        <p:xfrm>
          <a:off x="1331640" y="1635646"/>
          <a:ext cx="5904656" cy="2304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92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75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60851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Benefício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0851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 Natalidade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0851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Funeral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0851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alimentação 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0851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 Vale Transporte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 </a:t>
            </a:r>
            <a:r>
              <a:rPr lang="pt-BR" sz="2400" b="1" dirty="0">
                <a:solidFill>
                  <a:srgbClr val="0028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Benefícios </a:t>
            </a:r>
            <a:r>
              <a:rPr lang="pt-BR" sz="2400" b="1" dirty="0" smtClean="0">
                <a:solidFill>
                  <a:srgbClr val="0028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Eventuais</a:t>
            </a:r>
            <a:endParaRPr lang="pt-BR" sz="2400" b="1" dirty="0">
              <a:solidFill>
                <a:srgbClr val="0028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6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14400" y="195486"/>
            <a:ext cx="5529808" cy="86774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       </a:t>
            </a:r>
            <a:r>
              <a:rPr lang="pt-BR" b="1" dirty="0" smtClean="0">
                <a:solidFill>
                  <a:schemeClr val="tx1"/>
                </a:solidFill>
              </a:rPr>
              <a:t/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chemeClr val="tx1"/>
                </a:solidFill>
              </a:rPr>
              <a:t> </a:t>
            </a:r>
            <a:r>
              <a:rPr lang="pt-BR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SOCIAL BÁSICA</a:t>
            </a:r>
            <a:br>
              <a:rPr lang="pt-BR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CRAS</a:t>
            </a:r>
            <a:endParaRPr lang="pt-BR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43858429"/>
              </p:ext>
            </p:extLst>
          </p:nvPr>
        </p:nvGraphicFramePr>
        <p:xfrm>
          <a:off x="539750" y="1419225"/>
          <a:ext cx="8002588" cy="3169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44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581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Atendimentos no CRAS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Famílias/indivíduos</a:t>
                      </a:r>
                      <a:r>
                        <a:rPr lang="pt-BR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 acompanhamento no PAIF</a:t>
                      </a:r>
                      <a:endParaRPr lang="pt-BR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Crianças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Adolescentes do SCFV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(160) </a:t>
                      </a:r>
                      <a:r>
                        <a:rPr lang="pt-BR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CRAS</a:t>
                      </a:r>
                    </a:p>
                    <a:p>
                      <a:pPr algn="ctr"/>
                      <a:r>
                        <a:rPr lang="pt-BR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</a:t>
                      </a:r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(800) CEACA 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pt-BR" sz="1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Idosos no SCFV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(200)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5141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Encaminhamento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 CEACA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Encaminhamento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 2ª via de documentos</a:t>
                      </a:r>
                    </a:p>
                    <a:p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(identidade e certidão de nascimento)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1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298588"/>
              </p:ext>
            </p:extLst>
          </p:nvPr>
        </p:nvGraphicFramePr>
        <p:xfrm>
          <a:off x="899592" y="1347614"/>
          <a:ext cx="7128792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25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Reuniões de Equipe</a:t>
                      </a:r>
                    </a:p>
                    <a:p>
                      <a:pPr algn="l"/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Encaminhamento</a:t>
                      </a:r>
                      <a:r>
                        <a:rPr lang="pt-BR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SINE / Mercado de Trabalho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Visitas domiciliares </a:t>
                      </a:r>
                    </a:p>
                    <a:p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Oficinas do SCFV no CRAS para crianças, adolescentes e idosos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Yoga,</a:t>
                      </a:r>
                      <a:r>
                        <a:rPr lang="pt-BR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dança, violão e artesanato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691680" y="195487"/>
            <a:ext cx="4752528" cy="867742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SOCIAL BÁSICA</a:t>
            </a:r>
            <a:br>
              <a:rPr 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CRAS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13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123479"/>
            <a:ext cx="6552728" cy="936103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>
                <a:solidFill>
                  <a:schemeClr val="tx1"/>
                </a:solidFill>
              </a:rPr>
              <a:t>            </a:t>
            </a:r>
          </a:p>
        </p:txBody>
      </p:sp>
      <p:sp>
        <p:nvSpPr>
          <p:cNvPr id="5" name="Título 7"/>
          <p:cNvSpPr txBox="1">
            <a:spLocks/>
          </p:cNvSpPr>
          <p:nvPr/>
        </p:nvSpPr>
        <p:spPr>
          <a:xfrm>
            <a:off x="395536" y="195487"/>
            <a:ext cx="6480720" cy="1008112"/>
          </a:xfrm>
          <a:prstGeom prst="rect">
            <a:avLst/>
          </a:prstGeom>
        </p:spPr>
        <p:txBody>
          <a:bodyPr bIns="9144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noProof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Serviço de Convivência e Fortalecimento de Vínculos - Páscoa 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Imagem 5" descr="SCFV pasco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419622"/>
            <a:ext cx="2088232" cy="3096344"/>
          </a:xfrm>
          <a:prstGeom prst="rect">
            <a:avLst/>
          </a:prstGeom>
        </p:spPr>
      </p:pic>
      <p:pic>
        <p:nvPicPr>
          <p:cNvPr id="7" name="Imagem 6" descr="SCFV pascoa 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419622"/>
            <a:ext cx="2306855" cy="3456384"/>
          </a:xfrm>
          <a:prstGeom prst="rect">
            <a:avLst/>
          </a:prstGeom>
        </p:spPr>
      </p:pic>
      <p:pic>
        <p:nvPicPr>
          <p:cNvPr id="8" name="Imagem 7" descr="SCFV pascoa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1419622"/>
            <a:ext cx="2432869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1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42" y="0"/>
            <a:ext cx="9165642" cy="5410994"/>
          </a:xfrm>
          <a:prstGeom prst="rect">
            <a:avLst/>
          </a:prstGeom>
        </p:spPr>
      </p:pic>
      <p:sp>
        <p:nvSpPr>
          <p:cNvPr id="5" name="Título 7"/>
          <p:cNvSpPr txBox="1">
            <a:spLocks noGrp="1"/>
          </p:cNvSpPr>
          <p:nvPr>
            <p:ph type="title"/>
          </p:nvPr>
        </p:nvSpPr>
        <p:spPr>
          <a:xfrm>
            <a:off x="107950" y="123825"/>
            <a:ext cx="6551613" cy="935038"/>
          </a:xfrm>
          <a:prstGeom prst="rect">
            <a:avLst/>
          </a:prstGeom>
        </p:spPr>
        <p:txBody>
          <a:bodyPr bIns="9144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noProof="0" dirty="0">
                <a:latin typeface="Arial" panose="020B0604020202020204" pitchFamily="34" charset="0"/>
                <a:cs typeface="Arial" panose="020B0604020202020204" pitchFamily="34" charset="0"/>
              </a:rPr>
              <a:t>Serviço de Convivência e Fortalecimento de Vínculos – Grupo crochê idosas 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 descr="SCFV idos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347614"/>
            <a:ext cx="2736304" cy="3456384"/>
          </a:xfrm>
          <a:prstGeom prst="rect">
            <a:avLst/>
          </a:prstGeom>
        </p:spPr>
      </p:pic>
      <p:pic>
        <p:nvPicPr>
          <p:cNvPr id="7" name="Imagem 6" descr="grupo de idosos crochê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1275606"/>
            <a:ext cx="3224957" cy="365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3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5770984" cy="1213643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Curso: Atendimento ao cliente.</a:t>
            </a:r>
            <a:br>
              <a:rPr lang="pt-BR" sz="3200" b="1" dirty="0" smtClean="0"/>
            </a:br>
            <a:r>
              <a:rPr lang="pt-BR" sz="3200" b="1" dirty="0" smtClean="0"/>
              <a:t>Parceria com IFSC.</a:t>
            </a:r>
            <a:endParaRPr lang="pt-BR" sz="32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126307"/>
            <a:ext cx="2078606" cy="2238499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9662"/>
            <a:ext cx="3671111" cy="293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3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43608" y="69954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142844" y="214297"/>
            <a:ext cx="6572296" cy="913870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 MUNICIPAL DE    DESENVOLVIMENTO SOCIAL  - SMDS</a:t>
            </a:r>
            <a:endParaRPr lang="pt-B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ço Reservado para Conteúdo 9"/>
          <p:cNvSpPr>
            <a:spLocks noGrp="1"/>
          </p:cNvSpPr>
          <p:nvPr>
            <p:ph sz="quarter" idx="1"/>
          </p:nvPr>
        </p:nvSpPr>
        <p:spPr>
          <a:xfrm>
            <a:off x="251520" y="1347614"/>
            <a:ext cx="8435280" cy="35249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200" dirty="0">
                <a:cs typeface="Arial" pitchFamily="34" charset="0"/>
              </a:rPr>
              <a:t>          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É o órgão responsável pela gestão municipal da Política de Assistência Social,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qual busca garantir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atendimento às necessidades básicas da população, no enfrentamento das vulnerabilidades. </a:t>
            </a:r>
          </a:p>
          <a:p>
            <a:pPr marL="0" indent="0" algn="just">
              <a:buNone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“A Assistência 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Social </a:t>
            </a:r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é Direito 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do cidadão </a:t>
            </a:r>
          </a:p>
          <a:p>
            <a:pPr marL="0" indent="0" algn="ctr">
              <a:buNone/>
            </a:pP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e dever do </a:t>
            </a:r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Estado”</a:t>
            </a:r>
          </a:p>
          <a:p>
            <a:pPr marL="0" indent="0" algn="ctr">
              <a:buNone/>
            </a:pPr>
            <a:endParaRPr lang="pt-BR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t-B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5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5"/>
            <a:ext cx="1131316" cy="936104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454844" y="483518"/>
            <a:ext cx="5565428" cy="1008111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Especial de Média               Complexidade</a:t>
            </a:r>
            <a:b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611560" y="1563638"/>
            <a:ext cx="8064896" cy="2951212"/>
          </a:xfrm>
        </p:spPr>
        <p:txBody>
          <a:bodyPr/>
          <a:lstStyle/>
          <a:p>
            <a:pPr marL="0" indent="0">
              <a:buNone/>
            </a:pPr>
            <a:r>
              <a:rPr lang="pt-BR" sz="1800" dirty="0"/>
              <a:t>       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Oferta de trabalho social a famílias e indivíduos em situação de risco pessoal e social, por violação de direitos, que demandam intervenções especializadas no âmbito do SUAS.</a:t>
            </a:r>
          </a:p>
          <a:p>
            <a:pPr marL="0" indent="0"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0" indent="0"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Centro de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Referência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Especializado de Assistência Social - CREAS 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548171"/>
            <a:ext cx="2232248" cy="150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7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5"/>
            <a:ext cx="1131316" cy="9361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7664" y="267495"/>
            <a:ext cx="5040560" cy="122413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Especial de Média               Complexidade</a:t>
            </a:r>
            <a:b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CREAS  </a:t>
            </a:r>
          </a:p>
        </p:txBody>
      </p:sp>
      <p:graphicFrame>
        <p:nvGraphicFramePr>
          <p:cNvPr id="9" name="Espaço Reservado para Conteúdo 8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1190617"/>
              </p:ext>
            </p:extLst>
          </p:nvPr>
        </p:nvGraphicFramePr>
        <p:xfrm>
          <a:off x="540668" y="1563638"/>
          <a:ext cx="8062664" cy="3413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48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1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62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27685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  <a:r>
                        <a:rPr lang="pt-BR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pt-BR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0427">
                <a:tc>
                  <a:txBody>
                    <a:bodyPr/>
                    <a:lstStyle/>
                    <a:p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Famílias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/Indivíduos em acompanhamento pelo </a:t>
                      </a:r>
                      <a:r>
                        <a:rPr lang="pt-BR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PAEFI</a:t>
                      </a:r>
                    </a:p>
                    <a:p>
                      <a:endParaRPr lang="pt-BR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t-BR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t-B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Janeiro - 98</a:t>
                      </a:r>
                    </a:p>
                    <a:p>
                      <a:pPr algn="l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Fevereiro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- 102</a:t>
                      </a:r>
                    </a:p>
                    <a:p>
                      <a:pPr algn="l"/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Março - 114</a:t>
                      </a:r>
                    </a:p>
                    <a:p>
                      <a:pPr algn="l"/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Abril - 120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Casos novos no quadrimestre inseridos no PAEFI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7596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</a:t>
                      </a:r>
                      <a:r>
                        <a:rPr lang="pt-BR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ao morador de rua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23721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Pessoas vitimadas</a:t>
                      </a:r>
                    </a:p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(entre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os casos novos)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crianças </a:t>
                      </a:r>
                    </a:p>
                    <a:p>
                      <a:r>
                        <a:rPr lang="pt-B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adolescentes       </a:t>
                      </a:r>
                    </a:p>
                    <a:p>
                      <a:r>
                        <a:rPr lang="pt-BR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jovens</a:t>
                      </a:r>
                    </a:p>
                    <a:p>
                      <a:r>
                        <a:rPr lang="pt-BR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idosos </a:t>
                      </a:r>
                      <a:endParaRPr lang="pt-B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pt-B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t-B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t-B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326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5"/>
            <a:ext cx="1131316" cy="936104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454844" y="483518"/>
            <a:ext cx="5565428" cy="1008111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Especial de Média               Complexidade</a:t>
            </a:r>
            <a:b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Espaço Reservado para Conteúdo 9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68600620"/>
              </p:ext>
            </p:extLst>
          </p:nvPr>
        </p:nvGraphicFramePr>
        <p:xfrm>
          <a:off x="534194" y="1491630"/>
          <a:ext cx="8075612" cy="350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50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105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Crianças/adolescentes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vítimas de violência intrafamiliar </a:t>
                      </a:r>
                    </a:p>
                    <a:p>
                      <a:pPr algn="l"/>
                      <a:r>
                        <a:rPr lang="pt-BR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(física/psicológica)</a:t>
                      </a:r>
                      <a:endParaRPr lang="pt-B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Crianças/adolescentes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vítimas de abuso sexual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Crianças/adolescentes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vítimas de negligencia ou abandono 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Pessoas idosos vítimas de violência </a:t>
                      </a:r>
                    </a:p>
                    <a:p>
                      <a:pPr algn="l"/>
                      <a:r>
                        <a:rPr lang="pt-B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(física</a:t>
                      </a:r>
                      <a:r>
                        <a:rPr lang="pt-BR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/psicológica)</a:t>
                      </a:r>
                      <a:endParaRPr lang="pt-B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Pessoas idosos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vítimas de violência </a:t>
                      </a:r>
                    </a:p>
                    <a:p>
                      <a:pPr algn="l"/>
                      <a:r>
                        <a:rPr lang="pt-BR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(negligência/abandono) </a:t>
                      </a:r>
                      <a:endParaRPr lang="pt-B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Atendimentos psicossociais particularizados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Visitas domiciliares e institucionais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74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5"/>
            <a:ext cx="1131316" cy="936104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454844" y="435640"/>
            <a:ext cx="5565428" cy="1008111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Especial de Média               Complexidade</a:t>
            </a:r>
            <a:b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Espaço Reservado para Conteúdo 9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75693371"/>
              </p:ext>
            </p:extLst>
          </p:nvPr>
        </p:nvGraphicFramePr>
        <p:xfrm>
          <a:off x="534194" y="1491630"/>
          <a:ext cx="807561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50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105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Relatórios Conselho Tutelar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Relatórios Poder Judiciário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Relatórios Ministério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Público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Relatórios Delegacia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Relatórios - outros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74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87624" y="771550"/>
            <a:ext cx="705678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b="1" dirty="0"/>
          </a:p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MEDIAÇÕES FAMILIARES</a:t>
            </a:r>
          </a:p>
          <a:p>
            <a:pPr algn="just"/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Intervenção realizada pelos técnicos – assistente social, psicólogo e advogado do CREAS as famílias que estão em situação de conflito. Objetivo é buscar uma solução e reorganização da vida pessoal ou familiar.</a:t>
            </a:r>
          </a:p>
          <a:p>
            <a:pPr algn="just">
              <a:buNone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Total: 10 mediações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34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509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1727385"/>
            <a:ext cx="4032448" cy="2845872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-252536" y="870135"/>
            <a:ext cx="90730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Palestra no CEACA responsabilidade/responsabilização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051720" y="195486"/>
            <a:ext cx="4536504" cy="1152128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 de Acolhimento Institucional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1"/>
          </p:nvPr>
        </p:nvSpPr>
        <p:spPr>
          <a:xfrm>
            <a:off x="914400" y="1563638"/>
            <a:ext cx="7834064" cy="29512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/>
              <a:t>       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O acolhimento Institucional é uma medida protetiva, prevista no Estatuto da Criança e do Adolescente (art. 101), é uma medida excepcional e provisória, utilizada como forma de transição para reintegração familiar ou colocação em família substituta. </a:t>
            </a:r>
          </a:p>
          <a:p>
            <a:pPr marL="0" indent="0" algn="just"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Atualmente estamos com 06 acolhidos entre criança e adolescentes. </a:t>
            </a:r>
          </a:p>
        </p:txBody>
      </p:sp>
      <p:pic>
        <p:nvPicPr>
          <p:cNvPr id="7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7494"/>
            <a:ext cx="1447361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0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4"/>
            <a:ext cx="9144000" cy="5143500"/>
          </a:xfrm>
          <a:prstGeom prst="rect">
            <a:avLst/>
          </a:prstGeom>
        </p:spPr>
      </p:pic>
      <p:pic>
        <p:nvPicPr>
          <p:cNvPr id="5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7494"/>
            <a:ext cx="1447361" cy="1080120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842896" y="339502"/>
            <a:ext cx="4529303" cy="936104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 de Acolhimento Institucional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ítulo 5"/>
          <p:cNvSpPr txBox="1">
            <a:spLocks/>
          </p:cNvSpPr>
          <p:nvPr/>
        </p:nvSpPr>
        <p:spPr>
          <a:xfrm>
            <a:off x="827584" y="1707654"/>
            <a:ext cx="5544615" cy="792088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dirty="0"/>
          </a:p>
        </p:txBody>
      </p:sp>
      <p:sp>
        <p:nvSpPr>
          <p:cNvPr id="18" name="Título 5"/>
          <p:cNvSpPr txBox="1">
            <a:spLocks/>
          </p:cNvSpPr>
          <p:nvPr/>
        </p:nvSpPr>
        <p:spPr>
          <a:xfrm>
            <a:off x="683568" y="1851670"/>
            <a:ext cx="6768752" cy="936104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dirty="0"/>
          </a:p>
        </p:txBody>
      </p:sp>
      <p:sp>
        <p:nvSpPr>
          <p:cNvPr id="19" name="Título 5"/>
          <p:cNvSpPr txBox="1">
            <a:spLocks/>
          </p:cNvSpPr>
          <p:nvPr/>
        </p:nvSpPr>
        <p:spPr>
          <a:xfrm>
            <a:off x="611560" y="1851670"/>
            <a:ext cx="5913039" cy="936104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dirty="0"/>
          </a:p>
        </p:txBody>
      </p:sp>
      <p:sp>
        <p:nvSpPr>
          <p:cNvPr id="12" name="Título 5">
            <a:extLst>
              <a:ext uri="{FF2B5EF4-FFF2-40B4-BE49-F238E27FC236}">
                <a16:creationId xmlns="" xmlns:a16="http://schemas.microsoft.com/office/drawing/2014/main" id="{A6CCB292-D521-8216-4AAA-333043183035}"/>
              </a:ext>
            </a:extLst>
          </p:cNvPr>
          <p:cNvSpPr txBox="1">
            <a:spLocks/>
          </p:cNvSpPr>
          <p:nvPr/>
        </p:nvSpPr>
        <p:spPr>
          <a:xfrm>
            <a:off x="730686" y="1779662"/>
            <a:ext cx="5913039" cy="1080120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1800" b="1" dirty="0">
                <a:solidFill>
                  <a:schemeClr val="tx1"/>
                </a:solidFill>
              </a:rPr>
              <a:t>Total de acolhidos no 1º Quadrimestre: 07</a:t>
            </a:r>
          </a:p>
          <a:p>
            <a:pPr algn="just"/>
            <a:r>
              <a:rPr lang="pt-BR" sz="1800" b="1" dirty="0">
                <a:solidFill>
                  <a:schemeClr val="tx1"/>
                </a:solidFill>
              </a:rPr>
              <a:t>Desacolhimento: 01</a:t>
            </a:r>
          </a:p>
          <a:p>
            <a:pPr algn="just"/>
            <a:r>
              <a:rPr lang="pt-BR" sz="1800" b="1" dirty="0">
                <a:solidFill>
                  <a:schemeClr val="tx1"/>
                </a:solidFill>
              </a:rPr>
              <a:t>Acolhimentos novos no Quadrimestre: 01</a:t>
            </a:r>
          </a:p>
          <a:p>
            <a:pPr algn="ctr"/>
            <a:endParaRPr lang="pt-BR" sz="1800" dirty="0"/>
          </a:p>
        </p:txBody>
      </p:sp>
      <p:graphicFrame>
        <p:nvGraphicFramePr>
          <p:cNvPr id="14" name="Espaço Reservado para Conteúdo 7">
            <a:extLst>
              <a:ext uri="{FF2B5EF4-FFF2-40B4-BE49-F238E27FC236}">
                <a16:creationId xmlns="" xmlns:a16="http://schemas.microsoft.com/office/drawing/2014/main" id="{D217A5C8-1026-A86C-3E3F-3E28C76CD0F5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90970228"/>
              </p:ext>
            </p:extLst>
          </p:nvPr>
        </p:nvGraphicFramePr>
        <p:xfrm>
          <a:off x="611560" y="2643758"/>
          <a:ext cx="7632848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243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GÊNERO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FAIXA ESTÁRIA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QTDE CRIANÇAS/ADOLESCENTES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Masculino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 a 10 anos</a:t>
                      </a:r>
                    </a:p>
                    <a:p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Acima de 10 anos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</a:p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Feminino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05 anos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Acima de 10 anos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</a:p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64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403648" y="205979"/>
            <a:ext cx="4968552" cy="857250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Atendimentos nas unidades de Saúde </a:t>
            </a: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267494"/>
            <a:ext cx="1061398" cy="792088"/>
          </a:xfrm>
          <a:prstGeom prst="rect">
            <a:avLst/>
          </a:prstGeom>
        </p:spPr>
      </p:pic>
      <p:graphicFrame>
        <p:nvGraphicFramePr>
          <p:cNvPr id="7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5483756"/>
              </p:ext>
            </p:extLst>
          </p:nvPr>
        </p:nvGraphicFramePr>
        <p:xfrm>
          <a:off x="539552" y="1419622"/>
          <a:ext cx="8064896" cy="3121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4807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Especialistas, </a:t>
                      </a:r>
                    </a:p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Exames e vacinas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de acolhidos</a:t>
                      </a:r>
                      <a:r>
                        <a:rPr lang="pt-BR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atendidos </a:t>
                      </a:r>
                      <a:endParaRPr lang="pt-BR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Serviços CAPS (psiquiatria/psicoterapia)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 psiquiatria +</a:t>
                      </a: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02 na psicoterapia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Psicoterapia ambulatorial na unidade de saúde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 acolhidos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Consultas médica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(clínico e especialista) 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 geral +</a:t>
                      </a: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01 ortopedista + 01 ginecologista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Vacinas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38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 odontológico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ESF</a:t>
                      </a:r>
                    </a:p>
                    <a:p>
                      <a:pPr algn="ctr"/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 particular – madrinha</a:t>
                      </a:r>
                    </a:p>
                    <a:p>
                      <a:pPr algn="ctr"/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parceria com dentista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55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403648" y="205979"/>
            <a:ext cx="4968552" cy="857250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Atendimentos nas unidades de Saúde </a:t>
            </a: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267494"/>
            <a:ext cx="1061398" cy="792088"/>
          </a:xfrm>
          <a:prstGeom prst="rect">
            <a:avLst/>
          </a:prstGeom>
        </p:spPr>
      </p:pic>
      <p:graphicFrame>
        <p:nvGraphicFramePr>
          <p:cNvPr id="7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3850215"/>
              </p:ext>
            </p:extLst>
          </p:nvPr>
        </p:nvGraphicFramePr>
        <p:xfrm>
          <a:off x="467544" y="2067694"/>
          <a:ext cx="8064896" cy="1871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4807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Especialistas, </a:t>
                      </a:r>
                    </a:p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Exames e vacinas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de acolhidos</a:t>
                      </a:r>
                      <a:r>
                        <a:rPr lang="pt-BR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atendidos </a:t>
                      </a:r>
                      <a:endParaRPr lang="pt-BR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Exames laboratoriais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 acolhidos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 de urgência no hospital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 acolhidos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 no Sentinela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55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646643" y="360039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>
              <a:solidFill>
                <a:schemeClr val="tx1"/>
              </a:solidFill>
            </a:endParaRP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124000" y="1275606"/>
            <a:ext cx="7264424" cy="3600399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Espaço Reservado para Conteúdo 4"/>
          <p:cNvSpPr txBox="1">
            <a:spLocks/>
          </p:cNvSpPr>
          <p:nvPr/>
        </p:nvSpPr>
        <p:spPr>
          <a:xfrm>
            <a:off x="251520" y="1142990"/>
            <a:ext cx="8606760" cy="3661008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endParaRPr lang="pt-BR" sz="2900" b="1" dirty="0" smtClean="0">
              <a:latin typeface="Arial" pitchFamily="34" charset="0"/>
              <a:cs typeface="Arial" pitchFamily="34" charset="0"/>
            </a:endParaRP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lang="pt-BR" sz="2900" b="1" dirty="0" smtClean="0">
                <a:latin typeface="Arial" pitchFamily="34" charset="0"/>
                <a:cs typeface="Arial" pitchFamily="34" charset="0"/>
              </a:rPr>
              <a:t>CONSELHOS MUNICIPAIS </a:t>
            </a:r>
            <a:r>
              <a:rPr lang="pt-BR" sz="2900" dirty="0" smtClean="0">
                <a:latin typeface="Arial" pitchFamily="34" charset="0"/>
                <a:cs typeface="Arial" pitchFamily="34" charset="0"/>
              </a:rPr>
              <a:t>(Assistência Social; Pessoa Idosa e Pessoa com Deficiência); </a:t>
            </a: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lang="pt-BR" sz="2900" b="1" dirty="0" smtClean="0">
                <a:latin typeface="Arial" pitchFamily="34" charset="0"/>
                <a:cs typeface="Arial" pitchFamily="34" charset="0"/>
              </a:rPr>
              <a:t>CAD</a:t>
            </a:r>
            <a:r>
              <a:rPr lang="pt-BR" sz="2900" dirty="0" smtClean="0">
                <a:latin typeface="Arial" pitchFamily="34" charset="0"/>
                <a:cs typeface="Arial" pitchFamily="34" charset="0"/>
              </a:rPr>
              <a:t> (Cadastro Único para Programas Sociais - Auxílio Brasil);</a:t>
            </a: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kumimoji="0" lang="pt-BR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CRAS</a:t>
            </a:r>
            <a:r>
              <a:rPr kumimoji="0" lang="pt-BR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</a:t>
            </a:r>
            <a:r>
              <a:rPr lang="pt-BR" sz="2900" dirty="0" smtClean="0">
                <a:latin typeface="Arial" pitchFamily="34" charset="0"/>
                <a:cs typeface="Arial" pitchFamily="34" charset="0"/>
              </a:rPr>
              <a:t>Centro de Referência da Assistência Social);</a:t>
            </a:r>
            <a:endParaRPr kumimoji="0" lang="pt-BR" sz="29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lang="pt-BR" sz="2900" b="1" dirty="0" smtClean="0">
                <a:latin typeface="Arial" pitchFamily="34" charset="0"/>
                <a:cs typeface="Arial" pitchFamily="34" charset="0"/>
              </a:rPr>
              <a:t>CREAS</a:t>
            </a:r>
            <a:r>
              <a:rPr lang="pt-BR" sz="2900" dirty="0" smtClean="0">
                <a:latin typeface="Arial" pitchFamily="34" charset="0"/>
                <a:cs typeface="Arial" pitchFamily="34" charset="0"/>
              </a:rPr>
              <a:t> ( Centro de Referência Especializado de Assistência Social );</a:t>
            </a: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lang="pt-BR" sz="2900" b="1" dirty="0" smtClean="0">
                <a:latin typeface="Arial" pitchFamily="34" charset="0"/>
                <a:cs typeface="Arial" pitchFamily="34" charset="0"/>
              </a:rPr>
              <a:t>SERVIÇO DE CONVIVÊNCIA E FORTALECIMENTO DE VÍNCULOS/CRAS</a:t>
            </a:r>
            <a:r>
              <a:rPr lang="pt-BR" sz="29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lang="pt-BR" sz="2900" b="1" dirty="0" smtClean="0">
                <a:latin typeface="Arial" pitchFamily="34" charset="0"/>
                <a:cs typeface="Arial" pitchFamily="34" charset="0"/>
              </a:rPr>
              <a:t>SERVIÇO DE ACOLHIMENTO INSTITUCIONAL;</a:t>
            </a: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lang="pt-BR" sz="2900" b="1" dirty="0" smtClean="0">
                <a:latin typeface="Arial" pitchFamily="34" charset="0"/>
                <a:cs typeface="Arial" pitchFamily="34" charset="0"/>
              </a:rPr>
              <a:t> SERVIÇO DE ACOLHIMENTO EM FAMÍLIA ACOLHEDORA</a:t>
            </a:r>
            <a:r>
              <a:rPr lang="pt-BR" sz="29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lang="pt-BR" sz="2900" b="1" dirty="0" smtClean="0">
                <a:latin typeface="Arial" pitchFamily="34" charset="0"/>
                <a:cs typeface="Arial" pitchFamily="34" charset="0"/>
              </a:rPr>
              <a:t>GRUPOS DA </a:t>
            </a:r>
            <a:r>
              <a:rPr lang="pt-BR" sz="2900" b="1" dirty="0" err="1" smtClean="0">
                <a:latin typeface="Arial" pitchFamily="34" charset="0"/>
                <a:cs typeface="Arial" pitchFamily="34" charset="0"/>
              </a:rPr>
              <a:t>IIIª</a:t>
            </a:r>
            <a:r>
              <a:rPr lang="pt-BR" sz="2900" b="1" dirty="0" smtClean="0">
                <a:latin typeface="Arial" pitchFamily="34" charset="0"/>
                <a:cs typeface="Arial" pitchFamily="34" charset="0"/>
              </a:rPr>
              <a:t> IDADE </a:t>
            </a:r>
            <a:r>
              <a:rPr lang="pt-BR" sz="2900" dirty="0" smtClean="0">
                <a:latin typeface="Arial" pitchFamily="34" charset="0"/>
                <a:cs typeface="Arial" pitchFamily="34" charset="0"/>
              </a:rPr>
              <a:t>(Centro de Convivência da </a:t>
            </a:r>
            <a:r>
              <a:rPr lang="pt-BR" sz="2900" dirty="0" err="1" smtClean="0">
                <a:latin typeface="Arial" pitchFamily="34" charset="0"/>
                <a:cs typeface="Arial" pitchFamily="34" charset="0"/>
              </a:rPr>
              <a:t>IIIª</a:t>
            </a:r>
            <a:r>
              <a:rPr lang="pt-BR" sz="2900" dirty="0" smtClean="0">
                <a:latin typeface="Arial" pitchFamily="34" charset="0"/>
                <a:cs typeface="Arial" pitchFamily="34" charset="0"/>
              </a:rPr>
              <a:t> Idade);</a:t>
            </a: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lang="pt-BR" sz="2900" b="1" dirty="0" smtClean="0">
                <a:latin typeface="Arial" pitchFamily="34" charset="0"/>
                <a:cs typeface="Arial" pitchFamily="34" charset="0"/>
              </a:rPr>
              <a:t>GRUPOS DE MULHERES;</a:t>
            </a: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lang="pt-BR" sz="2900" b="1" dirty="0" smtClean="0">
                <a:latin typeface="Arial" pitchFamily="34" charset="0"/>
                <a:cs typeface="Arial" pitchFamily="34" charset="0"/>
              </a:rPr>
              <a:t>HABITAÇÃO </a:t>
            </a:r>
            <a:r>
              <a:rPr lang="pt-BR" sz="2900" dirty="0" smtClean="0">
                <a:latin typeface="Arial" pitchFamily="34" charset="0"/>
                <a:cs typeface="Arial" pitchFamily="34" charset="0"/>
              </a:rPr>
              <a:t>(Está sendo reativada após 5 anos sem atividades).</a:t>
            </a: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endParaRPr lang="pt-BR" sz="2900" dirty="0" smtClean="0">
              <a:latin typeface="Arial" pitchFamily="34" charset="0"/>
              <a:cs typeface="Arial" pitchFamily="34" charset="0"/>
            </a:endParaRP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endParaRPr lang="pt-BR" sz="2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endParaRPr lang="pt-BR" sz="2400" dirty="0" smtClean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endParaRPr lang="pt-BR" sz="2400" dirty="0" smtClean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endParaRPr lang="pt-BR" sz="2400" dirty="0" smtClean="0"/>
          </a:p>
        </p:txBody>
      </p:sp>
      <p:sp>
        <p:nvSpPr>
          <p:cNvPr id="9" name="Retângulo 8"/>
          <p:cNvSpPr/>
          <p:nvPr/>
        </p:nvSpPr>
        <p:spPr>
          <a:xfrm>
            <a:off x="214282" y="357172"/>
            <a:ext cx="6357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Secretaria de Desenvolvimento Social presta os serviços:</a:t>
            </a:r>
          </a:p>
        </p:txBody>
      </p:sp>
    </p:spTree>
    <p:extLst>
      <p:ext uri="{BB962C8B-B14F-4D97-AF65-F5344CB8AC3E}">
        <p14:creationId xmlns:p14="http://schemas.microsoft.com/office/powerpoint/2010/main" val="100728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403648" y="205978"/>
            <a:ext cx="4968552" cy="1069627"/>
          </a:xfrm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Frequência Escolar </a:t>
            </a: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267494"/>
            <a:ext cx="1061398" cy="792088"/>
          </a:xfrm>
          <a:prstGeom prst="rect">
            <a:avLst/>
          </a:prstGeom>
        </p:spPr>
      </p:pic>
      <p:graphicFrame>
        <p:nvGraphicFramePr>
          <p:cNvPr id="7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8529638"/>
              </p:ext>
            </p:extLst>
          </p:nvPr>
        </p:nvGraphicFramePr>
        <p:xfrm>
          <a:off x="575555" y="1995686"/>
          <a:ext cx="7992889" cy="2317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41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741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445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Escolaridade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Nº de criança/adolescente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Turno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Pré</a:t>
                      </a: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Matutino</a:t>
                      </a: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Ens. Fund. (1ª e 2ª série)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Vespertino</a:t>
                      </a: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Ens. Fund. (3ª e 9º ano)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Matutino</a:t>
                      </a:r>
                    </a:p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Vespertino</a:t>
                      </a: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Ensino Médio</a:t>
                      </a: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(1º a 3º)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02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265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403648" y="205978"/>
            <a:ext cx="4968552" cy="1069627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Frequência nos Serviços da Rede Socioassistencial </a:t>
            </a: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267494"/>
            <a:ext cx="1061398" cy="792088"/>
          </a:xfrm>
          <a:prstGeom prst="rect">
            <a:avLst/>
          </a:prstGeom>
        </p:spPr>
      </p:pic>
      <p:graphicFrame>
        <p:nvGraphicFramePr>
          <p:cNvPr id="7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584735"/>
              </p:ext>
            </p:extLst>
          </p:nvPr>
        </p:nvGraphicFramePr>
        <p:xfrm>
          <a:off x="575555" y="1995686"/>
          <a:ext cx="7992889" cy="2123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41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741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445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Serviço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Nº crianças/adolescentes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Turno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SCFV/CRAS</a:t>
                      </a: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(Yoga)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Vespertino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CEACA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Matutino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OFICINAS</a:t>
                      </a:r>
                      <a:r>
                        <a:rPr lang="pt-BR" sz="14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ESPORTIVAS (futsal, futebol, vôlei)</a:t>
                      </a:r>
                      <a:endParaRPr lang="pt-BR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Vespertino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65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403648" y="205978"/>
            <a:ext cx="4968552" cy="1069627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Atividades de Lazer e Recreação  </a:t>
            </a: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267494"/>
            <a:ext cx="1061398" cy="792088"/>
          </a:xfrm>
          <a:prstGeom prst="rect">
            <a:avLst/>
          </a:prstGeom>
        </p:spPr>
      </p:pic>
      <p:graphicFrame>
        <p:nvGraphicFramePr>
          <p:cNvPr id="8" name="Espaço Reservado para Conteúdo 7">
            <a:extLst>
              <a:ext uri="{FF2B5EF4-FFF2-40B4-BE49-F238E27FC236}">
                <a16:creationId xmlns="" xmlns:a16="http://schemas.microsoft.com/office/drawing/2014/main" id="{30D0A90A-0668-3738-CBBA-40556B5A42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1136681"/>
              </p:ext>
            </p:extLst>
          </p:nvPr>
        </p:nvGraphicFramePr>
        <p:xfrm>
          <a:off x="1835696" y="1691496"/>
          <a:ext cx="5832647" cy="3036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5984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Atividade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Passeios</a:t>
                      </a: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Parque Ambiental Enquantos do Sul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308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Parque</a:t>
                      </a: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Aquático (parceria sociedade civil)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56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Pizzaria </a:t>
                      </a:r>
                      <a:r>
                        <a:rPr lang="pt-B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(parceria madrinhas afetivas)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06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Cimena</a:t>
                      </a: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(parceria madrinhas e sociedade civil)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Outros</a:t>
                      </a: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passeios 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65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755577" y="411510"/>
            <a:ext cx="58483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Fotos de alguns passeios     realizados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6" y="1451465"/>
            <a:ext cx="2821379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3291830"/>
            <a:ext cx="2499431" cy="140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43558"/>
            <a:ext cx="230425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r="15852"/>
          <a:stretch/>
        </p:blipFill>
        <p:spPr bwMode="auto">
          <a:xfrm>
            <a:off x="6588224" y="2715766"/>
            <a:ext cx="2344510" cy="216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755577" y="195486"/>
            <a:ext cx="57457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Fotos de alguns passeios realizados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2" y="1599643"/>
            <a:ext cx="3394472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91630"/>
            <a:ext cx="3564396" cy="356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835696" y="205979"/>
            <a:ext cx="468052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 de Acolhimento em</a:t>
            </a:r>
            <a:b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Família Acolhedora</a:t>
            </a: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67544" y="1491630"/>
            <a:ext cx="8208912" cy="33123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Este serviço organiza o acolhimento de crianças e/ou adolescentes, em residências de famílias acolhedoras. Como medida protetiva EXCEPCIONAL e PROVISÓRIA. </a:t>
            </a:r>
          </a:p>
          <a:p>
            <a:pPr marL="0" indent="0" algn="just"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Essas famílias são devidamente cadastradas, capacitadas e acompanhadas durante toda a sua permanência no serviço; </a:t>
            </a:r>
          </a:p>
          <a:p>
            <a:pPr algn="just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O acolhimento familiar é uma alternativa de proteção a crianças e adolescentes que tiveram seus direitos violados e por determinação judicial precisaram ser afastadas do convívio familiar. Permanecem no SAF até a reintegração familiar (origem ou extensa) ou encaminhamento para adoção.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5486"/>
            <a:ext cx="1193886" cy="115212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62190189-31BF-CD16-7BC4-2196DB1E57AB}"/>
              </a:ext>
            </a:extLst>
          </p:cNvPr>
          <p:cNvSpPr txBox="1"/>
          <p:nvPr/>
        </p:nvSpPr>
        <p:spPr>
          <a:xfrm>
            <a:off x="683568" y="444395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 Acolhidos no quadrimestre: 01</a:t>
            </a:r>
          </a:p>
        </p:txBody>
      </p:sp>
    </p:spTree>
    <p:extLst>
      <p:ext uri="{BB962C8B-B14F-4D97-AF65-F5344CB8AC3E}">
        <p14:creationId xmlns:p14="http://schemas.microsoft.com/office/powerpoint/2010/main" val="109764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9144000" cy="5143500"/>
          </a:xfrm>
          <a:prstGeom prst="rect">
            <a:avLst/>
          </a:prstGeom>
        </p:spPr>
      </p:pic>
      <p:sp>
        <p:nvSpPr>
          <p:cNvPr id="5" name="Título 6"/>
          <p:cNvSpPr txBox="1">
            <a:spLocks/>
          </p:cNvSpPr>
          <p:nvPr/>
        </p:nvSpPr>
        <p:spPr>
          <a:xfrm>
            <a:off x="1619672" y="205979"/>
            <a:ext cx="4536504" cy="857250"/>
          </a:xfrm>
          <a:prstGeom prst="rect">
            <a:avLst/>
          </a:prstGeom>
        </p:spPr>
        <p:txBody>
          <a:bodyPr bIns="91440" anchor="b" anchorCtr="0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Atividades no Serviço de Família Acolhedora </a:t>
            </a:r>
          </a:p>
        </p:txBody>
      </p:sp>
      <p:graphicFrame>
        <p:nvGraphicFramePr>
          <p:cNvPr id="6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6145538"/>
              </p:ext>
            </p:extLst>
          </p:nvPr>
        </p:nvGraphicFramePr>
        <p:xfrm>
          <a:off x="914013" y="1779662"/>
          <a:ext cx="7560840" cy="2515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642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Atividades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Planejamento</a:t>
                      </a: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equipe responsável pelo serviço;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Visitas domiciliares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Reuniões</a:t>
                      </a: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técnicas com rede de atendimento intersetorial e sociedade civil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Atendimentos</a:t>
                      </a: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individuais com acolhido e família acolhedora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Visitas entre acolhido</a:t>
                      </a: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familiares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478"/>
            <a:ext cx="119388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5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1A0B0FC0-3E5E-85C7-6D4E-363407781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64"/>
            <a:ext cx="9144000" cy="5143500"/>
          </a:xfrm>
          <a:prstGeom prst="rect">
            <a:avLst/>
          </a:prstGeom>
        </p:spPr>
      </p:pic>
      <p:graphicFrame>
        <p:nvGraphicFramePr>
          <p:cNvPr id="6" name="Espaço Reservado para Conteúdo 5">
            <a:extLst>
              <a:ext uri="{FF2B5EF4-FFF2-40B4-BE49-F238E27FC236}">
                <a16:creationId xmlns="" xmlns:a16="http://schemas.microsoft.com/office/drawing/2014/main" id="{F3BC5F30-00E7-AB3F-8EA6-C46D1549EF24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55518933"/>
              </p:ext>
            </p:extLst>
          </p:nvPr>
        </p:nvGraphicFramePr>
        <p:xfrm>
          <a:off x="924792" y="1936229"/>
          <a:ext cx="7560840" cy="1912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>
                  <a:extLst>
                    <a:ext uri="{9D8B030D-6E8A-4147-A177-3AD203B41FA5}">
                      <a16:colId xmlns="" xmlns:a16="http://schemas.microsoft.com/office/drawing/2014/main" val="372162310"/>
                    </a:ext>
                  </a:extLst>
                </a:gridCol>
                <a:gridCol w="2664296">
                  <a:extLst>
                    <a:ext uri="{9D8B030D-6E8A-4147-A177-3AD203B41FA5}">
                      <a16:colId xmlns="" xmlns:a16="http://schemas.microsoft.com/office/drawing/2014/main" val="3277664590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Atividades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0238361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 visualizações do conteúdo</a:t>
                      </a: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postado</a:t>
                      </a: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nas</a:t>
                      </a: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redes sociais (instagram e facebook)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1467 likes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compartilhamentos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7260 visualizações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51993698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Entrevistas</a:t>
                      </a: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(rádio e TV)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01575732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inscrições para o curso de formação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18244336"/>
                  </a:ext>
                </a:extLst>
              </a:tr>
            </a:tbl>
          </a:graphicData>
        </a:graphic>
      </p:graphicFrame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20F42F0-40C0-CC9E-5D0E-7EC9E8BA2C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478"/>
            <a:ext cx="1193886" cy="1152128"/>
          </a:xfrm>
          <a:prstGeom prst="rect">
            <a:avLst/>
          </a:prstGeom>
        </p:spPr>
      </p:pic>
      <p:sp>
        <p:nvSpPr>
          <p:cNvPr id="8" name="Título 6">
            <a:extLst>
              <a:ext uri="{FF2B5EF4-FFF2-40B4-BE49-F238E27FC236}">
                <a16:creationId xmlns="" xmlns:a16="http://schemas.microsoft.com/office/drawing/2014/main" id="{C90313C7-62E5-50C0-06C7-84F5CEDDB1C0}"/>
              </a:ext>
            </a:extLst>
          </p:cNvPr>
          <p:cNvSpPr txBox="1">
            <a:spLocks/>
          </p:cNvSpPr>
          <p:nvPr/>
        </p:nvSpPr>
        <p:spPr>
          <a:xfrm>
            <a:off x="1707413" y="391651"/>
            <a:ext cx="4536504" cy="857250"/>
          </a:xfrm>
          <a:prstGeom prst="rect">
            <a:avLst/>
          </a:prstGeom>
        </p:spPr>
        <p:txBody>
          <a:bodyPr bIns="91440" anchor="b" anchorCtr="0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Atividades no Serviço de Família Acolhedora </a:t>
            </a:r>
          </a:p>
        </p:txBody>
      </p:sp>
    </p:spTree>
    <p:extLst>
      <p:ext uri="{BB962C8B-B14F-4D97-AF65-F5344CB8AC3E}">
        <p14:creationId xmlns:p14="http://schemas.microsoft.com/office/powerpoint/2010/main" val="254694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36" y="-7937"/>
            <a:ext cx="9144000" cy="51435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5486"/>
            <a:ext cx="1193886" cy="1152128"/>
          </a:xfrm>
          <a:prstGeom prst="rect">
            <a:avLst/>
          </a:prstGeom>
        </p:spPr>
      </p:pic>
      <p:sp>
        <p:nvSpPr>
          <p:cNvPr id="13" name="Título 6"/>
          <p:cNvSpPr txBox="1">
            <a:spLocks/>
          </p:cNvSpPr>
          <p:nvPr/>
        </p:nvSpPr>
        <p:spPr>
          <a:xfrm>
            <a:off x="1835696" y="205979"/>
            <a:ext cx="4392488" cy="85725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11" name="AutoShape 6" descr="https://gp.amurel.org.br/index.php?r=email/message/attachment&amp;account_id=1029&amp;mailbox=INBOX&amp;uid=6115&amp;number=2&amp;encoding=base64&amp;filename=IMG-20210929-WA0041.jpg&amp;security_token=M4x1V5W27mTNIjtRuBpS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2215492" y="465138"/>
            <a:ext cx="3096344" cy="6410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Reuniões técnicas</a:t>
            </a:r>
          </a:p>
        </p:txBody>
      </p:sp>
      <p:sp>
        <p:nvSpPr>
          <p:cNvPr id="5" name="AutoShape 2" descr="https://gp.amurel.org.br/index.php?r=email/message/attachment&amp;account_id=1029&amp;mailbox=INBOX&amp;uid=7298&amp;number=4&amp;encoding=base64&amp;filename=20220214_103258.jpg&amp;security_token=bmHUVnBhTrMy8p3SWcFw&amp;amp;token=d41d8cd98f00b204e9800998ecf8427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4" descr="https://gp.amurel.org.br/index.php?r=email/message/attachment&amp;account_id=1029&amp;mailbox=INBOX&amp;uid=7298&amp;number=4&amp;encoding=base64&amp;filename=20220214_103258.jpg&amp;security_token=bmHUVnBhTrMy8p3SWcFw&amp;amp;token=d41d8cd98f00b204e9800998ecf8427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4" y="1467252"/>
            <a:ext cx="1625084" cy="210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31790"/>
            <a:ext cx="2406973" cy="178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0" y="1605794"/>
            <a:ext cx="2139820" cy="242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020" y="2283718"/>
            <a:ext cx="1706116" cy="229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9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9" y="0"/>
            <a:ext cx="9144000" cy="521186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5096"/>
            <a:ext cx="1193886" cy="115212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" y="1360074"/>
            <a:ext cx="2406774" cy="280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179" y="2283718"/>
            <a:ext cx="2237829" cy="292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9581"/>
            <a:ext cx="2402012" cy="308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967" y="1820960"/>
            <a:ext cx="2307903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859" y="347515"/>
            <a:ext cx="2154467" cy="193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45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646643" y="360039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>
              <a:solidFill>
                <a:schemeClr val="tx1"/>
              </a:solidFill>
            </a:endParaRP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57158" y="195487"/>
            <a:ext cx="6159058" cy="864096"/>
          </a:xfrm>
          <a:prstGeom prst="rect">
            <a:avLst/>
          </a:prstGeom>
        </p:spPr>
        <p:txBody>
          <a:bodyPr bIns="91440" anchor="b" anchorCtr="0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Atendimentos </a:t>
            </a:r>
            <a:r>
              <a:rPr lang="pt-BR" sz="28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realizados durante e após as fortes </a:t>
            </a:r>
            <a:r>
              <a:rPr lang="pt-BR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chuvas – </a:t>
            </a:r>
            <a:r>
              <a:rPr lang="pt-BR" sz="28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Bairro Santo </a:t>
            </a:r>
            <a:r>
              <a:rPr lang="pt-BR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André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124000" y="1275606"/>
            <a:ext cx="7264424" cy="3600399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Espaço Reservado para Conteúdo 4"/>
          <p:cNvSpPr txBox="1">
            <a:spLocks/>
          </p:cNvSpPr>
          <p:nvPr/>
        </p:nvSpPr>
        <p:spPr>
          <a:xfrm>
            <a:off x="251520" y="1491630"/>
            <a:ext cx="8435280" cy="33123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Acolhimento das Famílias atingidas no Ginásio Municipal;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Cadastramento das famílias atingidas;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Levantamento dos cadastros e confecção do relatório para a Defesa Civil Estadual;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Recebimento das doações da Defesa Civil Estadual;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Entrega das doações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kumimoji="0" lang="pt-B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Bairro 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Santo André.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728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56" y="41202"/>
            <a:ext cx="9178929" cy="5211860"/>
          </a:xfrm>
          <a:prstGeom prst="rect">
            <a:avLst/>
          </a:prstGeom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86" y="2648709"/>
            <a:ext cx="1638101" cy="164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7" y="-18427"/>
            <a:ext cx="1193886" cy="115212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896" y="4299635"/>
            <a:ext cx="1686853" cy="9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51470"/>
            <a:ext cx="1568971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86" y="1059582"/>
            <a:ext cx="2859013" cy="169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2492328"/>
            <a:ext cx="1208930" cy="180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087" y="2648710"/>
            <a:ext cx="1270452" cy="164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78" y="3902165"/>
            <a:ext cx="1228630" cy="133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924787"/>
            <a:ext cx="1270284" cy="133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92" y="3078"/>
            <a:ext cx="2376265" cy="264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94" y="1251825"/>
            <a:ext cx="1781175" cy="211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37" y="2998580"/>
            <a:ext cx="1779918" cy="219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-18427"/>
            <a:ext cx="1795462" cy="26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2492327"/>
            <a:ext cx="1800200" cy="27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2492327"/>
            <a:ext cx="1872208" cy="27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30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7504" y="555527"/>
            <a:ext cx="547260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SECRETARIA MUNICIPAL DE DESENVOLVIMENTO SOCIAL</a:t>
            </a:r>
          </a:p>
          <a:p>
            <a:pPr algn="ctr"/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57158" y="3214692"/>
            <a:ext cx="85011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Obrigado!</a:t>
            </a:r>
          </a:p>
          <a:p>
            <a:pPr algn="r"/>
            <a:endPara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Equipe SMDS - Quadrimestre/2022. 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43608" y="69954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107504" y="270916"/>
            <a:ext cx="7200800" cy="1220713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Materiais e produtos </a:t>
            </a:r>
            <a:br>
              <a:rPr lang="pt-B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distribuidos  </a:t>
            </a:r>
          </a:p>
        </p:txBody>
      </p:sp>
      <p:sp>
        <p:nvSpPr>
          <p:cNvPr id="10" name="Espaço Reservado para Conteúdo 9"/>
          <p:cNvSpPr>
            <a:spLocks noGrp="1"/>
          </p:cNvSpPr>
          <p:nvPr>
            <p:ph sz="quarter" idx="1"/>
          </p:nvPr>
        </p:nvSpPr>
        <p:spPr>
          <a:xfrm>
            <a:off x="323528" y="1491630"/>
            <a:ext cx="8363272" cy="30232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200" dirty="0">
                <a:cs typeface="Arial" pitchFamily="34" charset="0"/>
              </a:rPr>
              <a:t>           </a:t>
            </a:r>
            <a:endParaRPr lang="pt-BR" sz="2400" dirty="0"/>
          </a:p>
        </p:txBody>
      </p:sp>
      <p:sp>
        <p:nvSpPr>
          <p:cNvPr id="6" name="Espaço Reservado para Conteúdo 4"/>
          <p:cNvSpPr txBox="1">
            <a:spLocks/>
          </p:cNvSpPr>
          <p:nvPr/>
        </p:nvSpPr>
        <p:spPr>
          <a:xfrm>
            <a:off x="251520" y="1707654"/>
            <a:ext cx="8435280" cy="30963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endParaRPr kumimoji="0" lang="pt-BR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spaço Reservado para Conteúdo 4"/>
          <p:cNvSpPr txBox="1">
            <a:spLocks/>
          </p:cNvSpPr>
          <p:nvPr/>
        </p:nvSpPr>
        <p:spPr>
          <a:xfrm>
            <a:off x="403920" y="1491630"/>
            <a:ext cx="8435280" cy="34647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pt-BR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Cesta Básica – 114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kumimoji="0" lang="pt-BR" sz="24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Kit para higiene</a:t>
            </a:r>
            <a:r>
              <a:rPr kumimoji="0" lang="pt-BR" sz="24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pessoal – 202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lang="pt-BR" sz="24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kit para limpeza doméstica</a:t>
            </a:r>
            <a:r>
              <a:rPr lang="pt-BR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– 106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lang="pt-BR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kit acomodação solteiro – 73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kumimoji="0" lang="pt-BR" sz="24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kit acomodação casal – 84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lang="pt-BR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Colchão solteiro – 77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Colchão casal - 70</a:t>
            </a:r>
            <a:r>
              <a:rPr lang="pt-BR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pt-BR" sz="12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OBS.: A DISTRUIÇÃO CONTINUA.</a:t>
            </a:r>
            <a:r>
              <a:rPr kumimoji="0" lang="pt-BR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5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632"/>
            <a:ext cx="9144000" cy="51435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39552" y="339502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>
              <a:solidFill>
                <a:schemeClr val="tx1"/>
              </a:solidFill>
            </a:endParaRPr>
          </a:p>
        </p:txBody>
      </p:sp>
      <p:pic>
        <p:nvPicPr>
          <p:cNvPr id="6" name="Imagem 5" descr="ginásio 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659" y="483518"/>
            <a:ext cx="2843808" cy="2016224"/>
          </a:xfrm>
          <a:prstGeom prst="rect">
            <a:avLst/>
          </a:prstGeom>
        </p:spPr>
      </p:pic>
      <p:pic>
        <p:nvPicPr>
          <p:cNvPr id="7" name="Imagem 6" descr="Ginásio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787774"/>
            <a:ext cx="2952328" cy="2016224"/>
          </a:xfrm>
          <a:prstGeom prst="rect">
            <a:avLst/>
          </a:prstGeom>
        </p:spPr>
      </p:pic>
      <p:pic>
        <p:nvPicPr>
          <p:cNvPr id="8" name="Imagem 7" descr="Santo André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203598"/>
            <a:ext cx="2859782" cy="3312368"/>
          </a:xfrm>
          <a:prstGeom prst="rect">
            <a:avLst/>
          </a:prstGeom>
        </p:spPr>
      </p:pic>
      <p:pic>
        <p:nvPicPr>
          <p:cNvPr id="9" name="Imagem 8" descr="Santo André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880" y="195486"/>
            <a:ext cx="2283718" cy="2787774"/>
          </a:xfrm>
          <a:prstGeom prst="rect">
            <a:avLst/>
          </a:prstGeom>
        </p:spPr>
      </p:pic>
      <p:pic>
        <p:nvPicPr>
          <p:cNvPr id="10" name="Imagem 9" descr="Santo andré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63888" y="3075806"/>
            <a:ext cx="223224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0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/>
              <a:t>Grupos de idosos da gestão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38"/>
            <a:ext cx="9144000" cy="51435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066800" y="358379"/>
            <a:ext cx="7772400" cy="629195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Grupos de Idosos da </a:t>
            </a:r>
            <a:r>
              <a:rPr lang="pt-BR" sz="2400" b="1" dirty="0" err="1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IIIª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Idade </a:t>
            </a:r>
          </a:p>
        </p:txBody>
      </p:sp>
      <p:pic>
        <p:nvPicPr>
          <p:cNvPr id="8" name="Espaço Reservado para Conteúdo 7" descr="Grupo de idosos gestão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419622"/>
            <a:ext cx="2052228" cy="2736304"/>
          </a:xfrm>
        </p:spPr>
      </p:pic>
      <p:pic>
        <p:nvPicPr>
          <p:cNvPr id="9" name="Imagem 8" descr="grupo idosos gestão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131590"/>
            <a:ext cx="4315972" cy="2427734"/>
          </a:xfrm>
          <a:prstGeom prst="rect">
            <a:avLst/>
          </a:prstGeom>
        </p:spPr>
      </p:pic>
      <p:pic>
        <p:nvPicPr>
          <p:cNvPr id="10" name="Imagem 9" descr="Grupo idosos gestão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2499742"/>
            <a:ext cx="4378762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5718507-79DA-E8DA-0B4C-0CD79365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="" xmlns:a16="http://schemas.microsoft.com/office/drawing/2014/main" id="{1D75F909-F373-A92F-D205-8B01E9CC3D2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07" y="1085850"/>
            <a:ext cx="3368185" cy="3429000"/>
          </a:xfr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B257C4EA-0702-C2F5-43A1-DE0BB2B612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" y="0"/>
            <a:ext cx="9144000" cy="51435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C84764D5-6BE7-91E1-9394-57FA2C29C579}"/>
              </a:ext>
            </a:extLst>
          </p:cNvPr>
          <p:cNvSpPr txBox="1"/>
          <p:nvPr/>
        </p:nvSpPr>
        <p:spPr>
          <a:xfrm>
            <a:off x="428596" y="357172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Grupo de Mulheres 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="" xmlns:a16="http://schemas.microsoft.com/office/drawing/2014/main" id="{35CB1135-0E03-8E34-5EF7-B79D3E4148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40006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984BD2B6-D89C-1D76-D904-C9BE7837F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41947"/>
            <a:ext cx="5785719" cy="38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7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67494"/>
            <a:ext cx="6357982" cy="1008113"/>
          </a:xfrm>
        </p:spPr>
        <p:txBody>
          <a:bodyPr>
            <a:normAutofit/>
          </a:bodyPr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 MUNICIPAL DE DESENVOLVIMENTO SOCIAL</a:t>
            </a:r>
            <a:endParaRPr lang="pt-B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>
          <a:xfrm>
            <a:off x="251520" y="1707654"/>
            <a:ext cx="8435280" cy="309634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pt-BR" dirty="0"/>
              <a:t>            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Conselhos Municipais gerenciados na gestão com reuniões mensais (presencial/remota), trabalham na articulação de entidades e organizações de Assistência Social e na aprovação de planos, gastos com recursos públicos, na fiscalização e acompanhamento da Política Pública.  </a:t>
            </a:r>
          </a:p>
          <a:p>
            <a:pPr marL="0" indent="0"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Conselho Municipal de Assistência Social;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Conselho Municipal da Pessoa Idosa;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Conselho Municipal da Pessoa com Deficiência.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r">
              <a:buNone/>
            </a:pPr>
            <a:r>
              <a:rPr lang="pt-BR" sz="2400" b="1" dirty="0" smtClean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Obrigado!</a:t>
            </a:r>
            <a:endParaRPr lang="pt-BR" sz="2400" b="1" dirty="0">
              <a:solidFill>
                <a:srgbClr val="0067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42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 Próprio">
  <a:themeElements>
    <a:clrScheme name="Capital Própri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l Própri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l Própri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1379</Words>
  <Application>Microsoft Office PowerPoint</Application>
  <PresentationFormat>Apresentação na tela (16:9)</PresentationFormat>
  <Paragraphs>337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41</vt:i4>
      </vt:variant>
    </vt:vector>
  </HeadingPairs>
  <TitlesOfParts>
    <vt:vector size="43" baseType="lpstr">
      <vt:lpstr>Capital Próprio</vt:lpstr>
      <vt:lpstr>Tema do Office</vt:lpstr>
      <vt:lpstr>Apresentação do PowerPoint</vt:lpstr>
      <vt:lpstr>SECRETARIA MUNICIPAL DE    DESENVOLVIMENTO SOCIAL  - SMDS</vt:lpstr>
      <vt:lpstr>Apresentação do PowerPoint</vt:lpstr>
      <vt:lpstr>Apresentação do PowerPoint</vt:lpstr>
      <vt:lpstr>Materiais e produtos  distribuidos  </vt:lpstr>
      <vt:lpstr>Apresentação do PowerPoint</vt:lpstr>
      <vt:lpstr>Grupos de idosos da gestão</vt:lpstr>
      <vt:lpstr>Apresentação do PowerPoint</vt:lpstr>
      <vt:lpstr>SECRETARIA MUNICIPAL DE DESENVOLVIMENTO SOCIAL</vt:lpstr>
      <vt:lpstr>Apresentação do PowerPoint</vt:lpstr>
      <vt:lpstr>            CADASTRO ÚNICO PARA PROGRAMAS SOCIAIS PROGRAMA AUXÍLIO BRASIL </vt:lpstr>
      <vt:lpstr>Apresentação do PowerPoint</vt:lpstr>
      <vt:lpstr>        PROTEÇÃO SOCIAL BÁSICA CRAS      </vt:lpstr>
      <vt:lpstr> Benefícios Eventuais</vt:lpstr>
      <vt:lpstr>         PROTEÇÃO SOCIAL BÁSICA   CRAS</vt:lpstr>
      <vt:lpstr>PROTEÇÃO SOCIAL BÁSICA                 CRAS</vt:lpstr>
      <vt:lpstr>            </vt:lpstr>
      <vt:lpstr>Serviço de Convivência e Fortalecimento de Vínculos – Grupo crochê idosas </vt:lpstr>
      <vt:lpstr>Curso: Atendimento ao cliente. Parceria com IFSC.</vt:lpstr>
      <vt:lpstr>Proteção Especial de Média               Complexidade CREAS</vt:lpstr>
      <vt:lpstr>Proteção Especial de Média               Complexidade CREAS  </vt:lpstr>
      <vt:lpstr>Proteção Especial de Média               Complexidade CREAS</vt:lpstr>
      <vt:lpstr>Proteção Especial de Média               Complexidade CREAS</vt:lpstr>
      <vt:lpstr>Apresentação do PowerPoint</vt:lpstr>
      <vt:lpstr>Apresentação do PowerPoint</vt:lpstr>
      <vt:lpstr>Serviço de Acolhimento Institucional</vt:lpstr>
      <vt:lpstr>Serviço de Acolhimento Institucional</vt:lpstr>
      <vt:lpstr>Atendimentos nas unidades de Saúde </vt:lpstr>
      <vt:lpstr>Atendimentos nas unidades de Saúde </vt:lpstr>
      <vt:lpstr>Frequência Escolar </vt:lpstr>
      <vt:lpstr>Frequência nos Serviços da Rede Socioassistencial </vt:lpstr>
      <vt:lpstr>Atividades de Lazer e Recreação  </vt:lpstr>
      <vt:lpstr>Apresentação do PowerPoint</vt:lpstr>
      <vt:lpstr>Apresentação do PowerPoint</vt:lpstr>
      <vt:lpstr>Serviço de Acolhimento em Família Acolhedora</vt:lpstr>
      <vt:lpstr>Apresentação do PowerPoint</vt:lpstr>
      <vt:lpstr>Apresentação do PowerPoint</vt:lpstr>
      <vt:lpstr> 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usuario</dc:creator>
  <cp:lastModifiedBy>usuário</cp:lastModifiedBy>
  <cp:revision>17</cp:revision>
  <dcterms:modified xsi:type="dcterms:W3CDTF">2022-05-27T11:42:09Z</dcterms:modified>
</cp:coreProperties>
</file>