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81" r:id="rId6"/>
    <p:sldId id="260" r:id="rId7"/>
    <p:sldId id="261" r:id="rId8"/>
    <p:sldId id="263" r:id="rId9"/>
    <p:sldId id="266" r:id="rId10"/>
    <p:sldId id="268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84" r:id="rId19"/>
    <p:sldId id="286" r:id="rId20"/>
    <p:sldId id="285" r:id="rId21"/>
    <p:sldId id="290" r:id="rId22"/>
    <p:sldId id="291" r:id="rId23"/>
    <p:sldId id="287" r:id="rId24"/>
    <p:sldId id="309" r:id="rId25"/>
    <p:sldId id="310" r:id="rId26"/>
    <p:sldId id="311" r:id="rId27"/>
    <p:sldId id="312" r:id="rId28"/>
    <p:sldId id="308" r:id="rId29"/>
  </p:sldIdLst>
  <p:sldSz cx="9144000" cy="5143500" type="screen16x9"/>
  <p:notesSz cx="6797675" cy="9926638"/>
  <p:defaultTextStyle>
    <a:defPPr>
      <a:defRPr lang="pt-B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291" autoAdjust="0"/>
  </p:normalViewPr>
  <p:slideViewPr>
    <p:cSldViewPr>
      <p:cViewPr>
        <p:scale>
          <a:sx n="80" d="100"/>
          <a:sy n="80" d="100"/>
        </p:scale>
        <p:origin x="-1146" y="-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6\arthur\OUVIDORIA\relat&#243;rio%20de%20atendimen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Fiscal de </a:t>
                    </a:r>
                    <a:r>
                      <a:rPr lang="en-US" b="1" dirty="0" err="1">
                        <a:solidFill>
                          <a:schemeClr val="bg1"/>
                        </a:solidFill>
                      </a:rPr>
                      <a:t>Postura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; 32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err="1">
                        <a:solidFill>
                          <a:schemeClr val="bg1"/>
                        </a:solidFill>
                      </a:rPr>
                      <a:t>Educação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 ; 14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Saúde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; 10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53606621186978E-2"/>
                  <c:y val="4.0501644240814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050" dirty="0" err="1"/>
                      <a:t>Conselho</a:t>
                    </a:r>
                    <a:r>
                      <a:rPr lang="en-US" sz="1050" dirty="0"/>
                      <a:t> </a:t>
                    </a:r>
                    <a:r>
                      <a:rPr lang="en-US" sz="1050" dirty="0" err="1"/>
                      <a:t>Tutelar</a:t>
                    </a:r>
                    <a:r>
                      <a:rPr lang="en-US" sz="1050" dirty="0"/>
                      <a:t>; 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'[relatório de atendimentos.xlsx]1º Quad 2022'!$H$55:$H$67</c:f>
              <c:strCache>
                <c:ptCount val="13"/>
                <c:pt idx="0">
                  <c:v>Fiscal de Postura</c:v>
                </c:pt>
                <c:pt idx="1">
                  <c:v>Educação </c:v>
                </c:pt>
                <c:pt idx="2">
                  <c:v>Saúde</c:v>
                </c:pt>
                <c:pt idx="3">
                  <c:v>Infraestrutura, Mobilidade e Segurança Pública</c:v>
                </c:pt>
                <c:pt idx="4">
                  <c:v>Assistência Social</c:v>
                </c:pt>
                <c:pt idx="5">
                  <c:v>Assessoria Especial</c:v>
                </c:pt>
                <c:pt idx="6">
                  <c:v>Iluminação Pública</c:v>
                </c:pt>
                <c:pt idx="7">
                  <c:v>Central do Cidadão</c:v>
                </c:pt>
                <c:pt idx="8">
                  <c:v>Águas Capivari</c:v>
                </c:pt>
                <c:pt idx="9">
                  <c:v>Tributação</c:v>
                </c:pt>
                <c:pt idx="10">
                  <c:v>Conselho Tutelar</c:v>
                </c:pt>
                <c:pt idx="11">
                  <c:v>Departamento Pessoal</c:v>
                </c:pt>
                <c:pt idx="12">
                  <c:v>Sem assunto</c:v>
                </c:pt>
              </c:strCache>
            </c:strRef>
          </c:cat>
          <c:val>
            <c:numRef>
              <c:f>'[relatório de atendimentos.xlsx]1º Quad 2022'!$I$55:$I$67</c:f>
              <c:numCache>
                <c:formatCode>General</c:formatCode>
                <c:ptCount val="13"/>
                <c:pt idx="0">
                  <c:v>32</c:v>
                </c:pt>
                <c:pt idx="1">
                  <c:v>14</c:v>
                </c:pt>
                <c:pt idx="2">
                  <c:v>10</c:v>
                </c:pt>
                <c:pt idx="3">
                  <c:v>7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8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56A1-9DF5-44F2-B7F4-CC6AA83ED6EE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83C7-04D4-4D88-9553-BB7DC12CE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3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>
                <a:solidFill>
                  <a:prstClr val="black"/>
                </a:solidFill>
              </a:rPr>
              <a:pPr/>
              <a:t>27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8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ntroleinterno@capivaridebaixo.sc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AUDIÊNCIA PÚBLICA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(ART.9°§ 4°,LRF)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4327" y="1885739"/>
            <a:ext cx="4648200" cy="58477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1</a:t>
            </a:r>
            <a:r>
              <a:rPr lang="pt-BR" sz="1600" b="1" dirty="0" smtClean="0">
                <a:solidFill>
                  <a:schemeClr val="bg1"/>
                </a:solidFill>
              </a:rPr>
              <a:t>° </a:t>
            </a:r>
            <a:r>
              <a:rPr lang="pt-BR" sz="1600" b="1" dirty="0">
                <a:solidFill>
                  <a:schemeClr val="bg1"/>
                </a:solidFill>
              </a:rPr>
              <a:t>QUADRIMESTRE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smtClean="0">
                <a:solidFill>
                  <a:schemeClr val="bg1"/>
                </a:solidFill>
              </a:rPr>
              <a:t>27/05/2022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1259632" y="2878925"/>
            <a:ext cx="2880320" cy="175432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SECRETARIA DE ADMINISTRAÇÃO,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FINANÇAS 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PLANEJAMENTO URBANO</a:t>
            </a:r>
            <a:endParaRPr lang="pt-BR" sz="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4BE9A19-3EF9-4B46-ADDB-2C1F8107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339502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E1B4A4E-27F8-443F-84FD-8D0E87BAEB4B}"/>
              </a:ext>
            </a:extLst>
          </p:cNvPr>
          <p:cNvSpPr txBox="1">
            <a:spLocks/>
          </p:cNvSpPr>
          <p:nvPr/>
        </p:nvSpPr>
        <p:spPr>
          <a:xfrm>
            <a:off x="683568" y="1296778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DESPESAS</a:t>
            </a:r>
          </a:p>
          <a:p>
            <a:pPr marL="0" indent="0" algn="ctr">
              <a:buNone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PÚBLICAS</a:t>
            </a:r>
            <a:endParaRPr lang="pt-BR" sz="3600" i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6598024-4F46-42AF-9E10-9D6E3371D2CD}"/>
              </a:ext>
            </a:extLst>
          </p:cNvPr>
          <p:cNvSpPr/>
          <p:nvPr/>
        </p:nvSpPr>
        <p:spPr>
          <a:xfrm>
            <a:off x="539553" y="3562971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1° Quadrimestre</a:t>
            </a:r>
            <a:endParaRPr lang="pt-BR" dirty="0"/>
          </a:p>
          <a:p>
            <a:r>
              <a:rPr lang="pt-BR" dirty="0"/>
              <a:t>Período: </a:t>
            </a:r>
            <a:r>
              <a:rPr lang="pt-BR" dirty="0" smtClean="0"/>
              <a:t>01/2022 a 04/2022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4AAE51A-6700-47C2-AAE8-68384711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11511"/>
            <a:ext cx="6264696" cy="504056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DESPESAS POR FUNÇÃO DE GOVERNO</a:t>
            </a:r>
          </a:p>
        </p:txBody>
      </p:sp>
      <p:graphicFrame>
        <p:nvGraphicFramePr>
          <p:cNvPr id="6" name="Espaço Reservado para Conteúdo 7">
            <a:extLst>
              <a:ext uri="{FF2B5EF4-FFF2-40B4-BE49-F238E27FC236}">
                <a16:creationId xmlns:a16="http://schemas.microsoft.com/office/drawing/2014/main" xmlns="" id="{B23EB802-BAEA-45D9-88C4-5CD2E5183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569994"/>
              </p:ext>
            </p:extLst>
          </p:nvPr>
        </p:nvGraphicFramePr>
        <p:xfrm>
          <a:off x="719573" y="1019134"/>
          <a:ext cx="7704856" cy="391225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99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Despesa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EXECUTADA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Adm.Geral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Legislativo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1.177.688,31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Adm.Geral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Executivo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747.399,84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Secr. </a:t>
                      </a:r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Finanças e Planej. Urbano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3.759.290,60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Secr. Educação, Cultura, esporte e 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9.727.542,78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Secr. Assis. Social e da Família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1.223.998,78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Fundo Mun. </a:t>
                      </a:r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Ass.Crian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FIA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79.216,90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Secr. Industria e Comercio e </a:t>
                      </a:r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Rural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564.193,21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Secr. Munic. Obras, Viação, Trânsito e Meio Ambiente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4.973.530,01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Fundo Municipal de Saúde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5.985.976,10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EXECUTADA ATÉ 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28.238.836,53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5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Fonte:  Comparativo</a:t>
                      </a:r>
                      <a:r>
                        <a:rPr lang="pt-B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Despesa Autorizada com a Liquidada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(TC 08)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E22E802-4A41-4D62-B5CF-D7E792A0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123478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921534EF-DF5F-4299-BAC5-17BC3600B41C}"/>
              </a:ext>
            </a:extLst>
          </p:cNvPr>
          <p:cNvSpPr txBox="1">
            <a:spLocks/>
          </p:cNvSpPr>
          <p:nvPr/>
        </p:nvSpPr>
        <p:spPr>
          <a:xfrm>
            <a:off x="570654" y="987193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>
              <a:buNone/>
            </a:pP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LIMITES CONSTITUCIONAIS E LEGAIS</a:t>
            </a:r>
            <a:endParaRPr lang="pt-BR" sz="3600" i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D48624E-A85D-411D-B630-EB0AF860BF60}"/>
              </a:ext>
            </a:extLst>
          </p:cNvPr>
          <p:cNvSpPr/>
          <p:nvPr/>
        </p:nvSpPr>
        <p:spPr>
          <a:xfrm>
            <a:off x="539553" y="3469110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1° Quadrimestre</a:t>
            </a:r>
            <a:endParaRPr lang="pt-BR" dirty="0"/>
          </a:p>
          <a:p>
            <a:r>
              <a:rPr lang="pt-BR" dirty="0"/>
              <a:t>Período: </a:t>
            </a:r>
            <a:r>
              <a:rPr lang="pt-BR" dirty="0" smtClean="0"/>
              <a:t>01/2022 a 04/2022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98A0F99-E1ED-4894-9B9D-EE527FA6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6" y="195486"/>
            <a:ext cx="6452784" cy="596602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000000"/>
                </a:solidFill>
              </a:rPr>
              <a:t>CÁLCULO DE CUMP. AO ARTIGO 212-A, inciso XI da CF</a:t>
            </a:r>
            <a:endParaRPr lang="pt-BR" sz="2200" b="1" dirty="0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4F268A24-C2BD-48AD-9ACC-8B4A355C0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13609"/>
              </p:ext>
            </p:extLst>
          </p:nvPr>
        </p:nvGraphicFramePr>
        <p:xfrm>
          <a:off x="323529" y="1059582"/>
          <a:ext cx="8579296" cy="35820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75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4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30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RECURSOS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R$ 6.913.382,37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Rendimento de Aplicação Financeira /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R$ 56.752,80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DE CALCULO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R$ 6.970.135,17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Que Deveria Ser Aplicado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R$ 4.879.094,62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 Efetivamente Gasto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R$ 4.766.854,18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Aplicado A Maior/ Menor que o Limite Constitucional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-R$ 112.240,44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26 da lei 14.113/2020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Aplicado C/ Remuneração de Profissionais do Ens. Infantil - Superávit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R$ 654.990,54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F0E68C4-5F9D-4A69-AD22-826FB912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512511" cy="1143000"/>
          </a:xfrm>
        </p:spPr>
        <p:txBody>
          <a:bodyPr/>
          <a:lstStyle/>
          <a:p>
            <a:r>
              <a:rPr lang="pt-BR" dirty="0"/>
              <a:t>LIMITES – EDUCAÇÃO</a:t>
            </a:r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F5A0C8F8-8128-4B11-BE4D-5371D5C54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269846"/>
              </p:ext>
            </p:extLst>
          </p:nvPr>
        </p:nvGraphicFramePr>
        <p:xfrm>
          <a:off x="179513" y="1078575"/>
          <a:ext cx="8784976" cy="40121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4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0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71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  <a:r>
                        <a:rPr lang="pt-BR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Liquidado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6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despesa com Educação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9.523.051,99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 para efeito de Cálculo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4.418.247,70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Mínimo de 25%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5.876.068,23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3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1.457.820,53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5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CUMPRIMENTO</a:t>
                      </a:r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C2102FF-DADA-4D7F-B6DF-1B9E9CD7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" y="123478"/>
            <a:ext cx="6512511" cy="1143000"/>
          </a:xfrm>
        </p:spPr>
        <p:txBody>
          <a:bodyPr/>
          <a:lstStyle/>
          <a:p>
            <a:r>
              <a:rPr lang="pt-BR" dirty="0"/>
              <a:t>LIMITES – SAÚDE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7AA703F-83C6-4B71-AB46-644748F1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165473"/>
              </p:ext>
            </p:extLst>
          </p:nvPr>
        </p:nvGraphicFramePr>
        <p:xfrm>
          <a:off x="251521" y="1059584"/>
          <a:ext cx="8640963" cy="40678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05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7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Liquidado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3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 com Saúde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R$ 5.985.976,10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 para efeito de Cálculo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R$ 4.135.945,91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Mínimo de 15%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R$ 3.525.640,94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5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R$ 610.304,97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069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CUMPRIMENTO 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Cumprido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144523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54D25D1-6E17-4440-810A-D4D77ED6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23478"/>
            <a:ext cx="6512511" cy="1143000"/>
          </a:xfrm>
        </p:spPr>
        <p:txBody>
          <a:bodyPr/>
          <a:lstStyle/>
          <a:p>
            <a:r>
              <a:rPr lang="pt-BR" dirty="0"/>
              <a:t>LIMITES – PESSOAL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xmlns="" id="{DEE48FA2-302A-4EB1-A5AB-B7355B0D7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973268"/>
              </p:ext>
            </p:extLst>
          </p:nvPr>
        </p:nvGraphicFramePr>
        <p:xfrm>
          <a:off x="395536" y="1266479"/>
          <a:ext cx="8301609" cy="35269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4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4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5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RCL do Município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últimos 12 meses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Despesa com Pessoal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Limite máximo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Despesa com pessoal realizada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Percentual da RCL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Executivo (54%)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98.901.737,13 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53.406.938,05 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44.849.615,60 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45,35%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Legislativo (6%)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98.901.737,13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5.934.104,23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3.007.277,54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Consolidado (60%)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98.901.737,13 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59.341.042,28 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47.856.893,14 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Limites Constitucionais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CUMPRIDO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91DD1343-0503-45F5-8191-7A561D9E3FCF}"/>
              </a:ext>
            </a:extLst>
          </p:cNvPr>
          <p:cNvSpPr txBox="1">
            <a:spLocks/>
          </p:cNvSpPr>
          <p:nvPr/>
        </p:nvSpPr>
        <p:spPr>
          <a:xfrm>
            <a:off x="467544" y="1131591"/>
            <a:ext cx="7772400" cy="1730623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76"/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Acompanhamento das Metas Bimestrais</a:t>
            </a: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4C234CC2-D911-4D94-B935-58873E03B7C9}"/>
              </a:ext>
            </a:extLst>
          </p:cNvPr>
          <p:cNvSpPr txBox="1">
            <a:spLocks/>
          </p:cNvSpPr>
          <p:nvPr/>
        </p:nvSpPr>
        <p:spPr>
          <a:xfrm>
            <a:off x="683568" y="3435847"/>
            <a:ext cx="6912768" cy="882119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Consolidadas até o </a:t>
            </a:r>
            <a:r>
              <a:rPr lang="pt-BR" dirty="0" smtClean="0"/>
              <a:t>1ºQuadrimestre/2022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A027838-E2B1-4299-9BBA-7DD231A8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33950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COMPARATIVO </a:t>
            </a:r>
            <a:br>
              <a:rPr lang="pt-BR" sz="3200" dirty="0"/>
            </a:br>
            <a:r>
              <a:rPr lang="pt-BR" sz="3200" dirty="0"/>
              <a:t>RECEITA PREVISTA X REALIZADA</a:t>
            </a:r>
            <a:br>
              <a:rPr lang="pt-BR" sz="3200" dirty="0"/>
            </a:br>
            <a:r>
              <a:rPr lang="pt-BR" sz="2800" dirty="0"/>
              <a:t>DESPESA AUTORIZADA X </a:t>
            </a:r>
            <a:r>
              <a:rPr lang="pt-BR" sz="2800" dirty="0" smtClean="0"/>
              <a:t>EMPENHADA</a:t>
            </a:r>
            <a:endParaRPr lang="pt-BR" sz="32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F8FAFA6E-F095-44DF-9846-05859F771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74553"/>
              </p:ext>
            </p:extLst>
          </p:nvPr>
        </p:nvGraphicFramePr>
        <p:xfrm>
          <a:off x="457200" y="1707655"/>
          <a:ext cx="8229600" cy="13257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90000"/>
                    </a:scheme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1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3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2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Receita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Prevista na LOA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Realizada até o 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Tahoma"/>
                        </a:rPr>
                        <a:t>1º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Diferença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Percentual da meta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ahoma"/>
                        </a:rPr>
                        <a:t>1º Quadrimestre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89.986.990,88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35.916.892,84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54.070.098,04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39,91%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xmlns="" id="{7A91D9FC-B497-45C4-9C71-92C259671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524615"/>
              </p:ext>
            </p:extLst>
          </p:nvPr>
        </p:nvGraphicFramePr>
        <p:xfrm>
          <a:off x="431541" y="3363839"/>
          <a:ext cx="8280920" cy="142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3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26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29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Despesa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Prevista na LOA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Tahoma"/>
                        </a:rPr>
                        <a:t>Liquidada até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Tahoma"/>
                        </a:rPr>
                        <a:t>1º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Diferença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Percentual da meta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24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ahoma"/>
                        </a:rPr>
                        <a:t>1º Quadrimestre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89.986.990,88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28.238.836,53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61.748.154,35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31,38%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4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1600" dirty="0">
                <a:latin typeface="+mj-lt"/>
              </a:rPr>
              <a:t>DEMONSTRATIVO SIMPLIFICADO  DO RELATÓRIO RESUMIDO DA EXECUÇÃO ORÇAMENTÁRIA – RREO (CONSOLIDADO EXECUTIVO X LEGISLATIVO)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C689F58-7E33-4B31-AA8F-AA434AA26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32219"/>
              </p:ext>
            </p:extLst>
          </p:nvPr>
        </p:nvGraphicFramePr>
        <p:xfrm>
          <a:off x="323529" y="987574"/>
          <a:ext cx="7200800" cy="389527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03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6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BALANÇO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Até 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1°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89.986.990,88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89.986.990,88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35.916.892,84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Déficit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Saldo de Exercícios  Anteriores (Créditos adicionais)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10.436.779,11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89.986.990,88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102.754.873,99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Empenhadas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52.056.676,12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Liquidadas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28.238.836,53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Pagas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26.608.781,07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Superávit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7.678.206,31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</p:spTree>
    <p:extLst>
      <p:ext uri="{BB962C8B-B14F-4D97-AF65-F5344CB8AC3E}">
        <p14:creationId xmlns:p14="http://schemas.microsoft.com/office/powerpoint/2010/main" val="17690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48351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1187624" y="1779663"/>
            <a:ext cx="6400800" cy="3024336"/>
          </a:xfrm>
          <a:prstGeom prst="rect">
            <a:avLst/>
          </a:prstGeom>
        </p:spPr>
        <p:txBody>
          <a:bodyPr lIns="91438" tIns="45719" rIns="91438" bIns="45719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 algn="ctr">
              <a:buNone/>
            </a:pPr>
            <a:r>
              <a:rPr lang="pt-BR" b="1" dirty="0"/>
              <a:t>OBJETIVO DA AUDIÊNCIA:</a:t>
            </a:r>
          </a:p>
          <a:p>
            <a:pPr marL="45719" indent="0" algn="ctr">
              <a:buNone/>
            </a:pPr>
            <a:r>
              <a:rPr lang="pt-BR" b="1" dirty="0"/>
              <a:t>APRESENTAR RELATÓRIOS DE AVALIAÇÃO E CUMPRIMENTO DAS METAS FISCAIS DO </a:t>
            </a:r>
          </a:p>
          <a:p>
            <a:pPr marL="45719" indent="0" algn="ctr">
              <a:buNone/>
            </a:pPr>
            <a:r>
              <a:rPr lang="pt-BR" b="1" dirty="0" smtClean="0"/>
              <a:t>1º Quadrimestre </a:t>
            </a:r>
            <a:r>
              <a:rPr lang="pt-BR" b="1" dirty="0"/>
              <a:t>DE </a:t>
            </a:r>
            <a:r>
              <a:rPr lang="pt-BR" b="1" dirty="0" smtClean="0"/>
              <a:t>2022 </a:t>
            </a:r>
            <a:endParaRPr lang="pt-BR" b="1" dirty="0"/>
          </a:p>
          <a:p>
            <a:pPr marL="45719" indent="0" algn="ctr">
              <a:buNone/>
            </a:pPr>
            <a:r>
              <a:rPr lang="pt-BR" b="1" dirty="0"/>
              <a:t>Legislação: Art. 9º. § 4º., combinado com Art. 48º. § Único da L.C. 101/2000 (Lei de Responsabilidade Fiscal).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900" dirty="0"/>
              <a:t>RESUMO DOS RESTOS À PAGAR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95742"/>
              </p:ext>
            </p:extLst>
          </p:nvPr>
        </p:nvGraphicFramePr>
        <p:xfrm>
          <a:off x="251520" y="1131590"/>
          <a:ext cx="8784976" cy="1727835"/>
        </p:xfrm>
        <a:graphic>
          <a:graphicData uri="http://schemas.openxmlformats.org/drawingml/2006/table">
            <a:tbl>
              <a:tblPr/>
              <a:tblGrid>
                <a:gridCol w="2351793"/>
                <a:gridCol w="1626847"/>
                <a:gridCol w="1493968"/>
                <a:gridCol w="1685521"/>
                <a:gridCol w="1626847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RESTOS A PAGAR POR PODER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CANCELAMENTO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Executivo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4.299.167,85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42.540,80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2.758.518,20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1.498.108,85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Legislativo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7.634,70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134,70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7.500,00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4.306.802,55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42.540,80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2.758.652,90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1.505.608,85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Demonstrativo Simplificado 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Relat.Resumido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Exec.Orç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(RREO-Anexo14)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143508" y="555527"/>
            <a:ext cx="8856984" cy="984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900" dirty="0"/>
              <a:t>RELATÓRIO DAS DÍVIDAS RECONHECIDAS</a:t>
            </a:r>
          </a:p>
          <a:p>
            <a:r>
              <a:rPr lang="pt-BR" sz="2900" dirty="0"/>
              <a:t>E NÃO RECONHECIDAS NO </a:t>
            </a:r>
            <a:r>
              <a:rPr lang="pt-BR" sz="2900" dirty="0" smtClean="0"/>
              <a:t>1º Quadrimestre</a:t>
            </a:r>
            <a:endParaRPr lang="pt-BR" sz="2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110294" y="4227935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16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67359"/>
              </p:ext>
            </p:extLst>
          </p:nvPr>
        </p:nvGraphicFramePr>
        <p:xfrm>
          <a:off x="186565" y="1923678"/>
          <a:ext cx="8956082" cy="2560320"/>
        </p:xfrm>
        <a:graphic>
          <a:graphicData uri="http://schemas.openxmlformats.org/drawingml/2006/table">
            <a:tbl>
              <a:tblPr/>
              <a:tblGrid>
                <a:gridCol w="1929354"/>
                <a:gridCol w="1591986"/>
                <a:gridCol w="1512168"/>
                <a:gridCol w="1296144"/>
                <a:gridCol w="1296144"/>
                <a:gridCol w="1330286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PARCELAMENTOS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Anterior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Dívidas contabilizadas anterior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INSS/PASEP/CSN/FATIMA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5.942.634,63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584.490,03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5.358.144,60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PRECATÓRIO FGTS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6.938.487,33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437.256,39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6.501.230,94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      -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12.881.121,96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1.021.746,42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11.859.375,54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9502"/>
            <a:ext cx="5616624" cy="792088"/>
          </a:xfrm>
        </p:spPr>
        <p:txBody>
          <a:bodyPr>
            <a:normAutofit fontScale="90000"/>
          </a:bodyPr>
          <a:lstStyle/>
          <a:p>
            <a:r>
              <a:rPr lang="pt-BR" sz="3000" dirty="0"/>
              <a:t>OUVIDORIA</a:t>
            </a:r>
            <a:br>
              <a:rPr lang="pt-BR" sz="3000" dirty="0"/>
            </a:br>
            <a:r>
              <a:rPr lang="pt-BR" sz="2200" dirty="0"/>
              <a:t>Número de </a:t>
            </a:r>
            <a:r>
              <a:rPr lang="pt-BR" sz="2200" dirty="0" smtClean="0"/>
              <a:t>atendimentos </a:t>
            </a:r>
            <a:r>
              <a:rPr lang="pt-BR" sz="2200" dirty="0"/>
              <a:t>até o 1</a:t>
            </a:r>
            <a:r>
              <a:rPr lang="pt-BR" sz="2200" dirty="0" smtClean="0"/>
              <a:t>°Quadrimestre 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795916"/>
              </p:ext>
            </p:extLst>
          </p:nvPr>
        </p:nvGraphicFramePr>
        <p:xfrm>
          <a:off x="179512" y="913842"/>
          <a:ext cx="5857560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302986"/>
              </p:ext>
            </p:extLst>
          </p:nvPr>
        </p:nvGraphicFramePr>
        <p:xfrm>
          <a:off x="5796136" y="1635646"/>
          <a:ext cx="2448272" cy="31335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95046"/>
                <a:gridCol w="1353226"/>
              </a:tblGrid>
              <a:tr h="132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Fiscal de Postura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2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Educação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2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Saúde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Infraestrutura, Mobilidade e Segurança Pública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2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Assistência Social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7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Assessoria Especial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7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Iluminação Pública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7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Central do Cidadão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2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Águas Capivari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2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Tributação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2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Conselho Tutelar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7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Departamento Pessoal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2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Sem assunto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345378"/>
              </p:ext>
            </p:extLst>
          </p:nvPr>
        </p:nvGraphicFramePr>
        <p:xfrm>
          <a:off x="1763688" y="4135389"/>
          <a:ext cx="2592287" cy="1008111"/>
        </p:xfrm>
        <a:graphic>
          <a:graphicData uri="http://schemas.openxmlformats.org/drawingml/2006/table">
            <a:tbl>
              <a:tblPr lastRow="1" bandRow="1">
                <a:tableStyleId>{AF606853-7671-496A-8E4F-DF71F8EC918B}</a:tableStyleId>
              </a:tblPr>
              <a:tblGrid>
                <a:gridCol w="2166476"/>
                <a:gridCol w="425811"/>
              </a:tblGrid>
              <a:tr h="33603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E-ouvidoria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77</a:t>
                      </a:r>
                      <a:endParaRPr lang="pt-BR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Carta</a:t>
                      </a:r>
                      <a:r>
                        <a:rPr lang="pt-BR" sz="1400" baseline="0" dirty="0" smtClean="0"/>
                        <a:t> de Serviços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14</a:t>
                      </a:r>
                      <a:endParaRPr lang="pt-BR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TOTAL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91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0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4" y="0"/>
            <a:ext cx="9141292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468272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Fundo da Infância e Adolescência FIA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70" y="1491630"/>
            <a:ext cx="86409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O Fia é administrado pelo Conselho Municipal da Criança e Adolescente.</a:t>
            </a:r>
          </a:p>
          <a:p>
            <a:pPr>
              <a:lnSpc>
                <a:spcPct val="150000"/>
              </a:lnSpc>
            </a:pPr>
            <a:r>
              <a:rPr lang="pt-BR" dirty="0"/>
              <a:t>As reuniões ordinárias são realizadas mensalmente, havendo necessidade realiza-se extraordinárias. Atribuições:</a:t>
            </a:r>
          </a:p>
          <a:p>
            <a:endParaRPr lang="pt-BR" dirty="0"/>
          </a:p>
          <a:p>
            <a:r>
              <a:rPr lang="pt-BR" dirty="0"/>
              <a:t>Comissão do Fia</a:t>
            </a:r>
          </a:p>
          <a:p>
            <a:r>
              <a:rPr lang="pt-BR" dirty="0"/>
              <a:t>Comissão de </a:t>
            </a:r>
            <a:r>
              <a:rPr lang="pt-BR" dirty="0" smtClean="0"/>
              <a:t>Monitoramento e Avaliação</a:t>
            </a:r>
            <a:endParaRPr lang="pt-BR" dirty="0"/>
          </a:p>
          <a:p>
            <a:r>
              <a:rPr lang="pt-BR" dirty="0"/>
              <a:t>Comissão de Normas e Documentos</a:t>
            </a:r>
          </a:p>
          <a:p>
            <a:endParaRPr lang="pt-BR" dirty="0"/>
          </a:p>
          <a:p>
            <a:r>
              <a:rPr lang="pt-BR" dirty="0"/>
              <a:t>O Fia esta com </a:t>
            </a:r>
            <a:r>
              <a:rPr lang="pt-BR" dirty="0" smtClean="0"/>
              <a:t>um projeto </a:t>
            </a:r>
            <a:r>
              <a:rPr lang="pt-BR" dirty="0"/>
              <a:t>em execução com recurso </a:t>
            </a:r>
            <a:r>
              <a:rPr lang="pt-BR" dirty="0" smtClean="0"/>
              <a:t>Chancelados e dois com recurso próprio do FIA:</a:t>
            </a:r>
            <a:endParaRPr lang="pt-B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81" y="2283718"/>
            <a:ext cx="3136348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4" y="0"/>
            <a:ext cx="9141292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5536" y="204769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Fundo da Infância e Adolescência FIA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70" y="1491630"/>
            <a:ext cx="864096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723935" y="1029965"/>
            <a:ext cx="59449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Metamorfose repasse </a:t>
            </a:r>
            <a:r>
              <a:rPr lang="pt-BR" dirty="0" smtClean="0"/>
              <a:t>valor R$38.800,00 , sendo R$31.040,00</a:t>
            </a:r>
          </a:p>
          <a:p>
            <a:r>
              <a:rPr lang="pt-BR" dirty="0" smtClean="0"/>
              <a:t> a entidade </a:t>
            </a:r>
            <a:r>
              <a:rPr lang="pt-BR" dirty="0" err="1" smtClean="0"/>
              <a:t>Ceaca</a:t>
            </a:r>
            <a:r>
              <a:rPr lang="pt-BR" dirty="0" smtClean="0"/>
              <a:t> e retido ao FIA 20% R$7.760,00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67" y="1956501"/>
            <a:ext cx="3133000" cy="2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15766"/>
            <a:ext cx="2924616" cy="219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" y="682194"/>
            <a:ext cx="2502650" cy="445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0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4" y="0"/>
            <a:ext cx="9141292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5536" y="204769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Fundo da Infância e Adolescência FIA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70" y="1491630"/>
            <a:ext cx="864096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723935" y="1029965"/>
            <a:ext cx="6515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Projeto Mídias sociais os “benefícios e malefícios das redes sociais” </a:t>
            </a:r>
          </a:p>
          <a:p>
            <a:r>
              <a:rPr lang="pt-BR" dirty="0" smtClean="0"/>
              <a:t>valor R$40.000,00 a entidade </a:t>
            </a:r>
            <a:r>
              <a:rPr lang="pt-BR" dirty="0" err="1" smtClean="0"/>
              <a:t>Ceaca</a:t>
            </a:r>
            <a:r>
              <a:rPr lang="pt-BR" dirty="0" smtClean="0"/>
              <a:t>, projeto em andamento.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1" y="1275606"/>
            <a:ext cx="2331374" cy="310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24065"/>
            <a:ext cx="4377003" cy="328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4" y="0"/>
            <a:ext cx="9141292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5536" y="204769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Fundo da Infância e Adolescência FIA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70" y="1491630"/>
            <a:ext cx="864096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95536" y="3363838"/>
            <a:ext cx="38732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Projeto “Cidadania em Ação: Direitos e </a:t>
            </a:r>
          </a:p>
          <a:p>
            <a:r>
              <a:rPr lang="pt-BR" dirty="0" smtClean="0"/>
              <a:t>Deveres  do ECA” valor R$39.000,00 </a:t>
            </a:r>
          </a:p>
          <a:p>
            <a:r>
              <a:rPr lang="pt-BR" dirty="0" smtClean="0"/>
              <a:t>a entidade </a:t>
            </a:r>
            <a:r>
              <a:rPr lang="pt-BR" dirty="0" err="1" smtClean="0"/>
              <a:t>Ceaca</a:t>
            </a:r>
            <a:r>
              <a:rPr lang="pt-BR" dirty="0" smtClean="0"/>
              <a:t>, </a:t>
            </a:r>
          </a:p>
          <a:p>
            <a:r>
              <a:rPr lang="pt-BR" dirty="0" smtClean="0"/>
              <a:t>projeto em andamento.</a:t>
            </a:r>
          </a:p>
          <a:p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43" y="1956501"/>
            <a:ext cx="2269691" cy="302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8" y="975742"/>
            <a:ext cx="4737961" cy="21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45396"/>
            <a:ext cx="2184007" cy="291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8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400" dirty="0"/>
              <a:t>AGRADECEMOS A PARTICIPAÇÃO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755576" y="1203598"/>
            <a:ext cx="4648200" cy="33855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1259632" y="2878925"/>
            <a:ext cx="2880320" cy="1754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dirty="0" smtClean="0"/>
              <a:t>Glauco Gazola Zanella</a:t>
            </a:r>
            <a:endParaRPr lang="pt-BR" dirty="0"/>
          </a:p>
          <a:p>
            <a:pPr algn="ctr"/>
            <a:r>
              <a:rPr lang="pt-BR" dirty="0"/>
              <a:t>Secretaria de  Administração  e Finanças</a:t>
            </a:r>
          </a:p>
          <a:p>
            <a:pPr algn="ctr"/>
            <a:r>
              <a:rPr lang="pt-BR" dirty="0">
                <a:hlinkClick r:id="rId4"/>
              </a:rPr>
              <a:t>controleinterno@capivaridebaixo.sc.gov.</a:t>
            </a:r>
            <a:r>
              <a:rPr lang="pt-BR" b="1" dirty="0">
                <a:hlinkClick r:id="rId4"/>
              </a:rPr>
              <a:t>br</a:t>
            </a:r>
            <a:endParaRPr lang="pt-BR" b="1" dirty="0"/>
          </a:p>
          <a:p>
            <a:pPr algn="ctr"/>
            <a:r>
              <a:rPr lang="pt-BR" b="1" dirty="0" smtClean="0"/>
              <a:t>27/05/2022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95998" y="9112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para prestação de contas do </a:t>
            </a:r>
          </a:p>
          <a:p>
            <a:pPr algn="ctr"/>
            <a:r>
              <a:rPr lang="pt-BR" sz="2400" dirty="0" smtClean="0"/>
              <a:t>1º Quadrimestre </a:t>
            </a:r>
            <a:r>
              <a:rPr lang="pt-BR" sz="2400" dirty="0"/>
              <a:t>/</a:t>
            </a:r>
            <a:r>
              <a:rPr lang="pt-BR" sz="2400" dirty="0" smtClean="0"/>
              <a:t>2022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5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6CB030A-A9D6-49B7-BA41-62584A11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95486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76B57458-132E-4E88-9377-16D0792C0644}"/>
              </a:ext>
            </a:extLst>
          </p:cNvPr>
          <p:cNvSpPr txBox="1">
            <a:spLocks/>
          </p:cNvSpPr>
          <p:nvPr/>
        </p:nvSpPr>
        <p:spPr>
          <a:xfrm>
            <a:off x="1337994" y="1719657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/>
              <a:t>PRINCÍPIOS CONSTITUCIONAIS QUE REGEM A ADMINISTRAÇÃO PÚBLICA (Artigo 37º. da C.F.)</a:t>
            </a:r>
          </a:p>
          <a:p>
            <a:pPr marL="0" indent="0">
              <a:buNone/>
            </a:pPr>
            <a:endParaRPr lang="pt-BR" b="1"/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LEGALIDADE;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IMPESSOALIDADE;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MORALIDADE;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PUBLICIDADE;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EFICIÊNCIA. 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F418B2C-BFAA-4E14-A6B3-FD1B2D0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0429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02539121-0395-4215-92BC-FB6A11D15CBE}"/>
              </a:ext>
            </a:extLst>
          </p:cNvPr>
          <p:cNvSpPr txBox="1">
            <a:spLocks/>
          </p:cNvSpPr>
          <p:nvPr/>
        </p:nvSpPr>
        <p:spPr>
          <a:xfrm>
            <a:off x="0" y="1131591"/>
            <a:ext cx="9144000" cy="468052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300" dirty="0"/>
              <a:t>PRINCÍPIOS BASILARES DA LEI DE RESPONSABILIDADE FISCAL - LRF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Planejamento: (Destinar tempo e recursos necessários para execução das ações administrativas com maior eficiência);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Transparência: (dar conhecimento à sociedade das ações governamentais);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Participação Popular: (que as audiências públicas se tornem o centro das decisões);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Equilíbrio: (Prevenção de déficits);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Preservação do Patrimônio Público: (Impedir a utilização indevida dos recursos públicos);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Limitação da Despesa: (Restabelecer as contas públicas aos limites estabelecidos por Lei);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Controle do Endividamento Público: (Manter o equilíbrio das contas e cumprir os limites estabelecidos por lei).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008E9A9-0C4C-4050-9B2B-21BAB99B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12347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6DB9C491-7848-419D-93CB-910807CC06BD}"/>
              </a:ext>
            </a:extLst>
          </p:cNvPr>
          <p:cNvSpPr txBox="1">
            <a:spLocks/>
          </p:cNvSpPr>
          <p:nvPr/>
        </p:nvSpPr>
        <p:spPr>
          <a:xfrm>
            <a:off x="1371600" y="1545302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TÓPICOS DA APRESENTAÇÃO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RECEITAS PÚBLICAS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DESPESAS PÚBLICAS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LIMITES LEGAIS E CONSTITUCIONAIS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ACOMPANHAMENTO DAS METAS QUADRIMESTRAIS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RELATÓRIO RESUMIDO DA EXECUÇÃO ORÇAMENTÁRIA </a:t>
            </a:r>
            <a:r>
              <a:rPr lang="pt-BR" b="1" dirty="0" smtClean="0"/>
              <a:t>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AÇÕES REALIZADAS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721C53B-7397-4B1F-8822-532D55E3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95486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FDE22235-56B6-442A-A0AC-1C22EB74A6E3}"/>
              </a:ext>
            </a:extLst>
          </p:cNvPr>
          <p:cNvSpPr txBox="1">
            <a:spLocks/>
          </p:cNvSpPr>
          <p:nvPr/>
        </p:nvSpPr>
        <p:spPr>
          <a:xfrm>
            <a:off x="611560" y="1141819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RECEITAS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PÚBLICAS</a:t>
            </a:r>
            <a:endParaRPr lang="pt-BR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1230EF9-4DC5-49A0-A0DE-EDF9B446101A}"/>
              </a:ext>
            </a:extLst>
          </p:cNvPr>
          <p:cNvSpPr/>
          <p:nvPr/>
        </p:nvSpPr>
        <p:spPr>
          <a:xfrm>
            <a:off x="611560" y="3600145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1° </a:t>
            </a:r>
            <a:r>
              <a:rPr lang="pt-BR" dirty="0"/>
              <a:t>Quadrimestre</a:t>
            </a:r>
          </a:p>
          <a:p>
            <a:r>
              <a:rPr lang="pt-BR" dirty="0"/>
              <a:t>Período: </a:t>
            </a:r>
            <a:r>
              <a:rPr lang="pt-BR" dirty="0" smtClean="0"/>
              <a:t>01/2022 </a:t>
            </a:r>
            <a:r>
              <a:rPr lang="pt-BR" dirty="0"/>
              <a:t>a </a:t>
            </a:r>
            <a:r>
              <a:rPr lang="pt-BR" dirty="0" smtClean="0"/>
              <a:t>04/2022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5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" y="1"/>
            <a:ext cx="9144000" cy="5508929"/>
          </a:xfrm>
          <a:prstGeom prst="rect">
            <a:avLst/>
          </a:pr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xmlns="" id="{81F63709-3EA8-448B-A778-9587DF229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353176"/>
              </p:ext>
            </p:extLst>
          </p:nvPr>
        </p:nvGraphicFramePr>
        <p:xfrm>
          <a:off x="107504" y="1195192"/>
          <a:ext cx="8784976" cy="363911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9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 da Receita</a:t>
                      </a:r>
                    </a:p>
                  </a:txBody>
                  <a:tcPr marL="7829" marR="7829" marT="782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Tributária (Receita Própria)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ISS,ITBI, I.R, TAXAS(alvará, lixo,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Contribuições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Iluminação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Pública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Rendimentos e Alienações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de Água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FPM, SUS,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FUNDEB, ICMS,IPVA, FNDE,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SUAS,etc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 Ativa, Multas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Juros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</a:t>
                      </a:r>
                      <a:r>
                        <a:rPr lang="pt-BR" sz="20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Convênios e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investimentos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Ded. Receita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Deduções de FUNDEB e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deduções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900" dirty="0"/>
              <a:t>ESTRUTURA DA RECEITA</a:t>
            </a:r>
          </a:p>
        </p:txBody>
      </p:sp>
    </p:spTree>
    <p:extLst>
      <p:ext uri="{BB962C8B-B14F-4D97-AF65-F5344CB8AC3E}">
        <p14:creationId xmlns:p14="http://schemas.microsoft.com/office/powerpoint/2010/main" val="7797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58770B7B-4D48-4395-84E3-966955B4B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90338"/>
              </p:ext>
            </p:extLst>
          </p:nvPr>
        </p:nvGraphicFramePr>
        <p:xfrm>
          <a:off x="395537" y="699542"/>
          <a:ext cx="8352927" cy="41745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2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6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17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Realizado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Tributária(impostos e taxas)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19.789.287,00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4.497.538,40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Contribuições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685.262,60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Patrimonial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965.005,24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01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Agropecuária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92.345,00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1.619,94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Serviços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6.055.000,00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2.335.358,68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Transfer</a:t>
                      </a:r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Correntes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63.143.108,88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26.243.467,25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Outr</a:t>
                      </a:r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Receitas </a:t>
                      </a:r>
                      <a:r>
                        <a:rPr lang="pt-BR" sz="14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Corrent</a:t>
                      </a:r>
                      <a:endParaRPr lang="pt-BR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795.650,00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630.299,92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Transfer</a:t>
                      </a:r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Capital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558.340,81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Receitas Correntes </a:t>
                      </a:r>
                      <a:r>
                        <a:rPr lang="pt-BR" sz="14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Intra-Orçamentária</a:t>
                      </a:r>
                      <a:endParaRPr lang="pt-BR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84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89.986.990,88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35.916.892,84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1450">
                <a:tc gridSpan="4">
                  <a:txBody>
                    <a:bodyPr/>
                    <a:lstStyle/>
                    <a:p>
                      <a:pPr lvl="1" algn="l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Fonte: Balanço Orçamentário (RREO-Anexo1)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1520" y="59905"/>
            <a:ext cx="6192688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fontAlgn="b"/>
            <a:r>
              <a:rPr lang="pt-BR" sz="2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RECEITA POR CATEGORIA ECONÔMICA</a:t>
            </a:r>
          </a:p>
        </p:txBody>
      </p:sp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800" dirty="0"/>
              <a:t>RECEITAS TRIBUTÁRIAS e </a:t>
            </a:r>
            <a:br>
              <a:rPr lang="pt-BR" sz="2800" dirty="0"/>
            </a:br>
            <a:r>
              <a:rPr lang="pt-BR" sz="2800" dirty="0"/>
              <a:t>COMTRIBUIÇÕES DE MELHORIAS</a:t>
            </a:r>
            <a:endParaRPr lang="pt-BR" sz="2900" dirty="0"/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xmlns="" id="{B51BBB59-B505-4F74-A10E-95A755BBA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446131"/>
              </p:ext>
            </p:extLst>
          </p:nvPr>
        </p:nvGraphicFramePr>
        <p:xfrm>
          <a:off x="539552" y="1316412"/>
          <a:ext cx="8136905" cy="35867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TRIBUTÁRIAS E CONTRIBUIÇÕES DE MELHORIAS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°Quadrimestre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3.902.802,00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475.240,14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8.017.500,00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2.355.781,63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ITBI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869.895,00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160.308,43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3.700.000,00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750.419,46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9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Taxas e Contribuição de Melhorias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3.299.090,00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755.788,74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8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19.789.287,00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4.497.538,40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Demost. Dos Resultados Primários (RREO-Anexo </a:t>
            </a:r>
            <a:r>
              <a:rPr lang="pt-BR" sz="1100" b="1" dirty="0">
                <a:solidFill>
                  <a:srgbClr val="000000"/>
                </a:solidFill>
              </a:rPr>
              <a:t>6)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12585</TotalTime>
  <Words>1362</Words>
  <Application>Microsoft Office PowerPoint</Application>
  <PresentationFormat>Apresentação na tela (16:9)</PresentationFormat>
  <Paragraphs>435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Tema do Office</vt:lpstr>
      <vt:lpstr>2_Tema do Office</vt:lpstr>
      <vt:lpstr>Apresentação do PowerPoint</vt:lpstr>
      <vt:lpstr> AUDIÊNCIA PÚBLICA 1º Quadrimestre  </vt:lpstr>
      <vt:lpstr> AUDIÊNCIA PÚBLICA 1º Quadrimestre  </vt:lpstr>
      <vt:lpstr> AUDIÊNCIA PÚBLICA 1º Quadrimestre  </vt:lpstr>
      <vt:lpstr> AUDIÊNCIA PÚBLICA 1º Quadrimestre  </vt:lpstr>
      <vt:lpstr> AUDIÊNCIA PÚBLICA 1º Quadrimestre  </vt:lpstr>
      <vt:lpstr>ESTRUTURA DA RECEITA</vt:lpstr>
      <vt:lpstr>Apresentação do PowerPoint</vt:lpstr>
      <vt:lpstr>RECEITAS TRIBUTÁRIAS e  COMTRIBUIÇÕES DE MELHORIAS</vt:lpstr>
      <vt:lpstr> AUDIÊNCIA PÚBLICA 1º Quadrimestre  </vt:lpstr>
      <vt:lpstr>DESPESAS POR FUNÇÃO DE GOVERNO</vt:lpstr>
      <vt:lpstr> AUDIÊNCIA PÚBLICA 1º Quadrimestre  </vt:lpstr>
      <vt:lpstr>CÁLCULO DE CUMP. AO ARTIGO 212-A, inciso XI da CF</vt:lpstr>
      <vt:lpstr>LIMITES – EDUCAÇÃO</vt:lpstr>
      <vt:lpstr>LIMITES – SAÚDE</vt:lpstr>
      <vt:lpstr>LIMITES – PESSOAL</vt:lpstr>
      <vt:lpstr>Apresentação do PowerPoint</vt:lpstr>
      <vt:lpstr>COMPARATIVO  RECEITA PREVISTA X REALIZADA DESPESA AUTORIZADA X EMPENHADA</vt:lpstr>
      <vt:lpstr>Apresentação do PowerPoint</vt:lpstr>
      <vt:lpstr>Apresentação do PowerPoint</vt:lpstr>
      <vt:lpstr>Apresentação do PowerPoint</vt:lpstr>
      <vt:lpstr>OUVIDORIA Número de atendimentos até o 1°Quadrimestre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</cp:lastModifiedBy>
  <cp:revision>210</cp:revision>
  <cp:lastPrinted>2022-05-20T15:28:56Z</cp:lastPrinted>
  <dcterms:created xsi:type="dcterms:W3CDTF">2021-05-10T18:20:11Z</dcterms:created>
  <dcterms:modified xsi:type="dcterms:W3CDTF">2022-05-26T15:06:33Z</dcterms:modified>
</cp:coreProperties>
</file>