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5" r:id="rId12"/>
    <p:sldId id="297" r:id="rId13"/>
    <p:sldId id="298" r:id="rId14"/>
    <p:sldId id="269" r:id="rId15"/>
    <p:sldId id="272" r:id="rId16"/>
    <p:sldId id="270" r:id="rId17"/>
    <p:sldId id="271" r:id="rId18"/>
    <p:sldId id="277" r:id="rId19"/>
    <p:sldId id="279" r:id="rId20"/>
    <p:sldId id="282" r:id="rId21"/>
    <p:sldId id="283" r:id="rId22"/>
    <p:sldId id="307" r:id="rId23"/>
    <p:sldId id="286" r:id="rId24"/>
    <p:sldId id="288" r:id="rId25"/>
    <p:sldId id="300" r:id="rId26"/>
    <p:sldId id="301" r:id="rId27"/>
    <p:sldId id="304" r:id="rId28"/>
    <p:sldId id="303" r:id="rId29"/>
    <p:sldId id="302" r:id="rId30"/>
    <p:sldId id="306" r:id="rId31"/>
    <p:sldId id="293" r:id="rId32"/>
    <p:sldId id="294" r:id="rId33"/>
    <p:sldId id="295" r:id="rId34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3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0.10.6\arthur\PPA-LDO-LOA\LDO%202023\PLANILHA%20DESPESAS%20BASE%20LOA-LDO%202023%20modelo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'[PLANILHA DESPESAS BASE LOA-LDO 2023 modelo2.xlsx]Metas Fiscais-Receita'!$A$42:$E$42</c:f>
              <c:strCache>
                <c:ptCount val="1"/>
                <c:pt idx="0">
                  <c:v>RECEITA TOTAL  LÍQUIDA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8917363011176361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363183027004273"/>
                  <c:y val="7.2463768115942689E-3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8216719936688347"/>
                  <c:y val="-3.6231884057971015E-3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9092523779798365"/>
                  <c:y val="3.6231884057971015E-3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'[PLANILHA DESPESAS BASE LOA-LDO 2023 modelo2.xlsx]Metas Fiscais-Receita'!$F$41:$I$41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'[PLANILHA DESPESAS BASE LOA-LDO 2023 modelo2.xlsx]Metas Fiscais-Receita'!$F$42:$I$42</c:f>
              <c:numCache>
                <c:formatCode>#,##0.00</c:formatCode>
                <c:ptCount val="4"/>
                <c:pt idx="0">
                  <c:v>88232968.680000007</c:v>
                </c:pt>
                <c:pt idx="1">
                  <c:v>98742713.849999994</c:v>
                </c:pt>
                <c:pt idx="2">
                  <c:v>89986990.879999995</c:v>
                </c:pt>
                <c:pt idx="3">
                  <c:v>94714764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41637632"/>
        <c:axId val="241713152"/>
        <c:axId val="0"/>
      </c:bar3DChart>
      <c:catAx>
        <c:axId val="241637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41713152"/>
        <c:crosses val="autoZero"/>
        <c:auto val="1"/>
        <c:lblAlgn val="ctr"/>
        <c:lblOffset val="100"/>
        <c:noMultiLvlLbl val="0"/>
      </c:catAx>
      <c:valAx>
        <c:axId val="241713152"/>
        <c:scaling>
          <c:orientation val="minMax"/>
        </c:scaling>
        <c:delete val="1"/>
        <c:axPos val="b"/>
        <c:numFmt formatCode="#,##0.00" sourceLinked="1"/>
        <c:majorTickMark val="none"/>
        <c:minorTickMark val="none"/>
        <c:tickLblPos val="nextTo"/>
        <c:crossAx val="2416376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38407699037619E-2"/>
          <c:y val="5.5555555555555552E-2"/>
          <c:w val="0.71377646544181972"/>
          <c:h val="0.8330941965587634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val>
            <c:numRef>
              <c:f>'[PLANILHA DESPESAS BASE LOA-LDO 2023 modelo2.xlsx]PROGRAMA'!$D$49:$G$49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val>
        </c:ser>
        <c:ser>
          <c:idx val="1"/>
          <c:order val="1"/>
          <c:invertIfNegative val="0"/>
          <c:val>
            <c:numRef>
              <c:f>'[PLANILHA DESPESAS BASE LOA-LDO 2023 modelo2.xlsx]PROGRAMA'!$D$50:$G$50</c:f>
              <c:numCache>
                <c:formatCode>#,##0.00</c:formatCode>
                <c:ptCount val="4"/>
                <c:pt idx="0">
                  <c:v>79623431.580000013</c:v>
                </c:pt>
                <c:pt idx="1">
                  <c:v>82482573.550000012</c:v>
                </c:pt>
                <c:pt idx="2">
                  <c:v>90154286.589999989</c:v>
                </c:pt>
                <c:pt idx="3">
                  <c:v>89986990.879999995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37184"/>
        <c:axId val="214238720"/>
      </c:barChart>
      <c:catAx>
        <c:axId val="214237184"/>
        <c:scaling>
          <c:orientation val="minMax"/>
        </c:scaling>
        <c:delete val="1"/>
        <c:axPos val="l"/>
        <c:majorTickMark val="out"/>
        <c:minorTickMark val="none"/>
        <c:tickLblPos val="nextTo"/>
        <c:crossAx val="214238720"/>
        <c:crosses val="autoZero"/>
        <c:auto val="1"/>
        <c:lblAlgn val="ctr"/>
        <c:lblOffset val="100"/>
        <c:noMultiLvlLbl val="0"/>
      </c:catAx>
      <c:valAx>
        <c:axId val="21423872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14237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32906-85E8-467E-8298-34E7071C3E07}" type="datetimeFigureOut">
              <a:rPr lang="pt-BR" smtClean="0"/>
              <a:t>13/04/2022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6C38B-6A4C-4B25-9EFA-09250CD3DC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748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E6EC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E6EC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E6EC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339773" y="0"/>
            <a:ext cx="1281804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371075" y="1524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376159" y="3654552"/>
            <a:ext cx="4815840" cy="3203447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7426451" y="3683507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80577" y="0"/>
            <a:ext cx="3008630" cy="6858000"/>
          </a:xfrm>
          <a:custGeom>
            <a:avLst/>
            <a:gdLst/>
            <a:ahLst/>
            <a:cxnLst/>
            <a:rect l="l" t="t" r="r" b="b"/>
            <a:pathLst>
              <a:path w="3008629" h="6858000">
                <a:moveTo>
                  <a:pt x="3008374" y="0"/>
                </a:moveTo>
                <a:lnTo>
                  <a:pt x="2043498" y="0"/>
                </a:lnTo>
                <a:lnTo>
                  <a:pt x="0" y="6857996"/>
                </a:lnTo>
                <a:lnTo>
                  <a:pt x="3008374" y="6857996"/>
                </a:lnTo>
                <a:lnTo>
                  <a:pt x="3008374" y="0"/>
                </a:lnTo>
                <a:close/>
              </a:path>
            </a:pathLst>
          </a:custGeom>
          <a:solidFill>
            <a:srgbClr val="0E6EC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605857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41" y="0"/>
                </a:moveTo>
                <a:lnTo>
                  <a:pt x="0" y="0"/>
                </a:lnTo>
                <a:lnTo>
                  <a:pt x="1207429" y="6857996"/>
                </a:lnTo>
                <a:lnTo>
                  <a:pt x="2586141" y="6857996"/>
                </a:lnTo>
                <a:lnTo>
                  <a:pt x="2586141" y="0"/>
                </a:lnTo>
                <a:close/>
              </a:path>
            </a:pathLst>
          </a:custGeom>
          <a:solidFill>
            <a:srgbClr val="0E6E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933687" y="3048000"/>
            <a:ext cx="3258820" cy="3810000"/>
          </a:xfrm>
          <a:custGeom>
            <a:avLst/>
            <a:gdLst/>
            <a:ahLst/>
            <a:cxnLst/>
            <a:rect l="l" t="t" r="r" b="b"/>
            <a:pathLst>
              <a:path w="3258820" h="3810000">
                <a:moveTo>
                  <a:pt x="3258311" y="0"/>
                </a:moveTo>
                <a:lnTo>
                  <a:pt x="0" y="3809999"/>
                </a:lnTo>
                <a:lnTo>
                  <a:pt x="3258311" y="3809999"/>
                </a:lnTo>
                <a:lnTo>
                  <a:pt x="3258311" y="0"/>
                </a:lnTo>
                <a:close/>
              </a:path>
            </a:pathLst>
          </a:custGeom>
          <a:solidFill>
            <a:srgbClr val="009DD9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339312" y="0"/>
            <a:ext cx="2849880" cy="6858000"/>
          </a:xfrm>
          <a:custGeom>
            <a:avLst/>
            <a:gdLst/>
            <a:ahLst/>
            <a:cxnLst/>
            <a:rect l="l" t="t" r="r" b="b"/>
            <a:pathLst>
              <a:path w="2849879" h="6858000">
                <a:moveTo>
                  <a:pt x="2849639" y="0"/>
                </a:moveTo>
                <a:lnTo>
                  <a:pt x="0" y="0"/>
                </a:lnTo>
                <a:lnTo>
                  <a:pt x="2466225" y="6857996"/>
                </a:lnTo>
                <a:lnTo>
                  <a:pt x="2849639" y="6857996"/>
                </a:lnTo>
                <a:lnTo>
                  <a:pt x="2849639" y="0"/>
                </a:lnTo>
                <a:close/>
              </a:path>
            </a:pathLst>
          </a:custGeom>
          <a:solidFill>
            <a:srgbClr val="0076A2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899648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303" y="0"/>
                </a:moveTo>
                <a:lnTo>
                  <a:pt x="1017690" y="0"/>
                </a:lnTo>
                <a:lnTo>
                  <a:pt x="0" y="6857996"/>
                </a:lnTo>
                <a:lnTo>
                  <a:pt x="1289303" y="6857996"/>
                </a:lnTo>
                <a:lnTo>
                  <a:pt x="1289303" y="0"/>
                </a:lnTo>
                <a:close/>
              </a:path>
            </a:pathLst>
          </a:custGeom>
          <a:solidFill>
            <a:srgbClr val="58AAF1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940748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0E6EC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372343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0E6EC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0E6EC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59457" y="951687"/>
            <a:ext cx="8673084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0E6EC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5833" y="2924953"/>
            <a:ext cx="8787765" cy="1695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bilidade@capivaridebaixo.sc.gov.b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76159" y="0"/>
            <a:ext cx="4818380" cy="6868159"/>
            <a:chOff x="7376159" y="0"/>
            <a:chExt cx="4818380" cy="686815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39773" y="0"/>
              <a:ext cx="1281804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371075" y="1524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14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76159" y="3654552"/>
              <a:ext cx="4815840" cy="320344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426451" y="3683507"/>
              <a:ext cx="4763770" cy="3176905"/>
            </a:xfrm>
            <a:custGeom>
              <a:avLst/>
              <a:gdLst/>
              <a:ahLst/>
              <a:cxnLst/>
              <a:rect l="l" t="t" r="r" b="b"/>
              <a:pathLst>
                <a:path w="4763770" h="3176904">
                  <a:moveTo>
                    <a:pt x="4763516" y="0"/>
                  </a:moveTo>
                  <a:lnTo>
                    <a:pt x="0" y="3176586"/>
                  </a:lnTo>
                </a:path>
              </a:pathLst>
            </a:custGeom>
            <a:ln w="9143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180577" y="0"/>
              <a:ext cx="3008630" cy="6858000"/>
            </a:xfrm>
            <a:custGeom>
              <a:avLst/>
              <a:gdLst/>
              <a:ahLst/>
              <a:cxnLst/>
              <a:rect l="l" t="t" r="r" b="b"/>
              <a:pathLst>
                <a:path w="3008629" h="6858000">
                  <a:moveTo>
                    <a:pt x="3008374" y="0"/>
                  </a:moveTo>
                  <a:lnTo>
                    <a:pt x="2043498" y="0"/>
                  </a:lnTo>
                  <a:lnTo>
                    <a:pt x="0" y="6857996"/>
                  </a:lnTo>
                  <a:lnTo>
                    <a:pt x="3008374" y="6857996"/>
                  </a:lnTo>
                  <a:lnTo>
                    <a:pt x="3008374" y="0"/>
                  </a:lnTo>
                  <a:close/>
                </a:path>
              </a:pathLst>
            </a:custGeom>
            <a:solidFill>
              <a:srgbClr val="0E6EC5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605857" y="0"/>
              <a:ext cx="2586355" cy="6858000"/>
            </a:xfrm>
            <a:custGeom>
              <a:avLst/>
              <a:gdLst/>
              <a:ahLst/>
              <a:cxnLst/>
              <a:rect l="l" t="t" r="r" b="b"/>
              <a:pathLst>
                <a:path w="2586354" h="6858000">
                  <a:moveTo>
                    <a:pt x="2586141" y="0"/>
                  </a:moveTo>
                  <a:lnTo>
                    <a:pt x="0" y="0"/>
                  </a:lnTo>
                  <a:lnTo>
                    <a:pt x="1207429" y="6857996"/>
                  </a:lnTo>
                  <a:lnTo>
                    <a:pt x="2586141" y="6857996"/>
                  </a:lnTo>
                  <a:lnTo>
                    <a:pt x="2586141" y="0"/>
                  </a:lnTo>
                  <a:close/>
                </a:path>
              </a:pathLst>
            </a:custGeom>
            <a:solidFill>
              <a:srgbClr val="0E6EC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33687" y="3048000"/>
              <a:ext cx="3258820" cy="3810000"/>
            </a:xfrm>
            <a:custGeom>
              <a:avLst/>
              <a:gdLst/>
              <a:ahLst/>
              <a:cxnLst/>
              <a:rect l="l" t="t" r="r" b="b"/>
              <a:pathLst>
                <a:path w="3258820" h="3810000">
                  <a:moveTo>
                    <a:pt x="3258311" y="0"/>
                  </a:moveTo>
                  <a:lnTo>
                    <a:pt x="0" y="3809999"/>
                  </a:lnTo>
                  <a:lnTo>
                    <a:pt x="3258311" y="3809999"/>
                  </a:lnTo>
                  <a:lnTo>
                    <a:pt x="3258311" y="0"/>
                  </a:lnTo>
                  <a:close/>
                </a:path>
              </a:pathLst>
            </a:custGeom>
            <a:solidFill>
              <a:srgbClr val="009DD9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339312" y="0"/>
              <a:ext cx="2849880" cy="6858000"/>
            </a:xfrm>
            <a:custGeom>
              <a:avLst/>
              <a:gdLst/>
              <a:ahLst/>
              <a:cxnLst/>
              <a:rect l="l" t="t" r="r" b="b"/>
              <a:pathLst>
                <a:path w="2849879" h="6858000">
                  <a:moveTo>
                    <a:pt x="2849639" y="0"/>
                  </a:moveTo>
                  <a:lnTo>
                    <a:pt x="0" y="0"/>
                  </a:lnTo>
                  <a:lnTo>
                    <a:pt x="2466225" y="6857996"/>
                  </a:lnTo>
                  <a:lnTo>
                    <a:pt x="2849639" y="6857996"/>
                  </a:lnTo>
                  <a:lnTo>
                    <a:pt x="2849639" y="0"/>
                  </a:lnTo>
                  <a:close/>
                </a:path>
              </a:pathLst>
            </a:custGeom>
            <a:solidFill>
              <a:srgbClr val="0076A2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899648" y="0"/>
              <a:ext cx="1289685" cy="6858000"/>
            </a:xfrm>
            <a:custGeom>
              <a:avLst/>
              <a:gdLst/>
              <a:ahLst/>
              <a:cxnLst/>
              <a:rect l="l" t="t" r="r" b="b"/>
              <a:pathLst>
                <a:path w="1289684" h="6858000">
                  <a:moveTo>
                    <a:pt x="1289303" y="0"/>
                  </a:moveTo>
                  <a:lnTo>
                    <a:pt x="1017690" y="0"/>
                  </a:lnTo>
                  <a:lnTo>
                    <a:pt x="0" y="6857996"/>
                  </a:lnTo>
                  <a:lnTo>
                    <a:pt x="1289303" y="6857996"/>
                  </a:lnTo>
                  <a:lnTo>
                    <a:pt x="1289303" y="0"/>
                  </a:lnTo>
                  <a:close/>
                </a:path>
              </a:pathLst>
            </a:custGeom>
            <a:solidFill>
              <a:srgbClr val="58AAF1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940748" y="0"/>
              <a:ext cx="1248410" cy="6858000"/>
            </a:xfrm>
            <a:custGeom>
              <a:avLst/>
              <a:gdLst/>
              <a:ahLst/>
              <a:cxnLst/>
              <a:rect l="l" t="t" r="r" b="b"/>
              <a:pathLst>
                <a:path w="1248409" h="6858000">
                  <a:moveTo>
                    <a:pt x="1248203" y="0"/>
                  </a:moveTo>
                  <a:lnTo>
                    <a:pt x="0" y="0"/>
                  </a:lnTo>
                  <a:lnTo>
                    <a:pt x="1107740" y="6857996"/>
                  </a:lnTo>
                  <a:lnTo>
                    <a:pt x="1248203" y="6857996"/>
                  </a:lnTo>
                  <a:lnTo>
                    <a:pt x="1248203" y="0"/>
                  </a:lnTo>
                  <a:close/>
                </a:path>
              </a:pathLst>
            </a:custGeom>
            <a:solidFill>
              <a:srgbClr val="0E6EC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372343" y="3590543"/>
              <a:ext cx="1816735" cy="3267710"/>
            </a:xfrm>
            <a:custGeom>
              <a:avLst/>
              <a:gdLst/>
              <a:ahLst/>
              <a:cxnLst/>
              <a:rect l="l" t="t" r="r" b="b"/>
              <a:pathLst>
                <a:path w="1816734" h="3267709">
                  <a:moveTo>
                    <a:pt x="1816607" y="0"/>
                  </a:moveTo>
                  <a:lnTo>
                    <a:pt x="0" y="3267455"/>
                  </a:lnTo>
                  <a:lnTo>
                    <a:pt x="1816607" y="3267455"/>
                  </a:lnTo>
                  <a:lnTo>
                    <a:pt x="1816607" y="0"/>
                  </a:lnTo>
                  <a:close/>
                </a:path>
              </a:pathLst>
            </a:custGeom>
            <a:solidFill>
              <a:srgbClr val="0E6EC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0" y="0"/>
            <a:ext cx="841375" cy="5666740"/>
          </a:xfrm>
          <a:custGeom>
            <a:avLst/>
            <a:gdLst/>
            <a:ahLst/>
            <a:cxnLst/>
            <a:rect l="l" t="t" r="r" b="b"/>
            <a:pathLst>
              <a:path w="841375" h="5666740">
                <a:moveTo>
                  <a:pt x="841247" y="0"/>
                </a:moveTo>
                <a:lnTo>
                  <a:pt x="0" y="0"/>
                </a:lnTo>
                <a:lnTo>
                  <a:pt x="0" y="5666232"/>
                </a:lnTo>
                <a:lnTo>
                  <a:pt x="841247" y="0"/>
                </a:lnTo>
                <a:close/>
              </a:path>
            </a:pathLst>
          </a:custGeom>
          <a:solidFill>
            <a:srgbClr val="0E6EC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208022" y="1878533"/>
            <a:ext cx="6990080" cy="203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/>
              <a:t>Audiência</a:t>
            </a:r>
            <a:r>
              <a:rPr sz="6600" spc="-85" dirty="0"/>
              <a:t> </a:t>
            </a:r>
            <a:r>
              <a:rPr sz="6600" dirty="0"/>
              <a:t>Pública</a:t>
            </a:r>
          </a:p>
          <a:p>
            <a:pPr marL="3168015">
              <a:lnSpc>
                <a:spcPct val="100000"/>
              </a:lnSpc>
              <a:spcBef>
                <a:spcPts val="5"/>
              </a:spcBef>
            </a:pPr>
            <a:r>
              <a:rPr sz="6600" dirty="0"/>
              <a:t>LDO</a:t>
            </a:r>
            <a:r>
              <a:rPr sz="6600" spc="-90" dirty="0"/>
              <a:t> </a:t>
            </a:r>
            <a:r>
              <a:rPr sz="6600" spc="-5" dirty="0" smtClean="0"/>
              <a:t>20</a:t>
            </a:r>
            <a:r>
              <a:rPr lang="pt-BR" sz="6600" spc="-5" dirty="0" smtClean="0"/>
              <a:t>23</a:t>
            </a:r>
            <a:endParaRPr sz="6600" dirty="0"/>
          </a:p>
        </p:txBody>
      </p:sp>
      <p:sp>
        <p:nvSpPr>
          <p:cNvPr id="16" name="object 16"/>
          <p:cNvSpPr txBox="1"/>
          <p:nvPr/>
        </p:nvSpPr>
        <p:spPr>
          <a:xfrm>
            <a:off x="2083435" y="4298205"/>
            <a:ext cx="6612890" cy="1078230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sz="2800" spc="-20" dirty="0">
                <a:solidFill>
                  <a:schemeClr val="tx2"/>
                </a:solidFill>
                <a:latin typeface="Trebuchet MS"/>
                <a:cs typeface="Trebuchet MS"/>
              </a:rPr>
              <a:t>Prefeitura</a:t>
            </a:r>
            <a:r>
              <a:rPr sz="2800" spc="-1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Municipal</a:t>
            </a:r>
            <a:r>
              <a:rPr sz="2800" spc="-2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de</a:t>
            </a:r>
            <a:r>
              <a:rPr sz="2800" spc="1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chemeClr val="tx2"/>
                </a:solidFill>
                <a:latin typeface="Trebuchet MS"/>
                <a:cs typeface="Trebuchet MS"/>
              </a:rPr>
              <a:t>Capivari</a:t>
            </a:r>
            <a:r>
              <a:rPr sz="2800" spc="3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de</a:t>
            </a:r>
            <a:r>
              <a:rPr sz="2800" spc="-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Baixo</a:t>
            </a:r>
            <a:endParaRPr sz="28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76200">
              <a:lnSpc>
                <a:spcPct val="100000"/>
              </a:lnSpc>
              <a:spcBef>
                <a:spcPts val="1040"/>
              </a:spcBef>
            </a:pPr>
            <a:r>
              <a:rPr sz="2000" b="1" spc="-15" dirty="0" err="1">
                <a:solidFill>
                  <a:schemeClr val="tx2"/>
                </a:solidFill>
                <a:latin typeface="Trebuchet MS"/>
                <a:cs typeface="Trebuchet MS"/>
              </a:rPr>
              <a:t>Secretaria</a:t>
            </a:r>
            <a:r>
              <a:rPr sz="2000" b="1" spc="4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pt-BR" sz="2000" b="1" spc="-5" dirty="0" smtClean="0">
                <a:solidFill>
                  <a:schemeClr val="tx2"/>
                </a:solidFill>
                <a:latin typeface="Trebuchet MS"/>
                <a:cs typeface="Trebuchet MS"/>
              </a:rPr>
              <a:t>Municipal de Gestão e da Fazenda</a:t>
            </a:r>
            <a:endParaRPr sz="20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007" y="528015"/>
            <a:ext cx="47345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Composição</a:t>
            </a:r>
            <a:r>
              <a:rPr spc="-65" dirty="0"/>
              <a:t> </a:t>
            </a:r>
            <a:r>
              <a:rPr dirty="0"/>
              <a:t>LDO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1642363"/>
            <a:ext cx="8532495" cy="3441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Lei Complementar</a:t>
            </a:r>
            <a:r>
              <a:rPr sz="2800" b="1" spc="-5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nº</a:t>
            </a:r>
            <a:r>
              <a:rPr sz="2800" b="1" spc="-3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5" dirty="0">
                <a:solidFill>
                  <a:srgbClr val="0D0D0D"/>
                </a:solidFill>
                <a:latin typeface="Trebuchet MS"/>
                <a:cs typeface="Trebuchet MS"/>
              </a:rPr>
              <a:t>101,</a:t>
            </a:r>
            <a:r>
              <a:rPr sz="2800" b="1" spc="-7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de</a:t>
            </a:r>
            <a:r>
              <a:rPr sz="2800" b="1" spc="-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04/05/2000,</a:t>
            </a:r>
            <a:r>
              <a:rPr sz="2800" b="1" spc="-24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-5" dirty="0">
                <a:solidFill>
                  <a:srgbClr val="0D0D0D"/>
                </a:solidFill>
                <a:latin typeface="Trebuchet MS"/>
                <a:cs typeface="Trebuchet MS"/>
              </a:rPr>
              <a:t>Art.</a:t>
            </a:r>
            <a:r>
              <a:rPr sz="2800" b="1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4º,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5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Equilíbrio</a:t>
            </a:r>
            <a:r>
              <a:rPr sz="2800" spc="-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entre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 receitas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e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despesas;</a:t>
            </a:r>
            <a:endParaRPr sz="28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Critérios</a:t>
            </a:r>
            <a:r>
              <a:rPr sz="2800" spc="1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2800" spc="-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formas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</a:t>
            </a:r>
            <a:r>
              <a:rPr sz="2800" spc="-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limitação</a:t>
            </a:r>
            <a:r>
              <a:rPr sz="2800" spc="2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</a:t>
            </a:r>
            <a:r>
              <a:rPr sz="2800" spc="-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empenho;</a:t>
            </a:r>
            <a:endParaRPr sz="2800">
              <a:latin typeface="Trebuchet MS"/>
              <a:cs typeface="Trebuchet MS"/>
            </a:endParaRPr>
          </a:p>
          <a:p>
            <a:pPr marL="469900" marR="1283335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Normas</a:t>
            </a:r>
            <a:r>
              <a:rPr sz="2800" spc="-2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relativas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ao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controle</a:t>
            </a:r>
            <a:r>
              <a:rPr sz="2800" spc="-5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 custos</a:t>
            </a:r>
            <a:r>
              <a:rPr sz="2800" spc="-4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à </a:t>
            </a:r>
            <a:r>
              <a:rPr sz="2800" spc="-8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avaliação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resultados;</a:t>
            </a:r>
            <a:endParaRPr sz="2800"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Demais</a:t>
            </a:r>
            <a:r>
              <a:rPr sz="2800" spc="-2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condições</a:t>
            </a:r>
            <a:r>
              <a:rPr sz="2800" spc="-6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exigências</a:t>
            </a:r>
            <a:r>
              <a:rPr sz="2800" spc="-7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para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transferências </a:t>
            </a:r>
            <a:r>
              <a:rPr sz="2800" spc="-8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recursos</a:t>
            </a:r>
            <a:r>
              <a:rPr sz="2800" spc="-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a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entidades</a:t>
            </a:r>
            <a:r>
              <a:rPr sz="2800" spc="-1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públicas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2800" spc="-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privadas.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98277"/>
              </p:ext>
            </p:extLst>
          </p:nvPr>
        </p:nvGraphicFramePr>
        <p:xfrm>
          <a:off x="1189973" y="5181600"/>
          <a:ext cx="7535543" cy="1321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2575"/>
                <a:gridCol w="1092835"/>
                <a:gridCol w="1268730"/>
                <a:gridCol w="1054100"/>
                <a:gridCol w="1151889"/>
                <a:gridCol w="1415414"/>
              </a:tblGrid>
              <a:tr h="22096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ME TA - EVOLUÇÃO DA RECEITA 2020-2023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095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2209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RECEITA BRUTA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96.624.058,93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108.665.722,83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99.778.940,88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105.069.751,00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410.138.473,64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2209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DEDUÇÕES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-8.391.090,25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-9.923.008,98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-9.791.950,00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-10.354.987,00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-38.461.036,23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3657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RECEITA TOTAL  LÍQUIDA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88.232.968,68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98.742.713,85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89.986.990,88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94.714.764,00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371.677.437,41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1676400" y="609600"/>
            <a:ext cx="78518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kern="0" spc="-5" dirty="0">
                <a:solidFill>
                  <a:srgbClr val="0E6EC5"/>
                </a:solidFill>
                <a:latin typeface="Trebuchet MS"/>
              </a:rPr>
              <a:t>ME</a:t>
            </a:r>
            <a:r>
              <a:rPr lang="pt-BR" sz="4400" b="1" kern="0" spc="-470" dirty="0">
                <a:solidFill>
                  <a:srgbClr val="0E6EC5"/>
                </a:solidFill>
                <a:latin typeface="Trebuchet MS"/>
              </a:rPr>
              <a:t>T</a:t>
            </a:r>
            <a:r>
              <a:rPr lang="pt-BR" sz="4400" b="1" kern="0" dirty="0">
                <a:solidFill>
                  <a:srgbClr val="0E6EC5"/>
                </a:solidFill>
                <a:latin typeface="Trebuchet MS"/>
              </a:rPr>
              <a:t>A</a:t>
            </a:r>
            <a:r>
              <a:rPr lang="pt-BR" sz="4400" b="1" kern="0" spc="-260" dirty="0">
                <a:solidFill>
                  <a:srgbClr val="0E6EC5"/>
                </a:solidFill>
                <a:latin typeface="Trebuchet MS"/>
              </a:rPr>
              <a:t> </a:t>
            </a:r>
            <a:r>
              <a:rPr lang="pt-BR" sz="4400" b="1" kern="0" dirty="0">
                <a:solidFill>
                  <a:srgbClr val="0E6EC5"/>
                </a:solidFill>
                <a:latin typeface="Trebuchet MS"/>
              </a:rPr>
              <a:t>-</a:t>
            </a:r>
            <a:r>
              <a:rPr lang="pt-BR" sz="4400" b="1" kern="0" spc="5" dirty="0">
                <a:solidFill>
                  <a:srgbClr val="0E6EC5"/>
                </a:solidFill>
                <a:latin typeface="Trebuchet MS"/>
              </a:rPr>
              <a:t> </a:t>
            </a:r>
            <a:r>
              <a:rPr lang="pt-BR" sz="4400" b="1" kern="0" dirty="0">
                <a:solidFill>
                  <a:srgbClr val="0E6EC5"/>
                </a:solidFill>
                <a:latin typeface="Trebuchet MS"/>
              </a:rPr>
              <a:t>Evol</a:t>
            </a:r>
            <a:r>
              <a:rPr lang="pt-BR" sz="4400" b="1" kern="0" spc="-20" dirty="0">
                <a:solidFill>
                  <a:srgbClr val="0E6EC5"/>
                </a:solidFill>
                <a:latin typeface="Trebuchet MS"/>
              </a:rPr>
              <a:t>u</a:t>
            </a:r>
            <a:r>
              <a:rPr lang="pt-BR" sz="4400" b="1" kern="0" dirty="0">
                <a:solidFill>
                  <a:srgbClr val="0E6EC5"/>
                </a:solidFill>
                <a:latin typeface="Trebuchet MS"/>
              </a:rPr>
              <a:t>ção das Re</a:t>
            </a:r>
            <a:r>
              <a:rPr lang="pt-BR" sz="4400" b="1" kern="0" spc="-20" dirty="0">
                <a:solidFill>
                  <a:srgbClr val="0E6EC5"/>
                </a:solidFill>
                <a:latin typeface="Trebuchet MS"/>
              </a:rPr>
              <a:t>c</a:t>
            </a:r>
            <a:r>
              <a:rPr lang="pt-BR" sz="4400" b="1" kern="0" dirty="0">
                <a:solidFill>
                  <a:srgbClr val="0E6EC5"/>
                </a:solidFill>
                <a:latin typeface="Trebuchet MS"/>
              </a:rPr>
              <a:t>eitas</a:t>
            </a:r>
            <a:endParaRPr lang="pt-BR" sz="4400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167719"/>
              </p:ext>
            </p:extLst>
          </p:nvPr>
        </p:nvGraphicFramePr>
        <p:xfrm>
          <a:off x="1676400" y="1524000"/>
          <a:ext cx="7250482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70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83280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ME</a:t>
            </a:r>
            <a:r>
              <a:rPr sz="3200" spc="-470" dirty="0"/>
              <a:t>T</a:t>
            </a:r>
            <a:r>
              <a:rPr sz="3200" dirty="0"/>
              <a:t>A</a:t>
            </a:r>
            <a:r>
              <a:rPr sz="3200" spc="-260" dirty="0"/>
              <a:t> </a:t>
            </a:r>
            <a:r>
              <a:rPr sz="3200" dirty="0"/>
              <a:t>-</a:t>
            </a:r>
            <a:r>
              <a:rPr sz="3200" spc="5" dirty="0"/>
              <a:t> </a:t>
            </a:r>
            <a:r>
              <a:rPr sz="3200" dirty="0"/>
              <a:t>Evol</a:t>
            </a:r>
            <a:r>
              <a:rPr sz="3200" spc="-20" dirty="0"/>
              <a:t>u</a:t>
            </a:r>
            <a:r>
              <a:rPr sz="3200" dirty="0"/>
              <a:t>ção das Re</a:t>
            </a:r>
            <a:r>
              <a:rPr sz="3200" spc="-20" dirty="0"/>
              <a:t>c</a:t>
            </a:r>
            <a:r>
              <a:rPr sz="3200" dirty="0"/>
              <a:t>eitas</a:t>
            </a:r>
          </a:p>
        </p:txBody>
      </p:sp>
      <p:graphicFrame>
        <p:nvGraphicFramePr>
          <p:cNvPr id="32" name="Tabe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257141"/>
              </p:ext>
            </p:extLst>
          </p:nvPr>
        </p:nvGraphicFramePr>
        <p:xfrm>
          <a:off x="762000" y="838200"/>
          <a:ext cx="9067797" cy="5799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1401"/>
                <a:gridCol w="1754099"/>
                <a:gridCol w="1754099"/>
                <a:gridCol w="1754099"/>
                <a:gridCol w="1754099"/>
              </a:tblGrid>
              <a:tr h="15397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effectLst/>
                        </a:rPr>
                        <a:t>ESPECIFICAÇÃO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REALIZADO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ORÇADO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PROJETADA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</a:tr>
              <a:tr h="2245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2020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2021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2022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2023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</a:tr>
              <a:tr h="22456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 dirty="0">
                          <a:effectLst/>
                        </a:rPr>
                        <a:t>RECEITA 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 dirty="0">
                          <a:effectLst/>
                        </a:rPr>
                        <a:t>96.624.058,93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108.665.722,83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99.778.940,88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105.069.751,00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</a:tr>
              <a:tr h="22456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</a:tr>
              <a:tr h="30208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 dirty="0">
                          <a:effectLst/>
                        </a:rPr>
                        <a:t>RECEITAS CORRENTES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 dirty="0">
                          <a:effectLst/>
                        </a:rPr>
                        <a:t>94.177.059,82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105.956.043,02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99.755.440,88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105.045.162,00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</a:tr>
              <a:tr h="22456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Receita Tributária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11.523.682,57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15.269.102,81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19.789.287,00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22.066.944,00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</a:tr>
              <a:tr h="44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Receitas de Contribuições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1.577.631,67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1.938.221,42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</a:tr>
              <a:tr h="22456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Receita Patrimonial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65.079,37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823.014,03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88.100,00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91.120,00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</a:tr>
              <a:tr h="30208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Receita Agropecuária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             1.537,86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6.420,99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92.345,00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97.655,00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</a:tr>
              <a:tr h="22456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Receita de Serviços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5.926.788,39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6.264.305,67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6.055.000,00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6.451.756,00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</a:tr>
              <a:tr h="44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Transferências Correntes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72.964.195,10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79.358.162,02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72.935.058,88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75.504.425,00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</a:tr>
              <a:tr h="44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Outras receitas Correntes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2.118.144,86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2.296.816,08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795.650,00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833.262,00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</a:tr>
              <a:tr h="28165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RECEITA DE CAPITAL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 dirty="0">
                          <a:effectLst/>
                        </a:rPr>
                        <a:t>2.446.999,11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 dirty="0">
                          <a:effectLst/>
                        </a:rPr>
                        <a:t>2.709.679,81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 dirty="0">
                          <a:effectLst/>
                        </a:rPr>
                        <a:t>23.500,00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24.589,00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</a:tr>
              <a:tr h="44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Transferências de Capital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2.446.999,11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2.709.679,81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23.500,00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24.589,00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</a:tr>
              <a:tr h="44693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TOTAL RECEITA BRUTA ESTIMADA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96.624.058,93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108.665.722,83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 dirty="0">
                          <a:effectLst/>
                        </a:rPr>
                        <a:t>99.778.940,88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 dirty="0">
                          <a:effectLst/>
                        </a:rPr>
                        <a:t>105.069.751,00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15" marR="2415" marT="2415" marB="0" anchor="b"/>
                </a:tc>
              </a:tr>
              <a:tr h="66929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DEDUÇÕES DE TRANSFERENCIAS CORRENTES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-8.391.090,25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-9.923.008,98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-9.791.950,00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-10.354.987,00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415" marR="2415" marT="2415" marB="0" anchor="ctr"/>
                </a:tc>
              </a:tr>
              <a:tr h="44693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TOTAL RECEITA LÍQUIDA ESTIMADA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88.232.968,68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98.742.713,85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</a:rPr>
                        <a:t>89.986.990,88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 dirty="0">
                          <a:effectLst/>
                        </a:rPr>
                        <a:t>94.714.764,00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415" marR="2415" marT="241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1524000" y="685800"/>
            <a:ext cx="832802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2800" spc="-5" dirty="0" smtClean="0"/>
              <a:t>DEMONSTRATIVOS DE RISCOS FISCAIS E PROVIDÊNCIAS</a:t>
            </a:r>
            <a:endParaRPr sz="2800" dirty="0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998861"/>
              </p:ext>
            </p:extLst>
          </p:nvPr>
        </p:nvGraphicFramePr>
        <p:xfrm>
          <a:off x="838200" y="2057400"/>
          <a:ext cx="10512425" cy="368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Planilha" r:id="rId3" imgW="5810207" imgH="2038267" progId="Excel.Sheet.8">
                  <p:embed/>
                </p:oleObj>
              </mc:Choice>
              <mc:Fallback>
                <p:oleObj name="Planilha" r:id="rId3" imgW="5810207" imgH="203826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057400"/>
                        <a:ext cx="10512425" cy="3687763"/>
                      </a:xfrm>
                      <a:prstGeom prst="rect">
                        <a:avLst/>
                      </a:prstGeom>
                      <a:ln>
                        <a:solidFill>
                          <a:srgbClr val="00B0F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413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3886" y="418541"/>
            <a:ext cx="760222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/>
              <a:t>ME</a:t>
            </a:r>
            <a:r>
              <a:rPr sz="4300" spc="-409" dirty="0"/>
              <a:t>T</a:t>
            </a:r>
            <a:r>
              <a:rPr sz="4300" spc="-5" dirty="0"/>
              <a:t>A</a:t>
            </a:r>
            <a:r>
              <a:rPr sz="4300" spc="-229" dirty="0"/>
              <a:t> </a:t>
            </a:r>
            <a:r>
              <a:rPr sz="4300" spc="-5" dirty="0"/>
              <a:t>-</a:t>
            </a:r>
            <a:r>
              <a:rPr sz="4300" spc="-20" dirty="0"/>
              <a:t> </a:t>
            </a:r>
            <a:r>
              <a:rPr sz="4300" spc="-5" dirty="0"/>
              <a:t>Ev</a:t>
            </a:r>
            <a:r>
              <a:rPr sz="4300" spc="-25" dirty="0"/>
              <a:t>o</a:t>
            </a:r>
            <a:r>
              <a:rPr sz="4300" spc="-5" dirty="0"/>
              <a:t>lu</a:t>
            </a:r>
            <a:r>
              <a:rPr sz="4300" dirty="0"/>
              <a:t>ç</a:t>
            </a:r>
            <a:r>
              <a:rPr sz="4300" spc="-5" dirty="0"/>
              <a:t>ão das</a:t>
            </a:r>
            <a:r>
              <a:rPr sz="4300" dirty="0"/>
              <a:t> </a:t>
            </a:r>
            <a:r>
              <a:rPr sz="4300" spc="-5" dirty="0"/>
              <a:t>Des</a:t>
            </a:r>
            <a:r>
              <a:rPr sz="4300" spc="-25" dirty="0"/>
              <a:t>p</a:t>
            </a:r>
            <a:r>
              <a:rPr sz="4300" spc="-5" dirty="0"/>
              <a:t>es</a:t>
            </a:r>
            <a:r>
              <a:rPr sz="4300" spc="-25" dirty="0"/>
              <a:t>a</a:t>
            </a:r>
            <a:r>
              <a:rPr sz="4300" spc="-5" dirty="0"/>
              <a:t>s</a:t>
            </a:r>
            <a:endParaRPr sz="4300" dirty="0"/>
          </a:p>
        </p:txBody>
      </p:sp>
      <p:sp>
        <p:nvSpPr>
          <p:cNvPr id="3" name="object 3"/>
          <p:cNvSpPr/>
          <p:nvPr/>
        </p:nvSpPr>
        <p:spPr>
          <a:xfrm>
            <a:off x="8273795" y="1650492"/>
            <a:ext cx="0" cy="2947670"/>
          </a:xfrm>
          <a:custGeom>
            <a:avLst/>
            <a:gdLst/>
            <a:ahLst/>
            <a:cxnLst/>
            <a:rect l="l" t="t" r="r" b="b"/>
            <a:pathLst>
              <a:path h="2947670">
                <a:moveTo>
                  <a:pt x="0" y="0"/>
                </a:moveTo>
                <a:lnTo>
                  <a:pt x="0" y="294741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92325" y="4099382"/>
            <a:ext cx="39878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5" dirty="0" smtClean="0">
                <a:latin typeface="Trebuchet MS"/>
                <a:cs typeface="Trebuchet MS"/>
              </a:rPr>
              <a:t>2</a:t>
            </a:r>
            <a:r>
              <a:rPr sz="1400" spc="-20" dirty="0" smtClean="0">
                <a:latin typeface="Trebuchet MS"/>
                <a:cs typeface="Trebuchet MS"/>
              </a:rPr>
              <a:t>0</a:t>
            </a:r>
            <a:r>
              <a:rPr lang="pt-BR" sz="1400" spc="5" dirty="0" smtClean="0">
                <a:latin typeface="Trebuchet MS"/>
                <a:cs typeface="Trebuchet MS"/>
              </a:rPr>
              <a:t>20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2325" y="3362401"/>
            <a:ext cx="39878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5" dirty="0" smtClean="0">
                <a:latin typeface="Trebuchet MS"/>
                <a:cs typeface="Trebuchet MS"/>
              </a:rPr>
              <a:t>2</a:t>
            </a:r>
            <a:r>
              <a:rPr sz="1400" spc="-20" dirty="0" smtClean="0">
                <a:latin typeface="Trebuchet MS"/>
                <a:cs typeface="Trebuchet MS"/>
              </a:rPr>
              <a:t>0</a:t>
            </a:r>
            <a:r>
              <a:rPr lang="pt-BR" sz="1400" spc="5" dirty="0" smtClean="0">
                <a:latin typeface="Trebuchet MS"/>
                <a:cs typeface="Trebuchet MS"/>
              </a:rPr>
              <a:t>21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92325" y="2625598"/>
            <a:ext cx="398145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 smtClean="0">
                <a:latin typeface="Trebuchet MS"/>
                <a:cs typeface="Trebuchet MS"/>
              </a:rPr>
              <a:t>2</a:t>
            </a:r>
            <a:r>
              <a:rPr sz="1400" spc="-20" dirty="0" smtClean="0">
                <a:latin typeface="Trebuchet MS"/>
                <a:cs typeface="Trebuchet MS"/>
              </a:rPr>
              <a:t>0</a:t>
            </a:r>
            <a:r>
              <a:rPr sz="1400" spc="5" dirty="0" smtClean="0">
                <a:latin typeface="Trebuchet MS"/>
                <a:cs typeface="Trebuchet MS"/>
              </a:rPr>
              <a:t>2</a:t>
            </a:r>
            <a:r>
              <a:rPr lang="pt-BR" sz="1400" spc="5" dirty="0" smtClean="0">
                <a:latin typeface="Trebuchet MS"/>
                <a:cs typeface="Trebuchet MS"/>
              </a:rPr>
              <a:t>2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92325" y="1888617"/>
            <a:ext cx="398145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 smtClean="0">
                <a:latin typeface="Trebuchet MS"/>
                <a:cs typeface="Trebuchet MS"/>
              </a:rPr>
              <a:t>2</a:t>
            </a:r>
            <a:r>
              <a:rPr sz="1400" spc="-20" dirty="0" smtClean="0">
                <a:latin typeface="Trebuchet MS"/>
                <a:cs typeface="Trebuchet MS"/>
              </a:rPr>
              <a:t>0</a:t>
            </a:r>
            <a:r>
              <a:rPr sz="1400" spc="5" dirty="0" smtClean="0">
                <a:latin typeface="Trebuchet MS"/>
                <a:cs typeface="Trebuchet MS"/>
              </a:rPr>
              <a:t>2</a:t>
            </a:r>
            <a:r>
              <a:rPr lang="pt-BR" sz="1400" spc="5" dirty="0" smtClean="0">
                <a:latin typeface="Trebuchet MS"/>
                <a:cs typeface="Trebuchet MS"/>
              </a:rPr>
              <a:t>3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51295" y="2442856"/>
            <a:ext cx="91313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1100" dirty="0" smtClean="0">
                <a:latin typeface="Trebuchet MS"/>
                <a:cs typeface="Trebuchet MS"/>
              </a:rPr>
              <a:t>89.986.990,88</a:t>
            </a:r>
            <a:endParaRPr sz="1100" dirty="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38165" y="3407285"/>
            <a:ext cx="91313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1100" spc="-5" dirty="0" smtClean="0">
                <a:latin typeface="Trebuchet MS"/>
                <a:cs typeface="Trebuchet MS"/>
              </a:rPr>
              <a:t>90.154.286,59</a:t>
            </a:r>
            <a:endParaRPr sz="1100" dirty="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81600" y="4073882"/>
            <a:ext cx="91313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1100" dirty="0" smtClean="0">
                <a:latin typeface="Trebuchet MS"/>
                <a:cs typeface="Trebuchet MS"/>
              </a:rPr>
              <a:t>82.482.573,55</a:t>
            </a:r>
            <a:endParaRPr sz="1100" dirty="0">
              <a:latin typeface="Trebuchet MS"/>
              <a:cs typeface="Trebuchet MS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245839"/>
              </p:ext>
            </p:extLst>
          </p:nvPr>
        </p:nvGraphicFramePr>
        <p:xfrm>
          <a:off x="624546" y="5257800"/>
          <a:ext cx="10576853" cy="878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0361"/>
                <a:gridCol w="1599337"/>
                <a:gridCol w="1883451"/>
                <a:gridCol w="1590557"/>
                <a:gridCol w="1351935"/>
                <a:gridCol w="1651212"/>
              </a:tblGrid>
              <a:tr h="3484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Trebuchet MS"/>
                        </a:rPr>
                        <a:t>DESPESA TOTAL ESTIMADA PARA OS EXERCÍCIOS DE 2020 - 2023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77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rebuchet MS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rebuchet MS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rebuchet MS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rebuchet MS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rebuchet MS"/>
                        </a:rPr>
                        <a:t>TOTAL</a:t>
                      </a:r>
                      <a:endParaRPr lang="pt-BR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rebuchet MS"/>
                        </a:rPr>
                        <a:t>DESPESA TOTAL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rebuchet MS"/>
                        </a:rPr>
                        <a:t>82.482.573,55</a:t>
                      </a:r>
                    </a:p>
                  </a:txBody>
                  <a:tcPr marL="514350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rebuchet MS"/>
                        </a:rPr>
                        <a:t>90.154.286,59</a:t>
                      </a:r>
                    </a:p>
                  </a:txBody>
                  <a:tcPr marL="25717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rebuchet MS"/>
                        </a:rPr>
                        <a:t>89.986.990,88</a:t>
                      </a:r>
                    </a:p>
                  </a:txBody>
                  <a:tcPr marL="857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94.714.764,00</a:t>
                      </a:r>
                    </a:p>
                  </a:txBody>
                  <a:tcPr marL="25717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357.338.615,02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Gráfico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737844"/>
              </p:ext>
            </p:extLst>
          </p:nvPr>
        </p:nvGraphicFramePr>
        <p:xfrm>
          <a:off x="1592325" y="1549273"/>
          <a:ext cx="6390895" cy="3150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object 23"/>
          <p:cNvSpPr txBox="1"/>
          <p:nvPr/>
        </p:nvSpPr>
        <p:spPr>
          <a:xfrm>
            <a:off x="7007860" y="1720769"/>
            <a:ext cx="91313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1100" dirty="0" smtClean="0">
                <a:latin typeface="Trebuchet MS"/>
                <a:cs typeface="Trebuchet MS"/>
              </a:rPr>
              <a:t>94.714.764,00</a:t>
            </a:r>
            <a:endParaRPr sz="11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7582" y="421894"/>
            <a:ext cx="7894955" cy="59631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BR" sz="3800" spc="-5" dirty="0"/>
              <a:t>Despesas</a:t>
            </a:r>
            <a:r>
              <a:rPr lang="pt-BR" sz="3800" spc="15" dirty="0"/>
              <a:t> </a:t>
            </a:r>
            <a:r>
              <a:rPr lang="pt-BR" sz="3800" spc="-5" dirty="0"/>
              <a:t>por</a:t>
            </a:r>
            <a:r>
              <a:rPr lang="pt-BR" sz="3800" spc="10" dirty="0"/>
              <a:t> </a:t>
            </a:r>
            <a:r>
              <a:rPr lang="pt-BR" sz="3800" spc="-10" dirty="0"/>
              <a:t>ÓRGÃO</a:t>
            </a:r>
            <a:r>
              <a:rPr lang="pt-BR" sz="3800" spc="30" dirty="0"/>
              <a:t> </a:t>
            </a:r>
            <a:r>
              <a:rPr lang="pt-BR" sz="3800" spc="-5" dirty="0"/>
              <a:t>–</a:t>
            </a:r>
            <a:r>
              <a:rPr lang="pt-BR" sz="3800" dirty="0"/>
              <a:t> </a:t>
            </a:r>
            <a:r>
              <a:rPr lang="pt-BR" sz="3800" spc="-10" dirty="0">
                <a:solidFill>
                  <a:srgbClr val="009DD9"/>
                </a:solidFill>
              </a:rPr>
              <a:t>LDO</a:t>
            </a:r>
            <a:r>
              <a:rPr lang="pt-BR" sz="3800" spc="20" dirty="0">
                <a:solidFill>
                  <a:srgbClr val="009DD9"/>
                </a:solidFill>
              </a:rPr>
              <a:t> </a:t>
            </a:r>
            <a:r>
              <a:rPr lang="pt-BR" sz="3800" spc="-5" dirty="0">
                <a:solidFill>
                  <a:srgbClr val="009DD9"/>
                </a:solidFill>
              </a:rPr>
              <a:t>2023</a:t>
            </a:r>
            <a:endParaRPr sz="38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60232"/>
              </p:ext>
            </p:extLst>
          </p:nvPr>
        </p:nvGraphicFramePr>
        <p:xfrm>
          <a:off x="457200" y="1066796"/>
          <a:ext cx="10972801" cy="5189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0797"/>
                <a:gridCol w="1650654"/>
                <a:gridCol w="1461236"/>
                <a:gridCol w="1380057"/>
                <a:gridCol w="1380057"/>
              </a:tblGrid>
              <a:tr h="460187"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7" marR="6147" marT="6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REALIZADO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effectLst/>
                        </a:rPr>
                        <a:t>ORÇADO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b"/>
                </a:tc>
              </a:tr>
              <a:tr h="4417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ÓRGÃO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2020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2021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2022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2023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b"/>
                </a:tc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 err="1">
                          <a:effectLst/>
                        </a:rPr>
                        <a:t>Adm.Geral</a:t>
                      </a:r>
                      <a:r>
                        <a:rPr lang="pt-BR" sz="1600" b="1" u="none" strike="noStrike" dirty="0">
                          <a:effectLst/>
                        </a:rPr>
                        <a:t> Legislativo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3.598.964,23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3.609.939,00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4.185.000,00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4.603.500,00</a:t>
                      </a:r>
                    </a:p>
                  </a:txBody>
                  <a:tcPr marL="9525" marR="9525" marT="9525" marB="0" anchor="ctr"/>
                </a:tc>
              </a:tr>
              <a:tr h="3909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 err="1">
                          <a:effectLst/>
                        </a:rPr>
                        <a:t>Adm.Geral</a:t>
                      </a:r>
                      <a:r>
                        <a:rPr lang="pt-BR" sz="1600" b="1" u="none" strike="noStrike" dirty="0">
                          <a:effectLst/>
                        </a:rPr>
                        <a:t> Executivo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1.872.584,62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1.972.085,68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2.032.443,77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2.861.374,00</a:t>
                      </a:r>
                    </a:p>
                  </a:txBody>
                  <a:tcPr marL="9525" marR="9525" marT="9525" marB="0" anchor="ctr"/>
                </a:tc>
              </a:tr>
              <a:tr h="4417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Secr. </a:t>
                      </a:r>
                      <a:r>
                        <a:rPr lang="pt-BR" sz="1600" b="1" u="none" strike="noStrike" dirty="0" err="1">
                          <a:effectLst/>
                        </a:rPr>
                        <a:t>Administ</a:t>
                      </a:r>
                      <a:r>
                        <a:rPr lang="pt-BR" sz="1600" b="1" u="none" strike="noStrike" dirty="0">
                          <a:effectLst/>
                        </a:rPr>
                        <a:t>. Finanças e Planej. Urbano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7.468.680,37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10.331.637,26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12.030.434,81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11.832.311,00</a:t>
                      </a:r>
                    </a:p>
                  </a:txBody>
                  <a:tcPr marL="9525" marR="9525" marT="9525" marB="0" anchor="ctr"/>
                </a:tc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Secr. Educação, Cultura, esporte e Turismo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26.686.009,48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29.487.402,90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27.476.079,50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28.671.270,00</a:t>
                      </a:r>
                    </a:p>
                  </a:txBody>
                  <a:tcPr marL="9525" marR="9525" marT="9525" marB="0" anchor="ctr"/>
                </a:tc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Secr. Assis. Social e da Família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3.532.952,46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3.576.253,27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4.976.056,82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5.424.088,00</a:t>
                      </a:r>
                    </a:p>
                  </a:txBody>
                  <a:tcPr marL="9525" marR="9525" marT="9525" marB="0" anchor="ctr"/>
                </a:tc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Fundo Mun. </a:t>
                      </a:r>
                      <a:r>
                        <a:rPr lang="pt-BR" sz="1600" b="1" u="none" strike="noStrike" dirty="0" err="1">
                          <a:effectLst/>
                        </a:rPr>
                        <a:t>Ass.Crian</a:t>
                      </a:r>
                      <a:r>
                        <a:rPr lang="pt-BR" sz="1600" b="1" u="none" strike="noStrike" dirty="0">
                          <a:effectLst/>
                        </a:rPr>
                        <a:t> </a:t>
                      </a:r>
                      <a:r>
                        <a:rPr lang="pt-BR" sz="1600" b="1" u="none" strike="noStrike" dirty="0" err="1">
                          <a:effectLst/>
                        </a:rPr>
                        <a:t>Adol</a:t>
                      </a:r>
                      <a:r>
                        <a:rPr lang="pt-BR" sz="1600" b="1" u="none" strike="noStrike" dirty="0">
                          <a:effectLst/>
                        </a:rPr>
                        <a:t> - FIA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88.722,59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194.973,16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140.200,00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145.762,00</a:t>
                      </a:r>
                    </a:p>
                  </a:txBody>
                  <a:tcPr marL="9525" marR="9525" marT="9525" marB="0" anchor="ctr"/>
                </a:tc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Secr. Industria e Comercio e </a:t>
                      </a:r>
                      <a:r>
                        <a:rPr lang="pt-BR" sz="1600" b="1" u="none" strike="noStrike" dirty="0" err="1">
                          <a:effectLst/>
                        </a:rPr>
                        <a:t>Desenv</a:t>
                      </a:r>
                      <a:r>
                        <a:rPr lang="pt-BR" sz="1600" b="1" u="none" strike="noStrike" dirty="0">
                          <a:effectLst/>
                        </a:rPr>
                        <a:t>. Rural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1.489.871,00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1.697.864,79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2.107.000,00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2.210.902,00</a:t>
                      </a:r>
                    </a:p>
                  </a:txBody>
                  <a:tcPr marL="9525" marR="9525" marT="9525" marB="0" anchor="ctr"/>
                </a:tc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Secr. Munic. Obras, Viação, Trânsito e Meio Ambiente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19.777.889,03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19.105.048,42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19.107.437,60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20.133.488,00</a:t>
                      </a:r>
                    </a:p>
                  </a:txBody>
                  <a:tcPr marL="9525" marR="9525" marT="9525" marB="0" anchor="ctr"/>
                </a:tc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Secr. Municipal de Saúde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17.966.899,77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20.179.082,11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17.661.838,38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18.832.069,00</a:t>
                      </a:r>
                    </a:p>
                  </a:txBody>
                  <a:tcPr marL="9525" marR="9525" marT="9525" marB="0" anchor="ctr"/>
                </a:tc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Fundo Municipal do Idoso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270.500,00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865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TOTAL DESPESAS POR ÓRGÃO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82.482.573,55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90.154.286,59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89.986.990,88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94.714.764,00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636" y="631062"/>
            <a:ext cx="7376159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spc="-5" dirty="0"/>
              <a:t>Despesas</a:t>
            </a:r>
            <a:r>
              <a:rPr sz="3800" spc="15" dirty="0"/>
              <a:t> </a:t>
            </a:r>
            <a:r>
              <a:rPr sz="3800" spc="-5" dirty="0"/>
              <a:t>por</a:t>
            </a:r>
            <a:r>
              <a:rPr sz="3800" spc="10" dirty="0"/>
              <a:t> </a:t>
            </a:r>
            <a:r>
              <a:rPr sz="3800" spc="-10" dirty="0"/>
              <a:t>ÓRGÃO</a:t>
            </a:r>
            <a:r>
              <a:rPr sz="3800" spc="30" dirty="0"/>
              <a:t> </a:t>
            </a:r>
            <a:r>
              <a:rPr sz="3800" spc="-5" dirty="0"/>
              <a:t>–</a:t>
            </a:r>
            <a:r>
              <a:rPr sz="3800" dirty="0"/>
              <a:t> </a:t>
            </a:r>
            <a:r>
              <a:rPr sz="3800" spc="-10" dirty="0">
                <a:solidFill>
                  <a:srgbClr val="009DD9"/>
                </a:solidFill>
              </a:rPr>
              <a:t>LDO</a:t>
            </a:r>
            <a:r>
              <a:rPr sz="3800" spc="20" dirty="0">
                <a:solidFill>
                  <a:srgbClr val="009DD9"/>
                </a:solidFill>
              </a:rPr>
              <a:t> </a:t>
            </a:r>
            <a:r>
              <a:rPr sz="3800" spc="-5" dirty="0" smtClean="0">
                <a:solidFill>
                  <a:srgbClr val="009DD9"/>
                </a:solidFill>
              </a:rPr>
              <a:t>20</a:t>
            </a:r>
            <a:r>
              <a:rPr lang="pt-BR" sz="3800" spc="-5" dirty="0" smtClean="0">
                <a:solidFill>
                  <a:srgbClr val="009DD9"/>
                </a:solidFill>
              </a:rPr>
              <a:t>23</a:t>
            </a:r>
            <a:endParaRPr sz="3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71374"/>
              </p:ext>
            </p:extLst>
          </p:nvPr>
        </p:nvGraphicFramePr>
        <p:xfrm>
          <a:off x="609600" y="1447804"/>
          <a:ext cx="10287000" cy="4952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7131"/>
                <a:gridCol w="2339869"/>
              </a:tblGrid>
              <a:tr h="382444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Gestão do Processo Legislativo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72" marR="7672" marT="7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4.603.500,00</a:t>
                      </a:r>
                    </a:p>
                  </a:txBody>
                  <a:tcPr marL="9525" marR="9525" marT="9525" marB="0"/>
                </a:tc>
              </a:tr>
              <a:tr h="382444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Gestão do Processo Executivo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72" marR="7672" marT="7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2.861.374,00</a:t>
                      </a:r>
                    </a:p>
                  </a:txBody>
                  <a:tcPr marL="9525" marR="9525" marT="9525" marB="0"/>
                </a:tc>
              </a:tr>
              <a:tr h="382444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Secretaria Municipal da Gestão e da Fazenda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72" marR="7672" marT="7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11.792.111,00</a:t>
                      </a:r>
                    </a:p>
                  </a:txBody>
                  <a:tcPr marL="9525" marR="9525" marT="9525" marB="0"/>
                </a:tc>
              </a:tr>
              <a:tr h="755499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Secretaria Municipal de Infraestrutura, Mobilidade Urbana e Segurança Publica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72" marR="7672" marT="7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20.133.488,00</a:t>
                      </a:r>
                    </a:p>
                  </a:txBody>
                  <a:tcPr marL="9525" marR="9525" marT="9525" marB="0"/>
                </a:tc>
              </a:tr>
              <a:tr h="755499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Secretaria Municipal de Desenvolvimento Econômico, Esporte, Cultura, Turismo e Tecnologia 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72" marR="7672" marT="7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2.813.515,00</a:t>
                      </a:r>
                    </a:p>
                  </a:txBody>
                  <a:tcPr marL="9525" marR="9525" marT="9525" marB="0"/>
                </a:tc>
              </a:tr>
              <a:tr h="382444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Secretaria Municipal de Educação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72" marR="7672" marT="7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28.068.657,00</a:t>
                      </a:r>
                    </a:p>
                  </a:txBody>
                  <a:tcPr marL="9525" marR="9525" marT="9525" marB="0"/>
                </a:tc>
              </a:tr>
              <a:tr h="382444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Secretaria Municipal de Desenvolvimento Social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72" marR="7672" marT="7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5.424.088,00</a:t>
                      </a:r>
                    </a:p>
                  </a:txBody>
                  <a:tcPr marL="9525" marR="9525" marT="9525" marB="0"/>
                </a:tc>
              </a:tr>
              <a:tr h="382444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Secretaria Municipal de Saúde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72" marR="7672" marT="7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18.832.069,00</a:t>
                      </a:r>
                    </a:p>
                  </a:txBody>
                  <a:tcPr marL="9525" marR="9525" marT="9525" marB="0"/>
                </a:tc>
              </a:tr>
              <a:tr h="382444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Fundo da Infância e </a:t>
                      </a:r>
                      <a:r>
                        <a:rPr lang="pt-BR" sz="200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Adolescencia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72" marR="7672" marT="7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145.762,00</a:t>
                      </a:r>
                    </a:p>
                  </a:txBody>
                  <a:tcPr marL="9525" marR="9525" marT="9525" marB="0"/>
                </a:tc>
              </a:tr>
              <a:tr h="382444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Reserva de Contingência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72" marR="7672" marT="7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40.200,00</a:t>
                      </a:r>
                    </a:p>
                  </a:txBody>
                  <a:tcPr marL="9525" marR="9525" marT="9525" marB="0"/>
                </a:tc>
              </a:tr>
              <a:tr h="3824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2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672" marR="7672" marT="767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94.714.764,00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83483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45" dirty="0">
                <a:latin typeface="Trebuchet MS"/>
                <a:cs typeface="Trebuchet MS"/>
              </a:rPr>
              <a:t>REPRESENTATIVIDADE</a:t>
            </a:r>
            <a:r>
              <a:rPr sz="3600" b="0" spc="55" dirty="0">
                <a:latin typeface="Trebuchet MS"/>
                <a:cs typeface="Trebuchet MS"/>
              </a:rPr>
              <a:t> </a:t>
            </a:r>
            <a:r>
              <a:rPr sz="3600" b="0" dirty="0">
                <a:latin typeface="Trebuchet MS"/>
                <a:cs typeface="Trebuchet MS"/>
              </a:rPr>
              <a:t>POR</a:t>
            </a:r>
            <a:r>
              <a:rPr sz="3600" b="0" spc="-5" dirty="0">
                <a:latin typeface="Trebuchet MS"/>
                <a:cs typeface="Trebuchet MS"/>
              </a:rPr>
              <a:t> </a:t>
            </a:r>
            <a:r>
              <a:rPr sz="3600" b="0" spc="-10" dirty="0">
                <a:latin typeface="Trebuchet MS"/>
                <a:cs typeface="Trebuchet MS"/>
              </a:rPr>
              <a:t>ÓRGÃO</a:t>
            </a:r>
            <a:r>
              <a:rPr sz="3600" b="0" spc="30" dirty="0">
                <a:latin typeface="Trebuchet MS"/>
                <a:cs typeface="Trebuchet MS"/>
              </a:rPr>
              <a:t> </a:t>
            </a:r>
            <a:r>
              <a:rPr sz="3600" b="0" dirty="0">
                <a:latin typeface="Trebuchet MS"/>
                <a:cs typeface="Trebuchet MS"/>
              </a:rPr>
              <a:t>-</a:t>
            </a:r>
            <a:r>
              <a:rPr sz="3600" b="0" spc="-30" dirty="0">
                <a:latin typeface="Trebuchet MS"/>
                <a:cs typeface="Trebuchet MS"/>
              </a:rPr>
              <a:t> </a:t>
            </a:r>
            <a:r>
              <a:rPr sz="3600" b="0" spc="5" dirty="0" smtClean="0">
                <a:latin typeface="Trebuchet MS"/>
                <a:cs typeface="Trebuchet MS"/>
              </a:rPr>
              <a:t>20</a:t>
            </a:r>
            <a:r>
              <a:rPr lang="pt-BR" sz="3600" b="0" spc="5" dirty="0" smtClean="0">
                <a:latin typeface="Trebuchet MS"/>
                <a:cs typeface="Trebuchet MS"/>
              </a:rPr>
              <a:t>23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51245" y="1333576"/>
            <a:ext cx="179323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r" fontAlgn="t"/>
            <a:r>
              <a:rPr sz="1800" dirty="0">
                <a:latin typeface="Trebuchet MS"/>
                <a:cs typeface="Trebuchet MS"/>
              </a:rPr>
              <a:t>R$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Arial"/>
              </a:rPr>
              <a:t>94.714.764,00</a:t>
            </a:r>
            <a:endParaRPr lang="pt-BR" b="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81" y="1623399"/>
            <a:ext cx="9828212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731202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0" spc="-5" dirty="0"/>
              <a:t>PROGRAMA</a:t>
            </a:r>
            <a:r>
              <a:rPr sz="2400" b="0" spc="-175" dirty="0"/>
              <a:t> </a:t>
            </a:r>
            <a:r>
              <a:rPr sz="2400" b="0" dirty="0"/>
              <a:t>001</a:t>
            </a:r>
            <a:r>
              <a:rPr sz="2400" b="0" spc="-25" dirty="0"/>
              <a:t> </a:t>
            </a:r>
            <a:r>
              <a:rPr sz="2400" b="0" dirty="0"/>
              <a:t>–</a:t>
            </a:r>
            <a:r>
              <a:rPr sz="2400" b="0" spc="-5" dirty="0"/>
              <a:t> </a:t>
            </a:r>
            <a:r>
              <a:rPr lang="pt-BR" sz="2400" b="0" dirty="0">
                <a:solidFill>
                  <a:schemeClr val="accent1"/>
                </a:solidFill>
              </a:rPr>
              <a:t>Gestão do Processo Executivo</a:t>
            </a:r>
            <a:r>
              <a:rPr lang="pt-BR" sz="3600" b="0" dirty="0">
                <a:solidFill>
                  <a:schemeClr val="tx2">
                    <a:lumMod val="75000"/>
                  </a:schemeClr>
                </a:solidFill>
                <a:latin typeface="Arial"/>
              </a:rPr>
              <a:t/>
            </a:r>
            <a:br>
              <a:rPr lang="pt-BR" sz="3600" b="0" dirty="0">
                <a:solidFill>
                  <a:schemeClr val="tx2">
                    <a:lumMod val="75000"/>
                  </a:schemeClr>
                </a:solidFill>
                <a:latin typeface="Arial"/>
              </a:rPr>
            </a:br>
            <a:endParaRPr sz="36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2188590"/>
            <a:ext cx="10597490" cy="34034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450" spc="-150" dirty="0">
                <a:solidFill>
                  <a:schemeClr val="tx2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Objetivo:</a:t>
            </a:r>
            <a:r>
              <a:rPr sz="1800" spc="-3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35" dirty="0">
                <a:solidFill>
                  <a:schemeClr val="tx2"/>
                </a:solidFill>
                <a:latin typeface="Trebuchet MS"/>
                <a:cs typeface="Trebuchet MS"/>
              </a:rPr>
              <a:t>Garantir,</a:t>
            </a:r>
            <a:r>
              <a:rPr sz="1800" spc="4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coordenar</a:t>
            </a:r>
            <a:r>
              <a:rPr sz="1800" spc="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articular</a:t>
            </a:r>
            <a:r>
              <a:rPr sz="1800" spc="3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as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políticas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públicas,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primando</a:t>
            </a:r>
            <a:r>
              <a:rPr sz="1800" spc="3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pelo </a:t>
            </a:r>
            <a:r>
              <a:rPr sz="1800" spc="-5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garantindo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que</a:t>
            </a:r>
            <a:r>
              <a:rPr sz="1800" spc="1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os</a:t>
            </a:r>
            <a:r>
              <a:rPr sz="1800" spc="-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serviços</a:t>
            </a:r>
            <a:r>
              <a:rPr sz="1800" spc="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sejam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prestados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 aos</a:t>
            </a:r>
            <a:r>
              <a:rPr sz="1800" spc="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Cidadãos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gerindo</a:t>
            </a:r>
            <a:r>
              <a:rPr sz="1800" spc="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com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responsabilidade</a:t>
            </a:r>
            <a:r>
              <a:rPr sz="1800" spc="3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o</a:t>
            </a:r>
            <a:r>
              <a:rPr sz="1800" spc="-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chemeClr val="tx2"/>
                </a:solidFill>
                <a:latin typeface="Trebuchet MS"/>
                <a:cs typeface="Trebuchet MS"/>
              </a:rPr>
              <a:t>Patrimônio</a:t>
            </a:r>
            <a:r>
              <a:rPr sz="1800" spc="4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Público.</a:t>
            </a:r>
            <a:endParaRPr sz="18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6870" algn="l"/>
              </a:tabLst>
            </a:pPr>
            <a:r>
              <a:rPr sz="1450" spc="-150" dirty="0">
                <a:solidFill>
                  <a:schemeClr val="tx2"/>
                </a:solidFill>
                <a:latin typeface="Lucida Sans Unicode"/>
                <a:cs typeface="Lucida Sans Unicode"/>
              </a:rPr>
              <a:t>▶	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ÓRGÃO</a:t>
            </a:r>
            <a:r>
              <a:rPr sz="1800" spc="-4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RESPONSÁVEL:</a:t>
            </a:r>
            <a:r>
              <a:rPr sz="1800" spc="-3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GABINETE DO</a:t>
            </a:r>
            <a:r>
              <a:rPr sz="1800" spc="-3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chemeClr val="tx2"/>
                </a:solidFill>
                <a:latin typeface="Trebuchet MS"/>
                <a:cs typeface="Trebuchet MS"/>
              </a:rPr>
              <a:t>PREFEITO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E</a:t>
            </a:r>
            <a:r>
              <a:rPr sz="1800" spc="-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 smtClean="0">
                <a:solidFill>
                  <a:schemeClr val="tx2"/>
                </a:solidFill>
                <a:latin typeface="Trebuchet MS"/>
                <a:cs typeface="Trebuchet MS"/>
              </a:rPr>
              <a:t>VICE</a:t>
            </a:r>
            <a:endParaRPr lang="pt-BR" sz="1800" spc="-5" dirty="0" smtClean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6870" algn="l"/>
              </a:tabLst>
            </a:pPr>
            <a:r>
              <a:rPr lang="pt-BR" spc="-5" dirty="0">
                <a:solidFill>
                  <a:schemeClr val="tx2"/>
                </a:solidFill>
                <a:latin typeface="Trebuchet MS"/>
                <a:cs typeface="Trebuchet MS"/>
              </a:rPr>
              <a:t>M</a:t>
            </a:r>
            <a:r>
              <a:rPr lang="pt-BR" spc="-10" dirty="0">
                <a:solidFill>
                  <a:schemeClr val="tx2"/>
                </a:solidFill>
                <a:latin typeface="Trebuchet MS"/>
                <a:cs typeface="Trebuchet MS"/>
              </a:rPr>
              <a:t>E</a:t>
            </a:r>
            <a:r>
              <a:rPr lang="pt-BR" spc="-160" dirty="0">
                <a:solidFill>
                  <a:schemeClr val="tx2"/>
                </a:solidFill>
                <a:latin typeface="Trebuchet MS"/>
                <a:cs typeface="Trebuchet MS"/>
              </a:rPr>
              <a:t>T</a:t>
            </a:r>
            <a:r>
              <a:rPr lang="pt-BR" dirty="0">
                <a:solidFill>
                  <a:schemeClr val="tx2"/>
                </a:solidFill>
                <a:latin typeface="Trebuchet MS"/>
                <a:cs typeface="Trebuchet MS"/>
              </a:rPr>
              <a:t>A</a:t>
            </a:r>
            <a:r>
              <a:rPr lang="pt-BR" spc="-12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pt-BR" spc="-5" dirty="0" smtClean="0">
                <a:solidFill>
                  <a:schemeClr val="tx2"/>
                </a:solidFill>
                <a:latin typeface="Trebuchet MS"/>
                <a:cs typeface="Trebuchet MS"/>
              </a:rPr>
              <a:t>DE</a:t>
            </a:r>
            <a:r>
              <a:rPr lang="pt-BR" spc="-10" dirty="0" smtClean="0">
                <a:solidFill>
                  <a:schemeClr val="tx2"/>
                </a:solidFill>
                <a:latin typeface="Trebuchet MS"/>
                <a:cs typeface="Trebuchet MS"/>
              </a:rPr>
              <a:t>S</a:t>
            </a:r>
            <a:r>
              <a:rPr lang="pt-BR" spc="-160" dirty="0" smtClean="0">
                <a:solidFill>
                  <a:schemeClr val="tx2"/>
                </a:solidFill>
                <a:latin typeface="Trebuchet MS"/>
                <a:cs typeface="Trebuchet MS"/>
              </a:rPr>
              <a:t>T</a:t>
            </a:r>
            <a:r>
              <a:rPr lang="pt-BR" spc="-10" dirty="0" smtClean="0">
                <a:solidFill>
                  <a:schemeClr val="tx2"/>
                </a:solidFill>
                <a:latin typeface="Trebuchet MS"/>
                <a:cs typeface="Trebuchet MS"/>
              </a:rPr>
              <a:t>A</a:t>
            </a:r>
            <a:r>
              <a:rPr lang="pt-BR" spc="5" dirty="0" smtClean="0">
                <a:solidFill>
                  <a:schemeClr val="tx2"/>
                </a:solidFill>
                <a:latin typeface="Trebuchet MS"/>
                <a:cs typeface="Trebuchet MS"/>
              </a:rPr>
              <a:t>QU</a:t>
            </a:r>
            <a:r>
              <a:rPr lang="pt-BR" dirty="0" smtClean="0">
                <a:solidFill>
                  <a:schemeClr val="tx2"/>
                </a:solidFill>
                <a:latin typeface="Trebuchet MS"/>
                <a:cs typeface="Trebuchet MS"/>
              </a:rPr>
              <a:t>E:   Manutenção e Reforma do Paço Municipal</a:t>
            </a: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6870" algn="l"/>
              </a:tabLst>
            </a:pPr>
            <a:r>
              <a:rPr lang="pt-BR" sz="1800" spc="-5" dirty="0">
                <a:solidFill>
                  <a:schemeClr val="tx2"/>
                </a:solidFill>
                <a:latin typeface="Trebuchet MS"/>
                <a:cs typeface="Trebuchet MS"/>
              </a:rPr>
              <a:t>	</a:t>
            </a:r>
            <a:r>
              <a:rPr lang="pt-BR" sz="1800" spc="-5" dirty="0" smtClean="0">
                <a:solidFill>
                  <a:schemeClr val="tx2"/>
                </a:solidFill>
                <a:latin typeface="Trebuchet MS"/>
                <a:cs typeface="Trebuchet MS"/>
              </a:rPr>
              <a:t>	              Aquisição de novos veículos</a:t>
            </a: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6870" algn="l"/>
              </a:tabLst>
            </a:pPr>
            <a:r>
              <a:rPr lang="pt-BR" spc="-5" dirty="0">
                <a:solidFill>
                  <a:schemeClr val="tx2"/>
                </a:solidFill>
                <a:latin typeface="Trebuchet MS"/>
                <a:cs typeface="Trebuchet MS"/>
              </a:rPr>
              <a:t>	</a:t>
            </a:r>
            <a:r>
              <a:rPr lang="pt-BR" spc="-5" dirty="0" smtClean="0">
                <a:solidFill>
                  <a:schemeClr val="tx2"/>
                </a:solidFill>
                <a:latin typeface="Trebuchet MS"/>
                <a:cs typeface="Trebuchet MS"/>
              </a:rPr>
              <a:t>		Organização do aniversário do Município 31 anos</a:t>
            </a: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6870" algn="l"/>
              </a:tabLst>
            </a:pPr>
            <a:r>
              <a:rPr lang="pt-BR" spc="-5" dirty="0">
                <a:solidFill>
                  <a:schemeClr val="tx2"/>
                </a:solidFill>
                <a:latin typeface="Trebuchet MS"/>
                <a:cs typeface="Trebuchet MS"/>
              </a:rPr>
              <a:t>	</a:t>
            </a:r>
            <a:r>
              <a:rPr lang="pt-BR" spc="-5" dirty="0" smtClean="0">
                <a:solidFill>
                  <a:schemeClr val="tx2"/>
                </a:solidFill>
                <a:latin typeface="Trebuchet MS"/>
                <a:cs typeface="Trebuchet MS"/>
              </a:rPr>
              <a:t>		Realização de projetos voltados ao Núcleo do bem estar animal</a:t>
            </a: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6870" algn="l"/>
              </a:tabLst>
            </a:pPr>
            <a:r>
              <a:rPr lang="pt-BR" sz="1800" spc="-5" dirty="0">
                <a:solidFill>
                  <a:schemeClr val="tx2"/>
                </a:solidFill>
                <a:latin typeface="Trebuchet MS"/>
                <a:cs typeface="Trebuchet MS"/>
              </a:rPr>
              <a:t>	</a:t>
            </a:r>
            <a:r>
              <a:rPr lang="pt-BR" sz="1800" spc="-5" dirty="0" smtClean="0">
                <a:solidFill>
                  <a:schemeClr val="tx2"/>
                </a:solidFill>
                <a:latin typeface="Trebuchet MS"/>
                <a:cs typeface="Trebuchet MS"/>
              </a:rPr>
              <a:t>		</a:t>
            </a: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6870" algn="l"/>
              </a:tabLst>
            </a:pP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930209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latin typeface="Trebuchet MS"/>
                <a:cs typeface="Trebuchet MS"/>
              </a:rPr>
              <a:t>PROGRAMA</a:t>
            </a:r>
            <a:r>
              <a:rPr sz="2400" b="0" spc="-165" dirty="0">
                <a:latin typeface="Trebuchet MS"/>
                <a:cs typeface="Trebuchet MS"/>
              </a:rPr>
              <a:t> </a:t>
            </a:r>
            <a:r>
              <a:rPr sz="2400" b="0" dirty="0">
                <a:latin typeface="Trebuchet MS"/>
                <a:cs typeface="Trebuchet MS"/>
              </a:rPr>
              <a:t>002</a:t>
            </a:r>
            <a:r>
              <a:rPr sz="2400" b="0" spc="-20" dirty="0">
                <a:latin typeface="Trebuchet MS"/>
                <a:cs typeface="Trebuchet MS"/>
              </a:rPr>
              <a:t> </a:t>
            </a:r>
            <a:r>
              <a:rPr sz="2400" b="0" dirty="0">
                <a:latin typeface="Trebuchet MS"/>
                <a:cs typeface="Trebuchet MS"/>
              </a:rPr>
              <a:t>–</a:t>
            </a:r>
            <a:r>
              <a:rPr sz="2400" b="0" spc="-204" dirty="0">
                <a:latin typeface="Trebuchet MS"/>
                <a:cs typeface="Trebuchet MS"/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Secretaria Municipal da Gestão e da Fazenda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2188590"/>
            <a:ext cx="8413115" cy="29751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450" spc="-150" dirty="0">
                <a:solidFill>
                  <a:srgbClr val="0E6EC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Objetivo:</a:t>
            </a:r>
            <a:r>
              <a:rPr sz="1800" spc="-3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Garantir</a:t>
            </a:r>
            <a:r>
              <a:rPr sz="1800" spc="3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o</a:t>
            </a:r>
            <a:r>
              <a:rPr sz="1800" spc="-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funcionamento</a:t>
            </a:r>
            <a:r>
              <a:rPr sz="1800" spc="3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das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atividades</a:t>
            </a:r>
            <a:r>
              <a:rPr sz="1800" spc="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de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 apoio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administrativo</a:t>
            </a:r>
            <a:r>
              <a:rPr sz="1800" spc="5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a</a:t>
            </a:r>
          </a:p>
          <a:p>
            <a:pPr marL="356870">
              <a:lnSpc>
                <a:spcPct val="100000"/>
              </a:lnSpc>
            </a:pP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todos</a:t>
            </a:r>
            <a:r>
              <a:rPr sz="1800" spc="-3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os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órgãos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do</a:t>
            </a:r>
            <a:r>
              <a:rPr sz="1800" spc="-2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chemeClr val="tx2"/>
                </a:solidFill>
                <a:latin typeface="Trebuchet MS"/>
                <a:cs typeface="Trebuchet MS"/>
              </a:rPr>
              <a:t>Poder</a:t>
            </a:r>
            <a:r>
              <a:rPr sz="1800" spc="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Executivo</a:t>
            </a:r>
            <a:r>
              <a:rPr sz="1800" spc="-1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Municipal.</a:t>
            </a:r>
            <a:endParaRPr sz="18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714"/>
              </a:spcBef>
              <a:tabLst>
                <a:tab pos="356870" algn="l"/>
              </a:tabLst>
            </a:pPr>
            <a:r>
              <a:rPr sz="1450" spc="-145" dirty="0">
                <a:solidFill>
                  <a:schemeClr val="tx2"/>
                </a:solidFill>
                <a:latin typeface="Lucida Sans Unicode"/>
                <a:cs typeface="Lucida Sans Unicode"/>
              </a:rPr>
              <a:t>▶	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ÓRGÃO</a:t>
            </a:r>
            <a:r>
              <a:rPr sz="1800" spc="-3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RESPONSÁVEL:</a:t>
            </a:r>
            <a:r>
              <a:rPr sz="1800" spc="-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chemeClr val="tx2"/>
                </a:solidFill>
                <a:latin typeface="Trebuchet MS"/>
                <a:cs typeface="Trebuchet MS"/>
              </a:rPr>
              <a:t>SECRETARIA</a:t>
            </a:r>
            <a:r>
              <a:rPr sz="1800" spc="-114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chemeClr val="tx2"/>
                </a:solidFill>
                <a:latin typeface="Trebuchet MS"/>
                <a:cs typeface="Trebuchet MS"/>
              </a:rPr>
              <a:t>MUNICIPAL</a:t>
            </a:r>
            <a:r>
              <a:rPr sz="1800" spc="-11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DE</a:t>
            </a:r>
            <a:r>
              <a:rPr sz="1800" spc="-114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ADMINISTRAÇÃO,</a:t>
            </a:r>
            <a:r>
              <a:rPr sz="1800" spc="-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FINANÇAS</a:t>
            </a:r>
            <a:r>
              <a:rPr sz="1800" spc="1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E</a:t>
            </a:r>
          </a:p>
          <a:p>
            <a:pPr marL="356870">
              <a:lnSpc>
                <a:spcPct val="100000"/>
              </a:lnSpc>
            </a:pP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PLANEJAMENTO</a:t>
            </a:r>
            <a:r>
              <a:rPr sz="1800" spc="-2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URBANO</a:t>
            </a:r>
            <a:r>
              <a:rPr sz="1800" spc="-3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(órgão</a:t>
            </a:r>
            <a:r>
              <a:rPr sz="1800" spc="-1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Setorial)</a:t>
            </a:r>
            <a:endParaRPr sz="18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  <a:tabLst>
                <a:tab pos="1861185" algn="l"/>
              </a:tabLst>
            </a:pP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M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E</a:t>
            </a:r>
            <a:r>
              <a:rPr sz="1800" spc="-160" dirty="0">
                <a:solidFill>
                  <a:schemeClr val="tx2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A</a:t>
            </a:r>
            <a:r>
              <a:rPr sz="1800" spc="-12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DE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S</a:t>
            </a:r>
            <a:r>
              <a:rPr sz="1800" spc="-160" dirty="0">
                <a:solidFill>
                  <a:schemeClr val="tx2"/>
                </a:solidFill>
                <a:latin typeface="Trebuchet MS"/>
                <a:cs typeface="Trebuchet MS"/>
              </a:rPr>
              <a:t>T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A</a:t>
            </a:r>
            <a:r>
              <a:rPr sz="1800" spc="5" dirty="0">
                <a:solidFill>
                  <a:schemeClr val="tx2"/>
                </a:solidFill>
                <a:latin typeface="Trebuchet MS"/>
                <a:cs typeface="Trebuchet MS"/>
              </a:rPr>
              <a:t>QU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E:	</a:t>
            </a:r>
            <a:r>
              <a:rPr lang="pt-BR" sz="1800" dirty="0" smtClean="0">
                <a:solidFill>
                  <a:schemeClr val="tx2"/>
                </a:solidFill>
                <a:latin typeface="Trebuchet MS"/>
                <a:cs typeface="Trebuchet MS"/>
              </a:rPr>
              <a:t>INVESTIR NA CAPTAÇÃO DE RECURSOS TRIBUTÁRIOS</a:t>
            </a:r>
          </a:p>
          <a:p>
            <a:pPr marL="12700">
              <a:lnSpc>
                <a:spcPct val="100000"/>
              </a:lnSpc>
              <a:spcBef>
                <a:spcPts val="1720"/>
              </a:spcBef>
              <a:tabLst>
                <a:tab pos="1861185" algn="l"/>
              </a:tabLst>
            </a:pPr>
            <a:r>
              <a:rPr lang="pt-BR" spc="-5" dirty="0">
                <a:solidFill>
                  <a:schemeClr val="tx2"/>
                </a:solidFill>
                <a:latin typeface="Trebuchet MS"/>
                <a:cs typeface="Trebuchet MS"/>
              </a:rPr>
              <a:t>	</a:t>
            </a:r>
            <a:r>
              <a:rPr sz="1800" spc="-5" dirty="0" smtClean="0">
                <a:solidFill>
                  <a:schemeClr val="tx2"/>
                </a:solidFill>
                <a:latin typeface="Trebuchet MS"/>
                <a:cs typeface="Trebuchet MS"/>
              </a:rPr>
              <a:t>M</a:t>
            </a:r>
            <a:r>
              <a:rPr sz="1800" spc="-10" dirty="0" smtClean="0">
                <a:solidFill>
                  <a:schemeClr val="tx2"/>
                </a:solidFill>
                <a:latin typeface="Trebuchet MS"/>
                <a:cs typeface="Trebuchet MS"/>
              </a:rPr>
              <a:t>E</a:t>
            </a:r>
            <a:r>
              <a:rPr sz="1800" spc="-5" dirty="0" smtClean="0">
                <a:solidFill>
                  <a:schemeClr val="tx2"/>
                </a:solidFill>
                <a:latin typeface="Trebuchet MS"/>
                <a:cs typeface="Trebuchet MS"/>
              </a:rPr>
              <a:t>LH</a:t>
            </a:r>
            <a:r>
              <a:rPr sz="1800" spc="5" dirty="0" smtClean="0">
                <a:solidFill>
                  <a:schemeClr val="tx2"/>
                </a:solidFill>
                <a:latin typeface="Trebuchet MS"/>
                <a:cs typeface="Trebuchet MS"/>
              </a:rPr>
              <a:t>OR</a:t>
            </a:r>
            <a:r>
              <a:rPr sz="1800" spc="-5" dirty="0" smtClean="0">
                <a:solidFill>
                  <a:schemeClr val="tx2"/>
                </a:solidFill>
                <a:latin typeface="Trebuchet MS"/>
                <a:cs typeface="Trebuchet MS"/>
              </a:rPr>
              <a:t>I</a:t>
            </a:r>
            <a:r>
              <a:rPr sz="1800" dirty="0" smtClean="0">
                <a:solidFill>
                  <a:schemeClr val="tx2"/>
                </a:solidFill>
                <a:latin typeface="Trebuchet MS"/>
                <a:cs typeface="Trebuchet MS"/>
              </a:rPr>
              <a:t>A</a:t>
            </a:r>
            <a:r>
              <a:rPr sz="1800" spc="-140" dirty="0" smtClean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N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A</a:t>
            </a:r>
            <a:r>
              <a:rPr sz="1800" spc="-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chemeClr val="tx2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EDE</a:t>
            </a:r>
            <a:r>
              <a:rPr sz="1800" spc="-7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800" spc="5" dirty="0" smtClean="0">
                <a:solidFill>
                  <a:schemeClr val="tx2"/>
                </a:solidFill>
                <a:latin typeface="Trebuchet MS"/>
                <a:cs typeface="Trebuchet MS"/>
              </a:rPr>
              <a:t>T</a:t>
            </a:r>
            <a:r>
              <a:rPr sz="1800" dirty="0" smtClean="0">
                <a:solidFill>
                  <a:schemeClr val="tx2"/>
                </a:solidFill>
                <a:latin typeface="Trebuchet MS"/>
                <a:cs typeface="Trebuchet MS"/>
              </a:rPr>
              <a:t>ECN</a:t>
            </a:r>
            <a:r>
              <a:rPr sz="1800" spc="10" dirty="0" smtClean="0">
                <a:solidFill>
                  <a:schemeClr val="tx2"/>
                </a:solidFill>
                <a:latin typeface="Trebuchet MS"/>
                <a:cs typeface="Trebuchet MS"/>
              </a:rPr>
              <a:t>O</a:t>
            </a:r>
            <a:r>
              <a:rPr sz="1800" spc="-5" dirty="0" smtClean="0">
                <a:solidFill>
                  <a:schemeClr val="tx2"/>
                </a:solidFill>
                <a:latin typeface="Trebuchet MS"/>
                <a:cs typeface="Trebuchet MS"/>
              </a:rPr>
              <a:t>L</a:t>
            </a:r>
            <a:r>
              <a:rPr sz="1800" spc="10" dirty="0" smtClean="0">
                <a:solidFill>
                  <a:schemeClr val="tx2"/>
                </a:solidFill>
                <a:latin typeface="Trebuchet MS"/>
                <a:cs typeface="Trebuchet MS"/>
              </a:rPr>
              <a:t>Ó</a:t>
            </a:r>
            <a:r>
              <a:rPr sz="1800" dirty="0" smtClean="0">
                <a:solidFill>
                  <a:schemeClr val="tx2"/>
                </a:solidFill>
                <a:latin typeface="Trebuchet MS"/>
                <a:cs typeface="Trebuchet MS"/>
              </a:rPr>
              <a:t>G</a:t>
            </a:r>
            <a:r>
              <a:rPr sz="1800" spc="-5" dirty="0" smtClean="0">
                <a:solidFill>
                  <a:schemeClr val="tx2"/>
                </a:solidFill>
                <a:latin typeface="Trebuchet MS"/>
                <a:cs typeface="Trebuchet MS"/>
              </a:rPr>
              <a:t>I</a:t>
            </a:r>
            <a:r>
              <a:rPr sz="1800" dirty="0" smtClean="0">
                <a:solidFill>
                  <a:schemeClr val="tx2"/>
                </a:solidFill>
                <a:latin typeface="Trebuchet MS"/>
                <a:cs typeface="Trebuchet MS"/>
              </a:rPr>
              <a:t>CA</a:t>
            </a:r>
            <a:endParaRPr sz="18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2502" y="358851"/>
            <a:ext cx="24257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10" dirty="0">
                <a:latin typeface="Trebuchet MS"/>
                <a:cs typeface="Trebuchet MS"/>
              </a:rPr>
              <a:t>Conceito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372361"/>
            <a:ext cx="8303259" cy="3756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5" dirty="0">
                <a:latin typeface="Trebuchet MS"/>
                <a:cs typeface="Trebuchet MS"/>
              </a:rPr>
              <a:t>P</a:t>
            </a:r>
            <a:r>
              <a:rPr sz="2400" b="1" spc="-165" dirty="0">
                <a:latin typeface="Trebuchet MS"/>
                <a:cs typeface="Trebuchet MS"/>
              </a:rPr>
              <a:t>P</a:t>
            </a:r>
            <a:r>
              <a:rPr sz="2400" b="1" dirty="0">
                <a:latin typeface="Trebuchet MS"/>
                <a:cs typeface="Trebuchet MS"/>
              </a:rPr>
              <a:t>A</a:t>
            </a:r>
            <a:r>
              <a:rPr sz="2400" b="1" spc="-130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-</a:t>
            </a:r>
            <a:r>
              <a:rPr sz="2400" b="1" spc="5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(</a:t>
            </a:r>
            <a:r>
              <a:rPr sz="2400" b="1" spc="10" dirty="0">
                <a:latin typeface="Trebuchet MS"/>
                <a:cs typeface="Trebuchet MS"/>
              </a:rPr>
              <a:t>P</a:t>
            </a:r>
            <a:r>
              <a:rPr sz="2400" b="1" spc="-15" dirty="0">
                <a:latin typeface="Trebuchet MS"/>
                <a:cs typeface="Trebuchet MS"/>
              </a:rPr>
              <a:t>l</a:t>
            </a:r>
            <a:r>
              <a:rPr sz="2400" b="1" spc="-10" dirty="0">
                <a:latin typeface="Trebuchet MS"/>
                <a:cs typeface="Trebuchet MS"/>
              </a:rPr>
              <a:t>a</a:t>
            </a:r>
            <a:r>
              <a:rPr sz="2400" b="1" spc="-5" dirty="0">
                <a:latin typeface="Trebuchet MS"/>
                <a:cs typeface="Trebuchet MS"/>
              </a:rPr>
              <a:t>n</a:t>
            </a:r>
            <a:r>
              <a:rPr sz="2400" b="1" dirty="0">
                <a:latin typeface="Trebuchet MS"/>
                <a:cs typeface="Trebuchet MS"/>
              </a:rPr>
              <a:t>o</a:t>
            </a:r>
            <a:r>
              <a:rPr sz="2400" b="1" spc="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Pl</a:t>
            </a:r>
            <a:r>
              <a:rPr sz="2400" b="1" spc="-10" dirty="0">
                <a:latin typeface="Trebuchet MS"/>
                <a:cs typeface="Trebuchet MS"/>
              </a:rPr>
              <a:t>u</a:t>
            </a:r>
            <a:r>
              <a:rPr sz="2400" b="1" spc="-5" dirty="0">
                <a:latin typeface="Trebuchet MS"/>
                <a:cs typeface="Trebuchet MS"/>
              </a:rPr>
              <a:t>r</a:t>
            </a:r>
            <a:r>
              <a:rPr sz="2400" b="1" spc="5" dirty="0">
                <a:latin typeface="Trebuchet MS"/>
                <a:cs typeface="Trebuchet MS"/>
              </a:rPr>
              <a:t>i</a:t>
            </a:r>
            <a:r>
              <a:rPr sz="2400" b="1" spc="-10" dirty="0">
                <a:latin typeface="Trebuchet MS"/>
                <a:cs typeface="Trebuchet MS"/>
              </a:rPr>
              <a:t>a</a:t>
            </a:r>
            <a:r>
              <a:rPr sz="2400" b="1" spc="-5" dirty="0">
                <a:latin typeface="Trebuchet MS"/>
                <a:cs typeface="Trebuchet MS"/>
              </a:rPr>
              <a:t>nu</a:t>
            </a:r>
            <a:r>
              <a:rPr sz="2400" b="1" spc="-15" dirty="0">
                <a:latin typeface="Trebuchet MS"/>
                <a:cs typeface="Trebuchet MS"/>
              </a:rPr>
              <a:t>al</a:t>
            </a:r>
            <a:r>
              <a:rPr sz="2400" b="1" dirty="0">
                <a:latin typeface="Trebuchet MS"/>
                <a:cs typeface="Trebuchet MS"/>
              </a:rPr>
              <a:t>)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Plano</a:t>
            </a:r>
            <a:r>
              <a:rPr sz="2000" spc="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geral elaborado</a:t>
            </a:r>
            <a:r>
              <a:rPr sz="2000" spc="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pelo</a:t>
            </a:r>
            <a:r>
              <a:rPr sz="2000" spc="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Executivo</a:t>
            </a:r>
            <a:r>
              <a:rPr sz="2000" spc="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que</a:t>
            </a:r>
            <a:r>
              <a:rPr sz="2000" spc="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orientará</a:t>
            </a:r>
            <a:r>
              <a:rPr sz="2000" spc="3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as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ações</a:t>
            </a:r>
            <a:r>
              <a:rPr sz="2000" spc="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no</a:t>
            </a:r>
            <a:r>
              <a:rPr sz="2000" spc="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decorrer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dos</a:t>
            </a:r>
            <a:r>
              <a:rPr sz="2000" spc="-2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próximos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4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anos;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latin typeface="Trebuchet MS"/>
                <a:cs typeface="Trebuchet MS"/>
              </a:rPr>
              <a:t>LDO</a:t>
            </a:r>
            <a:r>
              <a:rPr sz="2400" b="1" dirty="0">
                <a:latin typeface="Trebuchet MS"/>
                <a:cs typeface="Trebuchet MS"/>
              </a:rPr>
              <a:t> - </a:t>
            </a:r>
            <a:r>
              <a:rPr sz="2400" b="1" spc="-10" dirty="0">
                <a:latin typeface="Trebuchet MS"/>
                <a:cs typeface="Trebuchet MS"/>
              </a:rPr>
              <a:t>(Lei </a:t>
            </a:r>
            <a:r>
              <a:rPr sz="2400" b="1" dirty="0">
                <a:latin typeface="Trebuchet MS"/>
                <a:cs typeface="Trebuchet MS"/>
              </a:rPr>
              <a:t>de</a:t>
            </a:r>
            <a:r>
              <a:rPr sz="2400" b="1" spc="-5" dirty="0">
                <a:latin typeface="Trebuchet MS"/>
                <a:cs typeface="Trebuchet MS"/>
              </a:rPr>
              <a:t> Diretrizes</a:t>
            </a:r>
            <a:r>
              <a:rPr sz="2400" b="1" spc="-35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Orçamentárias)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Lei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elaborada</a:t>
            </a:r>
            <a:r>
              <a:rPr sz="2000" spc="2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pelo</a:t>
            </a:r>
            <a:r>
              <a:rPr sz="2000" spc="2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Executivo</a:t>
            </a:r>
            <a:r>
              <a:rPr sz="2000" spc="2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que</a:t>
            </a:r>
            <a:r>
              <a:rPr sz="2000" spc="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delimita</a:t>
            </a:r>
            <a:r>
              <a:rPr sz="2000" spc="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e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estabelece</a:t>
            </a:r>
            <a:r>
              <a:rPr sz="2000" spc="1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as</a:t>
            </a:r>
            <a:r>
              <a:rPr sz="2000" spc="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diretrizes</a:t>
            </a:r>
            <a:r>
              <a:rPr sz="2000" spc="5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de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ações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 para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ano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seguinte;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Trebuchet MS"/>
                <a:cs typeface="Trebuchet MS"/>
              </a:rPr>
              <a:t>LOA</a:t>
            </a:r>
            <a:r>
              <a:rPr sz="2400" b="1" spc="-12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-</a:t>
            </a:r>
            <a:r>
              <a:rPr sz="2400" b="1" spc="-10" dirty="0">
                <a:latin typeface="Trebuchet MS"/>
                <a:cs typeface="Trebuchet MS"/>
              </a:rPr>
              <a:t> (Lei</a:t>
            </a:r>
            <a:r>
              <a:rPr sz="2400" b="1" spc="-20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Orçamentária</a:t>
            </a:r>
            <a:r>
              <a:rPr sz="2400" b="1" spc="-140" dirty="0">
                <a:latin typeface="Trebuchet MS"/>
                <a:cs typeface="Trebuchet MS"/>
              </a:rPr>
              <a:t> </a:t>
            </a:r>
            <a:r>
              <a:rPr sz="2400" b="1" spc="-10" dirty="0">
                <a:latin typeface="Trebuchet MS"/>
                <a:cs typeface="Trebuchet MS"/>
              </a:rPr>
              <a:t>Anual)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Lei</a:t>
            </a:r>
            <a:r>
              <a:rPr sz="200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elaborada</a:t>
            </a:r>
            <a:r>
              <a:rPr sz="2000" spc="2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pelo</a:t>
            </a:r>
            <a:r>
              <a:rPr sz="2000" spc="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Executivo</a:t>
            </a:r>
            <a:r>
              <a:rPr sz="2000" spc="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que</a:t>
            </a:r>
            <a:r>
              <a:rPr sz="2000" spc="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define</a:t>
            </a:r>
            <a:r>
              <a:rPr sz="2000" spc="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as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ações</a:t>
            </a:r>
            <a:r>
              <a:rPr sz="2000" spc="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</a:t>
            </a:r>
            <a:r>
              <a:rPr sz="2000" spc="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serem</a:t>
            </a:r>
            <a:r>
              <a:rPr sz="2000" spc="2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executadas</a:t>
            </a:r>
            <a:r>
              <a:rPr sz="2000" spc="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no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ano</a:t>
            </a:r>
            <a:r>
              <a:rPr sz="2000" spc="-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seguinte.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876869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0" spc="-5" dirty="0"/>
              <a:t>PROGRAMA</a:t>
            </a:r>
            <a:r>
              <a:rPr sz="2400" b="0" spc="-175" dirty="0"/>
              <a:t> </a:t>
            </a:r>
            <a:r>
              <a:rPr sz="2400" b="0" dirty="0"/>
              <a:t>003</a:t>
            </a:r>
            <a:r>
              <a:rPr sz="2400" b="0" spc="-35" dirty="0"/>
              <a:t> </a:t>
            </a:r>
            <a:r>
              <a:rPr sz="2400" b="0" dirty="0" smtClean="0"/>
              <a:t>–</a:t>
            </a:r>
            <a:r>
              <a:rPr lang="pt-BR" sz="2400" dirty="0">
                <a:solidFill>
                  <a:schemeClr val="accent1"/>
                </a:solidFill>
              </a:rPr>
              <a:t>Secretaria Municipal de </a:t>
            </a:r>
            <a:r>
              <a:rPr lang="pt-BR" sz="2400" dirty="0" smtClean="0">
                <a:solidFill>
                  <a:schemeClr val="accent1"/>
                </a:solidFill>
              </a:rPr>
              <a:t>Educação</a:t>
            </a:r>
            <a:r>
              <a:rPr lang="pt-BR" sz="2400" b="0" dirty="0"/>
              <a:t/>
            </a:r>
            <a:br>
              <a:rPr lang="pt-BR" sz="2400" b="0" dirty="0"/>
            </a:br>
            <a:r>
              <a:rPr sz="2400" b="0" spc="-15" dirty="0" smtClean="0"/>
              <a:t> </a:t>
            </a:r>
            <a:r>
              <a:rPr sz="2400" b="0" u="sng" spc="-30" dirty="0" smtClean="0"/>
              <a:t>PROJETOS</a:t>
            </a:r>
            <a:r>
              <a:rPr lang="pt-BR" sz="2400" b="0" spc="-30" dirty="0" smtClean="0"/>
              <a:t>:</a:t>
            </a:r>
            <a:endParaRPr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97210"/>
              </p:ext>
            </p:extLst>
          </p:nvPr>
        </p:nvGraphicFramePr>
        <p:xfrm>
          <a:off x="609600" y="1676400"/>
          <a:ext cx="9982200" cy="4656235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9982200"/>
              </a:tblGrid>
              <a:tr h="209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Reforma dos parquinhos (todas as unidades escolares)</a:t>
                      </a:r>
                      <a:endParaRPr lang="pt-BR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65" marR="30865" marT="0" marB="0">
                    <a:solidFill>
                      <a:schemeClr val="bg1"/>
                    </a:solidFill>
                  </a:tcPr>
                </a:tc>
              </a:tr>
              <a:tr h="209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Aquisição de ônibus escolar</a:t>
                      </a:r>
                      <a:endParaRPr lang="pt-BR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65" marR="30865" marT="0" marB="0">
                    <a:solidFill>
                      <a:schemeClr val="bg1"/>
                    </a:solidFill>
                  </a:tcPr>
                </a:tc>
              </a:tr>
              <a:tr h="209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Aquisição de 2 carros 0km (entrega de materiais e uso da secretaria)</a:t>
                      </a:r>
                      <a:endParaRPr lang="pt-BR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65" marR="30865" marT="0" marB="0">
                    <a:solidFill>
                      <a:schemeClr val="bg1"/>
                    </a:solidFill>
                  </a:tcPr>
                </a:tc>
              </a:tr>
              <a:tr h="209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Aquisição de móveis e materiais</a:t>
                      </a:r>
                      <a:endParaRPr lang="pt-BR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65" marR="30865" marT="0" marB="0">
                    <a:solidFill>
                      <a:schemeClr val="bg1"/>
                    </a:solidFill>
                  </a:tcPr>
                </a:tc>
              </a:tr>
              <a:tr h="209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Manutenção das escolas e creches</a:t>
                      </a:r>
                      <a:endParaRPr lang="pt-BR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65" marR="30865" marT="0" marB="0">
                    <a:solidFill>
                      <a:schemeClr val="bg1"/>
                    </a:solidFill>
                  </a:tcPr>
                </a:tc>
              </a:tr>
              <a:tr h="2110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Reforma e ampliação de escolas e creches: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EMEB Pequeno Polegar: Ampliação e reforma;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CEI Maria Mendonça </a:t>
                      </a:r>
                      <a:r>
                        <a:rPr lang="pt-BR" sz="1400" dirty="0" err="1">
                          <a:solidFill>
                            <a:schemeClr val="tx2"/>
                          </a:solidFill>
                          <a:effectLst/>
                        </a:rPr>
                        <a:t>Tonon</a:t>
                      </a: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: Manutenção do telhado e acessibilidade;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CEI Pedra Santos de Souza: Manutenção do telhado e acessibilidade;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CEI Anita </a:t>
                      </a:r>
                      <a:r>
                        <a:rPr lang="pt-BR" sz="1400" dirty="0" err="1">
                          <a:solidFill>
                            <a:schemeClr val="tx2"/>
                          </a:solidFill>
                          <a:effectLst/>
                        </a:rPr>
                        <a:t>Brunel</a:t>
                      </a: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 Alves: Reforma geral;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CEI Amélia </a:t>
                      </a:r>
                      <a:r>
                        <a:rPr lang="pt-BR" sz="1400" dirty="0" err="1">
                          <a:solidFill>
                            <a:schemeClr val="tx2"/>
                          </a:solidFill>
                          <a:effectLst/>
                        </a:rPr>
                        <a:t>Zanela</a:t>
                      </a: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 Machado: Ampliação e reforma geral;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EBM Dom Anselmo </a:t>
                      </a:r>
                      <a:r>
                        <a:rPr lang="pt-BR" sz="1400" dirty="0" err="1">
                          <a:solidFill>
                            <a:schemeClr val="tx2"/>
                          </a:solidFill>
                          <a:effectLst/>
                        </a:rPr>
                        <a:t>Pietrulla</a:t>
                      </a: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: Reforma dos banheiros;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EMEB </a:t>
                      </a:r>
                      <a:r>
                        <a:rPr lang="pt-BR" sz="1400" dirty="0" err="1">
                          <a:solidFill>
                            <a:schemeClr val="tx2"/>
                          </a:solidFill>
                          <a:effectLst/>
                        </a:rPr>
                        <a:t>Stanislau</a:t>
                      </a: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pt-BR" sz="1400" dirty="0" err="1">
                          <a:solidFill>
                            <a:schemeClr val="tx2"/>
                          </a:solidFill>
                          <a:effectLst/>
                        </a:rPr>
                        <a:t>Gaidzinski</a:t>
                      </a: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 Filho: Pintura geral e quadra de esportes;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EMEB Vitório </a:t>
                      </a:r>
                      <a:r>
                        <a:rPr lang="pt-BR" sz="1400" dirty="0" err="1">
                          <a:solidFill>
                            <a:schemeClr val="tx2"/>
                          </a:solidFill>
                          <a:effectLst/>
                        </a:rPr>
                        <a:t>Marcon</a:t>
                      </a: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: Quadra de esportes;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EMEB Santo André: Reforma geral da quadra de esportes, incluindo iluminação.</a:t>
                      </a:r>
                      <a:endParaRPr lang="pt-BR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865" marR="30865" marT="0" marB="0">
                    <a:solidFill>
                      <a:schemeClr val="bg1"/>
                    </a:solidFill>
                  </a:tcPr>
                </a:tc>
              </a:tr>
              <a:tr h="209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Uniforme escolar</a:t>
                      </a:r>
                      <a:endParaRPr lang="pt-BR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65" marR="30865" marT="0" marB="0">
                    <a:solidFill>
                      <a:schemeClr val="bg1"/>
                    </a:solidFill>
                  </a:tcPr>
                </a:tc>
              </a:tr>
              <a:tr h="419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Magistério, aumentar a remuneração dos professores de forma gradativa até chegar ao piso Nacional cumprindo a tabela de carreira.</a:t>
                      </a:r>
                      <a:endParaRPr lang="pt-BR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65" marR="30865" marT="0" marB="0">
                    <a:solidFill>
                      <a:schemeClr val="bg1"/>
                    </a:solidFill>
                  </a:tcPr>
                </a:tc>
              </a:tr>
              <a:tr h="209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Kit escolar</a:t>
                      </a:r>
                      <a:endParaRPr lang="pt-BR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65" marR="30865" marT="0" marB="0">
                    <a:solidFill>
                      <a:schemeClr val="bg1"/>
                    </a:solidFill>
                  </a:tcPr>
                </a:tc>
              </a:tr>
              <a:tr h="209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Reestruturação de carreira da equipe multifuncional (SAAD Educação especial)</a:t>
                      </a:r>
                      <a:endParaRPr lang="pt-BR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65" marR="30865" marT="0" marB="0">
                    <a:solidFill>
                      <a:schemeClr val="bg1"/>
                    </a:solidFill>
                  </a:tcPr>
                </a:tc>
              </a:tr>
              <a:tr h="209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2"/>
                          </a:solidFill>
                          <a:effectLst/>
                        </a:rPr>
                        <a:t>Capacitação escolar (docente e gestores)</a:t>
                      </a:r>
                      <a:endParaRPr lang="pt-BR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65" marR="30865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09600"/>
            <a:ext cx="953069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0" spc="-5" dirty="0"/>
              <a:t>PROGRAMA</a:t>
            </a:r>
            <a:r>
              <a:rPr sz="2400" b="0" spc="-170" dirty="0"/>
              <a:t> </a:t>
            </a:r>
            <a:r>
              <a:rPr sz="2400" b="0" dirty="0"/>
              <a:t>004</a:t>
            </a:r>
            <a:r>
              <a:rPr sz="2400" b="0" spc="-25" dirty="0"/>
              <a:t> </a:t>
            </a:r>
            <a:r>
              <a:rPr sz="2400" b="0" dirty="0"/>
              <a:t>–</a:t>
            </a:r>
            <a:r>
              <a:rPr sz="2400" b="0" spc="-5" dirty="0"/>
              <a:t> </a:t>
            </a:r>
            <a:r>
              <a:rPr lang="pt-BR" sz="2400" b="0" dirty="0">
                <a:solidFill>
                  <a:schemeClr val="accent1"/>
                </a:solidFill>
              </a:rPr>
              <a:t>Secretaria Municipal de Desenvolvimento Econômico, Esporte, Cultura, Turismo e Tecnologia </a:t>
            </a:r>
            <a:r>
              <a:rPr lang="pt-BR" sz="2400" b="0" dirty="0">
                <a:solidFill>
                  <a:schemeClr val="accent1"/>
                </a:solidFill>
                <a:latin typeface="Arial"/>
              </a:rPr>
              <a:t/>
            </a:r>
            <a:br>
              <a:rPr lang="pt-BR" sz="2400" b="0" dirty="0">
                <a:solidFill>
                  <a:schemeClr val="accent1"/>
                </a:solidFill>
                <a:latin typeface="Arial"/>
              </a:rPr>
            </a:br>
            <a:endParaRPr sz="2400" b="0" dirty="0">
              <a:solidFill>
                <a:schemeClr val="accent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524000"/>
            <a:ext cx="8428990" cy="55322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u="heavy" spc="-10" dirty="0" smtClean="0">
                <a:solidFill>
                  <a:schemeClr val="tx2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PROJETOS:</a:t>
            </a:r>
            <a:endParaRPr lang="pt-BR" sz="1800" u="heavy" spc="-10" dirty="0" smtClean="0">
              <a:solidFill>
                <a:schemeClr val="tx2"/>
              </a:solidFill>
              <a:uFill>
                <a:solidFill>
                  <a:srgbClr val="404040"/>
                </a:solidFill>
              </a:uFill>
              <a:latin typeface="Trebuchet MS"/>
              <a:cs typeface="Trebuchet MS"/>
            </a:endParaRPr>
          </a:p>
          <a:p>
            <a:r>
              <a:rPr lang="pt-BR" sz="2400" dirty="0">
                <a:solidFill>
                  <a:srgbClr val="0070C0"/>
                </a:solidFill>
              </a:rPr>
              <a:t>Readequação de espaço físico para </a:t>
            </a:r>
            <a:r>
              <a:rPr lang="pt-BR" sz="2400" dirty="0" smtClean="0">
                <a:solidFill>
                  <a:srgbClr val="0070C0"/>
                </a:solidFill>
              </a:rPr>
              <a:t>secretaria;</a:t>
            </a:r>
          </a:p>
          <a:p>
            <a:r>
              <a:rPr lang="pt-BR" sz="2400" dirty="0" smtClean="0">
                <a:solidFill>
                  <a:srgbClr val="0070C0"/>
                </a:solidFill>
              </a:rPr>
              <a:t>Aquisição  de veículos;</a:t>
            </a:r>
            <a:endParaRPr lang="pt-BR" sz="2400" dirty="0">
              <a:solidFill>
                <a:srgbClr val="0070C0"/>
              </a:solidFill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r>
              <a:rPr lang="pt-BR" sz="2200" spc="10" dirty="0" smtClean="0">
                <a:solidFill>
                  <a:srgbClr val="0E6EC5"/>
                </a:solidFill>
                <a:latin typeface="Trebuchet MS"/>
                <a:cs typeface="Trebuchet MS"/>
              </a:rPr>
              <a:t>Garantir </a:t>
            </a:r>
            <a:r>
              <a:rPr lang="pt-BR" sz="2200" spc="10" dirty="0">
                <a:solidFill>
                  <a:srgbClr val="0E6EC5"/>
                </a:solidFill>
                <a:latin typeface="Trebuchet MS"/>
                <a:cs typeface="Trebuchet MS"/>
              </a:rPr>
              <a:t>a manutenção e o apoio </a:t>
            </a:r>
            <a:r>
              <a:rPr lang="pt-BR" sz="2200" spc="10" dirty="0" smtClean="0">
                <a:solidFill>
                  <a:srgbClr val="0E6EC5"/>
                </a:solidFill>
                <a:latin typeface="Trebuchet MS"/>
                <a:cs typeface="Trebuchet MS"/>
              </a:rPr>
              <a:t>no desenvolvimento </a:t>
            </a:r>
            <a:r>
              <a:rPr lang="pt-BR" sz="2200" spc="10" dirty="0">
                <a:solidFill>
                  <a:srgbClr val="0E6EC5"/>
                </a:solidFill>
                <a:latin typeface="Trebuchet MS"/>
                <a:cs typeface="Trebuchet MS"/>
              </a:rPr>
              <a:t>rural e incentivar o pequeno </a:t>
            </a:r>
            <a:r>
              <a:rPr lang="pt-BR" sz="2200" spc="10" dirty="0" smtClean="0">
                <a:solidFill>
                  <a:srgbClr val="0E6EC5"/>
                </a:solidFill>
                <a:latin typeface="Trebuchet MS"/>
                <a:cs typeface="Trebuchet MS"/>
              </a:rPr>
              <a:t>produtor rural;</a:t>
            </a: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r>
              <a:rPr lang="pt-BR" sz="2200" spc="10" dirty="0" smtClean="0">
                <a:solidFill>
                  <a:srgbClr val="0E6EC5"/>
                </a:solidFill>
                <a:latin typeface="Trebuchet MS"/>
                <a:cs typeface="Trebuchet MS"/>
              </a:rPr>
              <a:t>Criar a inspeção de produtos de origem animal – elaboração do SIM;</a:t>
            </a: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r>
              <a:rPr lang="pt-BR" sz="2200" spc="10" dirty="0" smtClean="0">
                <a:solidFill>
                  <a:srgbClr val="0E6EC5"/>
                </a:solidFill>
                <a:latin typeface="Trebuchet MS"/>
                <a:cs typeface="Trebuchet MS"/>
              </a:rPr>
              <a:t>Apoiar feiras industriais, comercial, artesanato;</a:t>
            </a: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r>
              <a:rPr lang="pt-BR" sz="2200" spc="10" dirty="0" smtClean="0">
                <a:solidFill>
                  <a:srgbClr val="0E6EC5"/>
                </a:solidFill>
                <a:latin typeface="Trebuchet MS"/>
                <a:cs typeface="Trebuchet MS"/>
              </a:rPr>
              <a:t>Parcerias com CDL, ACICAP...</a:t>
            </a: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r>
              <a:rPr lang="pt-BR" sz="2200" spc="10" dirty="0" smtClean="0">
                <a:solidFill>
                  <a:srgbClr val="0E6EC5"/>
                </a:solidFill>
                <a:latin typeface="Trebuchet MS"/>
                <a:cs typeface="Trebuchet MS"/>
              </a:rPr>
              <a:t>Reforma do sacolão municipal;</a:t>
            </a: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lang="pt-BR" sz="2200" spc="10" dirty="0" smtClean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lang="pt-BR" sz="2200" spc="10" dirty="0" smtClean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sz="28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09600"/>
            <a:ext cx="953069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0" spc="-5" dirty="0"/>
              <a:t>PROGRAMA</a:t>
            </a:r>
            <a:r>
              <a:rPr sz="2400" b="0" spc="-170" dirty="0"/>
              <a:t> </a:t>
            </a:r>
            <a:r>
              <a:rPr sz="2400" b="0" dirty="0"/>
              <a:t>004</a:t>
            </a:r>
            <a:r>
              <a:rPr sz="2400" b="0" spc="-25" dirty="0"/>
              <a:t> </a:t>
            </a:r>
            <a:r>
              <a:rPr sz="2400" b="0" dirty="0"/>
              <a:t>–</a:t>
            </a:r>
            <a:r>
              <a:rPr sz="2400" b="0" spc="-5" dirty="0"/>
              <a:t> </a:t>
            </a:r>
            <a:r>
              <a:rPr lang="pt-BR" sz="2400" b="0" dirty="0">
                <a:solidFill>
                  <a:schemeClr val="accent1"/>
                </a:solidFill>
              </a:rPr>
              <a:t>Secretaria Municipal de Desenvolvimento Econômico, Esporte, Cultura, Turismo e Tecnologia </a:t>
            </a:r>
            <a:r>
              <a:rPr lang="pt-BR" sz="2400" b="0" dirty="0">
                <a:solidFill>
                  <a:schemeClr val="accent1"/>
                </a:solidFill>
                <a:latin typeface="Arial"/>
              </a:rPr>
              <a:t/>
            </a:r>
            <a:br>
              <a:rPr lang="pt-BR" sz="2400" b="0" dirty="0">
                <a:solidFill>
                  <a:schemeClr val="accent1"/>
                </a:solidFill>
                <a:latin typeface="Arial"/>
              </a:rPr>
            </a:br>
            <a:endParaRPr sz="2400" b="0" dirty="0">
              <a:solidFill>
                <a:schemeClr val="accent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524000"/>
            <a:ext cx="8428990" cy="5860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u="heavy" spc="-10" dirty="0" smtClean="0">
                <a:solidFill>
                  <a:schemeClr val="tx2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PROJETOS:</a:t>
            </a:r>
            <a:endParaRPr lang="pt-BR" sz="1800" u="heavy" spc="-10" dirty="0" smtClean="0">
              <a:solidFill>
                <a:schemeClr val="tx2"/>
              </a:solidFill>
              <a:uFill>
                <a:solidFill>
                  <a:srgbClr val="404040"/>
                </a:solidFill>
              </a:uFill>
              <a:latin typeface="Trebuchet MS"/>
              <a:cs typeface="Trebuchet MS"/>
            </a:endParaRPr>
          </a:p>
          <a:p>
            <a:pPr marL="12700">
              <a:lnSpc>
                <a:spcPct val="150000"/>
              </a:lnSpc>
              <a:spcBef>
                <a:spcPts val="990"/>
              </a:spcBef>
              <a:tabLst>
                <a:tab pos="356870" algn="l"/>
              </a:tabLst>
            </a:pPr>
            <a:r>
              <a:rPr lang="pt-BR" sz="2200" spc="10" dirty="0" smtClean="0">
                <a:solidFill>
                  <a:srgbClr val="0E6EC5"/>
                </a:solidFill>
                <a:latin typeface="Trebuchet MS"/>
                <a:cs typeface="Trebuchet MS"/>
              </a:rPr>
              <a:t>Reformas do Ginásio e do </a:t>
            </a:r>
            <a:r>
              <a:rPr lang="pt-BR" sz="2200" spc="10" dirty="0" smtClean="0">
                <a:solidFill>
                  <a:srgbClr val="0E6EC5"/>
                </a:solidFill>
                <a:latin typeface="Trebuchet MS"/>
                <a:cs typeface="Trebuchet MS"/>
              </a:rPr>
              <a:t>E</a:t>
            </a:r>
            <a:r>
              <a:rPr lang="pt-BR" sz="2200" spc="10" dirty="0" smtClean="0">
                <a:solidFill>
                  <a:srgbClr val="0E6EC5"/>
                </a:solidFill>
                <a:latin typeface="Trebuchet MS"/>
                <a:cs typeface="Trebuchet MS"/>
              </a:rPr>
              <a:t>stádio Municipal;</a:t>
            </a:r>
          </a:p>
          <a:p>
            <a:pPr marL="12700">
              <a:lnSpc>
                <a:spcPct val="150000"/>
              </a:lnSpc>
              <a:spcBef>
                <a:spcPts val="990"/>
              </a:spcBef>
              <a:tabLst>
                <a:tab pos="356870" algn="l"/>
              </a:tabLst>
            </a:pPr>
            <a:r>
              <a:rPr lang="pt-BR" sz="2200" spc="10" dirty="0" smtClean="0">
                <a:solidFill>
                  <a:srgbClr val="0E6EC5"/>
                </a:solidFill>
                <a:latin typeface="Trebuchet MS"/>
                <a:cs typeface="Trebuchet MS"/>
              </a:rPr>
              <a:t>Manutenção das Ações esportivas anual JECAP, FESPORTE, ETC...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rgbClr val="0070C0"/>
                </a:solidFill>
              </a:rPr>
              <a:t>Pórtico entrada Sul no município; 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rgbClr val="0070C0"/>
                </a:solidFill>
              </a:rPr>
              <a:t>Promover incentivo ao turismo no município,  Construção do Mirante, </a:t>
            </a:r>
            <a:r>
              <a:rPr lang="pt-BR" sz="2200" spc="10" dirty="0" smtClean="0">
                <a:solidFill>
                  <a:srgbClr val="0E6EC5"/>
                </a:solidFill>
                <a:latin typeface="Trebuchet MS"/>
                <a:cs typeface="Trebuchet MS"/>
              </a:rPr>
              <a:t>Criação do Fundo Municipal;</a:t>
            </a:r>
          </a:p>
          <a:p>
            <a:pPr marL="12700">
              <a:lnSpc>
                <a:spcPct val="150000"/>
              </a:lnSpc>
              <a:spcBef>
                <a:spcPts val="990"/>
              </a:spcBef>
              <a:tabLst>
                <a:tab pos="356870" algn="l"/>
              </a:tabLst>
            </a:pPr>
            <a:r>
              <a:rPr lang="pt-BR" sz="2200" spc="10" dirty="0" smtClean="0">
                <a:solidFill>
                  <a:srgbClr val="0E6EC5"/>
                </a:solidFill>
                <a:latin typeface="Trebuchet MS"/>
                <a:cs typeface="Trebuchet MS"/>
              </a:rPr>
              <a:t>Incentivar e apoiar a Cultura no Município com Calendário Cultural;</a:t>
            </a: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lang="pt-BR" sz="2200" spc="10" dirty="0" smtClean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lang="pt-BR" sz="2200" spc="10" dirty="0" smtClean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sz="28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73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838769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fontAlgn="t"/>
            <a:r>
              <a:rPr sz="2400" b="0" spc="-5" dirty="0"/>
              <a:t>PROGRAMA</a:t>
            </a:r>
            <a:r>
              <a:rPr sz="2400" b="0" spc="-170" dirty="0"/>
              <a:t> </a:t>
            </a:r>
            <a:r>
              <a:rPr sz="2400" b="0" dirty="0" smtClean="0"/>
              <a:t>00</a:t>
            </a:r>
            <a:r>
              <a:rPr lang="pt-BR" sz="2400" b="0" dirty="0" smtClean="0"/>
              <a:t>5</a:t>
            </a:r>
            <a:r>
              <a:rPr sz="2400" b="0" spc="-25" dirty="0" smtClean="0"/>
              <a:t> </a:t>
            </a:r>
            <a:r>
              <a:rPr sz="2400" b="0" dirty="0"/>
              <a:t>– </a:t>
            </a:r>
            <a:r>
              <a:rPr lang="pt-BR" sz="2400" b="0" dirty="0">
                <a:solidFill>
                  <a:schemeClr val="accent1"/>
                </a:solidFill>
              </a:rPr>
              <a:t>Secretaria Municipal de Desenvolvimento Social</a:t>
            </a:r>
            <a:endParaRPr lang="pt-BR" sz="2400" b="0" dirty="0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447800"/>
            <a:ext cx="10723245" cy="3774751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r>
              <a:rPr lang="pt-BR" sz="2400" b="1" dirty="0">
                <a:solidFill>
                  <a:schemeClr val="tx2"/>
                </a:solidFill>
              </a:rPr>
              <a:t>Objetivo</a:t>
            </a:r>
            <a:r>
              <a:rPr lang="pt-BR" sz="2400" dirty="0">
                <a:solidFill>
                  <a:schemeClr val="tx2"/>
                </a:solidFill>
              </a:rPr>
              <a:t>:</a:t>
            </a:r>
          </a:p>
          <a:p>
            <a:pPr algn="just"/>
            <a:r>
              <a:rPr lang="pt-BR" sz="2400" dirty="0">
                <a:solidFill>
                  <a:schemeClr val="tx2"/>
                </a:solidFill>
              </a:rPr>
              <a:t>Manutenção e aprimoramento da infraestrutura de atendimento à rede de proteção social básica, proporcionando condições necessárias para a prestação de serviços de assistência e inclusão à população em situação de vulnerabilidade e risco social, através de projetos e ações sociais, convênios e programas de acordo com os dispositivos legais vigentes e com demandas, parcerias e instrumentos com entidades de cunho social, fortalecer e apoiar os conselhos e grupos municipais.</a:t>
            </a:r>
          </a:p>
          <a:p>
            <a:pPr algn="just"/>
            <a:r>
              <a:rPr lang="pt-BR" sz="2400" dirty="0">
                <a:solidFill>
                  <a:schemeClr val="tx2"/>
                </a:solidFill>
              </a:rPr>
              <a:t>Implementar, investir e capacitar profissionais para e garantir a manutenção do Serviço da Família Acolhedora. Implantar uma politica habitacional por meio de reformas construções de casas (em caráter emergencial</a:t>
            </a:r>
            <a:r>
              <a:rPr lang="pt-BR" sz="2400" dirty="0" smtClean="0">
                <a:solidFill>
                  <a:schemeClr val="tx2"/>
                </a:solidFill>
              </a:rPr>
              <a:t>). </a:t>
            </a:r>
            <a:endParaRPr lang="pt-BR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644" y="914400"/>
            <a:ext cx="105187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0" spc="-10" dirty="0">
                <a:latin typeface="Trebuchet MS"/>
                <a:cs typeface="Trebuchet MS"/>
              </a:rPr>
              <a:t>PROGRAMA</a:t>
            </a:r>
            <a:r>
              <a:rPr sz="2400" b="0" spc="-155" dirty="0">
                <a:latin typeface="Trebuchet MS"/>
                <a:cs typeface="Trebuchet MS"/>
              </a:rPr>
              <a:t> </a:t>
            </a:r>
            <a:r>
              <a:rPr sz="2400" b="0" dirty="0" smtClean="0">
                <a:latin typeface="Trebuchet MS"/>
                <a:cs typeface="Trebuchet MS"/>
              </a:rPr>
              <a:t>00</a:t>
            </a:r>
            <a:r>
              <a:rPr lang="pt-BR" sz="2400" b="0" dirty="0" smtClean="0">
                <a:latin typeface="Trebuchet MS"/>
                <a:cs typeface="Trebuchet MS"/>
              </a:rPr>
              <a:t>6</a:t>
            </a:r>
            <a:r>
              <a:rPr sz="2400" b="0" spc="-15" dirty="0" smtClean="0">
                <a:latin typeface="Trebuchet MS"/>
                <a:cs typeface="Trebuchet MS"/>
              </a:rPr>
              <a:t> </a:t>
            </a:r>
            <a:r>
              <a:rPr sz="2400" b="0" dirty="0">
                <a:latin typeface="Trebuchet MS"/>
                <a:cs typeface="Trebuchet MS"/>
              </a:rPr>
              <a:t>–</a:t>
            </a:r>
            <a:r>
              <a:rPr sz="2400" b="0" spc="15" dirty="0">
                <a:latin typeface="Trebuchet MS"/>
                <a:cs typeface="Trebuchet MS"/>
              </a:rPr>
              <a:t> </a:t>
            </a:r>
            <a:r>
              <a:rPr sz="2400" b="0" spc="-5" dirty="0">
                <a:latin typeface="Trebuchet MS"/>
                <a:cs typeface="Trebuchet MS"/>
              </a:rPr>
              <a:t>DEFESA</a:t>
            </a:r>
            <a:r>
              <a:rPr sz="2400" b="0" spc="-195" dirty="0">
                <a:latin typeface="Trebuchet MS"/>
                <a:cs typeface="Trebuchet MS"/>
              </a:rPr>
              <a:t> </a:t>
            </a:r>
            <a:r>
              <a:rPr sz="2400" b="0" spc="-5" dirty="0">
                <a:latin typeface="Trebuchet MS"/>
                <a:cs typeface="Trebuchet MS"/>
              </a:rPr>
              <a:t>DOS </a:t>
            </a:r>
            <a:r>
              <a:rPr sz="2400" b="0" spc="-30" dirty="0">
                <a:latin typeface="Trebuchet MS"/>
                <a:cs typeface="Trebuchet MS"/>
              </a:rPr>
              <a:t>DIREITOS</a:t>
            </a:r>
            <a:r>
              <a:rPr sz="2400" b="0" spc="-10" dirty="0">
                <a:latin typeface="Trebuchet MS"/>
                <a:cs typeface="Trebuchet MS"/>
              </a:rPr>
              <a:t> </a:t>
            </a:r>
            <a:r>
              <a:rPr sz="2400" b="0" spc="-5" dirty="0">
                <a:latin typeface="Trebuchet MS"/>
                <a:cs typeface="Trebuchet MS"/>
              </a:rPr>
              <a:t>DA</a:t>
            </a:r>
            <a:r>
              <a:rPr sz="2400" b="0" spc="-195" dirty="0">
                <a:latin typeface="Trebuchet MS"/>
                <a:cs typeface="Trebuchet MS"/>
              </a:rPr>
              <a:t> </a:t>
            </a:r>
            <a:r>
              <a:rPr sz="2400" b="0" spc="-5" dirty="0">
                <a:latin typeface="Trebuchet MS"/>
                <a:cs typeface="Trebuchet MS"/>
              </a:rPr>
              <a:t>CRIANÇA </a:t>
            </a:r>
            <a:r>
              <a:rPr sz="2400" b="0" spc="-1070" dirty="0">
                <a:latin typeface="Trebuchet MS"/>
                <a:cs typeface="Trebuchet MS"/>
              </a:rPr>
              <a:t> </a:t>
            </a:r>
            <a:r>
              <a:rPr sz="2400" b="0" dirty="0">
                <a:latin typeface="Trebuchet MS"/>
                <a:cs typeface="Trebuchet MS"/>
              </a:rPr>
              <a:t>E</a:t>
            </a:r>
            <a:r>
              <a:rPr sz="2400" b="0" spc="-5" dirty="0">
                <a:latin typeface="Trebuchet MS"/>
                <a:cs typeface="Trebuchet MS"/>
              </a:rPr>
              <a:t> DO</a:t>
            </a:r>
            <a:r>
              <a:rPr sz="2400" b="0" spc="-204" dirty="0">
                <a:latin typeface="Trebuchet MS"/>
                <a:cs typeface="Trebuchet MS"/>
              </a:rPr>
              <a:t> </a:t>
            </a:r>
            <a:r>
              <a:rPr sz="2400" b="0" spc="-5" dirty="0">
                <a:latin typeface="Trebuchet MS"/>
                <a:cs typeface="Trebuchet MS"/>
              </a:rPr>
              <a:t>ADOLESCENTE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2073655"/>
            <a:ext cx="10209530" cy="3921586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6870" marR="5080" indent="-344805">
              <a:lnSpc>
                <a:spcPct val="80000"/>
              </a:lnSpc>
              <a:spcBef>
                <a:spcPts val="8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5" dirty="0">
                <a:solidFill>
                  <a:schemeClr val="tx2"/>
                </a:solidFill>
                <a:latin typeface="Trebuchet MS"/>
                <a:cs typeface="Trebuchet MS"/>
              </a:rPr>
              <a:t>Objetivo: Financiar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projetos que </a:t>
            </a:r>
            <a:r>
              <a:rPr sz="3000" spc="-5" dirty="0">
                <a:solidFill>
                  <a:schemeClr val="tx2"/>
                </a:solidFill>
                <a:latin typeface="Trebuchet MS"/>
                <a:cs typeface="Trebuchet MS"/>
              </a:rPr>
              <a:t>atuem na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garantia da </a:t>
            </a:r>
            <a:r>
              <a:rPr sz="3000" spc="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promoção,</a:t>
            </a:r>
            <a:r>
              <a:rPr sz="3000" spc="-3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proteção</a:t>
            </a:r>
            <a:r>
              <a:rPr sz="3000" spc="-2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e</a:t>
            </a:r>
            <a:r>
              <a:rPr sz="3000" spc="-5" dirty="0">
                <a:solidFill>
                  <a:schemeClr val="tx2"/>
                </a:solidFill>
                <a:latin typeface="Trebuchet MS"/>
                <a:cs typeface="Trebuchet MS"/>
              </a:rPr>
              <a:t> defesa</a:t>
            </a:r>
            <a:r>
              <a:rPr sz="3000" spc="-1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spc="-5" dirty="0">
                <a:solidFill>
                  <a:schemeClr val="tx2"/>
                </a:solidFill>
                <a:latin typeface="Trebuchet MS"/>
                <a:cs typeface="Trebuchet MS"/>
              </a:rPr>
              <a:t>dos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direitos</a:t>
            </a:r>
            <a:r>
              <a:rPr sz="3000" spc="-6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spc="-5" dirty="0">
                <a:solidFill>
                  <a:schemeClr val="tx2"/>
                </a:solidFill>
                <a:latin typeface="Trebuchet MS"/>
                <a:cs typeface="Trebuchet MS"/>
              </a:rPr>
              <a:t>da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criança</a:t>
            </a:r>
            <a:r>
              <a:rPr sz="3000" spc="-6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e do </a:t>
            </a:r>
            <a:r>
              <a:rPr sz="3000" spc="-8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spc="-5" dirty="0">
                <a:solidFill>
                  <a:schemeClr val="tx2"/>
                </a:solidFill>
                <a:latin typeface="Trebuchet MS"/>
                <a:cs typeface="Trebuchet MS"/>
              </a:rPr>
              <a:t>adolescente,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que zelem </a:t>
            </a:r>
            <a:r>
              <a:rPr sz="3000" spc="-5" dirty="0">
                <a:solidFill>
                  <a:schemeClr val="tx2"/>
                </a:solidFill>
                <a:latin typeface="Trebuchet MS"/>
                <a:cs typeface="Trebuchet MS"/>
              </a:rPr>
              <a:t>pelos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direitos da Criança e </a:t>
            </a:r>
            <a:r>
              <a:rPr sz="3000" spc="5" dirty="0">
                <a:solidFill>
                  <a:schemeClr val="tx2"/>
                </a:solidFill>
                <a:latin typeface="Trebuchet MS"/>
                <a:cs typeface="Trebuchet MS"/>
              </a:rPr>
              <a:t>do </a:t>
            </a:r>
            <a:r>
              <a:rPr sz="3000" spc="1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Adolescente.</a:t>
            </a: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31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ÓRGÃO</a:t>
            </a:r>
            <a:r>
              <a:rPr sz="3000" spc="-5" dirty="0">
                <a:solidFill>
                  <a:schemeClr val="tx2"/>
                </a:solidFill>
                <a:latin typeface="Trebuchet MS"/>
                <a:cs typeface="Trebuchet MS"/>
              </a:rPr>
              <a:t> RESPONSÁVEL:</a:t>
            </a:r>
            <a:r>
              <a:rPr sz="3000" spc="-1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spc="-5" dirty="0">
                <a:solidFill>
                  <a:schemeClr val="tx2"/>
                </a:solidFill>
                <a:latin typeface="Trebuchet MS"/>
                <a:cs typeface="Trebuchet MS"/>
              </a:rPr>
              <a:t>Fundo</a:t>
            </a:r>
            <a:r>
              <a:rPr sz="3000" spc="-1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para</a:t>
            </a:r>
            <a:r>
              <a:rPr sz="3000" spc="-3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spc="-5" dirty="0">
                <a:solidFill>
                  <a:schemeClr val="tx2"/>
                </a:solidFill>
                <a:latin typeface="Trebuchet MS"/>
                <a:cs typeface="Trebuchet MS"/>
              </a:rPr>
              <a:t>Infância</a:t>
            </a:r>
            <a:r>
              <a:rPr sz="3000" spc="-2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e</a:t>
            </a:r>
            <a:r>
              <a:rPr sz="3000" spc="-17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chemeClr val="tx2"/>
                </a:solidFill>
                <a:latin typeface="Trebuchet MS"/>
                <a:cs typeface="Trebuchet MS"/>
              </a:rPr>
              <a:t>Adolescência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1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12700" marR="6965950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u="heavy" spc="-20" dirty="0" smtClean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PROJETOS </a:t>
            </a:r>
            <a:r>
              <a:rPr sz="3000" spc="-15" dirty="0" smtClean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3000" u="heavy" spc="-5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Manutenção</a:t>
            </a:r>
            <a:r>
              <a:rPr sz="3000" u="heavy" spc="-50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3000" u="heavy" spc="-5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do</a:t>
            </a:r>
            <a:r>
              <a:rPr sz="3000" u="heavy" spc="-40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3000" u="heavy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FIA</a:t>
            </a:r>
            <a:endParaRPr sz="30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09600" y="1219200"/>
            <a:ext cx="9906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ADMINISTRATIVO SECRETARIA</a:t>
            </a: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</a:b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Garantir a manutenção da Secretaria;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Aquisição de equipamentos para modernização do Sistema de Ordem de Serviços;</a:t>
            </a:r>
            <a:b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</a:b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Garantir a manutenção dos serviços de utilidade pública;</a:t>
            </a:r>
            <a:b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</a:b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Construção da nova sede da Secretaria de Infraestrutura, Mobilidade e Segurança Pública;</a:t>
            </a:r>
            <a:b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</a:b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Aquisição de Máquinas, veículos, equipamentos e demais material permanente ampliando a frota operacional da secretaria;</a:t>
            </a:r>
            <a:b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</a:b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Firmar parcerias, convênios ou outros instrumentos com o governo federal e estadual, objetivando a execução de obras e serviços de interesse municipal;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Ampliar o número de fiscais de obras e posturas;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Implantar uma Central </a:t>
            </a:r>
            <a:r>
              <a:rPr lang="pt-BR" dirty="0">
                <a:latin typeface="Arial"/>
                <a:ea typeface="Calibri"/>
                <a:cs typeface="Times New Roman"/>
              </a:rPr>
              <a:t>de Reclamações, denúncias e sugestões em questão de obras e posturas municipal;</a:t>
            </a:r>
            <a:endParaRPr lang="pt-BR" sz="1600" dirty="0">
              <a:ea typeface="Calibri"/>
              <a:cs typeface="Times New Roman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644236" y="304800"/>
            <a:ext cx="1025652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pt-BR" sz="2400" b="0" spc="-10" dirty="0">
                <a:solidFill>
                  <a:schemeClr val="accent1"/>
                </a:solidFill>
              </a:rPr>
              <a:t>PROGRAMA</a:t>
            </a:r>
            <a:r>
              <a:rPr lang="pt-BR" sz="2400" b="0" spc="-15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007</a:t>
            </a:r>
            <a:r>
              <a:rPr lang="pt-BR" sz="2400" b="0" spc="-1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–</a:t>
            </a:r>
            <a:r>
              <a:rPr lang="pt-BR" sz="2400" b="0" spc="1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Secretaria Municipal de Infraestrutura, Mobilidade Urbana e Segurança Publica</a:t>
            </a:r>
            <a:r>
              <a:rPr lang="pt-BR" sz="2400" b="0" dirty="0">
                <a:solidFill>
                  <a:schemeClr val="accent1"/>
                </a:solidFill>
                <a:latin typeface="Arial"/>
              </a:rPr>
              <a:t/>
            </a:r>
            <a:br>
              <a:rPr lang="pt-BR" sz="2400" b="0" dirty="0">
                <a:solidFill>
                  <a:schemeClr val="accent1"/>
                </a:solidFill>
                <a:latin typeface="Arial"/>
              </a:rPr>
            </a:br>
            <a:endParaRPr sz="2400" b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43000" y="1219200"/>
            <a:ext cx="10058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MOBILIDA URBANA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Elaborar e iniciar a execução do Plano Municipal de Mobilidade Urbana;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Garantir a implantação de ciclo faixas nos principais acessos da cidade;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Realizar estudos e obras de melhorias para aprimorar a acessibilidade;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Implantar um anel viário de acesso a cidade entre os bairros Centro e Caçador;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Realizar ações, visando a melhoria do transporte público;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Revitalizar e padronizar o passeio público (calçadas) nas principais vias públicas da cidade;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Regularizar o plantio de árvores e mudas nos passeios públicos (calçadas);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Promover e incentivar a arborização das vias públicas e principalmente nas vias de acesso à cidade;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644236" y="304800"/>
            <a:ext cx="1025652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pt-BR" sz="2400" b="0" spc="-10" dirty="0">
                <a:solidFill>
                  <a:schemeClr val="accent1"/>
                </a:solidFill>
              </a:rPr>
              <a:t>PROGRAMA</a:t>
            </a:r>
            <a:r>
              <a:rPr lang="pt-BR" sz="2400" b="0" spc="-15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007</a:t>
            </a:r>
            <a:r>
              <a:rPr lang="pt-BR" sz="2400" b="0" spc="-1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–</a:t>
            </a:r>
            <a:r>
              <a:rPr lang="pt-BR" sz="2400" b="0" spc="1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Secretaria Municipal de Infraestrutura, Mobilidade Urbana e Segurança Publica</a:t>
            </a:r>
            <a:r>
              <a:rPr lang="pt-BR" sz="2400" b="0" dirty="0">
                <a:solidFill>
                  <a:schemeClr val="accent1"/>
                </a:solidFill>
                <a:latin typeface="Arial"/>
              </a:rPr>
              <a:t/>
            </a:r>
            <a:br>
              <a:rPr lang="pt-BR" sz="2400" b="0" dirty="0">
                <a:solidFill>
                  <a:schemeClr val="accent1"/>
                </a:solidFill>
                <a:latin typeface="Arial"/>
              </a:rPr>
            </a:br>
            <a:endParaRPr sz="2400" b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84909" y="1371600"/>
            <a:ext cx="1165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SANEAMENTO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Implantar os mecanismos e estruturas visando atender o Marco Legal do Saneamento – Lei Federal;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Buscar mecanismos para implantação de sistemas inteligentes de coleta da rede de drenagem pluvial.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Adquirir novos coletores de resíduos para as principais vias públicas da cidade ampliando a coleta de resíduos;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Realizar ações para implementar o projeto de coleta seletiva de lixo,  incentivando a atuação de catadores;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Ampliar as redes de distribuição de água em bairros;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Manter e aprimorar os serviços de abastecimento de água, coleta e deposição final de esgotos sanitários;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Garantir a manutenção e execução continuada do programa Cidade Limpa.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Buscar mecanismos e parcerias para ampliar a equipe de limpeza urbana municipal.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Adquirir equipamentos e utensílios modernizados para as ações diárias de limpeza urbana;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Manter a disposição final de</a:t>
            </a:r>
            <a:r>
              <a:rPr lang="pt-BR" dirty="0">
                <a:latin typeface="Arial"/>
                <a:ea typeface="Calibri"/>
                <a:cs typeface="Times New Roman"/>
              </a:rPr>
              <a:t> resíduos da limpeza urbana de forma adequada e conforme a lei vigente, zerando o envio ao aterro sanitário.</a:t>
            </a:r>
            <a:endParaRPr lang="pt-BR" sz="1600" dirty="0">
              <a:ea typeface="Calibri"/>
              <a:cs typeface="Times New Roman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644236" y="304800"/>
            <a:ext cx="1025652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pt-BR" sz="2400" b="0" spc="-10" dirty="0">
                <a:solidFill>
                  <a:schemeClr val="accent1"/>
                </a:solidFill>
              </a:rPr>
              <a:t>PROGRAMA</a:t>
            </a:r>
            <a:r>
              <a:rPr lang="pt-BR" sz="2400" b="0" spc="-15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007</a:t>
            </a:r>
            <a:r>
              <a:rPr lang="pt-BR" sz="2400" b="0" spc="-1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–</a:t>
            </a:r>
            <a:r>
              <a:rPr lang="pt-BR" sz="2400" b="0" spc="1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Secretaria Municipal de Infraestrutura, Mobilidade Urbana e Segurança Publica</a:t>
            </a:r>
            <a:r>
              <a:rPr lang="pt-BR" sz="2400" b="0" dirty="0">
                <a:solidFill>
                  <a:schemeClr val="accent1"/>
                </a:solidFill>
                <a:latin typeface="Arial"/>
              </a:rPr>
              <a:t/>
            </a:r>
            <a:br>
              <a:rPr lang="pt-BR" sz="2400" b="0" dirty="0">
                <a:solidFill>
                  <a:schemeClr val="accent1"/>
                </a:solidFill>
                <a:latin typeface="Arial"/>
              </a:rPr>
            </a:br>
            <a:endParaRPr sz="2400" b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5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57200" y="914400"/>
            <a:ext cx="112776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SEGURANÇA PÚBLICA E TRÂNSITO;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Garantir a manutenção das atividades da Guarda Municipal;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Firmar parcerias em prol da construção da nova sede para Guarda Municipal;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Implantar e garantir a manutenção do programa Guarda Municipal </a:t>
            </a:r>
            <a:r>
              <a:rPr lang="pt-BR" sz="1600" dirty="0" err="1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Mirin</a:t>
            </a: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 de Capivari de Baixo - GMMCB;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Instaurar mecanismos e firmar parcerias em prol do armamento da Guarda Municipal;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Firmar convênios visando o reforço e manutenção na fiscalização de trânsito;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Realizar ações para manutenção dos serviços de trânsito;</a:t>
            </a:r>
            <a:b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</a:b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Realizar e manter as parcerias com Polícia Militar, Polícia Civil, Defesa Civil, Polícia Militar Ambiental e Bombeiros;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Realizar aquisições de equipamentos e material permanente para a manutenção das atividades de segurança pública;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Realizar ações e investimentos em sinalização no Município;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Realizar ações que promovam maior segurança para escolas, comércio e vias públicas;</a:t>
            </a:r>
            <a:b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</a:b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Realizar ações para manutenção do FUNREBOM;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Promover a capacitação, treinamento, qualificação e valorização dos profissionais;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Realizar a construção, ampliação e manutenção dos abrigos de passageiros nos pontos de ônibus;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Elaborar a Política Municipal de Segurança pública e seus mecanismos de atuação;</a:t>
            </a:r>
            <a:endParaRPr lang="pt-BR" sz="1600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644236" y="304800"/>
            <a:ext cx="1025652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pt-BR" sz="2400" b="0" spc="-10" dirty="0">
                <a:solidFill>
                  <a:schemeClr val="accent1"/>
                </a:solidFill>
              </a:rPr>
              <a:t>PROGRAMA</a:t>
            </a:r>
            <a:r>
              <a:rPr lang="pt-BR" sz="2400" b="0" spc="-15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007</a:t>
            </a:r>
            <a:r>
              <a:rPr lang="pt-BR" sz="2400" b="0" spc="-1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–</a:t>
            </a:r>
            <a:r>
              <a:rPr lang="pt-BR" sz="2400" b="0" spc="1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Secretaria Municipal de Infraestrutura, Mobilidade Urbana e Segurança Publica</a:t>
            </a:r>
            <a:r>
              <a:rPr lang="pt-BR" sz="2400" b="0" dirty="0">
                <a:solidFill>
                  <a:schemeClr val="accent1"/>
                </a:solidFill>
                <a:latin typeface="Arial"/>
              </a:rPr>
              <a:t/>
            </a:r>
            <a:br>
              <a:rPr lang="pt-BR" sz="2400" b="0" dirty="0">
                <a:solidFill>
                  <a:schemeClr val="accent1"/>
                </a:solidFill>
                <a:latin typeface="Arial"/>
              </a:rPr>
            </a:br>
            <a:endParaRPr sz="2400" b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22563" y="1524000"/>
            <a:ext cx="11277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b="1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INFRAESTRUTURA MUNICIPAL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Realizar reformas, ampliações e manutenção dos prédios utilizados pelo município.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Realizar parcerias para construção, ampliação e reforma de casas populares;</a:t>
            </a:r>
            <a:br>
              <a:rPr lang="pt-BR" sz="14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</a:br>
            <a:r>
              <a:rPr lang="pt-BR" sz="14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Adquirir terreno para atender necessidades do Município.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Garantir a realização das obras para implantação do acesso norte pelo Três de Maio e Loteamento Camila.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Construção do novo acesso sul pela BR 101 passando pelos fundos da PMCB e ligando à Rua João Ernesto Ramos;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Revitalizar as vias publicas do novo acesso sul com a cidade de Tubarão pela Ponte Doutor </a:t>
            </a:r>
            <a:r>
              <a:rPr lang="pt-BR" sz="1400" dirty="0" err="1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Stélio</a:t>
            </a:r>
            <a:r>
              <a:rPr lang="pt-BR" sz="1400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pt-BR" sz="1400" dirty="0" err="1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Boabaid</a:t>
            </a:r>
            <a:r>
              <a:rPr lang="pt-BR" sz="1400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Revitalização das praças Maximiliano Pessoa e Jacó </a:t>
            </a:r>
            <a:r>
              <a:rPr lang="pt-BR" sz="1400" dirty="0" err="1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Locks</a:t>
            </a:r>
            <a:r>
              <a:rPr lang="pt-BR" sz="14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, respectivamente no bairro Centro e Alvorada;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Pavimentar e revitalizar as vias urbanas em todos os bairros;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Reforma do Sacolão Municipal.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Garantir a manutenção das atividades de operação tapa buracos;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Aprimorar e garantir a manutenção da Ação Mais Estrada;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Ampliar o trecho de estradas vicinais a ser pavimentado em bairro da zona Rural;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Destinar recursos a fim de ampliar a ação Revitaliza Mais em ruas de calçamento com lajotas e paralelepípedo;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Promover a revitalização das vias publicas e passeios na Vila Mendonça Lima;</a:t>
            </a:r>
            <a:endParaRPr lang="pt-BR" sz="1400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644236" y="304800"/>
            <a:ext cx="1025652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pt-BR" sz="2400" b="0" spc="-10" dirty="0">
                <a:solidFill>
                  <a:schemeClr val="accent1"/>
                </a:solidFill>
              </a:rPr>
              <a:t>PROGRAMA</a:t>
            </a:r>
            <a:r>
              <a:rPr lang="pt-BR" sz="2400" b="0" spc="-15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007</a:t>
            </a:r>
            <a:r>
              <a:rPr lang="pt-BR" sz="2400" b="0" spc="-1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–</a:t>
            </a:r>
            <a:r>
              <a:rPr lang="pt-BR" sz="2400" b="0" spc="15" dirty="0">
                <a:solidFill>
                  <a:schemeClr val="accent1"/>
                </a:solidFill>
              </a:rPr>
              <a:t> </a:t>
            </a:r>
            <a:r>
              <a:rPr lang="pt-BR" sz="2400" b="0" dirty="0">
                <a:solidFill>
                  <a:schemeClr val="accent1"/>
                </a:solidFill>
              </a:rPr>
              <a:t>Secretaria Municipal de Infraestrutura, Mobilidade Urbana e Segurança Publica</a:t>
            </a:r>
            <a:r>
              <a:rPr lang="pt-BR" sz="2400" b="0" dirty="0">
                <a:solidFill>
                  <a:schemeClr val="accent1"/>
                </a:solidFill>
                <a:latin typeface="Arial"/>
              </a:rPr>
              <a:t/>
            </a:r>
            <a:br>
              <a:rPr lang="pt-BR" sz="2400" b="0" dirty="0">
                <a:solidFill>
                  <a:schemeClr val="accent1"/>
                </a:solidFill>
                <a:latin typeface="Arial"/>
              </a:rPr>
            </a:br>
            <a:endParaRPr sz="2400" b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56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640" y="528015"/>
            <a:ext cx="30111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Base</a:t>
            </a:r>
            <a:r>
              <a:rPr spc="-65" dirty="0"/>
              <a:t> </a:t>
            </a:r>
            <a:r>
              <a:rPr dirty="0"/>
              <a:t>Legal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672738"/>
            <a:ext cx="8038465" cy="339597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Trebuchet MS"/>
                <a:cs typeface="Trebuchet MS"/>
              </a:rPr>
              <a:t>Constituição</a:t>
            </a:r>
            <a:r>
              <a:rPr sz="2800" spc="-2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Federal;</a:t>
            </a:r>
            <a:endParaRPr sz="28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60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latin typeface="Trebuchet MS"/>
                <a:cs typeface="Trebuchet MS"/>
              </a:rPr>
              <a:t>Lei</a:t>
            </a:r>
            <a:r>
              <a:rPr sz="2800" spc="-4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Federal</a:t>
            </a:r>
            <a:r>
              <a:rPr sz="2800" spc="-4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4320/64;</a:t>
            </a:r>
            <a:endParaRPr sz="2800">
              <a:latin typeface="Trebuchet MS"/>
              <a:cs typeface="Trebuchet MS"/>
            </a:endParaRPr>
          </a:p>
          <a:p>
            <a:pPr marL="469900" marR="1830705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latin typeface="Trebuchet MS"/>
                <a:cs typeface="Trebuchet MS"/>
              </a:rPr>
              <a:t>Lei</a:t>
            </a:r>
            <a:r>
              <a:rPr sz="2800" spc="-25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Complementar</a:t>
            </a:r>
            <a:r>
              <a:rPr sz="2800" spc="-75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101/2000</a:t>
            </a:r>
            <a:r>
              <a:rPr sz="2800" spc="-5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(Lei</a:t>
            </a:r>
            <a:r>
              <a:rPr sz="2800" spc="-2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de </a:t>
            </a:r>
            <a:r>
              <a:rPr sz="2800" spc="-830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Responsabilidade</a:t>
            </a:r>
            <a:r>
              <a:rPr sz="2800" spc="-5" dirty="0">
                <a:latin typeface="Trebuchet MS"/>
                <a:cs typeface="Trebuchet MS"/>
              </a:rPr>
              <a:t> Fiscal);</a:t>
            </a:r>
            <a:endParaRPr sz="28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60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latin typeface="Trebuchet MS"/>
                <a:cs typeface="Trebuchet MS"/>
              </a:rPr>
              <a:t>Lei</a:t>
            </a:r>
            <a:r>
              <a:rPr sz="2800" spc="-25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Orgânica</a:t>
            </a:r>
            <a:r>
              <a:rPr sz="2800" spc="-50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do</a:t>
            </a:r>
            <a:r>
              <a:rPr sz="2800" spc="-1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Município;</a:t>
            </a:r>
            <a:endParaRPr sz="2800"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Trebuchet MS"/>
                <a:cs typeface="Trebuchet MS"/>
              </a:rPr>
              <a:t>Instruções Normativas </a:t>
            </a:r>
            <a:r>
              <a:rPr sz="2800" dirty="0">
                <a:latin typeface="Trebuchet MS"/>
                <a:cs typeface="Trebuchet MS"/>
              </a:rPr>
              <a:t>do </a:t>
            </a:r>
            <a:r>
              <a:rPr sz="2800" spc="-45" dirty="0">
                <a:latin typeface="Trebuchet MS"/>
                <a:cs typeface="Trebuchet MS"/>
              </a:rPr>
              <a:t>Tribunal </a:t>
            </a:r>
            <a:r>
              <a:rPr sz="2800" spc="-5" dirty="0">
                <a:latin typeface="Trebuchet MS"/>
                <a:cs typeface="Trebuchet MS"/>
              </a:rPr>
              <a:t>de Contas do </a:t>
            </a:r>
            <a:r>
              <a:rPr sz="2800" spc="-83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Estado</a:t>
            </a:r>
            <a:r>
              <a:rPr sz="2800" spc="-15" dirty="0">
                <a:latin typeface="Trebuchet MS"/>
                <a:cs typeface="Trebuchet MS"/>
              </a:rPr>
              <a:t> </a:t>
            </a:r>
            <a:r>
              <a:rPr sz="2800" spc="5" dirty="0">
                <a:latin typeface="Trebuchet MS"/>
                <a:cs typeface="Trebuchet MS"/>
              </a:rPr>
              <a:t>e</a:t>
            </a:r>
            <a:r>
              <a:rPr sz="2800" dirty="0">
                <a:latin typeface="Trebuchet MS"/>
                <a:cs typeface="Trebuchet MS"/>
              </a:rPr>
              <a:t> da</a:t>
            </a:r>
            <a:r>
              <a:rPr sz="2800" spc="-2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Secretaria</a:t>
            </a:r>
            <a:r>
              <a:rPr sz="2800" dirty="0">
                <a:latin typeface="Trebuchet MS"/>
                <a:cs typeface="Trebuchet MS"/>
              </a:rPr>
              <a:t> do</a:t>
            </a:r>
            <a:r>
              <a:rPr sz="2800" spc="-55" dirty="0">
                <a:latin typeface="Trebuchet MS"/>
                <a:cs typeface="Trebuchet MS"/>
              </a:rPr>
              <a:t> Tesouro</a:t>
            </a:r>
            <a:r>
              <a:rPr sz="2800" spc="-30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Nacional.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75855" y="2209800"/>
            <a:ext cx="92964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solidFill>
                  <a:schemeClr val="tx2"/>
                </a:solidFill>
              </a:rPr>
              <a:t>Ampliar e qualificar as ações de vigilância sanitária, tanto na infraestrutura, quanto na fiscalização de produtos e serviços sujeitos ao controle sanitário</a:t>
            </a:r>
            <a:r>
              <a:rPr lang="pt-BR" dirty="0" smtClean="0">
                <a:solidFill>
                  <a:schemeClr val="tx2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Manter </a:t>
            </a:r>
            <a:r>
              <a:rPr lang="pt-BR" dirty="0">
                <a:solidFill>
                  <a:schemeClr val="tx2"/>
                </a:solidFill>
              </a:rPr>
              <a:t>infraestrutura física, equipamentos, insumos e materiais, bem como modernizá-los a fim de subsidiar os procedimentos operacionais e critérios para realização das inspeções sanitárias e demais ações</a:t>
            </a:r>
            <a:r>
              <a:rPr lang="pt-BR" dirty="0" smtClean="0">
                <a:solidFill>
                  <a:schemeClr val="tx2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Garantir </a:t>
            </a:r>
            <a:r>
              <a:rPr lang="pt-BR" dirty="0">
                <a:solidFill>
                  <a:schemeClr val="tx2"/>
                </a:solidFill>
              </a:rPr>
              <a:t>profissionais que realizem inspeção sanitária qualificados, capacitados e em número suficiente para a adequada cobertura do território; </a:t>
            </a:r>
            <a:endParaRPr lang="pt-BR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Desempenhar </a:t>
            </a:r>
            <a:r>
              <a:rPr lang="pt-BR" dirty="0">
                <a:solidFill>
                  <a:schemeClr val="tx2"/>
                </a:solidFill>
              </a:rPr>
              <a:t>importante papel na prevenção sobre os riscos e os danos associados ao uso de produtos e serviços sujeitos ao controle sanitário;</a:t>
            </a: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762000" y="1143000"/>
            <a:ext cx="77012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latin typeface="Trebuchet MS"/>
                <a:cs typeface="Trebuchet MS"/>
              </a:rPr>
              <a:t>PROGRAMA</a:t>
            </a:r>
            <a:r>
              <a:rPr sz="2400" b="0" spc="-170" dirty="0">
                <a:latin typeface="Trebuchet MS"/>
                <a:cs typeface="Trebuchet MS"/>
              </a:rPr>
              <a:t> </a:t>
            </a:r>
            <a:r>
              <a:rPr sz="2400" b="0" dirty="0" smtClean="0">
                <a:latin typeface="Trebuchet MS"/>
                <a:cs typeface="Trebuchet MS"/>
              </a:rPr>
              <a:t>0</a:t>
            </a:r>
            <a:r>
              <a:rPr lang="pt-BR" sz="2400" b="0" dirty="0" smtClean="0">
                <a:latin typeface="Trebuchet MS"/>
                <a:cs typeface="Trebuchet MS"/>
              </a:rPr>
              <a:t>08</a:t>
            </a:r>
            <a:r>
              <a:rPr sz="2400" b="0" spc="-25" dirty="0" smtClean="0">
                <a:latin typeface="Trebuchet MS"/>
                <a:cs typeface="Trebuchet MS"/>
              </a:rPr>
              <a:t> </a:t>
            </a:r>
            <a:r>
              <a:rPr sz="2400" b="0" dirty="0">
                <a:latin typeface="Trebuchet MS"/>
                <a:cs typeface="Trebuchet MS"/>
              </a:rPr>
              <a:t>–</a:t>
            </a:r>
            <a:r>
              <a:rPr sz="2400" b="0" spc="5" dirty="0">
                <a:latin typeface="Trebuchet MS"/>
                <a:cs typeface="Trebuchet MS"/>
              </a:rPr>
              <a:t> </a:t>
            </a:r>
            <a:r>
              <a:rPr sz="2400" b="0" spc="-5" dirty="0" smtClean="0">
                <a:latin typeface="Trebuchet MS"/>
                <a:cs typeface="Trebuchet MS"/>
              </a:rPr>
              <a:t>S</a:t>
            </a:r>
            <a:r>
              <a:rPr lang="pt-BR" sz="2400" b="0" spc="-5" dirty="0" smtClean="0">
                <a:latin typeface="Trebuchet MS"/>
                <a:cs typeface="Trebuchet MS"/>
              </a:rPr>
              <a:t>ECRETARIA MUNICIPAL DA SAÚDE</a:t>
            </a:r>
            <a:endParaRPr sz="24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5298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798639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latin typeface="Trebuchet MS"/>
                <a:cs typeface="Trebuchet MS"/>
              </a:rPr>
              <a:t>PROGRAMA</a:t>
            </a:r>
            <a:r>
              <a:rPr sz="2400" b="0" spc="-165" dirty="0">
                <a:latin typeface="Trebuchet MS"/>
                <a:cs typeface="Trebuchet MS"/>
              </a:rPr>
              <a:t> </a:t>
            </a:r>
            <a:r>
              <a:rPr sz="2400" b="0" dirty="0" smtClean="0">
                <a:latin typeface="Trebuchet MS"/>
                <a:cs typeface="Trebuchet MS"/>
              </a:rPr>
              <a:t>0</a:t>
            </a:r>
            <a:r>
              <a:rPr lang="pt-BR" sz="2400" b="0" dirty="0" smtClean="0">
                <a:latin typeface="Trebuchet MS"/>
                <a:cs typeface="Trebuchet MS"/>
              </a:rPr>
              <a:t>08</a:t>
            </a:r>
            <a:r>
              <a:rPr sz="2400" b="0" spc="-20" dirty="0" smtClean="0">
                <a:latin typeface="Trebuchet MS"/>
                <a:cs typeface="Trebuchet MS"/>
              </a:rPr>
              <a:t> </a:t>
            </a:r>
            <a:r>
              <a:rPr sz="2400" b="0" dirty="0">
                <a:latin typeface="Trebuchet MS"/>
                <a:cs typeface="Trebuchet MS"/>
              </a:rPr>
              <a:t>–</a:t>
            </a:r>
            <a:r>
              <a:rPr sz="2400" b="0" spc="5" dirty="0">
                <a:latin typeface="Trebuchet MS"/>
                <a:cs typeface="Trebuchet MS"/>
              </a:rPr>
              <a:t> </a:t>
            </a:r>
            <a:r>
              <a:rPr sz="2400" b="0" spc="-5" dirty="0">
                <a:latin typeface="Trebuchet MS"/>
                <a:cs typeface="Trebuchet MS"/>
              </a:rPr>
              <a:t>SAÚDE</a:t>
            </a:r>
            <a:r>
              <a:rPr sz="2400" b="0" spc="5" dirty="0">
                <a:latin typeface="Trebuchet MS"/>
                <a:cs typeface="Trebuchet MS"/>
              </a:rPr>
              <a:t> </a:t>
            </a:r>
            <a:r>
              <a:rPr sz="2400" b="0" spc="-10" dirty="0">
                <a:latin typeface="Trebuchet MS"/>
                <a:cs typeface="Trebuchet MS"/>
              </a:rPr>
              <a:t>HUMANIZADA</a:t>
            </a:r>
            <a:r>
              <a:rPr sz="2400" b="0" spc="-170" dirty="0">
                <a:latin typeface="Trebuchet MS"/>
                <a:cs typeface="Trebuchet MS"/>
              </a:rPr>
              <a:t> </a:t>
            </a:r>
            <a:r>
              <a:rPr lang="pt-BR" sz="2400" b="0" dirty="0"/>
              <a:t/>
            </a:r>
            <a:br>
              <a:rPr lang="pt-BR" sz="2400" b="0" dirty="0"/>
            </a:br>
            <a:r>
              <a:rPr sz="2400" b="0" u="sng" spc="-1070" dirty="0" smtClean="0">
                <a:latin typeface="Trebuchet MS"/>
                <a:cs typeface="Trebuchet MS"/>
              </a:rPr>
              <a:t> </a:t>
            </a:r>
            <a:r>
              <a:rPr sz="2400" b="0" u="sng" spc="-30" dirty="0" smtClean="0">
                <a:latin typeface="Trebuchet MS"/>
                <a:cs typeface="Trebuchet MS"/>
              </a:rPr>
              <a:t>PROJETOS</a:t>
            </a:r>
            <a:r>
              <a:rPr lang="pt-BR" sz="2400" b="0" u="sng" spc="-30" dirty="0" smtClean="0">
                <a:latin typeface="Trebuchet MS"/>
                <a:cs typeface="Trebuchet MS"/>
              </a:rPr>
              <a:t>:</a:t>
            </a:r>
            <a:endParaRPr sz="2400" u="sng" dirty="0">
              <a:latin typeface="Trebuchet MS"/>
              <a:cs typeface="Trebuchet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09066" y="1910460"/>
          <a:ext cx="8527414" cy="37444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915"/>
                <a:gridCol w="672465"/>
                <a:gridCol w="7265034"/>
              </a:tblGrid>
              <a:tr h="5349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530"/>
                        </a:lnSpc>
                        <a:spcBef>
                          <a:spcPts val="109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30"/>
                        </a:lnSpc>
                        <a:spcBef>
                          <a:spcPts val="1090"/>
                        </a:spcBef>
                      </a:pPr>
                      <a:r>
                        <a:rPr sz="1300" spc="-15" dirty="0">
                          <a:latin typeface="Calibri"/>
                          <a:cs typeface="Calibri"/>
                        </a:rPr>
                        <a:t>025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30"/>
                        </a:lnSpc>
                        <a:spcBef>
                          <a:spcPts val="1090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Manutenção</a:t>
                      </a:r>
                      <a:r>
                        <a:rPr sz="13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Atenção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Básica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</a:tr>
              <a:tr h="5349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525"/>
                        </a:lnSpc>
                        <a:spcBef>
                          <a:spcPts val="109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25"/>
                        </a:lnSpc>
                        <a:spcBef>
                          <a:spcPts val="1090"/>
                        </a:spcBef>
                      </a:pPr>
                      <a:r>
                        <a:rPr sz="1300" spc="-15" dirty="0">
                          <a:latin typeface="Calibri"/>
                          <a:cs typeface="Calibri"/>
                        </a:rPr>
                        <a:t>026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25"/>
                        </a:lnSpc>
                        <a:spcBef>
                          <a:spcPts val="1090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Manutenção</a:t>
                      </a:r>
                      <a:r>
                        <a:rPr sz="13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das</a:t>
                      </a:r>
                      <a:r>
                        <a:rPr sz="13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Atividades</a:t>
                      </a:r>
                      <a:r>
                        <a:rPr sz="13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Assistência</a:t>
                      </a:r>
                      <a:r>
                        <a:rPr sz="13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Hospitalar</a:t>
                      </a:r>
                      <a:r>
                        <a:rPr sz="13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Ambulatorial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5349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525"/>
                        </a:lnSpc>
                        <a:spcBef>
                          <a:spcPts val="109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25"/>
                        </a:lnSpc>
                        <a:spcBef>
                          <a:spcPts val="1095"/>
                        </a:spcBef>
                      </a:pPr>
                      <a:r>
                        <a:rPr sz="1300" spc="-15" dirty="0">
                          <a:latin typeface="Calibri"/>
                          <a:cs typeface="Calibri"/>
                        </a:rPr>
                        <a:t>027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25"/>
                        </a:lnSpc>
                        <a:spcBef>
                          <a:spcPts val="109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Manutenção</a:t>
                      </a:r>
                      <a:r>
                        <a:rPr sz="13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Suporte</a:t>
                      </a:r>
                      <a:r>
                        <a:rPr sz="13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Profilático</a:t>
                      </a:r>
                      <a:r>
                        <a:rPr sz="13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Terapêutico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5349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525"/>
                        </a:lnSpc>
                        <a:spcBef>
                          <a:spcPts val="109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25"/>
                        </a:lnSpc>
                        <a:spcBef>
                          <a:spcPts val="1095"/>
                        </a:spcBef>
                      </a:pPr>
                      <a:r>
                        <a:rPr sz="1300" spc="-20" dirty="0">
                          <a:latin typeface="Calibri"/>
                          <a:cs typeface="Calibri"/>
                        </a:rPr>
                        <a:t>028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25"/>
                        </a:lnSpc>
                        <a:spcBef>
                          <a:spcPts val="109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Manutenção</a:t>
                      </a:r>
                      <a:r>
                        <a:rPr sz="13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Vigilância</a:t>
                      </a:r>
                      <a:r>
                        <a:rPr sz="13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Saúde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5349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520"/>
                        </a:lnSpc>
                        <a:spcBef>
                          <a:spcPts val="109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20"/>
                        </a:lnSpc>
                        <a:spcBef>
                          <a:spcPts val="1095"/>
                        </a:spcBef>
                      </a:pPr>
                      <a:r>
                        <a:rPr sz="1300" spc="-15" dirty="0">
                          <a:latin typeface="Calibri"/>
                          <a:cs typeface="Calibri"/>
                        </a:rPr>
                        <a:t>030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20"/>
                        </a:lnSpc>
                        <a:spcBef>
                          <a:spcPts val="109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Manutenção</a:t>
                      </a:r>
                      <a:r>
                        <a:rPr sz="13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Gestçao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SUS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5349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520"/>
                        </a:lnSpc>
                        <a:spcBef>
                          <a:spcPts val="109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20"/>
                        </a:lnSpc>
                        <a:spcBef>
                          <a:spcPts val="1095"/>
                        </a:spcBef>
                      </a:pPr>
                      <a:r>
                        <a:rPr sz="1300" spc="-15" dirty="0">
                          <a:latin typeface="Calibri"/>
                          <a:cs typeface="Calibri"/>
                        </a:rPr>
                        <a:t>010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20"/>
                        </a:lnSpc>
                        <a:spcBef>
                          <a:spcPts val="109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Const.Amp.</a:t>
                      </a:r>
                      <a:r>
                        <a:rPr sz="13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Manut</a:t>
                      </a:r>
                      <a:r>
                        <a:rPr sz="13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Reform.</a:t>
                      </a:r>
                      <a:r>
                        <a:rPr sz="13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Rede</a:t>
                      </a:r>
                      <a:r>
                        <a:rPr sz="13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Física</a:t>
                      </a:r>
                      <a:r>
                        <a:rPr sz="13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das</a:t>
                      </a:r>
                      <a:r>
                        <a:rPr sz="13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Unidades</a:t>
                      </a:r>
                      <a:r>
                        <a:rPr sz="13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Saúde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534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520"/>
                        </a:lnSpc>
                        <a:spcBef>
                          <a:spcPts val="109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20"/>
                        </a:lnSpc>
                        <a:spcBef>
                          <a:spcPts val="1095"/>
                        </a:spcBef>
                      </a:pPr>
                      <a:r>
                        <a:rPr sz="1300" spc="-20" dirty="0">
                          <a:latin typeface="Calibri"/>
                          <a:cs typeface="Calibri"/>
                        </a:rPr>
                        <a:t>031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20"/>
                        </a:lnSpc>
                        <a:spcBef>
                          <a:spcPts val="109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Manutenção</a:t>
                      </a:r>
                      <a:r>
                        <a:rPr sz="13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60" dirty="0">
                          <a:latin typeface="Calibri"/>
                          <a:cs typeface="Calibri"/>
                        </a:rPr>
                        <a:t>P.A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836358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latin typeface="Trebuchet MS"/>
                <a:cs typeface="Trebuchet MS"/>
              </a:rPr>
              <a:t>PROGRAMA</a:t>
            </a:r>
            <a:r>
              <a:rPr sz="2400" b="0" spc="-165" dirty="0">
                <a:latin typeface="Trebuchet MS"/>
                <a:cs typeface="Trebuchet MS"/>
              </a:rPr>
              <a:t> </a:t>
            </a:r>
            <a:r>
              <a:rPr sz="2400" b="0" dirty="0" smtClean="0">
                <a:latin typeface="Trebuchet MS"/>
                <a:cs typeface="Trebuchet MS"/>
              </a:rPr>
              <a:t>0</a:t>
            </a:r>
            <a:r>
              <a:rPr lang="pt-BR" sz="2400" b="0" dirty="0" smtClean="0">
                <a:latin typeface="Trebuchet MS"/>
                <a:cs typeface="Trebuchet MS"/>
              </a:rPr>
              <a:t>09</a:t>
            </a:r>
            <a:r>
              <a:rPr sz="2400" b="0" spc="-20" dirty="0" smtClean="0">
                <a:latin typeface="Trebuchet MS"/>
                <a:cs typeface="Trebuchet MS"/>
              </a:rPr>
              <a:t> </a:t>
            </a:r>
            <a:r>
              <a:rPr sz="2400" b="0" dirty="0">
                <a:latin typeface="Trebuchet MS"/>
                <a:cs typeface="Trebuchet MS"/>
              </a:rPr>
              <a:t>–</a:t>
            </a:r>
            <a:r>
              <a:rPr sz="2400" b="0" spc="5" dirty="0">
                <a:latin typeface="Trebuchet MS"/>
                <a:cs typeface="Trebuchet MS"/>
              </a:rPr>
              <a:t> </a:t>
            </a:r>
            <a:r>
              <a:rPr sz="2400" b="0" spc="-5" dirty="0">
                <a:latin typeface="Trebuchet MS"/>
                <a:cs typeface="Trebuchet MS"/>
              </a:rPr>
              <a:t>PROCESSO</a:t>
            </a:r>
            <a:r>
              <a:rPr sz="2400" b="0" dirty="0">
                <a:latin typeface="Trebuchet MS"/>
                <a:cs typeface="Trebuchet MS"/>
              </a:rPr>
              <a:t> </a:t>
            </a:r>
            <a:r>
              <a:rPr sz="2400" b="0" spc="-40" dirty="0">
                <a:latin typeface="Trebuchet MS"/>
                <a:cs typeface="Trebuchet MS"/>
              </a:rPr>
              <a:t>LEGISLATIVO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621917"/>
            <a:ext cx="10782300" cy="2844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5"/>
              </a:spcBef>
              <a:tabLst>
                <a:tab pos="2071370" algn="l"/>
              </a:tabLst>
            </a:pPr>
            <a:r>
              <a:rPr sz="2200" spc="-190" dirty="0">
                <a:solidFill>
                  <a:srgbClr val="0E6EC5"/>
                </a:solidFill>
                <a:latin typeface="Lucida Sans Unicode"/>
                <a:cs typeface="Lucida Sans Unicode"/>
              </a:rPr>
              <a:t>▶</a:t>
            </a:r>
            <a:r>
              <a:rPr sz="2200" spc="55" dirty="0">
                <a:solidFill>
                  <a:srgbClr val="0E6EC5"/>
                </a:solidFill>
                <a:latin typeface="Lucida Sans Unicode"/>
                <a:cs typeface="Lucida Sans Unicode"/>
              </a:rPr>
              <a:t>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Objetivo:	proporcionar condições de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funcionamento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da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Câmara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Municipal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de </a:t>
            </a:r>
            <a:r>
              <a:rPr sz="2800" spc="-25" dirty="0">
                <a:solidFill>
                  <a:schemeClr val="tx2"/>
                </a:solidFill>
                <a:latin typeface="Trebuchet MS"/>
                <a:cs typeface="Trebuchet MS"/>
              </a:rPr>
              <a:t>Vereadores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para atingir </a:t>
            </a:r>
            <a:r>
              <a:rPr sz="2800" spc="5" dirty="0">
                <a:solidFill>
                  <a:schemeClr val="tx2"/>
                </a:solidFill>
                <a:latin typeface="Trebuchet MS"/>
                <a:cs typeface="Trebuchet MS"/>
              </a:rPr>
              <a:t>o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seu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objetivo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institucional, </a:t>
            </a:r>
            <a:r>
              <a:rPr sz="2800" spc="-83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sendo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parceiro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do </a:t>
            </a:r>
            <a:r>
              <a:rPr sz="2800" spc="-25" dirty="0">
                <a:solidFill>
                  <a:schemeClr val="tx2"/>
                </a:solidFill>
                <a:latin typeface="Trebuchet MS"/>
                <a:cs typeface="Trebuchet MS"/>
              </a:rPr>
              <a:t>Poder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Executivo nos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atos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de bem. </a:t>
            </a:r>
            <a:r>
              <a:rPr sz="2800" spc="5" dirty="0">
                <a:solidFill>
                  <a:schemeClr val="tx2"/>
                </a:solidFill>
                <a:latin typeface="Trebuchet MS"/>
                <a:cs typeface="Trebuchet MS"/>
              </a:rPr>
              <a:t>Conduzir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e </a:t>
            </a:r>
            <a:r>
              <a:rPr sz="2800" spc="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executar</a:t>
            </a:r>
            <a:r>
              <a:rPr sz="2800" spc="-4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as</a:t>
            </a:r>
            <a:r>
              <a:rPr sz="2800" spc="1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ações</a:t>
            </a:r>
            <a:r>
              <a:rPr sz="2800" spc="-3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chemeClr val="tx2"/>
                </a:solidFill>
                <a:latin typeface="Trebuchet MS"/>
                <a:cs typeface="Trebuchet MS"/>
              </a:rPr>
              <a:t>prioritárias</a:t>
            </a:r>
            <a:r>
              <a:rPr sz="2800" spc="5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almejadas</a:t>
            </a:r>
            <a:r>
              <a:rPr sz="2800" spc="1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pela</a:t>
            </a:r>
            <a:r>
              <a:rPr sz="2800" spc="-4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sociedade.</a:t>
            </a:r>
            <a:endParaRPr sz="28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2800" spc="5" dirty="0">
                <a:solidFill>
                  <a:schemeClr val="tx2"/>
                </a:solidFill>
                <a:latin typeface="Trebuchet MS"/>
                <a:cs typeface="Trebuchet MS"/>
              </a:rPr>
              <a:t>ÓRGÃO</a:t>
            </a:r>
            <a:r>
              <a:rPr sz="2800" spc="-7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RESPONSÁVEL:</a:t>
            </a:r>
            <a:r>
              <a:rPr sz="2800" spc="-6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Câmara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de</a:t>
            </a:r>
            <a:r>
              <a:rPr sz="2800" spc="-3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spc="-20" dirty="0">
                <a:solidFill>
                  <a:schemeClr val="tx2"/>
                </a:solidFill>
                <a:latin typeface="Trebuchet MS"/>
                <a:cs typeface="Trebuchet MS"/>
              </a:rPr>
              <a:t>Vereadores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Municipais</a:t>
            </a:r>
            <a:endParaRPr sz="28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190" dirty="0">
                <a:solidFill>
                  <a:schemeClr val="tx2"/>
                </a:solidFill>
                <a:latin typeface="Lucida Sans Unicode"/>
                <a:cs typeface="Lucida Sans Unicode"/>
              </a:rPr>
              <a:t>▶</a:t>
            </a:r>
            <a:r>
              <a:rPr sz="2200" spc="15" dirty="0">
                <a:solidFill>
                  <a:schemeClr val="tx2"/>
                </a:solidFill>
                <a:latin typeface="Lucida Sans Unicode"/>
                <a:cs typeface="Lucida Sans Unicode"/>
              </a:rPr>
              <a:t> </a:t>
            </a:r>
            <a:r>
              <a:rPr sz="2800" u="heavy" spc="-15" dirty="0">
                <a:solidFill>
                  <a:schemeClr val="tx2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PROJETOS:</a:t>
            </a:r>
            <a:endParaRPr sz="28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058838"/>
              </p:ext>
            </p:extLst>
          </p:nvPr>
        </p:nvGraphicFramePr>
        <p:xfrm>
          <a:off x="867371" y="4804664"/>
          <a:ext cx="7591425" cy="972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91425"/>
              </a:tblGrid>
              <a:tr h="323977">
                <a:tc>
                  <a:txBody>
                    <a:bodyPr/>
                    <a:lstStyle/>
                    <a:p>
                      <a:pPr marL="12700">
                        <a:lnSpc>
                          <a:spcPts val="1470"/>
                        </a:lnSpc>
                        <a:spcBef>
                          <a:spcPts val="980"/>
                        </a:spcBef>
                      </a:pPr>
                      <a:r>
                        <a:rPr sz="1300" spc="-1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Manutenção</a:t>
                      </a:r>
                      <a:r>
                        <a:rPr sz="1300" spc="4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dos </a:t>
                      </a:r>
                      <a:r>
                        <a:rPr sz="1300" spc="-1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Serviços</a:t>
                      </a:r>
                      <a:r>
                        <a:rPr sz="1300" spc="4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da</a:t>
                      </a:r>
                      <a:r>
                        <a:rPr sz="1300" spc="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1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Câmara</a:t>
                      </a:r>
                      <a:r>
                        <a:rPr sz="1300" spc="3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1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Municipal</a:t>
                      </a:r>
                      <a:endParaRPr sz="1300" dirty="0">
                        <a:solidFill>
                          <a:schemeClr val="tx2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1244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324103">
                <a:tc>
                  <a:txBody>
                    <a:bodyPr/>
                    <a:lstStyle/>
                    <a:p>
                      <a:pPr marL="12700">
                        <a:lnSpc>
                          <a:spcPts val="1470"/>
                        </a:lnSpc>
                        <a:spcBef>
                          <a:spcPts val="980"/>
                        </a:spcBef>
                      </a:pPr>
                      <a:r>
                        <a:rPr sz="1300" spc="-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Adequação</a:t>
                      </a:r>
                      <a:r>
                        <a:rPr sz="1300" spc="3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300" spc="-7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1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Ampliação</a:t>
                      </a:r>
                      <a:r>
                        <a:rPr sz="1300" spc="1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da </a:t>
                      </a:r>
                      <a:r>
                        <a:rPr sz="1300" spc="-1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Sede</a:t>
                      </a:r>
                      <a:r>
                        <a:rPr sz="1300" spc="2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do</a:t>
                      </a:r>
                      <a:r>
                        <a:rPr sz="1300" spc="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1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Legislativo</a:t>
                      </a:r>
                      <a:endParaRPr sz="1300" dirty="0">
                        <a:solidFill>
                          <a:schemeClr val="tx2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1244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324040">
                <a:tc>
                  <a:txBody>
                    <a:bodyPr/>
                    <a:lstStyle/>
                    <a:p>
                      <a:pPr marL="12700">
                        <a:lnSpc>
                          <a:spcPts val="1470"/>
                        </a:lnSpc>
                        <a:spcBef>
                          <a:spcPts val="980"/>
                        </a:spcBef>
                      </a:pPr>
                      <a:r>
                        <a:rPr sz="1300" spc="-1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Implantação</a:t>
                      </a:r>
                      <a:r>
                        <a:rPr sz="1300" spc="3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30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Manutenção</a:t>
                      </a:r>
                      <a:r>
                        <a:rPr sz="1300" spc="3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do</a:t>
                      </a:r>
                      <a:r>
                        <a:rPr sz="1300" spc="-1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15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Programa</a:t>
                      </a:r>
                      <a:r>
                        <a:rPr sz="1300" spc="3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1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Câmara</a:t>
                      </a:r>
                      <a:r>
                        <a:rPr sz="1300" spc="3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10" dirty="0">
                          <a:solidFill>
                            <a:schemeClr val="tx2"/>
                          </a:solidFill>
                          <a:latin typeface="Trebuchet MS"/>
                          <a:cs typeface="Trebuchet MS"/>
                        </a:rPr>
                        <a:t>Jovem</a:t>
                      </a:r>
                      <a:endParaRPr sz="1300" dirty="0">
                        <a:solidFill>
                          <a:schemeClr val="tx2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1244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432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Obrigado</a:t>
            </a:r>
            <a:r>
              <a:rPr spc="-15" dirty="0"/>
              <a:t> </a:t>
            </a:r>
            <a:r>
              <a:rPr spc="-5" dirty="0"/>
              <a:t>Presença</a:t>
            </a:r>
            <a:r>
              <a:rPr spc="30" dirty="0"/>
              <a:t> </a:t>
            </a:r>
            <a:r>
              <a:rPr dirty="0"/>
              <a:t>e </a:t>
            </a:r>
            <a:r>
              <a:rPr spc="5" dirty="0"/>
              <a:t> </a:t>
            </a:r>
            <a:r>
              <a:rPr spc="-5" dirty="0"/>
              <a:t>participação </a:t>
            </a:r>
            <a:r>
              <a:rPr dirty="0"/>
              <a:t>de</a:t>
            </a:r>
            <a:r>
              <a:rPr spc="-105" dirty="0"/>
              <a:t> </a:t>
            </a:r>
            <a:r>
              <a:rPr spc="-110" dirty="0"/>
              <a:t>Todos!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9566" y="3255009"/>
            <a:ext cx="8154034" cy="10560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 algn="ctr">
              <a:lnSpc>
                <a:spcPct val="100000"/>
              </a:lnSpc>
              <a:spcBef>
                <a:spcPts val="1040"/>
              </a:spcBef>
            </a:pPr>
            <a:r>
              <a:rPr sz="1600" b="1" spc="-15" dirty="0">
                <a:solidFill>
                  <a:schemeClr val="tx2"/>
                </a:solidFill>
                <a:latin typeface="Trebuchet MS"/>
                <a:cs typeface="Trebuchet MS"/>
              </a:rPr>
              <a:t>Prefeitura</a:t>
            </a:r>
            <a:r>
              <a:rPr sz="1600" b="1" spc="5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chemeClr val="tx2"/>
                </a:solidFill>
                <a:latin typeface="Trebuchet MS"/>
                <a:cs typeface="Trebuchet MS"/>
              </a:rPr>
              <a:t>Municipal</a:t>
            </a:r>
            <a:r>
              <a:rPr sz="1600" b="1" spc="5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chemeClr val="tx2"/>
                </a:solidFill>
                <a:latin typeface="Trebuchet MS"/>
                <a:cs typeface="Trebuchet MS"/>
              </a:rPr>
              <a:t>de</a:t>
            </a:r>
            <a:r>
              <a:rPr sz="1600" b="1" spc="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chemeClr val="tx2"/>
                </a:solidFill>
                <a:latin typeface="Trebuchet MS"/>
                <a:cs typeface="Trebuchet MS"/>
              </a:rPr>
              <a:t>Capivari</a:t>
            </a:r>
            <a:r>
              <a:rPr sz="1600" b="1" spc="1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chemeClr val="tx2"/>
                </a:solidFill>
                <a:latin typeface="Trebuchet MS"/>
                <a:cs typeface="Trebuchet MS"/>
              </a:rPr>
              <a:t>de</a:t>
            </a:r>
            <a:r>
              <a:rPr sz="1600" b="1" spc="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600" b="1" spc="-5" dirty="0" err="1">
                <a:solidFill>
                  <a:schemeClr val="tx2"/>
                </a:solidFill>
                <a:latin typeface="Trebuchet MS"/>
                <a:cs typeface="Trebuchet MS"/>
              </a:rPr>
              <a:t>Baixo</a:t>
            </a:r>
            <a:r>
              <a:rPr sz="1600" b="1" spc="-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endParaRPr lang="pt-BR" sz="1600" b="1" spc="-5" dirty="0" smtClean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76200" algn="ctr">
              <a:lnSpc>
                <a:spcPct val="100000"/>
              </a:lnSpc>
              <a:spcBef>
                <a:spcPts val="1040"/>
              </a:spcBef>
            </a:pPr>
            <a:r>
              <a:rPr sz="1600" b="1" dirty="0" smtClean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pt-BR" sz="1600" b="1" spc="-15" dirty="0">
                <a:solidFill>
                  <a:schemeClr val="tx2"/>
                </a:solidFill>
                <a:latin typeface="Trebuchet MS"/>
                <a:cs typeface="Trebuchet MS"/>
              </a:rPr>
              <a:t>Secretaria</a:t>
            </a:r>
            <a:r>
              <a:rPr lang="pt-BR" sz="1600" b="1" spc="4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pt-BR" sz="1600" b="1" spc="-5" dirty="0">
                <a:solidFill>
                  <a:schemeClr val="tx2"/>
                </a:solidFill>
                <a:latin typeface="Trebuchet MS"/>
                <a:cs typeface="Trebuchet MS"/>
              </a:rPr>
              <a:t>Municipal de Gestão e da Fazenda</a:t>
            </a:r>
            <a:endParaRPr lang="pt-BR" sz="16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algn="ctr">
              <a:lnSpc>
                <a:spcPts val="1620"/>
              </a:lnSpc>
              <a:spcBef>
                <a:spcPts val="65"/>
              </a:spcBef>
            </a:pPr>
            <a:r>
              <a:rPr sz="1500" b="1" spc="-20" dirty="0" err="1" smtClean="0">
                <a:solidFill>
                  <a:schemeClr val="tx2"/>
                </a:solidFill>
                <a:latin typeface="Trebuchet MS"/>
                <a:cs typeface="Trebuchet MS"/>
              </a:rPr>
              <a:t>Telefone</a:t>
            </a:r>
            <a:r>
              <a:rPr sz="1500" b="1" spc="-20" dirty="0">
                <a:solidFill>
                  <a:schemeClr val="tx2"/>
                </a:solidFill>
                <a:latin typeface="Trebuchet MS"/>
                <a:cs typeface="Trebuchet MS"/>
              </a:rPr>
              <a:t>:</a:t>
            </a:r>
            <a:r>
              <a:rPr sz="1500" b="1" spc="-8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chemeClr val="tx2"/>
                </a:solidFill>
                <a:latin typeface="Trebuchet MS"/>
                <a:cs typeface="Trebuchet MS"/>
              </a:rPr>
              <a:t>(48)</a:t>
            </a:r>
            <a:r>
              <a:rPr sz="1500" b="1" spc="-3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500" b="1" spc="5" dirty="0">
                <a:solidFill>
                  <a:schemeClr val="tx2"/>
                </a:solidFill>
                <a:latin typeface="Trebuchet MS"/>
                <a:cs typeface="Trebuchet MS"/>
              </a:rPr>
              <a:t>3621</a:t>
            </a:r>
            <a:r>
              <a:rPr sz="1500" b="1" spc="-6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500" b="1" spc="5" dirty="0">
                <a:solidFill>
                  <a:schemeClr val="tx2"/>
                </a:solidFill>
                <a:latin typeface="Trebuchet MS"/>
                <a:cs typeface="Trebuchet MS"/>
              </a:rPr>
              <a:t>-</a:t>
            </a:r>
            <a:r>
              <a:rPr sz="1500" b="1" spc="5" dirty="0" smtClean="0">
                <a:solidFill>
                  <a:schemeClr val="tx2"/>
                </a:solidFill>
                <a:latin typeface="Trebuchet MS"/>
                <a:cs typeface="Trebuchet MS"/>
              </a:rPr>
              <a:t>44</a:t>
            </a:r>
            <a:r>
              <a:rPr lang="pt-BR" sz="1500" b="1" spc="5" dirty="0" smtClean="0">
                <a:solidFill>
                  <a:schemeClr val="tx2"/>
                </a:solidFill>
                <a:latin typeface="Trebuchet MS"/>
                <a:cs typeface="Trebuchet MS"/>
              </a:rPr>
              <a:t>10</a:t>
            </a:r>
            <a:endParaRPr sz="15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algn="ctr">
              <a:lnSpc>
                <a:spcPts val="1620"/>
              </a:lnSpc>
            </a:pPr>
            <a:r>
              <a:rPr sz="1500" b="1" spc="5" dirty="0">
                <a:solidFill>
                  <a:schemeClr val="tx2"/>
                </a:solidFill>
                <a:latin typeface="Trebuchet MS"/>
                <a:cs typeface="Trebuchet MS"/>
              </a:rPr>
              <a:t>E-mail:</a:t>
            </a:r>
            <a:r>
              <a:rPr sz="1500" b="1" spc="-5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500" b="1" spc="-10" dirty="0">
                <a:solidFill>
                  <a:schemeClr val="tx2"/>
                </a:solidFill>
                <a:latin typeface="Trebuchet MS"/>
                <a:cs typeface="Trebuchet MS"/>
                <a:hlinkClick r:id="rId2"/>
              </a:rPr>
              <a:t>contabilidade@capivaridebaixo.sc.gov.br</a:t>
            </a:r>
            <a:endParaRPr sz="15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66" y="270764"/>
            <a:ext cx="81521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Trebuchet MS"/>
                <a:cs typeface="Trebuchet MS"/>
              </a:rPr>
              <a:t>Instrumento</a:t>
            </a:r>
            <a:r>
              <a:rPr b="0" spc="-40" dirty="0">
                <a:latin typeface="Trebuchet MS"/>
                <a:cs typeface="Trebuchet MS"/>
              </a:rPr>
              <a:t> </a:t>
            </a:r>
            <a:r>
              <a:rPr b="0" spc="-5" dirty="0">
                <a:latin typeface="Trebuchet MS"/>
                <a:cs typeface="Trebuchet MS"/>
              </a:rPr>
              <a:t>de</a:t>
            </a:r>
            <a:r>
              <a:rPr b="0" spc="-35" dirty="0">
                <a:latin typeface="Trebuchet MS"/>
                <a:cs typeface="Trebuchet MS"/>
              </a:rPr>
              <a:t> </a:t>
            </a:r>
            <a:r>
              <a:rPr b="0" spc="-5" dirty="0">
                <a:latin typeface="Trebuchet MS"/>
                <a:cs typeface="Trebuchet MS"/>
              </a:rPr>
              <a:t>Planejamento</a:t>
            </a:r>
          </a:p>
        </p:txBody>
      </p:sp>
      <p:sp>
        <p:nvSpPr>
          <p:cNvPr id="3" name="object 3"/>
          <p:cNvSpPr/>
          <p:nvPr/>
        </p:nvSpPr>
        <p:spPr>
          <a:xfrm>
            <a:off x="2334132" y="959611"/>
            <a:ext cx="185420" cy="469265"/>
          </a:xfrm>
          <a:custGeom>
            <a:avLst/>
            <a:gdLst/>
            <a:ahLst/>
            <a:cxnLst/>
            <a:rect l="l" t="t" r="r" b="b"/>
            <a:pathLst>
              <a:path w="185419" h="469265">
                <a:moveTo>
                  <a:pt x="9143" y="363474"/>
                </a:moveTo>
                <a:lnTo>
                  <a:pt x="5715" y="364236"/>
                </a:lnTo>
                <a:lnTo>
                  <a:pt x="2286" y="364871"/>
                </a:lnTo>
                <a:lnTo>
                  <a:pt x="0" y="368173"/>
                </a:lnTo>
                <a:lnTo>
                  <a:pt x="762" y="371601"/>
                </a:lnTo>
                <a:lnTo>
                  <a:pt x="20447" y="468757"/>
                </a:lnTo>
                <a:lnTo>
                  <a:pt x="31865" y="458850"/>
                </a:lnTo>
                <a:lnTo>
                  <a:pt x="30480" y="458850"/>
                </a:lnTo>
                <a:lnTo>
                  <a:pt x="18542" y="454787"/>
                </a:lnTo>
                <a:lnTo>
                  <a:pt x="26081" y="432621"/>
                </a:lnTo>
                <a:lnTo>
                  <a:pt x="13208" y="369188"/>
                </a:lnTo>
                <a:lnTo>
                  <a:pt x="12446" y="365760"/>
                </a:lnTo>
                <a:lnTo>
                  <a:pt x="9143" y="363474"/>
                </a:lnTo>
                <a:close/>
              </a:path>
              <a:path w="185419" h="469265">
                <a:moveTo>
                  <a:pt x="26081" y="432621"/>
                </a:moveTo>
                <a:lnTo>
                  <a:pt x="18542" y="454787"/>
                </a:lnTo>
                <a:lnTo>
                  <a:pt x="30480" y="458850"/>
                </a:lnTo>
                <a:lnTo>
                  <a:pt x="31603" y="455549"/>
                </a:lnTo>
                <a:lnTo>
                  <a:pt x="30734" y="455549"/>
                </a:lnTo>
                <a:lnTo>
                  <a:pt x="20319" y="452120"/>
                </a:lnTo>
                <a:lnTo>
                  <a:pt x="28581" y="444944"/>
                </a:lnTo>
                <a:lnTo>
                  <a:pt x="26081" y="432621"/>
                </a:lnTo>
                <a:close/>
              </a:path>
              <a:path w="185419" h="469265">
                <a:moveTo>
                  <a:pt x="89662" y="391922"/>
                </a:moveTo>
                <a:lnTo>
                  <a:pt x="86994" y="394208"/>
                </a:lnTo>
                <a:lnTo>
                  <a:pt x="37989" y="436772"/>
                </a:lnTo>
                <a:lnTo>
                  <a:pt x="30480" y="458850"/>
                </a:lnTo>
                <a:lnTo>
                  <a:pt x="31865" y="458850"/>
                </a:lnTo>
                <a:lnTo>
                  <a:pt x="95250" y="403860"/>
                </a:lnTo>
                <a:lnTo>
                  <a:pt x="97917" y="401574"/>
                </a:lnTo>
                <a:lnTo>
                  <a:pt x="98171" y="397510"/>
                </a:lnTo>
                <a:lnTo>
                  <a:pt x="93599" y="392175"/>
                </a:lnTo>
                <a:lnTo>
                  <a:pt x="89662" y="391922"/>
                </a:lnTo>
                <a:close/>
              </a:path>
              <a:path w="185419" h="469265">
                <a:moveTo>
                  <a:pt x="28581" y="444944"/>
                </a:moveTo>
                <a:lnTo>
                  <a:pt x="20319" y="452120"/>
                </a:lnTo>
                <a:lnTo>
                  <a:pt x="30734" y="455549"/>
                </a:lnTo>
                <a:lnTo>
                  <a:pt x="28581" y="444944"/>
                </a:lnTo>
                <a:close/>
              </a:path>
              <a:path w="185419" h="469265">
                <a:moveTo>
                  <a:pt x="37989" y="436772"/>
                </a:moveTo>
                <a:lnTo>
                  <a:pt x="28581" y="444944"/>
                </a:lnTo>
                <a:lnTo>
                  <a:pt x="30734" y="455549"/>
                </a:lnTo>
                <a:lnTo>
                  <a:pt x="31603" y="455549"/>
                </a:lnTo>
                <a:lnTo>
                  <a:pt x="37989" y="436772"/>
                </a:lnTo>
                <a:close/>
              </a:path>
              <a:path w="185419" h="469265">
                <a:moveTo>
                  <a:pt x="173228" y="0"/>
                </a:moveTo>
                <a:lnTo>
                  <a:pt x="26081" y="432621"/>
                </a:lnTo>
                <a:lnTo>
                  <a:pt x="28581" y="444944"/>
                </a:lnTo>
                <a:lnTo>
                  <a:pt x="37989" y="436772"/>
                </a:lnTo>
                <a:lnTo>
                  <a:pt x="185166" y="4063"/>
                </a:lnTo>
                <a:lnTo>
                  <a:pt x="173228" y="0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798320" y="1597152"/>
            <a:ext cx="942340" cy="942340"/>
            <a:chOff x="1798320" y="1597152"/>
            <a:chExt cx="942340" cy="942340"/>
          </a:xfrm>
        </p:grpSpPr>
        <p:sp>
          <p:nvSpPr>
            <p:cNvPr id="5" name="object 5"/>
            <p:cNvSpPr/>
            <p:nvPr/>
          </p:nvSpPr>
          <p:spPr>
            <a:xfrm>
              <a:off x="1812036" y="1610868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0458" y="2360"/>
                  </a:lnTo>
                  <a:lnTo>
                    <a:pt x="365066" y="9289"/>
                  </a:lnTo>
                  <a:lnTo>
                    <a:pt x="321253" y="20557"/>
                  </a:lnTo>
                  <a:lnTo>
                    <a:pt x="279249" y="35933"/>
                  </a:lnTo>
                  <a:lnTo>
                    <a:pt x="239283" y="55187"/>
                  </a:lnTo>
                  <a:lnTo>
                    <a:pt x="201587" y="78090"/>
                  </a:lnTo>
                  <a:lnTo>
                    <a:pt x="166390" y="104411"/>
                  </a:lnTo>
                  <a:lnTo>
                    <a:pt x="133921" y="133921"/>
                  </a:lnTo>
                  <a:lnTo>
                    <a:pt x="104411" y="166390"/>
                  </a:lnTo>
                  <a:lnTo>
                    <a:pt x="78090" y="201587"/>
                  </a:lnTo>
                  <a:lnTo>
                    <a:pt x="55187" y="239283"/>
                  </a:lnTo>
                  <a:lnTo>
                    <a:pt x="35933" y="279249"/>
                  </a:lnTo>
                  <a:lnTo>
                    <a:pt x="20557" y="321253"/>
                  </a:lnTo>
                  <a:lnTo>
                    <a:pt x="9289" y="365066"/>
                  </a:lnTo>
                  <a:lnTo>
                    <a:pt x="2360" y="410458"/>
                  </a:lnTo>
                  <a:lnTo>
                    <a:pt x="0" y="457200"/>
                  </a:lnTo>
                  <a:lnTo>
                    <a:pt x="2360" y="503941"/>
                  </a:lnTo>
                  <a:lnTo>
                    <a:pt x="9289" y="549333"/>
                  </a:lnTo>
                  <a:lnTo>
                    <a:pt x="20557" y="593146"/>
                  </a:lnTo>
                  <a:lnTo>
                    <a:pt x="35933" y="635150"/>
                  </a:lnTo>
                  <a:lnTo>
                    <a:pt x="55187" y="675116"/>
                  </a:lnTo>
                  <a:lnTo>
                    <a:pt x="78090" y="712812"/>
                  </a:lnTo>
                  <a:lnTo>
                    <a:pt x="104411" y="748009"/>
                  </a:lnTo>
                  <a:lnTo>
                    <a:pt x="133921" y="780478"/>
                  </a:lnTo>
                  <a:lnTo>
                    <a:pt x="166390" y="809988"/>
                  </a:lnTo>
                  <a:lnTo>
                    <a:pt x="201587" y="836309"/>
                  </a:lnTo>
                  <a:lnTo>
                    <a:pt x="239283" y="859212"/>
                  </a:lnTo>
                  <a:lnTo>
                    <a:pt x="279249" y="878466"/>
                  </a:lnTo>
                  <a:lnTo>
                    <a:pt x="321253" y="893842"/>
                  </a:lnTo>
                  <a:lnTo>
                    <a:pt x="365066" y="905110"/>
                  </a:lnTo>
                  <a:lnTo>
                    <a:pt x="410458" y="912039"/>
                  </a:lnTo>
                  <a:lnTo>
                    <a:pt x="457200" y="914400"/>
                  </a:lnTo>
                  <a:lnTo>
                    <a:pt x="503941" y="912039"/>
                  </a:lnTo>
                  <a:lnTo>
                    <a:pt x="549333" y="905110"/>
                  </a:lnTo>
                  <a:lnTo>
                    <a:pt x="593146" y="893842"/>
                  </a:lnTo>
                  <a:lnTo>
                    <a:pt x="635150" y="878466"/>
                  </a:lnTo>
                  <a:lnTo>
                    <a:pt x="675116" y="859212"/>
                  </a:lnTo>
                  <a:lnTo>
                    <a:pt x="712812" y="836309"/>
                  </a:lnTo>
                  <a:lnTo>
                    <a:pt x="748009" y="809988"/>
                  </a:lnTo>
                  <a:lnTo>
                    <a:pt x="780478" y="780478"/>
                  </a:lnTo>
                  <a:lnTo>
                    <a:pt x="809988" y="748009"/>
                  </a:lnTo>
                  <a:lnTo>
                    <a:pt x="836309" y="712812"/>
                  </a:lnTo>
                  <a:lnTo>
                    <a:pt x="859212" y="675116"/>
                  </a:lnTo>
                  <a:lnTo>
                    <a:pt x="878466" y="635150"/>
                  </a:lnTo>
                  <a:lnTo>
                    <a:pt x="893842" y="593146"/>
                  </a:lnTo>
                  <a:lnTo>
                    <a:pt x="905110" y="549333"/>
                  </a:lnTo>
                  <a:lnTo>
                    <a:pt x="912039" y="503941"/>
                  </a:lnTo>
                  <a:lnTo>
                    <a:pt x="914400" y="457200"/>
                  </a:lnTo>
                  <a:lnTo>
                    <a:pt x="912039" y="410458"/>
                  </a:lnTo>
                  <a:lnTo>
                    <a:pt x="905110" y="365066"/>
                  </a:lnTo>
                  <a:lnTo>
                    <a:pt x="893842" y="321253"/>
                  </a:lnTo>
                  <a:lnTo>
                    <a:pt x="878466" y="279249"/>
                  </a:lnTo>
                  <a:lnTo>
                    <a:pt x="859212" y="239283"/>
                  </a:lnTo>
                  <a:lnTo>
                    <a:pt x="836309" y="201587"/>
                  </a:lnTo>
                  <a:lnTo>
                    <a:pt x="809988" y="166390"/>
                  </a:lnTo>
                  <a:lnTo>
                    <a:pt x="780478" y="133921"/>
                  </a:lnTo>
                  <a:lnTo>
                    <a:pt x="748009" y="104411"/>
                  </a:lnTo>
                  <a:lnTo>
                    <a:pt x="712812" y="78090"/>
                  </a:lnTo>
                  <a:lnTo>
                    <a:pt x="675116" y="55187"/>
                  </a:lnTo>
                  <a:lnTo>
                    <a:pt x="635150" y="35933"/>
                  </a:lnTo>
                  <a:lnTo>
                    <a:pt x="593146" y="20557"/>
                  </a:lnTo>
                  <a:lnTo>
                    <a:pt x="549333" y="9289"/>
                  </a:lnTo>
                  <a:lnTo>
                    <a:pt x="503941" y="236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12036" y="1610868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0" y="457200"/>
                  </a:moveTo>
                  <a:lnTo>
                    <a:pt x="2360" y="410458"/>
                  </a:lnTo>
                  <a:lnTo>
                    <a:pt x="9289" y="365066"/>
                  </a:lnTo>
                  <a:lnTo>
                    <a:pt x="20557" y="321253"/>
                  </a:lnTo>
                  <a:lnTo>
                    <a:pt x="35933" y="279249"/>
                  </a:lnTo>
                  <a:lnTo>
                    <a:pt x="55187" y="239283"/>
                  </a:lnTo>
                  <a:lnTo>
                    <a:pt x="78090" y="201587"/>
                  </a:lnTo>
                  <a:lnTo>
                    <a:pt x="104411" y="166390"/>
                  </a:lnTo>
                  <a:lnTo>
                    <a:pt x="133921" y="133921"/>
                  </a:lnTo>
                  <a:lnTo>
                    <a:pt x="166390" y="104411"/>
                  </a:lnTo>
                  <a:lnTo>
                    <a:pt x="201587" y="78090"/>
                  </a:lnTo>
                  <a:lnTo>
                    <a:pt x="239283" y="55187"/>
                  </a:lnTo>
                  <a:lnTo>
                    <a:pt x="279249" y="35933"/>
                  </a:lnTo>
                  <a:lnTo>
                    <a:pt x="321253" y="20557"/>
                  </a:lnTo>
                  <a:lnTo>
                    <a:pt x="365066" y="9289"/>
                  </a:lnTo>
                  <a:lnTo>
                    <a:pt x="410458" y="2360"/>
                  </a:lnTo>
                  <a:lnTo>
                    <a:pt x="457200" y="0"/>
                  </a:lnTo>
                  <a:lnTo>
                    <a:pt x="503941" y="2360"/>
                  </a:lnTo>
                  <a:lnTo>
                    <a:pt x="549333" y="9289"/>
                  </a:lnTo>
                  <a:lnTo>
                    <a:pt x="593146" y="20557"/>
                  </a:lnTo>
                  <a:lnTo>
                    <a:pt x="635150" y="35933"/>
                  </a:lnTo>
                  <a:lnTo>
                    <a:pt x="675116" y="55187"/>
                  </a:lnTo>
                  <a:lnTo>
                    <a:pt x="712812" y="78090"/>
                  </a:lnTo>
                  <a:lnTo>
                    <a:pt x="748009" y="104411"/>
                  </a:lnTo>
                  <a:lnTo>
                    <a:pt x="780478" y="133921"/>
                  </a:lnTo>
                  <a:lnTo>
                    <a:pt x="809988" y="166390"/>
                  </a:lnTo>
                  <a:lnTo>
                    <a:pt x="836309" y="201587"/>
                  </a:lnTo>
                  <a:lnTo>
                    <a:pt x="859212" y="239283"/>
                  </a:lnTo>
                  <a:lnTo>
                    <a:pt x="878466" y="279249"/>
                  </a:lnTo>
                  <a:lnTo>
                    <a:pt x="893842" y="321253"/>
                  </a:lnTo>
                  <a:lnTo>
                    <a:pt x="905110" y="365066"/>
                  </a:lnTo>
                  <a:lnTo>
                    <a:pt x="912039" y="410458"/>
                  </a:lnTo>
                  <a:lnTo>
                    <a:pt x="914400" y="457200"/>
                  </a:lnTo>
                  <a:lnTo>
                    <a:pt x="912039" y="503941"/>
                  </a:lnTo>
                  <a:lnTo>
                    <a:pt x="905110" y="549333"/>
                  </a:lnTo>
                  <a:lnTo>
                    <a:pt x="893842" y="593146"/>
                  </a:lnTo>
                  <a:lnTo>
                    <a:pt x="878466" y="635150"/>
                  </a:lnTo>
                  <a:lnTo>
                    <a:pt x="859212" y="675116"/>
                  </a:lnTo>
                  <a:lnTo>
                    <a:pt x="836309" y="712812"/>
                  </a:lnTo>
                  <a:lnTo>
                    <a:pt x="809988" y="748009"/>
                  </a:lnTo>
                  <a:lnTo>
                    <a:pt x="780478" y="780478"/>
                  </a:lnTo>
                  <a:lnTo>
                    <a:pt x="748009" y="809988"/>
                  </a:lnTo>
                  <a:lnTo>
                    <a:pt x="712812" y="836309"/>
                  </a:lnTo>
                  <a:lnTo>
                    <a:pt x="675116" y="859212"/>
                  </a:lnTo>
                  <a:lnTo>
                    <a:pt x="635150" y="878466"/>
                  </a:lnTo>
                  <a:lnTo>
                    <a:pt x="593146" y="893842"/>
                  </a:lnTo>
                  <a:lnTo>
                    <a:pt x="549333" y="905110"/>
                  </a:lnTo>
                  <a:lnTo>
                    <a:pt x="503941" y="912039"/>
                  </a:lnTo>
                  <a:lnTo>
                    <a:pt x="457200" y="914400"/>
                  </a:lnTo>
                  <a:lnTo>
                    <a:pt x="410458" y="912039"/>
                  </a:lnTo>
                  <a:lnTo>
                    <a:pt x="365066" y="905110"/>
                  </a:lnTo>
                  <a:lnTo>
                    <a:pt x="321253" y="893842"/>
                  </a:lnTo>
                  <a:lnTo>
                    <a:pt x="279249" y="878466"/>
                  </a:lnTo>
                  <a:lnTo>
                    <a:pt x="239283" y="859212"/>
                  </a:lnTo>
                  <a:lnTo>
                    <a:pt x="201587" y="836309"/>
                  </a:lnTo>
                  <a:lnTo>
                    <a:pt x="166390" y="809988"/>
                  </a:lnTo>
                  <a:lnTo>
                    <a:pt x="133921" y="780478"/>
                  </a:lnTo>
                  <a:lnTo>
                    <a:pt x="104411" y="748009"/>
                  </a:lnTo>
                  <a:lnTo>
                    <a:pt x="78090" y="712812"/>
                  </a:lnTo>
                  <a:lnTo>
                    <a:pt x="55187" y="675116"/>
                  </a:lnTo>
                  <a:lnTo>
                    <a:pt x="35933" y="635150"/>
                  </a:lnTo>
                  <a:lnTo>
                    <a:pt x="20557" y="593146"/>
                  </a:lnTo>
                  <a:lnTo>
                    <a:pt x="9289" y="549333"/>
                  </a:lnTo>
                  <a:lnTo>
                    <a:pt x="2360" y="503941"/>
                  </a:lnTo>
                  <a:lnTo>
                    <a:pt x="0" y="457200"/>
                  </a:lnTo>
                  <a:close/>
                </a:path>
              </a:pathLst>
            </a:custGeom>
            <a:ln w="27432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072132" y="1911858"/>
            <a:ext cx="392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800" spc="-19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736591" y="1597152"/>
            <a:ext cx="942340" cy="942340"/>
            <a:chOff x="4736591" y="1597152"/>
            <a:chExt cx="942340" cy="942340"/>
          </a:xfrm>
        </p:grpSpPr>
        <p:sp>
          <p:nvSpPr>
            <p:cNvPr id="9" name="object 9"/>
            <p:cNvSpPr/>
            <p:nvPr/>
          </p:nvSpPr>
          <p:spPr>
            <a:xfrm>
              <a:off x="4750307" y="1610868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0458" y="2360"/>
                  </a:lnTo>
                  <a:lnTo>
                    <a:pt x="365066" y="9289"/>
                  </a:lnTo>
                  <a:lnTo>
                    <a:pt x="321253" y="20557"/>
                  </a:lnTo>
                  <a:lnTo>
                    <a:pt x="279249" y="35933"/>
                  </a:lnTo>
                  <a:lnTo>
                    <a:pt x="239283" y="55187"/>
                  </a:lnTo>
                  <a:lnTo>
                    <a:pt x="201587" y="78090"/>
                  </a:lnTo>
                  <a:lnTo>
                    <a:pt x="166390" y="104411"/>
                  </a:lnTo>
                  <a:lnTo>
                    <a:pt x="133921" y="133921"/>
                  </a:lnTo>
                  <a:lnTo>
                    <a:pt x="104411" y="166390"/>
                  </a:lnTo>
                  <a:lnTo>
                    <a:pt x="78090" y="201587"/>
                  </a:lnTo>
                  <a:lnTo>
                    <a:pt x="55187" y="239283"/>
                  </a:lnTo>
                  <a:lnTo>
                    <a:pt x="35933" y="279249"/>
                  </a:lnTo>
                  <a:lnTo>
                    <a:pt x="20557" y="321253"/>
                  </a:lnTo>
                  <a:lnTo>
                    <a:pt x="9289" y="365066"/>
                  </a:lnTo>
                  <a:lnTo>
                    <a:pt x="2360" y="410458"/>
                  </a:lnTo>
                  <a:lnTo>
                    <a:pt x="0" y="457200"/>
                  </a:lnTo>
                  <a:lnTo>
                    <a:pt x="2360" y="503941"/>
                  </a:lnTo>
                  <a:lnTo>
                    <a:pt x="9289" y="549333"/>
                  </a:lnTo>
                  <a:lnTo>
                    <a:pt x="20557" y="593146"/>
                  </a:lnTo>
                  <a:lnTo>
                    <a:pt x="35933" y="635150"/>
                  </a:lnTo>
                  <a:lnTo>
                    <a:pt x="55187" y="675116"/>
                  </a:lnTo>
                  <a:lnTo>
                    <a:pt x="78090" y="712812"/>
                  </a:lnTo>
                  <a:lnTo>
                    <a:pt x="104411" y="748009"/>
                  </a:lnTo>
                  <a:lnTo>
                    <a:pt x="133921" y="780478"/>
                  </a:lnTo>
                  <a:lnTo>
                    <a:pt x="166390" y="809988"/>
                  </a:lnTo>
                  <a:lnTo>
                    <a:pt x="201587" y="836309"/>
                  </a:lnTo>
                  <a:lnTo>
                    <a:pt x="239283" y="859212"/>
                  </a:lnTo>
                  <a:lnTo>
                    <a:pt x="279249" y="878466"/>
                  </a:lnTo>
                  <a:lnTo>
                    <a:pt x="321253" y="893842"/>
                  </a:lnTo>
                  <a:lnTo>
                    <a:pt x="365066" y="905110"/>
                  </a:lnTo>
                  <a:lnTo>
                    <a:pt x="410458" y="912039"/>
                  </a:lnTo>
                  <a:lnTo>
                    <a:pt x="457200" y="914400"/>
                  </a:lnTo>
                  <a:lnTo>
                    <a:pt x="503941" y="912039"/>
                  </a:lnTo>
                  <a:lnTo>
                    <a:pt x="549333" y="905110"/>
                  </a:lnTo>
                  <a:lnTo>
                    <a:pt x="593146" y="893842"/>
                  </a:lnTo>
                  <a:lnTo>
                    <a:pt x="635150" y="878466"/>
                  </a:lnTo>
                  <a:lnTo>
                    <a:pt x="675116" y="859212"/>
                  </a:lnTo>
                  <a:lnTo>
                    <a:pt x="712812" y="836309"/>
                  </a:lnTo>
                  <a:lnTo>
                    <a:pt x="748009" y="809988"/>
                  </a:lnTo>
                  <a:lnTo>
                    <a:pt x="780478" y="780478"/>
                  </a:lnTo>
                  <a:lnTo>
                    <a:pt x="809988" y="748009"/>
                  </a:lnTo>
                  <a:lnTo>
                    <a:pt x="836309" y="712812"/>
                  </a:lnTo>
                  <a:lnTo>
                    <a:pt x="859212" y="675116"/>
                  </a:lnTo>
                  <a:lnTo>
                    <a:pt x="878466" y="635150"/>
                  </a:lnTo>
                  <a:lnTo>
                    <a:pt x="893842" y="593146"/>
                  </a:lnTo>
                  <a:lnTo>
                    <a:pt x="905110" y="549333"/>
                  </a:lnTo>
                  <a:lnTo>
                    <a:pt x="912039" y="503941"/>
                  </a:lnTo>
                  <a:lnTo>
                    <a:pt x="914400" y="457200"/>
                  </a:lnTo>
                  <a:lnTo>
                    <a:pt x="912039" y="410458"/>
                  </a:lnTo>
                  <a:lnTo>
                    <a:pt x="905110" y="365066"/>
                  </a:lnTo>
                  <a:lnTo>
                    <a:pt x="893842" y="321253"/>
                  </a:lnTo>
                  <a:lnTo>
                    <a:pt x="878466" y="279249"/>
                  </a:lnTo>
                  <a:lnTo>
                    <a:pt x="859212" y="239283"/>
                  </a:lnTo>
                  <a:lnTo>
                    <a:pt x="836309" y="201587"/>
                  </a:lnTo>
                  <a:lnTo>
                    <a:pt x="809988" y="166390"/>
                  </a:lnTo>
                  <a:lnTo>
                    <a:pt x="780478" y="133921"/>
                  </a:lnTo>
                  <a:lnTo>
                    <a:pt x="748009" y="104411"/>
                  </a:lnTo>
                  <a:lnTo>
                    <a:pt x="712812" y="78090"/>
                  </a:lnTo>
                  <a:lnTo>
                    <a:pt x="675116" y="55187"/>
                  </a:lnTo>
                  <a:lnTo>
                    <a:pt x="635150" y="35933"/>
                  </a:lnTo>
                  <a:lnTo>
                    <a:pt x="593146" y="20557"/>
                  </a:lnTo>
                  <a:lnTo>
                    <a:pt x="549333" y="9289"/>
                  </a:lnTo>
                  <a:lnTo>
                    <a:pt x="503941" y="236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50307" y="1610868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0" y="457200"/>
                  </a:moveTo>
                  <a:lnTo>
                    <a:pt x="2360" y="410458"/>
                  </a:lnTo>
                  <a:lnTo>
                    <a:pt x="9289" y="365066"/>
                  </a:lnTo>
                  <a:lnTo>
                    <a:pt x="20557" y="321253"/>
                  </a:lnTo>
                  <a:lnTo>
                    <a:pt x="35933" y="279249"/>
                  </a:lnTo>
                  <a:lnTo>
                    <a:pt x="55187" y="239283"/>
                  </a:lnTo>
                  <a:lnTo>
                    <a:pt x="78090" y="201587"/>
                  </a:lnTo>
                  <a:lnTo>
                    <a:pt x="104411" y="166390"/>
                  </a:lnTo>
                  <a:lnTo>
                    <a:pt x="133921" y="133921"/>
                  </a:lnTo>
                  <a:lnTo>
                    <a:pt x="166390" y="104411"/>
                  </a:lnTo>
                  <a:lnTo>
                    <a:pt x="201587" y="78090"/>
                  </a:lnTo>
                  <a:lnTo>
                    <a:pt x="239283" y="55187"/>
                  </a:lnTo>
                  <a:lnTo>
                    <a:pt x="279249" y="35933"/>
                  </a:lnTo>
                  <a:lnTo>
                    <a:pt x="321253" y="20557"/>
                  </a:lnTo>
                  <a:lnTo>
                    <a:pt x="365066" y="9289"/>
                  </a:lnTo>
                  <a:lnTo>
                    <a:pt x="410458" y="2360"/>
                  </a:lnTo>
                  <a:lnTo>
                    <a:pt x="457200" y="0"/>
                  </a:lnTo>
                  <a:lnTo>
                    <a:pt x="503941" y="2360"/>
                  </a:lnTo>
                  <a:lnTo>
                    <a:pt x="549333" y="9289"/>
                  </a:lnTo>
                  <a:lnTo>
                    <a:pt x="593146" y="20557"/>
                  </a:lnTo>
                  <a:lnTo>
                    <a:pt x="635150" y="35933"/>
                  </a:lnTo>
                  <a:lnTo>
                    <a:pt x="675116" y="55187"/>
                  </a:lnTo>
                  <a:lnTo>
                    <a:pt x="712812" y="78090"/>
                  </a:lnTo>
                  <a:lnTo>
                    <a:pt x="748009" y="104411"/>
                  </a:lnTo>
                  <a:lnTo>
                    <a:pt x="780478" y="133921"/>
                  </a:lnTo>
                  <a:lnTo>
                    <a:pt x="809988" y="166390"/>
                  </a:lnTo>
                  <a:lnTo>
                    <a:pt x="836309" y="201587"/>
                  </a:lnTo>
                  <a:lnTo>
                    <a:pt x="859212" y="239283"/>
                  </a:lnTo>
                  <a:lnTo>
                    <a:pt x="878466" y="279249"/>
                  </a:lnTo>
                  <a:lnTo>
                    <a:pt x="893842" y="321253"/>
                  </a:lnTo>
                  <a:lnTo>
                    <a:pt x="905110" y="365066"/>
                  </a:lnTo>
                  <a:lnTo>
                    <a:pt x="912039" y="410458"/>
                  </a:lnTo>
                  <a:lnTo>
                    <a:pt x="914400" y="457200"/>
                  </a:lnTo>
                  <a:lnTo>
                    <a:pt x="912039" y="503941"/>
                  </a:lnTo>
                  <a:lnTo>
                    <a:pt x="905110" y="549333"/>
                  </a:lnTo>
                  <a:lnTo>
                    <a:pt x="893842" y="593146"/>
                  </a:lnTo>
                  <a:lnTo>
                    <a:pt x="878466" y="635150"/>
                  </a:lnTo>
                  <a:lnTo>
                    <a:pt x="859212" y="675116"/>
                  </a:lnTo>
                  <a:lnTo>
                    <a:pt x="836309" y="712812"/>
                  </a:lnTo>
                  <a:lnTo>
                    <a:pt x="809988" y="748009"/>
                  </a:lnTo>
                  <a:lnTo>
                    <a:pt x="780478" y="780478"/>
                  </a:lnTo>
                  <a:lnTo>
                    <a:pt x="748009" y="809988"/>
                  </a:lnTo>
                  <a:lnTo>
                    <a:pt x="712812" y="836309"/>
                  </a:lnTo>
                  <a:lnTo>
                    <a:pt x="675116" y="859212"/>
                  </a:lnTo>
                  <a:lnTo>
                    <a:pt x="635150" y="878466"/>
                  </a:lnTo>
                  <a:lnTo>
                    <a:pt x="593146" y="893842"/>
                  </a:lnTo>
                  <a:lnTo>
                    <a:pt x="549333" y="905110"/>
                  </a:lnTo>
                  <a:lnTo>
                    <a:pt x="503941" y="912039"/>
                  </a:lnTo>
                  <a:lnTo>
                    <a:pt x="457200" y="914400"/>
                  </a:lnTo>
                  <a:lnTo>
                    <a:pt x="410458" y="912039"/>
                  </a:lnTo>
                  <a:lnTo>
                    <a:pt x="365066" y="905110"/>
                  </a:lnTo>
                  <a:lnTo>
                    <a:pt x="321253" y="893842"/>
                  </a:lnTo>
                  <a:lnTo>
                    <a:pt x="279249" y="878466"/>
                  </a:lnTo>
                  <a:lnTo>
                    <a:pt x="239283" y="859212"/>
                  </a:lnTo>
                  <a:lnTo>
                    <a:pt x="201587" y="836309"/>
                  </a:lnTo>
                  <a:lnTo>
                    <a:pt x="166390" y="809988"/>
                  </a:lnTo>
                  <a:lnTo>
                    <a:pt x="133921" y="780478"/>
                  </a:lnTo>
                  <a:lnTo>
                    <a:pt x="104411" y="748009"/>
                  </a:lnTo>
                  <a:lnTo>
                    <a:pt x="78090" y="712812"/>
                  </a:lnTo>
                  <a:lnTo>
                    <a:pt x="55187" y="675116"/>
                  </a:lnTo>
                  <a:lnTo>
                    <a:pt x="35933" y="635150"/>
                  </a:lnTo>
                  <a:lnTo>
                    <a:pt x="20557" y="593146"/>
                  </a:lnTo>
                  <a:lnTo>
                    <a:pt x="9289" y="549333"/>
                  </a:lnTo>
                  <a:lnTo>
                    <a:pt x="2360" y="503941"/>
                  </a:lnTo>
                  <a:lnTo>
                    <a:pt x="0" y="457200"/>
                  </a:lnTo>
                  <a:close/>
                </a:path>
              </a:pathLst>
            </a:custGeom>
            <a:ln w="27432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988814" y="1911858"/>
            <a:ext cx="4356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LDO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321295" y="1621536"/>
            <a:ext cx="942340" cy="942340"/>
            <a:chOff x="7321295" y="1621536"/>
            <a:chExt cx="942340" cy="942340"/>
          </a:xfrm>
        </p:grpSpPr>
        <p:sp>
          <p:nvSpPr>
            <p:cNvPr id="13" name="object 13"/>
            <p:cNvSpPr/>
            <p:nvPr/>
          </p:nvSpPr>
          <p:spPr>
            <a:xfrm>
              <a:off x="7335011" y="1635252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0458" y="2360"/>
                  </a:lnTo>
                  <a:lnTo>
                    <a:pt x="365066" y="9289"/>
                  </a:lnTo>
                  <a:lnTo>
                    <a:pt x="321253" y="20557"/>
                  </a:lnTo>
                  <a:lnTo>
                    <a:pt x="279249" y="35933"/>
                  </a:lnTo>
                  <a:lnTo>
                    <a:pt x="239283" y="55187"/>
                  </a:lnTo>
                  <a:lnTo>
                    <a:pt x="201587" y="78090"/>
                  </a:lnTo>
                  <a:lnTo>
                    <a:pt x="166390" y="104411"/>
                  </a:lnTo>
                  <a:lnTo>
                    <a:pt x="133921" y="133921"/>
                  </a:lnTo>
                  <a:lnTo>
                    <a:pt x="104411" y="166390"/>
                  </a:lnTo>
                  <a:lnTo>
                    <a:pt x="78090" y="201587"/>
                  </a:lnTo>
                  <a:lnTo>
                    <a:pt x="55187" y="239283"/>
                  </a:lnTo>
                  <a:lnTo>
                    <a:pt x="35933" y="279249"/>
                  </a:lnTo>
                  <a:lnTo>
                    <a:pt x="20557" y="321253"/>
                  </a:lnTo>
                  <a:lnTo>
                    <a:pt x="9289" y="365066"/>
                  </a:lnTo>
                  <a:lnTo>
                    <a:pt x="2360" y="410458"/>
                  </a:lnTo>
                  <a:lnTo>
                    <a:pt x="0" y="457200"/>
                  </a:lnTo>
                  <a:lnTo>
                    <a:pt x="2360" y="503941"/>
                  </a:lnTo>
                  <a:lnTo>
                    <a:pt x="9289" y="549333"/>
                  </a:lnTo>
                  <a:lnTo>
                    <a:pt x="20557" y="593146"/>
                  </a:lnTo>
                  <a:lnTo>
                    <a:pt x="35933" y="635150"/>
                  </a:lnTo>
                  <a:lnTo>
                    <a:pt x="55187" y="675116"/>
                  </a:lnTo>
                  <a:lnTo>
                    <a:pt x="78090" y="712812"/>
                  </a:lnTo>
                  <a:lnTo>
                    <a:pt x="104411" y="748009"/>
                  </a:lnTo>
                  <a:lnTo>
                    <a:pt x="133921" y="780478"/>
                  </a:lnTo>
                  <a:lnTo>
                    <a:pt x="166390" y="809988"/>
                  </a:lnTo>
                  <a:lnTo>
                    <a:pt x="201587" y="836309"/>
                  </a:lnTo>
                  <a:lnTo>
                    <a:pt x="239283" y="859212"/>
                  </a:lnTo>
                  <a:lnTo>
                    <a:pt x="279249" y="878466"/>
                  </a:lnTo>
                  <a:lnTo>
                    <a:pt x="321253" y="893842"/>
                  </a:lnTo>
                  <a:lnTo>
                    <a:pt x="365066" y="905110"/>
                  </a:lnTo>
                  <a:lnTo>
                    <a:pt x="410458" y="912039"/>
                  </a:lnTo>
                  <a:lnTo>
                    <a:pt x="457200" y="914400"/>
                  </a:lnTo>
                  <a:lnTo>
                    <a:pt x="503941" y="912039"/>
                  </a:lnTo>
                  <a:lnTo>
                    <a:pt x="549333" y="905110"/>
                  </a:lnTo>
                  <a:lnTo>
                    <a:pt x="593146" y="893842"/>
                  </a:lnTo>
                  <a:lnTo>
                    <a:pt x="635150" y="878466"/>
                  </a:lnTo>
                  <a:lnTo>
                    <a:pt x="675116" y="859212"/>
                  </a:lnTo>
                  <a:lnTo>
                    <a:pt x="712812" y="836309"/>
                  </a:lnTo>
                  <a:lnTo>
                    <a:pt x="748009" y="809988"/>
                  </a:lnTo>
                  <a:lnTo>
                    <a:pt x="780478" y="780478"/>
                  </a:lnTo>
                  <a:lnTo>
                    <a:pt x="809988" y="748009"/>
                  </a:lnTo>
                  <a:lnTo>
                    <a:pt x="836309" y="712812"/>
                  </a:lnTo>
                  <a:lnTo>
                    <a:pt x="859212" y="675116"/>
                  </a:lnTo>
                  <a:lnTo>
                    <a:pt x="878466" y="635150"/>
                  </a:lnTo>
                  <a:lnTo>
                    <a:pt x="893842" y="593146"/>
                  </a:lnTo>
                  <a:lnTo>
                    <a:pt x="905110" y="549333"/>
                  </a:lnTo>
                  <a:lnTo>
                    <a:pt x="912039" y="503941"/>
                  </a:lnTo>
                  <a:lnTo>
                    <a:pt x="914400" y="457200"/>
                  </a:lnTo>
                  <a:lnTo>
                    <a:pt x="912039" y="410458"/>
                  </a:lnTo>
                  <a:lnTo>
                    <a:pt x="905110" y="365066"/>
                  </a:lnTo>
                  <a:lnTo>
                    <a:pt x="893842" y="321253"/>
                  </a:lnTo>
                  <a:lnTo>
                    <a:pt x="878466" y="279249"/>
                  </a:lnTo>
                  <a:lnTo>
                    <a:pt x="859212" y="239283"/>
                  </a:lnTo>
                  <a:lnTo>
                    <a:pt x="836309" y="201587"/>
                  </a:lnTo>
                  <a:lnTo>
                    <a:pt x="809988" y="166390"/>
                  </a:lnTo>
                  <a:lnTo>
                    <a:pt x="780478" y="133921"/>
                  </a:lnTo>
                  <a:lnTo>
                    <a:pt x="748009" y="104411"/>
                  </a:lnTo>
                  <a:lnTo>
                    <a:pt x="712812" y="78090"/>
                  </a:lnTo>
                  <a:lnTo>
                    <a:pt x="675116" y="55187"/>
                  </a:lnTo>
                  <a:lnTo>
                    <a:pt x="635150" y="35933"/>
                  </a:lnTo>
                  <a:lnTo>
                    <a:pt x="593146" y="20557"/>
                  </a:lnTo>
                  <a:lnTo>
                    <a:pt x="549333" y="9289"/>
                  </a:lnTo>
                  <a:lnTo>
                    <a:pt x="503941" y="236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335011" y="1635252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0" y="457200"/>
                  </a:moveTo>
                  <a:lnTo>
                    <a:pt x="2360" y="410458"/>
                  </a:lnTo>
                  <a:lnTo>
                    <a:pt x="9289" y="365066"/>
                  </a:lnTo>
                  <a:lnTo>
                    <a:pt x="20557" y="321253"/>
                  </a:lnTo>
                  <a:lnTo>
                    <a:pt x="35933" y="279249"/>
                  </a:lnTo>
                  <a:lnTo>
                    <a:pt x="55187" y="239283"/>
                  </a:lnTo>
                  <a:lnTo>
                    <a:pt x="78090" y="201587"/>
                  </a:lnTo>
                  <a:lnTo>
                    <a:pt x="104411" y="166390"/>
                  </a:lnTo>
                  <a:lnTo>
                    <a:pt x="133921" y="133921"/>
                  </a:lnTo>
                  <a:lnTo>
                    <a:pt x="166390" y="104411"/>
                  </a:lnTo>
                  <a:lnTo>
                    <a:pt x="201587" y="78090"/>
                  </a:lnTo>
                  <a:lnTo>
                    <a:pt x="239283" y="55187"/>
                  </a:lnTo>
                  <a:lnTo>
                    <a:pt x="279249" y="35933"/>
                  </a:lnTo>
                  <a:lnTo>
                    <a:pt x="321253" y="20557"/>
                  </a:lnTo>
                  <a:lnTo>
                    <a:pt x="365066" y="9289"/>
                  </a:lnTo>
                  <a:lnTo>
                    <a:pt x="410458" y="2360"/>
                  </a:lnTo>
                  <a:lnTo>
                    <a:pt x="457200" y="0"/>
                  </a:lnTo>
                  <a:lnTo>
                    <a:pt x="503941" y="2360"/>
                  </a:lnTo>
                  <a:lnTo>
                    <a:pt x="549333" y="9289"/>
                  </a:lnTo>
                  <a:lnTo>
                    <a:pt x="593146" y="20557"/>
                  </a:lnTo>
                  <a:lnTo>
                    <a:pt x="635150" y="35933"/>
                  </a:lnTo>
                  <a:lnTo>
                    <a:pt x="675116" y="55187"/>
                  </a:lnTo>
                  <a:lnTo>
                    <a:pt x="712812" y="78090"/>
                  </a:lnTo>
                  <a:lnTo>
                    <a:pt x="748009" y="104411"/>
                  </a:lnTo>
                  <a:lnTo>
                    <a:pt x="780478" y="133921"/>
                  </a:lnTo>
                  <a:lnTo>
                    <a:pt x="809988" y="166390"/>
                  </a:lnTo>
                  <a:lnTo>
                    <a:pt x="836309" y="201587"/>
                  </a:lnTo>
                  <a:lnTo>
                    <a:pt x="859212" y="239283"/>
                  </a:lnTo>
                  <a:lnTo>
                    <a:pt x="878466" y="279249"/>
                  </a:lnTo>
                  <a:lnTo>
                    <a:pt x="893842" y="321253"/>
                  </a:lnTo>
                  <a:lnTo>
                    <a:pt x="905110" y="365066"/>
                  </a:lnTo>
                  <a:lnTo>
                    <a:pt x="912039" y="410458"/>
                  </a:lnTo>
                  <a:lnTo>
                    <a:pt x="914400" y="457200"/>
                  </a:lnTo>
                  <a:lnTo>
                    <a:pt x="912039" y="503941"/>
                  </a:lnTo>
                  <a:lnTo>
                    <a:pt x="905110" y="549333"/>
                  </a:lnTo>
                  <a:lnTo>
                    <a:pt x="893842" y="593146"/>
                  </a:lnTo>
                  <a:lnTo>
                    <a:pt x="878466" y="635150"/>
                  </a:lnTo>
                  <a:lnTo>
                    <a:pt x="859212" y="675116"/>
                  </a:lnTo>
                  <a:lnTo>
                    <a:pt x="836309" y="712812"/>
                  </a:lnTo>
                  <a:lnTo>
                    <a:pt x="809988" y="748009"/>
                  </a:lnTo>
                  <a:lnTo>
                    <a:pt x="780478" y="780478"/>
                  </a:lnTo>
                  <a:lnTo>
                    <a:pt x="748009" y="809988"/>
                  </a:lnTo>
                  <a:lnTo>
                    <a:pt x="712812" y="836309"/>
                  </a:lnTo>
                  <a:lnTo>
                    <a:pt x="675116" y="859212"/>
                  </a:lnTo>
                  <a:lnTo>
                    <a:pt x="635150" y="878466"/>
                  </a:lnTo>
                  <a:lnTo>
                    <a:pt x="593146" y="893842"/>
                  </a:lnTo>
                  <a:lnTo>
                    <a:pt x="549333" y="905110"/>
                  </a:lnTo>
                  <a:lnTo>
                    <a:pt x="503941" y="912039"/>
                  </a:lnTo>
                  <a:lnTo>
                    <a:pt x="457200" y="914400"/>
                  </a:lnTo>
                  <a:lnTo>
                    <a:pt x="410458" y="912039"/>
                  </a:lnTo>
                  <a:lnTo>
                    <a:pt x="365066" y="905110"/>
                  </a:lnTo>
                  <a:lnTo>
                    <a:pt x="321253" y="893842"/>
                  </a:lnTo>
                  <a:lnTo>
                    <a:pt x="279249" y="878466"/>
                  </a:lnTo>
                  <a:lnTo>
                    <a:pt x="239283" y="859212"/>
                  </a:lnTo>
                  <a:lnTo>
                    <a:pt x="201587" y="836309"/>
                  </a:lnTo>
                  <a:lnTo>
                    <a:pt x="166390" y="809988"/>
                  </a:lnTo>
                  <a:lnTo>
                    <a:pt x="133921" y="780478"/>
                  </a:lnTo>
                  <a:lnTo>
                    <a:pt x="104411" y="748009"/>
                  </a:lnTo>
                  <a:lnTo>
                    <a:pt x="78090" y="712812"/>
                  </a:lnTo>
                  <a:lnTo>
                    <a:pt x="55187" y="675116"/>
                  </a:lnTo>
                  <a:lnTo>
                    <a:pt x="35933" y="635150"/>
                  </a:lnTo>
                  <a:lnTo>
                    <a:pt x="20557" y="593146"/>
                  </a:lnTo>
                  <a:lnTo>
                    <a:pt x="9289" y="549333"/>
                  </a:lnTo>
                  <a:lnTo>
                    <a:pt x="2360" y="503941"/>
                  </a:lnTo>
                  <a:lnTo>
                    <a:pt x="0" y="457200"/>
                  </a:lnTo>
                  <a:close/>
                </a:path>
              </a:pathLst>
            </a:custGeom>
            <a:ln w="27432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575295" y="1936826"/>
            <a:ext cx="431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123560" y="997711"/>
            <a:ext cx="103505" cy="554990"/>
          </a:xfrm>
          <a:custGeom>
            <a:avLst/>
            <a:gdLst/>
            <a:ahLst/>
            <a:cxnLst/>
            <a:rect l="l" t="t" r="r" b="b"/>
            <a:pathLst>
              <a:path w="103504" h="554990">
                <a:moveTo>
                  <a:pt x="6476" y="462152"/>
                </a:moveTo>
                <a:lnTo>
                  <a:pt x="3683" y="464058"/>
                </a:lnTo>
                <a:lnTo>
                  <a:pt x="762" y="466089"/>
                </a:lnTo>
                <a:lnTo>
                  <a:pt x="0" y="470026"/>
                </a:lnTo>
                <a:lnTo>
                  <a:pt x="2031" y="472948"/>
                </a:lnTo>
                <a:lnTo>
                  <a:pt x="58165" y="554609"/>
                </a:lnTo>
                <a:lnTo>
                  <a:pt x="64105" y="542416"/>
                </a:lnTo>
                <a:lnTo>
                  <a:pt x="50926" y="542416"/>
                </a:lnTo>
                <a:lnTo>
                  <a:pt x="49183" y="519043"/>
                </a:lnTo>
                <a:lnTo>
                  <a:pt x="12446" y="465709"/>
                </a:lnTo>
                <a:lnTo>
                  <a:pt x="10540" y="462788"/>
                </a:lnTo>
                <a:lnTo>
                  <a:pt x="6476" y="462152"/>
                </a:lnTo>
                <a:close/>
              </a:path>
              <a:path w="103504" h="554990">
                <a:moveTo>
                  <a:pt x="49183" y="519043"/>
                </a:moveTo>
                <a:lnTo>
                  <a:pt x="50926" y="542416"/>
                </a:lnTo>
                <a:lnTo>
                  <a:pt x="63626" y="541527"/>
                </a:lnTo>
                <a:lnTo>
                  <a:pt x="63456" y="539241"/>
                </a:lnTo>
                <a:lnTo>
                  <a:pt x="51562" y="539241"/>
                </a:lnTo>
                <a:lnTo>
                  <a:pt x="56340" y="529433"/>
                </a:lnTo>
                <a:lnTo>
                  <a:pt x="49183" y="519043"/>
                </a:lnTo>
                <a:close/>
              </a:path>
              <a:path w="103504" h="554990">
                <a:moveTo>
                  <a:pt x="95503" y="455422"/>
                </a:moveTo>
                <a:lnTo>
                  <a:pt x="91693" y="456818"/>
                </a:lnTo>
                <a:lnTo>
                  <a:pt x="87385" y="465709"/>
                </a:lnTo>
                <a:lnTo>
                  <a:pt x="61877" y="518068"/>
                </a:lnTo>
                <a:lnTo>
                  <a:pt x="63626" y="541527"/>
                </a:lnTo>
                <a:lnTo>
                  <a:pt x="50926" y="542416"/>
                </a:lnTo>
                <a:lnTo>
                  <a:pt x="64105" y="542416"/>
                </a:lnTo>
                <a:lnTo>
                  <a:pt x="101600" y="465454"/>
                </a:lnTo>
                <a:lnTo>
                  <a:pt x="103124" y="462407"/>
                </a:lnTo>
                <a:lnTo>
                  <a:pt x="101853" y="458597"/>
                </a:lnTo>
                <a:lnTo>
                  <a:pt x="98678" y="456946"/>
                </a:lnTo>
                <a:lnTo>
                  <a:pt x="95503" y="455422"/>
                </a:lnTo>
                <a:close/>
              </a:path>
              <a:path w="103504" h="554990">
                <a:moveTo>
                  <a:pt x="56340" y="529433"/>
                </a:moveTo>
                <a:lnTo>
                  <a:pt x="51562" y="539241"/>
                </a:lnTo>
                <a:lnTo>
                  <a:pt x="62484" y="538352"/>
                </a:lnTo>
                <a:lnTo>
                  <a:pt x="56340" y="529433"/>
                </a:lnTo>
                <a:close/>
              </a:path>
              <a:path w="103504" h="554990">
                <a:moveTo>
                  <a:pt x="61877" y="518068"/>
                </a:moveTo>
                <a:lnTo>
                  <a:pt x="56340" y="529433"/>
                </a:lnTo>
                <a:lnTo>
                  <a:pt x="62484" y="538352"/>
                </a:lnTo>
                <a:lnTo>
                  <a:pt x="51562" y="539241"/>
                </a:lnTo>
                <a:lnTo>
                  <a:pt x="63456" y="539241"/>
                </a:lnTo>
                <a:lnTo>
                  <a:pt x="61877" y="518068"/>
                </a:lnTo>
                <a:close/>
              </a:path>
              <a:path w="103504" h="554990">
                <a:moveTo>
                  <a:pt x="23240" y="0"/>
                </a:moveTo>
                <a:lnTo>
                  <a:pt x="10540" y="1015"/>
                </a:lnTo>
                <a:lnTo>
                  <a:pt x="49183" y="519043"/>
                </a:lnTo>
                <a:lnTo>
                  <a:pt x="56340" y="529433"/>
                </a:lnTo>
                <a:lnTo>
                  <a:pt x="61877" y="518068"/>
                </a:lnTo>
                <a:lnTo>
                  <a:pt x="23240" y="0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53605" y="967232"/>
            <a:ext cx="339090" cy="489584"/>
          </a:xfrm>
          <a:custGeom>
            <a:avLst/>
            <a:gdLst/>
            <a:ahLst/>
            <a:cxnLst/>
            <a:rect l="l" t="t" r="r" b="b"/>
            <a:pathLst>
              <a:path w="339090" h="489584">
                <a:moveTo>
                  <a:pt x="251205" y="434085"/>
                </a:moveTo>
                <a:lnTo>
                  <a:pt x="247396" y="435355"/>
                </a:lnTo>
                <a:lnTo>
                  <a:pt x="245999" y="438530"/>
                </a:lnTo>
                <a:lnTo>
                  <a:pt x="244475" y="441705"/>
                </a:lnTo>
                <a:lnTo>
                  <a:pt x="245872" y="445515"/>
                </a:lnTo>
                <a:lnTo>
                  <a:pt x="338581" y="489330"/>
                </a:lnTo>
                <a:lnTo>
                  <a:pt x="338088" y="482600"/>
                </a:lnTo>
                <a:lnTo>
                  <a:pt x="326263" y="482600"/>
                </a:lnTo>
                <a:lnTo>
                  <a:pt x="312933" y="463174"/>
                </a:lnTo>
                <a:lnTo>
                  <a:pt x="254380" y="435482"/>
                </a:lnTo>
                <a:lnTo>
                  <a:pt x="251205" y="434085"/>
                </a:lnTo>
                <a:close/>
              </a:path>
              <a:path w="339090" h="489584">
                <a:moveTo>
                  <a:pt x="312933" y="463174"/>
                </a:moveTo>
                <a:lnTo>
                  <a:pt x="326263" y="482600"/>
                </a:lnTo>
                <a:lnTo>
                  <a:pt x="330830" y="479425"/>
                </a:lnTo>
                <a:lnTo>
                  <a:pt x="325120" y="479425"/>
                </a:lnTo>
                <a:lnTo>
                  <a:pt x="324320" y="468559"/>
                </a:lnTo>
                <a:lnTo>
                  <a:pt x="312933" y="463174"/>
                </a:lnTo>
                <a:close/>
              </a:path>
              <a:path w="339090" h="489584">
                <a:moveTo>
                  <a:pt x="328041" y="384428"/>
                </a:moveTo>
                <a:lnTo>
                  <a:pt x="321055" y="384937"/>
                </a:lnTo>
                <a:lnTo>
                  <a:pt x="318389" y="387984"/>
                </a:lnTo>
                <a:lnTo>
                  <a:pt x="323396" y="456011"/>
                </a:lnTo>
                <a:lnTo>
                  <a:pt x="336676" y="475360"/>
                </a:lnTo>
                <a:lnTo>
                  <a:pt x="326263" y="482600"/>
                </a:lnTo>
                <a:lnTo>
                  <a:pt x="338088" y="482600"/>
                </a:lnTo>
                <a:lnTo>
                  <a:pt x="331089" y="386968"/>
                </a:lnTo>
                <a:lnTo>
                  <a:pt x="328041" y="384428"/>
                </a:lnTo>
                <a:close/>
              </a:path>
              <a:path w="339090" h="489584">
                <a:moveTo>
                  <a:pt x="324320" y="468559"/>
                </a:moveTo>
                <a:lnTo>
                  <a:pt x="325120" y="479425"/>
                </a:lnTo>
                <a:lnTo>
                  <a:pt x="334137" y="473201"/>
                </a:lnTo>
                <a:lnTo>
                  <a:pt x="324320" y="468559"/>
                </a:lnTo>
                <a:close/>
              </a:path>
              <a:path w="339090" h="489584">
                <a:moveTo>
                  <a:pt x="323396" y="456011"/>
                </a:moveTo>
                <a:lnTo>
                  <a:pt x="324320" y="468559"/>
                </a:lnTo>
                <a:lnTo>
                  <a:pt x="334137" y="473201"/>
                </a:lnTo>
                <a:lnTo>
                  <a:pt x="325120" y="479425"/>
                </a:lnTo>
                <a:lnTo>
                  <a:pt x="330830" y="479425"/>
                </a:lnTo>
                <a:lnTo>
                  <a:pt x="336676" y="475360"/>
                </a:lnTo>
                <a:lnTo>
                  <a:pt x="323396" y="456011"/>
                </a:lnTo>
                <a:close/>
              </a:path>
              <a:path w="339090" h="489584">
                <a:moveTo>
                  <a:pt x="10414" y="0"/>
                </a:moveTo>
                <a:lnTo>
                  <a:pt x="0" y="7112"/>
                </a:lnTo>
                <a:lnTo>
                  <a:pt x="312933" y="463174"/>
                </a:lnTo>
                <a:lnTo>
                  <a:pt x="324320" y="468559"/>
                </a:lnTo>
                <a:lnTo>
                  <a:pt x="323396" y="456011"/>
                </a:lnTo>
                <a:lnTo>
                  <a:pt x="10414" y="0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1895601" y="2855722"/>
            <a:ext cx="6428740" cy="454659"/>
            <a:chOff x="1895601" y="2855722"/>
            <a:chExt cx="6428740" cy="454659"/>
          </a:xfrm>
        </p:grpSpPr>
        <p:sp>
          <p:nvSpPr>
            <p:cNvPr id="19" name="object 19"/>
            <p:cNvSpPr/>
            <p:nvPr/>
          </p:nvSpPr>
          <p:spPr>
            <a:xfrm>
              <a:off x="1909571" y="2869692"/>
              <a:ext cx="6400800" cy="426720"/>
            </a:xfrm>
            <a:custGeom>
              <a:avLst/>
              <a:gdLst/>
              <a:ahLst/>
              <a:cxnLst/>
              <a:rect l="l" t="t" r="r" b="b"/>
              <a:pathLst>
                <a:path w="6400800" h="426720">
                  <a:moveTo>
                    <a:pt x="6400800" y="0"/>
                  </a:moveTo>
                  <a:lnTo>
                    <a:pt x="0" y="0"/>
                  </a:lnTo>
                  <a:lnTo>
                    <a:pt x="0" y="426720"/>
                  </a:lnTo>
                  <a:lnTo>
                    <a:pt x="6400800" y="426720"/>
                  </a:lnTo>
                  <a:lnTo>
                    <a:pt x="64008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09571" y="2869692"/>
              <a:ext cx="6400800" cy="426720"/>
            </a:xfrm>
            <a:custGeom>
              <a:avLst/>
              <a:gdLst/>
              <a:ahLst/>
              <a:cxnLst/>
              <a:rect l="l" t="t" r="r" b="b"/>
              <a:pathLst>
                <a:path w="6400800" h="426720">
                  <a:moveTo>
                    <a:pt x="0" y="426720"/>
                  </a:moveTo>
                  <a:lnTo>
                    <a:pt x="6400800" y="426720"/>
                  </a:lnTo>
                  <a:lnTo>
                    <a:pt x="6400800" y="0"/>
                  </a:lnTo>
                  <a:lnTo>
                    <a:pt x="0" y="0"/>
                  </a:lnTo>
                  <a:lnTo>
                    <a:pt x="0" y="426720"/>
                  </a:lnTo>
                  <a:close/>
                </a:path>
              </a:pathLst>
            </a:custGeom>
            <a:ln w="27432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816221" y="2926841"/>
            <a:ext cx="585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ÇÃO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14500" y="3878579"/>
            <a:ext cx="1234440" cy="914400"/>
          </a:xfrm>
          <a:prstGeom prst="rect">
            <a:avLst/>
          </a:prstGeom>
          <a:solidFill>
            <a:srgbClr val="0E6EC5"/>
          </a:solidFill>
          <a:ln w="27432">
            <a:solidFill>
              <a:srgbClr val="085091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Times New Roman"/>
              <a:cs typeface="Times New Roman"/>
            </a:endParaRPr>
          </a:p>
          <a:p>
            <a:pPr marL="10350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PLANEJAR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82667" y="3921252"/>
            <a:ext cx="1332230" cy="914400"/>
          </a:xfrm>
          <a:prstGeom prst="rect">
            <a:avLst/>
          </a:prstGeom>
          <a:solidFill>
            <a:srgbClr val="0E6EC5"/>
          </a:solidFill>
          <a:ln w="27431">
            <a:solidFill>
              <a:srgbClr val="085091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2100">
              <a:latin typeface="Times New Roman"/>
              <a:cs typeface="Times New Roman"/>
            </a:endParaRPr>
          </a:p>
          <a:p>
            <a:pPr marL="162560">
              <a:lnSpc>
                <a:spcPct val="100000"/>
              </a:lnSpc>
            </a:pP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ORIENTAR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16140" y="3936491"/>
            <a:ext cx="1329055" cy="914400"/>
          </a:xfrm>
          <a:prstGeom prst="rect">
            <a:avLst/>
          </a:prstGeom>
          <a:solidFill>
            <a:srgbClr val="0E6EC5"/>
          </a:solidFill>
          <a:ln w="27432">
            <a:solidFill>
              <a:srgbClr val="085091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Times New Roman"/>
              <a:cs typeface="Times New Roman"/>
            </a:endParaRPr>
          </a:p>
          <a:p>
            <a:pPr marL="142875"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EXECUTAR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66900" y="5234940"/>
            <a:ext cx="6373495" cy="485140"/>
          </a:xfrm>
          <a:prstGeom prst="rect">
            <a:avLst/>
          </a:prstGeom>
          <a:solidFill>
            <a:srgbClr val="0E6EC5"/>
          </a:solidFill>
          <a:ln w="27432">
            <a:solidFill>
              <a:srgbClr val="085091"/>
            </a:solidFill>
          </a:ln>
        </p:spPr>
        <p:txBody>
          <a:bodyPr vert="horz" wrap="square" lIns="0" tIns="99695" rIns="0" bIns="0" rtlCol="0">
            <a:spAutoFit/>
          </a:bodyPr>
          <a:lstStyle/>
          <a:p>
            <a:pPr marL="698500">
              <a:lnSpc>
                <a:spcPct val="100000"/>
              </a:lnSpc>
              <a:spcBef>
                <a:spcPts val="785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POLÍTICAS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PÚBLICAS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PROGRAMAS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DE GOVERNO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213350" y="2619501"/>
            <a:ext cx="109855" cy="1205230"/>
          </a:xfrm>
          <a:custGeom>
            <a:avLst/>
            <a:gdLst/>
            <a:ahLst/>
            <a:cxnLst/>
            <a:rect l="l" t="t" r="r" b="b"/>
            <a:pathLst>
              <a:path w="109854" h="1205229">
                <a:moveTo>
                  <a:pt x="12953" y="1111250"/>
                </a:moveTo>
                <a:lnTo>
                  <a:pt x="10033" y="1113155"/>
                </a:lnTo>
                <a:lnTo>
                  <a:pt x="6985" y="1115060"/>
                </a:lnTo>
                <a:lnTo>
                  <a:pt x="6223" y="1118997"/>
                </a:lnTo>
                <a:lnTo>
                  <a:pt x="8127" y="1122045"/>
                </a:lnTo>
                <a:lnTo>
                  <a:pt x="61975" y="1205230"/>
                </a:lnTo>
                <a:lnTo>
                  <a:pt x="68402" y="1192911"/>
                </a:lnTo>
                <a:lnTo>
                  <a:pt x="54990" y="1192911"/>
                </a:lnTo>
                <a:lnTo>
                  <a:pt x="53904" y="1169352"/>
                </a:lnTo>
                <a:lnTo>
                  <a:pt x="18796" y="1115060"/>
                </a:lnTo>
                <a:lnTo>
                  <a:pt x="16890" y="1112139"/>
                </a:lnTo>
                <a:lnTo>
                  <a:pt x="12953" y="1111250"/>
                </a:lnTo>
                <a:close/>
              </a:path>
              <a:path w="109854" h="1205229">
                <a:moveTo>
                  <a:pt x="53904" y="1169352"/>
                </a:moveTo>
                <a:lnTo>
                  <a:pt x="54990" y="1192911"/>
                </a:lnTo>
                <a:lnTo>
                  <a:pt x="67690" y="1192276"/>
                </a:lnTo>
                <a:lnTo>
                  <a:pt x="67567" y="1189609"/>
                </a:lnTo>
                <a:lnTo>
                  <a:pt x="55752" y="1189609"/>
                </a:lnTo>
                <a:lnTo>
                  <a:pt x="60786" y="1179995"/>
                </a:lnTo>
                <a:lnTo>
                  <a:pt x="53904" y="1169352"/>
                </a:lnTo>
                <a:close/>
              </a:path>
              <a:path w="109854" h="1205229">
                <a:moveTo>
                  <a:pt x="102108" y="1107186"/>
                </a:moveTo>
                <a:lnTo>
                  <a:pt x="98171" y="1108329"/>
                </a:lnTo>
                <a:lnTo>
                  <a:pt x="96647" y="1111504"/>
                </a:lnTo>
                <a:lnTo>
                  <a:pt x="66611" y="1168870"/>
                </a:lnTo>
                <a:lnTo>
                  <a:pt x="67690" y="1192276"/>
                </a:lnTo>
                <a:lnTo>
                  <a:pt x="54990" y="1192911"/>
                </a:lnTo>
                <a:lnTo>
                  <a:pt x="68402" y="1192911"/>
                </a:lnTo>
                <a:lnTo>
                  <a:pt x="107823" y="1117346"/>
                </a:lnTo>
                <a:lnTo>
                  <a:pt x="109474" y="1114298"/>
                </a:lnTo>
                <a:lnTo>
                  <a:pt x="108330" y="1110488"/>
                </a:lnTo>
                <a:lnTo>
                  <a:pt x="105155" y="1108837"/>
                </a:lnTo>
                <a:lnTo>
                  <a:pt x="102108" y="1107186"/>
                </a:lnTo>
                <a:close/>
              </a:path>
              <a:path w="109854" h="1205229">
                <a:moveTo>
                  <a:pt x="60786" y="1179995"/>
                </a:moveTo>
                <a:lnTo>
                  <a:pt x="55752" y="1189609"/>
                </a:lnTo>
                <a:lnTo>
                  <a:pt x="66675" y="1189101"/>
                </a:lnTo>
                <a:lnTo>
                  <a:pt x="60786" y="1179995"/>
                </a:lnTo>
                <a:close/>
              </a:path>
              <a:path w="109854" h="1205229">
                <a:moveTo>
                  <a:pt x="66611" y="1168870"/>
                </a:moveTo>
                <a:lnTo>
                  <a:pt x="60786" y="1179995"/>
                </a:lnTo>
                <a:lnTo>
                  <a:pt x="66675" y="1189101"/>
                </a:lnTo>
                <a:lnTo>
                  <a:pt x="55752" y="1189609"/>
                </a:lnTo>
                <a:lnTo>
                  <a:pt x="67567" y="1189609"/>
                </a:lnTo>
                <a:lnTo>
                  <a:pt x="66611" y="1168870"/>
                </a:lnTo>
                <a:close/>
              </a:path>
              <a:path w="109854" h="1205229">
                <a:moveTo>
                  <a:pt x="12700" y="0"/>
                </a:moveTo>
                <a:lnTo>
                  <a:pt x="0" y="508"/>
                </a:lnTo>
                <a:lnTo>
                  <a:pt x="53904" y="1169352"/>
                </a:lnTo>
                <a:lnTo>
                  <a:pt x="60786" y="1179995"/>
                </a:lnTo>
                <a:lnTo>
                  <a:pt x="66611" y="1168870"/>
                </a:lnTo>
                <a:lnTo>
                  <a:pt x="12700" y="0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25878" y="2589021"/>
            <a:ext cx="5642610" cy="1271270"/>
          </a:xfrm>
          <a:custGeom>
            <a:avLst/>
            <a:gdLst/>
            <a:ahLst/>
            <a:cxnLst/>
            <a:rect l="l" t="t" r="r" b="b"/>
            <a:pathLst>
              <a:path w="5642609" h="1271270">
                <a:moveTo>
                  <a:pt x="103378" y="1114806"/>
                </a:moveTo>
                <a:lnTo>
                  <a:pt x="102235" y="1110996"/>
                </a:lnTo>
                <a:lnTo>
                  <a:pt x="99187" y="1109345"/>
                </a:lnTo>
                <a:lnTo>
                  <a:pt x="96012" y="1107694"/>
                </a:lnTo>
                <a:lnTo>
                  <a:pt x="92202" y="1108837"/>
                </a:lnTo>
                <a:lnTo>
                  <a:pt x="59893" y="1168908"/>
                </a:lnTo>
                <a:lnTo>
                  <a:pt x="19812" y="0"/>
                </a:lnTo>
                <a:lnTo>
                  <a:pt x="7112" y="508"/>
                </a:lnTo>
                <a:lnTo>
                  <a:pt x="47193" y="1169390"/>
                </a:lnTo>
                <a:lnTo>
                  <a:pt x="12611" y="1114425"/>
                </a:lnTo>
                <a:lnTo>
                  <a:pt x="10795" y="1111631"/>
                </a:lnTo>
                <a:lnTo>
                  <a:pt x="6858" y="1110742"/>
                </a:lnTo>
                <a:lnTo>
                  <a:pt x="3937" y="1112647"/>
                </a:lnTo>
                <a:lnTo>
                  <a:pt x="889" y="1114425"/>
                </a:lnTo>
                <a:lnTo>
                  <a:pt x="0" y="1118362"/>
                </a:lnTo>
                <a:lnTo>
                  <a:pt x="1905" y="1121410"/>
                </a:lnTo>
                <a:lnTo>
                  <a:pt x="54737" y="1205230"/>
                </a:lnTo>
                <a:lnTo>
                  <a:pt x="61429" y="1192784"/>
                </a:lnTo>
                <a:lnTo>
                  <a:pt x="101727" y="1117981"/>
                </a:lnTo>
                <a:lnTo>
                  <a:pt x="103378" y="1114806"/>
                </a:lnTo>
                <a:close/>
              </a:path>
              <a:path w="5642609" h="1271270">
                <a:moveTo>
                  <a:pt x="5642483" y="1180084"/>
                </a:moveTo>
                <a:lnTo>
                  <a:pt x="5641340" y="1176274"/>
                </a:lnTo>
                <a:lnTo>
                  <a:pt x="5638165" y="1174623"/>
                </a:lnTo>
                <a:lnTo>
                  <a:pt x="5635117" y="1173099"/>
                </a:lnTo>
                <a:lnTo>
                  <a:pt x="5631180" y="1174242"/>
                </a:lnTo>
                <a:lnTo>
                  <a:pt x="5629656" y="1177290"/>
                </a:lnTo>
                <a:lnTo>
                  <a:pt x="5599608" y="1234757"/>
                </a:lnTo>
                <a:lnTo>
                  <a:pt x="5548884" y="134112"/>
                </a:lnTo>
                <a:lnTo>
                  <a:pt x="5536184" y="134620"/>
                </a:lnTo>
                <a:lnTo>
                  <a:pt x="5586908" y="1235278"/>
                </a:lnTo>
                <a:lnTo>
                  <a:pt x="5551805" y="1180973"/>
                </a:lnTo>
                <a:lnTo>
                  <a:pt x="5549900" y="1178052"/>
                </a:lnTo>
                <a:lnTo>
                  <a:pt x="5545963" y="1177163"/>
                </a:lnTo>
                <a:lnTo>
                  <a:pt x="5543042" y="1179068"/>
                </a:lnTo>
                <a:lnTo>
                  <a:pt x="5539994" y="1180973"/>
                </a:lnTo>
                <a:lnTo>
                  <a:pt x="5539232" y="1184910"/>
                </a:lnTo>
                <a:lnTo>
                  <a:pt x="5541137" y="1187831"/>
                </a:lnTo>
                <a:lnTo>
                  <a:pt x="5594858" y="1271016"/>
                </a:lnTo>
                <a:lnTo>
                  <a:pt x="5601309" y="1258697"/>
                </a:lnTo>
                <a:lnTo>
                  <a:pt x="5642483" y="1180084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71547" y="4889627"/>
            <a:ext cx="200278" cy="251587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5265292" y="4917694"/>
            <a:ext cx="103505" cy="290830"/>
          </a:xfrm>
          <a:custGeom>
            <a:avLst/>
            <a:gdLst/>
            <a:ahLst/>
            <a:cxnLst/>
            <a:rect l="l" t="t" r="r" b="b"/>
            <a:pathLst>
              <a:path w="103504" h="290829">
                <a:moveTo>
                  <a:pt x="6731" y="196722"/>
                </a:moveTo>
                <a:lnTo>
                  <a:pt x="889" y="200532"/>
                </a:lnTo>
                <a:lnTo>
                  <a:pt x="0" y="204469"/>
                </a:lnTo>
                <a:lnTo>
                  <a:pt x="1905" y="207517"/>
                </a:lnTo>
                <a:lnTo>
                  <a:pt x="55499" y="290829"/>
                </a:lnTo>
                <a:lnTo>
                  <a:pt x="61970" y="278510"/>
                </a:lnTo>
                <a:lnTo>
                  <a:pt x="48641" y="278510"/>
                </a:lnTo>
                <a:lnTo>
                  <a:pt x="47612" y="255048"/>
                </a:lnTo>
                <a:lnTo>
                  <a:pt x="12573" y="200532"/>
                </a:lnTo>
                <a:lnTo>
                  <a:pt x="10668" y="197611"/>
                </a:lnTo>
                <a:lnTo>
                  <a:pt x="6731" y="196722"/>
                </a:lnTo>
                <a:close/>
              </a:path>
              <a:path w="103504" h="290829">
                <a:moveTo>
                  <a:pt x="47612" y="255048"/>
                </a:moveTo>
                <a:lnTo>
                  <a:pt x="48641" y="278510"/>
                </a:lnTo>
                <a:lnTo>
                  <a:pt x="61341" y="277875"/>
                </a:lnTo>
                <a:lnTo>
                  <a:pt x="61223" y="275208"/>
                </a:lnTo>
                <a:lnTo>
                  <a:pt x="49276" y="275208"/>
                </a:lnTo>
                <a:lnTo>
                  <a:pt x="54367" y="265559"/>
                </a:lnTo>
                <a:lnTo>
                  <a:pt x="47612" y="255048"/>
                </a:lnTo>
                <a:close/>
              </a:path>
              <a:path w="103504" h="290829">
                <a:moveTo>
                  <a:pt x="95885" y="192912"/>
                </a:moveTo>
                <a:lnTo>
                  <a:pt x="92075" y="194055"/>
                </a:lnTo>
                <a:lnTo>
                  <a:pt x="90424" y="197230"/>
                </a:lnTo>
                <a:lnTo>
                  <a:pt x="60306" y="254304"/>
                </a:lnTo>
                <a:lnTo>
                  <a:pt x="61341" y="277875"/>
                </a:lnTo>
                <a:lnTo>
                  <a:pt x="48641" y="278510"/>
                </a:lnTo>
                <a:lnTo>
                  <a:pt x="61970" y="278510"/>
                </a:lnTo>
                <a:lnTo>
                  <a:pt x="101600" y="203072"/>
                </a:lnTo>
                <a:lnTo>
                  <a:pt x="103251" y="200024"/>
                </a:lnTo>
                <a:lnTo>
                  <a:pt x="102108" y="196087"/>
                </a:lnTo>
                <a:lnTo>
                  <a:pt x="98933" y="194563"/>
                </a:lnTo>
                <a:lnTo>
                  <a:pt x="95885" y="192912"/>
                </a:lnTo>
                <a:close/>
              </a:path>
              <a:path w="103504" h="290829">
                <a:moveTo>
                  <a:pt x="54367" y="265559"/>
                </a:moveTo>
                <a:lnTo>
                  <a:pt x="49276" y="275208"/>
                </a:lnTo>
                <a:lnTo>
                  <a:pt x="60325" y="274827"/>
                </a:lnTo>
                <a:lnTo>
                  <a:pt x="54367" y="265559"/>
                </a:lnTo>
                <a:close/>
              </a:path>
              <a:path w="103504" h="290829">
                <a:moveTo>
                  <a:pt x="60306" y="254304"/>
                </a:moveTo>
                <a:lnTo>
                  <a:pt x="54367" y="265559"/>
                </a:lnTo>
                <a:lnTo>
                  <a:pt x="60325" y="274827"/>
                </a:lnTo>
                <a:lnTo>
                  <a:pt x="49276" y="275208"/>
                </a:lnTo>
                <a:lnTo>
                  <a:pt x="61223" y="275208"/>
                </a:lnTo>
                <a:lnTo>
                  <a:pt x="60306" y="254304"/>
                </a:lnTo>
                <a:close/>
              </a:path>
              <a:path w="103504" h="290829">
                <a:moveTo>
                  <a:pt x="49149" y="0"/>
                </a:moveTo>
                <a:lnTo>
                  <a:pt x="36449" y="507"/>
                </a:lnTo>
                <a:lnTo>
                  <a:pt x="47612" y="255048"/>
                </a:lnTo>
                <a:lnTo>
                  <a:pt x="54367" y="265559"/>
                </a:lnTo>
                <a:lnTo>
                  <a:pt x="60306" y="254304"/>
                </a:lnTo>
                <a:lnTo>
                  <a:pt x="49149" y="0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object 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12506" y="4863465"/>
            <a:ext cx="132207" cy="251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5945" y="358851"/>
            <a:ext cx="47237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Trebuchet MS"/>
                <a:cs typeface="Trebuchet MS"/>
              </a:rPr>
              <a:t>Compatibilização</a:t>
            </a:r>
          </a:p>
        </p:txBody>
      </p:sp>
      <p:sp>
        <p:nvSpPr>
          <p:cNvPr id="3" name="object 3"/>
          <p:cNvSpPr/>
          <p:nvPr/>
        </p:nvSpPr>
        <p:spPr>
          <a:xfrm>
            <a:off x="1577339" y="3177539"/>
            <a:ext cx="1286510" cy="634365"/>
          </a:xfrm>
          <a:custGeom>
            <a:avLst/>
            <a:gdLst/>
            <a:ahLst/>
            <a:cxnLst/>
            <a:rect l="l" t="t" r="r" b="b"/>
            <a:pathLst>
              <a:path w="1286510" h="634364">
                <a:moveTo>
                  <a:pt x="1286256" y="0"/>
                </a:moveTo>
                <a:lnTo>
                  <a:pt x="0" y="0"/>
                </a:lnTo>
                <a:lnTo>
                  <a:pt x="0" y="633984"/>
                </a:lnTo>
                <a:lnTo>
                  <a:pt x="1286256" y="633984"/>
                </a:lnTo>
                <a:lnTo>
                  <a:pt x="1286256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77339" y="3177539"/>
            <a:ext cx="1286510" cy="591187"/>
          </a:xfrm>
          <a:prstGeom prst="rect">
            <a:avLst/>
          </a:prstGeom>
          <a:ln w="27432">
            <a:solidFill>
              <a:srgbClr val="085091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PPA</a:t>
            </a:r>
            <a:endParaRPr sz="18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lang="pt-BR"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r>
              <a:rPr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/202</a:t>
            </a:r>
            <a:r>
              <a:rPr lang="pt-BR"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800" dirty="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195138"/>
              </p:ext>
            </p:extLst>
          </p:nvPr>
        </p:nvGraphicFramePr>
        <p:xfrm>
          <a:off x="3422903" y="1616963"/>
          <a:ext cx="3498850" cy="36972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212850"/>
                <a:gridCol w="1143000"/>
              </a:tblGrid>
              <a:tr h="697991">
                <a:tc>
                  <a:txBody>
                    <a:bodyPr/>
                    <a:lstStyle/>
                    <a:p>
                      <a:pPr marL="330835" marR="317500" indent="-952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LD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-  </a:t>
                      </a:r>
                      <a:r>
                        <a:rPr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lang="pt-BR"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67945" marB="0">
                    <a:lnL w="28575">
                      <a:solidFill>
                        <a:srgbClr val="085091"/>
                      </a:solidFill>
                      <a:prstDash val="solid"/>
                    </a:lnL>
                    <a:lnR w="28575">
                      <a:solidFill>
                        <a:srgbClr val="085091"/>
                      </a:solidFill>
                      <a:prstDash val="solid"/>
                    </a:lnR>
                    <a:lnT w="28575">
                      <a:solidFill>
                        <a:srgbClr val="085091"/>
                      </a:solidFill>
                      <a:prstDash val="solid"/>
                    </a:lnT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8509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32740" marR="318770" indent="-63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-  </a:t>
                      </a:r>
                      <a:r>
                        <a:rPr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lang="pt-BR"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67945" marB="0">
                    <a:lnR w="28575">
                      <a:solidFill>
                        <a:srgbClr val="085091"/>
                      </a:solidFill>
                      <a:prstDash val="solid"/>
                    </a:lnR>
                    <a:lnT w="28575">
                      <a:solidFill>
                        <a:srgbClr val="085091"/>
                      </a:solidFill>
                      <a:prstDash val="solid"/>
                    </a:lnT>
                    <a:lnB w="28575">
                      <a:solidFill>
                        <a:srgbClr val="085091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850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85091"/>
                      </a:solidFill>
                      <a:prstDash val="solid"/>
                    </a:lnT>
                    <a:lnB w="28575">
                      <a:solidFill>
                        <a:srgbClr val="085091"/>
                      </a:solidFill>
                      <a:prstDash val="solid"/>
                    </a:lnB>
                  </a:tcPr>
                </a:tc>
              </a:tr>
              <a:tr h="697991">
                <a:tc>
                  <a:txBody>
                    <a:bodyPr/>
                    <a:lstStyle/>
                    <a:p>
                      <a:pPr marL="32131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LDO-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  <a:p>
                      <a:pPr marL="3308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lang="pt-BR"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68580" marB="0">
                    <a:lnL w="28575">
                      <a:solidFill>
                        <a:srgbClr val="085091"/>
                      </a:solidFill>
                      <a:prstDash val="solid"/>
                    </a:lnL>
                    <a:lnR w="28575">
                      <a:solidFill>
                        <a:srgbClr val="085091"/>
                      </a:solidFill>
                      <a:prstDash val="solid"/>
                    </a:lnR>
                    <a:lnT w="28575">
                      <a:solidFill>
                        <a:srgbClr val="085091"/>
                      </a:solidFill>
                      <a:prstDash val="solid"/>
                    </a:lnT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8509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LOA-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  <a:p>
                      <a:pPr marL="3327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lang="pt-BR"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68580" marB="0">
                    <a:lnR w="28575">
                      <a:solidFill>
                        <a:srgbClr val="085091"/>
                      </a:solidFill>
                      <a:prstDash val="solid"/>
                    </a:lnR>
                    <a:lnT w="28575">
                      <a:solidFill>
                        <a:srgbClr val="085091"/>
                      </a:solidFill>
                      <a:prstDash val="solid"/>
                    </a:lnT>
                    <a:lnB w="28575">
                      <a:solidFill>
                        <a:srgbClr val="085091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850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85091"/>
                      </a:solidFill>
                      <a:prstDash val="solid"/>
                    </a:lnT>
                    <a:lnB w="28575">
                      <a:solidFill>
                        <a:srgbClr val="085091"/>
                      </a:solidFill>
                      <a:prstDash val="solid"/>
                    </a:lnB>
                  </a:tcPr>
                </a:tc>
              </a:tr>
              <a:tr h="697992">
                <a:tc>
                  <a:txBody>
                    <a:bodyPr/>
                    <a:lstStyle/>
                    <a:p>
                      <a:pPr marL="32131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LDO-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  <a:p>
                      <a:pPr marL="330835">
                        <a:lnSpc>
                          <a:spcPct val="100000"/>
                        </a:lnSpc>
                      </a:pPr>
                      <a:r>
                        <a:rPr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pt-BR"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28575">
                      <a:solidFill>
                        <a:srgbClr val="085091"/>
                      </a:solidFill>
                      <a:prstDash val="solid"/>
                    </a:lnL>
                    <a:lnR w="28575">
                      <a:solidFill>
                        <a:srgbClr val="085091"/>
                      </a:solidFill>
                      <a:prstDash val="solid"/>
                    </a:lnR>
                    <a:lnT w="28575">
                      <a:solidFill>
                        <a:srgbClr val="085091"/>
                      </a:solidFill>
                      <a:prstDash val="solid"/>
                    </a:lnT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8509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LOA-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pt-BR"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R w="28575">
                      <a:solidFill>
                        <a:srgbClr val="085091"/>
                      </a:solidFill>
                      <a:prstDash val="solid"/>
                    </a:lnR>
                    <a:lnT w="28575">
                      <a:solidFill>
                        <a:srgbClr val="085091"/>
                      </a:solidFill>
                      <a:prstDash val="solid"/>
                    </a:lnT>
                    <a:lnB w="28575">
                      <a:solidFill>
                        <a:srgbClr val="085091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850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85091"/>
                      </a:solidFill>
                      <a:prstDash val="solid"/>
                    </a:lnT>
                    <a:lnB w="28575">
                      <a:solidFill>
                        <a:srgbClr val="085091"/>
                      </a:solidFill>
                      <a:prstDash val="solid"/>
                    </a:lnB>
                  </a:tcPr>
                </a:tc>
              </a:tr>
              <a:tr h="694944">
                <a:tc>
                  <a:txBody>
                    <a:bodyPr/>
                    <a:lstStyle/>
                    <a:p>
                      <a:pPr marL="330835" marR="317500" indent="-95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LD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-  </a:t>
                      </a:r>
                      <a:r>
                        <a:rPr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pt-BR"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67310" marB="0">
                    <a:lnL w="28575">
                      <a:solidFill>
                        <a:srgbClr val="085091"/>
                      </a:solidFill>
                      <a:prstDash val="solid"/>
                    </a:lnL>
                    <a:lnR w="28575">
                      <a:solidFill>
                        <a:srgbClr val="085091"/>
                      </a:solidFill>
                      <a:prstDash val="solid"/>
                    </a:lnR>
                    <a:lnT w="28575">
                      <a:solidFill>
                        <a:srgbClr val="085091"/>
                      </a:solidFill>
                      <a:prstDash val="solid"/>
                    </a:lnT>
                    <a:lnB w="28575">
                      <a:solidFill>
                        <a:srgbClr val="085091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85091"/>
                      </a:solidFill>
                      <a:prstDash val="solid"/>
                    </a:lnL>
                    <a:lnR w="28575">
                      <a:solidFill>
                        <a:srgbClr val="08509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32740" marR="318770" indent="-635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-  </a:t>
                      </a:r>
                      <a:r>
                        <a:rPr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pt-BR" sz="1800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67310" marB="0">
                    <a:lnL w="28575">
                      <a:solidFill>
                        <a:srgbClr val="085091"/>
                      </a:solidFill>
                      <a:prstDash val="solid"/>
                    </a:lnL>
                    <a:lnR w="28575">
                      <a:solidFill>
                        <a:srgbClr val="085091"/>
                      </a:solidFill>
                      <a:prstDash val="solid"/>
                    </a:lnR>
                    <a:lnT w="28575">
                      <a:solidFill>
                        <a:srgbClr val="085091"/>
                      </a:solidFill>
                      <a:prstDash val="solid"/>
                    </a:lnT>
                    <a:lnB w="28575">
                      <a:solidFill>
                        <a:srgbClr val="085091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535047" y="2074163"/>
            <a:ext cx="758825" cy="2786380"/>
          </a:xfrm>
          <a:custGeom>
            <a:avLst/>
            <a:gdLst/>
            <a:ahLst/>
            <a:cxnLst/>
            <a:rect l="l" t="t" r="r" b="b"/>
            <a:pathLst>
              <a:path w="758825" h="2786379">
                <a:moveTo>
                  <a:pt x="649478" y="0"/>
                </a:moveTo>
                <a:lnTo>
                  <a:pt x="559562" y="49276"/>
                </a:lnTo>
                <a:lnTo>
                  <a:pt x="558419" y="53213"/>
                </a:lnTo>
                <a:lnTo>
                  <a:pt x="560070" y="56261"/>
                </a:lnTo>
                <a:lnTo>
                  <a:pt x="561848" y="59309"/>
                </a:lnTo>
                <a:lnTo>
                  <a:pt x="565658" y="60452"/>
                </a:lnTo>
                <a:lnTo>
                  <a:pt x="625563" y="27622"/>
                </a:lnTo>
                <a:lnTo>
                  <a:pt x="0" y="1068324"/>
                </a:lnTo>
                <a:lnTo>
                  <a:pt x="10922" y="1074801"/>
                </a:lnTo>
                <a:lnTo>
                  <a:pt x="636333" y="34264"/>
                </a:lnTo>
                <a:lnTo>
                  <a:pt x="635508" y="98933"/>
                </a:lnTo>
                <a:lnTo>
                  <a:pt x="635508" y="102362"/>
                </a:lnTo>
                <a:lnTo>
                  <a:pt x="638302" y="105283"/>
                </a:lnTo>
                <a:lnTo>
                  <a:pt x="641858" y="105283"/>
                </a:lnTo>
                <a:lnTo>
                  <a:pt x="645287" y="105410"/>
                </a:lnTo>
                <a:lnTo>
                  <a:pt x="648208" y="102616"/>
                </a:lnTo>
                <a:lnTo>
                  <a:pt x="648208" y="98933"/>
                </a:lnTo>
                <a:lnTo>
                  <a:pt x="649376" y="7493"/>
                </a:lnTo>
                <a:lnTo>
                  <a:pt x="649478" y="0"/>
                </a:lnTo>
                <a:close/>
              </a:path>
              <a:path w="758825" h="2786379">
                <a:moveTo>
                  <a:pt x="712343" y="2786253"/>
                </a:moveTo>
                <a:lnTo>
                  <a:pt x="711796" y="2779522"/>
                </a:lnTo>
                <a:lnTo>
                  <a:pt x="704342" y="2687447"/>
                </a:lnTo>
                <a:lnTo>
                  <a:pt x="704088" y="2684018"/>
                </a:lnTo>
                <a:lnTo>
                  <a:pt x="701040" y="2681351"/>
                </a:lnTo>
                <a:lnTo>
                  <a:pt x="697484" y="2681732"/>
                </a:lnTo>
                <a:lnTo>
                  <a:pt x="694055" y="2681986"/>
                </a:lnTo>
                <a:lnTo>
                  <a:pt x="691388" y="2685034"/>
                </a:lnTo>
                <a:lnTo>
                  <a:pt x="691642" y="2688590"/>
                </a:lnTo>
                <a:lnTo>
                  <a:pt x="696950" y="2753144"/>
                </a:lnTo>
                <a:lnTo>
                  <a:pt x="19812" y="1782445"/>
                </a:lnTo>
                <a:lnTo>
                  <a:pt x="9398" y="1789811"/>
                </a:lnTo>
                <a:lnTo>
                  <a:pt x="686473" y="2760294"/>
                </a:lnTo>
                <a:lnTo>
                  <a:pt x="627761" y="2733167"/>
                </a:lnTo>
                <a:lnTo>
                  <a:pt x="624586" y="2731643"/>
                </a:lnTo>
                <a:lnTo>
                  <a:pt x="620776" y="2733040"/>
                </a:lnTo>
                <a:lnTo>
                  <a:pt x="619379" y="2736215"/>
                </a:lnTo>
                <a:lnTo>
                  <a:pt x="617855" y="2739390"/>
                </a:lnTo>
                <a:lnTo>
                  <a:pt x="619252" y="2743200"/>
                </a:lnTo>
                <a:lnTo>
                  <a:pt x="622427" y="2744597"/>
                </a:lnTo>
                <a:lnTo>
                  <a:pt x="712343" y="2786253"/>
                </a:lnTo>
                <a:close/>
              </a:path>
              <a:path w="758825" h="2786379">
                <a:moveTo>
                  <a:pt x="757174" y="972312"/>
                </a:moveTo>
                <a:lnTo>
                  <a:pt x="654685" y="975487"/>
                </a:lnTo>
                <a:lnTo>
                  <a:pt x="651891" y="978408"/>
                </a:lnTo>
                <a:lnTo>
                  <a:pt x="652145" y="985393"/>
                </a:lnTo>
                <a:lnTo>
                  <a:pt x="655066" y="988187"/>
                </a:lnTo>
                <a:lnTo>
                  <a:pt x="723188" y="986116"/>
                </a:lnTo>
                <a:lnTo>
                  <a:pt x="325120" y="1235329"/>
                </a:lnTo>
                <a:lnTo>
                  <a:pt x="331978" y="1245997"/>
                </a:lnTo>
                <a:lnTo>
                  <a:pt x="729932" y="996899"/>
                </a:lnTo>
                <a:lnTo>
                  <a:pt x="699897" y="1054100"/>
                </a:lnTo>
                <a:lnTo>
                  <a:pt x="698246" y="1057275"/>
                </a:lnTo>
                <a:lnTo>
                  <a:pt x="699516" y="1061085"/>
                </a:lnTo>
                <a:lnTo>
                  <a:pt x="705612" y="1064387"/>
                </a:lnTo>
                <a:lnTo>
                  <a:pt x="709549" y="1063117"/>
                </a:lnTo>
                <a:lnTo>
                  <a:pt x="711200" y="1060069"/>
                </a:lnTo>
                <a:lnTo>
                  <a:pt x="756500" y="973582"/>
                </a:lnTo>
                <a:lnTo>
                  <a:pt x="757174" y="972312"/>
                </a:lnTo>
                <a:close/>
              </a:path>
              <a:path w="758825" h="2786379">
                <a:moveTo>
                  <a:pt x="758558" y="1821053"/>
                </a:moveTo>
                <a:lnTo>
                  <a:pt x="699516" y="1741297"/>
                </a:lnTo>
                <a:lnTo>
                  <a:pt x="697484" y="1738503"/>
                </a:lnTo>
                <a:lnTo>
                  <a:pt x="693547" y="1737868"/>
                </a:lnTo>
                <a:lnTo>
                  <a:pt x="690753" y="1740027"/>
                </a:lnTo>
                <a:lnTo>
                  <a:pt x="687832" y="1742059"/>
                </a:lnTo>
                <a:lnTo>
                  <a:pt x="687324" y="1746123"/>
                </a:lnTo>
                <a:lnTo>
                  <a:pt x="689356" y="1748917"/>
                </a:lnTo>
                <a:lnTo>
                  <a:pt x="727786" y="1800847"/>
                </a:lnTo>
                <a:lnTo>
                  <a:pt x="260985" y="1600454"/>
                </a:lnTo>
                <a:lnTo>
                  <a:pt x="255905" y="1612138"/>
                </a:lnTo>
                <a:lnTo>
                  <a:pt x="722998" y="1812607"/>
                </a:lnTo>
                <a:lnTo>
                  <a:pt x="658622" y="1820545"/>
                </a:lnTo>
                <a:lnTo>
                  <a:pt x="655193" y="1820926"/>
                </a:lnTo>
                <a:lnTo>
                  <a:pt x="652653" y="1824101"/>
                </a:lnTo>
                <a:lnTo>
                  <a:pt x="653034" y="1827530"/>
                </a:lnTo>
                <a:lnTo>
                  <a:pt x="653542" y="1831086"/>
                </a:lnTo>
                <a:lnTo>
                  <a:pt x="656717" y="1833499"/>
                </a:lnTo>
                <a:lnTo>
                  <a:pt x="660146" y="1833118"/>
                </a:lnTo>
                <a:lnTo>
                  <a:pt x="752348" y="1821815"/>
                </a:lnTo>
                <a:lnTo>
                  <a:pt x="758558" y="1821053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9620" y="1880361"/>
            <a:ext cx="1143000" cy="103505"/>
          </a:xfrm>
          <a:custGeom>
            <a:avLst/>
            <a:gdLst/>
            <a:ahLst/>
            <a:cxnLst/>
            <a:rect l="l" t="t" r="r" b="b"/>
            <a:pathLst>
              <a:path w="1143000" h="103505">
                <a:moveTo>
                  <a:pt x="1054480" y="0"/>
                </a:moveTo>
                <a:lnTo>
                  <a:pt x="1050543" y="1015"/>
                </a:lnTo>
                <a:lnTo>
                  <a:pt x="1048765" y="3937"/>
                </a:lnTo>
                <a:lnTo>
                  <a:pt x="1046988" y="6985"/>
                </a:lnTo>
                <a:lnTo>
                  <a:pt x="1048003" y="10922"/>
                </a:lnTo>
                <a:lnTo>
                  <a:pt x="1106963" y="45315"/>
                </a:lnTo>
                <a:lnTo>
                  <a:pt x="1130427" y="45338"/>
                </a:lnTo>
                <a:lnTo>
                  <a:pt x="1130427" y="58038"/>
                </a:lnTo>
                <a:lnTo>
                  <a:pt x="1106912" y="58038"/>
                </a:lnTo>
                <a:lnTo>
                  <a:pt x="1050925" y="90550"/>
                </a:lnTo>
                <a:lnTo>
                  <a:pt x="1048003" y="92328"/>
                </a:lnTo>
                <a:lnTo>
                  <a:pt x="1046988" y="96265"/>
                </a:lnTo>
                <a:lnTo>
                  <a:pt x="1048639" y="99313"/>
                </a:lnTo>
                <a:lnTo>
                  <a:pt x="1050416" y="102362"/>
                </a:lnTo>
                <a:lnTo>
                  <a:pt x="1054353" y="103377"/>
                </a:lnTo>
                <a:lnTo>
                  <a:pt x="1132109" y="58038"/>
                </a:lnTo>
                <a:lnTo>
                  <a:pt x="1130427" y="58038"/>
                </a:lnTo>
                <a:lnTo>
                  <a:pt x="1132150" y="58015"/>
                </a:lnTo>
                <a:lnTo>
                  <a:pt x="1143000" y="51688"/>
                </a:lnTo>
                <a:lnTo>
                  <a:pt x="1054480" y="0"/>
                </a:lnTo>
                <a:close/>
              </a:path>
              <a:path w="1143000" h="103505">
                <a:moveTo>
                  <a:pt x="1117869" y="51676"/>
                </a:moveTo>
                <a:lnTo>
                  <a:pt x="1106953" y="58015"/>
                </a:lnTo>
                <a:lnTo>
                  <a:pt x="1130427" y="58038"/>
                </a:lnTo>
                <a:lnTo>
                  <a:pt x="1130427" y="57150"/>
                </a:lnTo>
                <a:lnTo>
                  <a:pt x="1127252" y="57150"/>
                </a:lnTo>
                <a:lnTo>
                  <a:pt x="1117869" y="51676"/>
                </a:lnTo>
                <a:close/>
              </a:path>
              <a:path w="1143000" h="103505">
                <a:moveTo>
                  <a:pt x="0" y="44196"/>
                </a:moveTo>
                <a:lnTo>
                  <a:pt x="0" y="56896"/>
                </a:lnTo>
                <a:lnTo>
                  <a:pt x="1106953" y="58015"/>
                </a:lnTo>
                <a:lnTo>
                  <a:pt x="1117869" y="51676"/>
                </a:lnTo>
                <a:lnTo>
                  <a:pt x="1106963" y="45315"/>
                </a:lnTo>
                <a:lnTo>
                  <a:pt x="0" y="44196"/>
                </a:lnTo>
                <a:close/>
              </a:path>
              <a:path w="1143000" h="103505">
                <a:moveTo>
                  <a:pt x="1127252" y="46227"/>
                </a:moveTo>
                <a:lnTo>
                  <a:pt x="1117869" y="51676"/>
                </a:lnTo>
                <a:lnTo>
                  <a:pt x="1127252" y="57150"/>
                </a:lnTo>
                <a:lnTo>
                  <a:pt x="1127252" y="46227"/>
                </a:lnTo>
                <a:close/>
              </a:path>
              <a:path w="1143000" h="103505">
                <a:moveTo>
                  <a:pt x="1130427" y="46227"/>
                </a:moveTo>
                <a:lnTo>
                  <a:pt x="1127252" y="46227"/>
                </a:lnTo>
                <a:lnTo>
                  <a:pt x="1127252" y="57150"/>
                </a:lnTo>
                <a:lnTo>
                  <a:pt x="1130427" y="57150"/>
                </a:lnTo>
                <a:lnTo>
                  <a:pt x="1130427" y="46227"/>
                </a:lnTo>
                <a:close/>
              </a:path>
              <a:path w="1143000" h="103505">
                <a:moveTo>
                  <a:pt x="1106963" y="45315"/>
                </a:moveTo>
                <a:lnTo>
                  <a:pt x="1117869" y="51676"/>
                </a:lnTo>
                <a:lnTo>
                  <a:pt x="1127252" y="46227"/>
                </a:lnTo>
                <a:lnTo>
                  <a:pt x="1130427" y="46227"/>
                </a:lnTo>
                <a:lnTo>
                  <a:pt x="1130427" y="45338"/>
                </a:lnTo>
                <a:lnTo>
                  <a:pt x="1106963" y="45315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06467" y="2953257"/>
            <a:ext cx="1214755" cy="103505"/>
          </a:xfrm>
          <a:custGeom>
            <a:avLst/>
            <a:gdLst/>
            <a:ahLst/>
            <a:cxnLst/>
            <a:rect l="l" t="t" r="r" b="b"/>
            <a:pathLst>
              <a:path w="1214754" h="103505">
                <a:moveTo>
                  <a:pt x="1125855" y="0"/>
                </a:moveTo>
                <a:lnTo>
                  <a:pt x="1122045" y="1015"/>
                </a:lnTo>
                <a:lnTo>
                  <a:pt x="1120267" y="3937"/>
                </a:lnTo>
                <a:lnTo>
                  <a:pt x="1118489" y="6984"/>
                </a:lnTo>
                <a:lnTo>
                  <a:pt x="1119505" y="10921"/>
                </a:lnTo>
                <a:lnTo>
                  <a:pt x="1178372" y="45316"/>
                </a:lnTo>
                <a:lnTo>
                  <a:pt x="1201928" y="45338"/>
                </a:lnTo>
                <a:lnTo>
                  <a:pt x="1201801" y="58038"/>
                </a:lnTo>
                <a:lnTo>
                  <a:pt x="1178322" y="58038"/>
                </a:lnTo>
                <a:lnTo>
                  <a:pt x="1119378" y="92328"/>
                </a:lnTo>
                <a:lnTo>
                  <a:pt x="1118362" y="96265"/>
                </a:lnTo>
                <a:lnTo>
                  <a:pt x="1121918" y="102362"/>
                </a:lnTo>
                <a:lnTo>
                  <a:pt x="1125728" y="103377"/>
                </a:lnTo>
                <a:lnTo>
                  <a:pt x="1203595" y="58038"/>
                </a:lnTo>
                <a:lnTo>
                  <a:pt x="1201801" y="58038"/>
                </a:lnTo>
                <a:lnTo>
                  <a:pt x="1203633" y="58016"/>
                </a:lnTo>
                <a:lnTo>
                  <a:pt x="1214501" y="51688"/>
                </a:lnTo>
                <a:lnTo>
                  <a:pt x="1125855" y="0"/>
                </a:lnTo>
                <a:close/>
              </a:path>
              <a:path w="1214754" h="103505">
                <a:moveTo>
                  <a:pt x="1189258" y="51677"/>
                </a:moveTo>
                <a:lnTo>
                  <a:pt x="1178361" y="58016"/>
                </a:lnTo>
                <a:lnTo>
                  <a:pt x="1201801" y="58038"/>
                </a:lnTo>
                <a:lnTo>
                  <a:pt x="1201809" y="57150"/>
                </a:lnTo>
                <a:lnTo>
                  <a:pt x="1198626" y="57150"/>
                </a:lnTo>
                <a:lnTo>
                  <a:pt x="1189258" y="51677"/>
                </a:lnTo>
                <a:close/>
              </a:path>
              <a:path w="1214754" h="103505">
                <a:moveTo>
                  <a:pt x="0" y="44195"/>
                </a:moveTo>
                <a:lnTo>
                  <a:pt x="0" y="56895"/>
                </a:lnTo>
                <a:lnTo>
                  <a:pt x="1178361" y="58016"/>
                </a:lnTo>
                <a:lnTo>
                  <a:pt x="1189258" y="51677"/>
                </a:lnTo>
                <a:lnTo>
                  <a:pt x="1178372" y="45316"/>
                </a:lnTo>
                <a:lnTo>
                  <a:pt x="0" y="44195"/>
                </a:lnTo>
                <a:close/>
              </a:path>
              <a:path w="1214754" h="103505">
                <a:moveTo>
                  <a:pt x="1198626" y="46227"/>
                </a:moveTo>
                <a:lnTo>
                  <a:pt x="1189258" y="51677"/>
                </a:lnTo>
                <a:lnTo>
                  <a:pt x="1198626" y="57150"/>
                </a:lnTo>
                <a:lnTo>
                  <a:pt x="1198626" y="46227"/>
                </a:lnTo>
                <a:close/>
              </a:path>
              <a:path w="1214754" h="103505">
                <a:moveTo>
                  <a:pt x="1201919" y="46227"/>
                </a:moveTo>
                <a:lnTo>
                  <a:pt x="1198626" y="46227"/>
                </a:lnTo>
                <a:lnTo>
                  <a:pt x="1198626" y="57150"/>
                </a:lnTo>
                <a:lnTo>
                  <a:pt x="1201809" y="57150"/>
                </a:lnTo>
                <a:lnTo>
                  <a:pt x="1201919" y="46227"/>
                </a:lnTo>
                <a:close/>
              </a:path>
              <a:path w="1214754" h="103505">
                <a:moveTo>
                  <a:pt x="1178372" y="45316"/>
                </a:moveTo>
                <a:lnTo>
                  <a:pt x="1189258" y="51677"/>
                </a:lnTo>
                <a:lnTo>
                  <a:pt x="1198626" y="46227"/>
                </a:lnTo>
                <a:lnTo>
                  <a:pt x="1201919" y="46227"/>
                </a:lnTo>
                <a:lnTo>
                  <a:pt x="1201928" y="45338"/>
                </a:lnTo>
                <a:lnTo>
                  <a:pt x="1178372" y="45316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79620" y="3879850"/>
            <a:ext cx="1143000" cy="103505"/>
          </a:xfrm>
          <a:custGeom>
            <a:avLst/>
            <a:gdLst/>
            <a:ahLst/>
            <a:cxnLst/>
            <a:rect l="l" t="t" r="r" b="b"/>
            <a:pathLst>
              <a:path w="1143000" h="103504">
                <a:moveTo>
                  <a:pt x="1054480" y="0"/>
                </a:moveTo>
                <a:lnTo>
                  <a:pt x="1050543" y="1016"/>
                </a:lnTo>
                <a:lnTo>
                  <a:pt x="1048765" y="3937"/>
                </a:lnTo>
                <a:lnTo>
                  <a:pt x="1046988" y="6985"/>
                </a:lnTo>
                <a:lnTo>
                  <a:pt x="1048003" y="10922"/>
                </a:lnTo>
                <a:lnTo>
                  <a:pt x="1106963" y="45315"/>
                </a:lnTo>
                <a:lnTo>
                  <a:pt x="1130427" y="45338"/>
                </a:lnTo>
                <a:lnTo>
                  <a:pt x="1130427" y="58038"/>
                </a:lnTo>
                <a:lnTo>
                  <a:pt x="1106912" y="58038"/>
                </a:lnTo>
                <a:lnTo>
                  <a:pt x="1050925" y="90550"/>
                </a:lnTo>
                <a:lnTo>
                  <a:pt x="1048003" y="92329"/>
                </a:lnTo>
                <a:lnTo>
                  <a:pt x="1046988" y="96266"/>
                </a:lnTo>
                <a:lnTo>
                  <a:pt x="1048639" y="99313"/>
                </a:lnTo>
                <a:lnTo>
                  <a:pt x="1050416" y="102362"/>
                </a:lnTo>
                <a:lnTo>
                  <a:pt x="1054353" y="103377"/>
                </a:lnTo>
                <a:lnTo>
                  <a:pt x="1132109" y="58038"/>
                </a:lnTo>
                <a:lnTo>
                  <a:pt x="1130427" y="58038"/>
                </a:lnTo>
                <a:lnTo>
                  <a:pt x="1132150" y="58015"/>
                </a:lnTo>
                <a:lnTo>
                  <a:pt x="1143000" y="51688"/>
                </a:lnTo>
                <a:lnTo>
                  <a:pt x="1054480" y="0"/>
                </a:lnTo>
                <a:close/>
              </a:path>
              <a:path w="1143000" h="103504">
                <a:moveTo>
                  <a:pt x="1117869" y="51676"/>
                </a:moveTo>
                <a:lnTo>
                  <a:pt x="1106953" y="58015"/>
                </a:lnTo>
                <a:lnTo>
                  <a:pt x="1130427" y="58038"/>
                </a:lnTo>
                <a:lnTo>
                  <a:pt x="1130427" y="57150"/>
                </a:lnTo>
                <a:lnTo>
                  <a:pt x="1127252" y="57150"/>
                </a:lnTo>
                <a:lnTo>
                  <a:pt x="1117869" y="51676"/>
                </a:lnTo>
                <a:close/>
              </a:path>
              <a:path w="1143000" h="103504">
                <a:moveTo>
                  <a:pt x="0" y="44195"/>
                </a:moveTo>
                <a:lnTo>
                  <a:pt x="0" y="56895"/>
                </a:lnTo>
                <a:lnTo>
                  <a:pt x="1106953" y="58015"/>
                </a:lnTo>
                <a:lnTo>
                  <a:pt x="1117869" y="51676"/>
                </a:lnTo>
                <a:lnTo>
                  <a:pt x="1106963" y="45315"/>
                </a:lnTo>
                <a:lnTo>
                  <a:pt x="0" y="44195"/>
                </a:lnTo>
                <a:close/>
              </a:path>
              <a:path w="1143000" h="103504">
                <a:moveTo>
                  <a:pt x="1127252" y="46227"/>
                </a:moveTo>
                <a:lnTo>
                  <a:pt x="1117869" y="51676"/>
                </a:lnTo>
                <a:lnTo>
                  <a:pt x="1127252" y="57150"/>
                </a:lnTo>
                <a:lnTo>
                  <a:pt x="1127252" y="46227"/>
                </a:lnTo>
                <a:close/>
              </a:path>
              <a:path w="1143000" h="103504">
                <a:moveTo>
                  <a:pt x="1130427" y="46227"/>
                </a:moveTo>
                <a:lnTo>
                  <a:pt x="1127252" y="46227"/>
                </a:lnTo>
                <a:lnTo>
                  <a:pt x="1127252" y="57150"/>
                </a:lnTo>
                <a:lnTo>
                  <a:pt x="1130427" y="57150"/>
                </a:lnTo>
                <a:lnTo>
                  <a:pt x="1130427" y="46227"/>
                </a:lnTo>
                <a:close/>
              </a:path>
              <a:path w="1143000" h="103504">
                <a:moveTo>
                  <a:pt x="1106963" y="45315"/>
                </a:moveTo>
                <a:lnTo>
                  <a:pt x="1117869" y="51676"/>
                </a:lnTo>
                <a:lnTo>
                  <a:pt x="1127252" y="46227"/>
                </a:lnTo>
                <a:lnTo>
                  <a:pt x="1130427" y="46227"/>
                </a:lnTo>
                <a:lnTo>
                  <a:pt x="1130427" y="45338"/>
                </a:lnTo>
                <a:lnTo>
                  <a:pt x="1106963" y="45315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79620" y="4879594"/>
            <a:ext cx="1143000" cy="103505"/>
          </a:xfrm>
          <a:custGeom>
            <a:avLst/>
            <a:gdLst/>
            <a:ahLst/>
            <a:cxnLst/>
            <a:rect l="l" t="t" r="r" b="b"/>
            <a:pathLst>
              <a:path w="1143000" h="103504">
                <a:moveTo>
                  <a:pt x="1054480" y="0"/>
                </a:moveTo>
                <a:lnTo>
                  <a:pt x="1050543" y="1015"/>
                </a:lnTo>
                <a:lnTo>
                  <a:pt x="1048765" y="3936"/>
                </a:lnTo>
                <a:lnTo>
                  <a:pt x="1046988" y="6984"/>
                </a:lnTo>
                <a:lnTo>
                  <a:pt x="1048003" y="10921"/>
                </a:lnTo>
                <a:lnTo>
                  <a:pt x="1106963" y="45315"/>
                </a:lnTo>
                <a:lnTo>
                  <a:pt x="1130427" y="45338"/>
                </a:lnTo>
                <a:lnTo>
                  <a:pt x="1130427" y="58038"/>
                </a:lnTo>
                <a:lnTo>
                  <a:pt x="1106912" y="58038"/>
                </a:lnTo>
                <a:lnTo>
                  <a:pt x="1050925" y="90550"/>
                </a:lnTo>
                <a:lnTo>
                  <a:pt x="1048003" y="92328"/>
                </a:lnTo>
                <a:lnTo>
                  <a:pt x="1046988" y="96265"/>
                </a:lnTo>
                <a:lnTo>
                  <a:pt x="1048639" y="99313"/>
                </a:lnTo>
                <a:lnTo>
                  <a:pt x="1050416" y="102361"/>
                </a:lnTo>
                <a:lnTo>
                  <a:pt x="1054353" y="103377"/>
                </a:lnTo>
                <a:lnTo>
                  <a:pt x="1132109" y="58038"/>
                </a:lnTo>
                <a:lnTo>
                  <a:pt x="1130427" y="58038"/>
                </a:lnTo>
                <a:lnTo>
                  <a:pt x="1132150" y="58015"/>
                </a:lnTo>
                <a:lnTo>
                  <a:pt x="1143000" y="51688"/>
                </a:lnTo>
                <a:lnTo>
                  <a:pt x="1054480" y="0"/>
                </a:lnTo>
                <a:close/>
              </a:path>
              <a:path w="1143000" h="103504">
                <a:moveTo>
                  <a:pt x="1117869" y="51676"/>
                </a:moveTo>
                <a:lnTo>
                  <a:pt x="1106953" y="58015"/>
                </a:lnTo>
                <a:lnTo>
                  <a:pt x="1130427" y="58038"/>
                </a:lnTo>
                <a:lnTo>
                  <a:pt x="1130427" y="57149"/>
                </a:lnTo>
                <a:lnTo>
                  <a:pt x="1127252" y="57149"/>
                </a:lnTo>
                <a:lnTo>
                  <a:pt x="1117869" y="51676"/>
                </a:lnTo>
                <a:close/>
              </a:path>
              <a:path w="1143000" h="103504">
                <a:moveTo>
                  <a:pt x="0" y="44195"/>
                </a:moveTo>
                <a:lnTo>
                  <a:pt x="0" y="56895"/>
                </a:lnTo>
                <a:lnTo>
                  <a:pt x="1106953" y="58015"/>
                </a:lnTo>
                <a:lnTo>
                  <a:pt x="1117869" y="51676"/>
                </a:lnTo>
                <a:lnTo>
                  <a:pt x="1106963" y="45315"/>
                </a:lnTo>
                <a:lnTo>
                  <a:pt x="0" y="44195"/>
                </a:lnTo>
                <a:close/>
              </a:path>
              <a:path w="1143000" h="103504">
                <a:moveTo>
                  <a:pt x="1127252" y="46227"/>
                </a:moveTo>
                <a:lnTo>
                  <a:pt x="1117869" y="51676"/>
                </a:lnTo>
                <a:lnTo>
                  <a:pt x="1127252" y="57149"/>
                </a:lnTo>
                <a:lnTo>
                  <a:pt x="1127252" y="46227"/>
                </a:lnTo>
                <a:close/>
              </a:path>
              <a:path w="1143000" h="103504">
                <a:moveTo>
                  <a:pt x="1130427" y="46227"/>
                </a:moveTo>
                <a:lnTo>
                  <a:pt x="1127252" y="46227"/>
                </a:lnTo>
                <a:lnTo>
                  <a:pt x="1127252" y="57149"/>
                </a:lnTo>
                <a:lnTo>
                  <a:pt x="1130427" y="57149"/>
                </a:lnTo>
                <a:lnTo>
                  <a:pt x="1130427" y="46227"/>
                </a:lnTo>
                <a:close/>
              </a:path>
              <a:path w="1143000" h="103504">
                <a:moveTo>
                  <a:pt x="1106963" y="45315"/>
                </a:moveTo>
                <a:lnTo>
                  <a:pt x="1117869" y="51676"/>
                </a:lnTo>
                <a:lnTo>
                  <a:pt x="1127252" y="46227"/>
                </a:lnTo>
                <a:lnTo>
                  <a:pt x="1130427" y="46227"/>
                </a:lnTo>
                <a:lnTo>
                  <a:pt x="1130427" y="45338"/>
                </a:lnTo>
                <a:lnTo>
                  <a:pt x="1106963" y="45315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5945" y="358851"/>
            <a:ext cx="47237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Trebuchet MS"/>
                <a:cs typeface="Trebuchet MS"/>
              </a:rPr>
              <a:t>Compatibilização</a:t>
            </a:r>
          </a:p>
        </p:txBody>
      </p:sp>
      <p:sp>
        <p:nvSpPr>
          <p:cNvPr id="3" name="object 3"/>
          <p:cNvSpPr/>
          <p:nvPr/>
        </p:nvSpPr>
        <p:spPr>
          <a:xfrm>
            <a:off x="1577339" y="3177539"/>
            <a:ext cx="1286510" cy="634365"/>
          </a:xfrm>
          <a:custGeom>
            <a:avLst/>
            <a:gdLst/>
            <a:ahLst/>
            <a:cxnLst/>
            <a:rect l="l" t="t" r="r" b="b"/>
            <a:pathLst>
              <a:path w="1286510" h="634364">
                <a:moveTo>
                  <a:pt x="1286256" y="0"/>
                </a:moveTo>
                <a:lnTo>
                  <a:pt x="0" y="0"/>
                </a:lnTo>
                <a:lnTo>
                  <a:pt x="0" y="633984"/>
                </a:lnTo>
                <a:lnTo>
                  <a:pt x="1286256" y="633984"/>
                </a:lnTo>
                <a:lnTo>
                  <a:pt x="1286256" y="0"/>
                </a:lnTo>
                <a:close/>
              </a:path>
            </a:pathLst>
          </a:custGeom>
          <a:solidFill>
            <a:srgbClr val="083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77339" y="3177539"/>
            <a:ext cx="1286510" cy="591187"/>
          </a:xfrm>
          <a:prstGeom prst="rect">
            <a:avLst/>
          </a:prstGeom>
          <a:ln w="27432">
            <a:solidFill>
              <a:srgbClr val="085091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PPA</a:t>
            </a:r>
            <a:endParaRPr sz="18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lang="pt-BR"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r>
              <a:rPr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/202</a:t>
            </a:r>
            <a:r>
              <a:rPr lang="pt-BR"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6620" y="1616963"/>
            <a:ext cx="1143000" cy="622606"/>
          </a:xfrm>
          <a:prstGeom prst="rect">
            <a:avLst/>
          </a:prstGeom>
          <a:solidFill>
            <a:srgbClr val="083762"/>
          </a:solidFill>
          <a:ln w="27431">
            <a:solidFill>
              <a:srgbClr val="085091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330835" marR="317500" indent="-9525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LD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-  </a:t>
            </a:r>
            <a:r>
              <a:rPr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lang="pt-BR"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6620" y="3616452"/>
            <a:ext cx="1143000" cy="624530"/>
          </a:xfrm>
          <a:prstGeom prst="rect">
            <a:avLst/>
          </a:prstGeom>
          <a:solidFill>
            <a:srgbClr val="0E6EC5"/>
          </a:solidFill>
          <a:ln w="27431">
            <a:solidFill>
              <a:srgbClr val="085091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21310">
              <a:lnSpc>
                <a:spcPct val="100000"/>
              </a:lnSpc>
              <a:spcBef>
                <a:spcPts val="55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LDO-</a:t>
            </a:r>
            <a:endParaRPr sz="1800" dirty="0">
              <a:latin typeface="Trebuchet MS"/>
              <a:cs typeface="Trebuchet MS"/>
            </a:endParaRPr>
          </a:p>
          <a:p>
            <a:pPr marL="330835">
              <a:lnSpc>
                <a:spcPct val="100000"/>
              </a:lnSpc>
            </a:pPr>
            <a:r>
              <a:rPr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202</a:t>
            </a:r>
            <a:r>
              <a:rPr lang="pt-BR"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6620" y="4619244"/>
            <a:ext cx="1143000" cy="621965"/>
          </a:xfrm>
          <a:prstGeom prst="rect">
            <a:avLst/>
          </a:prstGeom>
          <a:solidFill>
            <a:srgbClr val="0E6EC5"/>
          </a:solidFill>
          <a:ln w="27431">
            <a:solidFill>
              <a:srgbClr val="085091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L="330835" marR="317500" indent="-952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LD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-  </a:t>
            </a:r>
            <a:r>
              <a:rPr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202</a:t>
            </a:r>
            <a:r>
              <a:rPr lang="pt-BR"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92723" y="1616963"/>
            <a:ext cx="1143000" cy="622606"/>
          </a:xfrm>
          <a:prstGeom prst="rect">
            <a:avLst/>
          </a:prstGeom>
          <a:solidFill>
            <a:srgbClr val="0E6EC5"/>
          </a:solidFill>
          <a:ln w="27432">
            <a:solidFill>
              <a:srgbClr val="085091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332740" marR="318770" indent="-6350">
              <a:lnSpc>
                <a:spcPct val="100000"/>
              </a:lnSpc>
              <a:spcBef>
                <a:spcPts val="535"/>
              </a:spcBef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-  </a:t>
            </a:r>
            <a:r>
              <a:rPr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lang="pt-BR"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92723" y="2616707"/>
            <a:ext cx="1143000" cy="623248"/>
          </a:xfrm>
          <a:prstGeom prst="rect">
            <a:avLst/>
          </a:prstGeom>
          <a:solidFill>
            <a:srgbClr val="0E6EC5"/>
          </a:solidFill>
          <a:ln w="27432">
            <a:solidFill>
              <a:srgbClr val="085091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LOA-</a:t>
            </a:r>
            <a:endParaRPr sz="1800" dirty="0">
              <a:latin typeface="Trebuchet MS"/>
              <a:cs typeface="Trebuchet MS"/>
            </a:endParaRPr>
          </a:p>
          <a:p>
            <a:pPr marL="332740">
              <a:lnSpc>
                <a:spcPct val="100000"/>
              </a:lnSpc>
              <a:spcBef>
                <a:spcPts val="5"/>
              </a:spcBef>
            </a:pPr>
            <a:r>
              <a:rPr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lang="pt-BR"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23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92723" y="3616452"/>
            <a:ext cx="1143000" cy="624530"/>
          </a:xfrm>
          <a:prstGeom prst="rect">
            <a:avLst/>
          </a:prstGeom>
          <a:solidFill>
            <a:srgbClr val="0E6EC5"/>
          </a:solidFill>
          <a:ln w="27432">
            <a:solidFill>
              <a:srgbClr val="085091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550"/>
              </a:spcBef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LOA-</a:t>
            </a:r>
            <a:endParaRPr sz="1800" dirty="0">
              <a:latin typeface="Trebuchet MS"/>
              <a:cs typeface="Trebuchet MS"/>
            </a:endParaRPr>
          </a:p>
          <a:p>
            <a:pPr marL="332740">
              <a:lnSpc>
                <a:spcPct val="100000"/>
              </a:lnSpc>
            </a:pPr>
            <a:r>
              <a:rPr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202</a:t>
            </a:r>
            <a:r>
              <a:rPr lang="pt-BR"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92723" y="4619244"/>
            <a:ext cx="1143000" cy="621965"/>
          </a:xfrm>
          <a:prstGeom prst="rect">
            <a:avLst/>
          </a:prstGeom>
          <a:solidFill>
            <a:srgbClr val="0E6EC5"/>
          </a:solidFill>
          <a:ln w="27432">
            <a:solidFill>
              <a:srgbClr val="085091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L="332740" marR="318770" indent="-635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-  </a:t>
            </a:r>
            <a:r>
              <a:rPr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202</a:t>
            </a:r>
            <a:r>
              <a:rPr lang="pt-BR"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35047" y="2074163"/>
            <a:ext cx="758825" cy="2786380"/>
          </a:xfrm>
          <a:custGeom>
            <a:avLst/>
            <a:gdLst/>
            <a:ahLst/>
            <a:cxnLst/>
            <a:rect l="l" t="t" r="r" b="b"/>
            <a:pathLst>
              <a:path w="758825" h="2786379">
                <a:moveTo>
                  <a:pt x="649478" y="0"/>
                </a:moveTo>
                <a:lnTo>
                  <a:pt x="559562" y="49276"/>
                </a:lnTo>
                <a:lnTo>
                  <a:pt x="558419" y="53213"/>
                </a:lnTo>
                <a:lnTo>
                  <a:pt x="560070" y="56261"/>
                </a:lnTo>
                <a:lnTo>
                  <a:pt x="561848" y="59309"/>
                </a:lnTo>
                <a:lnTo>
                  <a:pt x="565658" y="60452"/>
                </a:lnTo>
                <a:lnTo>
                  <a:pt x="625563" y="27622"/>
                </a:lnTo>
                <a:lnTo>
                  <a:pt x="0" y="1068324"/>
                </a:lnTo>
                <a:lnTo>
                  <a:pt x="10922" y="1074801"/>
                </a:lnTo>
                <a:lnTo>
                  <a:pt x="636333" y="34264"/>
                </a:lnTo>
                <a:lnTo>
                  <a:pt x="635508" y="98933"/>
                </a:lnTo>
                <a:lnTo>
                  <a:pt x="635508" y="102362"/>
                </a:lnTo>
                <a:lnTo>
                  <a:pt x="638302" y="105283"/>
                </a:lnTo>
                <a:lnTo>
                  <a:pt x="641858" y="105283"/>
                </a:lnTo>
                <a:lnTo>
                  <a:pt x="645287" y="105410"/>
                </a:lnTo>
                <a:lnTo>
                  <a:pt x="648208" y="102616"/>
                </a:lnTo>
                <a:lnTo>
                  <a:pt x="648208" y="98933"/>
                </a:lnTo>
                <a:lnTo>
                  <a:pt x="649376" y="7493"/>
                </a:lnTo>
                <a:lnTo>
                  <a:pt x="649478" y="0"/>
                </a:lnTo>
                <a:close/>
              </a:path>
              <a:path w="758825" h="2786379">
                <a:moveTo>
                  <a:pt x="712343" y="2786253"/>
                </a:moveTo>
                <a:lnTo>
                  <a:pt x="711796" y="2779522"/>
                </a:lnTo>
                <a:lnTo>
                  <a:pt x="704342" y="2687447"/>
                </a:lnTo>
                <a:lnTo>
                  <a:pt x="704088" y="2684018"/>
                </a:lnTo>
                <a:lnTo>
                  <a:pt x="701040" y="2681351"/>
                </a:lnTo>
                <a:lnTo>
                  <a:pt x="697484" y="2681732"/>
                </a:lnTo>
                <a:lnTo>
                  <a:pt x="694055" y="2681986"/>
                </a:lnTo>
                <a:lnTo>
                  <a:pt x="691388" y="2685034"/>
                </a:lnTo>
                <a:lnTo>
                  <a:pt x="691642" y="2688590"/>
                </a:lnTo>
                <a:lnTo>
                  <a:pt x="696950" y="2753144"/>
                </a:lnTo>
                <a:lnTo>
                  <a:pt x="19812" y="1782445"/>
                </a:lnTo>
                <a:lnTo>
                  <a:pt x="9398" y="1789811"/>
                </a:lnTo>
                <a:lnTo>
                  <a:pt x="686473" y="2760294"/>
                </a:lnTo>
                <a:lnTo>
                  <a:pt x="627761" y="2733167"/>
                </a:lnTo>
                <a:lnTo>
                  <a:pt x="624586" y="2731643"/>
                </a:lnTo>
                <a:lnTo>
                  <a:pt x="620776" y="2733040"/>
                </a:lnTo>
                <a:lnTo>
                  <a:pt x="619379" y="2736215"/>
                </a:lnTo>
                <a:lnTo>
                  <a:pt x="617855" y="2739390"/>
                </a:lnTo>
                <a:lnTo>
                  <a:pt x="619252" y="2743200"/>
                </a:lnTo>
                <a:lnTo>
                  <a:pt x="622427" y="2744597"/>
                </a:lnTo>
                <a:lnTo>
                  <a:pt x="712343" y="2786253"/>
                </a:lnTo>
                <a:close/>
              </a:path>
              <a:path w="758825" h="2786379">
                <a:moveTo>
                  <a:pt x="757174" y="972312"/>
                </a:moveTo>
                <a:lnTo>
                  <a:pt x="654685" y="975487"/>
                </a:lnTo>
                <a:lnTo>
                  <a:pt x="651891" y="978408"/>
                </a:lnTo>
                <a:lnTo>
                  <a:pt x="652145" y="985393"/>
                </a:lnTo>
                <a:lnTo>
                  <a:pt x="655066" y="988187"/>
                </a:lnTo>
                <a:lnTo>
                  <a:pt x="723188" y="986116"/>
                </a:lnTo>
                <a:lnTo>
                  <a:pt x="325120" y="1235329"/>
                </a:lnTo>
                <a:lnTo>
                  <a:pt x="331978" y="1245997"/>
                </a:lnTo>
                <a:lnTo>
                  <a:pt x="729932" y="996899"/>
                </a:lnTo>
                <a:lnTo>
                  <a:pt x="699897" y="1054100"/>
                </a:lnTo>
                <a:lnTo>
                  <a:pt x="698246" y="1057275"/>
                </a:lnTo>
                <a:lnTo>
                  <a:pt x="699516" y="1061085"/>
                </a:lnTo>
                <a:lnTo>
                  <a:pt x="705612" y="1064387"/>
                </a:lnTo>
                <a:lnTo>
                  <a:pt x="709549" y="1063117"/>
                </a:lnTo>
                <a:lnTo>
                  <a:pt x="711200" y="1060069"/>
                </a:lnTo>
                <a:lnTo>
                  <a:pt x="756500" y="973582"/>
                </a:lnTo>
                <a:lnTo>
                  <a:pt x="757174" y="972312"/>
                </a:lnTo>
                <a:close/>
              </a:path>
              <a:path w="758825" h="2786379">
                <a:moveTo>
                  <a:pt x="758558" y="1821053"/>
                </a:moveTo>
                <a:lnTo>
                  <a:pt x="699516" y="1741297"/>
                </a:lnTo>
                <a:lnTo>
                  <a:pt x="697484" y="1738503"/>
                </a:lnTo>
                <a:lnTo>
                  <a:pt x="693547" y="1737868"/>
                </a:lnTo>
                <a:lnTo>
                  <a:pt x="690753" y="1740027"/>
                </a:lnTo>
                <a:lnTo>
                  <a:pt x="687832" y="1742059"/>
                </a:lnTo>
                <a:lnTo>
                  <a:pt x="687324" y="1746123"/>
                </a:lnTo>
                <a:lnTo>
                  <a:pt x="689356" y="1748917"/>
                </a:lnTo>
                <a:lnTo>
                  <a:pt x="727786" y="1800847"/>
                </a:lnTo>
                <a:lnTo>
                  <a:pt x="260985" y="1600454"/>
                </a:lnTo>
                <a:lnTo>
                  <a:pt x="255905" y="1612138"/>
                </a:lnTo>
                <a:lnTo>
                  <a:pt x="722998" y="1812607"/>
                </a:lnTo>
                <a:lnTo>
                  <a:pt x="658622" y="1820545"/>
                </a:lnTo>
                <a:lnTo>
                  <a:pt x="655193" y="1820926"/>
                </a:lnTo>
                <a:lnTo>
                  <a:pt x="652653" y="1824101"/>
                </a:lnTo>
                <a:lnTo>
                  <a:pt x="653034" y="1827530"/>
                </a:lnTo>
                <a:lnTo>
                  <a:pt x="653542" y="1831086"/>
                </a:lnTo>
                <a:lnTo>
                  <a:pt x="656717" y="1833499"/>
                </a:lnTo>
                <a:lnTo>
                  <a:pt x="660146" y="1833118"/>
                </a:lnTo>
                <a:lnTo>
                  <a:pt x="752348" y="1821815"/>
                </a:lnTo>
                <a:lnTo>
                  <a:pt x="758558" y="1821053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9620" y="1880361"/>
            <a:ext cx="1143000" cy="103505"/>
          </a:xfrm>
          <a:custGeom>
            <a:avLst/>
            <a:gdLst/>
            <a:ahLst/>
            <a:cxnLst/>
            <a:rect l="l" t="t" r="r" b="b"/>
            <a:pathLst>
              <a:path w="1143000" h="103505">
                <a:moveTo>
                  <a:pt x="1054480" y="0"/>
                </a:moveTo>
                <a:lnTo>
                  <a:pt x="1050543" y="1015"/>
                </a:lnTo>
                <a:lnTo>
                  <a:pt x="1048765" y="3937"/>
                </a:lnTo>
                <a:lnTo>
                  <a:pt x="1046988" y="6985"/>
                </a:lnTo>
                <a:lnTo>
                  <a:pt x="1048003" y="10922"/>
                </a:lnTo>
                <a:lnTo>
                  <a:pt x="1106963" y="45315"/>
                </a:lnTo>
                <a:lnTo>
                  <a:pt x="1130427" y="45338"/>
                </a:lnTo>
                <a:lnTo>
                  <a:pt x="1130427" y="58038"/>
                </a:lnTo>
                <a:lnTo>
                  <a:pt x="1106912" y="58038"/>
                </a:lnTo>
                <a:lnTo>
                  <a:pt x="1050925" y="90550"/>
                </a:lnTo>
                <a:lnTo>
                  <a:pt x="1048003" y="92328"/>
                </a:lnTo>
                <a:lnTo>
                  <a:pt x="1046988" y="96265"/>
                </a:lnTo>
                <a:lnTo>
                  <a:pt x="1048639" y="99313"/>
                </a:lnTo>
                <a:lnTo>
                  <a:pt x="1050416" y="102362"/>
                </a:lnTo>
                <a:lnTo>
                  <a:pt x="1054353" y="103377"/>
                </a:lnTo>
                <a:lnTo>
                  <a:pt x="1132109" y="58038"/>
                </a:lnTo>
                <a:lnTo>
                  <a:pt x="1130427" y="58038"/>
                </a:lnTo>
                <a:lnTo>
                  <a:pt x="1132150" y="58015"/>
                </a:lnTo>
                <a:lnTo>
                  <a:pt x="1143000" y="51688"/>
                </a:lnTo>
                <a:lnTo>
                  <a:pt x="1054480" y="0"/>
                </a:lnTo>
                <a:close/>
              </a:path>
              <a:path w="1143000" h="103505">
                <a:moveTo>
                  <a:pt x="1117869" y="51676"/>
                </a:moveTo>
                <a:lnTo>
                  <a:pt x="1106953" y="58015"/>
                </a:lnTo>
                <a:lnTo>
                  <a:pt x="1130427" y="58038"/>
                </a:lnTo>
                <a:lnTo>
                  <a:pt x="1130427" y="57150"/>
                </a:lnTo>
                <a:lnTo>
                  <a:pt x="1127252" y="57150"/>
                </a:lnTo>
                <a:lnTo>
                  <a:pt x="1117869" y="51676"/>
                </a:lnTo>
                <a:close/>
              </a:path>
              <a:path w="1143000" h="103505">
                <a:moveTo>
                  <a:pt x="0" y="44196"/>
                </a:moveTo>
                <a:lnTo>
                  <a:pt x="0" y="56896"/>
                </a:lnTo>
                <a:lnTo>
                  <a:pt x="1106953" y="58015"/>
                </a:lnTo>
                <a:lnTo>
                  <a:pt x="1117869" y="51676"/>
                </a:lnTo>
                <a:lnTo>
                  <a:pt x="1106963" y="45315"/>
                </a:lnTo>
                <a:lnTo>
                  <a:pt x="0" y="44196"/>
                </a:lnTo>
                <a:close/>
              </a:path>
              <a:path w="1143000" h="103505">
                <a:moveTo>
                  <a:pt x="1127252" y="46227"/>
                </a:moveTo>
                <a:lnTo>
                  <a:pt x="1117869" y="51676"/>
                </a:lnTo>
                <a:lnTo>
                  <a:pt x="1127252" y="57150"/>
                </a:lnTo>
                <a:lnTo>
                  <a:pt x="1127252" y="46227"/>
                </a:lnTo>
                <a:close/>
              </a:path>
              <a:path w="1143000" h="103505">
                <a:moveTo>
                  <a:pt x="1130427" y="46227"/>
                </a:moveTo>
                <a:lnTo>
                  <a:pt x="1127252" y="46227"/>
                </a:lnTo>
                <a:lnTo>
                  <a:pt x="1127252" y="57150"/>
                </a:lnTo>
                <a:lnTo>
                  <a:pt x="1130427" y="57150"/>
                </a:lnTo>
                <a:lnTo>
                  <a:pt x="1130427" y="46227"/>
                </a:lnTo>
                <a:close/>
              </a:path>
              <a:path w="1143000" h="103505">
                <a:moveTo>
                  <a:pt x="1106963" y="45315"/>
                </a:moveTo>
                <a:lnTo>
                  <a:pt x="1117869" y="51676"/>
                </a:lnTo>
                <a:lnTo>
                  <a:pt x="1127252" y="46227"/>
                </a:lnTo>
                <a:lnTo>
                  <a:pt x="1130427" y="46227"/>
                </a:lnTo>
                <a:lnTo>
                  <a:pt x="1130427" y="45338"/>
                </a:lnTo>
                <a:lnTo>
                  <a:pt x="1106963" y="45315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06467" y="2953257"/>
            <a:ext cx="1214755" cy="103505"/>
          </a:xfrm>
          <a:custGeom>
            <a:avLst/>
            <a:gdLst/>
            <a:ahLst/>
            <a:cxnLst/>
            <a:rect l="l" t="t" r="r" b="b"/>
            <a:pathLst>
              <a:path w="1214754" h="103505">
                <a:moveTo>
                  <a:pt x="1125855" y="0"/>
                </a:moveTo>
                <a:lnTo>
                  <a:pt x="1122045" y="1015"/>
                </a:lnTo>
                <a:lnTo>
                  <a:pt x="1120267" y="3937"/>
                </a:lnTo>
                <a:lnTo>
                  <a:pt x="1118489" y="6984"/>
                </a:lnTo>
                <a:lnTo>
                  <a:pt x="1119505" y="10921"/>
                </a:lnTo>
                <a:lnTo>
                  <a:pt x="1178372" y="45316"/>
                </a:lnTo>
                <a:lnTo>
                  <a:pt x="1201928" y="45338"/>
                </a:lnTo>
                <a:lnTo>
                  <a:pt x="1201801" y="58038"/>
                </a:lnTo>
                <a:lnTo>
                  <a:pt x="1178322" y="58038"/>
                </a:lnTo>
                <a:lnTo>
                  <a:pt x="1119378" y="92328"/>
                </a:lnTo>
                <a:lnTo>
                  <a:pt x="1118362" y="96265"/>
                </a:lnTo>
                <a:lnTo>
                  <a:pt x="1121918" y="102362"/>
                </a:lnTo>
                <a:lnTo>
                  <a:pt x="1125728" y="103377"/>
                </a:lnTo>
                <a:lnTo>
                  <a:pt x="1203595" y="58038"/>
                </a:lnTo>
                <a:lnTo>
                  <a:pt x="1201801" y="58038"/>
                </a:lnTo>
                <a:lnTo>
                  <a:pt x="1203633" y="58016"/>
                </a:lnTo>
                <a:lnTo>
                  <a:pt x="1214501" y="51688"/>
                </a:lnTo>
                <a:lnTo>
                  <a:pt x="1125855" y="0"/>
                </a:lnTo>
                <a:close/>
              </a:path>
              <a:path w="1214754" h="103505">
                <a:moveTo>
                  <a:pt x="1189258" y="51677"/>
                </a:moveTo>
                <a:lnTo>
                  <a:pt x="1178361" y="58016"/>
                </a:lnTo>
                <a:lnTo>
                  <a:pt x="1201801" y="58038"/>
                </a:lnTo>
                <a:lnTo>
                  <a:pt x="1201809" y="57150"/>
                </a:lnTo>
                <a:lnTo>
                  <a:pt x="1198626" y="57150"/>
                </a:lnTo>
                <a:lnTo>
                  <a:pt x="1189258" y="51677"/>
                </a:lnTo>
                <a:close/>
              </a:path>
              <a:path w="1214754" h="103505">
                <a:moveTo>
                  <a:pt x="0" y="44195"/>
                </a:moveTo>
                <a:lnTo>
                  <a:pt x="0" y="56895"/>
                </a:lnTo>
                <a:lnTo>
                  <a:pt x="1178361" y="58016"/>
                </a:lnTo>
                <a:lnTo>
                  <a:pt x="1189258" y="51677"/>
                </a:lnTo>
                <a:lnTo>
                  <a:pt x="1178372" y="45316"/>
                </a:lnTo>
                <a:lnTo>
                  <a:pt x="0" y="44195"/>
                </a:lnTo>
                <a:close/>
              </a:path>
              <a:path w="1214754" h="103505">
                <a:moveTo>
                  <a:pt x="1198626" y="46227"/>
                </a:moveTo>
                <a:lnTo>
                  <a:pt x="1189258" y="51677"/>
                </a:lnTo>
                <a:lnTo>
                  <a:pt x="1198626" y="57150"/>
                </a:lnTo>
                <a:lnTo>
                  <a:pt x="1198626" y="46227"/>
                </a:lnTo>
                <a:close/>
              </a:path>
              <a:path w="1214754" h="103505">
                <a:moveTo>
                  <a:pt x="1201919" y="46227"/>
                </a:moveTo>
                <a:lnTo>
                  <a:pt x="1198626" y="46227"/>
                </a:lnTo>
                <a:lnTo>
                  <a:pt x="1198626" y="57150"/>
                </a:lnTo>
                <a:lnTo>
                  <a:pt x="1201809" y="57150"/>
                </a:lnTo>
                <a:lnTo>
                  <a:pt x="1201919" y="46227"/>
                </a:lnTo>
                <a:close/>
              </a:path>
              <a:path w="1214754" h="103505">
                <a:moveTo>
                  <a:pt x="1178372" y="45316"/>
                </a:moveTo>
                <a:lnTo>
                  <a:pt x="1189258" y="51677"/>
                </a:lnTo>
                <a:lnTo>
                  <a:pt x="1198626" y="46227"/>
                </a:lnTo>
                <a:lnTo>
                  <a:pt x="1201919" y="46227"/>
                </a:lnTo>
                <a:lnTo>
                  <a:pt x="1201928" y="45338"/>
                </a:lnTo>
                <a:lnTo>
                  <a:pt x="1178372" y="45316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79620" y="3879850"/>
            <a:ext cx="1143000" cy="103505"/>
          </a:xfrm>
          <a:custGeom>
            <a:avLst/>
            <a:gdLst/>
            <a:ahLst/>
            <a:cxnLst/>
            <a:rect l="l" t="t" r="r" b="b"/>
            <a:pathLst>
              <a:path w="1143000" h="103504">
                <a:moveTo>
                  <a:pt x="1054480" y="0"/>
                </a:moveTo>
                <a:lnTo>
                  <a:pt x="1050543" y="1016"/>
                </a:lnTo>
                <a:lnTo>
                  <a:pt x="1048765" y="3937"/>
                </a:lnTo>
                <a:lnTo>
                  <a:pt x="1046988" y="6985"/>
                </a:lnTo>
                <a:lnTo>
                  <a:pt x="1048003" y="10922"/>
                </a:lnTo>
                <a:lnTo>
                  <a:pt x="1106963" y="45315"/>
                </a:lnTo>
                <a:lnTo>
                  <a:pt x="1130427" y="45338"/>
                </a:lnTo>
                <a:lnTo>
                  <a:pt x="1130427" y="58038"/>
                </a:lnTo>
                <a:lnTo>
                  <a:pt x="1106912" y="58038"/>
                </a:lnTo>
                <a:lnTo>
                  <a:pt x="1050925" y="90550"/>
                </a:lnTo>
                <a:lnTo>
                  <a:pt x="1048003" y="92329"/>
                </a:lnTo>
                <a:lnTo>
                  <a:pt x="1046988" y="96266"/>
                </a:lnTo>
                <a:lnTo>
                  <a:pt x="1048639" y="99313"/>
                </a:lnTo>
                <a:lnTo>
                  <a:pt x="1050416" y="102362"/>
                </a:lnTo>
                <a:lnTo>
                  <a:pt x="1054353" y="103377"/>
                </a:lnTo>
                <a:lnTo>
                  <a:pt x="1132109" y="58038"/>
                </a:lnTo>
                <a:lnTo>
                  <a:pt x="1130427" y="58038"/>
                </a:lnTo>
                <a:lnTo>
                  <a:pt x="1132150" y="58015"/>
                </a:lnTo>
                <a:lnTo>
                  <a:pt x="1143000" y="51688"/>
                </a:lnTo>
                <a:lnTo>
                  <a:pt x="1054480" y="0"/>
                </a:lnTo>
                <a:close/>
              </a:path>
              <a:path w="1143000" h="103504">
                <a:moveTo>
                  <a:pt x="1117869" y="51676"/>
                </a:moveTo>
                <a:lnTo>
                  <a:pt x="1106953" y="58015"/>
                </a:lnTo>
                <a:lnTo>
                  <a:pt x="1130427" y="58038"/>
                </a:lnTo>
                <a:lnTo>
                  <a:pt x="1130427" y="57150"/>
                </a:lnTo>
                <a:lnTo>
                  <a:pt x="1127252" y="57150"/>
                </a:lnTo>
                <a:lnTo>
                  <a:pt x="1117869" y="51676"/>
                </a:lnTo>
                <a:close/>
              </a:path>
              <a:path w="1143000" h="103504">
                <a:moveTo>
                  <a:pt x="0" y="44195"/>
                </a:moveTo>
                <a:lnTo>
                  <a:pt x="0" y="56895"/>
                </a:lnTo>
                <a:lnTo>
                  <a:pt x="1106953" y="58015"/>
                </a:lnTo>
                <a:lnTo>
                  <a:pt x="1117869" y="51676"/>
                </a:lnTo>
                <a:lnTo>
                  <a:pt x="1106963" y="45315"/>
                </a:lnTo>
                <a:lnTo>
                  <a:pt x="0" y="44195"/>
                </a:lnTo>
                <a:close/>
              </a:path>
              <a:path w="1143000" h="103504">
                <a:moveTo>
                  <a:pt x="1127252" y="46227"/>
                </a:moveTo>
                <a:lnTo>
                  <a:pt x="1117869" y="51676"/>
                </a:lnTo>
                <a:lnTo>
                  <a:pt x="1127252" y="57150"/>
                </a:lnTo>
                <a:lnTo>
                  <a:pt x="1127252" y="46227"/>
                </a:lnTo>
                <a:close/>
              </a:path>
              <a:path w="1143000" h="103504">
                <a:moveTo>
                  <a:pt x="1130427" y="46227"/>
                </a:moveTo>
                <a:lnTo>
                  <a:pt x="1127252" y="46227"/>
                </a:lnTo>
                <a:lnTo>
                  <a:pt x="1127252" y="57150"/>
                </a:lnTo>
                <a:lnTo>
                  <a:pt x="1130427" y="57150"/>
                </a:lnTo>
                <a:lnTo>
                  <a:pt x="1130427" y="46227"/>
                </a:lnTo>
                <a:close/>
              </a:path>
              <a:path w="1143000" h="103504">
                <a:moveTo>
                  <a:pt x="1106963" y="45315"/>
                </a:moveTo>
                <a:lnTo>
                  <a:pt x="1117869" y="51676"/>
                </a:lnTo>
                <a:lnTo>
                  <a:pt x="1127252" y="46227"/>
                </a:lnTo>
                <a:lnTo>
                  <a:pt x="1130427" y="46227"/>
                </a:lnTo>
                <a:lnTo>
                  <a:pt x="1130427" y="45338"/>
                </a:lnTo>
                <a:lnTo>
                  <a:pt x="1106963" y="45315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79620" y="4879594"/>
            <a:ext cx="1143000" cy="103505"/>
          </a:xfrm>
          <a:custGeom>
            <a:avLst/>
            <a:gdLst/>
            <a:ahLst/>
            <a:cxnLst/>
            <a:rect l="l" t="t" r="r" b="b"/>
            <a:pathLst>
              <a:path w="1143000" h="103504">
                <a:moveTo>
                  <a:pt x="1054480" y="0"/>
                </a:moveTo>
                <a:lnTo>
                  <a:pt x="1050543" y="1015"/>
                </a:lnTo>
                <a:lnTo>
                  <a:pt x="1048765" y="3936"/>
                </a:lnTo>
                <a:lnTo>
                  <a:pt x="1046988" y="6984"/>
                </a:lnTo>
                <a:lnTo>
                  <a:pt x="1048003" y="10921"/>
                </a:lnTo>
                <a:lnTo>
                  <a:pt x="1106963" y="45315"/>
                </a:lnTo>
                <a:lnTo>
                  <a:pt x="1130427" y="45338"/>
                </a:lnTo>
                <a:lnTo>
                  <a:pt x="1130427" y="58038"/>
                </a:lnTo>
                <a:lnTo>
                  <a:pt x="1106912" y="58038"/>
                </a:lnTo>
                <a:lnTo>
                  <a:pt x="1050925" y="90550"/>
                </a:lnTo>
                <a:lnTo>
                  <a:pt x="1048003" y="92328"/>
                </a:lnTo>
                <a:lnTo>
                  <a:pt x="1046988" y="96265"/>
                </a:lnTo>
                <a:lnTo>
                  <a:pt x="1048639" y="99313"/>
                </a:lnTo>
                <a:lnTo>
                  <a:pt x="1050416" y="102361"/>
                </a:lnTo>
                <a:lnTo>
                  <a:pt x="1054353" y="103377"/>
                </a:lnTo>
                <a:lnTo>
                  <a:pt x="1132109" y="58038"/>
                </a:lnTo>
                <a:lnTo>
                  <a:pt x="1130427" y="58038"/>
                </a:lnTo>
                <a:lnTo>
                  <a:pt x="1132150" y="58015"/>
                </a:lnTo>
                <a:lnTo>
                  <a:pt x="1143000" y="51688"/>
                </a:lnTo>
                <a:lnTo>
                  <a:pt x="1054480" y="0"/>
                </a:lnTo>
                <a:close/>
              </a:path>
              <a:path w="1143000" h="103504">
                <a:moveTo>
                  <a:pt x="1117869" y="51676"/>
                </a:moveTo>
                <a:lnTo>
                  <a:pt x="1106953" y="58015"/>
                </a:lnTo>
                <a:lnTo>
                  <a:pt x="1130427" y="58038"/>
                </a:lnTo>
                <a:lnTo>
                  <a:pt x="1130427" y="57149"/>
                </a:lnTo>
                <a:lnTo>
                  <a:pt x="1127252" y="57149"/>
                </a:lnTo>
                <a:lnTo>
                  <a:pt x="1117869" y="51676"/>
                </a:lnTo>
                <a:close/>
              </a:path>
              <a:path w="1143000" h="103504">
                <a:moveTo>
                  <a:pt x="0" y="44195"/>
                </a:moveTo>
                <a:lnTo>
                  <a:pt x="0" y="56895"/>
                </a:lnTo>
                <a:lnTo>
                  <a:pt x="1106953" y="58015"/>
                </a:lnTo>
                <a:lnTo>
                  <a:pt x="1117869" y="51676"/>
                </a:lnTo>
                <a:lnTo>
                  <a:pt x="1106963" y="45315"/>
                </a:lnTo>
                <a:lnTo>
                  <a:pt x="0" y="44195"/>
                </a:lnTo>
                <a:close/>
              </a:path>
              <a:path w="1143000" h="103504">
                <a:moveTo>
                  <a:pt x="1127252" y="46227"/>
                </a:moveTo>
                <a:lnTo>
                  <a:pt x="1117869" y="51676"/>
                </a:lnTo>
                <a:lnTo>
                  <a:pt x="1127252" y="57149"/>
                </a:lnTo>
                <a:lnTo>
                  <a:pt x="1127252" y="46227"/>
                </a:lnTo>
                <a:close/>
              </a:path>
              <a:path w="1143000" h="103504">
                <a:moveTo>
                  <a:pt x="1130427" y="46227"/>
                </a:moveTo>
                <a:lnTo>
                  <a:pt x="1127252" y="46227"/>
                </a:lnTo>
                <a:lnTo>
                  <a:pt x="1127252" y="57149"/>
                </a:lnTo>
                <a:lnTo>
                  <a:pt x="1130427" y="57149"/>
                </a:lnTo>
                <a:lnTo>
                  <a:pt x="1130427" y="46227"/>
                </a:lnTo>
                <a:close/>
              </a:path>
              <a:path w="1143000" h="103504">
                <a:moveTo>
                  <a:pt x="1106963" y="45315"/>
                </a:moveTo>
                <a:lnTo>
                  <a:pt x="1117869" y="51676"/>
                </a:lnTo>
                <a:lnTo>
                  <a:pt x="1127252" y="46227"/>
                </a:lnTo>
                <a:lnTo>
                  <a:pt x="1130427" y="46227"/>
                </a:lnTo>
                <a:lnTo>
                  <a:pt x="1130427" y="45338"/>
                </a:lnTo>
                <a:lnTo>
                  <a:pt x="1106963" y="45315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570089" y="2549778"/>
            <a:ext cx="233108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0795" algn="ctr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Trebuchet MS"/>
                <a:cs typeface="Trebuchet MS"/>
              </a:rPr>
              <a:t>Selecionar,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dentre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as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ações </a:t>
            </a:r>
            <a:r>
              <a:rPr sz="1800" spc="-5" dirty="0">
                <a:latin typeface="Trebuchet MS"/>
                <a:cs typeface="Trebuchet MS"/>
              </a:rPr>
              <a:t>previstas no </a:t>
            </a:r>
            <a:r>
              <a:rPr sz="1800" spc="-65" dirty="0">
                <a:latin typeface="Trebuchet MS"/>
                <a:cs typeface="Trebuchet MS"/>
              </a:rPr>
              <a:t>PPA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0" dirty="0" smtClean="0">
                <a:latin typeface="Trebuchet MS"/>
                <a:cs typeface="Trebuchet MS"/>
              </a:rPr>
              <a:t>20</a:t>
            </a:r>
            <a:r>
              <a:rPr lang="pt-BR" sz="1800" spc="-10" dirty="0" smtClean="0">
                <a:latin typeface="Trebuchet MS"/>
                <a:cs typeface="Trebuchet MS"/>
              </a:rPr>
              <a:t>22</a:t>
            </a:r>
            <a:r>
              <a:rPr sz="1800" spc="-10" dirty="0" smtClean="0">
                <a:latin typeface="Trebuchet MS"/>
                <a:cs typeface="Trebuchet MS"/>
              </a:rPr>
              <a:t>-202</a:t>
            </a:r>
            <a:r>
              <a:rPr lang="pt-BR" sz="1800" spc="-10" dirty="0" smtClean="0">
                <a:latin typeface="Trebuchet MS"/>
                <a:cs typeface="Trebuchet MS"/>
              </a:rPr>
              <a:t>5</a:t>
            </a:r>
            <a:r>
              <a:rPr sz="1800" spc="-10" dirty="0" smtClean="0">
                <a:latin typeface="Trebuchet MS"/>
                <a:cs typeface="Trebuchet MS"/>
              </a:rPr>
              <a:t>,</a:t>
            </a:r>
            <a:r>
              <a:rPr sz="1800" spc="70" dirty="0" smtClean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aquelas </a:t>
            </a:r>
            <a:r>
              <a:rPr sz="1800" dirty="0">
                <a:latin typeface="Trebuchet MS"/>
                <a:cs typeface="Trebuchet MS"/>
              </a:rPr>
              <a:t> que </a:t>
            </a:r>
            <a:r>
              <a:rPr sz="1800" spc="-5" dirty="0">
                <a:latin typeface="Trebuchet MS"/>
                <a:cs typeface="Trebuchet MS"/>
              </a:rPr>
              <a:t>terão prioridade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na execução </a:t>
            </a:r>
            <a:r>
              <a:rPr sz="1800" dirty="0">
                <a:latin typeface="Trebuchet MS"/>
                <a:cs typeface="Trebuchet MS"/>
              </a:rPr>
              <a:t>do 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orçamento </a:t>
            </a:r>
            <a:r>
              <a:rPr sz="1800" dirty="0">
                <a:latin typeface="Trebuchet MS"/>
                <a:cs typeface="Trebuchet MS"/>
              </a:rPr>
              <a:t>do </a:t>
            </a:r>
            <a:r>
              <a:rPr sz="1800" spc="-5" dirty="0">
                <a:latin typeface="Trebuchet MS"/>
                <a:cs typeface="Trebuchet MS"/>
              </a:rPr>
              <a:t>ano </a:t>
            </a:r>
            <a:r>
              <a:rPr sz="1800" dirty="0">
                <a:latin typeface="Trebuchet MS"/>
                <a:cs typeface="Trebuchet MS"/>
              </a:rPr>
              <a:t>de 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0" dirty="0" smtClean="0">
                <a:latin typeface="Trebuchet MS"/>
                <a:cs typeface="Trebuchet MS"/>
              </a:rPr>
              <a:t>20</a:t>
            </a:r>
            <a:r>
              <a:rPr lang="pt-BR" sz="1800" spc="-10" dirty="0" smtClean="0">
                <a:latin typeface="Trebuchet MS"/>
                <a:cs typeface="Trebuchet MS"/>
              </a:rPr>
              <a:t>23</a:t>
            </a:r>
            <a:r>
              <a:rPr sz="1800" spc="-10" dirty="0" smtClean="0">
                <a:latin typeface="Trebuchet MS"/>
                <a:cs typeface="Trebuchet MS"/>
              </a:rPr>
              <a:t>.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63467" y="2522220"/>
            <a:ext cx="1143000" cy="623248"/>
          </a:xfrm>
          <a:prstGeom prst="rect">
            <a:avLst/>
          </a:prstGeom>
          <a:solidFill>
            <a:srgbClr val="083762"/>
          </a:solidFill>
          <a:ln w="27431">
            <a:solidFill>
              <a:srgbClr val="085091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L="323215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LDO-</a:t>
            </a:r>
            <a:endParaRPr sz="1800" dirty="0">
              <a:latin typeface="Trebuchet MS"/>
              <a:cs typeface="Trebuchet MS"/>
            </a:endParaRPr>
          </a:p>
          <a:p>
            <a:pPr marL="332740">
              <a:lnSpc>
                <a:spcPct val="100000"/>
              </a:lnSpc>
              <a:spcBef>
                <a:spcPts val="5"/>
              </a:spcBef>
            </a:pPr>
            <a:r>
              <a:rPr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lang="pt-BR" sz="18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23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3170" y="528015"/>
            <a:ext cx="49447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Objetivos</a:t>
            </a:r>
            <a:r>
              <a:rPr spc="-45" dirty="0"/>
              <a:t> </a:t>
            </a:r>
            <a:r>
              <a:rPr dirty="0"/>
              <a:t>da</a:t>
            </a:r>
            <a:r>
              <a:rPr spc="-10" dirty="0"/>
              <a:t> </a:t>
            </a:r>
            <a:r>
              <a:rPr spc="5" dirty="0"/>
              <a:t>LDO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910537"/>
            <a:ext cx="8441055" cy="28174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10"/>
              </a:spcBef>
              <a:buFont typeface="Wingdings"/>
              <a:buChar char=""/>
              <a:tabLst>
                <a:tab pos="469265" algn="l"/>
                <a:tab pos="469900" algn="l"/>
                <a:tab pos="2557780" algn="l"/>
                <a:tab pos="4430395" algn="l"/>
                <a:tab pos="5610225" algn="l"/>
                <a:tab pos="6027420" algn="l"/>
                <a:tab pos="8036559" algn="l"/>
              </a:tabLst>
            </a:pPr>
            <a:r>
              <a:rPr sz="2800" dirty="0">
                <a:latin typeface="Trebuchet MS"/>
                <a:cs typeface="Trebuchet MS"/>
              </a:rPr>
              <a:t>Es</a:t>
            </a:r>
            <a:r>
              <a:rPr sz="2800" spc="-15" dirty="0">
                <a:latin typeface="Trebuchet MS"/>
                <a:cs typeface="Trebuchet MS"/>
              </a:rPr>
              <a:t>ta</a:t>
            </a:r>
            <a:r>
              <a:rPr sz="2800" dirty="0">
                <a:latin typeface="Trebuchet MS"/>
                <a:cs typeface="Trebuchet MS"/>
              </a:rPr>
              <a:t>be</a:t>
            </a:r>
            <a:r>
              <a:rPr sz="2800" spc="5" dirty="0">
                <a:latin typeface="Trebuchet MS"/>
                <a:cs typeface="Trebuchet MS"/>
              </a:rPr>
              <a:t>l</a:t>
            </a:r>
            <a:r>
              <a:rPr sz="2800" dirty="0">
                <a:latin typeface="Trebuchet MS"/>
                <a:cs typeface="Trebuchet MS"/>
              </a:rPr>
              <a:t>ecer	d</a:t>
            </a:r>
            <a:r>
              <a:rPr sz="2800" spc="-15" dirty="0">
                <a:latin typeface="Trebuchet MS"/>
                <a:cs typeface="Trebuchet MS"/>
              </a:rPr>
              <a:t>ir</a:t>
            </a:r>
            <a:r>
              <a:rPr sz="2800" spc="-5" dirty="0">
                <a:latin typeface="Trebuchet MS"/>
                <a:cs typeface="Trebuchet MS"/>
              </a:rPr>
              <a:t>et</a:t>
            </a:r>
            <a:r>
              <a:rPr sz="2800" spc="-20" dirty="0">
                <a:latin typeface="Trebuchet MS"/>
                <a:cs typeface="Trebuchet MS"/>
              </a:rPr>
              <a:t>r</a:t>
            </a:r>
            <a:r>
              <a:rPr sz="2800" spc="-10" dirty="0">
                <a:latin typeface="Trebuchet MS"/>
                <a:cs typeface="Trebuchet MS"/>
              </a:rPr>
              <a:t>i</a:t>
            </a:r>
            <a:r>
              <a:rPr sz="2800" spc="5" dirty="0">
                <a:latin typeface="Trebuchet MS"/>
                <a:cs typeface="Trebuchet MS"/>
              </a:rPr>
              <a:t>z</a:t>
            </a:r>
            <a:r>
              <a:rPr sz="2800" spc="-5" dirty="0">
                <a:latin typeface="Trebuchet MS"/>
                <a:cs typeface="Trebuchet MS"/>
              </a:rPr>
              <a:t>es</a:t>
            </a:r>
            <a:r>
              <a:rPr sz="2800" dirty="0">
                <a:latin typeface="Trebuchet MS"/>
                <a:cs typeface="Trebuchet MS"/>
              </a:rPr>
              <a:t>,	</a:t>
            </a:r>
            <a:r>
              <a:rPr sz="2800" spc="-25" dirty="0">
                <a:latin typeface="Trebuchet MS"/>
                <a:cs typeface="Trebuchet MS"/>
              </a:rPr>
              <a:t>m</a:t>
            </a:r>
            <a:r>
              <a:rPr sz="2800" spc="-5" dirty="0">
                <a:latin typeface="Trebuchet MS"/>
                <a:cs typeface="Trebuchet MS"/>
              </a:rPr>
              <a:t>et</a:t>
            </a:r>
            <a:r>
              <a:rPr sz="2800" spc="-15" dirty="0">
                <a:latin typeface="Trebuchet MS"/>
                <a:cs typeface="Trebuchet MS"/>
              </a:rPr>
              <a:t>a</a:t>
            </a:r>
            <a:r>
              <a:rPr sz="2800" dirty="0">
                <a:latin typeface="Trebuchet MS"/>
                <a:cs typeface="Trebuchet MS"/>
              </a:rPr>
              <a:t>s	</a:t>
            </a:r>
            <a:r>
              <a:rPr sz="2800" spc="5" dirty="0">
                <a:latin typeface="Trebuchet MS"/>
                <a:cs typeface="Trebuchet MS"/>
              </a:rPr>
              <a:t>e</a:t>
            </a:r>
            <a:r>
              <a:rPr sz="2800" dirty="0">
                <a:latin typeface="Trebuchet MS"/>
                <a:cs typeface="Trebuchet MS"/>
              </a:rPr>
              <a:t>	p</a:t>
            </a:r>
            <a:r>
              <a:rPr sz="2800" spc="-20" dirty="0">
                <a:latin typeface="Trebuchet MS"/>
                <a:cs typeface="Trebuchet MS"/>
              </a:rPr>
              <a:t>r</a:t>
            </a:r>
            <a:r>
              <a:rPr sz="2800" spc="-10" dirty="0">
                <a:latin typeface="Trebuchet MS"/>
                <a:cs typeface="Trebuchet MS"/>
              </a:rPr>
              <a:t>i</a:t>
            </a:r>
            <a:r>
              <a:rPr sz="2800" spc="5" dirty="0">
                <a:latin typeface="Trebuchet MS"/>
                <a:cs typeface="Trebuchet MS"/>
              </a:rPr>
              <a:t>o</a:t>
            </a:r>
            <a:r>
              <a:rPr sz="2800" spc="-15" dirty="0">
                <a:latin typeface="Trebuchet MS"/>
                <a:cs typeface="Trebuchet MS"/>
              </a:rPr>
              <a:t>r</a:t>
            </a:r>
            <a:r>
              <a:rPr sz="2800" spc="-10" dirty="0">
                <a:latin typeface="Trebuchet MS"/>
                <a:cs typeface="Trebuchet MS"/>
              </a:rPr>
              <a:t>i</a:t>
            </a:r>
            <a:r>
              <a:rPr sz="2800" dirty="0">
                <a:latin typeface="Trebuchet MS"/>
                <a:cs typeface="Trebuchet MS"/>
              </a:rPr>
              <a:t>d</a:t>
            </a:r>
            <a:r>
              <a:rPr sz="2800" spc="-15" dirty="0">
                <a:latin typeface="Trebuchet MS"/>
                <a:cs typeface="Trebuchet MS"/>
              </a:rPr>
              <a:t>a</a:t>
            </a:r>
            <a:r>
              <a:rPr sz="2800" dirty="0">
                <a:latin typeface="Trebuchet MS"/>
                <a:cs typeface="Trebuchet MS"/>
              </a:rPr>
              <a:t>des	</a:t>
            </a:r>
            <a:r>
              <a:rPr sz="2800" spc="15" dirty="0">
                <a:latin typeface="Trebuchet MS"/>
                <a:cs typeface="Trebuchet MS"/>
              </a:rPr>
              <a:t>da  </a:t>
            </a:r>
            <a:r>
              <a:rPr sz="2800" spc="-10" dirty="0">
                <a:latin typeface="Trebuchet MS"/>
                <a:cs typeface="Trebuchet MS"/>
              </a:rPr>
              <a:t>administração;</a:t>
            </a:r>
            <a:endParaRPr sz="28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60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Trebuchet MS"/>
                <a:cs typeface="Trebuchet MS"/>
              </a:rPr>
              <a:t>Orientar</a:t>
            </a:r>
            <a:r>
              <a:rPr sz="2800" spc="-20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a</a:t>
            </a:r>
            <a:r>
              <a:rPr sz="2800" spc="1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elaboração</a:t>
            </a:r>
            <a:r>
              <a:rPr sz="2800" spc="-25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da</a:t>
            </a:r>
            <a:r>
              <a:rPr sz="2800" spc="1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proposta</a:t>
            </a:r>
            <a:r>
              <a:rPr sz="2800" spc="-1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orçamentária;</a:t>
            </a:r>
            <a:endParaRPr sz="2800"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469265" algn="l"/>
                <a:tab pos="469900" algn="l"/>
                <a:tab pos="3036570" algn="l"/>
                <a:tab pos="3609975" algn="l"/>
                <a:tab pos="5326380" algn="l"/>
                <a:tab pos="7033895" algn="l"/>
                <a:tab pos="7469505" algn="l"/>
              </a:tabLst>
            </a:pPr>
            <a:r>
              <a:rPr sz="2800" dirty="0">
                <a:latin typeface="Trebuchet MS"/>
                <a:cs typeface="Trebuchet MS"/>
              </a:rPr>
              <a:t>Comp</a:t>
            </a:r>
            <a:r>
              <a:rPr sz="2800" spc="-15" dirty="0">
                <a:latin typeface="Trebuchet MS"/>
                <a:cs typeface="Trebuchet MS"/>
              </a:rPr>
              <a:t>a</a:t>
            </a:r>
            <a:r>
              <a:rPr sz="2800" spc="-10" dirty="0">
                <a:latin typeface="Trebuchet MS"/>
                <a:cs typeface="Trebuchet MS"/>
              </a:rPr>
              <a:t>ti</a:t>
            </a:r>
            <a:r>
              <a:rPr sz="2800" dirty="0">
                <a:latin typeface="Trebuchet MS"/>
                <a:cs typeface="Trebuchet MS"/>
              </a:rPr>
              <a:t>b</a:t>
            </a:r>
            <a:r>
              <a:rPr sz="2800" spc="-15" dirty="0">
                <a:latin typeface="Trebuchet MS"/>
                <a:cs typeface="Trebuchet MS"/>
              </a:rPr>
              <a:t>i</a:t>
            </a:r>
            <a:r>
              <a:rPr sz="2800" spc="5" dirty="0">
                <a:latin typeface="Trebuchet MS"/>
                <a:cs typeface="Trebuchet MS"/>
              </a:rPr>
              <a:t>l</a:t>
            </a:r>
            <a:r>
              <a:rPr sz="2800" spc="-10" dirty="0">
                <a:latin typeface="Trebuchet MS"/>
                <a:cs typeface="Trebuchet MS"/>
              </a:rPr>
              <a:t>i</a:t>
            </a:r>
            <a:r>
              <a:rPr sz="2800" spc="5" dirty="0">
                <a:latin typeface="Trebuchet MS"/>
                <a:cs typeface="Trebuchet MS"/>
              </a:rPr>
              <a:t>z</a:t>
            </a:r>
            <a:r>
              <a:rPr sz="2800" spc="-10" dirty="0">
                <a:latin typeface="Trebuchet MS"/>
                <a:cs typeface="Trebuchet MS"/>
              </a:rPr>
              <a:t>a</a:t>
            </a:r>
            <a:r>
              <a:rPr sz="2800" dirty="0">
                <a:latin typeface="Trebuchet MS"/>
                <a:cs typeface="Trebuchet MS"/>
              </a:rPr>
              <a:t>r	</a:t>
            </a:r>
            <a:r>
              <a:rPr sz="2800" spc="-10" dirty="0">
                <a:latin typeface="Trebuchet MS"/>
                <a:cs typeface="Trebuchet MS"/>
              </a:rPr>
              <a:t>a</a:t>
            </a:r>
            <a:r>
              <a:rPr sz="2800" dirty="0">
                <a:latin typeface="Trebuchet MS"/>
                <a:cs typeface="Trebuchet MS"/>
              </a:rPr>
              <a:t>s	</a:t>
            </a:r>
            <a:r>
              <a:rPr sz="2800" spc="-5" dirty="0">
                <a:latin typeface="Trebuchet MS"/>
                <a:cs typeface="Trebuchet MS"/>
              </a:rPr>
              <a:t>polí</a:t>
            </a:r>
            <a:r>
              <a:rPr sz="2800" spc="-10" dirty="0">
                <a:latin typeface="Trebuchet MS"/>
                <a:cs typeface="Trebuchet MS"/>
              </a:rPr>
              <a:t>ti</a:t>
            </a:r>
            <a:r>
              <a:rPr sz="2800" dirty="0">
                <a:latin typeface="Trebuchet MS"/>
                <a:cs typeface="Trebuchet MS"/>
              </a:rPr>
              <a:t>c</a:t>
            </a:r>
            <a:r>
              <a:rPr sz="2800" spc="-15" dirty="0">
                <a:latin typeface="Trebuchet MS"/>
                <a:cs typeface="Trebuchet MS"/>
              </a:rPr>
              <a:t>as</a:t>
            </a:r>
            <a:r>
              <a:rPr sz="2800" dirty="0">
                <a:latin typeface="Trebuchet MS"/>
                <a:cs typeface="Trebuchet MS"/>
              </a:rPr>
              <a:t>,	</a:t>
            </a:r>
            <a:r>
              <a:rPr sz="2800" spc="5" dirty="0">
                <a:latin typeface="Trebuchet MS"/>
                <a:cs typeface="Trebuchet MS"/>
              </a:rPr>
              <a:t>objet</a:t>
            </a:r>
            <a:r>
              <a:rPr sz="2800" spc="-20" dirty="0">
                <a:latin typeface="Trebuchet MS"/>
                <a:cs typeface="Trebuchet MS"/>
              </a:rPr>
              <a:t>i</a:t>
            </a:r>
            <a:r>
              <a:rPr sz="2800" spc="-5" dirty="0">
                <a:latin typeface="Trebuchet MS"/>
                <a:cs typeface="Trebuchet MS"/>
              </a:rPr>
              <a:t>v</a:t>
            </a:r>
            <a:r>
              <a:rPr sz="2800" dirty="0">
                <a:latin typeface="Trebuchet MS"/>
                <a:cs typeface="Trebuchet MS"/>
              </a:rPr>
              <a:t>os	</a:t>
            </a:r>
            <a:r>
              <a:rPr sz="2800" spc="5" dirty="0">
                <a:latin typeface="Trebuchet MS"/>
                <a:cs typeface="Trebuchet MS"/>
              </a:rPr>
              <a:t>e</a:t>
            </a:r>
            <a:r>
              <a:rPr sz="2800" dirty="0">
                <a:latin typeface="Trebuchet MS"/>
                <a:cs typeface="Trebuchet MS"/>
              </a:rPr>
              <a:t>	</a:t>
            </a:r>
            <a:r>
              <a:rPr sz="2800" spc="-25" dirty="0">
                <a:latin typeface="Trebuchet MS"/>
                <a:cs typeface="Trebuchet MS"/>
              </a:rPr>
              <a:t>m</a:t>
            </a:r>
            <a:r>
              <a:rPr sz="2800" spc="-5" dirty="0">
                <a:latin typeface="Trebuchet MS"/>
                <a:cs typeface="Trebuchet MS"/>
              </a:rPr>
              <a:t>et</a:t>
            </a:r>
            <a:r>
              <a:rPr sz="2800" spc="-15" dirty="0">
                <a:latin typeface="Trebuchet MS"/>
                <a:cs typeface="Trebuchet MS"/>
              </a:rPr>
              <a:t>a</a:t>
            </a:r>
            <a:r>
              <a:rPr sz="2800" dirty="0">
                <a:latin typeface="Trebuchet MS"/>
                <a:cs typeface="Trebuchet MS"/>
              </a:rPr>
              <a:t>s  </a:t>
            </a:r>
            <a:r>
              <a:rPr sz="2800" spc="-5" dirty="0">
                <a:latin typeface="Trebuchet MS"/>
                <a:cs typeface="Trebuchet MS"/>
              </a:rPr>
              <a:t>previamente</a:t>
            </a:r>
            <a:r>
              <a:rPr sz="280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estabelecidas </a:t>
            </a:r>
            <a:r>
              <a:rPr sz="2800" dirty="0">
                <a:latin typeface="Trebuchet MS"/>
                <a:cs typeface="Trebuchet MS"/>
              </a:rPr>
              <a:t>no</a:t>
            </a:r>
            <a:r>
              <a:rPr sz="2800" spc="-25" dirty="0">
                <a:latin typeface="Trebuchet MS"/>
                <a:cs typeface="Trebuchet MS"/>
              </a:rPr>
              <a:t> </a:t>
            </a:r>
            <a:r>
              <a:rPr sz="2800" spc="-80" dirty="0">
                <a:latin typeface="Trebuchet MS"/>
                <a:cs typeface="Trebuchet MS"/>
              </a:rPr>
              <a:t>PPA;</a:t>
            </a:r>
            <a:endParaRPr sz="28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60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latin typeface="Trebuchet MS"/>
                <a:cs typeface="Trebuchet MS"/>
              </a:rPr>
              <a:t>Adequação</a:t>
            </a:r>
            <a:r>
              <a:rPr sz="2800" spc="-4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entre</a:t>
            </a:r>
            <a:r>
              <a:rPr sz="2800" spc="-3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receitas</a:t>
            </a:r>
            <a:r>
              <a:rPr sz="2800" spc="5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e</a:t>
            </a:r>
            <a:r>
              <a:rPr sz="2800" spc="-3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despesas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007" y="528015"/>
            <a:ext cx="47345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Composição</a:t>
            </a:r>
            <a:r>
              <a:rPr spc="-65" dirty="0"/>
              <a:t> </a:t>
            </a:r>
            <a:r>
              <a:rPr dirty="0"/>
              <a:t>LDO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563116"/>
            <a:ext cx="8346440" cy="3442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5885" algn="ctr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Constituição</a:t>
            </a:r>
            <a:r>
              <a:rPr sz="2800" b="1" spc="-5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-30" dirty="0">
                <a:solidFill>
                  <a:srgbClr val="0D0D0D"/>
                </a:solidFill>
                <a:latin typeface="Trebuchet MS"/>
                <a:cs typeface="Trebuchet MS"/>
              </a:rPr>
              <a:t>Federal,</a:t>
            </a:r>
            <a:r>
              <a:rPr sz="2800" b="1" spc="-18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-5" dirty="0">
                <a:solidFill>
                  <a:srgbClr val="0D0D0D"/>
                </a:solidFill>
                <a:latin typeface="Trebuchet MS"/>
                <a:cs typeface="Trebuchet MS"/>
              </a:rPr>
              <a:t>Art. </a:t>
            </a:r>
            <a:r>
              <a:rPr sz="2800" b="1" spc="5" dirty="0">
                <a:solidFill>
                  <a:srgbClr val="0D0D0D"/>
                </a:solidFill>
                <a:latin typeface="Trebuchet MS"/>
                <a:cs typeface="Trebuchet MS"/>
              </a:rPr>
              <a:t>165,</a:t>
            </a:r>
            <a:r>
              <a:rPr sz="2800" b="1" spc="-6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§</a:t>
            </a:r>
            <a:r>
              <a:rPr sz="2800" b="1" spc="-2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10" dirty="0">
                <a:solidFill>
                  <a:srgbClr val="0D0D0D"/>
                </a:solidFill>
                <a:latin typeface="Trebuchet MS"/>
                <a:cs typeface="Trebuchet MS"/>
              </a:rPr>
              <a:t>2º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5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As</a:t>
            </a:r>
            <a:r>
              <a:rPr sz="2800" spc="-1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metas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e</a:t>
            </a:r>
            <a:r>
              <a:rPr sz="2800" spc="-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prioridades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da</a:t>
            </a:r>
            <a:r>
              <a:rPr sz="2800" spc="-16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Administração</a:t>
            </a:r>
            <a:r>
              <a:rPr sz="2800" spc="4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Pública;</a:t>
            </a:r>
            <a:endParaRPr sz="2800">
              <a:latin typeface="Trebuchet MS"/>
              <a:cs typeface="Trebuchet MS"/>
            </a:endParaRPr>
          </a:p>
          <a:p>
            <a:pPr marL="469900" marR="1922780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Orientações para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a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elaboração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da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Lei </a:t>
            </a:r>
            <a:r>
              <a:rPr sz="2800" spc="-8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Orçamentária;</a:t>
            </a:r>
            <a:endParaRPr sz="28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Alterações</a:t>
            </a:r>
            <a:r>
              <a:rPr sz="2800" spc="-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na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 Legislação</a:t>
            </a:r>
            <a:r>
              <a:rPr sz="2800" spc="-8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40" dirty="0">
                <a:solidFill>
                  <a:srgbClr val="0D0D0D"/>
                </a:solidFill>
                <a:latin typeface="Trebuchet MS"/>
                <a:cs typeface="Trebuchet MS"/>
              </a:rPr>
              <a:t>Tributária;</a:t>
            </a:r>
            <a:endParaRPr sz="2800">
              <a:latin typeface="Trebuchet MS"/>
              <a:cs typeface="Trebuchet MS"/>
            </a:endParaRPr>
          </a:p>
          <a:p>
            <a:pPr marL="469900" marR="184785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Estabelecer 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a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política de aplicação das agências </a:t>
            </a:r>
            <a:r>
              <a:rPr sz="2800" spc="-8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financeiras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oficiais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fomento.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007" y="528015"/>
            <a:ext cx="47345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Composição</a:t>
            </a:r>
            <a:r>
              <a:rPr spc="-65" dirty="0"/>
              <a:t> </a:t>
            </a:r>
            <a:r>
              <a:rPr dirty="0"/>
              <a:t>LDO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704848"/>
            <a:ext cx="8354059" cy="2161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5090" algn="ctr">
              <a:lnSpc>
                <a:spcPct val="100000"/>
              </a:lnSpc>
              <a:spcBef>
                <a:spcPts val="105"/>
              </a:spcBef>
            </a:pPr>
            <a:r>
              <a:rPr sz="2800" b="1" spc="5" dirty="0">
                <a:solidFill>
                  <a:srgbClr val="0D0D0D"/>
                </a:solidFill>
                <a:latin typeface="Trebuchet MS"/>
                <a:cs typeface="Trebuchet MS"/>
              </a:rPr>
              <a:t>C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on</a:t>
            </a:r>
            <a:r>
              <a:rPr sz="2800" b="1" spc="-20" dirty="0">
                <a:solidFill>
                  <a:srgbClr val="0D0D0D"/>
                </a:solidFill>
                <a:latin typeface="Trebuchet MS"/>
                <a:cs typeface="Trebuchet MS"/>
              </a:rPr>
              <a:t>s</a:t>
            </a:r>
            <a:r>
              <a:rPr sz="2800" b="1" spc="-5" dirty="0">
                <a:solidFill>
                  <a:srgbClr val="0D0D0D"/>
                </a:solidFill>
                <a:latin typeface="Trebuchet MS"/>
                <a:cs typeface="Trebuchet MS"/>
              </a:rPr>
              <a:t>ti</a:t>
            </a:r>
            <a:r>
              <a:rPr sz="2800" b="1" spc="-20" dirty="0">
                <a:solidFill>
                  <a:srgbClr val="0D0D0D"/>
                </a:solidFill>
                <a:latin typeface="Trebuchet MS"/>
                <a:cs typeface="Trebuchet MS"/>
              </a:rPr>
              <a:t>t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uição</a:t>
            </a:r>
            <a:r>
              <a:rPr sz="2800" b="1" spc="-4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-130" dirty="0">
                <a:solidFill>
                  <a:srgbClr val="0D0D0D"/>
                </a:solidFill>
                <a:latin typeface="Trebuchet MS"/>
                <a:cs typeface="Trebuchet MS"/>
              </a:rPr>
              <a:t>F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ed</a:t>
            </a:r>
            <a:r>
              <a:rPr sz="2800" b="1" spc="-15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2800" b="1" spc="-100" dirty="0">
                <a:solidFill>
                  <a:srgbClr val="0D0D0D"/>
                </a:solidFill>
                <a:latin typeface="Trebuchet MS"/>
                <a:cs typeface="Trebuchet MS"/>
              </a:rPr>
              <a:t>r</a:t>
            </a:r>
            <a:r>
              <a:rPr sz="2800" b="1" spc="-10" dirty="0">
                <a:solidFill>
                  <a:srgbClr val="0D0D0D"/>
                </a:solidFill>
                <a:latin typeface="Trebuchet MS"/>
                <a:cs typeface="Trebuchet MS"/>
              </a:rPr>
              <a:t>a</a:t>
            </a:r>
            <a:r>
              <a:rPr sz="2800" b="1" spc="5" dirty="0">
                <a:solidFill>
                  <a:srgbClr val="0D0D0D"/>
                </a:solidFill>
                <a:latin typeface="Trebuchet MS"/>
                <a:cs typeface="Trebuchet MS"/>
              </a:rPr>
              <a:t>l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,</a:t>
            </a:r>
            <a:r>
              <a:rPr sz="2800" b="1" spc="-17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-5" dirty="0">
                <a:solidFill>
                  <a:srgbClr val="0D0D0D"/>
                </a:solidFill>
                <a:latin typeface="Trebuchet MS"/>
                <a:cs typeface="Trebuchet MS"/>
              </a:rPr>
              <a:t>Ar</a:t>
            </a:r>
            <a:r>
              <a:rPr sz="2800" b="1" spc="-10" dirty="0">
                <a:solidFill>
                  <a:srgbClr val="0D0D0D"/>
                </a:solidFill>
                <a:latin typeface="Trebuchet MS"/>
                <a:cs typeface="Trebuchet MS"/>
              </a:rPr>
              <a:t>t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.</a:t>
            </a:r>
            <a:r>
              <a:rPr sz="2800" b="1" spc="1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10" dirty="0">
                <a:solidFill>
                  <a:srgbClr val="0D0D0D"/>
                </a:solidFill>
                <a:latin typeface="Trebuchet MS"/>
                <a:cs typeface="Trebuchet MS"/>
              </a:rPr>
              <a:t>169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50"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Concessão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vantagem,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aumento de 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remuneração,</a:t>
            </a:r>
            <a:r>
              <a:rPr sz="2800" spc="-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a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criação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 de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cargos,</a:t>
            </a:r>
            <a:r>
              <a:rPr sz="2800" spc="-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a</a:t>
            </a:r>
            <a:r>
              <a:rPr sz="2800" spc="1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admissão</a:t>
            </a:r>
            <a:r>
              <a:rPr sz="2800" spc="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de </a:t>
            </a:r>
            <a:r>
              <a:rPr sz="2800" spc="-8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pessoal,</a:t>
            </a:r>
            <a:r>
              <a:rPr sz="2800" spc="-3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alteração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 de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 carreiras.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4327</TotalTime>
  <Words>1973</Words>
  <Application>Microsoft Office PowerPoint</Application>
  <PresentationFormat>Personalizar</PresentationFormat>
  <Paragraphs>498</Paragraphs>
  <Slides>33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5" baseType="lpstr">
      <vt:lpstr>Office Theme</vt:lpstr>
      <vt:lpstr>Microsoft Excel 97-2003 Worksheet</vt:lpstr>
      <vt:lpstr>Audiência Pública LDO 2023</vt:lpstr>
      <vt:lpstr>Conceito</vt:lpstr>
      <vt:lpstr>Base Legal</vt:lpstr>
      <vt:lpstr>Instrumento de Planejamento</vt:lpstr>
      <vt:lpstr>Compatibilização</vt:lpstr>
      <vt:lpstr>Compatibilização</vt:lpstr>
      <vt:lpstr>Objetivos da LDO</vt:lpstr>
      <vt:lpstr>Composição LDO</vt:lpstr>
      <vt:lpstr>Composição LDO</vt:lpstr>
      <vt:lpstr>Composição LDO</vt:lpstr>
      <vt:lpstr>Apresentação do PowerPoint</vt:lpstr>
      <vt:lpstr>META - Evolução das Receitas</vt:lpstr>
      <vt:lpstr>DEMONSTRATIVOS DE RISCOS FISCAIS E PROVIDÊNCIAS</vt:lpstr>
      <vt:lpstr>META - Evolução das Despesas</vt:lpstr>
      <vt:lpstr>Despesas por ÓRGÃO – LDO 2023</vt:lpstr>
      <vt:lpstr>Despesas por ÓRGÃO – LDO 2023</vt:lpstr>
      <vt:lpstr>REPRESENTATIVIDADE POR ÓRGÃO - 2023</vt:lpstr>
      <vt:lpstr>PROGRAMA 001 – Gestão do Processo Executivo </vt:lpstr>
      <vt:lpstr>PROGRAMA 002 – Secretaria Municipal da Gestão e da Fazenda</vt:lpstr>
      <vt:lpstr>PROGRAMA 003 –Secretaria Municipal de Educação  PROJETOS:</vt:lpstr>
      <vt:lpstr>PROGRAMA 004 – Secretaria Municipal de Desenvolvimento Econômico, Esporte, Cultura, Turismo e Tecnologia  </vt:lpstr>
      <vt:lpstr>PROGRAMA 004 – Secretaria Municipal de Desenvolvimento Econômico, Esporte, Cultura, Turismo e Tecnologia  </vt:lpstr>
      <vt:lpstr>PROGRAMA 005 – Secretaria Municipal de Desenvolvimento Social</vt:lpstr>
      <vt:lpstr>PROGRAMA 006 – DEFESA DOS DIREITOS DA CRIANÇA  E DO ADOLESCENTE</vt:lpstr>
      <vt:lpstr>PROGRAMA 007 – Secretaria Municipal de Infraestrutura, Mobilidade Urbana e Segurança Publica </vt:lpstr>
      <vt:lpstr>PROGRAMA 007 – Secretaria Municipal de Infraestrutura, Mobilidade Urbana e Segurança Publica </vt:lpstr>
      <vt:lpstr>PROGRAMA 007 – Secretaria Municipal de Infraestrutura, Mobilidade Urbana e Segurança Publica </vt:lpstr>
      <vt:lpstr>PROGRAMA 007 – Secretaria Municipal de Infraestrutura, Mobilidade Urbana e Segurança Publica </vt:lpstr>
      <vt:lpstr>PROGRAMA 007 – Secretaria Municipal de Infraestrutura, Mobilidade Urbana e Segurança Publica </vt:lpstr>
      <vt:lpstr>PROGRAMA 008 – SECRETARIA MUNICIPAL DA SAÚDE</vt:lpstr>
      <vt:lpstr>PROGRAMA 008 – SAÚDE HUMANIZADA   PROJETOS:</vt:lpstr>
      <vt:lpstr>PROGRAMA 009 – PROCESSO LEGISLATIVO</vt:lpstr>
      <vt:lpstr>Obrigado Presença e  participação de Todos!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LDO 2018</dc:title>
  <dc:creator>PCAURORA</dc:creator>
  <cp:lastModifiedBy>usuário</cp:lastModifiedBy>
  <cp:revision>59</cp:revision>
  <cp:lastPrinted>2022-04-14T11:37:09Z</cp:lastPrinted>
  <dcterms:created xsi:type="dcterms:W3CDTF">2022-04-11T12:49:07Z</dcterms:created>
  <dcterms:modified xsi:type="dcterms:W3CDTF">2022-04-14T15:01:33Z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2020-06-05T00:00:00Z</vt:filetime>
  </property>
  <property fmtid="{D5CDD505-2E9C-101B-9397-08002B2CF9AE}" pid="3" name="Creator">
    <vt:lpwstr>www.online-convert.com</vt:lpwstr>
  </property>
  <property fmtid="{D5CDD505-2E9C-101B-9397-08002B2CF9AE}" pid="4" name="LastSaved">
    <vt:filetime>2022-04-11T00:00:00Z</vt:filetime>
  </property>
</Properties>
</file>