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326" r:id="rId4"/>
    <p:sldId id="258" r:id="rId5"/>
    <p:sldId id="262" r:id="rId6"/>
    <p:sldId id="331" r:id="rId7"/>
    <p:sldId id="330" r:id="rId8"/>
    <p:sldId id="272" r:id="rId9"/>
    <p:sldId id="273" r:id="rId10"/>
    <p:sldId id="350" r:id="rId11"/>
    <p:sldId id="276" r:id="rId12"/>
    <p:sldId id="335" r:id="rId13"/>
    <p:sldId id="328" r:id="rId14"/>
    <p:sldId id="353" r:id="rId15"/>
    <p:sldId id="337" r:id="rId16"/>
    <p:sldId id="345" r:id="rId17"/>
    <p:sldId id="342" r:id="rId18"/>
    <p:sldId id="281" r:id="rId19"/>
    <p:sldId id="344" r:id="rId20"/>
    <p:sldId id="346" r:id="rId21"/>
    <p:sldId id="284" r:id="rId22"/>
    <p:sldId id="283" r:id="rId23"/>
    <p:sldId id="333" r:id="rId24"/>
    <p:sldId id="285" r:id="rId25"/>
    <p:sldId id="334" r:id="rId26"/>
    <p:sldId id="332" r:id="rId27"/>
    <p:sldId id="341" r:id="rId28"/>
    <p:sldId id="287" r:id="rId29"/>
    <p:sldId id="352" r:id="rId30"/>
    <p:sldId id="340" r:id="rId31"/>
    <p:sldId id="369" r:id="rId32"/>
    <p:sldId id="366" r:id="rId33"/>
    <p:sldId id="367" r:id="rId34"/>
    <p:sldId id="411" r:id="rId35"/>
    <p:sldId id="356" r:id="rId36"/>
    <p:sldId id="357" r:id="rId37"/>
    <p:sldId id="358" r:id="rId38"/>
    <p:sldId id="359" r:id="rId39"/>
    <p:sldId id="360" r:id="rId40"/>
    <p:sldId id="395" r:id="rId41"/>
    <p:sldId id="403" r:id="rId42"/>
    <p:sldId id="320" r:id="rId43"/>
    <p:sldId id="408" r:id="rId44"/>
    <p:sldId id="295" r:id="rId45"/>
    <p:sldId id="386" r:id="rId46"/>
    <p:sldId id="387" r:id="rId47"/>
    <p:sldId id="409" r:id="rId48"/>
    <p:sldId id="410" r:id="rId49"/>
    <p:sldId id="370" r:id="rId50"/>
    <p:sldId id="380" r:id="rId51"/>
    <p:sldId id="379" r:id="rId52"/>
    <p:sldId id="378" r:id="rId53"/>
    <p:sldId id="382" r:id="rId54"/>
    <p:sldId id="405" r:id="rId55"/>
    <p:sldId id="383" r:id="rId56"/>
    <p:sldId id="406" r:id="rId57"/>
    <p:sldId id="384" r:id="rId58"/>
    <p:sldId id="388" r:id="rId59"/>
    <p:sldId id="385" r:id="rId60"/>
    <p:sldId id="402" r:id="rId61"/>
    <p:sldId id="401" r:id="rId62"/>
    <p:sldId id="390" r:id="rId63"/>
    <p:sldId id="399" r:id="rId64"/>
    <p:sldId id="392" r:id="rId65"/>
    <p:sldId id="393" r:id="rId66"/>
    <p:sldId id="394" r:id="rId67"/>
    <p:sldId id="404" r:id="rId68"/>
    <p:sldId id="321" r:id="rId69"/>
  </p:sldIdLst>
  <p:sldSz cx="9144000" cy="5143500" type="screen16x9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4680" autoAdjust="0"/>
  </p:normalViewPr>
  <p:slideViewPr>
    <p:cSldViewPr>
      <p:cViewPr>
        <p:scale>
          <a:sx n="90" d="100"/>
          <a:sy n="90" d="100"/>
        </p:scale>
        <p:origin x="-1450" y="-4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MA%20-%20PMCB\SECRETARIA%20DE%20OBRAS\QUADRIMESTRE%20OBRAS%20-%20ORDENS%20DE%20SERVI&#199;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MANUTENÇÕES </a:t>
            </a:r>
            <a:r>
              <a:rPr lang="pt-BR" dirty="0" smtClean="0"/>
              <a:t>DRENAGENS/RUAS</a:t>
            </a:r>
            <a:endParaRPr lang="pt-BR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'MANUTENÇÃO DRENAGEM'!$B$25</c:f>
              <c:strCache>
                <c:ptCount val="1"/>
                <c:pt idx="0">
                  <c:v>EXECUTADAS</c:v>
                </c:pt>
              </c:strCache>
            </c:strRef>
          </c:tx>
          <c:invertIfNegative val="0"/>
          <c:cat>
            <c:strRef>
              <c:f>'MANUTENÇÃO DRENAGEM'!$A$26:$A$33</c:f>
              <c:strCache>
                <c:ptCount val="8"/>
                <c:pt idx="0">
                  <c:v>ALVORADA</c:v>
                </c:pt>
                <c:pt idx="1">
                  <c:v>CAÇADOR</c:v>
                </c:pt>
                <c:pt idx="2">
                  <c:v>CENTRO</c:v>
                </c:pt>
                <c:pt idx="3">
                  <c:v>ILHOTINHA</c:v>
                </c:pt>
                <c:pt idx="4">
                  <c:v>SANTA LUCIA</c:v>
                </c:pt>
                <c:pt idx="5">
                  <c:v>SANTO ANDRÉ</c:v>
                </c:pt>
                <c:pt idx="6">
                  <c:v>TRÊS DE MAIO</c:v>
                </c:pt>
                <c:pt idx="7">
                  <c:v>VILA FLOR</c:v>
                </c:pt>
              </c:strCache>
            </c:strRef>
          </c:cat>
          <c:val>
            <c:numRef>
              <c:f>'MANUTENÇÃO DRENAGEM'!$B$26:$B$33</c:f>
              <c:numCache>
                <c:formatCode>General</c:formatCode>
                <c:ptCount val="8"/>
                <c:pt idx="0">
                  <c:v>1</c:v>
                </c:pt>
                <c:pt idx="1">
                  <c:v>10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534592"/>
        <c:axId val="125911040"/>
      </c:barChart>
      <c:catAx>
        <c:axId val="171534592"/>
        <c:scaling>
          <c:orientation val="minMax"/>
        </c:scaling>
        <c:delete val="0"/>
        <c:axPos val="l"/>
        <c:majorTickMark val="out"/>
        <c:minorTickMark val="none"/>
        <c:tickLblPos val="nextTo"/>
        <c:crossAx val="125911040"/>
        <c:crosses val="autoZero"/>
        <c:auto val="1"/>
        <c:lblAlgn val="ctr"/>
        <c:lblOffset val="100"/>
        <c:noMultiLvlLbl val="0"/>
      </c:catAx>
      <c:valAx>
        <c:axId val="1259110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715345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NOVAS</a:t>
            </a:r>
            <a:r>
              <a:rPr lang="en-US" sz="1400" baseline="0" dirty="0" smtClean="0"/>
              <a:t> REDES DRENAGENS ABRANGÊNCIA POR BAIRRO</a:t>
            </a:r>
            <a:endParaRPr lang="en-US" sz="14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'MANUTENÇÃO DRENAGEM'!$F$3:$F$7</c:f>
              <c:strCache>
                <c:ptCount val="5"/>
                <c:pt idx="0">
                  <c:v>CAÇADOR</c:v>
                </c:pt>
                <c:pt idx="1">
                  <c:v>CENTRO</c:v>
                </c:pt>
                <c:pt idx="2">
                  <c:v>SANTA LUCIA</c:v>
                </c:pt>
                <c:pt idx="3">
                  <c:v>ILHOTINHA</c:v>
                </c:pt>
                <c:pt idx="4">
                  <c:v>TRÊS DE MAIO</c:v>
                </c:pt>
              </c:strCache>
            </c:strRef>
          </c:cat>
          <c:val>
            <c:numRef>
              <c:f>'MANUTENÇÃO DRENAGEM'!$G$3:$G$7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73666283807335E-2"/>
          <c:y val="4.1496501541381875E-2"/>
          <c:w val="0.74986347107181284"/>
          <c:h val="0.81925380931009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'BOCAS DE LOBO'!$G$1</c:f>
              <c:strCache>
                <c:ptCount val="1"/>
                <c:pt idx="0">
                  <c:v>ALVORADA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LOBO'!$G$2:$G$4</c:f>
              <c:numCache>
                <c:formatCode>General</c:formatCode>
                <c:ptCount val="3"/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'BOCAS DE LOBO'!$H$1</c:f>
              <c:strCache>
                <c:ptCount val="1"/>
                <c:pt idx="0">
                  <c:v>CAÇADOR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LOBO'!$H$2:$H$4</c:f>
              <c:numCache>
                <c:formatCode>General</c:formatCode>
                <c:ptCount val="3"/>
                <c:pt idx="0">
                  <c:v>8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'BOCAS DE LOBO'!$I$1</c:f>
              <c:strCache>
                <c:ptCount val="1"/>
                <c:pt idx="0">
                  <c:v>CENTRO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LOBO'!$I$2:$I$4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'BOCAS DE LOBO'!$J$1</c:f>
              <c:strCache>
                <c:ptCount val="1"/>
                <c:pt idx="0">
                  <c:v>ILHOTINHA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LOBO'!$J$2:$J$4</c:f>
              <c:numCache>
                <c:formatCode>General</c:formatCode>
                <c:ptCount val="3"/>
                <c:pt idx="1">
                  <c:v>2</c:v>
                </c:pt>
              </c:numCache>
            </c:numRef>
          </c:val>
        </c:ser>
        <c:ser>
          <c:idx val="4"/>
          <c:order val="4"/>
          <c:tx>
            <c:strRef>
              <c:f>'BOCAS DE LOBO'!$K$1</c:f>
              <c:strCache>
                <c:ptCount val="1"/>
                <c:pt idx="0">
                  <c:v>SANTA LUCIA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LOBO'!$K$2:$K$4</c:f>
              <c:numCache>
                <c:formatCode>General</c:formatCode>
                <c:ptCount val="3"/>
                <c:pt idx="0">
                  <c:v>4</c:v>
                </c:pt>
                <c:pt idx="1">
                  <c:v>10</c:v>
                </c:pt>
                <c:pt idx="2">
                  <c:v>2</c:v>
                </c:pt>
              </c:numCache>
            </c:numRef>
          </c:val>
        </c:ser>
        <c:ser>
          <c:idx val="5"/>
          <c:order val="5"/>
          <c:tx>
            <c:strRef>
              <c:f>'BOCAS DE LOBO'!$L$1</c:f>
              <c:strCache>
                <c:ptCount val="1"/>
                <c:pt idx="0">
                  <c:v>SANTO ANDRÉ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LOBO'!$L$2:$L$4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</c:numCache>
            </c:numRef>
          </c:val>
        </c:ser>
        <c:ser>
          <c:idx val="6"/>
          <c:order val="6"/>
          <c:tx>
            <c:strRef>
              <c:f>'BOCAS DE LOBO'!$M$1</c:f>
              <c:strCache>
                <c:ptCount val="1"/>
                <c:pt idx="0">
                  <c:v>TRÊS DE MAIO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LOBO'!$M$2:$M$4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</c:ser>
        <c:ser>
          <c:idx val="7"/>
          <c:order val="7"/>
          <c:tx>
            <c:strRef>
              <c:f>'BOCAS DE LOBO'!$N$1</c:f>
              <c:strCache>
                <c:ptCount val="1"/>
                <c:pt idx="0">
                  <c:v>VILA FLOR</c:v>
                </c:pt>
              </c:strCache>
            </c:strRef>
          </c:tx>
          <c:invertIfNegative val="0"/>
          <c:cat>
            <c:strRef>
              <c:f>'BOCAS DE LOBO'!$F$2:$F$4</c:f>
              <c:strCache>
                <c:ptCount val="3"/>
                <c:pt idx="0">
                  <c:v>LIMPEZA DE BOCA DE LOBO</c:v>
                </c:pt>
                <c:pt idx="1">
                  <c:v>NOVAS BOCAS DE LOBO</c:v>
                </c:pt>
                <c:pt idx="2">
                  <c:v>TAMPA DE BOCAS DE LOBO/GRADES </c:v>
                </c:pt>
              </c:strCache>
            </c:strRef>
          </c:cat>
          <c:val>
            <c:numRef>
              <c:f>'BOCAS DE LOBO'!$N$2:$N$4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271808"/>
        <c:axId val="124846464"/>
      </c:barChart>
      <c:catAx>
        <c:axId val="39271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4846464"/>
        <c:crosses val="autoZero"/>
        <c:auto val="1"/>
        <c:lblAlgn val="ctr"/>
        <c:lblOffset val="100"/>
        <c:noMultiLvlLbl val="0"/>
      </c:catAx>
      <c:valAx>
        <c:axId val="124846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2718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226482330631114"/>
          <c:y val="0.18096939755177471"/>
          <c:w val="0.54598341509707904"/>
          <c:h val="0.72207270027963533"/>
        </c:manualLayout>
      </c:layout>
      <c:pieChart>
        <c:varyColors val="1"/>
        <c:ser>
          <c:idx val="0"/>
          <c:order val="0"/>
          <c:tx>
            <c:strRef>
              <c:f>'TAPA BURACOS COM ASFALTO'!$F$11</c:f>
              <c:strCache>
                <c:ptCount val="1"/>
                <c:pt idx="0">
                  <c:v>O.S. EXECUTADAS/ RUAS - BAIRROS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'TAPA BURACOS COM ASFALTO'!$E$12:$E$19</c:f>
              <c:strCache>
                <c:ptCount val="8"/>
                <c:pt idx="0">
                  <c:v>ALVORADA</c:v>
                </c:pt>
                <c:pt idx="1">
                  <c:v>CAÇADOR</c:v>
                </c:pt>
                <c:pt idx="2">
                  <c:v>CENTRO</c:v>
                </c:pt>
                <c:pt idx="3">
                  <c:v>ILHOTINHA</c:v>
                </c:pt>
                <c:pt idx="4">
                  <c:v>SANTA LUCIA</c:v>
                </c:pt>
                <c:pt idx="5">
                  <c:v>SANTO ANDRÉ</c:v>
                </c:pt>
                <c:pt idx="6">
                  <c:v>TRÊS DE MAIO</c:v>
                </c:pt>
                <c:pt idx="7">
                  <c:v>VILA FLOR</c:v>
                </c:pt>
              </c:strCache>
            </c:strRef>
          </c:cat>
          <c:val>
            <c:numRef>
              <c:f>'TAPA BURACOS COM ASFALTO'!$F$12:$F$19</c:f>
              <c:numCache>
                <c:formatCode>General</c:formatCode>
                <c:ptCount val="8"/>
                <c:pt idx="0">
                  <c:v>3</c:v>
                </c:pt>
                <c:pt idx="1">
                  <c:v>11</c:v>
                </c:pt>
                <c:pt idx="2">
                  <c:v>12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6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52CE-7ADF-4C3C-83D4-2423848F5356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9293-A1F0-4C4D-8883-52C20D31151D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BCD0-45A1-4534-B71C-D0BEB8D90AB6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7F47-35BF-4BF0-94A3-B91B333F09F8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6F77-CDBD-45B5-961D-11E605150735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12EA-9331-44C7-8684-9FF39C20210F}" type="datetime1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993A-A76C-4199-8480-6568C2D8D0EC}" type="datetime1">
              <a:rPr lang="pt-BR" smtClean="0"/>
              <a:t>30/09/2021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CBD-D3B5-499D-9283-49DF7E484ED7}" type="datetime1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99FA-7E5B-4AF2-8748-AC376D1A50FA}" type="datetime1">
              <a:rPr lang="pt-BR" smtClean="0"/>
              <a:t>30/09/2021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D5D4-FAE4-416C-9EB1-F04E518BE6D4}" type="datetime1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438C-8F5B-4ADD-A985-C74A414E4B4C}" type="datetime1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0247-346A-41FC-93C4-FC74C0E771B3}" type="datetime1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0" y="118542"/>
            <a:ext cx="4493021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 MUNICIPAL DE OBRAS,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VIA</a:t>
            </a:r>
            <a:r>
              <a:rPr lang="pt-BR" sz="28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ÃO, TRÂNSITO E MEIO 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GESTÃO 2021 - 2024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Adam Dutra Machado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 Municipal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2º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QUADRIMESTRE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202619"/>
              </p:ext>
            </p:extLst>
          </p:nvPr>
        </p:nvGraphicFramePr>
        <p:xfrm>
          <a:off x="251520" y="123478"/>
          <a:ext cx="47525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3" y="3075806"/>
            <a:ext cx="5256584" cy="192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-32002"/>
            <a:ext cx="3619500" cy="51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7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915200"/>
              </p:ext>
            </p:extLst>
          </p:nvPr>
        </p:nvGraphicFramePr>
        <p:xfrm>
          <a:off x="47287" y="1059582"/>
          <a:ext cx="560483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1590"/>
            <a:ext cx="3262353" cy="207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5" y="2763022"/>
            <a:ext cx="3096344" cy="238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38432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2) BOCAS DE LOBO </a:t>
            </a:r>
          </a:p>
          <a:p>
            <a:pPr algn="ctr"/>
            <a:r>
              <a:rPr lang="pt-BR" sz="2400" b="1" dirty="0" smtClean="0"/>
              <a:t>LIMPEZAS, NOVAS E TROCA DE TAMPAS</a:t>
            </a:r>
          </a:p>
          <a:p>
            <a:pPr algn="ctr"/>
            <a:r>
              <a:rPr lang="pt-BR" sz="1600" b="1" dirty="0" smtClean="0"/>
              <a:t>ABRANGÊNCIA POR BAIRROS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9812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37" y="100508"/>
            <a:ext cx="644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2.1 - LIMPEZA DE BOCAS DE LOBO</a:t>
            </a:r>
            <a:endParaRPr lang="pt-BR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" y="1003043"/>
            <a:ext cx="2736304" cy="381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0314"/>
            <a:ext cx="2181806" cy="344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95" y="1151928"/>
            <a:ext cx="2125805" cy="344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03044"/>
            <a:ext cx="2016224" cy="381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6839824" y="2756034"/>
            <a:ext cx="356741" cy="313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2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37" y="100508"/>
            <a:ext cx="612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2.2 - NOVAS BOCAS DE LOBO</a:t>
            </a:r>
            <a:endParaRPr lang="pt-B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590"/>
            <a:ext cx="3324225" cy="400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14218"/>
            <a:ext cx="3167114" cy="399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30" y="1107578"/>
            <a:ext cx="2881557" cy="399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5626968" cy="867743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MANUTENÇÃO VIÁRIA E PASSEIOS  PÚBLICOS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563638"/>
            <a:ext cx="8229600" cy="33944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REVITALIZA MAIS (calcetaria, meio fio)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AÇÃO MAIS ESTRADAS (estradas de chão)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OPERAÇÃO TAPA BURACOS (asfalto)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SINALIZAÇÃO VIÁRIA E DE TRÂNSITO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NOVAS PAVIMENTAÇÕES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7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5915000" cy="651719"/>
          </a:xfrm>
        </p:spPr>
        <p:txBody>
          <a:bodyPr>
            <a:noAutofit/>
          </a:bodyPr>
          <a:lstStyle/>
          <a:p>
            <a:r>
              <a:rPr lang="pt-BR" sz="3200" b="1" dirty="0" smtClean="0"/>
              <a:t>3) REVITALIZA MAIS </a:t>
            </a:r>
            <a:r>
              <a:rPr lang="pt-BR" sz="2000" b="1" dirty="0" smtClean="0"/>
              <a:t>(INICIOU EM JULHO)</a:t>
            </a: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Calçamentos/passeios/meio fio </a:t>
            </a:r>
            <a:endParaRPr lang="pt-BR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582"/>
            <a:ext cx="3950645" cy="186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7814"/>
            <a:ext cx="3950645" cy="184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9583"/>
            <a:ext cx="2376264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9583"/>
            <a:ext cx="3024336" cy="393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2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9582"/>
            <a:ext cx="417785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79"/>
            <a:ext cx="4320480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2" y="2643758"/>
            <a:ext cx="4355835" cy="231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272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087140"/>
            <a:ext cx="2586180" cy="39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2952328" cy="48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3478"/>
            <a:ext cx="2664296" cy="48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74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1789"/>
            <a:ext cx="6228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4) AÇÃO MAIS ESTRADAS 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(MAIO A AGOSTO R$ 66.672,00 - MATERIAL)  </a:t>
            </a:r>
            <a:endParaRPr lang="pt-B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/>
              <a:t>SAIBRO +PATROLA +ROLO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1600" b="1" dirty="0" smtClean="0"/>
              <a:t>ABRANGÊNCIA POR BAIRRO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77" y="78606"/>
            <a:ext cx="320384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/>
          <a:stretch/>
        </p:blipFill>
        <p:spPr bwMode="auto">
          <a:xfrm>
            <a:off x="107504" y="1635646"/>
            <a:ext cx="5617501" cy="312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1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1595"/>
            <a:ext cx="3092450" cy="47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1595"/>
            <a:ext cx="2774950" cy="473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54926"/>
            <a:ext cx="478155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15766"/>
            <a:ext cx="4778598" cy="22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61" y="251594"/>
            <a:ext cx="2432050" cy="47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150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MELHORIAS NA SEDE DA SECRETARIA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51520" y="1497401"/>
            <a:ext cx="3168352" cy="25538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SEDE DA SECRETARIA EM AGOSTO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PINTURAS E REFORMAS NAS ABERTURAS E NA PAREDE EXTERNA;</a:t>
            </a:r>
          </a:p>
          <a:p>
            <a:pPr algn="ctr"/>
            <a:r>
              <a:rPr lang="pt-BR" dirty="0" smtClean="0"/>
              <a:t>PLOTAGEM DA PORTA DE ENTRADA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41712" y="51470"/>
            <a:ext cx="364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AÇÕES REALIZADAS </a:t>
            </a:r>
            <a:r>
              <a:rPr lang="pt-BR" b="1" dirty="0" smtClean="0"/>
              <a:t>MAIO - AGOSTO</a:t>
            </a:r>
            <a:endParaRPr lang="pt-BR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"/>
          <a:stretch/>
        </p:blipFill>
        <p:spPr bwMode="auto">
          <a:xfrm>
            <a:off x="3635896" y="1203598"/>
            <a:ext cx="536408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816"/>
            <a:ext cx="5616624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" y="1707654"/>
            <a:ext cx="5607579" cy="244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9782"/>
            <a:ext cx="5616624" cy="227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70922"/>
            <a:ext cx="3090465" cy="38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9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297720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88506"/>
            <a:ext cx="4197755" cy="2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68" y="103094"/>
            <a:ext cx="2664296" cy="48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84" y="-19215"/>
            <a:ext cx="32893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4385" y="100508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REALIZADAS MAIO – AGOSTO 2021</a:t>
            </a:r>
            <a:endParaRPr lang="pt-BR" sz="1600" b="1" dirty="0"/>
          </a:p>
          <a:p>
            <a:pPr algn="ctr"/>
            <a:r>
              <a:rPr lang="pt-BR" sz="2800" b="1" dirty="0" smtClean="0"/>
              <a:t>5</a:t>
            </a:r>
            <a:r>
              <a:rPr lang="pt-BR" sz="2800" b="1" dirty="0"/>
              <a:t>)</a:t>
            </a:r>
            <a:r>
              <a:rPr lang="pt-BR" sz="2800" b="1" dirty="0" smtClean="0"/>
              <a:t> OPERAÇÃO TAPA BURACOS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" y="911186"/>
            <a:ext cx="2656740" cy="413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226" y="914171"/>
            <a:ext cx="3032125" cy="411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3408" y="900727"/>
            <a:ext cx="3018155" cy="409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63" y="1426543"/>
            <a:ext cx="2952437" cy="34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16040"/>
            <a:ext cx="2269231" cy="401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03598"/>
            <a:ext cx="2420581" cy="380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368155" cy="284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1020"/>
            <a:ext cx="5076056" cy="27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997"/>
            <a:ext cx="3257017" cy="479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"/>
            <a:ext cx="628491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-21621" y="1779662"/>
            <a:ext cx="6423660" cy="2364472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/>
          <a:stretch>
            <a:fillRect/>
          </a:stretch>
        </p:blipFill>
        <p:spPr>
          <a:xfrm>
            <a:off x="5940152" y="1203598"/>
            <a:ext cx="3070860" cy="380463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1" y="2961898"/>
            <a:ext cx="6249805" cy="21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6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512" y="76109"/>
            <a:ext cx="623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OPERAÇÃO TAPA BURACOS</a:t>
            </a:r>
          </a:p>
          <a:p>
            <a:pPr algn="ctr"/>
            <a:r>
              <a:rPr lang="pt-BR" sz="2000" b="1" dirty="0" smtClean="0"/>
              <a:t>MAIO - AGOSTO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928290"/>
              </p:ext>
            </p:extLst>
          </p:nvPr>
        </p:nvGraphicFramePr>
        <p:xfrm>
          <a:off x="0" y="900727"/>
          <a:ext cx="5392977" cy="4077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1710"/>
            <a:ext cx="4402797" cy="16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7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4385" y="100508"/>
            <a:ext cx="623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LOMBADAS COM ASFALTO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9" y="987574"/>
            <a:ext cx="28892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17914"/>
            <a:ext cx="519655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5"/>
          <a:stretch/>
        </p:blipFill>
        <p:spPr bwMode="auto">
          <a:xfrm>
            <a:off x="3479965" y="3291830"/>
            <a:ext cx="5508104" cy="126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75605"/>
            <a:ext cx="3446824" cy="375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75605"/>
            <a:ext cx="3291358" cy="375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606"/>
            <a:ext cx="2339752" cy="375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75605"/>
            <a:ext cx="2840632" cy="37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4384" y="100508"/>
            <a:ext cx="70999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/>
              <a:t>NOVAS PAVIMENTAÇÕES</a:t>
            </a:r>
          </a:p>
          <a:p>
            <a:r>
              <a:rPr lang="pt-BR" sz="2400" b="1" dirty="0" smtClean="0"/>
              <a:t>TRECHO DA RUA DA LIBERDADE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FF0000"/>
                </a:solidFill>
              </a:rPr>
              <a:t>INICIADA EM AGOSTO – R$ 134.832,05 RECURSOS PRÓPRIOS</a:t>
            </a:r>
          </a:p>
        </p:txBody>
      </p:sp>
    </p:spTree>
    <p:extLst>
      <p:ext uri="{BB962C8B-B14F-4D97-AF65-F5344CB8AC3E}">
        <p14:creationId xmlns:p14="http://schemas.microsoft.com/office/powerpoint/2010/main" val="249831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4384" y="100508"/>
            <a:ext cx="6379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6) SINALIZAÇÃO VIÁRIA E TRÂNSITO 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(MAIO A AGOSTO R$ 15.544,10)</a:t>
            </a:r>
            <a:endParaRPr lang="pt-BR" sz="2800" b="1" dirty="0" smtClean="0">
              <a:solidFill>
                <a:srgbClr val="FF0000"/>
              </a:solidFill>
            </a:endParaRPr>
          </a:p>
          <a:p>
            <a:r>
              <a:rPr lang="pt-BR" sz="2400" b="1" dirty="0" smtClean="0"/>
              <a:t>Pinturas/Faixas/Placas </a:t>
            </a:r>
          </a:p>
          <a:p>
            <a:endParaRPr lang="pt-BR" sz="2400" b="1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453"/>
            <a:ext cx="4248721" cy="489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/>
          <a:stretch/>
        </p:blipFill>
        <p:spPr bwMode="auto">
          <a:xfrm>
            <a:off x="68824" y="1419622"/>
            <a:ext cx="453159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9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95" y="1"/>
            <a:ext cx="3008610" cy="329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824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22746"/>
            <a:ext cx="4704180" cy="302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3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90613"/>
            <a:ext cx="5904656" cy="32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79512" y="162370"/>
            <a:ext cx="611879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METAS ALCANÇADAS (MAIO A AGOSTO 2021)</a:t>
            </a:r>
            <a:endParaRPr lang="pt-BR" b="1" dirty="0"/>
          </a:p>
          <a:p>
            <a:r>
              <a:rPr lang="pt-BR" b="1" dirty="0" smtClean="0"/>
              <a:t>*UNIFORMIZAÇÃO DOS SERVIDORES MUNICIPAIS</a:t>
            </a:r>
          </a:p>
          <a:p>
            <a:r>
              <a:rPr lang="pt-BR" b="1" dirty="0" smtClean="0"/>
              <a:t>SECRETARIA DE OBRAS, VIAÇÃO, TRÂNSITO E MEIO AMBIENTE</a:t>
            </a:r>
          </a:p>
          <a:p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885" y="1271022"/>
            <a:ext cx="3093557" cy="3484900"/>
          </a:xfrm>
          <a:prstGeom prst="rightArrow">
            <a:avLst>
              <a:gd name="adj1" fmla="val 50000"/>
              <a:gd name="adj2" fmla="val 311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smtClean="0"/>
              <a:t>UNIFORMES ENTREGUES</a:t>
            </a:r>
          </a:p>
          <a:p>
            <a:r>
              <a:rPr lang="pt-BR" b="1" dirty="0" smtClean="0"/>
              <a:t>R$  15.993,00</a:t>
            </a:r>
          </a:p>
          <a:p>
            <a:r>
              <a:rPr lang="pt-BR" b="1" dirty="0" smtClean="0"/>
              <a:t>EPIs</a:t>
            </a:r>
          </a:p>
          <a:p>
            <a:r>
              <a:rPr lang="pt-BR" b="1" dirty="0" smtClean="0"/>
              <a:t>R$ 1.838,90</a:t>
            </a:r>
          </a:p>
          <a:p>
            <a:r>
              <a:rPr lang="pt-BR" b="1" dirty="0" smtClean="0"/>
              <a:t>INFORMÁTICA</a:t>
            </a:r>
          </a:p>
          <a:p>
            <a:r>
              <a:rPr lang="pt-BR" b="1" dirty="0" smtClean="0"/>
              <a:t>R$ 14.735,000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4922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231"/>
            <a:ext cx="8677275" cy="17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29" y="1995686"/>
            <a:ext cx="4050606" cy="25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3598"/>
            <a:ext cx="2878633" cy="37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81" y="1735137"/>
            <a:ext cx="28829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878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12" y="2211710"/>
            <a:ext cx="482453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8" y="123478"/>
            <a:ext cx="3702661" cy="473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51919" y="1275606"/>
            <a:ext cx="5232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FROTA DE SERVIÇOS PESADOS E VEÍCULOS LEVES</a:t>
            </a:r>
          </a:p>
          <a:p>
            <a:pPr algn="ctr"/>
            <a:r>
              <a:rPr lang="pt-BR" b="1" dirty="0" smtClean="0"/>
              <a:t> RECEBERAM MANUTENÇÕES NO 2º QUADRIMESTRE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8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81876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REALIZADAS MAIO - AGOSTO</a:t>
            </a:r>
            <a:endParaRPr lang="pt-BR" sz="1600" b="1" dirty="0"/>
          </a:p>
          <a:p>
            <a:pPr algn="ctr"/>
            <a:r>
              <a:rPr lang="pt-BR" sz="2800" b="1" dirty="0" smtClean="0"/>
              <a:t>7) DEPARTAMENTO VIAÇÃO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7579"/>
            <a:ext cx="4536504" cy="33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10" y="1995686"/>
            <a:ext cx="4564495" cy="17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9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81876"/>
            <a:ext cx="66602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MAIO – AGOSTO 2021</a:t>
            </a:r>
            <a:endParaRPr lang="pt-BR" sz="1600" b="1" dirty="0"/>
          </a:p>
          <a:p>
            <a:pPr algn="ctr"/>
            <a:r>
              <a:rPr lang="pt-BR" sz="2800" b="1" dirty="0" smtClean="0"/>
              <a:t> FROTA MUNICIPAL – combustível utilizado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865481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491880" y="3723878"/>
            <a:ext cx="136815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076056" y="3730889"/>
            <a:ext cx="172819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8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81876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REALIZADAS MAIO - AGOSTO</a:t>
            </a:r>
            <a:endParaRPr lang="pt-BR" sz="1600" b="1" dirty="0"/>
          </a:p>
          <a:p>
            <a:pPr algn="ctr"/>
            <a:r>
              <a:rPr lang="pt-BR" sz="2800" b="1" dirty="0" smtClean="0"/>
              <a:t>8) DEPARTAMENTO TRÂNSITO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37" y="1779662"/>
            <a:ext cx="5365567" cy="212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"/>
          <a:stretch/>
        </p:blipFill>
        <p:spPr bwMode="auto">
          <a:xfrm>
            <a:off x="107504" y="1131590"/>
            <a:ext cx="3490829" cy="31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839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16355" y="157055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9</a:t>
            </a:r>
            <a:r>
              <a:rPr lang="pt-BR" sz="2800" b="1" dirty="0" smtClean="0"/>
              <a:t>) ILUMINAÇÃO PÚBLICA </a:t>
            </a:r>
          </a:p>
          <a:p>
            <a:pPr algn="ctr"/>
            <a:r>
              <a:rPr lang="pt-BR" sz="2800" b="1" dirty="0" smtClean="0"/>
              <a:t>Manutenções postes/lâmpadas</a:t>
            </a:r>
          </a:p>
          <a:p>
            <a:pPr algn="ctr"/>
            <a:r>
              <a:rPr lang="pt-BR" sz="2800" b="1" dirty="0" smtClean="0"/>
              <a:t>Fone</a:t>
            </a:r>
            <a:r>
              <a:rPr lang="pt-BR" sz="2800" b="1" dirty="0"/>
              <a:t>: </a:t>
            </a:r>
            <a:r>
              <a:rPr lang="pt-BR" sz="2800" b="1" dirty="0" smtClean="0"/>
              <a:t>48 3513 8139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181270" y="1406757"/>
            <a:ext cx="2881045" cy="260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JOÃO EDUARDO BOTEGA ME</a:t>
            </a:r>
          </a:p>
          <a:p>
            <a:pPr algn="ctr"/>
            <a:endParaRPr lang="pt-BR" dirty="0" smtClean="0"/>
          </a:p>
          <a:p>
            <a:pPr algn="ctr"/>
            <a:r>
              <a:rPr lang="pt-BR" sz="2000" b="1" dirty="0" smtClean="0"/>
              <a:t>199 Chamados realizados</a:t>
            </a:r>
          </a:p>
          <a:p>
            <a:pPr algn="ctr"/>
            <a:r>
              <a:rPr lang="pt-BR" sz="2000" b="1" dirty="0" smtClean="0"/>
              <a:t>19/04 a 18/08*</a:t>
            </a:r>
          </a:p>
          <a:p>
            <a:pPr algn="ctr"/>
            <a:endParaRPr lang="pt-BR" b="1" dirty="0" smtClean="0"/>
          </a:p>
          <a:p>
            <a:pPr algn="ctr"/>
            <a:r>
              <a:rPr lang="pt-BR" dirty="0" smtClean="0"/>
              <a:t>Rondas diárias e noturnas</a:t>
            </a:r>
          </a:p>
          <a:p>
            <a:pPr algn="ctr"/>
            <a:endParaRPr lang="pt-BR" dirty="0" smtClean="0"/>
          </a:p>
          <a:p>
            <a:pPr algn="ctr"/>
            <a:r>
              <a:rPr lang="pt-BR" sz="1100" dirty="0" smtClean="0"/>
              <a:t>*relação completa na Sec. obras </a:t>
            </a:r>
          </a:p>
          <a:p>
            <a:pPr algn="ctr"/>
            <a:endParaRPr lang="pt-BR" sz="1100" dirty="0"/>
          </a:p>
          <a:p>
            <a:pPr algn="ctr"/>
            <a:endParaRPr lang="pt-BR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9" y="1523661"/>
            <a:ext cx="6007000" cy="33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2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7504" y="159139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METAS ALCANÇADAS</a:t>
            </a:r>
          </a:p>
          <a:p>
            <a:pPr algn="ctr"/>
            <a:r>
              <a:rPr lang="pt-BR" sz="2400" b="1" dirty="0" smtClean="0"/>
              <a:t>8.1 EFICIÊNCIA ENERGÉTICA NA  ILUMINAÇÃO PÚBLICA</a:t>
            </a:r>
          </a:p>
          <a:p>
            <a:pPr algn="ctr"/>
            <a:r>
              <a:rPr lang="pt-BR" sz="2800" b="1" dirty="0" smtClean="0">
                <a:solidFill>
                  <a:srgbClr val="00B0F0"/>
                </a:solidFill>
              </a:rPr>
              <a:t>Troca de luminárias Led e postes galvanizados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R$ 149.722,36 – Recursos COSIP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0463"/>
            <a:ext cx="4240794" cy="28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33" y="2190463"/>
            <a:ext cx="4919067" cy="28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87824" y="4698380"/>
            <a:ext cx="2114233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PRAÇA JACOB LOCKS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0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35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94" y="1871074"/>
            <a:ext cx="5291807" cy="320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57" y="0"/>
            <a:ext cx="4392488" cy="34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742125" y="1501742"/>
            <a:ext cx="3016723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ACESSO PRINCIPAL DA CIDADE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04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27021"/>
            <a:ext cx="3563888" cy="313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21"/>
            <a:ext cx="4784452" cy="31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4730"/>
            <a:ext cx="3993174" cy="328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26364" y="3129783"/>
            <a:ext cx="2169889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PRAÇA DA BANDEIRA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4789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780"/>
            <a:ext cx="2908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1846"/>
            <a:ext cx="3168650" cy="46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36" y="0"/>
            <a:ext cx="29083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36" y="2262015"/>
            <a:ext cx="3006452" cy="288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887836" y="1995686"/>
            <a:ext cx="3760966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DUAS PONTES DE ACESSO A TUBARÃO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924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26" y="32250"/>
            <a:ext cx="643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SISTEMA DE ORDEM DE SERVIÇOS E OBRAS</a:t>
            </a:r>
          </a:p>
          <a:p>
            <a:pPr algn="ctr"/>
            <a:r>
              <a:rPr lang="pt-BR" sz="2400" b="1" dirty="0" smtClean="0"/>
              <a:t> (SOS-OBRAS)</a:t>
            </a:r>
          </a:p>
          <a:p>
            <a:pPr algn="ctr"/>
            <a:r>
              <a:rPr lang="pt-BR" sz="2400" b="1" dirty="0" smtClean="0"/>
              <a:t>MAIO – AGOSTO 2021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6164" y="4454600"/>
            <a:ext cx="863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*Quantitativo que é registrado pelo sistema de ordens de serviço.  Podendo haver um número maior devido aos chamados  que foram resolvidos na rua e não foram registrados.</a:t>
            </a:r>
            <a:endParaRPr lang="pt-BR" sz="11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80352"/>
            <a:ext cx="5544616" cy="32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83490"/>
              </p:ext>
            </p:extLst>
          </p:nvPr>
        </p:nvGraphicFramePr>
        <p:xfrm>
          <a:off x="179512" y="1424166"/>
          <a:ext cx="296992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532"/>
                <a:gridCol w="648390"/>
              </a:tblGrid>
              <a:tr h="317576">
                <a:tc>
                  <a:txBody>
                    <a:bodyPr/>
                    <a:lstStyle/>
                    <a:p>
                      <a:r>
                        <a:rPr lang="pt-BR" dirty="0" smtClean="0"/>
                        <a:t>REGISTROS</a:t>
                      </a:r>
                      <a:r>
                        <a:rPr lang="pt-BR" baseline="0" dirty="0" smtClean="0"/>
                        <a:t> SERVIÇOS E OBRAS EM GERAL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264</a:t>
                      </a:r>
                      <a:endParaRPr lang="pt-BR" dirty="0"/>
                    </a:p>
                  </a:txBody>
                  <a:tcPr/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pt-BR" dirty="0" smtClean="0"/>
                        <a:t>PEDIDOS DE RUAS </a:t>
                      </a:r>
                      <a:r>
                        <a:rPr lang="pt-BR" baseline="0" dirty="0" smtClean="0"/>
                        <a:t>P/ TAPAR BURACOS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70</a:t>
                      </a:r>
                      <a:endParaRPr lang="pt-BR" dirty="0"/>
                    </a:p>
                  </a:txBody>
                  <a:tcPr/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pt-BR" dirty="0" smtClean="0"/>
                        <a:t>PEDIDOS DE RUAS P/</a:t>
                      </a:r>
                      <a:r>
                        <a:rPr lang="pt-BR" baseline="0" dirty="0" smtClean="0"/>
                        <a:t> PATROLAMENTO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38</a:t>
                      </a:r>
                      <a:endParaRPr lang="pt-BR" dirty="0"/>
                    </a:p>
                  </a:txBody>
                  <a:tcPr/>
                </a:tc>
              </a:tr>
              <a:tr h="154280">
                <a:tc>
                  <a:txBody>
                    <a:bodyPr/>
                    <a:lstStyle/>
                    <a:p>
                      <a:r>
                        <a:rPr lang="pt-BR" dirty="0" smtClean="0"/>
                        <a:t>LIGAÇÕES DE REDE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26</a:t>
                      </a:r>
                      <a:endParaRPr lang="pt-BR" dirty="0"/>
                    </a:p>
                  </a:txBody>
                  <a:tcPr/>
                </a:tc>
              </a:tr>
              <a:tr h="154280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SOLICITAÇÕES REGISTRADAS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398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32004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9582"/>
            <a:ext cx="3520161" cy="392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347864" y="699800"/>
            <a:ext cx="1289195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ILHOTINHA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94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654"/>
            <a:ext cx="5943600" cy="277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627534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 smtClean="0"/>
              <a:t>EXECUÇÃO da </a:t>
            </a:r>
            <a:r>
              <a:rPr lang="pt-BR" sz="2000" b="1" dirty="0"/>
              <a:t>ILUMINAÇÃO </a:t>
            </a:r>
            <a:r>
              <a:rPr lang="pt-BR" sz="2000" b="1" dirty="0" smtClean="0"/>
              <a:t>PÚBLICA 2º QUADRIMESTRE </a:t>
            </a:r>
            <a:r>
              <a:rPr lang="pt-BR" sz="2000" b="1" dirty="0" smtClean="0">
                <a:solidFill>
                  <a:srgbClr val="FF0000"/>
                </a:solidFill>
              </a:rPr>
              <a:t>R$ 298.425,63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27" y="1641325"/>
            <a:ext cx="3095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9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81876"/>
            <a:ext cx="623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10) GUARDA MUNICIPAL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" y="579415"/>
            <a:ext cx="3678835" cy="235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9944"/>
            <a:ext cx="5046712" cy="22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18" y="1995686"/>
            <a:ext cx="4070350" cy="30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37013" y="3795886"/>
            <a:ext cx="4474840" cy="65171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 smtClean="0"/>
              <a:t>Auxilio na realização das obras e serviços públicos das secretarias;</a:t>
            </a:r>
            <a:br>
              <a:rPr lang="pt-BR" sz="2000" b="1" dirty="0" smtClean="0"/>
            </a:br>
            <a:endParaRPr lang="pt-BR" sz="2000" b="1" dirty="0"/>
          </a:p>
        </p:txBody>
      </p:sp>
      <p:sp>
        <p:nvSpPr>
          <p:cNvPr id="2" name="Retângulo 1"/>
          <p:cNvSpPr/>
          <p:nvPr/>
        </p:nvSpPr>
        <p:spPr>
          <a:xfrm>
            <a:off x="132904" y="4299942"/>
            <a:ext cx="4684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/>
              <a:t>Guardas patrimoniais em escolas e </a:t>
            </a:r>
            <a:r>
              <a:rPr lang="pt-BR" sz="2000" b="1" dirty="0" err="1"/>
              <a:t>ESFs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132904" y="3003798"/>
            <a:ext cx="4705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 smtClean="0"/>
              <a:t>RADIOS COMUNICADORES INSTALADOS</a:t>
            </a:r>
          </a:p>
          <a:p>
            <a:r>
              <a:rPr lang="pt-BR" sz="2000" b="1" dirty="0" smtClean="0"/>
              <a:t>		</a:t>
            </a:r>
            <a:r>
              <a:rPr lang="pt-BR" sz="2000" b="1" dirty="0" smtClean="0">
                <a:solidFill>
                  <a:srgbClr val="FF0000"/>
                </a:solidFill>
              </a:rPr>
              <a:t>R$ 7.770,00 (12 meses)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388843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572000" y="1719848"/>
            <a:ext cx="43109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sz="2000" b="1" dirty="0" smtClean="0"/>
              <a:t>AUDIÊNCIA PÚBLICA SOBRE </a:t>
            </a:r>
          </a:p>
          <a:p>
            <a:pPr algn="ctr"/>
            <a:r>
              <a:rPr lang="pt-BR" sz="2000" b="1" dirty="0" smtClean="0"/>
              <a:t>SEGURANÇA PÚBLICA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 smtClean="0"/>
              <a:t>DEBATENDO A POSSIBILIDADE DO </a:t>
            </a:r>
          </a:p>
          <a:p>
            <a:pPr algn="ctr"/>
            <a:r>
              <a:rPr lang="pt-BR" sz="2000" b="1" dirty="0" smtClean="0"/>
              <a:t>ARMAMENTO DA GUARDA MUNICIPAL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2253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81876"/>
            <a:ext cx="637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MAIO – AGOSTO 2021</a:t>
            </a:r>
            <a:endParaRPr lang="pt-BR" sz="1600" b="1" dirty="0"/>
          </a:p>
          <a:p>
            <a:pPr algn="ctr"/>
            <a:r>
              <a:rPr lang="pt-BR" sz="2800" b="1" dirty="0" smtClean="0"/>
              <a:t>11) MEIO AMBIENTE E SANEAMENTO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2627784" y="1131591"/>
            <a:ext cx="6120680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ffectLst/>
                <a:ea typeface="Calibri"/>
                <a:cs typeface="Times New Roman"/>
              </a:rPr>
              <a:t>Planejament</a:t>
            </a:r>
            <a:r>
              <a:rPr lang="pt-BR" b="1" dirty="0" smtClean="0">
                <a:ea typeface="Calibri"/>
                <a:cs typeface="Times New Roman"/>
              </a:rPr>
              <a:t>o e lançamento da </a:t>
            </a:r>
            <a:r>
              <a:rPr lang="pt-BR" b="1" dirty="0" smtClean="0">
                <a:effectLst/>
                <a:ea typeface="Calibri"/>
                <a:cs typeface="Times New Roman"/>
              </a:rPr>
              <a:t>CAMPANHA CIDADE LIMPA</a:t>
            </a:r>
            <a:endParaRPr lang="pt-BR" sz="1600" dirty="0">
              <a:effectLst/>
              <a:ea typeface="Calibri"/>
              <a:cs typeface="Times New Roman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2627785" y="2571750"/>
            <a:ext cx="6120680" cy="68707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effectLst/>
                <a:ea typeface="Calibri"/>
                <a:cs typeface="Times New Roman"/>
              </a:rPr>
              <a:t>ACOMPANHAMENTO DA DEFESA CIVIL NO MONITORAMENTO, AÇÕES DE RISCOS E PLANO DE CONTINGÊNCIA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2627784" y="3507854"/>
            <a:ext cx="6120681" cy="68670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dirty="0" smtClean="0">
                <a:ea typeface="Calibri"/>
                <a:cs typeface="Times New Roman"/>
              </a:rPr>
              <a:t>MEMBRO DO </a:t>
            </a:r>
            <a:r>
              <a:rPr lang="pt-BR" sz="1600" b="1" dirty="0" smtClean="0">
                <a:ea typeface="Calibri"/>
                <a:cs typeface="Times New Roman"/>
              </a:rPr>
              <a:t>GRUPO TECNICO </a:t>
            </a:r>
            <a:r>
              <a:rPr lang="pt-BR" sz="1600" dirty="0" smtClean="0">
                <a:ea typeface="Calibri"/>
                <a:cs typeface="Times New Roman"/>
              </a:rPr>
              <a:t>DE APOIO </a:t>
            </a:r>
            <a:r>
              <a:rPr lang="pt-BR" b="1" dirty="0" smtClean="0">
                <a:ea typeface="Calibri"/>
                <a:cs typeface="Times New Roman"/>
              </a:rPr>
              <a:t>NO MAPEAMENTO DE ÁREAS DE RISCOS</a:t>
            </a:r>
            <a:r>
              <a:rPr lang="pt-BR" sz="1600" dirty="0" smtClean="0">
                <a:ea typeface="Calibri"/>
                <a:cs typeface="Times New Roman"/>
              </a:rPr>
              <a:t> E DO PLANO DE CONTINGÊNCIA DA DF.</a:t>
            </a:r>
            <a:endParaRPr lang="pt-BR" sz="1600" dirty="0">
              <a:effectLst/>
              <a:ea typeface="Calibri"/>
              <a:cs typeface="Times New Roman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2627785" y="4333875"/>
            <a:ext cx="6101546" cy="614139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 smtClean="0">
                <a:ea typeface="Calibri"/>
                <a:cs typeface="Times New Roman"/>
              </a:rPr>
              <a:t>INICIAMOS MAPEAMENTO E DIAGNÓSTICOS DAS </a:t>
            </a:r>
          </a:p>
          <a:p>
            <a:pPr algn="ctr"/>
            <a:r>
              <a:rPr lang="pt-BR" b="1" dirty="0" smtClean="0">
                <a:ea typeface="Calibri"/>
                <a:cs typeface="Times New Roman"/>
              </a:rPr>
              <a:t>ÁREAS VERDES URBANAS</a:t>
            </a:r>
            <a:endParaRPr lang="pt-BR" b="1" dirty="0">
              <a:effectLst/>
              <a:ea typeface="Calibri"/>
              <a:cs typeface="Times New Roman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07504" y="2571750"/>
            <a:ext cx="1944216" cy="977305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effectLst/>
                <a:ea typeface="Calibri"/>
                <a:cs typeface="Times New Roman"/>
              </a:rPr>
              <a:t>MEIO AMBIENTE</a:t>
            </a:r>
          </a:p>
          <a:p>
            <a:pPr algn="ctr"/>
            <a:r>
              <a:rPr lang="pt-BR" sz="2000" b="1" dirty="0" smtClean="0">
                <a:ea typeface="Calibri"/>
                <a:cs typeface="Times New Roman"/>
              </a:rPr>
              <a:t>(DEMA)</a:t>
            </a:r>
            <a:endParaRPr lang="pt-BR" sz="1600" dirty="0">
              <a:effectLst/>
              <a:ea typeface="Calibri"/>
              <a:cs typeface="Times New Roman"/>
            </a:endParaRPr>
          </a:p>
        </p:txBody>
      </p:sp>
      <p:sp>
        <p:nvSpPr>
          <p:cNvPr id="12" name="Chave esquerda 11"/>
          <p:cNvSpPr/>
          <p:nvPr/>
        </p:nvSpPr>
        <p:spPr>
          <a:xfrm>
            <a:off x="2174429" y="963803"/>
            <a:ext cx="453355" cy="405621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627785" y="1779662"/>
            <a:ext cx="6120680" cy="68707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dirty="0" smtClean="0">
                <a:ea typeface="Calibri"/>
                <a:cs typeface="Times New Roman"/>
              </a:rPr>
              <a:t>REALIZAÇÃO SEMANA DO MEIO AMBIENTE - JUNHO</a:t>
            </a:r>
            <a:endParaRPr lang="pt-BR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05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5" y="80185"/>
            <a:ext cx="4543525" cy="19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9662"/>
            <a:ext cx="3384376" cy="33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83718"/>
            <a:ext cx="4968552" cy="28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788024" y="1070909"/>
            <a:ext cx="411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b="1" dirty="0" smtClean="0"/>
              <a:t>MONITORAMENTO DE ÁGUA SUBSTERRÂNEA, ATRAVÉS DO SERVIÇO GEOLÓGICO DO BRASIL.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b="1" dirty="0" smtClean="0"/>
              <a:t>INSTALAÇÃO POÇO MONITORAMENTO.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84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6225"/>
            <a:ext cx="27559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48"/>
            <a:ext cx="3041650" cy="349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2698750" cy="505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8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512" y="94556"/>
            <a:ext cx="6330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b="1" dirty="0" smtClean="0"/>
              <a:t>ESPAÇOS PROTEGIDOS E ÁREAS VERDES URBANAS</a:t>
            </a:r>
            <a:endParaRPr lang="pt-BR" sz="2200" dirty="0"/>
          </a:p>
        </p:txBody>
      </p:sp>
      <p:sp>
        <p:nvSpPr>
          <p:cNvPr id="6" name="Retângulo 5"/>
          <p:cNvSpPr/>
          <p:nvPr/>
        </p:nvSpPr>
        <p:spPr>
          <a:xfrm>
            <a:off x="179512" y="523588"/>
            <a:ext cx="62646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Junto ao depto Planejamento urbano – Contratação para </a:t>
            </a:r>
            <a:r>
              <a:rPr lang="pt-BR" b="1" dirty="0" smtClean="0">
                <a:solidFill>
                  <a:srgbClr val="00B050"/>
                </a:solidFill>
              </a:rPr>
              <a:t>Elaboração do </a:t>
            </a:r>
            <a:r>
              <a:rPr lang="pt-BR" b="1" u="sng" dirty="0" smtClean="0">
                <a:solidFill>
                  <a:srgbClr val="00B050"/>
                </a:solidFill>
              </a:rPr>
              <a:t>Plano de Arborização Urbana </a:t>
            </a:r>
            <a:r>
              <a:rPr lang="pt-BR" b="1" dirty="0" smtClean="0">
                <a:solidFill>
                  <a:srgbClr val="00B050"/>
                </a:solidFill>
              </a:rPr>
              <a:t>e Implantação do “Parque dos sentidos” – parque urbano na Lagoa do Barreiro</a:t>
            </a:r>
          </a:p>
          <a:p>
            <a:r>
              <a:rPr lang="pt-BR" sz="1400" b="1" dirty="0" smtClean="0">
                <a:solidFill>
                  <a:srgbClr val="FF0000"/>
                </a:solidFill>
              </a:rPr>
              <a:t>INICIADO EM JULHO - EM FASE DE ESTUDOS E ELABORAÇÃO</a:t>
            </a:r>
            <a:endParaRPr lang="pt-BR" sz="1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9" y="1851670"/>
            <a:ext cx="5554191" cy="28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91630"/>
            <a:ext cx="2973845" cy="32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0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512" y="123478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AQUISIÇÃO DE NOVAS PLACAS PARA EDUCAÇÃO AMBIENTAL NOS ESPAÇOS PROTEGIDOS </a:t>
            </a:r>
            <a:endParaRPr lang="pt-BR" b="1" dirty="0"/>
          </a:p>
          <a:p>
            <a:r>
              <a:rPr lang="pt-BR" b="1" dirty="0" smtClean="0">
                <a:solidFill>
                  <a:srgbClr val="00B050"/>
                </a:solidFill>
              </a:rPr>
              <a:t>MAPEAMENTO DAS ÁREAS VERDES URBANAS EM ELABORAÇÃO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73052"/>
            <a:ext cx="2736304" cy="379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9" y="1203598"/>
            <a:ext cx="3319227" cy="37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80" y="1173052"/>
            <a:ext cx="2592288" cy="379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7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5566" y="51470"/>
            <a:ext cx="6624736" cy="651719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 smtClean="0"/>
              <a:t>CIDADE LIMPA - </a:t>
            </a:r>
            <a:r>
              <a:rPr lang="pt-BR" sz="2000" b="1" dirty="0"/>
              <a:t>L</a:t>
            </a:r>
            <a:r>
              <a:rPr lang="pt-BR" sz="2000" b="1" dirty="0" smtClean="0"/>
              <a:t>ançamento</a:t>
            </a:r>
            <a:endParaRPr lang="pt-BR" sz="2000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49" y="1419622"/>
            <a:ext cx="3276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1750"/>
            <a:ext cx="5328592" cy="25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8493"/>
            <a:ext cx="5310485" cy="20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30" y="1419622"/>
            <a:ext cx="2877973" cy="352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00837"/>
            <a:ext cx="5688633" cy="335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2337" y="195486"/>
            <a:ext cx="64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lt"/>
              <a:buAutoNum type="arabicParenR"/>
            </a:pPr>
            <a:r>
              <a:rPr lang="pt-BR" sz="2400" b="1" dirty="0"/>
              <a:t>DRENAGEM PLUVIAL </a:t>
            </a:r>
            <a:r>
              <a:rPr lang="pt-BR" b="1" dirty="0"/>
              <a:t>MAIO – AGOSTO 2021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1.1 LIGAÇÕES EM REDES DOMICILIARES – </a:t>
            </a:r>
            <a:r>
              <a:rPr lang="pt-BR" sz="2000" b="1" dirty="0" smtClean="0"/>
              <a:t>27 TOTAL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5925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3599"/>
            <a:ext cx="2208997" cy="37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3598"/>
            <a:ext cx="2160240" cy="37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03598"/>
            <a:ext cx="2107247" cy="37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51520" y="123478"/>
            <a:ext cx="55317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 smtClean="0"/>
              <a:t>RESÍDUOS DA LOGÍSTICA REVERSA – </a:t>
            </a:r>
          </a:p>
          <a:p>
            <a:r>
              <a:rPr lang="pt-BR" sz="2000" b="1" dirty="0" smtClean="0"/>
              <a:t>IMPLANTAÇÃO DOS ECOPONTOS ITINERANTES E </a:t>
            </a:r>
          </a:p>
          <a:p>
            <a:r>
              <a:rPr lang="pt-BR" sz="2000" b="1" dirty="0" smtClean="0"/>
              <a:t>DO CALENDÁRIO DE COLETA COLETIVA COM A CDL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6804248" y="1575395"/>
            <a:ext cx="2232248" cy="330061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effectLst/>
                <a:ea typeface="Calibri"/>
                <a:cs typeface="Times New Roman"/>
              </a:rPr>
              <a:t>INICIADO EM JUNHO</a:t>
            </a:r>
          </a:p>
          <a:p>
            <a:pPr algn="ctr"/>
            <a:endParaRPr lang="pt-BR" sz="2000" b="1" dirty="0">
              <a:ea typeface="Calibri"/>
              <a:cs typeface="Times New Roman"/>
            </a:endParaRPr>
          </a:p>
          <a:p>
            <a:pPr algn="ctr"/>
            <a:r>
              <a:rPr lang="pt-BR" sz="1600" b="1" dirty="0" smtClean="0">
                <a:ea typeface="Calibri"/>
                <a:cs typeface="Times New Roman"/>
              </a:rPr>
              <a:t>LANÇADO EDITAL CHAMADA PÚBLICA PARA </a:t>
            </a:r>
            <a:r>
              <a:rPr lang="pt-BR" sz="1600" b="1" dirty="0" smtClean="0">
                <a:solidFill>
                  <a:srgbClr val="FF0000"/>
                </a:solidFill>
                <a:ea typeface="Calibri"/>
                <a:cs typeface="Times New Roman"/>
              </a:rPr>
              <a:t>CREDENCIAMENTO DE EMPRESAS COLETORAS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RESIDUOS ELETROELETRONICOS</a:t>
            </a:r>
            <a:endParaRPr lang="pt-BR" sz="1600" b="1" dirty="0">
              <a:solidFill>
                <a:srgbClr val="FF0000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70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1838"/>
            <a:ext cx="3096344" cy="30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07654"/>
            <a:ext cx="3990975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79512" y="65187"/>
            <a:ext cx="30963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RESÍDUOS DA SAÚDE – </a:t>
            </a:r>
          </a:p>
          <a:p>
            <a:r>
              <a:rPr lang="pt-BR" b="1" u="sng" dirty="0" smtClean="0"/>
              <a:t>APOIO A SEC. </a:t>
            </a:r>
            <a:r>
              <a:rPr lang="pt-BR" b="1" u="sng" dirty="0"/>
              <a:t>d</a:t>
            </a:r>
            <a:r>
              <a:rPr lang="pt-BR" b="1" u="sng" dirty="0" smtClean="0"/>
              <a:t>a SAÚDE</a:t>
            </a:r>
          </a:p>
          <a:p>
            <a:endParaRPr lang="pt-BR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CAPACITAÇÃO SERVIDORES PARA ELABORAÇÃO DO PLANO DE GERENCIAMENTO DE RESÍDUOS DA SAÚDE</a:t>
            </a:r>
          </a:p>
          <a:p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PLANEJAMENTO PARA LOGÍSTICA REVERSA DE MEDICAMENTOS VENCIDOS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DEFINIÇÃO DOS ECOPONTOS PARA COLETA DE MEDICAMENTOS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3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51670"/>
            <a:ext cx="5248210" cy="266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25789" y="123478"/>
            <a:ext cx="648074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 smtClean="0"/>
              <a:t>RESÍDUOS PATRIMONIAIS INSERVÍVEIS – </a:t>
            </a:r>
          </a:p>
          <a:p>
            <a:r>
              <a:rPr lang="pt-BR" sz="2000" b="1" dirty="0" smtClean="0"/>
              <a:t>AUXILIO NA SEGREGAÇÃO PARA </a:t>
            </a:r>
          </a:p>
          <a:p>
            <a:r>
              <a:rPr lang="pt-BR" sz="2000" b="1" dirty="0" smtClean="0"/>
              <a:t>DESCARTE TEMPORÁRIO E DISPOSIÇÃO FINAL ADEQUADOS</a:t>
            </a:r>
          </a:p>
          <a:p>
            <a:r>
              <a:rPr lang="pt-BR" sz="1600" b="1" dirty="0" smtClean="0"/>
              <a:t>RESÍDUOS ESPECIFICOS</a:t>
            </a:r>
            <a:endParaRPr lang="pt-BR" sz="16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467544" y="1491630"/>
            <a:ext cx="2664296" cy="33843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 smtClean="0">
                <a:effectLst/>
                <a:ea typeface="Calibri"/>
                <a:cs typeface="Times New Roman"/>
              </a:rPr>
              <a:t>INICIADO EM JUNHO</a:t>
            </a:r>
          </a:p>
          <a:p>
            <a:pPr algn="ctr"/>
            <a:endParaRPr lang="pt-BR" sz="2000" b="1" dirty="0">
              <a:ea typeface="Calibri"/>
              <a:cs typeface="Times New Roman"/>
            </a:endParaRPr>
          </a:p>
          <a:p>
            <a:pPr algn="ctr"/>
            <a:r>
              <a:rPr lang="pt-BR" sz="1600" b="1" dirty="0" smtClean="0">
                <a:ea typeface="Calibri"/>
                <a:cs typeface="Times New Roman"/>
              </a:rPr>
              <a:t>LANÇADO EDITAL CHAMADA PÚBLICA PARA </a:t>
            </a:r>
            <a:r>
              <a:rPr lang="pt-BR" sz="1600" b="1" dirty="0" smtClean="0">
                <a:solidFill>
                  <a:srgbClr val="FF0000"/>
                </a:solidFill>
                <a:ea typeface="Calibri"/>
                <a:cs typeface="Times New Roman"/>
              </a:rPr>
              <a:t>CREDENCIAMENTO DE EMPRESAS COLETORAS DE RESÍDUOS ESPECÍFICOS DA LOGÍSTICA REVERSA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E DE CLASSE A</a:t>
            </a:r>
          </a:p>
          <a:p>
            <a:pPr algn="ctr"/>
            <a:r>
              <a:rPr lang="pt-BR" sz="1600" b="1" dirty="0" smtClean="0">
                <a:ea typeface="Calibri"/>
                <a:cs typeface="Times New Roman"/>
              </a:rPr>
              <a:t>(CONTAMINANTES</a:t>
            </a:r>
            <a:r>
              <a:rPr lang="pt-BR" sz="1600" b="1" dirty="0">
                <a:ea typeface="Calibri"/>
                <a:cs typeface="Times New Roman"/>
              </a:rPr>
              <a:t>)</a:t>
            </a:r>
            <a:endParaRPr lang="pt-BR" sz="1600" b="1" dirty="0" smtClean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2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5794" y="3075806"/>
            <a:ext cx="653265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u="sng" dirty="0"/>
              <a:t>LIMPEZA E </a:t>
            </a:r>
            <a:r>
              <a:rPr lang="pt-BR" b="1" u="sng" dirty="0" smtClean="0"/>
              <a:t>CONSERVAÇÃO URBANA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(</a:t>
            </a:r>
            <a:r>
              <a:rPr lang="pt-BR" sz="2200" b="1" dirty="0" smtClean="0">
                <a:solidFill>
                  <a:srgbClr val="00B050"/>
                </a:solidFill>
              </a:rPr>
              <a:t>DESASSOREAMENTO E LIMPEZA CANAL SANTA LUCIA </a:t>
            </a:r>
            <a:r>
              <a:rPr lang="pt-BR" b="1" dirty="0" smtClean="0"/>
              <a:t>– ESTUDOS TECNICOS E MAPEAMENTO JUNTO A EQUIPE DA AMUREL) </a:t>
            </a:r>
          </a:p>
          <a:p>
            <a:pPr algn="ctr"/>
            <a:endParaRPr lang="pt-BR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22"/>
            <a:ext cx="3024336" cy="292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8048"/>
            <a:ext cx="2495550" cy="511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96" y="0"/>
            <a:ext cx="3351670" cy="294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8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7"/>
            <a:ext cx="2592288" cy="49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/>
          <a:stretch/>
        </p:blipFill>
        <p:spPr bwMode="auto">
          <a:xfrm>
            <a:off x="3060080" y="1578260"/>
            <a:ext cx="3024336" cy="343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3477"/>
            <a:ext cx="2520280" cy="489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08755" y="255588"/>
            <a:ext cx="3589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LIMPEZA E CONSERVAÇÃO </a:t>
            </a:r>
            <a:r>
              <a:rPr lang="pt-BR" b="1" u="sng" dirty="0" smtClean="0"/>
              <a:t>URBANA</a:t>
            </a:r>
          </a:p>
          <a:p>
            <a:pPr algn="ctr"/>
            <a:r>
              <a:rPr lang="pt-BR" b="1" u="sng" dirty="0" smtClean="0"/>
              <a:t>PERIÓDICAS</a:t>
            </a:r>
          </a:p>
          <a:p>
            <a:pPr algn="ctr"/>
            <a:endParaRPr lang="pt-BR" b="1" u="sng" dirty="0"/>
          </a:p>
          <a:p>
            <a:pPr algn="ctr"/>
            <a:r>
              <a:rPr lang="pt-BR" b="1" u="sng" dirty="0" smtClean="0"/>
              <a:t>MÃO-DE-OBRA PRÓPRIA</a:t>
            </a:r>
            <a:endParaRPr lang="pt-BR" b="1" u="sng" dirty="0"/>
          </a:p>
        </p:txBody>
      </p:sp>
    </p:spTree>
    <p:extLst>
      <p:ext uri="{BB962C8B-B14F-4D97-AF65-F5344CB8AC3E}">
        <p14:creationId xmlns:p14="http://schemas.microsoft.com/office/powerpoint/2010/main" val="39892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" y="0"/>
            <a:ext cx="2627784" cy="394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55" y="699542"/>
            <a:ext cx="2717800" cy="37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19622"/>
            <a:ext cx="3839889" cy="35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06" y="1787004"/>
            <a:ext cx="2987824" cy="326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6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90765" y="123478"/>
            <a:ext cx="75145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 smtClean="0"/>
              <a:t>MANEJO DE RESÍDUOS DOMICILIARES E DE LIMPEZA URBANA -  </a:t>
            </a:r>
            <a:r>
              <a:rPr lang="pt-BR" sz="2000" b="1" dirty="0" smtClean="0">
                <a:solidFill>
                  <a:srgbClr val="FF0000"/>
                </a:solidFill>
              </a:rPr>
              <a:t>SANEAMENTO </a:t>
            </a:r>
          </a:p>
          <a:p>
            <a:r>
              <a:rPr lang="pt-BR" sz="2000" b="1" dirty="0" smtClean="0"/>
              <a:t>1. COLETA CONVENCIONAL + TRANSPORTE </a:t>
            </a:r>
          </a:p>
          <a:p>
            <a:r>
              <a:rPr lang="pt-BR" sz="2000" b="1" dirty="0" smtClean="0"/>
              <a:t>2. DISPOSIÇÃO FINAL 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TOTAL EXECUTADOS QUADRIMESTRE R$ 585.916,17</a:t>
            </a:r>
            <a:endParaRPr lang="pt-BR" sz="1600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9" y="1923678"/>
            <a:ext cx="8641283" cy="285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7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17" y="1131590"/>
            <a:ext cx="3124200" cy="395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3" y="938524"/>
            <a:ext cx="3194099" cy="414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7695"/>
            <a:ext cx="4392488" cy="30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23528" y="80382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/>
              <a:t>LIMPEZAS e ATENDIMENTOS EMERGENCIAL  - </a:t>
            </a:r>
          </a:p>
          <a:p>
            <a:r>
              <a:rPr lang="pt-BR" sz="2400" b="1" dirty="0" smtClean="0"/>
              <a:t>CHEIA E ALAGAMENTO MÊS DE JUNHO</a:t>
            </a:r>
          </a:p>
        </p:txBody>
      </p:sp>
    </p:spTree>
    <p:extLst>
      <p:ext uri="{BB962C8B-B14F-4D97-AF65-F5344CB8AC3E}">
        <p14:creationId xmlns:p14="http://schemas.microsoft.com/office/powerpoint/2010/main" val="36821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Secretaria de Obras, Viação, Trânsito e Meio Ambiente 1º Quadrimestre 2021</a:t>
            </a:r>
            <a:endParaRPr lang="pt-B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71550"/>
            <a:ext cx="3183280" cy="424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" y="771550"/>
            <a:ext cx="3160024" cy="424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180583"/>
            <a:ext cx="4171950" cy="383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512" y="123478"/>
            <a:ext cx="6192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u="sng" dirty="0" smtClean="0"/>
              <a:t>Pontos ALAGAMENTOS </a:t>
            </a:r>
            <a:r>
              <a:rPr lang="pt-BR" sz="2400" b="1" u="sng" dirty="0"/>
              <a:t>SEMANA </a:t>
            </a:r>
            <a:r>
              <a:rPr lang="pt-BR" sz="2400" b="1" u="sng" dirty="0" smtClean="0"/>
              <a:t>09/06/2021</a:t>
            </a:r>
          </a:p>
          <a:p>
            <a:endParaRPr lang="pt-BR" dirty="0"/>
          </a:p>
          <a:p>
            <a:r>
              <a:rPr lang="pt-BR" dirty="0"/>
              <a:t>Avenida </a:t>
            </a:r>
            <a:r>
              <a:rPr lang="pt-BR" dirty="0" smtClean="0"/>
              <a:t>Gen. Mendonça </a:t>
            </a:r>
            <a:r>
              <a:rPr lang="pt-BR" dirty="0"/>
              <a:t>Lima</a:t>
            </a:r>
          </a:p>
          <a:p>
            <a:r>
              <a:rPr lang="pt-BR" dirty="0"/>
              <a:t>Rótula do Expedito</a:t>
            </a:r>
          </a:p>
          <a:p>
            <a:r>
              <a:rPr lang="pt-BR" dirty="0"/>
              <a:t>Esquina João </a:t>
            </a:r>
            <a:r>
              <a:rPr lang="pt-BR" dirty="0" smtClean="0"/>
              <a:t>Goulart com a Av. Osvaldo </a:t>
            </a:r>
            <a:r>
              <a:rPr lang="pt-BR" dirty="0"/>
              <a:t>Pinto da Veiga</a:t>
            </a:r>
          </a:p>
          <a:p>
            <a:r>
              <a:rPr lang="pt-BR" dirty="0"/>
              <a:t>Atrás parquinho Loteamento Camila</a:t>
            </a:r>
          </a:p>
          <a:p>
            <a:r>
              <a:rPr lang="pt-BR" dirty="0"/>
              <a:t>Rua João José Corrêa, 03 de maio</a:t>
            </a:r>
          </a:p>
          <a:p>
            <a:r>
              <a:rPr lang="pt-BR" dirty="0"/>
              <a:t>Rua da </a:t>
            </a:r>
            <a:r>
              <a:rPr lang="pt-BR" dirty="0" err="1"/>
              <a:t>Brocolit</a:t>
            </a:r>
            <a:r>
              <a:rPr lang="pt-BR" dirty="0"/>
              <a:t> – </a:t>
            </a:r>
            <a:r>
              <a:rPr lang="pt-BR" dirty="0" err="1"/>
              <a:t>Ilhotinha</a:t>
            </a:r>
            <a:endParaRPr lang="pt-BR" dirty="0"/>
          </a:p>
          <a:p>
            <a:r>
              <a:rPr lang="pt-BR" dirty="0"/>
              <a:t>Rua das </a:t>
            </a:r>
            <a:r>
              <a:rPr lang="pt-BR" dirty="0" err="1"/>
              <a:t>Hortências</a:t>
            </a:r>
            <a:r>
              <a:rPr lang="pt-BR" dirty="0"/>
              <a:t> – CAMBOTA</a:t>
            </a:r>
          </a:p>
          <a:p>
            <a:r>
              <a:rPr lang="pt-BR" dirty="0"/>
              <a:t>Rua ao lado da </a:t>
            </a:r>
            <a:r>
              <a:rPr lang="pt-BR" dirty="0" err="1" smtClean="0"/>
              <a:t>Prolimp</a:t>
            </a:r>
            <a:endParaRPr lang="pt-BR" dirty="0" smtClean="0"/>
          </a:p>
          <a:p>
            <a:r>
              <a:rPr lang="pt-BR" dirty="0" smtClean="0"/>
              <a:t>Rua José Domingos Bittencourt</a:t>
            </a:r>
          </a:p>
          <a:p>
            <a:r>
              <a:rPr lang="pt-BR" dirty="0" smtClean="0"/>
              <a:t>Mediações rua Santa Lucia</a:t>
            </a:r>
          </a:p>
          <a:p>
            <a:r>
              <a:rPr lang="pt-BR" dirty="0" smtClean="0"/>
              <a:t>Ruas do bairro Paraíso</a:t>
            </a: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32" y="1851670"/>
            <a:ext cx="5364088" cy="31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3019" y="99416"/>
            <a:ext cx="7708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1.2 MANUTENÇÕES DRENAGENS E TROCAS DE TUBOS</a:t>
            </a:r>
            <a:endParaRPr lang="pt-BR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2664296" cy="43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75606"/>
            <a:ext cx="3024336" cy="38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71550"/>
            <a:ext cx="2719561" cy="43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7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7653"/>
            <a:ext cx="644420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" y="1146989"/>
            <a:ext cx="5068645" cy="264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9582"/>
            <a:ext cx="4336330" cy="281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45" y="2528206"/>
            <a:ext cx="4113832" cy="24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025286" y="4362077"/>
            <a:ext cx="311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Fonte: Consórcio Saneamento, 08/2021.</a:t>
            </a:r>
          </a:p>
        </p:txBody>
      </p:sp>
      <p:sp>
        <p:nvSpPr>
          <p:cNvPr id="2" name="Retângulo 1"/>
          <p:cNvSpPr/>
          <p:nvPr/>
        </p:nvSpPr>
        <p:spPr>
          <a:xfrm>
            <a:off x="52206" y="40376"/>
            <a:ext cx="7240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ABASTECIMENTO PÚBLICO DE ÁGUA </a:t>
            </a:r>
            <a:r>
              <a:rPr lang="pt-BR" sz="2400" b="1" dirty="0" smtClean="0"/>
              <a:t> - SANEAMENTO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7969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" y="481861"/>
            <a:ext cx="4392488" cy="267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91" y="1817866"/>
            <a:ext cx="5314355" cy="314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7504" y="3296840"/>
            <a:ext cx="37200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AMPLIAÇÕES DE REDE - MAIO 2021</a:t>
            </a:r>
          </a:p>
          <a:p>
            <a:pPr algn="ctr"/>
            <a:r>
              <a:rPr lang="pt-BR" sz="1600" b="1" dirty="0" smtClean="0"/>
              <a:t>690 METROS LINEARES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1600" b="1" dirty="0" smtClean="0"/>
              <a:t>RUA JOSÉ PEDRO FAUSTO</a:t>
            </a:r>
          </a:p>
          <a:p>
            <a:pPr algn="ctr"/>
            <a:r>
              <a:rPr lang="pt-BR" sz="1600" b="1" dirty="0" smtClean="0"/>
              <a:t>TRECHO RUA RUTI BITTENCOURT E RUA LEONETE FRONTINA ALVES</a:t>
            </a:r>
          </a:p>
          <a:p>
            <a:pPr algn="ctr"/>
            <a:endParaRPr lang="pt-BR" sz="1600" b="1" dirty="0" smtClean="0"/>
          </a:p>
        </p:txBody>
      </p:sp>
      <p:sp>
        <p:nvSpPr>
          <p:cNvPr id="9" name="Retângulo 8"/>
          <p:cNvSpPr/>
          <p:nvPr/>
        </p:nvSpPr>
        <p:spPr>
          <a:xfrm>
            <a:off x="107504" y="112529"/>
            <a:ext cx="846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Grupo II – Melhoria do Sistema de Abastecimento de Água e Crescimento Vegetativo</a:t>
            </a:r>
          </a:p>
        </p:txBody>
      </p:sp>
    </p:spTree>
    <p:extLst>
      <p:ext uri="{BB962C8B-B14F-4D97-AF65-F5344CB8AC3E}">
        <p14:creationId xmlns:p14="http://schemas.microsoft.com/office/powerpoint/2010/main" val="638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" y="627534"/>
            <a:ext cx="6307029" cy="404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7504" y="112529"/>
            <a:ext cx="846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Grupo II – Melhoria do Sistema de Abastecimento de Água e Crescimento Vegetativo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292080" y="1995686"/>
            <a:ext cx="35993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AMPLIAÇÕES DE REDE –</a:t>
            </a:r>
          </a:p>
          <a:p>
            <a:pPr algn="ctr"/>
            <a:r>
              <a:rPr lang="pt-BR" b="1" dirty="0" smtClean="0"/>
              <a:t> JULHO 2021</a:t>
            </a:r>
          </a:p>
          <a:p>
            <a:pPr algn="ctr"/>
            <a:endParaRPr lang="pt-BR" b="1" dirty="0" smtClean="0"/>
          </a:p>
          <a:p>
            <a:pPr algn="ctr"/>
            <a:r>
              <a:rPr lang="pt-BR" sz="1600" b="1" dirty="0" smtClean="0"/>
              <a:t>168 METROS </a:t>
            </a:r>
          </a:p>
          <a:p>
            <a:pPr algn="ctr"/>
            <a:r>
              <a:rPr lang="pt-BR" sz="1600" b="1" dirty="0" smtClean="0"/>
              <a:t>RUA VICENTINA MAGDALENA</a:t>
            </a:r>
          </a:p>
        </p:txBody>
      </p:sp>
    </p:spTree>
    <p:extLst>
      <p:ext uri="{BB962C8B-B14F-4D97-AF65-F5344CB8AC3E}">
        <p14:creationId xmlns:p14="http://schemas.microsoft.com/office/powerpoint/2010/main" val="16750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5" y="1491630"/>
            <a:ext cx="4694235" cy="298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5796" y="4669854"/>
            <a:ext cx="311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Fonte: Consórcio Saneamento, 08/2021.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7572"/>
            <a:ext cx="403353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26913" y="2575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u="sng" dirty="0" smtClean="0"/>
              <a:t>JULHO </a:t>
            </a:r>
            <a:r>
              <a:rPr lang="pt-BR" sz="2000" b="1" dirty="0" smtClean="0"/>
              <a:t>foram </a:t>
            </a:r>
            <a:r>
              <a:rPr lang="pt-BR" sz="2000" b="1" dirty="0"/>
              <a:t>realizadas 430 substituições de </a:t>
            </a:r>
            <a:r>
              <a:rPr lang="pt-BR" sz="2000" b="1" dirty="0" smtClean="0"/>
              <a:t>hidrômetro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24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7" y="1923678"/>
            <a:ext cx="4290987" cy="313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57" y="1203598"/>
            <a:ext cx="4516760" cy="351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31395" y="51470"/>
            <a:ext cx="44999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AMPLIAÇÕES DE REDE - AGOSTO 2021</a:t>
            </a:r>
          </a:p>
          <a:p>
            <a:pPr algn="ctr"/>
            <a:r>
              <a:rPr lang="pt-BR" sz="1600" b="1" dirty="0" smtClean="0"/>
              <a:t>597 METROS LINEARES </a:t>
            </a:r>
          </a:p>
          <a:p>
            <a:pPr algn="ctr"/>
            <a:r>
              <a:rPr lang="pt-BR" sz="1600" b="1" dirty="0" smtClean="0"/>
              <a:t>03 RUAS</a:t>
            </a:r>
          </a:p>
          <a:p>
            <a:pPr algn="ctr"/>
            <a:r>
              <a:rPr lang="pt-BR" sz="1600" b="1" dirty="0" smtClean="0"/>
              <a:t>RUA MANOEL PAULINO DE OLIVEIRA</a:t>
            </a:r>
          </a:p>
          <a:p>
            <a:pPr algn="ctr"/>
            <a:r>
              <a:rPr lang="pt-BR" sz="1600" b="1" dirty="0" smtClean="0"/>
              <a:t>RUA MARCELINO MANOEL DA SILVA</a:t>
            </a:r>
          </a:p>
          <a:p>
            <a:pPr algn="ctr"/>
            <a:r>
              <a:rPr lang="pt-BR" sz="1600" b="1" dirty="0" smtClean="0"/>
              <a:t>TRECHO RUA DA LIBERDADE</a:t>
            </a:r>
          </a:p>
        </p:txBody>
      </p:sp>
      <p:sp>
        <p:nvSpPr>
          <p:cNvPr id="9" name="Retângulo 8"/>
          <p:cNvSpPr/>
          <p:nvPr/>
        </p:nvSpPr>
        <p:spPr>
          <a:xfrm>
            <a:off x="5966527" y="4835723"/>
            <a:ext cx="311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Fonte: Consórcio Saneamento, 08/2021.</a:t>
            </a:r>
          </a:p>
        </p:txBody>
      </p:sp>
    </p:spTree>
    <p:extLst>
      <p:ext uri="{BB962C8B-B14F-4D97-AF65-F5344CB8AC3E}">
        <p14:creationId xmlns:p14="http://schemas.microsoft.com/office/powerpoint/2010/main" val="697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5606"/>
            <a:ext cx="569571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" y="324892"/>
            <a:ext cx="332872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043460" y="4669854"/>
            <a:ext cx="311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Fonte: Consórcio Saneamento, 08/2021.</a:t>
            </a:r>
          </a:p>
        </p:txBody>
      </p:sp>
    </p:spTree>
    <p:extLst>
      <p:ext uri="{BB962C8B-B14F-4D97-AF65-F5344CB8AC3E}">
        <p14:creationId xmlns:p14="http://schemas.microsoft.com/office/powerpoint/2010/main" val="11933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6" y="977701"/>
            <a:ext cx="5168966" cy="332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66376" y="4362077"/>
            <a:ext cx="311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Fonte: Consórcio Saneamento, 08/2021.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62" y="1146014"/>
            <a:ext cx="3442234" cy="392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4755" y="123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b="1" u="sng" dirty="0" smtClean="0"/>
              <a:t>AGOSTO </a:t>
            </a:r>
            <a:r>
              <a:rPr lang="pt-BR" b="1" dirty="0"/>
              <a:t>foram realizadas </a:t>
            </a:r>
            <a:r>
              <a:rPr lang="pt-BR" b="1" dirty="0" smtClean="0"/>
              <a:t>176 substituições </a:t>
            </a:r>
            <a:r>
              <a:rPr lang="pt-BR" b="1" dirty="0"/>
              <a:t>de hidrômetro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6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789" y="123478"/>
            <a:ext cx="6218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OPERAÇÃO/MANUTENÇÃO E AMPLIAÇÃO SISTEMA PÚBLICO DE DISTRIBUIÇÃO DE ÁGUA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EXECUTADOS </a:t>
            </a:r>
            <a:endParaRPr lang="pt-BR" sz="1600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9224"/>
            <a:ext cx="4466059" cy="239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9782"/>
            <a:ext cx="39243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2056" y="1131590"/>
            <a:ext cx="853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Grupo I – Operação e Manutenção do Sistema de Abastecimento de Água e Sistema </a:t>
            </a:r>
            <a:r>
              <a:rPr lang="pt-BR" dirty="0" smtClean="0"/>
              <a:t>Comercial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12056" y="1777921"/>
            <a:ext cx="846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Grupo II – Melhoria do Sistema de Abastecimento de Água e Crescimento Vegetativo</a:t>
            </a:r>
          </a:p>
        </p:txBody>
      </p:sp>
    </p:spTree>
    <p:extLst>
      <p:ext uri="{BB962C8B-B14F-4D97-AF65-F5344CB8AC3E}">
        <p14:creationId xmlns:p14="http://schemas.microsoft.com/office/powerpoint/2010/main" val="22273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410929"/>
            <a:ext cx="4392488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 MUNICIPAL DE OBRAS,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VIA</a:t>
            </a:r>
            <a:r>
              <a:rPr lang="pt-BR" sz="28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ÃO, TRÂNSITO E MEIO AMBIENTE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800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Adam Dutra Machado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</a:t>
            </a:r>
            <a:r>
              <a:rPr kumimoji="0" lang="pt-B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Municipal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301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032388"/>
              </p:ext>
            </p:extLst>
          </p:nvPr>
        </p:nvGraphicFramePr>
        <p:xfrm>
          <a:off x="120080" y="123477"/>
          <a:ext cx="5892080" cy="2451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0" y="2698717"/>
            <a:ext cx="6036096" cy="244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56" y="1124772"/>
            <a:ext cx="2652852" cy="38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5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2336" y="100508"/>
            <a:ext cx="67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1.3 EXTENSÕES E NOVAS  REDES DE DRENAGEM</a:t>
            </a:r>
          </a:p>
          <a:p>
            <a:r>
              <a:rPr lang="pt-BR" sz="2400" b="1" dirty="0" smtClean="0"/>
              <a:t>REGISTRADAS EM 12 RUAS</a:t>
            </a:r>
            <a:endParaRPr lang="pt-BR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" y="1275606"/>
            <a:ext cx="2880320" cy="37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41" y="1275606"/>
            <a:ext cx="2973743" cy="374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89" y="1275606"/>
            <a:ext cx="2698998" cy="37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73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" y="100508"/>
            <a:ext cx="69010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RUA MARCELINO MANOEL DA SILVA – 380 metros executados</a:t>
            </a:r>
          </a:p>
          <a:p>
            <a:r>
              <a:rPr lang="pt-BR" b="1" dirty="0" smtClean="0"/>
              <a:t>RUA PAULO AGOSTINHO</a:t>
            </a:r>
            <a:r>
              <a:rPr lang="pt-BR" sz="2000" b="1" dirty="0" smtClean="0"/>
              <a:t> </a:t>
            </a:r>
            <a:r>
              <a:rPr lang="pt-BR" b="1" dirty="0" smtClean="0"/>
              <a:t>PEDROSO – 25 metros executados</a:t>
            </a:r>
            <a:endParaRPr lang="pt-B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" y="1347614"/>
            <a:ext cx="23939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16171"/>
            <a:ext cx="2248024" cy="376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7574"/>
            <a:ext cx="2905125" cy="3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36176"/>
            <a:ext cx="2933700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3780</TotalTime>
  <Words>1135</Words>
  <Application>Microsoft Office PowerPoint</Application>
  <PresentationFormat>Apresentação na tela (16:9)</PresentationFormat>
  <Paragraphs>223</Paragraphs>
  <Slides>68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6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MANUTENÇÃO VIÁRIA E PASSEIOS  PÚBLICOS</vt:lpstr>
      <vt:lpstr>3) REVITALIZA MAIS (INICIOU EM JULHO) Calçamentos/passeios/meio fio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Auxilio na realização das obras e serviços públicos das secretarias;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CIDADE LIMPA - Lançamento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731</cp:revision>
  <cp:lastPrinted>2021-09-30T11:41:38Z</cp:lastPrinted>
  <dcterms:created xsi:type="dcterms:W3CDTF">2021-05-10T18:20:11Z</dcterms:created>
  <dcterms:modified xsi:type="dcterms:W3CDTF">2021-09-30T11:42:05Z</dcterms:modified>
</cp:coreProperties>
</file>