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7" r:id="rId4"/>
    <p:sldId id="258" r:id="rId5"/>
    <p:sldId id="262" r:id="rId6"/>
    <p:sldId id="259" r:id="rId7"/>
    <p:sldId id="309" r:id="rId8"/>
    <p:sldId id="289" r:id="rId9"/>
    <p:sldId id="310" r:id="rId10"/>
    <p:sldId id="291" r:id="rId11"/>
    <p:sldId id="311" r:id="rId12"/>
    <p:sldId id="293" r:id="rId13"/>
    <p:sldId id="261" r:id="rId14"/>
    <p:sldId id="263" r:id="rId15"/>
    <p:sldId id="266" r:id="rId16"/>
    <p:sldId id="276" r:id="rId17"/>
    <p:sldId id="282" r:id="rId18"/>
    <p:sldId id="278" r:id="rId19"/>
    <p:sldId id="286" r:id="rId20"/>
    <p:sldId id="313" r:id="rId21"/>
    <p:sldId id="312" r:id="rId22"/>
    <p:sldId id="315" r:id="rId23"/>
    <p:sldId id="283" r:id="rId24"/>
    <p:sldId id="285" r:id="rId25"/>
    <p:sldId id="296" r:id="rId26"/>
    <p:sldId id="264" r:id="rId27"/>
    <p:sldId id="265" r:id="rId28"/>
    <p:sldId id="268" r:id="rId29"/>
    <p:sldId id="295" r:id="rId30"/>
    <p:sldId id="294" r:id="rId31"/>
    <p:sldId id="314" r:id="rId32"/>
    <p:sldId id="298" r:id="rId33"/>
    <p:sldId id="269" r:id="rId34"/>
    <p:sldId id="273" r:id="rId35"/>
    <p:sldId id="280" r:id="rId36"/>
    <p:sldId id="300" r:id="rId37"/>
    <p:sldId id="304" r:id="rId38"/>
    <p:sldId id="305" r:id="rId39"/>
    <p:sldId id="272" r:id="rId40"/>
    <p:sldId id="306" r:id="rId41"/>
    <p:sldId id="307" r:id="rId42"/>
    <p:sldId id="308" r:id="rId43"/>
  </p:sldIdLst>
  <p:sldSz cx="9144000" cy="5143500" type="screen16x9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B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3660" autoAdjust="0"/>
  </p:normalViewPr>
  <p:slideViewPr>
    <p:cSldViewPr>
      <p:cViewPr>
        <p:scale>
          <a:sx n="120" d="100"/>
          <a:sy n="120" d="100"/>
        </p:scale>
        <p:origin x="-1458" y="-5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7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57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7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08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42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2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B524B0-DCDA-4945-B206-949C5FEC045B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76.jpeg"/><Relationship Id="rId7" Type="http://schemas.openxmlformats.org/officeDocument/2006/relationships/image" Target="../media/image8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2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740478"/>
            <a:ext cx="482453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ASSISTÊNCIA SOCIAL</a:t>
            </a:r>
          </a:p>
          <a:p>
            <a:pPr algn="ctr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DA FAMÍLIA</a:t>
            </a:r>
          </a:p>
          <a:p>
            <a:pPr algn="ctr"/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</a:t>
            </a:r>
          </a:p>
          <a:p>
            <a:pPr algn="ctr"/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Quadrimestre de 2021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72548"/>
            <a:ext cx="2448272" cy="190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913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35646"/>
            <a:ext cx="2417177" cy="312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539552" y="987574"/>
            <a:ext cx="2138536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Campanha do agasalho no Parque Ambiental</a:t>
            </a:r>
            <a:endParaRPr lang="pt-BR" sz="1050" b="1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424152" y="1311610"/>
            <a:ext cx="52876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Realizado Campanha do Agasalho na Semana Municipal do Meio Ambiente, no Parque Ambiental Encantos do Sul</a:t>
            </a:r>
            <a:endParaRPr lang="pt-BR" b="1" dirty="0"/>
          </a:p>
        </p:txBody>
      </p:sp>
      <p:sp>
        <p:nvSpPr>
          <p:cNvPr id="9" name="AutoShape 2" descr="blob:https://web.whatsapp.com/1162cffc-eb2d-4b76-ae23-c64dd25931c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 descr="C:\Users\usuário\Desktop\WhatsApp Image 2021-09-30 at 08.22.0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2338584"/>
            <a:ext cx="1904725" cy="243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5796136" y="2787774"/>
            <a:ext cx="2795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Arrecadados roupas, cobertores, sapatos, que foram doados a pessoas em vulnerabilidade.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0826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6" y="1743658"/>
            <a:ext cx="3552395" cy="2664296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593903" y="1079773"/>
            <a:ext cx="2405420" cy="8635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Reunião com os oficineiros e equipe do CRAS/SCFV</a:t>
            </a:r>
            <a:endParaRPr lang="pt-BR" sz="1050" b="1" dirty="0">
              <a:solidFill>
                <a:schemeClr val="tx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83466"/>
            <a:ext cx="3060441" cy="1584176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5718158" y="1223253"/>
            <a:ext cx="2520280" cy="720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Apresentação da CUFA para usuários da Assistência Social </a:t>
            </a:r>
            <a:endParaRPr lang="pt-BR" sz="1050" b="1" dirty="0">
              <a:solidFill>
                <a:schemeClr val="tx1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82" y="3263721"/>
            <a:ext cx="2238631" cy="16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14400" y="205978"/>
            <a:ext cx="5457800" cy="128565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>    </a:t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b="1" dirty="0" smtClean="0">
                <a:solidFill>
                  <a:schemeClr val="tx1"/>
                </a:solidFill>
              </a:rPr>
              <a:t>Proteção Social Básica</a:t>
            </a:r>
            <a:br>
              <a:rPr lang="pt-BR" sz="3200" b="1" dirty="0" smtClean="0">
                <a:solidFill>
                  <a:schemeClr val="tx1"/>
                </a:solidFill>
              </a:rPr>
            </a:br>
            <a:r>
              <a:rPr lang="pt-BR" sz="3200" b="1" dirty="0" smtClean="0">
                <a:solidFill>
                  <a:schemeClr val="tx1"/>
                </a:solidFill>
              </a:rPr>
              <a:t>CRAS      </a:t>
            </a:r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275606"/>
            <a:ext cx="7560840" cy="3672408"/>
          </a:xfrm>
        </p:spPr>
        <p:txBody>
          <a:bodyPr/>
          <a:lstStyle/>
          <a:p>
            <a:pPr marL="0" indent="0">
              <a:buNone/>
            </a:pPr>
            <a:endParaRPr lang="pt-BR" sz="1600" dirty="0" smtClean="0"/>
          </a:p>
          <a:p>
            <a:pPr marL="0" indent="0" algn="just">
              <a:buNone/>
            </a:pPr>
            <a:r>
              <a:rPr lang="pt-BR" sz="1600" dirty="0" smtClean="0"/>
              <a:t>              </a:t>
            </a:r>
            <a:r>
              <a:rPr lang="pt-BR" sz="1800" dirty="0" smtClean="0"/>
              <a:t>Destinado a prevenção de riscos sociais e pessoais, por meio da oferta de programas, projetos, serviços e benefícios a indivíduos e famílias em situação de vulnerabilidade social</a:t>
            </a:r>
            <a:r>
              <a:rPr lang="pt-BR" sz="1600" dirty="0" smtClean="0"/>
              <a:t>. </a:t>
            </a:r>
            <a:endParaRPr lang="pt-BR" sz="16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Centro </a:t>
            </a:r>
            <a:r>
              <a:rPr lang="pt-BR" sz="1600" dirty="0"/>
              <a:t>de Referencia de Assistência Social - CRAS</a:t>
            </a:r>
            <a:endParaRPr lang="pt-BR" sz="16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7734"/>
            <a:ext cx="237626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529808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        </a:t>
            </a:r>
            <a:r>
              <a:rPr lang="pt-BR" sz="2800" b="1" dirty="0" smtClean="0">
                <a:solidFill>
                  <a:schemeClr val="tx1"/>
                </a:solidFill>
              </a:rPr>
              <a:t>Proteção </a:t>
            </a:r>
            <a:r>
              <a:rPr lang="pt-BR" sz="2800" b="1" dirty="0">
                <a:solidFill>
                  <a:schemeClr val="tx1"/>
                </a:solidFill>
              </a:rPr>
              <a:t>Social Básica</a:t>
            </a:r>
            <a:br>
              <a:rPr lang="pt-BR" sz="2800" b="1" dirty="0">
                <a:solidFill>
                  <a:schemeClr val="tx1"/>
                </a:solidFill>
              </a:rPr>
            </a:br>
            <a:r>
              <a:rPr lang="pt-BR" sz="2800" b="1" dirty="0" smtClean="0">
                <a:solidFill>
                  <a:schemeClr val="tx1"/>
                </a:solidFill>
              </a:rPr>
              <a:t>  CRAS</a:t>
            </a:r>
            <a:endParaRPr lang="pt-BR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27393006"/>
              </p:ext>
            </p:extLst>
          </p:nvPr>
        </p:nvGraphicFramePr>
        <p:xfrm>
          <a:off x="539750" y="1419225"/>
          <a:ext cx="8002588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62"/>
                <a:gridCol w="29622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Descrição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Encaminhamento</a:t>
                      </a:r>
                      <a:r>
                        <a:rPr lang="pt-BR" baseline="0" dirty="0" smtClean="0"/>
                        <a:t> para CEACA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17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Cesta básica (pref., </a:t>
                      </a:r>
                      <a:r>
                        <a:rPr lang="pt-BR" dirty="0" err="1" smtClean="0"/>
                        <a:t>cufa</a:t>
                      </a:r>
                      <a:r>
                        <a:rPr lang="pt-BR" dirty="0" smtClean="0"/>
                        <a:t> e vacina)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318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Confecção</a:t>
                      </a:r>
                      <a:r>
                        <a:rPr lang="pt-BR" baseline="0" dirty="0" smtClean="0"/>
                        <a:t> de CTPS</a:t>
                      </a:r>
                      <a:endParaRPr lang="pt-BR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Encaminhamento</a:t>
                      </a:r>
                      <a:r>
                        <a:rPr lang="pt-BR" baseline="0" dirty="0" smtClean="0"/>
                        <a:t> para 2ª via de documentos</a:t>
                      </a:r>
                    </a:p>
                    <a:p>
                      <a:r>
                        <a:rPr lang="pt-BR" baseline="0" dirty="0" smtClean="0"/>
                        <a:t>(identidade e certidão de nascimento)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23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Fornecimento</a:t>
                      </a:r>
                      <a:r>
                        <a:rPr lang="pt-BR" baseline="0" dirty="0" smtClean="0"/>
                        <a:t> Vale Transporte 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Encaminhamento para o SINE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44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Visitas domiciliares 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321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254808"/>
              </p:ext>
            </p:extLst>
          </p:nvPr>
        </p:nvGraphicFramePr>
        <p:xfrm>
          <a:off x="899592" y="1347614"/>
          <a:ext cx="7128792" cy="2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32403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Descrição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Reuniões de Equipe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08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Atendimentos</a:t>
                      </a:r>
                      <a:r>
                        <a:rPr lang="pt-BR" baseline="0" dirty="0" smtClean="0"/>
                        <a:t> no CRAS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  </a:t>
                      </a:r>
                      <a:r>
                        <a:rPr lang="pt-BR" baseline="0" dirty="0" smtClean="0"/>
                        <a:t> 967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Crianças e Adolescentes do SCFV</a:t>
                      </a:r>
                    </a:p>
                    <a:p>
                      <a:r>
                        <a:rPr lang="pt-BR" sz="1200" dirty="0" smtClean="0"/>
                        <a:t>(SCFV – CRAS</a:t>
                      </a:r>
                      <a:r>
                        <a:rPr lang="pt-BR" sz="1200" baseline="0" dirty="0" smtClean="0"/>
                        <a:t> e</a:t>
                      </a:r>
                      <a:r>
                        <a:rPr lang="pt-BR" sz="1200" dirty="0" smtClean="0"/>
                        <a:t> CEACA)oficinas</a:t>
                      </a:r>
                      <a:r>
                        <a:rPr lang="pt-BR" sz="1200" baseline="0" dirty="0" smtClean="0"/>
                        <a:t> on-line e presencial</a:t>
                      </a:r>
                      <a:endParaRPr lang="pt-BR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1632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Idosos no SCFV </a:t>
                      </a:r>
                      <a:r>
                        <a:rPr lang="pt-BR" sz="1200" dirty="0" smtClean="0"/>
                        <a:t>(oficinas on-line)</a:t>
                      </a:r>
                      <a:endParaRPr lang="pt-BR" sz="1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200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</a:rPr>
            </a:br>
            <a:r>
              <a:rPr lang="pt-BR" sz="2800" b="1" dirty="0">
                <a:solidFill>
                  <a:schemeClr val="tx1"/>
                </a:solidFill>
              </a:rPr>
              <a:t>  </a:t>
            </a:r>
            <a:r>
              <a:rPr lang="pt-BR" sz="2800" b="1" dirty="0" smtClean="0">
                <a:solidFill>
                  <a:schemeClr val="tx1"/>
                </a:solidFill>
              </a:rPr>
              <a:t>              CRAS</a:t>
            </a:r>
            <a:endParaRPr lang="pt-BR" sz="2800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074654"/>
              </p:ext>
            </p:extLst>
          </p:nvPr>
        </p:nvGraphicFramePr>
        <p:xfrm>
          <a:off x="899939" y="3363838"/>
          <a:ext cx="712844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085"/>
                <a:gridCol w="3240360"/>
              </a:tblGrid>
              <a:tr h="648072">
                <a:tc>
                  <a:txBody>
                    <a:bodyPr/>
                    <a:lstStyle/>
                    <a:p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Famílias/indivíduos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 em acompanhamento no PAIF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1508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pt-BR" sz="1200" b="0" baseline="0" dirty="0" smtClean="0">
                          <a:solidFill>
                            <a:schemeClr val="tx1"/>
                          </a:solidFill>
                        </a:rPr>
                        <a:t>(350familias acompanhadas no mês)</a:t>
                      </a:r>
                      <a:endParaRPr lang="pt-BR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1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330417"/>
            <a:ext cx="6552728" cy="93610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            As atividades do Serviço de Convivência e Fortalecimento de Vínculos com idosos são desenvolvidas de forma remota e com visitas domiciliares. </a:t>
            </a:r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7" y="1942848"/>
            <a:ext cx="1754311" cy="262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64" y="1288315"/>
            <a:ext cx="2016224" cy="332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8819" y="1635646"/>
            <a:ext cx="3960440" cy="324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 explicativo em elipse 7"/>
          <p:cNvSpPr/>
          <p:nvPr/>
        </p:nvSpPr>
        <p:spPr>
          <a:xfrm>
            <a:off x="1187625" y="1339944"/>
            <a:ext cx="1381194" cy="511726"/>
          </a:xfrm>
          <a:prstGeom prst="wedgeEllipseCallou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 smtClean="0"/>
              <a:t>Dia das Mães </a:t>
            </a:r>
            <a:endParaRPr lang="pt-BR" sz="900" b="1" dirty="0"/>
          </a:p>
        </p:txBody>
      </p:sp>
    </p:spTree>
    <p:extLst>
      <p:ext uri="{BB962C8B-B14F-4D97-AF65-F5344CB8AC3E}">
        <p14:creationId xmlns:p14="http://schemas.microsoft.com/office/powerpoint/2010/main" val="13232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" y="0"/>
            <a:ext cx="9165642" cy="54109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3202"/>
            <a:ext cx="1656184" cy="253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33202"/>
            <a:ext cx="2042343" cy="361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2429"/>
            <a:ext cx="1368152" cy="21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49615"/>
            <a:ext cx="1512168" cy="29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978">
            <a:off x="1084696" y="3188462"/>
            <a:ext cx="1567433" cy="172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7504" y="123479"/>
            <a:ext cx="6552728" cy="93610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Oficina de Dança com idosos na modalidade remota promovendo alongamento, equilíbrio e movimentação do corpo. </a:t>
            </a:r>
            <a:endParaRPr lang="pt-B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95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51470"/>
            <a:ext cx="6336704" cy="1728192"/>
          </a:xfrm>
        </p:spPr>
        <p:txBody>
          <a:bodyPr>
            <a:normAutofit/>
          </a:bodyPr>
          <a:lstStyle/>
          <a:p>
            <a:pPr algn="just"/>
            <a:r>
              <a:rPr lang="pt-BR" sz="1600" b="1" dirty="0" smtClean="0">
                <a:solidFill>
                  <a:schemeClr val="tx1"/>
                </a:solidFill>
              </a:rPr>
              <a:t>   </a:t>
            </a:r>
            <a:br>
              <a:rPr lang="pt-BR" sz="1600" b="1" dirty="0" smtClean="0">
                <a:solidFill>
                  <a:schemeClr val="tx1"/>
                </a:solidFill>
              </a:rPr>
            </a:b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07504" y="123479"/>
            <a:ext cx="6408712" cy="1440159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Projeto: “Não se sinta sozinho(a), estamos junto com você.”</a:t>
            </a:r>
          </a:p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Projeto de suporte emocional, onde a equipe do SCFV </a:t>
            </a:r>
            <a:r>
              <a:rPr lang="pt-BR" sz="1800" b="1" dirty="0">
                <a:solidFill>
                  <a:schemeClr val="tx1"/>
                </a:solidFill>
              </a:rPr>
              <a:t>f</a:t>
            </a:r>
            <a:r>
              <a:rPr lang="pt-BR" sz="1800" b="1" dirty="0" smtClean="0">
                <a:solidFill>
                  <a:schemeClr val="tx1"/>
                </a:solidFill>
              </a:rPr>
              <a:t>az contato telefônico com os idosos referenciados no CRAS oferecendo apoio aos que se sentem abalados pela situação que estamos vivendo com a pandemia.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75" y="1728192"/>
            <a:ext cx="2237548" cy="28392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" y="1995686"/>
            <a:ext cx="2446272" cy="28803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9622"/>
            <a:ext cx="231393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339502"/>
            <a:ext cx="583264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Projetos, Ações e Eventos </a:t>
            </a:r>
            <a:r>
              <a:rPr lang="pt-BR" sz="1800" b="1" dirty="0" smtClean="0">
                <a:solidFill>
                  <a:schemeClr val="tx1"/>
                </a:solidFill>
              </a:rPr>
              <a:t>promovidos e desenvolvido pela </a:t>
            </a:r>
            <a:br>
              <a:rPr lang="pt-BR" sz="1800" b="1" dirty="0" smtClean="0">
                <a:solidFill>
                  <a:schemeClr val="tx1"/>
                </a:solidFill>
              </a:rPr>
            </a:br>
            <a:r>
              <a:rPr lang="pt-BR" sz="1800" b="1" dirty="0" smtClean="0">
                <a:solidFill>
                  <a:schemeClr val="tx1"/>
                </a:solidFill>
              </a:rPr>
              <a:t>equipe do CRAS</a:t>
            </a:r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87361"/>
            <a:ext cx="2160240" cy="3084589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283407" y="1166529"/>
            <a:ext cx="1512168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Oficina com o SINE</a:t>
            </a:r>
            <a:endParaRPr lang="pt-BR" sz="1050" b="1" dirty="0">
              <a:solidFill>
                <a:schemeClr val="tx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84258" y="1166529"/>
            <a:ext cx="259228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987824" y="15044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Oficina </a:t>
            </a:r>
            <a:r>
              <a:rPr lang="pt-BR" b="1" dirty="0" smtClean="0"/>
              <a:t>de </a:t>
            </a:r>
            <a:r>
              <a:rPr lang="pt-BR" b="1" dirty="0"/>
              <a:t>iniciativa do </a:t>
            </a:r>
            <a:r>
              <a:rPr lang="pt-BR" b="1" dirty="0" smtClean="0"/>
              <a:t>CRAS </a:t>
            </a:r>
            <a:r>
              <a:rPr lang="pt-BR" b="1" dirty="0"/>
              <a:t>em Parceria com o SINE de Capivari de </a:t>
            </a:r>
            <a:r>
              <a:rPr lang="pt-BR" b="1" dirty="0" smtClean="0"/>
              <a:t>Baixo para Adolescentes </a:t>
            </a:r>
            <a:endParaRPr lang="pt-BR" b="1" dirty="0"/>
          </a:p>
        </p:txBody>
      </p:sp>
      <p:sp>
        <p:nvSpPr>
          <p:cNvPr id="5" name="Retângulo 4"/>
          <p:cNvSpPr/>
          <p:nvPr/>
        </p:nvSpPr>
        <p:spPr>
          <a:xfrm>
            <a:off x="3635896" y="2924239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Com temas pertinentes ao ingresso correto e formal ao mercado de Trabalho</a:t>
            </a:r>
          </a:p>
        </p:txBody>
      </p:sp>
      <p:pic>
        <p:nvPicPr>
          <p:cNvPr id="2050" name="Picture 2" descr="C:\Users\usuário\Desktop\sin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95017"/>
            <a:ext cx="1763422" cy="244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339502"/>
            <a:ext cx="583264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Projeto, Ações e Eventos </a:t>
            </a:r>
            <a:r>
              <a:rPr lang="pt-BR" sz="1800" b="1" dirty="0" smtClean="0">
                <a:solidFill>
                  <a:schemeClr val="tx1"/>
                </a:solidFill>
              </a:rPr>
              <a:t>promovidos e desenvolvido pela </a:t>
            </a:r>
            <a:br>
              <a:rPr lang="pt-BR" sz="1800" b="1" dirty="0" smtClean="0">
                <a:solidFill>
                  <a:schemeClr val="tx1"/>
                </a:solidFill>
              </a:rPr>
            </a:br>
            <a:r>
              <a:rPr lang="pt-BR" sz="1800" b="1" dirty="0" smtClean="0">
                <a:solidFill>
                  <a:schemeClr val="tx1"/>
                </a:solidFill>
              </a:rPr>
              <a:t>equipe do CRAS</a:t>
            </a:r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6" y="1366005"/>
            <a:ext cx="2448272" cy="1800200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796408" y="1119855"/>
            <a:ext cx="1512168" cy="4923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Parceria com a CUFA</a:t>
            </a:r>
            <a:endParaRPr lang="pt-BR" sz="1050" b="1" dirty="0">
              <a:solidFill>
                <a:schemeClr val="tx1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8" y="3331946"/>
            <a:ext cx="2592288" cy="1576081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484258" y="1166529"/>
            <a:ext cx="259228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491880" y="1836214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Projeto Mães da Favela Especial, da Central Única das Favelas (</a:t>
            </a:r>
            <a:r>
              <a:rPr lang="pt-BR" b="1" dirty="0" err="1" smtClean="0"/>
              <a:t>Cufa</a:t>
            </a:r>
            <a:r>
              <a:rPr lang="pt-BR" b="1" dirty="0" smtClean="0"/>
              <a:t>).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smtClean="0"/>
              <a:t>Foram Beneficiadas 50 mulheres </a:t>
            </a:r>
            <a:r>
              <a:rPr lang="pt-BR" b="1" dirty="0"/>
              <a:t>em Capivari de </a:t>
            </a:r>
            <a:r>
              <a:rPr lang="pt-BR" b="1" dirty="0" smtClean="0"/>
              <a:t>Baixo, por 06 meses com cestas básicas.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878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69954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23528" y="270917"/>
            <a:ext cx="6476256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 </a:t>
            </a:r>
            <a:r>
              <a:rPr lang="pt-BR" dirty="0" smtClean="0"/>
              <a:t>      </a:t>
            </a:r>
            <a:r>
              <a:rPr lang="pt-BR" sz="3200" dirty="0" smtClean="0"/>
              <a:t>Secretaria de Assistência </a:t>
            </a:r>
            <a:br>
              <a:rPr lang="pt-BR" sz="3200" dirty="0" smtClean="0"/>
            </a:br>
            <a:r>
              <a:rPr lang="pt-BR" sz="3200" dirty="0"/>
              <a:t> </a:t>
            </a:r>
            <a:r>
              <a:rPr lang="pt-BR" sz="3200" dirty="0" smtClean="0"/>
              <a:t>         Social e da Família </a:t>
            </a:r>
            <a:endParaRPr lang="pt-BR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 smtClean="0">
                <a:cs typeface="Arial" pitchFamily="34" charset="0"/>
              </a:rPr>
              <a:t>           </a:t>
            </a:r>
            <a:r>
              <a:rPr lang="pt-BR" sz="2400" dirty="0" smtClean="0">
                <a:cs typeface="Arial" pitchFamily="34" charset="0"/>
              </a:rPr>
              <a:t>É </a:t>
            </a:r>
            <a:r>
              <a:rPr lang="pt-BR" sz="2400" dirty="0">
                <a:cs typeface="Arial" pitchFamily="34" charset="0"/>
              </a:rPr>
              <a:t>o órgão responsável pela gestão municipal da Política de Assistência Social, buscando garantir o atendimento às necessidades básicas da </a:t>
            </a:r>
            <a:r>
              <a:rPr lang="pt-BR" sz="2400" dirty="0" smtClean="0">
                <a:cs typeface="Arial" pitchFamily="34" charset="0"/>
              </a:rPr>
              <a:t>população, no enfrentamento das vulnerabilidades. 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ctr">
              <a:buNone/>
            </a:pPr>
            <a:r>
              <a:rPr lang="pt-BR" b="1" dirty="0" smtClean="0"/>
              <a:t>Assistência Social Direito do cidadão </a:t>
            </a:r>
          </a:p>
          <a:p>
            <a:pPr marL="0" indent="0" algn="ctr">
              <a:buNone/>
            </a:pPr>
            <a:r>
              <a:rPr lang="pt-BR" b="1" dirty="0" smtClean="0"/>
              <a:t>e dever do Estado</a:t>
            </a:r>
            <a:endParaRPr lang="pt-BR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3154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555526"/>
            <a:ext cx="5832648" cy="648072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Ações </a:t>
            </a:r>
            <a:r>
              <a:rPr lang="pt-BR" sz="2000" b="1" dirty="0" smtClean="0">
                <a:solidFill>
                  <a:schemeClr val="tx1"/>
                </a:solidFill>
              </a:rPr>
              <a:t>promovidos e desenvolvido pela </a:t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equipe do CRAS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6893"/>
            <a:ext cx="2503566" cy="3548983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3995936" y="1876112"/>
            <a:ext cx="4536504" cy="64807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tx1"/>
                </a:solidFill>
              </a:rPr>
              <a:t>Dia Nacional de Combate ao Abuso e Exploração Sexual contra Crianças e Adolescentes 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4283968" y="3003798"/>
            <a:ext cx="4536504" cy="64807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Campanha Nacional 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“Faça Bonito. Proteja nossas crianças e adolescentes”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215328" y="367636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 smtClean="0">
                <a:latin typeface="+mj-lt"/>
                <a:ea typeface="+mj-ea"/>
                <a:cs typeface="+mj-cs"/>
              </a:rPr>
              <a:t>Data que </a:t>
            </a:r>
            <a:r>
              <a:rPr lang="pt-BR" sz="2000" b="1" dirty="0">
                <a:latin typeface="+mj-lt"/>
                <a:ea typeface="+mj-ea"/>
                <a:cs typeface="+mj-cs"/>
              </a:rPr>
              <a:t>estimula a reflexão sobre o papel da sociedade civil no combate a esse tipo de crime.</a:t>
            </a:r>
          </a:p>
        </p:txBody>
      </p:sp>
    </p:spTree>
    <p:extLst>
      <p:ext uri="{BB962C8B-B14F-4D97-AF65-F5344CB8AC3E}">
        <p14:creationId xmlns:p14="http://schemas.microsoft.com/office/powerpoint/2010/main" val="9594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" y="20538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83568" y="699542"/>
            <a:ext cx="5076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P</a:t>
            </a:r>
            <a:r>
              <a:rPr lang="pt-BR" sz="2400" b="1" dirty="0" smtClean="0"/>
              <a:t>arceria </a:t>
            </a:r>
            <a:r>
              <a:rPr lang="pt-BR" sz="2400" b="1" dirty="0"/>
              <a:t>com a </a:t>
            </a:r>
            <a:r>
              <a:rPr lang="pt-BR" sz="2400" b="1" dirty="0" smtClean="0"/>
              <a:t>COMBEMTU </a:t>
            </a:r>
            <a:r>
              <a:rPr lang="pt-BR" sz="2400" b="1" dirty="0"/>
              <a:t>ao Programa Aprendiz</a:t>
            </a:r>
          </a:p>
        </p:txBody>
      </p:sp>
      <p:sp>
        <p:nvSpPr>
          <p:cNvPr id="8" name="Retângulo 7"/>
          <p:cNvSpPr/>
          <p:nvPr/>
        </p:nvSpPr>
        <p:spPr>
          <a:xfrm>
            <a:off x="3635896" y="1734493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 inserção de adolescentes e jovens de Capivari de Baixo ao mercado de trabalho </a:t>
            </a:r>
            <a:r>
              <a:rPr lang="pt-BR" b="1" dirty="0" smtClean="0"/>
              <a:t>através do </a:t>
            </a:r>
            <a:r>
              <a:rPr lang="pt-BR" b="1" dirty="0"/>
              <a:t>Programa Aprendiz, desenvolvido pela </a:t>
            </a:r>
            <a:r>
              <a:rPr lang="pt-BR" b="1" dirty="0" err="1" smtClean="0"/>
              <a:t>Combemtu</a:t>
            </a:r>
            <a:r>
              <a:rPr lang="pt-BR" b="1" dirty="0" smtClean="0"/>
              <a:t> </a:t>
            </a:r>
            <a:r>
              <a:rPr lang="pt-BR" b="1" dirty="0"/>
              <a:t>de </a:t>
            </a:r>
            <a:r>
              <a:rPr lang="pt-BR" b="1" dirty="0" smtClean="0"/>
              <a:t>Tubarão.</a:t>
            </a:r>
            <a:endParaRPr lang="pt-BR" b="1" dirty="0"/>
          </a:p>
        </p:txBody>
      </p:sp>
      <p:sp>
        <p:nvSpPr>
          <p:cNvPr id="9" name="Retângulo 8"/>
          <p:cNvSpPr/>
          <p:nvPr/>
        </p:nvSpPr>
        <p:spPr>
          <a:xfrm>
            <a:off x="3212722" y="3219822"/>
            <a:ext cx="5670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Objetivo é fortalecer </a:t>
            </a:r>
            <a:r>
              <a:rPr lang="pt-BR" b="1" dirty="0"/>
              <a:t>e propor os encaminhamentos ao mercado </a:t>
            </a:r>
            <a:r>
              <a:rPr lang="pt-BR" b="1" dirty="0" smtClean="0"/>
              <a:t>de trabalho, </a:t>
            </a:r>
            <a:r>
              <a:rPr lang="pt-BR" b="1" dirty="0"/>
              <a:t>por meio do </a:t>
            </a:r>
            <a:r>
              <a:rPr lang="pt-BR" b="1" dirty="0" smtClean="0"/>
              <a:t>CRAS, </a:t>
            </a:r>
            <a:r>
              <a:rPr lang="pt-BR" b="1" dirty="0"/>
              <a:t>para a criação de valores éticos e profissionais de jovens e adolescentes em </a:t>
            </a:r>
            <a:r>
              <a:rPr lang="pt-BR" b="1" dirty="0" smtClean="0"/>
              <a:t>vulnerabilidade.</a:t>
            </a:r>
            <a:endParaRPr lang="pt-BR" b="1" dirty="0"/>
          </a:p>
        </p:txBody>
      </p:sp>
      <p:pic>
        <p:nvPicPr>
          <p:cNvPr id="3074" name="Picture 2" descr="C:\Users\usuário\Desktop\COMBEMTU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552"/>
            <a:ext cx="2689416" cy="246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4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6704"/>
            <a:ext cx="9180512" cy="6503622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07504" y="267494"/>
            <a:ext cx="6336704" cy="792087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Oficina de Dança, Yoga, Violão e Karatê (presencial) </a:t>
            </a:r>
          </a:p>
          <a:p>
            <a:pPr algn="ctr"/>
            <a:r>
              <a:rPr lang="pt-BR" sz="1800" b="1" dirty="0">
                <a:solidFill>
                  <a:schemeClr val="tx1"/>
                </a:solidFill>
              </a:rPr>
              <a:t>p</a:t>
            </a:r>
            <a:r>
              <a:rPr lang="pt-BR" sz="1800" b="1" dirty="0" smtClean="0">
                <a:solidFill>
                  <a:schemeClr val="tx1"/>
                </a:solidFill>
              </a:rPr>
              <a:t>ara Crianças e Adolescentes </a:t>
            </a:r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5789"/>
            <a:ext cx="2040347" cy="24308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067694"/>
            <a:ext cx="2078300" cy="15155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0" y="3891501"/>
            <a:ext cx="1568772" cy="215827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9662"/>
            <a:ext cx="1784796" cy="237972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93705"/>
            <a:ext cx="2756925" cy="206769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43487"/>
            <a:ext cx="2664296" cy="245430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51856"/>
            <a:ext cx="2448272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7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3"/>
            <a:ext cx="9144000" cy="51435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07504" y="339502"/>
            <a:ext cx="6120680" cy="165618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07504" y="195487"/>
            <a:ext cx="6336704" cy="86409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Entrega de quitutes juninos para as crianças e adolescentes do SCFV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9623"/>
            <a:ext cx="2016224" cy="32991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9623"/>
            <a:ext cx="1584176" cy="21122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137094"/>
            <a:ext cx="1330708" cy="15841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798419"/>
            <a:ext cx="1710190" cy="228025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46" y="3714561"/>
            <a:ext cx="1478675" cy="136411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7" y="1203598"/>
            <a:ext cx="237626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23286"/>
            <a:ext cx="3526182" cy="2776655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031722" y="483518"/>
            <a:ext cx="3528392" cy="900101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Doação de cestas básicas do Parque Ambiental para o CRAS.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004048" y="1359857"/>
            <a:ext cx="3528392" cy="900101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86480"/>
            <a:ext cx="2125756" cy="3517518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 rot="1179278">
            <a:off x="7380312" y="1809907"/>
            <a:ext cx="1706488" cy="7618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Trabalho de grupo Conferência da </a:t>
            </a:r>
            <a:r>
              <a:rPr lang="pt-BR" sz="1050" b="1" dirty="0" err="1" smtClean="0">
                <a:solidFill>
                  <a:schemeClr val="tx1"/>
                </a:solidFill>
              </a:rPr>
              <a:t>A.Social</a:t>
            </a:r>
            <a:endParaRPr lang="pt-BR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</a:rPr>
            </a:br>
            <a:r>
              <a:rPr lang="pt-BR" sz="2400" b="1" dirty="0">
                <a:solidFill>
                  <a:schemeClr val="tx1"/>
                </a:solidFill>
              </a:rPr>
              <a:t>CREAS</a:t>
            </a:r>
            <a:endParaRPr lang="pt-BR" sz="2400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8"/>
            <a:ext cx="8064896" cy="2951212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 smtClean="0"/>
              <a:t>        Oferta </a:t>
            </a:r>
            <a:r>
              <a:rPr lang="pt-BR" sz="1800" dirty="0"/>
              <a:t>de trabalho social a famílias e indivíduos em situação de risco pessoal e social, por violação de direitos, que demandam intervenções especializadas no âmbito do SUAS.</a:t>
            </a:r>
          </a:p>
          <a:p>
            <a:pPr marL="0" indent="0">
              <a:buNone/>
            </a:pPr>
            <a:r>
              <a:rPr lang="pt-BR" dirty="0" smtClean="0"/>
              <a:t>   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1400" dirty="0" smtClean="0"/>
              <a:t>Centro de </a:t>
            </a:r>
            <a:r>
              <a:rPr lang="pt-BR" sz="1600" dirty="0" smtClean="0"/>
              <a:t>Referência</a:t>
            </a:r>
            <a:r>
              <a:rPr lang="pt-BR" sz="1400" dirty="0" smtClean="0"/>
              <a:t> Especializado de Assistência Social - CREAS </a:t>
            </a:r>
            <a:endParaRPr lang="pt-BR" sz="1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48171"/>
            <a:ext cx="2232248" cy="15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267495"/>
            <a:ext cx="5040560" cy="12241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Proteção Especial de Média               Complexidade</a:t>
            </a:r>
            <a:br>
              <a:rPr lang="pt-BR" sz="2800" b="1" dirty="0" smtClean="0">
                <a:solidFill>
                  <a:schemeClr val="tx1"/>
                </a:solidFill>
              </a:rPr>
            </a:br>
            <a:r>
              <a:rPr lang="pt-BR" sz="2800" b="1" dirty="0" smtClean="0">
                <a:solidFill>
                  <a:schemeClr val="tx1"/>
                </a:solidFill>
              </a:rPr>
              <a:t>CREAS  </a:t>
            </a:r>
            <a:endParaRPr lang="pt-BR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17424078"/>
              </p:ext>
            </p:extLst>
          </p:nvPr>
        </p:nvGraphicFramePr>
        <p:xfrm>
          <a:off x="540668" y="1563638"/>
          <a:ext cx="8062664" cy="3100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4840"/>
                <a:gridCol w="1431600"/>
                <a:gridCol w="1156224"/>
              </a:tblGrid>
              <a:tr h="527685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Descrição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80427">
                <a:tc>
                  <a:txBody>
                    <a:bodyPr/>
                    <a:lstStyle/>
                    <a:p>
                      <a:r>
                        <a:rPr lang="pt-BR" dirty="0" smtClean="0"/>
                        <a:t>Famílias</a:t>
                      </a:r>
                      <a:r>
                        <a:rPr lang="pt-BR" baseline="0" dirty="0" smtClean="0"/>
                        <a:t>/Indivíduos em acompanhamento pelo </a:t>
                      </a:r>
                      <a:r>
                        <a:rPr lang="pt-BR" sz="1200" b="1" baseline="0" dirty="0" smtClean="0"/>
                        <a:t>PAEFI</a:t>
                      </a:r>
                      <a:endParaRPr lang="pt-BR" sz="12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400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pt-BR" dirty="0" smtClean="0"/>
                        <a:t>Casos novos no quadrimestre inseridos no PAEFI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pt-BR" dirty="0" smtClean="0"/>
                        <a:t>Mulheres vítimas</a:t>
                      </a:r>
                      <a:r>
                        <a:rPr lang="pt-BR" baseline="0" dirty="0" smtClean="0"/>
                        <a:t> de violência intrafamiliar</a:t>
                      </a:r>
                      <a:endParaRPr lang="pt-BR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7596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Atendimento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</a:rPr>
                        <a:t> ao morador de rua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23721">
                <a:tc>
                  <a:txBody>
                    <a:bodyPr/>
                    <a:lstStyle/>
                    <a:p>
                      <a:r>
                        <a:rPr lang="pt-BR" dirty="0" smtClean="0"/>
                        <a:t>Pessoas vitimadas</a:t>
                      </a:r>
                    </a:p>
                    <a:p>
                      <a:r>
                        <a:rPr lang="pt-BR" dirty="0" smtClean="0"/>
                        <a:t>(entre</a:t>
                      </a:r>
                      <a:r>
                        <a:rPr lang="pt-BR" baseline="0" dirty="0" smtClean="0"/>
                        <a:t> os casos novos)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36 crianças </a:t>
                      </a:r>
                    </a:p>
                    <a:p>
                      <a:r>
                        <a:rPr lang="pt-BR" sz="1200" dirty="0" smtClean="0"/>
                        <a:t>20 adolescentes       </a:t>
                      </a:r>
                    </a:p>
                    <a:p>
                      <a:r>
                        <a:rPr lang="pt-BR" sz="1200" dirty="0" smtClean="0"/>
                        <a:t>26</a:t>
                      </a:r>
                      <a:r>
                        <a:rPr lang="pt-BR" sz="1200" baseline="0" dirty="0" smtClean="0"/>
                        <a:t> jovens</a:t>
                      </a:r>
                    </a:p>
                    <a:p>
                      <a:r>
                        <a:rPr lang="pt-BR" sz="1200" baseline="0" dirty="0" smtClean="0"/>
                        <a:t>21 idosos </a:t>
                      </a:r>
                      <a:endParaRPr lang="pt-BR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200" dirty="0" smtClean="0"/>
                    </a:p>
                    <a:p>
                      <a:endParaRPr lang="pt-BR" sz="1200" dirty="0" smtClean="0"/>
                    </a:p>
                    <a:p>
                      <a:r>
                        <a:rPr lang="pt-BR" sz="1200" dirty="0" smtClean="0"/>
                        <a:t>    103</a:t>
                      </a:r>
                      <a:endParaRPr lang="pt-B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2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</a:rPr>
            </a:br>
            <a:r>
              <a:rPr lang="pt-BR" sz="2400" b="1" dirty="0">
                <a:solidFill>
                  <a:schemeClr val="tx1"/>
                </a:solidFill>
              </a:rPr>
              <a:t>CREAS</a:t>
            </a:r>
            <a:endParaRPr lang="pt-BR" sz="2400" dirty="0"/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49905716"/>
              </p:ext>
            </p:extLst>
          </p:nvPr>
        </p:nvGraphicFramePr>
        <p:xfrm>
          <a:off x="534194" y="1491630"/>
          <a:ext cx="8075612" cy="350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5068"/>
                <a:gridCol w="18105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Descrição 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Crianças/adolescentes</a:t>
                      </a:r>
                      <a:r>
                        <a:rPr lang="pt-BR" baseline="0" dirty="0" smtClean="0"/>
                        <a:t> vítimas de violência intrafamiliar </a:t>
                      </a:r>
                    </a:p>
                    <a:p>
                      <a:pPr algn="l"/>
                      <a:r>
                        <a:rPr lang="pt-BR" sz="1200" b="1" baseline="0" dirty="0" smtClean="0"/>
                        <a:t>(física/psicológica)</a:t>
                      </a:r>
                      <a:endParaRPr lang="pt-BR" sz="12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28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Crianças/adolescentes</a:t>
                      </a:r>
                      <a:r>
                        <a:rPr lang="pt-BR" baseline="0" dirty="0" smtClean="0"/>
                        <a:t> vítimas de abuso sexual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07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Crianças/adolescentes</a:t>
                      </a:r>
                      <a:r>
                        <a:rPr lang="pt-BR" baseline="0" dirty="0" smtClean="0"/>
                        <a:t> vítimas de negligencia ou abandono 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22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Pessoas idosos vítimas de violência </a:t>
                      </a:r>
                    </a:p>
                    <a:p>
                      <a:pPr algn="l"/>
                      <a:r>
                        <a:rPr lang="pt-BR" sz="1200" b="1" dirty="0" smtClean="0"/>
                        <a:t>(física</a:t>
                      </a:r>
                      <a:r>
                        <a:rPr lang="pt-BR" sz="1200" b="1" baseline="0" dirty="0" smtClean="0"/>
                        <a:t>/psicológica)</a:t>
                      </a:r>
                      <a:endParaRPr lang="pt-BR" sz="12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Pessoas idosos</a:t>
                      </a:r>
                      <a:r>
                        <a:rPr lang="pt-BR" baseline="0" dirty="0" smtClean="0"/>
                        <a:t> vítimas de violência </a:t>
                      </a:r>
                    </a:p>
                    <a:p>
                      <a:pPr algn="l"/>
                      <a:r>
                        <a:rPr lang="pt-BR" sz="1200" b="1" baseline="0" dirty="0" smtClean="0"/>
                        <a:t>(negligência/abandono) </a:t>
                      </a:r>
                      <a:endParaRPr lang="pt-BR" sz="12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17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Atendimentos psicossociais particularizados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353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Visitas domiciliares e institucionais 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206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7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7"/>
          <p:cNvSpPr txBox="1">
            <a:spLocks/>
          </p:cNvSpPr>
          <p:nvPr/>
        </p:nvSpPr>
        <p:spPr>
          <a:xfrm>
            <a:off x="251520" y="483518"/>
            <a:ext cx="6120680" cy="1008111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4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11560" y="339502"/>
            <a:ext cx="5400600" cy="792089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18 de Maio: Prevenção da Violação e Exploração Sexual de Crianças e Adolescentes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50835"/>
            <a:ext cx="2166690" cy="38518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2005"/>
            <a:ext cx="3384376" cy="221171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47614"/>
            <a:ext cx="1373138" cy="137313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39" y="2815822"/>
            <a:ext cx="1636762" cy="218690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23878"/>
            <a:ext cx="1769452" cy="113372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4367" y="2034183"/>
            <a:ext cx="1053339" cy="196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47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11560" y="339502"/>
            <a:ext cx="5400600" cy="792089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Agosto Lilás: Mês de conscientização pelo fim da violência contra mulher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86" y="1131591"/>
            <a:ext cx="1875433" cy="374441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3599"/>
            <a:ext cx="1824732" cy="190821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00365"/>
            <a:ext cx="1851750" cy="150349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29024"/>
            <a:ext cx="1389115" cy="195289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29024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8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5544616" cy="1141636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Secretaria de Assistência </a:t>
            </a:r>
            <a:br>
              <a:rPr lang="pt-BR" sz="2800" dirty="0"/>
            </a:br>
            <a:r>
              <a:rPr lang="pt-BR" sz="2800" dirty="0" smtClean="0"/>
              <a:t>Social </a:t>
            </a:r>
            <a:r>
              <a:rPr lang="pt-BR" sz="2800" dirty="0"/>
              <a:t>e da Família 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707654"/>
            <a:ext cx="8435280" cy="309634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             Conselhos Municipais gerenciados na gestão com reuniões mensais (presencial/remota), trabalham na articulação de entidades e organizações de Assistência Social e na aprovação de planos, gastos com recursos públicos, na fiscalização e acompanhamento da Política Pública.  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sz="2400" dirty="0" smtClean="0"/>
              <a:t>Conselho Municipal de Assistência Social;</a:t>
            </a:r>
          </a:p>
          <a:p>
            <a:r>
              <a:rPr lang="pt-BR" sz="2400" dirty="0" smtClean="0"/>
              <a:t>Conselho Municipal da Pessoa Idosa;</a:t>
            </a:r>
          </a:p>
          <a:p>
            <a:r>
              <a:rPr lang="pt-BR" sz="2400" dirty="0" smtClean="0"/>
              <a:t>Conselho Municipal da Pessoa com Deficiência; 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33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11560" y="339502"/>
            <a:ext cx="5400600" cy="792089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b="1" dirty="0" smtClean="0">
                <a:solidFill>
                  <a:schemeClr val="tx1"/>
                </a:solidFill>
              </a:rPr>
              <a:t>Atendimento a População de Rua</a:t>
            </a:r>
          </a:p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  <a:p>
            <a:pPr algn="ctr"/>
            <a:r>
              <a:rPr lang="pt-BR" sz="1700" b="1" dirty="0" smtClean="0">
                <a:solidFill>
                  <a:schemeClr val="tx1"/>
                </a:solidFill>
              </a:rPr>
              <a:t>(acolhimento e encaminhamento)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6" y="3219822"/>
            <a:ext cx="1665452" cy="18002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40586"/>
            <a:ext cx="1593088" cy="163059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40586"/>
            <a:ext cx="1675853" cy="183522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75606"/>
            <a:ext cx="2304256" cy="374441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54" y="3224275"/>
            <a:ext cx="2736304" cy="185167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10" y="1238690"/>
            <a:ext cx="2153791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36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" y="0"/>
            <a:ext cx="9144000" cy="5143500"/>
          </a:xfrm>
          <a:prstGeom prst="rect">
            <a:avLst/>
          </a:prstGeom>
        </p:spPr>
      </p:pic>
      <p:pic>
        <p:nvPicPr>
          <p:cNvPr id="9" name="Imagem 8" descr="Conferência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698" y="1485413"/>
            <a:ext cx="3420100" cy="2581007"/>
          </a:xfrm>
          <a:prstGeom prst="rect">
            <a:avLst/>
          </a:prstGeom>
        </p:spPr>
      </p:pic>
      <p:pic>
        <p:nvPicPr>
          <p:cNvPr id="10" name="Imagem 9"/>
          <p:cNvPicPr/>
          <p:nvPr/>
        </p:nvPicPr>
        <p:blipFill>
          <a:blip r:embed="rId4" cstate="print"/>
          <a:srcRect l="25087" t="39983" r="14964" b="27898"/>
          <a:stretch>
            <a:fillRect/>
          </a:stretch>
        </p:blipFill>
        <p:spPr bwMode="auto">
          <a:xfrm>
            <a:off x="4788024" y="1666549"/>
            <a:ext cx="3243580" cy="272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ipse 10"/>
          <p:cNvSpPr/>
          <p:nvPr/>
        </p:nvSpPr>
        <p:spPr>
          <a:xfrm>
            <a:off x="1115616" y="699542"/>
            <a:ext cx="2376264" cy="936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Participação do CREAS </a:t>
            </a:r>
            <a:r>
              <a:rPr lang="pt-BR" sz="1050" b="1" dirty="0">
                <a:solidFill>
                  <a:schemeClr val="tx1"/>
                </a:solidFill>
              </a:rPr>
              <a:t>n</a:t>
            </a:r>
            <a:r>
              <a:rPr lang="pt-BR" sz="1050" b="1" dirty="0" smtClean="0">
                <a:solidFill>
                  <a:schemeClr val="tx1"/>
                </a:solidFill>
              </a:rPr>
              <a:t>a Conferência de A. Social com a discussão eixo V</a:t>
            </a:r>
            <a:endParaRPr lang="pt-BR" sz="1050" b="1" dirty="0">
              <a:solidFill>
                <a:schemeClr val="tx1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5364088" y="1009278"/>
            <a:ext cx="2232248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Participação na Capacitação das Famílias Acolhedoras</a:t>
            </a:r>
            <a:endParaRPr lang="pt-BR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44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051720" y="195486"/>
            <a:ext cx="4536504" cy="1152128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Serviço de Acolhimento Institucional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>
          <a:xfrm>
            <a:off x="914400" y="1563638"/>
            <a:ext cx="7834064" cy="29512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smtClean="0"/>
              <a:t>        </a:t>
            </a:r>
            <a:r>
              <a:rPr lang="pt-BR" sz="1800" dirty="0" smtClean="0"/>
              <a:t>O </a:t>
            </a:r>
            <a:r>
              <a:rPr lang="pt-BR" sz="1800" dirty="0"/>
              <a:t>acolhimento Institucional é uma medida protetiva, prevista no Estatuto da Criança e do Adolescente (art. 101), é uma medida excepcional e provisória, utilizada como forma de transição para reintegração familiar ou colocação </a:t>
            </a:r>
            <a:r>
              <a:rPr lang="pt-BR" sz="1800" dirty="0" smtClean="0"/>
              <a:t>em </a:t>
            </a:r>
            <a:r>
              <a:rPr lang="pt-BR" sz="1800" dirty="0"/>
              <a:t>família </a:t>
            </a:r>
            <a:r>
              <a:rPr lang="pt-BR" sz="1800" dirty="0" smtClean="0"/>
              <a:t>substituta. </a:t>
            </a:r>
          </a:p>
          <a:p>
            <a:pPr marL="0" indent="0" algn="just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2000" dirty="0" smtClean="0"/>
              <a:t>Atualmente estamos com </a:t>
            </a:r>
            <a:r>
              <a:rPr lang="pt-BR" sz="2000" dirty="0" smtClean="0"/>
              <a:t>06 acolhidos </a:t>
            </a:r>
            <a:r>
              <a:rPr lang="pt-BR" sz="2000" dirty="0" smtClean="0"/>
              <a:t>entre criança e adolescentes. </a:t>
            </a:r>
            <a:endParaRPr lang="pt-BR" sz="2000" dirty="0"/>
          </a:p>
        </p:txBody>
      </p:sp>
      <p:pic>
        <p:nvPicPr>
          <p:cNvPr id="7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842896" y="339502"/>
            <a:ext cx="4529303" cy="936104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Serviço de Acolhimento Institucional</a:t>
            </a:r>
            <a:endParaRPr lang="pt-BR" sz="2800" dirty="0"/>
          </a:p>
        </p:txBody>
      </p:sp>
      <p:graphicFrame>
        <p:nvGraphicFramePr>
          <p:cNvPr id="10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48007546"/>
              </p:ext>
            </p:extLst>
          </p:nvPr>
        </p:nvGraphicFramePr>
        <p:xfrm>
          <a:off x="611560" y="2643758"/>
          <a:ext cx="763284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2880320"/>
                <a:gridCol w="3024336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GÊNERO 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FAIXA ESTÁRIA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QTDE CRIANÇAS/ADOLESCENTES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dirty="0" smtClean="0"/>
                        <a:t>Masculino</a:t>
                      </a:r>
                      <a:r>
                        <a:rPr lang="pt-BR" baseline="0" dirty="0" smtClean="0"/>
                        <a:t> 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00</a:t>
                      </a:r>
                      <a:r>
                        <a:rPr lang="pt-BR" sz="1400" baseline="0" dirty="0" smtClean="0"/>
                        <a:t> a 05 anos</a:t>
                      </a:r>
                    </a:p>
                    <a:p>
                      <a:r>
                        <a:rPr lang="pt-BR" sz="1400" baseline="0" dirty="0" smtClean="0"/>
                        <a:t>06 a 10 anos</a:t>
                      </a:r>
                    </a:p>
                    <a:p>
                      <a:r>
                        <a:rPr lang="pt-BR" sz="1400" baseline="0" dirty="0" smtClean="0"/>
                        <a:t>Acima de 10 anos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01</a:t>
                      </a:r>
                    </a:p>
                    <a:p>
                      <a:pPr algn="ctr"/>
                      <a:r>
                        <a:rPr lang="pt-BR" sz="1400" dirty="0" smtClean="0"/>
                        <a:t>01</a:t>
                      </a:r>
                    </a:p>
                    <a:p>
                      <a:pPr algn="ctr"/>
                      <a:r>
                        <a:rPr lang="pt-BR" sz="1400" dirty="0" smtClean="0"/>
                        <a:t>02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Feminino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06</a:t>
                      </a:r>
                      <a:r>
                        <a:rPr lang="pt-BR" sz="1400" baseline="0" dirty="0" smtClean="0"/>
                        <a:t> a 10 anos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Acima de 10 anos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01</a:t>
                      </a:r>
                    </a:p>
                    <a:p>
                      <a:pPr algn="ctr"/>
                      <a:r>
                        <a:rPr lang="pt-BR" sz="1400" dirty="0" smtClean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6" name="Título 5"/>
          <p:cNvSpPr txBox="1">
            <a:spLocks/>
          </p:cNvSpPr>
          <p:nvPr/>
        </p:nvSpPr>
        <p:spPr>
          <a:xfrm>
            <a:off x="827584" y="1707654"/>
            <a:ext cx="5544615" cy="792088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18" name="Título 5"/>
          <p:cNvSpPr txBox="1">
            <a:spLocks/>
          </p:cNvSpPr>
          <p:nvPr/>
        </p:nvSpPr>
        <p:spPr>
          <a:xfrm>
            <a:off x="683568" y="1851670"/>
            <a:ext cx="6768752" cy="93610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19" name="Título 5"/>
          <p:cNvSpPr txBox="1">
            <a:spLocks/>
          </p:cNvSpPr>
          <p:nvPr/>
        </p:nvSpPr>
        <p:spPr>
          <a:xfrm>
            <a:off x="611560" y="1851670"/>
            <a:ext cx="5913039" cy="93610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dirty="0"/>
          </a:p>
        </p:txBody>
      </p:sp>
      <p:sp>
        <p:nvSpPr>
          <p:cNvPr id="20" name="Título 5"/>
          <p:cNvSpPr txBox="1">
            <a:spLocks/>
          </p:cNvSpPr>
          <p:nvPr/>
        </p:nvSpPr>
        <p:spPr>
          <a:xfrm>
            <a:off x="611560" y="1707654"/>
            <a:ext cx="5913039" cy="108012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Total de acolhidos no 2º Quadrimestre: 09</a:t>
            </a:r>
          </a:p>
          <a:p>
            <a:pPr algn="just"/>
            <a:r>
              <a:rPr lang="pt-BR" sz="1800" b="1" dirty="0" err="1" smtClean="0">
                <a:solidFill>
                  <a:schemeClr val="tx1"/>
                </a:solidFill>
              </a:rPr>
              <a:t>Desacolhimento</a:t>
            </a:r>
            <a:r>
              <a:rPr lang="pt-BR" sz="1800" b="1" dirty="0" smtClean="0">
                <a:solidFill>
                  <a:schemeClr val="tx1"/>
                </a:solidFill>
              </a:rPr>
              <a:t>: 03</a:t>
            </a:r>
          </a:p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Acolhimentos novos no Quadrimestre: 06</a:t>
            </a:r>
          </a:p>
          <a:p>
            <a:pPr algn="ctr"/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9"/>
            <a:ext cx="4968552" cy="857250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Atendimentos nas unidades de Saúde </a:t>
            </a:r>
            <a:endParaRPr lang="pt-BR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117643"/>
              </p:ext>
            </p:extLst>
          </p:nvPr>
        </p:nvGraphicFramePr>
        <p:xfrm>
          <a:off x="539552" y="1419622"/>
          <a:ext cx="8064896" cy="3285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3024336"/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Especialistas, </a:t>
                      </a:r>
                    </a:p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Exames e vacinas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 de acolhidos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atendidos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dirty="0" smtClean="0"/>
                        <a:t>Serviços CAPS (psiquiatria/psicoterapia)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03 psiquiatria +</a:t>
                      </a:r>
                      <a:r>
                        <a:rPr lang="pt-BR" sz="1400" baseline="0" dirty="0" smtClean="0"/>
                        <a:t> 04 na psicoterapia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dirty="0" smtClean="0"/>
                        <a:t>Psicoterapia ambulatorial na unidade de saúde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02 acolhidos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Consultas médica</a:t>
                      </a:r>
                      <a:r>
                        <a:rPr lang="pt-BR" baseline="0" dirty="0" smtClean="0"/>
                        <a:t> (clínico e especialista) </a:t>
                      </a:r>
                      <a:endParaRPr lang="pt-BR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10 geral +</a:t>
                      </a:r>
                      <a:r>
                        <a:rPr lang="pt-BR" sz="1400" baseline="0" dirty="0" smtClean="0"/>
                        <a:t> 02 otorrino + 01 </a:t>
                      </a:r>
                      <a:r>
                        <a:rPr lang="pt-BR" sz="1400" baseline="0" dirty="0" err="1" smtClean="0"/>
                        <a:t>dermato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Vacinas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038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Atendimento odontológico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04 </a:t>
                      </a:r>
                    </a:p>
                    <a:p>
                      <a:pPr algn="ctr"/>
                      <a:r>
                        <a:rPr lang="pt-BR" sz="1100" dirty="0" smtClean="0"/>
                        <a:t>(02 atendimentos em dentista</a:t>
                      </a:r>
                      <a:r>
                        <a:rPr lang="pt-BR" sz="1100" baseline="0" dirty="0" smtClean="0"/>
                        <a:t> particular pago pela madrinha afetiva)</a:t>
                      </a:r>
                      <a:endParaRPr lang="pt-BR" sz="11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038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Acompanhamento na APAE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01 acolhido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8"/>
            <a:ext cx="4968552" cy="1069627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Frequência Escolar </a:t>
            </a:r>
            <a:endParaRPr lang="pt-BR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233689"/>
              </p:ext>
            </p:extLst>
          </p:nvPr>
        </p:nvGraphicFramePr>
        <p:xfrm>
          <a:off x="575555" y="1995686"/>
          <a:ext cx="7992889" cy="2317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88"/>
                <a:gridCol w="3074188"/>
                <a:gridCol w="1844513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Escolaridade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Nº de criança/adolescente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Turno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err="1" smtClean="0"/>
                        <a:t>Pré</a:t>
                      </a:r>
                      <a:r>
                        <a:rPr lang="pt-BR" sz="1400" dirty="0" smtClean="0"/>
                        <a:t> 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01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Vespertino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Ens. Fund. (1ª e 2ª série)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01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Matutino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Ens. Fund. (3ª e 9º ano)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Matutino</a:t>
                      </a:r>
                    </a:p>
                    <a:p>
                      <a:pPr algn="ctr"/>
                      <a:r>
                        <a:rPr lang="pt-BR" sz="1400" dirty="0" smtClean="0"/>
                        <a:t>Vespertino</a:t>
                      </a:r>
                      <a:r>
                        <a:rPr lang="pt-BR" sz="1400" baseline="0" dirty="0" smtClean="0"/>
                        <a:t> </a:t>
                      </a:r>
                      <a:r>
                        <a:rPr lang="pt-BR" sz="1400" dirty="0" smtClean="0"/>
                        <a:t>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Ensino Médio</a:t>
                      </a:r>
                      <a:r>
                        <a:rPr lang="pt-BR" sz="1400" baseline="0" dirty="0" smtClean="0"/>
                        <a:t> (1º a 3º)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100% online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0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8"/>
            <a:ext cx="4968552" cy="1069627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Frequência nos Serviços da Rede </a:t>
            </a:r>
            <a:r>
              <a:rPr lang="pt-BR" sz="1800" b="1" dirty="0">
                <a:solidFill>
                  <a:schemeClr val="tx1"/>
                </a:solidFill>
                <a:latin typeface="+mn-lt"/>
              </a:rPr>
              <a:t>S</a:t>
            </a:r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ocioassistencial </a:t>
            </a:r>
            <a:endParaRPr lang="pt-BR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2257"/>
              </p:ext>
            </p:extLst>
          </p:nvPr>
        </p:nvGraphicFramePr>
        <p:xfrm>
          <a:off x="575555" y="1995686"/>
          <a:ext cx="7992889" cy="1799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88"/>
                <a:gridCol w="3074188"/>
                <a:gridCol w="1844513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Serviço 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Nº crianças/adolescentes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Turno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SCFV/CRAS</a:t>
                      </a:r>
                      <a:r>
                        <a:rPr lang="pt-BR" sz="1400" baseline="0" dirty="0" smtClean="0"/>
                        <a:t> (Yoga)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06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Vespertino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CEACA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03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Matutino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Academia </a:t>
                      </a:r>
                      <a:r>
                        <a:rPr lang="pt-BR" sz="1200" dirty="0" smtClean="0"/>
                        <a:t>(parceria</a:t>
                      </a:r>
                      <a:r>
                        <a:rPr lang="pt-BR" sz="1200" baseline="0" dirty="0" smtClean="0"/>
                        <a:t> com o abrigo)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Matutino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6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8"/>
            <a:ext cx="4968552" cy="1069627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Atividades de Lazer e Recreação  </a:t>
            </a:r>
            <a:endParaRPr lang="pt-BR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1061398" cy="792088"/>
          </a:xfrm>
          <a:prstGeom prst="rect">
            <a:avLst/>
          </a:prstGeom>
        </p:spPr>
      </p:pic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651204"/>
              </p:ext>
            </p:extLst>
          </p:nvPr>
        </p:nvGraphicFramePr>
        <p:xfrm>
          <a:off x="395537" y="1551862"/>
          <a:ext cx="6336703" cy="324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2167"/>
                <a:gridCol w="1949753"/>
                <a:gridCol w="1724783"/>
              </a:tblGrid>
              <a:tr h="65984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Atividade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Nº de criança/</a:t>
                      </a:r>
                    </a:p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adolescente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Turno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Festa </a:t>
                      </a:r>
                      <a:r>
                        <a:rPr lang="pt-BR" sz="1400" dirty="0" err="1" smtClean="0"/>
                        <a:t>Julina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05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Vespertino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9308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Passeios no Parque Encantos do</a:t>
                      </a:r>
                      <a:r>
                        <a:rPr lang="pt-BR" sz="1400" baseline="0" dirty="0" smtClean="0"/>
                        <a:t> Sul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06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Matutino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56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Pizzaria </a:t>
                      </a:r>
                      <a:r>
                        <a:rPr lang="pt-BR" sz="1200" dirty="0" smtClean="0"/>
                        <a:t>(parceria madrinhas afetivas)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Matutino</a:t>
                      </a:r>
                    </a:p>
                    <a:p>
                      <a:pPr algn="ctr"/>
                      <a:r>
                        <a:rPr lang="pt-BR" sz="1400" dirty="0" smtClean="0"/>
                        <a:t>Vespertino</a:t>
                      </a:r>
                      <a:r>
                        <a:rPr lang="pt-BR" sz="1400" baseline="0" dirty="0" smtClean="0"/>
                        <a:t> </a:t>
                      </a:r>
                      <a:r>
                        <a:rPr lang="pt-BR" sz="1400" dirty="0" smtClean="0"/>
                        <a:t>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10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Circo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100% online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91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Recebemos</a:t>
                      </a:r>
                      <a:r>
                        <a:rPr lang="pt-BR" sz="1400" baseline="0" dirty="0" smtClean="0"/>
                        <a:t> doação de computadores do SENAI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18" y="2139702"/>
            <a:ext cx="1982819" cy="2643759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7092280" y="1347614"/>
            <a:ext cx="1778496" cy="7331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Festa de 15 anos de uma acolhida</a:t>
            </a:r>
            <a:endParaRPr lang="pt-BR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5" y="4472"/>
            <a:ext cx="9144000" cy="51435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835696" y="205979"/>
            <a:ext cx="46805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Serviço de Acolhimento em</a:t>
            </a:r>
            <a:br>
              <a:rPr lang="pt-BR" sz="2800" b="1" dirty="0" smtClean="0">
                <a:solidFill>
                  <a:schemeClr val="tx1"/>
                </a:solidFill>
              </a:rPr>
            </a:br>
            <a:r>
              <a:rPr lang="pt-BR" sz="2800" b="1" dirty="0" smtClean="0">
                <a:solidFill>
                  <a:schemeClr val="tx1"/>
                </a:solidFill>
              </a:rPr>
              <a:t>Família Acolhedora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491630"/>
            <a:ext cx="8208912" cy="3312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1800" dirty="0" smtClean="0"/>
          </a:p>
          <a:p>
            <a:pPr marL="0" indent="0" algn="just">
              <a:buNone/>
            </a:pPr>
            <a:r>
              <a:rPr lang="pt-BR" sz="1800" dirty="0" smtClean="0"/>
              <a:t>          Este serviço organiza o acolhimento de crianças e/ou adolescentes, em residências de famílias acolhedoras. </a:t>
            </a:r>
          </a:p>
          <a:p>
            <a:pPr marL="0" indent="0" algn="just">
              <a:buNone/>
            </a:pPr>
            <a:endParaRPr lang="pt-BR" sz="1800" dirty="0" smtClean="0"/>
          </a:p>
          <a:p>
            <a:pPr algn="just"/>
            <a:r>
              <a:rPr lang="pt-BR" sz="1800" dirty="0" smtClean="0"/>
              <a:t>Essas famílias são devidamente cadastradas, capacitadas e acompanhadas durante toda a sua permanência no serviço; </a:t>
            </a:r>
          </a:p>
          <a:p>
            <a:pPr algn="just"/>
            <a:r>
              <a:rPr lang="pt-BR" sz="1800" dirty="0" smtClean="0"/>
              <a:t>O acolhimento em família acolhedora é uma alternativa de proteção a crianças e adolescentes que tiveram seus direitos violados </a:t>
            </a:r>
            <a:r>
              <a:rPr lang="pt-BR" sz="1800" dirty="0" smtClean="0"/>
              <a:t>e por </a:t>
            </a:r>
            <a:r>
              <a:rPr lang="pt-BR" sz="1800" dirty="0" smtClean="0"/>
              <a:t>determinação judicial são afastados de sua família de origem até que elas se organizem. </a:t>
            </a:r>
            <a:endParaRPr lang="pt-BR" sz="1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6125"/>
            <a:ext cx="164159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9"/>
            <a:ext cx="4536504" cy="85725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209564"/>
              </p:ext>
            </p:extLst>
          </p:nvPr>
        </p:nvGraphicFramePr>
        <p:xfrm>
          <a:off x="827585" y="2139702"/>
          <a:ext cx="7560840" cy="212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66429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Atividade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Planejamento</a:t>
                      </a:r>
                      <a:r>
                        <a:rPr lang="pt-BR" sz="1400" baseline="0" dirty="0" smtClean="0"/>
                        <a:t> da equipe responsável pelo serviço;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02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Divulgação</a:t>
                      </a:r>
                      <a:r>
                        <a:rPr lang="pt-BR" sz="1400" baseline="0" dirty="0" smtClean="0"/>
                        <a:t> nas redes sociais; 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 smtClean="0"/>
                        <a:t>Instagram</a:t>
                      </a:r>
                      <a:r>
                        <a:rPr lang="pt-BR" sz="1400" baseline="0" dirty="0" smtClean="0"/>
                        <a:t>, </a:t>
                      </a:r>
                      <a:r>
                        <a:rPr lang="pt-BR" sz="1400" baseline="0" dirty="0" err="1" smtClean="0"/>
                        <a:t>facebook</a:t>
                      </a:r>
                      <a:r>
                        <a:rPr lang="pt-BR" sz="1400" baseline="0" dirty="0" smtClean="0"/>
                        <a:t>, mídia local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Abertura</a:t>
                      </a:r>
                      <a:r>
                        <a:rPr lang="pt-BR" sz="1400" baseline="0" dirty="0" smtClean="0"/>
                        <a:t> das inscrições para a 1ª Capacitação das famílias;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12 famílias inscritas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06 iniciaram a capacitação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03 concluíram a capacitação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3" y="271141"/>
            <a:ext cx="1413960" cy="13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9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395536" y="205979"/>
            <a:ext cx="5976664" cy="85725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    </a:t>
            </a:r>
            <a:r>
              <a:rPr lang="pt-BR" sz="3100" dirty="0" smtClean="0"/>
              <a:t>     </a:t>
            </a:r>
            <a:r>
              <a:rPr lang="pt-BR" sz="3100" dirty="0"/>
              <a:t>Secretaria de </a:t>
            </a:r>
            <a:r>
              <a:rPr lang="pt-BR" sz="3100" dirty="0" smtClean="0"/>
              <a:t>Assistência  </a:t>
            </a:r>
            <a:br>
              <a:rPr lang="pt-BR" sz="3100" dirty="0" smtClean="0"/>
            </a:br>
            <a:r>
              <a:rPr lang="pt-BR" sz="3100" dirty="0"/>
              <a:t> </a:t>
            </a:r>
            <a:r>
              <a:rPr lang="pt-BR" sz="3100" dirty="0" smtClean="0"/>
              <a:t>              Social e </a:t>
            </a:r>
            <a:r>
              <a:rPr lang="pt-BR" sz="3100" dirty="0"/>
              <a:t>da Família 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95536" y="1085850"/>
            <a:ext cx="8291264" cy="3718148"/>
          </a:xfrm>
        </p:spPr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 Benefícios Eventuais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744427"/>
              </p:ext>
            </p:extLst>
          </p:nvPr>
        </p:nvGraphicFramePr>
        <p:xfrm>
          <a:off x="1475656" y="2355727"/>
          <a:ext cx="5760640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299"/>
                <a:gridCol w="2122341"/>
              </a:tblGrid>
              <a:tr h="432048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Benefício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 smtClean="0"/>
                        <a:t>Auxílio Natalidade 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 smtClean="0"/>
                        <a:t>Auxílio</a:t>
                      </a:r>
                      <a:r>
                        <a:rPr lang="pt-BR" baseline="0" dirty="0" smtClean="0"/>
                        <a:t> Funeral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 smtClean="0"/>
                        <a:t>Auxílio</a:t>
                      </a:r>
                      <a:r>
                        <a:rPr lang="pt-BR" baseline="0" dirty="0" smtClean="0"/>
                        <a:t> alimentação </a:t>
                      </a:r>
                      <a:endParaRPr lang="pt-BR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180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 smtClean="0"/>
                        <a:t>Auxílio Vale Transporte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182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1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75606"/>
            <a:ext cx="244827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8" y="1635646"/>
            <a:ext cx="144016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6"/>
          <p:cNvSpPr txBox="1">
            <a:spLocks/>
          </p:cNvSpPr>
          <p:nvPr/>
        </p:nvSpPr>
        <p:spPr>
          <a:xfrm>
            <a:off x="1835696" y="205979"/>
            <a:ext cx="4392488" cy="857250"/>
          </a:xfrm>
          <a:prstGeom prst="rect">
            <a:avLst/>
          </a:prstGeom>
        </p:spPr>
        <p:txBody>
          <a:bodyPr bIns="91440" anchor="b" anchorCtr="0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1ª Capacitação do Serviço de Acolhimento em Família Acolhedora</a:t>
            </a:r>
            <a:endParaRPr lang="pt-BR" sz="2800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71" y="2345395"/>
            <a:ext cx="1383325" cy="232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 descr="https://gp.amurel.org.br/index.php?r=email/message/attachment&amp;account_id=1029&amp;mailbox=INBOX&amp;uid=6115&amp;number=2&amp;encoding=base64&amp;filename=IMG-20210929-WA0041.jpg&amp;security_token=M4x1V5W27mTNIjtRuBpS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03598"/>
            <a:ext cx="214483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9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8"/>
            <a:ext cx="4824536" cy="1161245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Visita ao Serviço de Acolhimento em Família Acolhedora de Içara e a Família Acolhedora mais atuante no município.</a:t>
            </a:r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096"/>
            <a:ext cx="1193886" cy="11521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563639"/>
            <a:ext cx="1893563" cy="126188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026667" y="-3620937"/>
            <a:ext cx="6613891" cy="440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896" y="2589518"/>
            <a:ext cx="2843527" cy="214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91630"/>
            <a:ext cx="2325259" cy="312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54550"/>
            <a:ext cx="2144837" cy="2859782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467544" y="1367224"/>
            <a:ext cx="2088232" cy="7029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 smtClean="0">
                <a:solidFill>
                  <a:schemeClr val="tx1"/>
                </a:solidFill>
              </a:rPr>
              <a:t>Equipe Família do Serviço Acolhedora Capivari de Baixo</a:t>
            </a:r>
            <a:endParaRPr lang="pt-BR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7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" y="-857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457800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br>
              <a:rPr lang="pt-BR" sz="2800" dirty="0" smtClean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Cadastro Único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>Programa Bolsa Família </a:t>
            </a:r>
            <a:endParaRPr lang="pt-BR" sz="2800" dirty="0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 smtClean="0"/>
              <a:t>Cadastro único é um instrumento que identifica e caracteriza as famílias de baixa renda.</a:t>
            </a:r>
          </a:p>
        </p:txBody>
      </p:sp>
      <p:pic>
        <p:nvPicPr>
          <p:cNvPr id="27" name="Imagem 4" descr="82c418_2f0650e559994c02a2e4ff537637e882_mv2_d_2000_1846_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170"/>
            <a:ext cx="1346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029039"/>
              </p:ext>
            </p:extLst>
          </p:nvPr>
        </p:nvGraphicFramePr>
        <p:xfrm>
          <a:off x="1043608" y="1779662"/>
          <a:ext cx="7272808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2448272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Descrição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 Cadastros</a:t>
                      </a:r>
                      <a:r>
                        <a:rPr lang="pt-BR" sz="1400" baseline="0" dirty="0" smtClean="0"/>
                        <a:t> novos - CADÚNICO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64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Atualização de cadastros</a:t>
                      </a:r>
                      <a:r>
                        <a:rPr lang="pt-BR" sz="1400" baseline="0" dirty="0" smtClean="0"/>
                        <a:t> 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175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43272">
                <a:tc>
                  <a:txBody>
                    <a:bodyPr/>
                    <a:lstStyle/>
                    <a:p>
                      <a:r>
                        <a:rPr lang="pt-BR" sz="1400" baseline="0" dirty="0" smtClean="0"/>
                        <a:t>Beneficiários do Bolsa Família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222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Famílias cadastradas no CAD ÚNICO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1151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9" name="Tabe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37658"/>
              </p:ext>
            </p:extLst>
          </p:nvPr>
        </p:nvGraphicFramePr>
        <p:xfrm>
          <a:off x="1043608" y="3507854"/>
          <a:ext cx="7272808" cy="66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2448272"/>
              </a:tblGrid>
              <a:tr h="664840"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</a:rPr>
                        <a:t> de pessoas cadastradas no CAD ÚNICO</a:t>
                      </a:r>
                      <a:endParaRPr lang="pt-B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3215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74727"/>
              </p:ext>
            </p:extLst>
          </p:nvPr>
        </p:nvGraphicFramePr>
        <p:xfrm>
          <a:off x="1043608" y="3853790"/>
          <a:ext cx="727280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2448272"/>
              </a:tblGrid>
              <a:tr h="504056"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BPC</a:t>
                      </a:r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</a:rPr>
                        <a:t> – Benefício de Prestação Continuada </a:t>
                      </a:r>
                      <a:endParaRPr lang="pt-B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57</a:t>
                      </a:r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</a:rPr>
                        <a:t> idosos</a:t>
                      </a:r>
                    </a:p>
                    <a:p>
                      <a:pPr algn="ctr"/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</a:rPr>
                        <a:t>166 deficientes</a:t>
                      </a:r>
                      <a:endParaRPr lang="pt-B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387913"/>
              </p:ext>
            </p:extLst>
          </p:nvPr>
        </p:nvGraphicFramePr>
        <p:xfrm>
          <a:off x="1043608" y="4371950"/>
          <a:ext cx="72728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2448272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Visitas</a:t>
                      </a:r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</a:rPr>
                        <a:t> domiciliares </a:t>
                      </a:r>
                      <a:endParaRPr lang="pt-B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pt-B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2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4578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br>
              <a:rPr lang="pt-BR" sz="2800" dirty="0" smtClean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Secretaria de Assistência Social</a:t>
            </a:r>
            <a:br>
              <a:rPr lang="pt-BR" sz="2800" dirty="0" smtClean="0"/>
            </a:br>
            <a:r>
              <a:rPr lang="pt-BR" sz="2800" dirty="0" smtClean="0"/>
              <a:t>GESTÃO </a:t>
            </a:r>
            <a:endParaRPr lang="pt-BR" sz="28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662938"/>
              </p:ext>
            </p:extLst>
          </p:nvPr>
        </p:nvGraphicFramePr>
        <p:xfrm>
          <a:off x="683568" y="1995686"/>
          <a:ext cx="7416824" cy="1977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0"/>
                <a:gridCol w="1656184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Descrição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Aquisição de computadores para as equipes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07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Aquisição de equipamentos</a:t>
                      </a:r>
                      <a:r>
                        <a:rPr lang="pt-BR" sz="1400" baseline="0" dirty="0" smtClean="0"/>
                        <a:t> de mídia para os trabalhos remoto e presencial 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02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4327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Aquisição de um aparelho celular para o CREAS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01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Aquisição dos Kits com roupas para morador</a:t>
                      </a:r>
                      <a:r>
                        <a:rPr lang="pt-BR" sz="1400" baseline="0" dirty="0" smtClean="0"/>
                        <a:t> de rua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8002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Contratação</a:t>
                      </a:r>
                      <a:r>
                        <a:rPr lang="pt-BR" sz="1400" baseline="0" dirty="0" smtClean="0"/>
                        <a:t> dos oficineiros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9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666408"/>
            <a:ext cx="5832648" cy="64807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</a:rPr>
              <a:t>13ª</a:t>
            </a:r>
            <a:r>
              <a:rPr lang="pt-BR" sz="2800" b="1" dirty="0">
                <a:solidFill>
                  <a:schemeClr val="tx1"/>
                </a:solidFill>
              </a:rPr>
              <a:t> Conferência Municipal de Assistência Social</a:t>
            </a: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744136" y="4155926"/>
            <a:ext cx="7848872" cy="64807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Conferência Municipal de Assistência Social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a</a:t>
            </a:r>
            <a:r>
              <a:rPr lang="pt-BR" sz="2000" b="1" dirty="0" smtClean="0">
                <a:solidFill>
                  <a:schemeClr val="tx1"/>
                </a:solidFill>
              </a:rPr>
              <a:t>conteceu de forma híbrida. </a:t>
            </a:r>
            <a:endParaRPr lang="pt-BR" sz="2000" b="1" dirty="0" smtClean="0">
              <a:solidFill>
                <a:schemeClr val="tx1"/>
              </a:solidFill>
            </a:endParaRPr>
          </a:p>
          <a:p>
            <a:pPr algn="ctr"/>
            <a:endParaRPr lang="pt-BR" sz="800" b="1" dirty="0" smtClean="0">
              <a:solidFill>
                <a:schemeClr val="tx1"/>
              </a:solidFill>
            </a:endParaRP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Palestra Magna com o tema “Assistência Social: Direito do povo e Dever do Estado, com financiamento público, para enfrentar as desigualdades e garantir proteção </a:t>
            </a:r>
            <a:r>
              <a:rPr lang="pt-BR" sz="2000" b="1" dirty="0" smtClean="0">
                <a:solidFill>
                  <a:schemeClr val="tx1"/>
                </a:solidFill>
              </a:rPr>
              <a:t>social.</a:t>
            </a:r>
          </a:p>
          <a:p>
            <a:pPr algn="ctr"/>
            <a:endParaRPr lang="pt-BR" sz="2000" b="1" dirty="0" smtClean="0">
              <a:solidFill>
                <a:schemeClr val="tx1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Em </a:t>
            </a:r>
            <a:r>
              <a:rPr lang="pt-BR" sz="2000" b="1" dirty="0">
                <a:solidFill>
                  <a:schemeClr val="tx1"/>
                </a:solidFill>
              </a:rPr>
              <a:t>torno do </a:t>
            </a:r>
            <a:r>
              <a:rPr lang="pt-BR" sz="2000" b="1" dirty="0" err="1">
                <a:solidFill>
                  <a:schemeClr val="tx1"/>
                </a:solidFill>
              </a:rPr>
              <a:t>macrotema</a:t>
            </a:r>
            <a:r>
              <a:rPr lang="pt-BR" sz="2000" b="1" dirty="0">
                <a:solidFill>
                  <a:schemeClr val="tx1"/>
                </a:solidFill>
              </a:rPr>
              <a:t>, cinco eixos </a:t>
            </a:r>
            <a:r>
              <a:rPr lang="pt-BR" sz="2000" b="1" dirty="0" smtClean="0">
                <a:solidFill>
                  <a:schemeClr val="tx1"/>
                </a:solidFill>
              </a:rPr>
              <a:t>foram </a:t>
            </a:r>
            <a:r>
              <a:rPr lang="pt-BR" sz="2000" b="1" dirty="0">
                <a:solidFill>
                  <a:schemeClr val="tx1"/>
                </a:solidFill>
              </a:rPr>
              <a:t>distribuídos em grupos e debatidos. </a:t>
            </a:r>
            <a:endParaRPr lang="pt-BR" sz="2000" b="1" dirty="0">
              <a:solidFill>
                <a:schemeClr val="tx1"/>
              </a:solidFill>
            </a:endParaRPr>
          </a:p>
          <a:p>
            <a:pPr algn="ctr"/>
            <a:endParaRPr lang="pt-BR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55575" y="339502"/>
            <a:ext cx="6216625" cy="64807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Conferência Municipal de Assistência </a:t>
            </a:r>
            <a:r>
              <a:rPr lang="pt-BR" sz="2400" b="1" dirty="0" smtClean="0">
                <a:solidFill>
                  <a:schemeClr val="tx1"/>
                </a:solidFill>
              </a:rPr>
              <a:t>Social</a:t>
            </a:r>
            <a:endParaRPr lang="pt-BR" sz="2400" b="1" dirty="0" smtClean="0">
              <a:solidFill>
                <a:schemeClr val="tx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419622"/>
            <a:ext cx="2043919" cy="29523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35" y="1067620"/>
            <a:ext cx="2520280" cy="1321879"/>
          </a:xfrm>
          <a:prstGeom prst="rect">
            <a:avLst/>
          </a:prstGeom>
        </p:spPr>
      </p:pic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19622"/>
            <a:ext cx="2216845" cy="3312368"/>
          </a:xfrm>
          <a:prstGeom prst="rect">
            <a:avLst/>
          </a:prstGeom>
        </p:spPr>
      </p:pic>
      <p:pic>
        <p:nvPicPr>
          <p:cNvPr id="11" name="Picture 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b="6906"/>
          <a:stretch/>
        </p:blipFill>
        <p:spPr bwMode="auto">
          <a:xfrm>
            <a:off x="3447925" y="2499732"/>
            <a:ext cx="1968101" cy="2518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33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Recebimento e entrega dos Cartões do Programa Mais Renda do Governo Estadual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9622"/>
            <a:ext cx="1944216" cy="30474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47814"/>
            <a:ext cx="3024336" cy="177989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75606"/>
            <a:ext cx="2852936" cy="176019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23528" y="1563638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atin typeface="+mj-lt"/>
                <a:ea typeface="+mj-ea"/>
                <a:cs typeface="+mj-cs"/>
              </a:rPr>
              <a:t>Auxílio-emergencial </a:t>
            </a:r>
            <a:r>
              <a:rPr lang="pt-BR" b="1" dirty="0">
                <a:latin typeface="+mj-lt"/>
                <a:ea typeface="+mj-ea"/>
                <a:cs typeface="+mj-cs"/>
              </a:rPr>
              <a:t>no valor total de </a:t>
            </a:r>
            <a:r>
              <a:rPr lang="pt-BR" b="1" dirty="0" smtClean="0">
                <a:latin typeface="+mj-lt"/>
                <a:ea typeface="+mj-ea"/>
                <a:cs typeface="+mj-cs"/>
              </a:rPr>
              <a:t>R$900,00</a:t>
            </a:r>
            <a:r>
              <a:rPr lang="pt-BR" b="1" dirty="0">
                <a:latin typeface="+mj-lt"/>
                <a:ea typeface="+mj-ea"/>
                <a:cs typeface="+mj-cs"/>
              </a:rPr>
              <a:t>, sendo três parcelas de R$ </a:t>
            </a:r>
            <a:r>
              <a:rPr lang="pt-BR" b="1" dirty="0" smtClean="0">
                <a:latin typeface="+mj-lt"/>
                <a:ea typeface="+mj-ea"/>
                <a:cs typeface="+mj-cs"/>
              </a:rPr>
              <a:t>300,00.</a:t>
            </a:r>
            <a:endParaRPr lang="pt-BR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50910" y="2859782"/>
            <a:ext cx="23649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+mj-lt"/>
                <a:ea typeface="+mj-ea"/>
                <a:cs typeface="+mj-cs"/>
              </a:rPr>
              <a:t>14 pessoas/famílias </a:t>
            </a:r>
            <a:r>
              <a:rPr lang="pt-BR" b="1" dirty="0">
                <a:latin typeface="+mj-lt"/>
                <a:ea typeface="+mj-ea"/>
                <a:cs typeface="+mj-cs"/>
              </a:rPr>
              <a:t>em vulnerabilidade econômica </a:t>
            </a:r>
            <a:r>
              <a:rPr lang="pt-BR" b="1" dirty="0" smtClean="0">
                <a:latin typeface="+mj-lt"/>
                <a:ea typeface="+mj-ea"/>
                <a:cs typeface="+mj-cs"/>
              </a:rPr>
              <a:t>receberam </a:t>
            </a:r>
            <a:r>
              <a:rPr lang="pt-BR" b="1" dirty="0">
                <a:latin typeface="+mj-lt"/>
                <a:ea typeface="+mj-ea"/>
                <a:cs typeface="+mj-cs"/>
              </a:rPr>
              <a:t>o auxilio emergencial do Estado</a:t>
            </a:r>
            <a:endParaRPr lang="pt-BR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16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2125</TotalTime>
  <Words>1539</Words>
  <Application>Microsoft Office PowerPoint</Application>
  <PresentationFormat>Apresentação na tela (16:9)</PresentationFormat>
  <Paragraphs>313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41</vt:i4>
      </vt:variant>
    </vt:vector>
  </HeadingPairs>
  <TitlesOfParts>
    <vt:vector size="43" baseType="lpstr">
      <vt:lpstr>Capital Próprio</vt:lpstr>
      <vt:lpstr>Tema do Office</vt:lpstr>
      <vt:lpstr>Apresentação do PowerPoint</vt:lpstr>
      <vt:lpstr>       Secretaria de Assistência            Social e da Família </vt:lpstr>
      <vt:lpstr>Secretaria de Assistência  Social e da Família </vt:lpstr>
      <vt:lpstr>          Secretaria de Assistência                  Social e da Família </vt:lpstr>
      <vt:lpstr>          Cadastro Único Programa Bolsa Família </vt:lpstr>
      <vt:lpstr>          Secretaria de Assistência Social GESTÃO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Proteção Social Básica CRAS      </vt:lpstr>
      <vt:lpstr>        Proteção Social Básica   CRAS</vt:lpstr>
      <vt:lpstr>Proteção Social Básica                 CRAS</vt:lpstr>
      <vt:lpstr>            As atividades do Serviço de Convivência e Fortalecimento de Vínculos com idosos são desenvolvidas de forma remota e com visitas domiciliares. </vt:lpstr>
      <vt:lpstr>Oficina de Dança com idosos na modalidade remota promovendo alongamento, equilíbrio e movimentação do corpo. </vt:lpstr>
      <vt:lpstr>    </vt:lpstr>
      <vt:lpstr>Projetos, Ações e Eventos promovidos e desenvolvido pela  equipe do CRAS</vt:lpstr>
      <vt:lpstr>Projeto, Ações e Eventos promovidos e desenvolvido pela  equipe do CRAS</vt:lpstr>
      <vt:lpstr>Ações promovidos e desenvolvido pela  equipe do CRAS</vt:lpstr>
      <vt:lpstr>Apresentação do PowerPoint</vt:lpstr>
      <vt:lpstr>Apresentação do PowerPoint</vt:lpstr>
      <vt:lpstr>Apresentação do PowerPoint</vt:lpstr>
      <vt:lpstr>Apresentação do PowerPoint</vt:lpstr>
      <vt:lpstr>Proteção Especial de Média               Complexidade CREAS</vt:lpstr>
      <vt:lpstr>Proteção Especial de Média               Complexidade CREAS  </vt:lpstr>
      <vt:lpstr>Proteção Especial de Média               Complexidade CREAS</vt:lpstr>
      <vt:lpstr>Apresentação do PowerPoint</vt:lpstr>
      <vt:lpstr>Apresentação do PowerPoint</vt:lpstr>
      <vt:lpstr>Apresentação do PowerPoint</vt:lpstr>
      <vt:lpstr>Apresentação do PowerPoint</vt:lpstr>
      <vt:lpstr>Serviço de Acolhimento Institucional</vt:lpstr>
      <vt:lpstr>Serviço de Acolhimento Institucional</vt:lpstr>
      <vt:lpstr>Atendimentos nas unidades de Saúde </vt:lpstr>
      <vt:lpstr>Frequência Escolar </vt:lpstr>
      <vt:lpstr>Frequência nos Serviços da Rede Socioassistencial </vt:lpstr>
      <vt:lpstr>Atividades de Lazer e Recreação  </vt:lpstr>
      <vt:lpstr>Serviço de Acolhimento em Família Acolhedora</vt:lpstr>
      <vt:lpstr>Apresentação do PowerPoint</vt:lpstr>
      <vt:lpstr> 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128</cp:revision>
  <cp:lastPrinted>2021-09-30T12:04:05Z</cp:lastPrinted>
  <dcterms:created xsi:type="dcterms:W3CDTF">2021-05-10T18:20:11Z</dcterms:created>
  <dcterms:modified xsi:type="dcterms:W3CDTF">2021-09-30T12:49:27Z</dcterms:modified>
</cp:coreProperties>
</file>