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63" r:id="rId2"/>
    <p:sldId id="264" r:id="rId3"/>
    <p:sldId id="267" r:id="rId4"/>
    <p:sldId id="268" r:id="rId5"/>
    <p:sldId id="270" r:id="rId6"/>
    <p:sldId id="277" r:id="rId7"/>
    <p:sldId id="278" r:id="rId8"/>
    <p:sldId id="279" r:id="rId9"/>
    <p:sldId id="280" r:id="rId10"/>
    <p:sldId id="272" r:id="rId11"/>
    <p:sldId id="271" r:id="rId12"/>
    <p:sldId id="287" r:id="rId13"/>
    <p:sldId id="276" r:id="rId14"/>
    <p:sldId id="293" r:id="rId15"/>
    <p:sldId id="292" r:id="rId16"/>
    <p:sldId id="283" r:id="rId17"/>
    <p:sldId id="284" r:id="rId18"/>
    <p:sldId id="285" r:id="rId19"/>
    <p:sldId id="286" r:id="rId20"/>
    <p:sldId id="291" r:id="rId21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MICA" initials="T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8" autoAdjust="0"/>
    <p:restoredTop sz="93179" autoAdjust="0"/>
  </p:normalViewPr>
  <p:slideViewPr>
    <p:cSldViewPr>
      <p:cViewPr>
        <p:scale>
          <a:sx n="90" d="100"/>
          <a:sy n="90" d="100"/>
        </p:scale>
        <p:origin x="-798" y="9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8T09:33:39.188" idx="1">
    <p:pos x="10" y="10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F04CF-39AC-4ABD-A39A-470FE5887E66}" type="datetimeFigureOut">
              <a:rPr lang="pt-BR" smtClean="0"/>
              <a:t>29/09/2021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9D90B7-E8AA-451D-A393-A30FCE09F41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64897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620C4-92CA-4B61-96C2-6D04986C3E5B}" type="datetimeFigureOut">
              <a:rPr lang="pt-BR" smtClean="0"/>
              <a:t>29/09/2021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CFDC9-0855-454F-B8FD-291190E46CE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22426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C190-DFB5-41BF-8AB9-EA89AD85F8FB}" type="datetimeFigureOut">
              <a:rPr lang="pt-BR" smtClean="0"/>
              <a:t>29/09/2021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3553-1C01-4542-9F2D-F02EB431B99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34622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C190-DFB5-41BF-8AB9-EA89AD85F8FB}" type="datetimeFigureOut">
              <a:rPr lang="pt-BR" smtClean="0"/>
              <a:t>29/09/2021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3553-1C01-4542-9F2D-F02EB431B99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61188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C190-DFB5-41BF-8AB9-EA89AD85F8FB}" type="datetimeFigureOut">
              <a:rPr lang="pt-BR" smtClean="0"/>
              <a:t>29/09/2021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3553-1C01-4542-9F2D-F02EB431B99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3828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C190-DFB5-41BF-8AB9-EA89AD85F8FB}" type="datetimeFigureOut">
              <a:rPr lang="pt-BR" smtClean="0"/>
              <a:t>29/09/2021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3553-1C01-4542-9F2D-F02EB431B99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4408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C190-DFB5-41BF-8AB9-EA89AD85F8FB}" type="datetimeFigureOut">
              <a:rPr lang="pt-BR" smtClean="0"/>
              <a:t>29/09/2021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3553-1C01-4542-9F2D-F02EB431B99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5596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C190-DFB5-41BF-8AB9-EA89AD85F8FB}" type="datetimeFigureOut">
              <a:rPr lang="pt-BR" smtClean="0"/>
              <a:t>29/09/2021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3553-1C01-4542-9F2D-F02EB431B99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04069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C190-DFB5-41BF-8AB9-EA89AD85F8FB}" type="datetimeFigureOut">
              <a:rPr lang="pt-BR" smtClean="0"/>
              <a:t>29/09/2021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3553-1C01-4542-9F2D-F02EB431B99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50561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C190-DFB5-41BF-8AB9-EA89AD85F8FB}" type="datetimeFigureOut">
              <a:rPr lang="pt-BR" smtClean="0"/>
              <a:t>29/09/2021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3553-1C01-4542-9F2D-F02EB431B99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81361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C190-DFB5-41BF-8AB9-EA89AD85F8FB}" type="datetimeFigureOut">
              <a:rPr lang="pt-BR" smtClean="0"/>
              <a:t>29/09/2021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3553-1C01-4542-9F2D-F02EB431B99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2074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C190-DFB5-41BF-8AB9-EA89AD85F8FB}" type="datetimeFigureOut">
              <a:rPr lang="pt-BR" smtClean="0"/>
              <a:t>29/09/2021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3553-1C01-4542-9F2D-F02EB431B99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44479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C190-DFB5-41BF-8AB9-EA89AD85F8FB}" type="datetimeFigureOut">
              <a:rPr lang="pt-BR" smtClean="0"/>
              <a:t>29/09/2021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3553-1C01-4542-9F2D-F02EB431B99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5188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AC190-DFB5-41BF-8AB9-EA89AD85F8FB}" type="datetimeFigureOut">
              <a:rPr lang="pt-BR" smtClean="0"/>
              <a:t>29/09/2021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13553-1C01-4542-9F2D-F02EB431B99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94064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03848" y="5185820"/>
            <a:ext cx="4104456" cy="864096"/>
          </a:xfrm>
        </p:spPr>
        <p:txBody>
          <a:bodyPr>
            <a:normAutofit/>
          </a:bodyPr>
          <a:lstStyle/>
          <a:p>
            <a:pPr algn="l"/>
            <a:r>
              <a:rPr lang="pt-BR" sz="1800" b="1" dirty="0">
                <a:solidFill>
                  <a:schemeClr val="tx1"/>
                </a:solidFill>
              </a:rPr>
              <a:t>Coordenador: </a:t>
            </a:r>
            <a:r>
              <a:rPr lang="pt-BR" sz="1800" dirty="0">
                <a:solidFill>
                  <a:schemeClr val="tx1"/>
                </a:solidFill>
              </a:rPr>
              <a:t>Adilson da Silva </a:t>
            </a:r>
            <a:r>
              <a:rPr lang="pt-BR" sz="1800" dirty="0" smtClean="0">
                <a:solidFill>
                  <a:schemeClr val="tx1"/>
                </a:solidFill>
              </a:rPr>
              <a:t>Pacheco</a:t>
            </a:r>
            <a:endParaRPr lang="pt-BR" sz="1800" dirty="0">
              <a:solidFill>
                <a:schemeClr val="tx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1336035" y="163016"/>
            <a:ext cx="6768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COORDENAÇÃO DE PROTEÇÃO E DEFESA CIVIL</a:t>
            </a:r>
          </a:p>
          <a:p>
            <a:pPr algn="ctr"/>
            <a:r>
              <a:rPr lang="pt-BR" sz="2400" b="1" dirty="0"/>
              <a:t>CAPIVARI DE BAIXO</a:t>
            </a:r>
          </a:p>
          <a:p>
            <a:pPr algn="ctr"/>
            <a:endParaRPr lang="pt-BR" sz="2400" b="1" dirty="0"/>
          </a:p>
          <a:p>
            <a:pPr algn="ctr"/>
            <a:endParaRPr lang="pt-BR" sz="2400" b="1" dirty="0"/>
          </a:p>
        </p:txBody>
      </p:sp>
      <p:sp>
        <p:nvSpPr>
          <p:cNvPr id="9" name="Retângulo 8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05A060B0-F1C4-41FD-A820-5B14E9607FE6}"/>
              </a:ext>
            </a:extLst>
          </p:cNvPr>
          <p:cNvSpPr txBox="1"/>
          <p:nvPr/>
        </p:nvSpPr>
        <p:spPr>
          <a:xfrm>
            <a:off x="3059832" y="2552021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Relatório</a:t>
            </a:r>
            <a:r>
              <a:rPr lang="pt-BR" sz="2400" dirty="0"/>
              <a:t> </a:t>
            </a:r>
            <a:r>
              <a:rPr lang="pt-BR" sz="3200" dirty="0"/>
              <a:t>Quadrimestral</a:t>
            </a:r>
            <a:r>
              <a:rPr lang="pt-BR" sz="2400" dirty="0"/>
              <a:t>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1E6E30C6-E384-4D37-95D8-C510B96153E3}"/>
              </a:ext>
            </a:extLst>
          </p:cNvPr>
          <p:cNvSpPr txBox="1"/>
          <p:nvPr/>
        </p:nvSpPr>
        <p:spPr>
          <a:xfrm>
            <a:off x="3759573" y="3136796"/>
            <a:ext cx="2577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Maio </a:t>
            </a:r>
            <a:r>
              <a:rPr lang="pt-BR" sz="2000" dirty="0"/>
              <a:t>à </a:t>
            </a:r>
            <a:r>
              <a:rPr lang="pt-BR" sz="2000" dirty="0" smtClean="0"/>
              <a:t>Agosto </a:t>
            </a:r>
            <a:r>
              <a:rPr lang="pt-BR" sz="2000" dirty="0"/>
              <a:t>de 2021</a:t>
            </a:r>
          </a:p>
        </p:txBody>
      </p:sp>
    </p:spTree>
    <p:extLst>
      <p:ext uri="{BB962C8B-B14F-4D97-AF65-F5344CB8AC3E}">
        <p14:creationId xmlns:p14="http://schemas.microsoft.com/office/powerpoint/2010/main" val="166689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</p:txBody>
      </p:sp>
      <p:sp>
        <p:nvSpPr>
          <p:cNvPr id="9" name="Retângulo 8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3" name="Retângulo 2"/>
          <p:cNvSpPr/>
          <p:nvPr/>
        </p:nvSpPr>
        <p:spPr>
          <a:xfrm>
            <a:off x="1397554" y="1059424"/>
            <a:ext cx="65588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-Visita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parque de energia fotovoltaica e 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eólica. Em apoio ao Corpo de Bombeiros ao </a:t>
            </a:r>
            <a:r>
              <a:rPr lang="pt-BR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pré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teste de operação </a:t>
            </a:r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93128" y="5512946"/>
            <a:ext cx="72733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Legenda: </a:t>
            </a:r>
            <a:r>
              <a:rPr lang="pt-BR" altLang="pt-B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Registro 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fotográfico </a:t>
            </a:r>
            <a:r>
              <a:rPr lang="pt-BR" altLang="pt-B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loco”.</a:t>
            </a:r>
          </a:p>
          <a:p>
            <a:pPr algn="just"/>
            <a:r>
              <a:rPr lang="pt-BR" altLang="pt-BR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Local: 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Visita ao parque de energia eólica e fotovoltaica .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/>
          <a:srcRect l="36613" t="6601" r="36612" b="12200"/>
          <a:stretch/>
        </p:blipFill>
        <p:spPr>
          <a:xfrm>
            <a:off x="2699792" y="1928355"/>
            <a:ext cx="2022318" cy="352338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/>
          <a:srcRect l="37400" t="6601" r="36613" b="10801"/>
          <a:stretch/>
        </p:blipFill>
        <p:spPr>
          <a:xfrm>
            <a:off x="5220072" y="1921838"/>
            <a:ext cx="1970707" cy="352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32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  <a:p>
            <a:pPr algn="ctr">
              <a:spcBef>
                <a:spcPct val="20000"/>
              </a:spcBef>
            </a:pPr>
            <a:endParaRPr lang="pt-BR" sz="2400" b="1" dirty="0"/>
          </a:p>
          <a:p>
            <a:pPr algn="ctr">
              <a:spcBef>
                <a:spcPct val="20000"/>
              </a:spcBef>
            </a:pPr>
            <a:endParaRPr lang="pt-BR" sz="2400" b="1" dirty="0"/>
          </a:p>
        </p:txBody>
      </p:sp>
      <p:sp>
        <p:nvSpPr>
          <p:cNvPr id="9" name="Retângulo 8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1180348" y="1312717"/>
            <a:ext cx="7719472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/>
              <a:t>05</a:t>
            </a:r>
            <a:r>
              <a:rPr lang="pt-BR" sz="2400" dirty="0" smtClean="0"/>
              <a:t>- </a:t>
            </a:r>
            <a:r>
              <a:rPr lang="pt-BR" dirty="0"/>
              <a:t>Feito 3 reuniões para tratar e  elaborar o plano de chamada, plano de contingência, programa </a:t>
            </a:r>
            <a:r>
              <a:rPr lang="pt-BR" dirty="0" smtClean="0"/>
              <a:t>SC </a:t>
            </a:r>
            <a:r>
              <a:rPr lang="pt-BR" dirty="0"/>
              <a:t>resiliente e programa s2id. </a:t>
            </a:r>
          </a:p>
          <a:p>
            <a:endParaRPr lang="pt-BR" dirty="0"/>
          </a:p>
          <a:p>
            <a:endParaRPr lang="pt-BR" sz="1600" u="sng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pt-BR" sz="2000" u="sng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t-BR" sz="2000" u="sng" dirty="0">
                <a:solidFill>
                  <a:schemeClr val="accent6">
                    <a:lumMod val="75000"/>
                  </a:schemeClr>
                </a:solidFill>
              </a:rPr>
              <a:t>Grupo de Trabalho a partir </a:t>
            </a:r>
            <a:r>
              <a:rPr lang="pt-BR" sz="2000" u="sng" dirty="0" smtClean="0">
                <a:solidFill>
                  <a:schemeClr val="accent6">
                    <a:lumMod val="75000"/>
                  </a:schemeClr>
                </a:solidFill>
              </a:rPr>
              <a:t>01/05/2021</a:t>
            </a:r>
            <a:r>
              <a:rPr lang="pt-BR" sz="2000" u="sng" dirty="0">
                <a:solidFill>
                  <a:schemeClr val="accent6">
                    <a:lumMod val="75000"/>
                  </a:schemeClr>
                </a:solidFill>
              </a:rPr>
              <a:t>:  </a:t>
            </a:r>
          </a:p>
          <a:p>
            <a:r>
              <a:rPr lang="pt-BR" dirty="0"/>
              <a:t>Adilson da Silva Pacheco </a:t>
            </a:r>
          </a:p>
          <a:p>
            <a:r>
              <a:rPr lang="pt-BR" dirty="0" smtClean="0"/>
              <a:t>Camila </a:t>
            </a:r>
            <a:r>
              <a:rPr lang="pt-BR" dirty="0" err="1"/>
              <a:t>Macalossi</a:t>
            </a:r>
            <a:endParaRPr lang="pt-BR" dirty="0"/>
          </a:p>
          <a:p>
            <a:r>
              <a:rPr lang="pt-BR" dirty="0"/>
              <a:t>Camila P. Guimarães</a:t>
            </a:r>
          </a:p>
          <a:p>
            <a:r>
              <a:rPr lang="pt-BR" dirty="0"/>
              <a:t>Renata Porto Morais</a:t>
            </a:r>
          </a:p>
          <a:p>
            <a:r>
              <a:rPr lang="pt-BR" dirty="0"/>
              <a:t>Vitor C. Paris</a:t>
            </a:r>
          </a:p>
        </p:txBody>
      </p:sp>
    </p:spTree>
    <p:extLst>
      <p:ext uri="{BB962C8B-B14F-4D97-AF65-F5344CB8AC3E}">
        <p14:creationId xmlns:p14="http://schemas.microsoft.com/office/powerpoint/2010/main" val="1526532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      </a:t>
            </a:r>
            <a:r>
              <a:rPr lang="pt-BR" sz="2400" b="1" dirty="0" smtClean="0"/>
              <a:t>  Registro Fotográfico   </a:t>
            </a:r>
            <a:endParaRPr lang="pt-BR" sz="2400" b="1" dirty="0"/>
          </a:p>
          <a:p>
            <a:pPr algn="ctr">
              <a:spcBef>
                <a:spcPct val="20000"/>
              </a:spcBef>
            </a:pPr>
            <a:endParaRPr lang="pt-BR" sz="2400" b="1" dirty="0"/>
          </a:p>
        </p:txBody>
      </p:sp>
      <p:sp>
        <p:nvSpPr>
          <p:cNvPr id="9" name="Retângulo 8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/>
          <a:srcRect l="20075" t="50000" r="61025" b="33200"/>
          <a:stretch/>
        </p:blipFill>
        <p:spPr>
          <a:xfrm>
            <a:off x="2195736" y="2087572"/>
            <a:ext cx="5472608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  <a:p>
            <a:pPr algn="ctr">
              <a:spcBef>
                <a:spcPct val="20000"/>
              </a:spcBef>
            </a:pPr>
            <a:endParaRPr lang="pt-BR" sz="2400" b="1" dirty="0"/>
          </a:p>
        </p:txBody>
      </p:sp>
      <p:sp>
        <p:nvSpPr>
          <p:cNvPr id="9" name="Retângulo 8"/>
          <p:cNvSpPr/>
          <p:nvPr/>
        </p:nvSpPr>
        <p:spPr>
          <a:xfrm>
            <a:off x="3527457" y="6489654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3" name="Retângulo 2"/>
          <p:cNvSpPr/>
          <p:nvPr/>
        </p:nvSpPr>
        <p:spPr>
          <a:xfrm>
            <a:off x="1403648" y="1495934"/>
            <a:ext cx="7200800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020" algn="ctr"/>
                <a:tab pos="5400040" algn="r"/>
              </a:tabLst>
            </a:pPr>
            <a:r>
              <a:rPr lang="pt-BR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06-</a:t>
            </a:r>
            <a:r>
              <a:rPr lang="pt-BR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Relatório de Vistoria, em virtude das fortes chuvas do dia </a:t>
            </a:r>
            <a:r>
              <a:rPr lang="pt-BR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09/06/2021 </a:t>
            </a: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(Aproximadamente </a:t>
            </a:r>
            <a:r>
              <a:rPr lang="pt-BR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100mm</a:t>
            </a: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ocasionou na região </a:t>
            </a:r>
            <a:r>
              <a:rPr lang="pt-BR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alagamento por </a:t>
            </a: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insuficiência de drenagem, entupimento das mesmas, precipitação bastante pontual, causando transtorno aos moradores, situação que já vem ocorrendo por muitos anos. Na ocasião o Secretário de 	Obras, Viação, Trânsito e Meio Ambiente esteve no local e foi </a:t>
            </a:r>
            <a:r>
              <a:rPr lang="pt-BR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relatado a </a:t>
            </a: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situação da rua, além de outros pontos de alagamento que foram detectados, fotos em anexos.</a:t>
            </a:r>
            <a:endParaRPr lang="pt-BR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510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477CB52-7F23-4726-9469-AEAF094A0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60337"/>
            <a:ext cx="8229600" cy="1143000"/>
          </a:xfrm>
        </p:spPr>
        <p:txBody>
          <a:bodyPr>
            <a:noAutofit/>
          </a:bodyPr>
          <a:lstStyle/>
          <a:p>
            <a:pPr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  <a:br>
              <a:rPr lang="pt-BR" sz="2400" b="1" dirty="0"/>
            </a:br>
            <a:r>
              <a:rPr lang="pt-BR" sz="2400" b="1" dirty="0"/>
              <a:t>CAPIVARI DE BAIXO</a:t>
            </a:r>
            <a:r>
              <a:rPr lang="pt-BR" sz="3200" b="1" dirty="0"/>
              <a:t/>
            </a:r>
            <a:br>
              <a:rPr lang="pt-BR" sz="3200" b="1" dirty="0"/>
            </a:br>
            <a:endParaRPr lang="pt-BR" sz="3200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393B2F0C-6383-4CB3-8FC9-2481FBF757BE}"/>
              </a:ext>
            </a:extLst>
          </p:cNvPr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060B6D34-AA0E-4AD7-87A4-DFC210FAEB1C}"/>
              </a:ext>
            </a:extLst>
          </p:cNvPr>
          <p:cNvSpPr/>
          <p:nvPr/>
        </p:nvSpPr>
        <p:spPr>
          <a:xfrm>
            <a:off x="365760" y="0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7" name="Imagem 6" descr="C:\Users\Defesa Civil\Pictures\NOVA PASTA\Defesa Civil.jpg">
            <a:extLst>
              <a:ext uri="{FF2B5EF4-FFF2-40B4-BE49-F238E27FC236}">
                <a16:creationId xmlns:a16="http://schemas.microsoft.com/office/drawing/2014/main" xmlns="" id="{659C9556-70B3-4405-931D-DB9440F15AC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6C11598F-0763-4BF3-A159-932F5A891A2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tângulo 9"/>
          <p:cNvSpPr/>
          <p:nvPr/>
        </p:nvSpPr>
        <p:spPr>
          <a:xfrm>
            <a:off x="1043608" y="5249431"/>
            <a:ext cx="32341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Legenda: </a:t>
            </a:r>
            <a:r>
              <a:rPr lang="pt-BR" altLang="pt-B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Registro fotográfico “in loco”.</a:t>
            </a:r>
          </a:p>
          <a:p>
            <a:pPr algn="just"/>
            <a:r>
              <a:rPr lang="pt-BR" altLang="pt-BR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Local: </a:t>
            </a:r>
            <a:r>
              <a:rPr lang="pt-BR" altLang="pt-B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Rua Valdecir dos Santos, Bairro Vila Flor.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5049170" y="5249431"/>
            <a:ext cx="31574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Legenda: </a:t>
            </a:r>
            <a:r>
              <a:rPr lang="pt-BR" altLang="pt-B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Registro 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fotográfico </a:t>
            </a:r>
            <a:r>
              <a:rPr lang="pt-BR" altLang="pt-B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loco”.</a:t>
            </a:r>
          </a:p>
          <a:p>
            <a:pPr algn="just"/>
            <a:r>
              <a:rPr lang="pt-BR" altLang="pt-BR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Local: </a:t>
            </a:r>
            <a:r>
              <a:rPr lang="pt-BR" altLang="pt-B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Rua Manoel Pedro Flor, Bairro Três de Maio</a:t>
            </a:r>
            <a:endParaRPr lang="pt-BR" altLang="pt-BR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2998388" y="6488819"/>
            <a:ext cx="3280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“A Defesa Civil somos todos nós”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/>
          <a:srcRect l="33463" t="8001" r="32675" b="10800"/>
          <a:stretch/>
        </p:blipFill>
        <p:spPr>
          <a:xfrm>
            <a:off x="1055094" y="951516"/>
            <a:ext cx="2203230" cy="297179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/>
          <a:srcRect l="32675" t="6601" r="32675" b="10801"/>
          <a:stretch/>
        </p:blipFill>
        <p:spPr>
          <a:xfrm>
            <a:off x="2575699" y="2578795"/>
            <a:ext cx="2062442" cy="272667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6"/>
          <a:srcRect l="32675" t="10800" r="32675" b="10800"/>
          <a:stretch/>
        </p:blipFill>
        <p:spPr>
          <a:xfrm>
            <a:off x="5042443" y="947845"/>
            <a:ext cx="2337869" cy="297546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7"/>
          <a:srcRect l="32675" t="8001" r="32675" b="10800"/>
          <a:stretch/>
        </p:blipFill>
        <p:spPr>
          <a:xfrm>
            <a:off x="6626763" y="2593465"/>
            <a:ext cx="2004668" cy="264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0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</p:txBody>
      </p:sp>
      <p:sp>
        <p:nvSpPr>
          <p:cNvPr id="9" name="Retângulo 8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2286000" y="1151454"/>
            <a:ext cx="4572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pt-BR" sz="2000" b="1" u="sng" dirty="0"/>
          </a:p>
          <a:p>
            <a:pPr lvl="0"/>
            <a:endParaRPr lang="pt-BR" sz="2000" b="1" u="sng" dirty="0"/>
          </a:p>
          <a:p>
            <a:pPr lvl="1"/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1403648" y="1201176"/>
            <a:ext cx="750294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700020" algn="ctr"/>
                <a:tab pos="5400040" algn="r"/>
              </a:tabLst>
            </a:pP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07- 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Vistoria do Canal de drenagem  localizada nas proximidades do bairro: Santa Lucia com o objetivo de maior visualização de futuras melhorias do escoamento de agua. Trabalho 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realizado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 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parceria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um empresa especializada com foto </a:t>
            </a:r>
            <a:r>
              <a:rPr lang="pt-BR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localizada 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utilização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um drone para fotografar as áreas de difícil acesso ao ser humano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Bairro Santa Lúcia</a:t>
            </a:r>
            <a:endParaRPr lang="pt-BR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420" y="3371001"/>
            <a:ext cx="4073972" cy="304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03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</p:txBody>
      </p:sp>
      <p:sp>
        <p:nvSpPr>
          <p:cNvPr id="9" name="Retângulo 8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421" y="1598711"/>
            <a:ext cx="3606822" cy="2699481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156151" y="4650392"/>
            <a:ext cx="32616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Legenda: 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Vista superior </a:t>
            </a:r>
            <a:r>
              <a:rPr lang="pt-BR" altLang="pt-B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 apoio do </a:t>
            </a:r>
            <a:r>
              <a:rPr lang="pt-BR" altLang="pt-BR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Drone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pt-BR" altLang="pt-BR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Local: 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Próximo ao parque ambiental</a:t>
            </a:r>
            <a:r>
              <a:rPr lang="pt-BR" altLang="pt-B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Bairro: Santa Lúcia</a:t>
            </a:r>
            <a:endParaRPr lang="pt-BR" altLang="pt-BR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698" y="1563895"/>
            <a:ext cx="3609890" cy="2701777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5286905" y="4650392"/>
            <a:ext cx="3549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Legenda: 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Vista superior </a:t>
            </a:r>
            <a:r>
              <a:rPr lang="pt-BR" altLang="pt-B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 apoio do </a:t>
            </a:r>
            <a:r>
              <a:rPr lang="pt-BR" altLang="pt-BR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Drone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pt-BR" altLang="pt-BR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Local: 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Canal da santa lúcia Fazenda agro avião</a:t>
            </a:r>
            <a:r>
              <a:rPr lang="pt-BR" altLang="pt-B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Bairro Santa Lúcia</a:t>
            </a:r>
            <a:endParaRPr lang="pt-BR" altLang="pt-BR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561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</p:txBody>
      </p:sp>
      <p:sp>
        <p:nvSpPr>
          <p:cNvPr id="9" name="Retângulo 8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98" y="1292709"/>
            <a:ext cx="3852663" cy="2883477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1089688" y="4392320"/>
            <a:ext cx="27180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Legenda: 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Vista superior </a:t>
            </a:r>
            <a:r>
              <a:rPr lang="pt-BR" altLang="pt-B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 apoio do </a:t>
            </a:r>
            <a:r>
              <a:rPr lang="pt-BR" altLang="pt-BR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Drone</a:t>
            </a:r>
            <a:r>
              <a:rPr lang="pt-BR" altLang="pt-B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pt-BR" altLang="pt-BR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altLang="pt-BR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Local: 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Rio dos pregos (Estiva) Pescaria Brava.</a:t>
            </a:r>
          </a:p>
          <a:p>
            <a:pPr algn="just"/>
            <a:endParaRPr lang="pt-BR" altLang="pt-BR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056" y="1292058"/>
            <a:ext cx="3853532" cy="2884128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5058889" y="4417129"/>
            <a:ext cx="31136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Legenda: 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Vista superior </a:t>
            </a:r>
            <a:r>
              <a:rPr lang="pt-BR" altLang="pt-B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 apoio do </a:t>
            </a:r>
            <a:r>
              <a:rPr lang="pt-BR" altLang="pt-BR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Drone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pt-BR" altLang="pt-BR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altLang="pt-BR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Local: </a:t>
            </a:r>
            <a:r>
              <a:rPr lang="pt-BR" altLang="pt-B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Próximo as bacia de cinza da </a:t>
            </a:r>
            <a:r>
              <a:rPr lang="pt-BR" altLang="pt-BR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Engie</a:t>
            </a:r>
            <a:r>
              <a:rPr lang="pt-BR" altLang="pt-B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Bairro Santo André</a:t>
            </a:r>
            <a:endParaRPr lang="pt-BR" altLang="pt-BR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BR" altLang="pt-BR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341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</p:txBody>
      </p:sp>
      <p:sp>
        <p:nvSpPr>
          <p:cNvPr id="9" name="Retângulo 8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15616" y="1128480"/>
            <a:ext cx="77909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700020" algn="ctr"/>
                <a:tab pos="5400040" algn="r"/>
              </a:tabLst>
            </a:pP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08-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Vistoria das áreas de risco  com anexo fotográfico atualizado conforme  relatório Do  CPRM de 2018 que fez todo  mapeamento das áreas de risco.</a:t>
            </a:r>
            <a:endParaRPr lang="pt-BR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128" y="2050663"/>
            <a:ext cx="3224864" cy="241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845" y="2024980"/>
            <a:ext cx="3259095" cy="2445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1135264" y="4653136"/>
            <a:ext cx="32207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Legenda: 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Residências na base de encosta com talude de corte verticalizado, com presença de blocos de rocha.</a:t>
            </a:r>
          </a:p>
          <a:p>
            <a:pPr algn="just"/>
            <a:r>
              <a:rPr lang="pt-BR" altLang="pt-BR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Processo</a:t>
            </a:r>
            <a:r>
              <a:rPr lang="pt-BR" altLang="pt-BR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Queda/rolamento de bloco rochoso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4750201" y="4544507"/>
            <a:ext cx="34563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Legenda: 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Moradias próximas a base de encosta, com solo pouco espesso sobre rocha, e blocos de rochas soltos.</a:t>
            </a:r>
          </a:p>
          <a:p>
            <a:pPr algn="just"/>
            <a:r>
              <a:rPr lang="pt-BR" altLang="pt-BR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Processo</a:t>
            </a:r>
            <a:r>
              <a:rPr lang="pt-BR" altLang="pt-BR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Queda/rolamento de bloco rochoso</a:t>
            </a:r>
          </a:p>
        </p:txBody>
      </p:sp>
    </p:spTree>
    <p:extLst>
      <p:ext uri="{BB962C8B-B14F-4D97-AF65-F5344CB8AC3E}">
        <p14:creationId xmlns:p14="http://schemas.microsoft.com/office/powerpoint/2010/main" val="3566131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</p:txBody>
      </p:sp>
      <p:sp>
        <p:nvSpPr>
          <p:cNvPr id="9" name="Retângulo 8"/>
          <p:cNvSpPr/>
          <p:nvPr/>
        </p:nvSpPr>
        <p:spPr>
          <a:xfrm>
            <a:off x="3563888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pic>
        <p:nvPicPr>
          <p:cNvPr id="10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890" y="1263148"/>
            <a:ext cx="3360356" cy="2521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558890" y="4051156"/>
            <a:ext cx="33535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Legenda: 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Vista geral do geral do setor de risco. Encosta com blocos rochosos ocupada por moradias de alta vulnerabilidade</a:t>
            </a:r>
            <a:r>
              <a:rPr lang="pt-BR" altLang="pt-B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altLang="pt-BR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altLang="pt-BR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Processo: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Queda/rolamento de bloco rochoso</a:t>
            </a:r>
          </a:p>
        </p:txBody>
      </p:sp>
      <p:pic>
        <p:nvPicPr>
          <p:cNvPr id="11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888" y="1276407"/>
            <a:ext cx="3377432" cy="253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5232888" y="3975487"/>
            <a:ext cx="34057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Legenda: 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Bloco rochoso de tamanho métrico acima de moradia, com possibilidade de se movimentar em direção a construção.</a:t>
            </a:r>
          </a:p>
          <a:p>
            <a:pPr algn="just"/>
            <a:r>
              <a:rPr lang="pt-BR" altLang="pt-BR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Processo</a:t>
            </a:r>
            <a:r>
              <a:rPr lang="pt-BR" altLang="pt-BR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Queda/rolamento de bloco rochoso</a:t>
            </a:r>
          </a:p>
        </p:txBody>
      </p:sp>
    </p:spTree>
    <p:extLst>
      <p:ext uri="{BB962C8B-B14F-4D97-AF65-F5344CB8AC3E}">
        <p14:creationId xmlns:p14="http://schemas.microsoft.com/office/powerpoint/2010/main" val="3139973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5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</p:txBody>
      </p:sp>
      <p:sp>
        <p:nvSpPr>
          <p:cNvPr id="7" name="Retângulo 6"/>
          <p:cNvSpPr/>
          <p:nvPr/>
        </p:nvSpPr>
        <p:spPr>
          <a:xfrm>
            <a:off x="1211096" y="970342"/>
            <a:ext cx="6730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400" dirty="0"/>
          </a:p>
        </p:txBody>
      </p:sp>
      <p:sp>
        <p:nvSpPr>
          <p:cNvPr id="10" name="Retângulo 9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3" name="Retângulo 2"/>
          <p:cNvSpPr/>
          <p:nvPr/>
        </p:nvSpPr>
        <p:spPr>
          <a:xfrm>
            <a:off x="1434058" y="1879078"/>
            <a:ext cx="747253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700020" algn="ctr"/>
                <a:tab pos="5400040" algn="r"/>
              </a:tabLst>
            </a:pPr>
            <a:r>
              <a:rPr lang="pt-BR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No 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segundo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Quadrimestre de 2021 a Defesa Civil atuou em diversas vistorias 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autorização de corte de árvores que 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ofereceram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risco a vida e ao 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patrimônio.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700020" algn="ctr"/>
                <a:tab pos="5400040" algn="r"/>
              </a:tabLst>
            </a:pP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Trabalho realizado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 auxilio 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dos departamentos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Meio Ambiente, Agricultura, </a:t>
            </a:r>
            <a:r>
              <a:rPr lang="pt-BR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Epagri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Corpo de Bombeiros.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700020" algn="ctr"/>
                <a:tab pos="5400040" algn="r"/>
              </a:tabLst>
            </a:pP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Todos os relatórios gerados são entregues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Secretaria de 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Agricultura Indústria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Comércio. 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700020" algn="ctr"/>
                <a:tab pos="5400040" algn="r"/>
              </a:tabLst>
            </a:pP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Fotos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anexo.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395535" y="5085184"/>
            <a:ext cx="7364518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700020" algn="ctr"/>
                <a:tab pos="5400040" algn="r"/>
              </a:tabLst>
            </a:pP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pt-BR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25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60223" y="5416579"/>
            <a:ext cx="6944816" cy="1752600"/>
          </a:xfrm>
        </p:spPr>
        <p:txBody>
          <a:bodyPr>
            <a:normAutofit/>
          </a:bodyPr>
          <a:lstStyle/>
          <a:p>
            <a:r>
              <a:rPr lang="pt-BR" sz="1800" dirty="0">
                <a:solidFill>
                  <a:schemeClr val="tx1"/>
                </a:solidFill>
              </a:rPr>
              <a:t>Coordenador: Adilson da Silva Pacheco</a:t>
            </a:r>
          </a:p>
          <a:p>
            <a:r>
              <a:rPr lang="pt-BR" sz="1800" dirty="0">
                <a:solidFill>
                  <a:schemeClr val="tx1"/>
                </a:solidFill>
              </a:rPr>
              <a:t>E-mail: defesacivil@capivaridebaixo.sc.gov.br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774885" y="181551"/>
            <a:ext cx="7561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COORDENAÇÃO DE PROTEÇÃO E DEFESA CIVIL</a:t>
            </a:r>
          </a:p>
          <a:p>
            <a:pPr algn="ctr"/>
            <a:r>
              <a:rPr lang="pt-BR" sz="2400" b="1" dirty="0"/>
              <a:t>CAPIVARI DE BAIXO</a:t>
            </a:r>
          </a:p>
        </p:txBody>
      </p:sp>
      <p:sp>
        <p:nvSpPr>
          <p:cNvPr id="9" name="Retângulo 8"/>
          <p:cNvSpPr/>
          <p:nvPr/>
        </p:nvSpPr>
        <p:spPr>
          <a:xfrm>
            <a:off x="1700881" y="6190001"/>
            <a:ext cx="64635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>
                <a:solidFill>
                  <a:schemeClr val="accent6">
                    <a:lumMod val="75000"/>
                  </a:schemeClr>
                </a:solidFill>
              </a:rPr>
              <a:t>“A Defesa Civil somos todos nós”</a:t>
            </a:r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1261769" y="2938663"/>
            <a:ext cx="6944816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600" b="1" dirty="0">
                <a:solidFill>
                  <a:schemeClr val="accent6">
                    <a:lumMod val="75000"/>
                  </a:schemeClr>
                </a:solidFill>
              </a:rPr>
              <a:t>     Muito Obrigado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15840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343302" y="6292879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>
            <a:off x="1183815" y="3212933"/>
            <a:ext cx="7679223" cy="2520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pt-BR" sz="1800" dirty="0"/>
          </a:p>
        </p:txBody>
      </p:sp>
      <p:sp>
        <p:nvSpPr>
          <p:cNvPr id="15" name="Subtítulo 14"/>
          <p:cNvSpPr>
            <a:spLocks noGrp="1"/>
          </p:cNvSpPr>
          <p:nvPr>
            <p:ph type="subTitle" idx="1"/>
          </p:nvPr>
        </p:nvSpPr>
        <p:spPr>
          <a:xfrm>
            <a:off x="1834329" y="691328"/>
            <a:ext cx="6400800" cy="1752600"/>
          </a:xfrm>
        </p:spPr>
        <p:txBody>
          <a:bodyPr>
            <a:normAutofit/>
          </a:bodyPr>
          <a:lstStyle/>
          <a:p>
            <a:r>
              <a:rPr lang="pt-BR" sz="1100" dirty="0"/>
              <a:t>HJ                  </a:t>
            </a:r>
          </a:p>
          <a:p>
            <a:endParaRPr lang="pt-BR" sz="1100" dirty="0"/>
          </a:p>
          <a:p>
            <a:r>
              <a:rPr lang="pt-BR" sz="2000" b="1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83815" y="4748951"/>
            <a:ext cx="33437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Legenda: </a:t>
            </a:r>
            <a:r>
              <a:rPr lang="pt-BR" altLang="pt-BR" sz="16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Registro </a:t>
            </a:r>
            <a:r>
              <a:rPr lang="pt-BR" altLang="pt-BR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fotográfico </a:t>
            </a:r>
            <a:r>
              <a:rPr lang="pt-BR" altLang="pt-BR" sz="16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pt-BR" altLang="pt-BR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 loco”  </a:t>
            </a:r>
            <a:r>
              <a:rPr lang="pt-BR" altLang="pt-BR" sz="16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antes do </a:t>
            </a:r>
            <a:r>
              <a:rPr lang="pt-BR" altLang="pt-BR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corte da </a:t>
            </a:r>
            <a:r>
              <a:rPr lang="pt-BR" altLang="pt-BR" sz="16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árvore, onde mostra a copa da arvore inclinada com risco de queda.</a:t>
            </a:r>
            <a:endParaRPr lang="pt-BR" altLang="pt-BR" sz="160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altLang="pt-BR" sz="16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Local: </a:t>
            </a:r>
            <a:r>
              <a:rPr lang="pt-BR" altLang="pt-BR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Bairro: </a:t>
            </a:r>
            <a:r>
              <a:rPr lang="pt-BR" altLang="pt-BR" sz="16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Santo André – EMEB Santo André.</a:t>
            </a:r>
            <a:endParaRPr lang="pt-BR" altLang="pt-BR" sz="160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4812840" y="4748951"/>
            <a:ext cx="36677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sz="16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Legenda: </a:t>
            </a:r>
            <a:r>
              <a:rPr lang="pt-BR" altLang="pt-BR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Registro </a:t>
            </a:r>
            <a:r>
              <a:rPr lang="pt-BR" altLang="pt-BR" sz="16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fotográfico</a:t>
            </a:r>
            <a:endParaRPr lang="pt-BR" altLang="pt-BR" sz="160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altLang="pt-BR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“in loco” onde mostra a copa da arvore inclinada com risco de </a:t>
            </a:r>
            <a:r>
              <a:rPr lang="pt-BR" altLang="pt-BR" sz="16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queda e lagartas.</a:t>
            </a:r>
            <a:endParaRPr lang="pt-BR" altLang="pt-BR" sz="160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altLang="pt-BR" sz="16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Local: </a:t>
            </a:r>
            <a:r>
              <a:rPr lang="pt-BR" altLang="pt-BR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Bairro </a:t>
            </a:r>
            <a:r>
              <a:rPr lang="pt-BR" altLang="pt-BR" sz="16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Três de Maio – Escola Maria Magdalena.</a:t>
            </a:r>
            <a:endParaRPr lang="pt-BR" altLang="pt-BR" sz="1600" b="1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357" y="1414077"/>
            <a:ext cx="2139702" cy="285293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942" y="1400338"/>
            <a:ext cx="2000836" cy="287518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570" y="1410479"/>
            <a:ext cx="1901675" cy="283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04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1386588" y="52216"/>
            <a:ext cx="7306992" cy="223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 </a:t>
            </a:r>
          </a:p>
          <a:p>
            <a:pPr algn="ctr">
              <a:spcBef>
                <a:spcPct val="20000"/>
              </a:spcBef>
            </a:pPr>
            <a:endParaRPr lang="pt-BR" sz="2400" b="1" dirty="0"/>
          </a:p>
          <a:p>
            <a:pPr algn="ctr">
              <a:spcBef>
                <a:spcPct val="20000"/>
              </a:spcBef>
            </a:pPr>
            <a:endParaRPr lang="pt-BR" sz="2400" b="1" dirty="0"/>
          </a:p>
        </p:txBody>
      </p:sp>
      <p:sp>
        <p:nvSpPr>
          <p:cNvPr id="9" name="Retângulo 8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7" name="Retângulo 6"/>
          <p:cNvSpPr/>
          <p:nvPr/>
        </p:nvSpPr>
        <p:spPr>
          <a:xfrm>
            <a:off x="1329569" y="4734191"/>
            <a:ext cx="34014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Legenda: </a:t>
            </a:r>
            <a:r>
              <a:rPr lang="pt-BR" altLang="pt-BR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Registro</a:t>
            </a:r>
            <a:r>
              <a:rPr lang="pt-BR" altLang="pt-BR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fotográfico </a:t>
            </a:r>
            <a:r>
              <a:rPr lang="pt-BR" altLang="pt-BR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“in loco”  antes </a:t>
            </a:r>
            <a:r>
              <a:rPr lang="pt-BR" altLang="pt-BR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lang="pt-BR" altLang="pt-BR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poda de </a:t>
            </a:r>
            <a:r>
              <a:rPr lang="pt-BR" altLang="pt-BR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árvore, onde os galhos atingem a residência.</a:t>
            </a:r>
            <a:endParaRPr lang="pt-BR" altLang="pt-BR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altLang="pt-B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Local: </a:t>
            </a:r>
            <a:r>
              <a:rPr lang="pt-BR" altLang="pt-BR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Pedro José </a:t>
            </a:r>
            <a:r>
              <a:rPr lang="pt-BR" altLang="pt-BR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Prá</a:t>
            </a:r>
            <a:r>
              <a:rPr lang="pt-BR" altLang="pt-BR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Bairro</a:t>
            </a:r>
            <a:r>
              <a:rPr lang="pt-BR" altLang="pt-BR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altLang="pt-BR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Santa Lúcia – Residência Sr. Luciano .</a:t>
            </a:r>
            <a:endParaRPr lang="pt-BR" altLang="pt-BR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5160982" y="4754204"/>
            <a:ext cx="34434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Legenda: </a:t>
            </a:r>
            <a:r>
              <a:rPr lang="pt-BR" altLang="pt-BR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Registro</a:t>
            </a:r>
            <a:r>
              <a:rPr lang="pt-BR" altLang="pt-BR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fotográfico </a:t>
            </a:r>
            <a:r>
              <a:rPr lang="pt-BR" altLang="pt-BR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“in loco</a:t>
            </a:r>
            <a:r>
              <a:rPr lang="pt-BR" altLang="pt-BR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antes da poda de árvore impedindo a visualização das câmeras de segurança do município.</a:t>
            </a:r>
            <a:endParaRPr lang="pt-BR" altLang="pt-BR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altLang="pt-B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Local: </a:t>
            </a:r>
            <a:r>
              <a:rPr lang="pt-BR" altLang="pt-BR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Rua </a:t>
            </a:r>
            <a:r>
              <a:rPr lang="pt-BR" altLang="pt-BR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Monteiro Lobato </a:t>
            </a:r>
            <a:endParaRPr lang="pt-BR" altLang="pt-BR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337" y="1186570"/>
            <a:ext cx="2469165" cy="329222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272" y="1453604"/>
            <a:ext cx="3269290" cy="244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4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  <a:p>
            <a:pPr algn="ctr">
              <a:spcBef>
                <a:spcPct val="20000"/>
              </a:spcBef>
            </a:pPr>
            <a:endParaRPr lang="pt-BR" sz="2400" b="1" dirty="0"/>
          </a:p>
        </p:txBody>
      </p:sp>
      <p:sp>
        <p:nvSpPr>
          <p:cNvPr id="9" name="Retângulo 8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295128" y="1495934"/>
            <a:ext cx="7165304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2-  Realizado Vistoria </a:t>
            </a: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quinzenal na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bacia de óleo da antiga </a:t>
            </a: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Sul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uímica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efinaria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com  o intuito de acompanhar e monitorar o local, tendo em vista obrigações previstas no Inquérito Civil nº. . 06.2009.00004556-2, da 6ª PROMOTORIA DE JUSTIÇA REGIONAL DE DEFESA DO MEIO AMBIENTE.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Sendo assim, segue anexos fotos e avaliação de risco sobre o talude da bacia de óleo</a:t>
            </a: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 relatórios são realizados e entregues quinzenalmente a Promotoria de Justiça do Município.</a:t>
            </a: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532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</p:txBody>
      </p:sp>
      <p:sp>
        <p:nvSpPr>
          <p:cNvPr id="9" name="Retângulo 8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952279" y="1340768"/>
            <a:ext cx="71287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342900" lvl="0" indent="-342900">
              <a:lnSpc>
                <a:spcPct val="150000"/>
              </a:lnSpc>
              <a:buAutoNum type="arabicPeriod"/>
            </a:pP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542400" y="3243768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t-BR" b="1" dirty="0"/>
          </a:p>
          <a:p>
            <a:endParaRPr lang="pt-BR" b="1" dirty="0"/>
          </a:p>
          <a:p>
            <a:endParaRPr lang="pt-BR" b="1" dirty="0"/>
          </a:p>
        </p:txBody>
      </p:sp>
      <p:sp>
        <p:nvSpPr>
          <p:cNvPr id="11" name="Retângulo 10"/>
          <p:cNvSpPr/>
          <p:nvPr/>
        </p:nvSpPr>
        <p:spPr>
          <a:xfrm>
            <a:off x="1308986" y="947846"/>
            <a:ext cx="741611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endParaRPr lang="pt-BR" b="1" dirty="0"/>
          </a:p>
          <a:p>
            <a:pPr algn="ctr">
              <a:spcBef>
                <a:spcPct val="20000"/>
              </a:spcBef>
            </a:pP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endParaRPr lang="pt-BR" b="1" dirty="0"/>
          </a:p>
        </p:txBody>
      </p:sp>
      <p:sp>
        <p:nvSpPr>
          <p:cNvPr id="12" name="Retângulo 11"/>
          <p:cNvSpPr/>
          <p:nvPr/>
        </p:nvSpPr>
        <p:spPr>
          <a:xfrm>
            <a:off x="1475656" y="5003461"/>
            <a:ext cx="6912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Legenda: </a:t>
            </a:r>
            <a:r>
              <a:rPr lang="pt-BR" altLang="pt-B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Registro 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fotográfico </a:t>
            </a:r>
            <a:r>
              <a:rPr lang="pt-BR" altLang="pt-B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loco”</a:t>
            </a:r>
          </a:p>
          <a:p>
            <a:pPr algn="just"/>
            <a:endParaRPr lang="pt-BR" altLang="pt-BR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altLang="pt-BR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Local: 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Bairro </a:t>
            </a:r>
            <a:r>
              <a:rPr lang="pt-BR" altLang="pt-BR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Ilhotinha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dependências da antiga </a:t>
            </a:r>
            <a:r>
              <a:rPr lang="pt-BR" altLang="pt-B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Sul Química 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bacia de óleo .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/>
          <a:srcRect l="18500" t="6601" r="19288" b="10801"/>
          <a:stretch/>
        </p:blipFill>
        <p:spPr>
          <a:xfrm>
            <a:off x="2053389" y="1227309"/>
            <a:ext cx="2314020" cy="172819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/>
          <a:srcRect l="9838" t="8000" r="9838" b="12201"/>
          <a:stretch/>
        </p:blipFill>
        <p:spPr>
          <a:xfrm>
            <a:off x="1727131" y="3162035"/>
            <a:ext cx="3091731" cy="1727732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6"/>
          <a:srcRect l="10625" t="8000" r="9838" b="12201"/>
          <a:stretch/>
        </p:blipFill>
        <p:spPr>
          <a:xfrm>
            <a:off x="5393752" y="1257866"/>
            <a:ext cx="2616189" cy="1667078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7"/>
          <a:srcRect l="19288" t="13601" r="31100" b="19200"/>
          <a:stretch/>
        </p:blipFill>
        <p:spPr>
          <a:xfrm>
            <a:off x="5305099" y="3130074"/>
            <a:ext cx="2793493" cy="175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08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  <a:p>
            <a:pPr algn="ctr">
              <a:spcBef>
                <a:spcPct val="20000"/>
              </a:spcBef>
            </a:pPr>
            <a:endParaRPr lang="pt-BR" sz="2400" b="1" dirty="0"/>
          </a:p>
        </p:txBody>
      </p:sp>
      <p:sp>
        <p:nvSpPr>
          <p:cNvPr id="9" name="Retângulo 8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1318386" y="1159148"/>
            <a:ext cx="712879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pt-BR" sz="2000" b="1" u="sng" dirty="0"/>
          </a:p>
          <a:p>
            <a:endParaRPr lang="pt-BR" dirty="0"/>
          </a:p>
          <a:p>
            <a:pPr marL="342900" lvl="0" indent="-342900">
              <a:lnSpc>
                <a:spcPct val="150000"/>
              </a:lnSpc>
              <a:buAutoNum type="arabicPeriod"/>
            </a:pP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318386" y="1707236"/>
            <a:ext cx="737053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2700020" algn="ctr"/>
                <a:tab pos="5400040" algn="r"/>
              </a:tabLst>
            </a:pPr>
            <a:r>
              <a:rPr lang="pt-BR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r>
              <a:rPr lang="pt-BR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Vistoria de </a:t>
            </a:r>
            <a:r>
              <a:rPr lang="pt-BR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Residências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que apresentam risco a vida ao patrimônio trabalho feito em parceria com o departamento de habitação, relatórios entregues a Secretaria de Assistência Social.</a:t>
            </a:r>
          </a:p>
          <a:p>
            <a:pPr>
              <a:lnSpc>
                <a:spcPct val="150000"/>
              </a:lnSpc>
              <a:tabLst>
                <a:tab pos="2700020" algn="ctr"/>
                <a:tab pos="5400040" algn="r"/>
              </a:tabLst>
            </a:pPr>
            <a:endParaRPr lang="pt-BR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2700020" algn="ctr"/>
                <a:tab pos="5400040" algn="r"/>
              </a:tabLst>
            </a:pP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importante destacar que os relatórios de  vistorias de casas são 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feitos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pelo conhecimento 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função, para que se tenha um melhor relatório e  com maior validade  seria importante a presença de um </a:t>
            </a:r>
            <a:r>
              <a:rPr lang="pt-BR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Engenheiro Civil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 dar um laudo mais técnico. </a:t>
            </a:r>
          </a:p>
          <a:p>
            <a:pPr>
              <a:lnSpc>
                <a:spcPct val="150000"/>
              </a:lnSpc>
              <a:tabLst>
                <a:tab pos="2700020" algn="ctr"/>
                <a:tab pos="5400040" algn="r"/>
              </a:tabLst>
            </a:pPr>
            <a:r>
              <a:rPr lang="pt-BR" b="1" dirty="0"/>
              <a:t>                                        </a:t>
            </a:r>
            <a:endParaRPr lang="pt-BR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700020" algn="ctr"/>
                <a:tab pos="5400040" algn="r"/>
              </a:tabLst>
            </a:pPr>
            <a:endParaRPr lang="pt-BR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700020" algn="ctr"/>
                <a:tab pos="5400040" algn="r"/>
              </a:tabLst>
            </a:pPr>
            <a:r>
              <a:rPr lang="pt-BR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48733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791580" y="49117"/>
            <a:ext cx="7306992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                 </a:t>
            </a:r>
          </a:p>
          <a:p>
            <a:pPr algn="ctr">
              <a:spcBef>
                <a:spcPct val="20000"/>
              </a:spcBef>
            </a:pPr>
            <a:endParaRPr lang="pt-BR" sz="2400" b="1" dirty="0"/>
          </a:p>
        </p:txBody>
      </p:sp>
      <p:sp>
        <p:nvSpPr>
          <p:cNvPr id="9" name="Retângulo 8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13963" y="5035377"/>
            <a:ext cx="3888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Legenda: </a:t>
            </a:r>
            <a:r>
              <a:rPr lang="pt-BR" altLang="pt-B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Registro 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fotográfico </a:t>
            </a:r>
            <a:r>
              <a:rPr lang="pt-BR" altLang="pt-B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loco”.</a:t>
            </a:r>
          </a:p>
          <a:p>
            <a:pPr algn="just"/>
            <a:r>
              <a:rPr lang="pt-BR" altLang="pt-BR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Local: </a:t>
            </a:r>
            <a:r>
              <a:rPr lang="pt-BR" altLang="pt-B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Rua 57, Servidão Bairro Santa Lúcia.</a:t>
            </a:r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960" y="1052736"/>
            <a:ext cx="3840409" cy="3770647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5085497" y="4896877"/>
            <a:ext cx="39236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Legenda: 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Registro fotográfico </a:t>
            </a:r>
            <a:r>
              <a:rPr lang="pt-BR" altLang="pt-B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loco”.</a:t>
            </a:r>
          </a:p>
          <a:p>
            <a:pPr algn="just"/>
            <a:r>
              <a:rPr lang="pt-BR" altLang="pt-BR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Local: 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Bairro Centro, antigo </a:t>
            </a:r>
            <a:r>
              <a:rPr lang="pt-BR" altLang="pt-B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Clube Siderurgia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/>
          <a:srcRect l="32675" t="9401" r="31888" b="10800"/>
          <a:stretch/>
        </p:blipFill>
        <p:spPr>
          <a:xfrm>
            <a:off x="1456164" y="1052735"/>
            <a:ext cx="2961430" cy="375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20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1005278" y="249580"/>
            <a:ext cx="730699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</p:txBody>
      </p:sp>
      <p:sp>
        <p:nvSpPr>
          <p:cNvPr id="9" name="Retângulo 8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1113290" y="1164134"/>
            <a:ext cx="7443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64" y="1164133"/>
            <a:ext cx="4172037" cy="417203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45" y="1164134"/>
            <a:ext cx="4172037" cy="4172037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113290" y="5093049"/>
            <a:ext cx="36747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Legenda: 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Registro </a:t>
            </a:r>
            <a:r>
              <a:rPr lang="pt-BR" altLang="pt-B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fotográfico 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“in loco”.</a:t>
            </a:r>
          </a:p>
          <a:p>
            <a:pPr algn="just"/>
            <a:r>
              <a:rPr lang="pt-BR" altLang="pt-BR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Local: 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Bairro Centro Antigo Bar do </a:t>
            </a:r>
            <a:r>
              <a:rPr lang="pt-BR" altLang="pt-B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Maracanã.</a:t>
            </a:r>
            <a:endParaRPr lang="pt-BR" dirty="0"/>
          </a:p>
        </p:txBody>
      </p:sp>
      <p:sp>
        <p:nvSpPr>
          <p:cNvPr id="12" name="Retângulo 11"/>
          <p:cNvSpPr/>
          <p:nvPr/>
        </p:nvSpPr>
        <p:spPr>
          <a:xfrm>
            <a:off x="5135742" y="5131393"/>
            <a:ext cx="34208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Legenda: 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Registro fotográfico </a:t>
            </a:r>
            <a:r>
              <a:rPr lang="pt-BR" altLang="pt-B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loco”.</a:t>
            </a:r>
          </a:p>
          <a:p>
            <a:pPr algn="just"/>
            <a:r>
              <a:rPr lang="pt-BR" altLang="pt-BR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Local: 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Bairro Centro.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438405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2981</TotalTime>
  <Words>1270</Words>
  <Application>Microsoft Office PowerPoint</Application>
  <PresentationFormat>Apresentação na tela (4:3)</PresentationFormat>
  <Paragraphs>149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1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COORDENAÇÃO DE PROTEÇÃO E DEFESA CIVIL CAPIVARI DE BAIXO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usuário</cp:lastModifiedBy>
  <cp:revision>164</cp:revision>
  <cp:lastPrinted>2021-02-18T18:17:12Z</cp:lastPrinted>
  <dcterms:created xsi:type="dcterms:W3CDTF">2021-02-17T16:13:05Z</dcterms:created>
  <dcterms:modified xsi:type="dcterms:W3CDTF">2021-09-29T13:12:34Z</dcterms:modified>
</cp:coreProperties>
</file>