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handoutMasterIdLst>
    <p:handoutMasterId r:id="rId45"/>
  </p:handoutMasterIdLst>
  <p:sldIdLst>
    <p:sldId id="256" r:id="rId4"/>
    <p:sldId id="257" r:id="rId5"/>
    <p:sldId id="258" r:id="rId6"/>
    <p:sldId id="281" r:id="rId7"/>
    <p:sldId id="260" r:id="rId8"/>
    <p:sldId id="261" r:id="rId9"/>
    <p:sldId id="263" r:id="rId10"/>
    <p:sldId id="266" r:id="rId11"/>
    <p:sldId id="268" r:id="rId12"/>
    <p:sldId id="275" r:id="rId13"/>
    <p:sldId id="276" r:id="rId14"/>
    <p:sldId id="277" r:id="rId15"/>
    <p:sldId id="278" r:id="rId16"/>
    <p:sldId id="279" r:id="rId17"/>
    <p:sldId id="282" r:id="rId18"/>
    <p:sldId id="283" r:id="rId19"/>
    <p:sldId id="284" r:id="rId20"/>
    <p:sldId id="286" r:id="rId21"/>
    <p:sldId id="285" r:id="rId22"/>
    <p:sldId id="290" r:id="rId23"/>
    <p:sldId id="291" r:id="rId24"/>
    <p:sldId id="309" r:id="rId25"/>
    <p:sldId id="287" r:id="rId26"/>
    <p:sldId id="288" r:id="rId27"/>
    <p:sldId id="292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</p:sldIdLst>
  <p:sldSz cx="9144000" cy="5143500" type="screen16x9"/>
  <p:notesSz cx="6797675" cy="9926638"/>
  <p:defaultTextStyle>
    <a:defPPr>
      <a:defRPr lang="pt-B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291" autoAdjust="0"/>
  </p:normalViewPr>
  <p:slideViewPr>
    <p:cSldViewPr>
      <p:cViewPr>
        <p:scale>
          <a:sx n="80" d="100"/>
          <a:sy n="80" d="100"/>
        </p:scale>
        <p:origin x="-1146" y="-3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0.10.6\ARTHUR\CI%20-%202021\PRESTA&#199;&#195;O%20DE%20CONTAS\1&#176;Quadrimestre%202021\Ouvidori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dirty="0" err="1" smtClean="0"/>
                      <a:t>Maus</a:t>
                    </a:r>
                    <a:r>
                      <a:rPr lang="en-US" sz="1200" baseline="0" dirty="0" err="1" smtClean="0"/>
                      <a:t>-</a:t>
                    </a:r>
                    <a:r>
                      <a:rPr lang="en-US" sz="1200" dirty="0" err="1" smtClean="0"/>
                      <a:t>tratos</a:t>
                    </a:r>
                    <a:r>
                      <a:rPr lang="en-US" sz="1200" dirty="0" smtClean="0"/>
                      <a:t> </a:t>
                    </a:r>
                    <a:r>
                      <a:rPr lang="en-US" sz="1200" dirty="0" err="1" smtClean="0"/>
                      <a:t>Animais</a:t>
                    </a:r>
                    <a:r>
                      <a:rPr lang="en-US" sz="1200" dirty="0"/>
                      <a:t>; 2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'[relatório de atendimentos.xlsx]2°Quadrimestre 2021'!$G$36:$G$48</c:f>
              <c:strCache>
                <c:ptCount val="13"/>
                <c:pt idx="0">
                  <c:v>S/assunto</c:v>
                </c:pt>
                <c:pt idx="1">
                  <c:v>Educação</c:v>
                </c:pt>
                <c:pt idx="2">
                  <c:v>Tributação</c:v>
                </c:pt>
                <c:pt idx="3">
                  <c:v>maus tratos animais</c:v>
                </c:pt>
                <c:pt idx="4">
                  <c:v>Fiscal de Postura</c:v>
                </c:pt>
                <c:pt idx="5">
                  <c:v>Administração/Planejamento</c:v>
                </c:pt>
                <c:pt idx="6">
                  <c:v>RH/Departamento Pessoal</c:v>
                </c:pt>
                <c:pt idx="7">
                  <c:v>Saúde</c:v>
                </c:pt>
                <c:pt idx="8">
                  <c:v>Covid</c:v>
                </c:pt>
                <c:pt idx="9">
                  <c:v>Obras</c:v>
                </c:pt>
                <c:pt idx="10">
                  <c:v>Iluminação Pública</c:v>
                </c:pt>
                <c:pt idx="11">
                  <c:v>Lixo/Esgoto</c:v>
                </c:pt>
                <c:pt idx="12">
                  <c:v>Cons. Tut</c:v>
                </c:pt>
              </c:strCache>
            </c:strRef>
          </c:cat>
          <c:val>
            <c:numRef>
              <c:f>'[relatório de atendimentos.xlsx]2°Quadrimestre 2021'!$H$36:$H$48</c:f>
              <c:numCache>
                <c:formatCode>General</c:formatCode>
                <c:ptCount val="13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2</c:v>
                </c:pt>
                <c:pt idx="4">
                  <c:v>19</c:v>
                </c:pt>
                <c:pt idx="5">
                  <c:v>1</c:v>
                </c:pt>
                <c:pt idx="6">
                  <c:v>2</c:v>
                </c:pt>
                <c:pt idx="7">
                  <c:v>14</c:v>
                </c:pt>
                <c:pt idx="8">
                  <c:v>1</c:v>
                </c:pt>
                <c:pt idx="9">
                  <c:v>5</c:v>
                </c:pt>
                <c:pt idx="10">
                  <c:v>6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D56A1-9DF5-44F2-B7F4-CC6AA83ED6EE}" type="datetimeFigureOut">
              <a:rPr lang="pt-BR" smtClean="0"/>
              <a:t>29/09/2021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483C7-04D4-4D88-9553-BB7DC12CE6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3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12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2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E8FC7E-390A-4E7E-BF73-2C23820C5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DD388D9-BF91-4337-A532-AB82409E5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E65659C-12B6-4CB1-9820-FD6A286D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7185698-B84D-49A7-9668-B0E2EC1D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517F9FD-7E71-433F-BA3E-C08430E9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1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CE41EC-F2B7-40FF-A0B4-86B58D96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F1521C-96D2-47F5-BDF8-D8CFA95BF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3997276-04CB-403A-BF40-A78DEE52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F4D536C-6052-45C6-9395-84125107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F00598-86CA-4C2A-94DB-35271FDF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4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FA20FD-C584-47ED-AFC4-D709F9BD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35192A6-7A40-41E4-8736-6C1C98BA1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529F886-996B-4E14-956C-88FAF833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7858032-A19B-4373-A7D4-7A2028742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0EAC684-585F-4C40-BB4F-BAE4D108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71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6A579B-04F7-4F5F-9597-794D585B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0B870A3-65DD-4FE3-8EE0-7394221F8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30CF88C-CBD1-4C96-9225-22D453492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7904868-2D76-4F04-9866-AAFEF78F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82314FC-5D3E-4B26-BB45-74E22C12C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467E558-0441-418F-BCE2-F45914DA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81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F34E2C-266B-4919-8D2C-976A2F6D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D825836-3346-4890-A8A4-B7BA866ED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6F3FD05-CDE7-4673-981F-D737AE92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A6BFF325-ADF8-403F-9AC7-4A7C6A0FF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45FC7CE4-4222-416D-A48E-2F87E5337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F85A75C-673C-4CB4-B799-9B353894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D25E515-E087-4CD4-B59E-A8072BA5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975E8F3-E628-48CE-B0C4-1F28434F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8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5068A8-08FD-4103-8B67-4C542FA8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8F63FA5-B8A5-4806-95FB-3073495D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6DC826A-8652-4759-82BC-F78253AF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0C03C528-659A-4879-907D-31D49989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39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0700702-7C40-4EBD-9F43-8D2EAF59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E68B441A-AEC2-494A-8FE6-28D14A67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F0B8042-3B22-439C-A988-F7F880DC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02EF3A-0120-412F-93E3-E222F4BE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976F69-C6F0-4AB0-A925-E2D34ACC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DA14237-1C7E-47D3-91D9-93362CFB6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188600B3-2972-495C-BC91-430D594B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117ECE0-929A-4E4F-A4A8-3C13ED48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9BC3815-EE18-4616-A374-6785C59E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4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D8B1F6-CB55-41CE-93F6-9EB340A3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23FFAE8-0148-4DCA-AF4B-424E7134B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218EA34-850F-4D31-A610-C18B4BEF0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31EF227-2B9C-4F7F-8D6C-8AA506D7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B7D566B-E74A-4F15-B9F0-DD38403D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9F0EDBE-51DD-4468-8211-2E47C616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3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6FB7F7-D3AA-42DA-8B37-5BA04391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2DD5E4D-31A5-4685-981C-6A1C83488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B48DA7B-40DC-4B5F-9A78-538EA184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F422FEC-4FBA-49C2-87D5-0EC88721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EC4A4B2-20E6-4510-BA32-71E7B77D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0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8DB5EF2-C0E9-4846-A1A1-261B9B37A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FD75332-28A7-4A40-A682-7BEDECCE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E7D6AA6-EB25-4606-BA43-67A085F16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8180F7E-0874-449C-8036-C1FA57D4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0E5C814-A660-4944-B5FE-1AA629D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3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17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9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8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20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6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8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8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29/09/2021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B51A828-4597-4CF9-A10F-FBFE6351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2BD550D-85B7-4B99-82BB-93837B29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E616B67-5911-46D9-A9A9-13CC0A887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771819-D70A-430D-B136-B2FF8E74A4D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959F7FD-56FF-4B22-9E2F-5B4F980F0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23F5C2D-892A-47E6-9CFF-598F9D5C1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B0A0E62-4D46-4272-A812-00ED215E76C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29/09/2021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controleinterno@capivaridebaixo.sc.gov.br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B8378A6-35EC-4CBD-B8BB-FF5F285C32E8}"/>
              </a:ext>
            </a:extLst>
          </p:cNvPr>
          <p:cNvSpPr txBox="1"/>
          <p:nvPr/>
        </p:nvSpPr>
        <p:spPr>
          <a:xfrm>
            <a:off x="4327" y="1885739"/>
            <a:ext cx="4648200" cy="58477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2° QUADRIMESTRE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 30/09/2021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3814296-09EB-40C8-8EAD-04055ED1966F}"/>
              </a:ext>
            </a:extLst>
          </p:cNvPr>
          <p:cNvSpPr txBox="1"/>
          <p:nvPr/>
        </p:nvSpPr>
        <p:spPr>
          <a:xfrm>
            <a:off x="1259632" y="2878925"/>
            <a:ext cx="2880320" cy="17543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SECRETARIA DE ADMINISTRAÇÃO,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FINANÇAS 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PLANEJAMENTO URBANO</a:t>
            </a:r>
            <a:endParaRPr lang="pt-BR" sz="800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4BE9A19-3EF9-4B46-ADDB-2C1F8107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6592" y="339502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</a:t>
            </a:r>
            <a:r>
              <a:rPr lang="en-GB" sz="3300" dirty="0" err="1">
                <a:solidFill>
                  <a:srgbClr val="000000"/>
                </a:solidFill>
                <a:latin typeface="Arial Black" pitchFamily="34" charset="0"/>
              </a:rPr>
              <a:t>Quadrimestre</a:t>
            </a: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2E1B4A4E-27F8-443F-84FD-8D0E87BAEB4B}"/>
              </a:ext>
            </a:extLst>
          </p:cNvPr>
          <p:cNvSpPr txBox="1">
            <a:spLocks/>
          </p:cNvSpPr>
          <p:nvPr/>
        </p:nvSpPr>
        <p:spPr>
          <a:xfrm>
            <a:off x="683568" y="1296778"/>
            <a:ext cx="8324178" cy="2232248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 algn="ctr">
              <a:buNone/>
            </a:pPr>
            <a:r>
              <a:rPr lang="en-GB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DESPESAS</a:t>
            </a:r>
          </a:p>
          <a:p>
            <a:pPr marL="0" indent="0" algn="ctr">
              <a:buNone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6598024-4F46-42AF-9E10-9D6E3371D2CD}"/>
              </a:ext>
            </a:extLst>
          </p:cNvPr>
          <p:cNvSpPr/>
          <p:nvPr/>
        </p:nvSpPr>
        <p:spPr>
          <a:xfrm>
            <a:off x="539553" y="3562971"/>
            <a:ext cx="8316416" cy="923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Consolidação</a:t>
            </a:r>
          </a:p>
          <a:p>
            <a:r>
              <a:rPr lang="pt-BR" dirty="0"/>
              <a:t> </a:t>
            </a:r>
            <a:r>
              <a:rPr lang="pt-BR" dirty="0" smtClean="0"/>
              <a:t>2° Quadrimestre</a:t>
            </a:r>
            <a:endParaRPr lang="pt-BR" dirty="0"/>
          </a:p>
          <a:p>
            <a:r>
              <a:rPr lang="pt-BR" dirty="0"/>
              <a:t>Período: </a:t>
            </a:r>
            <a:r>
              <a:rPr lang="pt-BR" dirty="0" smtClean="0"/>
              <a:t>05/2021 a 09/2021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3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74AAE51A-6700-47C2-AAE8-68384711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11511"/>
            <a:ext cx="6264696" cy="504056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DESPESAS POR FUNÇÃO DE GOVERNO</a:t>
            </a:r>
          </a:p>
        </p:txBody>
      </p:sp>
      <p:graphicFrame>
        <p:nvGraphicFramePr>
          <p:cNvPr id="6" name="Espaço Reservado para Conteúdo 7">
            <a:extLst>
              <a:ext uri="{FF2B5EF4-FFF2-40B4-BE49-F238E27FC236}">
                <a16:creationId xmlns:a16="http://schemas.microsoft.com/office/drawing/2014/main" xmlns="" id="{B23EB802-BAEA-45D9-88C4-5CD2E5183E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795462"/>
              </p:ext>
            </p:extLst>
          </p:nvPr>
        </p:nvGraphicFramePr>
        <p:xfrm>
          <a:off x="719573" y="1019134"/>
          <a:ext cx="7704856" cy="391225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99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6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Tipo Despesa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EXECUTADA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Legislativo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2.196.788,80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Executivo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1.311.563,84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Secr. 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Administ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. Finanças e Planej. Urbano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5.988.553,78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Secr. Educação, Cultura, esporte e Turismo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17.408.465,95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33%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Secr. Assis. Social e da Família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2.175.997,14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Fundo Mun. 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Ass.Crian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Adol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- FIA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184.744,18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Secr. Industria e Comercio e </a:t>
                      </a:r>
                      <a:r>
                        <a:rPr lang="pt-B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Desenv</a:t>
                      </a:r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. 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917.075,63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Secr. Munic. Obras, Viação, Trânsito e Meio Ambiente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10.968.661,56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21%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075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Fundo Municipal de Saúde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11.584.447,77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22%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 DESPESA EXECUTADA ATÉ O </a:t>
                      </a:r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2° Quadrimestre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  <a:cs typeface="Aharoni"/>
                        </a:rPr>
                        <a:t>52.736.298,65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  <a:cs typeface="Aharoni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651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 Comparativo</a:t>
                      </a:r>
                      <a:r>
                        <a:rPr lang="pt-B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Despesa Autorizada com a Liquidada 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(TC 08)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8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E22E802-4A41-4D62-B5CF-D7E792A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584" y="123478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</a:t>
            </a:r>
            <a:r>
              <a:rPr lang="en-GB" sz="3300" dirty="0" err="1">
                <a:solidFill>
                  <a:srgbClr val="000000"/>
                </a:solidFill>
                <a:latin typeface="Arial Black" pitchFamily="34" charset="0"/>
              </a:rPr>
              <a:t>Quadrimestre</a:t>
            </a: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921534EF-DF5F-4299-BAC5-17BC3600B41C}"/>
              </a:ext>
            </a:extLst>
          </p:cNvPr>
          <p:cNvSpPr txBox="1">
            <a:spLocks/>
          </p:cNvSpPr>
          <p:nvPr/>
        </p:nvSpPr>
        <p:spPr>
          <a:xfrm>
            <a:off x="570654" y="987193"/>
            <a:ext cx="8324178" cy="2232248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LIMITES CONSTITUCIONAIS E LEGAIS</a:t>
            </a:r>
            <a:endParaRPr lang="pt-BR" sz="3600" i="1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8D48624E-A85D-411D-B630-EB0AF860BF60}"/>
              </a:ext>
            </a:extLst>
          </p:cNvPr>
          <p:cNvSpPr/>
          <p:nvPr/>
        </p:nvSpPr>
        <p:spPr>
          <a:xfrm>
            <a:off x="539553" y="3469110"/>
            <a:ext cx="8316416" cy="923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Consolidação</a:t>
            </a:r>
          </a:p>
          <a:p>
            <a:r>
              <a:rPr lang="pt-BR" dirty="0"/>
              <a:t> </a:t>
            </a:r>
            <a:r>
              <a:rPr lang="pt-BR" dirty="0" smtClean="0"/>
              <a:t>2° Quadrimestre</a:t>
            </a:r>
            <a:endParaRPr lang="pt-BR" dirty="0"/>
          </a:p>
          <a:p>
            <a:r>
              <a:rPr lang="pt-BR" dirty="0"/>
              <a:t>Período: </a:t>
            </a:r>
            <a:r>
              <a:rPr lang="pt-BR" dirty="0" smtClean="0"/>
              <a:t>05/2021 a 09/2021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4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C342DBB-287E-4333-9377-482AF4F93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98A0F99-E1ED-4894-9B9D-EE527FA6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6" y="195486"/>
            <a:ext cx="6452784" cy="596602"/>
          </a:xfrm>
        </p:spPr>
        <p:txBody>
          <a:bodyPr>
            <a:noAutofit/>
          </a:bodyPr>
          <a:lstStyle/>
          <a:p>
            <a:r>
              <a:rPr lang="pt-BR" sz="2200" b="1" dirty="0">
                <a:solidFill>
                  <a:srgbClr val="000000"/>
                </a:solidFill>
              </a:rPr>
              <a:t>CÁLCULO DE CUMP. AO ARTIGO 212-A, inciso XI da CF</a:t>
            </a:r>
            <a:endParaRPr lang="pt-BR" sz="2200" b="1" dirty="0"/>
          </a:p>
        </p:txBody>
      </p:sp>
      <p:graphicFrame>
        <p:nvGraphicFramePr>
          <p:cNvPr id="8" name="Espaço Reservado para Conteúdo 3">
            <a:extLst>
              <a:ext uri="{FF2B5EF4-FFF2-40B4-BE49-F238E27FC236}">
                <a16:creationId xmlns:a16="http://schemas.microsoft.com/office/drawing/2014/main" xmlns="" id="{4F268A24-C2BD-48AD-9ACC-8B4A355C09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746704"/>
              </p:ext>
            </p:extLst>
          </p:nvPr>
        </p:nvGraphicFramePr>
        <p:xfrm>
          <a:off x="323529" y="1059582"/>
          <a:ext cx="8579296" cy="358209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752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4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307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RETORNO DO FUNDEB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R$ 10.772.834,59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Rendimento de Aplicação Financeira / Fundeb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R$ 6.761,86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BASE DE CALCULO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R$ 10.779.596,45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0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% Que Deveria Ser Aplicado Com Remuneração de Professores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R$ 7.545.717,52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Total Efetivamente Gasto Com Remuneração de Professores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R$ 9.669.612,25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A Maior/ Menor que o Limite Constitucional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R$ 2.123.894,74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</a:t>
                      </a:r>
                      <a:r>
                        <a:rPr lang="pt-B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rtigo </a:t>
                      </a:r>
                      <a:r>
                        <a:rPr lang="pt-BR" sz="1600" b="1" dirty="0" smtClean="0">
                          <a:solidFill>
                            <a:srgbClr val="000000"/>
                          </a:solidFill>
                        </a:rPr>
                        <a:t>212-A, inciso XI da CF 70%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89,70%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C/ Remuneração de Profissionais do Ens. Infantil - Superávit 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R$ 234.274,61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F0E68C4-5F9D-4A69-AD22-826FB912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512511" cy="1143000"/>
          </a:xfrm>
        </p:spPr>
        <p:txBody>
          <a:bodyPr/>
          <a:lstStyle/>
          <a:p>
            <a:r>
              <a:rPr lang="pt-BR" dirty="0"/>
              <a:t>LIMITES – EDUCAÇÃO</a:t>
            </a:r>
          </a:p>
        </p:txBody>
      </p:sp>
      <p:graphicFrame>
        <p:nvGraphicFramePr>
          <p:cNvPr id="8" name="Espaço Reservado para Conteúdo 3">
            <a:extLst>
              <a:ext uri="{FF2B5EF4-FFF2-40B4-BE49-F238E27FC236}">
                <a16:creationId xmlns:a16="http://schemas.microsoft.com/office/drawing/2014/main" xmlns="" id="{F5A0C8F8-8128-4B11-BE4D-5371D5C541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793919"/>
              </p:ext>
            </p:extLst>
          </p:nvPr>
        </p:nvGraphicFramePr>
        <p:xfrm>
          <a:off x="179513" y="1078575"/>
          <a:ext cx="8784976" cy="40121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54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0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9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771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</a:t>
                      </a:r>
                      <a:r>
                        <a:rPr lang="pt-BR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Liquidado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6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de despesa com Educação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17.289.450,82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11.597.182,40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Mínimo de 25% das Receitas com Impostos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10.761.390,03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26,94%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34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835.792,37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1,94%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654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CUMPRIMENTO</a:t>
                      </a:r>
                      <a:r>
                        <a:rPr lang="pt-BR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LIMITE CONSTITUCIONAL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cumprido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EC2102FF-DADA-4D7F-B6DF-1B9E9CD7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" y="123478"/>
            <a:ext cx="6512511" cy="1143000"/>
          </a:xfrm>
        </p:spPr>
        <p:txBody>
          <a:bodyPr/>
          <a:lstStyle/>
          <a:p>
            <a:r>
              <a:rPr lang="pt-BR" dirty="0"/>
              <a:t>LIMITES – SAÚDE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77AA703F-83C6-4B71-AB46-644748F15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769965"/>
              </p:ext>
            </p:extLst>
          </p:nvPr>
        </p:nvGraphicFramePr>
        <p:xfrm>
          <a:off x="251521" y="1059584"/>
          <a:ext cx="8640963" cy="406784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505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7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583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Liquidado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09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das Despesas com Saúde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R$ 11.584.447,77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R$ 7.132.050,08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Mínimo de 15% das Receitas com Impostos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R$ 6.328.581,78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16,90%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75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R$ 803.468,30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069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CUMPRIMENTO LIMITE CONSTITUCIONAL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Cumprido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144523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54D25D1-6E17-4440-810A-D4D77ED6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123478"/>
            <a:ext cx="6512511" cy="1143000"/>
          </a:xfrm>
        </p:spPr>
        <p:txBody>
          <a:bodyPr/>
          <a:lstStyle/>
          <a:p>
            <a:r>
              <a:rPr lang="pt-BR" dirty="0"/>
              <a:t>LIMITES – PESSOAL</a:t>
            </a:r>
          </a:p>
        </p:txBody>
      </p:sp>
      <p:graphicFrame>
        <p:nvGraphicFramePr>
          <p:cNvPr id="4" name="Espaço Reservado para Conteúdo 4">
            <a:extLst>
              <a:ext uri="{FF2B5EF4-FFF2-40B4-BE49-F238E27FC236}">
                <a16:creationId xmlns:a16="http://schemas.microsoft.com/office/drawing/2014/main" xmlns="" id="{DEE48FA2-302A-4EB1-A5AB-B7355B0D7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765612"/>
              </p:ext>
            </p:extLst>
          </p:nvPr>
        </p:nvGraphicFramePr>
        <p:xfrm>
          <a:off x="395536" y="1266479"/>
          <a:ext cx="8301609" cy="35269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84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5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26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391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Período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RCL do Município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últimos 12 meses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 máximo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realizada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Percentual da RCL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8247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Executivo (54%)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91.185.715,37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49.240.286,30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41.995.950,65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46,06%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247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Legislativo (6%)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91.185.715,37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5.471.142,92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3.015.395,01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2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Consolidado (60%)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91.185.715,37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54.711.429,22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45.011.345,66 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49,36%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24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Limites Constitucionais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CUMPRIDO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68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91DD1343-0503-45F5-8191-7A561D9E3FCF}"/>
              </a:ext>
            </a:extLst>
          </p:cNvPr>
          <p:cNvSpPr txBox="1">
            <a:spLocks/>
          </p:cNvSpPr>
          <p:nvPr/>
        </p:nvSpPr>
        <p:spPr>
          <a:xfrm>
            <a:off x="467544" y="1131591"/>
            <a:ext cx="7772400" cy="1730623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76"/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Acompanhamento das Metas Bimestrais</a:t>
            </a:r>
            <a:endParaRPr lang="pt-BR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4C234CC2-D911-4D94-B935-58873E03B7C9}"/>
              </a:ext>
            </a:extLst>
          </p:cNvPr>
          <p:cNvSpPr txBox="1">
            <a:spLocks/>
          </p:cNvSpPr>
          <p:nvPr/>
        </p:nvSpPr>
        <p:spPr>
          <a:xfrm>
            <a:off x="683568" y="3435847"/>
            <a:ext cx="5637010" cy="882119"/>
          </a:xfrm>
          <a:prstGeom prst="rect">
            <a:avLst/>
          </a:prstGeom>
        </p:spPr>
        <p:txBody>
          <a:bodyPr vert="horz" lIns="91438" tIns="45719" rIns="91438" bIns="45719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Consolidadas até o </a:t>
            </a:r>
          </a:p>
          <a:p>
            <a:r>
              <a:rPr lang="pt-BR" dirty="0"/>
              <a:t>2</a:t>
            </a:r>
            <a:r>
              <a:rPr lang="pt-BR" dirty="0" smtClean="0"/>
              <a:t>º </a:t>
            </a:r>
            <a:r>
              <a:rPr lang="pt-BR" dirty="0"/>
              <a:t>Quadrimestre/2021</a:t>
            </a:r>
          </a:p>
        </p:txBody>
      </p:sp>
    </p:spTree>
    <p:extLst>
      <p:ext uri="{BB962C8B-B14F-4D97-AF65-F5344CB8AC3E}">
        <p14:creationId xmlns:p14="http://schemas.microsoft.com/office/powerpoint/2010/main" val="171564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A027838-E2B1-4299-9BBA-7DD231A8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33950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COMPARATIVO </a:t>
            </a:r>
            <a:br>
              <a:rPr lang="pt-BR" sz="3200" dirty="0"/>
            </a:br>
            <a:r>
              <a:rPr lang="pt-BR" sz="3200" dirty="0"/>
              <a:t>RECEITA PREVISTA X REALIZADA</a:t>
            </a:r>
            <a:br>
              <a:rPr lang="pt-BR" sz="3200" dirty="0"/>
            </a:br>
            <a:r>
              <a:rPr lang="pt-BR" sz="2800" dirty="0"/>
              <a:t>DESPESA AUTORIZADA X LIQUIDADA</a:t>
            </a:r>
            <a:endParaRPr lang="pt-BR" sz="32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F8FAFA6E-F095-44DF-9846-05859F771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371309"/>
              </p:ext>
            </p:extLst>
          </p:nvPr>
        </p:nvGraphicFramePr>
        <p:xfrm>
          <a:off x="457200" y="1707655"/>
          <a:ext cx="8229600" cy="13257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2">
                      <a:lumMod val="9000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1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38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28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Receita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Realizada até o  </a:t>
                      </a:r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2º Quadrimestre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Percentual da meta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6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2º Quadrimestre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83.390.000,00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63.440.824,32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19.949.175,68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76,08%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Espaço Reservado para Conteúdo 3">
            <a:extLst>
              <a:ext uri="{FF2B5EF4-FFF2-40B4-BE49-F238E27FC236}">
                <a16:creationId xmlns:a16="http://schemas.microsoft.com/office/drawing/2014/main" xmlns="" id="{7A91D9FC-B497-45C4-9C71-92C259671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606567"/>
              </p:ext>
            </p:extLst>
          </p:nvPr>
        </p:nvGraphicFramePr>
        <p:xfrm>
          <a:off x="431541" y="3363839"/>
          <a:ext cx="8280920" cy="1422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3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26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429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Despesa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Liquidada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até o </a:t>
                      </a:r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2º Quadrimestre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Percentual da meta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24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2º Quadrimestre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83.390.000,00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52.736.298,65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30.653.701,35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63,24%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458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9034CB9-B969-4D81-9206-8B10413766AE}"/>
              </a:ext>
            </a:extLst>
          </p:cNvPr>
          <p:cNvSpPr txBox="1"/>
          <p:nvPr/>
        </p:nvSpPr>
        <p:spPr>
          <a:xfrm>
            <a:off x="-108519" y="339503"/>
            <a:ext cx="6624736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1600" dirty="0">
                <a:latin typeface="+mj-lt"/>
              </a:rPr>
              <a:t>DEMONSTRATIVO SIMPLIFICADO  DO RELATÓRIO RESUMIDO DA EXECUÇÃO ORÇAMENTÁRIA – RREO (CONSOLIDADO EXECUTIVO X LEGISLATIVO)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C689F58-7E33-4B31-AA8F-AA434AA26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566831"/>
              </p:ext>
            </p:extLst>
          </p:nvPr>
        </p:nvGraphicFramePr>
        <p:xfrm>
          <a:off x="323529" y="987574"/>
          <a:ext cx="7200800" cy="389527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903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6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BALANÇO ORÇAMENTÁRIO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Até o </a:t>
                      </a:r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2° Quadrimestre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49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RECEITAS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      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Previsão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83.390.000,00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Previsão Atualizada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83.390.000,00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Receita Realizadas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63.440.824,32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Déficit Orçamentário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Saldo de Exercícios  Anteriores (Créditos adicionais)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13.669.766,12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DESPESAS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Dotação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83.390.000,00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Dotação Atualizada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99.150.433,64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Despesas Empenhadas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69.396.015,36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Despesas Liquidadas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52.736.298,65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Despesas Pagas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51.181.436,08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72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Superávit Orçamentário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10.704.525,67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D281A9-0441-4ADF-A4EB-A6B1FDE03BE3}"/>
              </a:ext>
            </a:extLst>
          </p:cNvPr>
          <p:cNvSpPr txBox="1"/>
          <p:nvPr/>
        </p:nvSpPr>
        <p:spPr>
          <a:xfrm>
            <a:off x="322716" y="4890066"/>
            <a:ext cx="3456384" cy="2462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1000" dirty="0"/>
              <a:t>Fonte: LRF/RREO – Anexo 14</a:t>
            </a:r>
          </a:p>
        </p:txBody>
      </p:sp>
    </p:spTree>
    <p:extLst>
      <p:ext uri="{BB962C8B-B14F-4D97-AF65-F5344CB8AC3E}">
        <p14:creationId xmlns:p14="http://schemas.microsoft.com/office/powerpoint/2010/main" val="176902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CFFB5481-0AB4-41EE-800B-BC6852DA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483518"/>
            <a:ext cx="8229600" cy="1575048"/>
          </a:xfrm>
        </p:spPr>
        <p:txBody>
          <a:bodyPr>
            <a:normAutofit fontScale="90000"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</a:t>
            </a:r>
            <a:r>
              <a:rPr lang="en-GB" sz="3300" dirty="0" err="1">
                <a:solidFill>
                  <a:srgbClr val="000000"/>
                </a:solidFill>
                <a:latin typeface="Arial Black" pitchFamily="34" charset="0"/>
              </a:rPr>
              <a:t>Quadrimestre</a:t>
            </a: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9C31007E-1E6D-4643-A33C-9571A8F1B6C5}"/>
              </a:ext>
            </a:extLst>
          </p:cNvPr>
          <p:cNvSpPr txBox="1">
            <a:spLocks/>
          </p:cNvSpPr>
          <p:nvPr/>
        </p:nvSpPr>
        <p:spPr>
          <a:xfrm>
            <a:off x="1187624" y="1779663"/>
            <a:ext cx="6400800" cy="3024336"/>
          </a:xfrm>
          <a:prstGeom prst="rect">
            <a:avLst/>
          </a:prstGeom>
        </p:spPr>
        <p:txBody>
          <a:bodyPr lIns="91438" tIns="45719" rIns="91438" bIns="45719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" indent="0" algn="ctr">
              <a:buNone/>
            </a:pPr>
            <a:r>
              <a:rPr lang="pt-BR" b="1" dirty="0"/>
              <a:t>OBJETIVO DA AUDIÊNCIA:</a:t>
            </a:r>
          </a:p>
          <a:p>
            <a:pPr marL="45719" indent="0" algn="ctr">
              <a:buNone/>
            </a:pPr>
            <a:r>
              <a:rPr lang="pt-BR" b="1" dirty="0"/>
              <a:t>APRESENTAR RELATÓRIOS DE AVALIAÇÃO E CUMPRIMENTO DAS METAS FISCAIS DO </a:t>
            </a:r>
          </a:p>
          <a:p>
            <a:pPr marL="45719" indent="0" algn="ctr">
              <a:buNone/>
            </a:pPr>
            <a:r>
              <a:rPr lang="pt-BR" b="1" dirty="0"/>
              <a:t>2º QUADRIMESTRE DE 2021 </a:t>
            </a:r>
          </a:p>
          <a:p>
            <a:pPr marL="45719" indent="0" algn="ctr">
              <a:buNone/>
            </a:pPr>
            <a:r>
              <a:rPr lang="pt-BR" b="1" dirty="0"/>
              <a:t>Legislação: Art. 9º. § 4º., combinado com Art. 48º. § Único da L.C. 101/2000 (Lei de Responsabilidade Fiscal).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9034CB9-B969-4D81-9206-8B10413766AE}"/>
              </a:ext>
            </a:extLst>
          </p:cNvPr>
          <p:cNvSpPr txBox="1"/>
          <p:nvPr/>
        </p:nvSpPr>
        <p:spPr>
          <a:xfrm>
            <a:off x="-108519" y="339503"/>
            <a:ext cx="6624736" cy="5386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900" dirty="0"/>
              <a:t>RESUMO DOS RESTOS À PAGAR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D281A9-0441-4ADF-A4EB-A6B1FDE03BE3}"/>
              </a:ext>
            </a:extLst>
          </p:cNvPr>
          <p:cNvSpPr txBox="1"/>
          <p:nvPr/>
        </p:nvSpPr>
        <p:spPr>
          <a:xfrm>
            <a:off x="322716" y="4890066"/>
            <a:ext cx="3456384" cy="2462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1000" dirty="0"/>
              <a:t>Fonte: LRF/RREO – Anexo 14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247804"/>
              </p:ext>
            </p:extLst>
          </p:nvPr>
        </p:nvGraphicFramePr>
        <p:xfrm>
          <a:off x="251520" y="1131590"/>
          <a:ext cx="8784976" cy="1727835"/>
        </p:xfrm>
        <a:graphic>
          <a:graphicData uri="http://schemas.openxmlformats.org/drawingml/2006/table">
            <a:tbl>
              <a:tblPr/>
              <a:tblGrid>
                <a:gridCol w="2351793"/>
                <a:gridCol w="1626847"/>
                <a:gridCol w="1493968"/>
                <a:gridCol w="1685521"/>
                <a:gridCol w="1626847"/>
              </a:tblGrid>
              <a:tr h="71437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RESTOS A PAGAR POR PODER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INSCRIÇÃO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CANCELAMENTO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PAGAMENTO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SALDO A PAGAR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Executivo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2.398.842,50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71.925,75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1.191.796,00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1.135.120,75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Legislativo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13.125,20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5.625,20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7.500,00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2.411.967,70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71.925,75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1.197.421,20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1.142.620,75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365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Demonstrativo Simplificado do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Relat.Resumido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Exec.Orç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(RREO-Anexo14)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7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9034CB9-B969-4D81-9206-8B10413766AE}"/>
              </a:ext>
            </a:extLst>
          </p:cNvPr>
          <p:cNvSpPr txBox="1"/>
          <p:nvPr/>
        </p:nvSpPr>
        <p:spPr>
          <a:xfrm>
            <a:off x="143508" y="555527"/>
            <a:ext cx="8856984" cy="984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2900" dirty="0"/>
              <a:t>RELATÓRIO DAS DÍVIDAS RECONHECIDAS</a:t>
            </a:r>
          </a:p>
          <a:p>
            <a:r>
              <a:rPr lang="pt-BR" sz="2900" dirty="0"/>
              <a:t>E NÃO RECONHECIDAS NO 2º Quadrimestre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ED281A9-0441-4ADF-A4EB-A6B1FDE03BE3}"/>
              </a:ext>
            </a:extLst>
          </p:cNvPr>
          <p:cNvSpPr txBox="1"/>
          <p:nvPr/>
        </p:nvSpPr>
        <p:spPr>
          <a:xfrm>
            <a:off x="110294" y="4227935"/>
            <a:ext cx="3456384" cy="2462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1000" dirty="0"/>
              <a:t>Fonte: LRF/RREO – Anexo 16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69712"/>
              </p:ext>
            </p:extLst>
          </p:nvPr>
        </p:nvGraphicFramePr>
        <p:xfrm>
          <a:off x="186565" y="1923678"/>
          <a:ext cx="8956082" cy="2560320"/>
        </p:xfrm>
        <a:graphic>
          <a:graphicData uri="http://schemas.openxmlformats.org/drawingml/2006/table">
            <a:tbl>
              <a:tblPr/>
              <a:tblGrid>
                <a:gridCol w="1929354"/>
                <a:gridCol w="1591986"/>
                <a:gridCol w="1512168"/>
                <a:gridCol w="1296144"/>
                <a:gridCol w="1296144"/>
                <a:gridCol w="1330286"/>
              </a:tblGrid>
              <a:tr h="71437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PARCELAMENTOS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ORIGEM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Saldo Anterior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INSCRIÇÃO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PAGAMENTO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SALDO A PAGAR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6103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Dívidas contabilizadas anterior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INSS/PASEP/CSN/FATIMA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5.318.271,02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257.271,23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1.109.285,93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4.208.985,09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Dívidas Reconhecidas e renegociadas em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PRECATÓRIO FGTS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6.581.356,84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835.511,91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5.745.844,93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              -   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5.318.271,02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6.838.628,07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1.944.797,84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10.212.101,25 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00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30544"/>
              </p:ext>
            </p:extLst>
          </p:nvPr>
        </p:nvGraphicFramePr>
        <p:xfrm>
          <a:off x="251520" y="387854"/>
          <a:ext cx="6096000" cy="4367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39040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RELATÓRIO DE DESPESAS COVID</a:t>
                      </a:r>
                    </a:p>
                    <a:p>
                      <a:endParaRPr lang="pt-BR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ENTIDADE SAUDE</a:t>
                      </a:r>
                      <a:endParaRPr lang="pt-BR" dirty="0"/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FOLHA PAGAMENTO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R$ 834.464,68</a:t>
                      </a:r>
                    </a:p>
                  </a:txBody>
                  <a:tcPr marL="9525" marR="9525" marT="9525" marB="0" anchor="b"/>
                </a:tc>
              </a:tr>
              <a:tr h="199504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ENCARGOS FOLHA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R$ 111.525,73</a:t>
                      </a:r>
                    </a:p>
                  </a:txBody>
                  <a:tcPr marL="9525" marR="9525" marT="9525" marB="0" anchor="b"/>
                </a:tc>
              </a:tr>
              <a:tr h="2607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DE LIMPEZA E HIGIENE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R$ 24.998,60</a:t>
                      </a:r>
                    </a:p>
                  </a:txBody>
                  <a:tcPr marL="9525" marR="9525" marT="9525" marB="0" anchor="b"/>
                </a:tc>
              </a:tr>
              <a:tr h="2499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PARA AUDIO/VIDEO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R$ 117,95</a:t>
                      </a:r>
                    </a:p>
                  </a:txBody>
                  <a:tcPr marL="9525" marR="9525" marT="9525" marB="0" anchor="b"/>
                </a:tc>
              </a:tr>
              <a:tr h="2391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LABORATORIAL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R$ 17.655,00</a:t>
                      </a:r>
                    </a:p>
                  </a:txBody>
                  <a:tcPr marL="9525" marR="9525" marT="9525" marB="0" anchor="b"/>
                </a:tc>
              </a:tr>
              <a:tr h="2283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 MÉDICO HOSPITALAR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R$ 305.352,05</a:t>
                      </a:r>
                    </a:p>
                  </a:txBody>
                  <a:tcPr marL="9525" marR="9525" marT="9525" marB="0" anchor="b"/>
                </a:tc>
              </a:tr>
              <a:tr h="2175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ENERGIA ELÉTRICA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R$ 140,44</a:t>
                      </a:r>
                    </a:p>
                  </a:txBody>
                  <a:tcPr marL="9525" marR="9525" marT="9525" marB="0" anchor="b"/>
                </a:tc>
              </a:tr>
              <a:tr h="206712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ÁGUA E ESGOTO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R$ 380,03</a:t>
                      </a:r>
                    </a:p>
                  </a:txBody>
                  <a:tcPr marL="9525" marR="9525" marT="9525" marB="0" anchor="b"/>
                </a:tc>
              </a:tr>
              <a:tr h="26792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SERVIÇO DE COMUNICAÇÃO GERAL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R$ 63.884,52</a:t>
                      </a:r>
                    </a:p>
                  </a:txBody>
                  <a:tcPr marL="9525" marR="9525" marT="9525" marB="0" anchor="b"/>
                </a:tc>
              </a:tr>
              <a:tr h="25712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SERVIÇO DE LIMPEZA E CONSERVAÇÃO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R$ 472,31</a:t>
                      </a:r>
                    </a:p>
                  </a:txBody>
                  <a:tcPr marL="9525" marR="9525" marT="9525" marB="0" anchor="b"/>
                </a:tc>
              </a:tr>
              <a:tr h="24632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SERVIÇO DE APOIO ADMINISTRATIVO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R$ 16.500,00</a:t>
                      </a:r>
                    </a:p>
                  </a:txBody>
                  <a:tcPr marL="9525" marR="9525" marT="9525" marB="0" anchor="b"/>
                </a:tc>
              </a:tr>
              <a:tr h="23552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ALUGUEL TENDA DRIVE THRU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R$ 9.400,00</a:t>
                      </a:r>
                    </a:p>
                  </a:txBody>
                  <a:tcPr marL="9525" marR="9525" marT="9525" marB="0" anchor="b"/>
                </a:tc>
              </a:tr>
              <a:tr h="2967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SERVIÇO DE TELEFONIA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R$ 1.884,50</a:t>
                      </a:r>
                    </a:p>
                  </a:txBody>
                  <a:tcPr marL="9525" marR="9525" marT="9525" marB="0" anchor="b"/>
                </a:tc>
              </a:tr>
              <a:tr h="21392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VALE ALIMENTAÇÃO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R$ 31.750,00</a:t>
                      </a:r>
                    </a:p>
                  </a:txBody>
                  <a:tcPr marL="9525" marR="9525" marT="9525" marB="0" anchor="b"/>
                </a:tc>
              </a:tr>
              <a:tr h="2751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MOBILIÁRIO GERAL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R$ 3.411,90</a:t>
                      </a:r>
                    </a:p>
                  </a:txBody>
                  <a:tcPr marL="9525" marR="9525" marT="9525" marB="0" anchor="b"/>
                </a:tc>
              </a:tr>
              <a:tr h="264328"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R$ 1.421.937,71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76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9502"/>
            <a:ext cx="5616624" cy="792088"/>
          </a:xfrm>
        </p:spPr>
        <p:txBody>
          <a:bodyPr>
            <a:normAutofit fontScale="90000"/>
          </a:bodyPr>
          <a:lstStyle/>
          <a:p>
            <a:r>
              <a:rPr lang="pt-BR" sz="3000" dirty="0"/>
              <a:t>OUVIDORIA</a:t>
            </a:r>
            <a:br>
              <a:rPr lang="pt-BR" sz="3000" dirty="0"/>
            </a:br>
            <a:r>
              <a:rPr lang="pt-BR" sz="2200" dirty="0"/>
              <a:t>Número de atendimentos no até o 2°Quadrimestre 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04226"/>
              </p:ext>
            </p:extLst>
          </p:nvPr>
        </p:nvGraphicFramePr>
        <p:xfrm>
          <a:off x="179512" y="1707655"/>
          <a:ext cx="2160240" cy="1956435"/>
        </p:xfrm>
        <a:graphic>
          <a:graphicData uri="http://schemas.openxmlformats.org/drawingml/2006/table">
            <a:tbl>
              <a:tblPr/>
              <a:tblGrid>
                <a:gridCol w="1204595"/>
                <a:gridCol w="955645"/>
              </a:tblGrid>
              <a:tr h="2533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ATENDIMENTOS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Ouvidoria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telefone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Carta serviço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Cosip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985231993"/>
              </p:ext>
            </p:extLst>
          </p:nvPr>
        </p:nvGraphicFramePr>
        <p:xfrm>
          <a:off x="2339752" y="987574"/>
          <a:ext cx="6516216" cy="415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282640"/>
              </p:ext>
            </p:extLst>
          </p:nvPr>
        </p:nvGraphicFramePr>
        <p:xfrm>
          <a:off x="3131840" y="1059582"/>
          <a:ext cx="5328592" cy="393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35017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23529" y="483519"/>
            <a:ext cx="5976664" cy="5386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sz="2900" dirty="0"/>
              <a:t>Fundo da Infância e Adolescência FIA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6890" y="896184"/>
            <a:ext cx="8352928" cy="32778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 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O Fia é administrado pelo Conselho Municipal da Criança e Adolescente.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As reuniões ordinárias são realizadas mensalmente, havendo necessidade realiza-se extraordinárias. Atribuições:</a:t>
            </a:r>
          </a:p>
          <a:p>
            <a:endParaRPr lang="pt-BR" dirty="0"/>
          </a:p>
          <a:p>
            <a:r>
              <a:rPr lang="pt-BR" dirty="0" smtClean="0"/>
              <a:t>Comissão do Fia</a:t>
            </a:r>
          </a:p>
          <a:p>
            <a:r>
              <a:rPr lang="pt-BR" dirty="0" smtClean="0"/>
              <a:t>Comissão de Fiscalização</a:t>
            </a:r>
          </a:p>
          <a:p>
            <a:r>
              <a:rPr lang="pt-BR" dirty="0" smtClean="0"/>
              <a:t>Comissão de Normas e Documentos</a:t>
            </a:r>
          </a:p>
          <a:p>
            <a:endParaRPr lang="pt-BR" dirty="0"/>
          </a:p>
          <a:p>
            <a:r>
              <a:rPr lang="pt-BR" dirty="0" smtClean="0"/>
              <a:t>O Fia esta com dois projetos em execução com recurso Chancelados: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872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987824" y="1022128"/>
            <a:ext cx="5976664" cy="5386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sz="2900" dirty="0"/>
              <a:t>Fundo da Infância e Adolescência FIA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58145" y="2211711"/>
            <a:ext cx="4406343" cy="203132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Projeto chancelado: Estação </a:t>
            </a:r>
            <a:r>
              <a:rPr lang="pt-BR" dirty="0" smtClean="0"/>
              <a:t>Cultural</a:t>
            </a:r>
          </a:p>
          <a:p>
            <a:r>
              <a:rPr lang="pt-BR" dirty="0" smtClean="0"/>
              <a:t>Oferece </a:t>
            </a:r>
            <a:r>
              <a:rPr lang="pt-BR" dirty="0"/>
              <a:t>oficinas de música (instrumentos de corda e sopro), dança (balé e jazz) e </a:t>
            </a:r>
            <a:r>
              <a:rPr lang="pt-BR" dirty="0" smtClean="0"/>
              <a:t>teatro. As </a:t>
            </a:r>
            <a:r>
              <a:rPr lang="pt-BR" dirty="0"/>
              <a:t>oficinas são ofertadas para crianças a partir dos 7 anos de idade até a adolescentes de 17 anos.</a:t>
            </a:r>
          </a:p>
          <a:p>
            <a:r>
              <a:rPr lang="pt-BR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" y="8728"/>
            <a:ext cx="2220607" cy="34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79" y="2571751"/>
            <a:ext cx="3383327" cy="253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479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23529" y="483519"/>
            <a:ext cx="5976664" cy="53860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sz="2900" dirty="0"/>
              <a:t>Fundo da Infância e Adolescência FIA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6890" y="896184"/>
            <a:ext cx="8352928" cy="258532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 </a:t>
            </a:r>
          </a:p>
          <a:p>
            <a:r>
              <a:rPr lang="pt-BR" dirty="0"/>
              <a:t>Projeto chancelado: Guarda Ambiental </a:t>
            </a:r>
            <a:endParaRPr lang="pt-BR" dirty="0" smtClean="0"/>
          </a:p>
          <a:p>
            <a:r>
              <a:rPr lang="pt-BR" dirty="0" smtClean="0"/>
              <a:t>O </a:t>
            </a:r>
            <a:r>
              <a:rPr lang="pt-BR" dirty="0"/>
              <a:t>projeto Guarda Ambiental é voltado para adolescentes de Capivari de Baixo entre 12 a 15 anos, matriculados regularmente na rede. Há duas turmas de 30 alunos cada, que desenvolvem atividades durantes dois semestres. As aulas são no </a:t>
            </a:r>
            <a:r>
              <a:rPr lang="pt-BR" dirty="0" err="1"/>
              <a:t>contraturno</a:t>
            </a:r>
            <a:r>
              <a:rPr lang="pt-BR" dirty="0"/>
              <a:t> escolar e os alunos tem uma aula semanal nas dependências do Parque. Além da ênfase à educação ambiental, o projeto aborda questões de disciplina, hierarquia, ética, direitos e deveres buscando resgatar valores, as vezes já distanciados do dia a dia dos adolescentes.</a:t>
            </a:r>
          </a:p>
        </p:txBody>
      </p:sp>
    </p:spTree>
    <p:extLst>
      <p:ext uri="{BB962C8B-B14F-4D97-AF65-F5344CB8AC3E}">
        <p14:creationId xmlns:p14="http://schemas.microsoft.com/office/powerpoint/2010/main" val="2478649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0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8861C8F-ADA7-46FE-80E1-8A5FCD855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06" y="907365"/>
            <a:ext cx="4902590" cy="36769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4F05D26-07CE-4034-A570-DA96BFC82EAE}"/>
              </a:ext>
            </a:extLst>
          </p:cNvPr>
          <p:cNvSpPr txBox="1"/>
          <p:nvPr/>
        </p:nvSpPr>
        <p:spPr>
          <a:xfrm>
            <a:off x="3650306" y="288724"/>
            <a:ext cx="1842556" cy="70019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t-BR" sz="2700" dirty="0">
                <a:solidFill>
                  <a:prstClr val="black"/>
                </a:solidFill>
              </a:rPr>
              <a:t>Arqueologia</a:t>
            </a:r>
          </a:p>
          <a:p>
            <a:pPr defTabSz="685783"/>
            <a:endParaRPr lang="pt-B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21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FF7BC33-3D3E-4B2D-AE76-57D7E5BC0C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57" y="834095"/>
            <a:ext cx="4212287" cy="31592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614E41A-2A7C-4068-94E8-48AAFCFC4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5465" y="834095"/>
            <a:ext cx="4212287" cy="31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3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06CB030A-A9D6-49B7-BA41-62584A11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560" y="195486"/>
            <a:ext cx="8229600" cy="1575048"/>
          </a:xfrm>
        </p:spPr>
        <p:txBody>
          <a:bodyPr>
            <a:normAutofit fontScale="90000"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76B57458-132E-4E88-9377-16D0792C0644}"/>
              </a:ext>
            </a:extLst>
          </p:cNvPr>
          <p:cNvSpPr txBox="1">
            <a:spLocks/>
          </p:cNvSpPr>
          <p:nvPr/>
        </p:nvSpPr>
        <p:spPr>
          <a:xfrm>
            <a:off x="1337994" y="1719657"/>
            <a:ext cx="6400800" cy="3474720"/>
          </a:xfrm>
          <a:prstGeom prst="rect">
            <a:avLst/>
          </a:prstGeom>
        </p:spPr>
        <p:txBody>
          <a:bodyPr lIns="91438" tIns="45719" rIns="91438" bIns="45719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/>
              <a:t>PRINCÍPIOS CONSTITUCIONAIS QUE REGEM A ADMINISTRAÇÃO PÚBLICA (Artigo 37º. da C.F.)</a:t>
            </a:r>
          </a:p>
          <a:p>
            <a:pPr marL="0" indent="0">
              <a:buNone/>
            </a:pPr>
            <a:endParaRPr lang="pt-BR" b="1"/>
          </a:p>
          <a:p>
            <a:pPr>
              <a:buFont typeface="Wingdings" panose="05000000000000000000" pitchFamily="2" charset="2"/>
              <a:buChar char="ü"/>
            </a:pPr>
            <a:r>
              <a:rPr lang="pt-BR" b="1"/>
              <a:t>LEGALIDADE;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/>
              <a:t>IMPESSOALIDADE;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/>
              <a:t>MORALIDADE;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/>
              <a:t>PUBLICIDADE;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/>
              <a:t>EFICIÊNCIA. 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4249A24-F60F-4C25-987B-6A3698FE3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97" y="793323"/>
            <a:ext cx="4318488" cy="32388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8A8B9C6-CAF3-4AAF-A059-0117EA767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189" y="793323"/>
            <a:ext cx="4318488" cy="32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6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C86D7BC-3E0B-4E7B-A3CE-81FF69735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" y="896816"/>
            <a:ext cx="4227340" cy="31705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7335C60-8D9D-419F-A1D3-1B082F4CC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8" y="896816"/>
            <a:ext cx="4227340" cy="31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CB11CDD-E1C7-42F5-8DB9-5A4637C05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7887" y="801233"/>
            <a:ext cx="4311456" cy="32335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247E06F-B197-4846-86B7-8518F1D4A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380" y="801236"/>
            <a:ext cx="4311454" cy="32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9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46B5063-B848-45EA-83EC-FF08046B16D5}"/>
              </a:ext>
            </a:extLst>
          </p:cNvPr>
          <p:cNvSpPr txBox="1"/>
          <p:nvPr/>
        </p:nvSpPr>
        <p:spPr>
          <a:xfrm>
            <a:off x="1466775" y="509370"/>
            <a:ext cx="6210450" cy="484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t-BR" sz="2700" dirty="0">
                <a:solidFill>
                  <a:prstClr val="black"/>
                </a:solidFill>
                <a:ea typeface="Times New Roman" panose="02020603050405020304" pitchFamily="18" charset="0"/>
              </a:rPr>
              <a:t>Fundamentos de Ecologia e Biodiversidade </a:t>
            </a:r>
            <a:endParaRPr lang="pt-BR" sz="2700" dirty="0">
              <a:solidFill>
                <a:prstClr val="black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4A0740D-6A86-4397-8C71-0AAAF1866F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1" y="1382152"/>
            <a:ext cx="4066974" cy="27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06A73FE-B88E-4AE7-B73B-1FAA8C66CD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6" y="1382152"/>
            <a:ext cx="3993119" cy="2767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443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53A6AF2-1154-4898-BBB6-EA05A9AD03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8" y="1192239"/>
            <a:ext cx="4238772" cy="291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EE7C696-0885-4FBE-B778-A91E432D52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2239"/>
            <a:ext cx="4238772" cy="2913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529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78961A4-2926-445C-B144-DD97A146C9DF}"/>
              </a:ext>
            </a:extLst>
          </p:cNvPr>
          <p:cNvSpPr txBox="1"/>
          <p:nvPr/>
        </p:nvSpPr>
        <p:spPr>
          <a:xfrm>
            <a:off x="2531106" y="224500"/>
            <a:ext cx="4081790" cy="484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t-BR" sz="2700" dirty="0">
                <a:solidFill>
                  <a:prstClr val="black"/>
                </a:solidFill>
                <a:ea typeface="Times New Roman" panose="02020603050405020304" pitchFamily="18" charset="0"/>
              </a:rPr>
              <a:t>Atividade com os veteranos </a:t>
            </a:r>
            <a:endParaRPr lang="pt-BR" sz="2700" dirty="0">
              <a:solidFill>
                <a:prstClr val="black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D2340C5-EEC2-4973-A559-2E4CF182B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36" y="809185"/>
            <a:ext cx="2839256" cy="37856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3BA7B43-E492-4DE0-9EAF-FDBCC2E1A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93" y="809185"/>
            <a:ext cx="2839256" cy="37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20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78961A4-2926-445C-B144-DD97A146C9DF}"/>
              </a:ext>
            </a:extLst>
          </p:cNvPr>
          <p:cNvSpPr txBox="1"/>
          <p:nvPr/>
        </p:nvSpPr>
        <p:spPr>
          <a:xfrm>
            <a:off x="3092413" y="335573"/>
            <a:ext cx="2959175" cy="484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t-BR" sz="2700" dirty="0">
                <a:solidFill>
                  <a:prstClr val="black"/>
                </a:solidFill>
                <a:ea typeface="Times New Roman" panose="02020603050405020304" pitchFamily="18" charset="0"/>
              </a:rPr>
              <a:t>Gestão de Resíduos </a:t>
            </a:r>
            <a:endParaRPr lang="pt-BR" sz="2700" dirty="0">
              <a:solidFill>
                <a:prstClr val="black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DF24B68-0A35-4E2F-A12F-1C6E691BB9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50" y="820321"/>
            <a:ext cx="4993643" cy="374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66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5436B4F-20C2-498B-A9B8-8709FD7D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1" y="739082"/>
            <a:ext cx="8145194" cy="36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36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6D6444F-0087-4B60-A885-A03791DEE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63" y="553916"/>
            <a:ext cx="4750074" cy="38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4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78961A4-2926-445C-B144-DD97A146C9DF}"/>
              </a:ext>
            </a:extLst>
          </p:cNvPr>
          <p:cNvSpPr txBox="1"/>
          <p:nvPr/>
        </p:nvSpPr>
        <p:spPr>
          <a:xfrm>
            <a:off x="3013810" y="327370"/>
            <a:ext cx="3447098" cy="484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t-BR" sz="2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Inteligência Emocional </a:t>
            </a:r>
            <a:endParaRPr lang="pt-BR" sz="2700" dirty="0">
              <a:solidFill>
                <a:prstClr val="black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7A2B7ED-AA55-468D-9E0D-7C4434A38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42" y="951912"/>
            <a:ext cx="2715817" cy="36218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4431940-B35C-405F-83DD-0860BB381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60" y="951914"/>
            <a:ext cx="2715817" cy="36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AF418B2C-BFAA-4E14-A6B3-FD1B2D07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560" y="10429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02539121-0395-4215-92BC-FB6A11D15CBE}"/>
              </a:ext>
            </a:extLst>
          </p:cNvPr>
          <p:cNvSpPr txBox="1">
            <a:spLocks/>
          </p:cNvSpPr>
          <p:nvPr/>
        </p:nvSpPr>
        <p:spPr>
          <a:xfrm>
            <a:off x="0" y="1131591"/>
            <a:ext cx="9144000" cy="4680520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300" dirty="0"/>
              <a:t>PRINCÍPIOS BASILARES DA LEI DE RESPONSABILIDADE FISCAL - LRF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Planejamento: (Destinar tempo e recursos necessários para execução das ações administrativas com maior eficiência);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Transparência: (dar conhecimento à sociedade das ações governamentais);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Participação Popular: (que as audiências públicas se tornem o centro das decisões);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 Equilíbrio: (Prevenção de déficits);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 Preservação do Patrimônio Público: (Impedir a utilização indevida dos recursos públicos);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 Limitação da Despesa: (Restabelecer as contas públicas aos limites estabelecidos por Lei);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1900" dirty="0"/>
              <a:t>Controle do Endividamento Público: (Manter o equilíbrio das contas e cumprir os limites estabelecidos por lei).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400" dirty="0"/>
              <a:t>AGRADECEMOS A PARTICIPAÇÃO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B8378A6-35EC-4CBD-B8BB-FF5F285C32E8}"/>
              </a:ext>
            </a:extLst>
          </p:cNvPr>
          <p:cNvSpPr txBox="1"/>
          <p:nvPr/>
        </p:nvSpPr>
        <p:spPr>
          <a:xfrm>
            <a:off x="755576" y="1203598"/>
            <a:ext cx="4648200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3814296-09EB-40C8-8EAD-04055ED1966F}"/>
              </a:ext>
            </a:extLst>
          </p:cNvPr>
          <p:cNvSpPr txBox="1"/>
          <p:nvPr/>
        </p:nvSpPr>
        <p:spPr>
          <a:xfrm>
            <a:off x="1259632" y="2878925"/>
            <a:ext cx="2880320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dirty="0" smtClean="0"/>
              <a:t>Glauco Gazola Zanella</a:t>
            </a:r>
            <a:endParaRPr lang="pt-BR" dirty="0"/>
          </a:p>
          <a:p>
            <a:pPr algn="ctr"/>
            <a:r>
              <a:rPr lang="pt-BR" dirty="0"/>
              <a:t>Secretaria de  Administração  e Finanças</a:t>
            </a:r>
          </a:p>
          <a:p>
            <a:pPr algn="ctr"/>
            <a:r>
              <a:rPr lang="pt-BR" dirty="0">
                <a:hlinkClick r:id="rId4"/>
              </a:rPr>
              <a:t>controleinterno@capivaridebaixo.sc.gov.</a:t>
            </a:r>
            <a:r>
              <a:rPr lang="pt-BR" b="1" dirty="0">
                <a:hlinkClick r:id="rId4"/>
              </a:rPr>
              <a:t>br</a:t>
            </a:r>
            <a:endParaRPr lang="pt-BR" b="1" dirty="0"/>
          </a:p>
          <a:p>
            <a:pPr algn="ctr"/>
            <a:r>
              <a:rPr lang="pt-BR" b="1" dirty="0" smtClean="0"/>
              <a:t>30/09/2021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295998" y="9112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/>
              <a:t>para prestação de contas do </a:t>
            </a:r>
          </a:p>
          <a:p>
            <a:pPr algn="ctr"/>
            <a:r>
              <a:rPr lang="pt-BR" sz="2400" dirty="0"/>
              <a:t>2º Quadrimestre /</a:t>
            </a:r>
            <a:r>
              <a:rPr lang="pt-BR" sz="2400" dirty="0" smtClean="0"/>
              <a:t>2021</a:t>
            </a:r>
            <a:endParaRPr lang="pt-BR" sz="2400" dirty="0"/>
          </a:p>
          <a:p>
            <a:pPr algn="ctr"/>
            <a:r>
              <a:rPr lang="pt-BR" sz="2400" dirty="0"/>
              <a:t>(240 dias)</a:t>
            </a:r>
          </a:p>
        </p:txBody>
      </p:sp>
    </p:spTree>
    <p:extLst>
      <p:ext uri="{BB962C8B-B14F-4D97-AF65-F5344CB8AC3E}">
        <p14:creationId xmlns:p14="http://schemas.microsoft.com/office/powerpoint/2010/main" val="335503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008E9A9-0C4C-4050-9B2B-21BAB99B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123478"/>
            <a:ext cx="8229600" cy="1575048"/>
          </a:xfrm>
        </p:spPr>
        <p:txBody>
          <a:bodyPr>
            <a:normAutofit fontScale="90000"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6DB9C491-7848-419D-93CB-910807CC06BD}"/>
              </a:ext>
            </a:extLst>
          </p:cNvPr>
          <p:cNvSpPr txBox="1">
            <a:spLocks/>
          </p:cNvSpPr>
          <p:nvPr/>
        </p:nvSpPr>
        <p:spPr>
          <a:xfrm>
            <a:off x="1371600" y="1545302"/>
            <a:ext cx="6400800" cy="3474720"/>
          </a:xfrm>
          <a:prstGeom prst="rect">
            <a:avLst/>
          </a:prstGeom>
        </p:spPr>
        <p:txBody>
          <a:bodyPr lIns="91438" tIns="45719" rIns="91438" bIns="45719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TÓPICOS DA APRESENTAÇÃO</a:t>
            </a:r>
            <a:r>
              <a:rPr lang="pt-BR" dirty="0"/>
              <a:t> </a:t>
            </a:r>
          </a:p>
          <a:p>
            <a:pPr marL="0" indent="0">
              <a:buNone/>
            </a:pPr>
            <a:endParaRPr lang="pt-B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RECEITAS PÚBLICAS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DESPESAS PÚBLICAS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LIMITES LEGAIS E CONSTITUCIONAIS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ACOMPANHAMENTO DAS METAS QUADRIMESTRAIS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RELATÓRIO RESUMIDO DA EXECUÇÃO ORÇAMENTÁRIA </a:t>
            </a:r>
            <a:r>
              <a:rPr lang="pt-BR" b="1" dirty="0" smtClean="0"/>
              <a:t>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 smtClean="0"/>
              <a:t>AÇÕES REALIZADAS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7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6721C53B-7397-4B1F-8822-532D55E3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576" y="19548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2º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FDE22235-56B6-442A-A0AC-1C22EB74A6E3}"/>
              </a:ext>
            </a:extLst>
          </p:cNvPr>
          <p:cNvSpPr txBox="1">
            <a:spLocks/>
          </p:cNvSpPr>
          <p:nvPr/>
        </p:nvSpPr>
        <p:spPr>
          <a:xfrm>
            <a:off x="611560" y="1141819"/>
            <a:ext cx="8324178" cy="2232248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 algn="ctr">
              <a:buNone/>
            </a:pPr>
            <a:r>
              <a:rPr lang="en-GB" sz="40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RECEITAS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1230EF9-4DC5-49A0-A0DE-EDF9B446101A}"/>
              </a:ext>
            </a:extLst>
          </p:cNvPr>
          <p:cNvSpPr/>
          <p:nvPr/>
        </p:nvSpPr>
        <p:spPr>
          <a:xfrm>
            <a:off x="611560" y="3600145"/>
            <a:ext cx="8316416" cy="923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pt-BR" dirty="0"/>
              <a:t>Consolidação</a:t>
            </a:r>
          </a:p>
          <a:p>
            <a:r>
              <a:rPr lang="pt-BR" dirty="0"/>
              <a:t> </a:t>
            </a:r>
            <a:r>
              <a:rPr lang="pt-BR" dirty="0" smtClean="0"/>
              <a:t>2° </a:t>
            </a:r>
            <a:r>
              <a:rPr lang="pt-BR" dirty="0"/>
              <a:t>Quadrimestre</a:t>
            </a:r>
          </a:p>
          <a:p>
            <a:r>
              <a:rPr lang="pt-BR" dirty="0"/>
              <a:t>Período: </a:t>
            </a:r>
            <a:r>
              <a:rPr lang="pt-BR" dirty="0" smtClean="0"/>
              <a:t>05/2021 </a:t>
            </a:r>
            <a:r>
              <a:rPr lang="pt-BR" dirty="0"/>
              <a:t>a </a:t>
            </a:r>
            <a:r>
              <a:rPr lang="pt-BR" dirty="0" smtClean="0"/>
              <a:t>08/2021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152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1"/>
            <a:ext cx="9144000" cy="5508929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xmlns="" id="{81F63709-3EA8-448B-A778-9587DF229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003077"/>
              </p:ext>
            </p:extLst>
          </p:nvPr>
        </p:nvGraphicFramePr>
        <p:xfrm>
          <a:off x="107504" y="1195192"/>
          <a:ext cx="8784976" cy="3586359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06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8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99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haroni" pitchFamily="2" charset="-79"/>
                          <a:cs typeface="Aharoni" pitchFamily="2" charset="-79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>
                          <a:solidFill>
                            <a:schemeClr val="bg1"/>
                          </a:solidFill>
                          <a:latin typeface="Aharoni" pitchFamily="2" charset="-79"/>
                          <a:cs typeface="Aharoni" pitchFamily="2" charset="-79"/>
                        </a:rPr>
                        <a:t>Descrição  da Receita</a:t>
                      </a:r>
                    </a:p>
                  </a:txBody>
                  <a:tcPr marL="7829" marR="7829" marT="782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Tributária (Receita Própria)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IPTU,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ISS,ITBI, I.R, TAXAS(alvará, lixo, </a:t>
                      </a:r>
                      <a:r>
                        <a:rPr lang="pt-BR" sz="18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etc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9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Contribuições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Iluminação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Pública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9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Patrimonial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Rendimentos e Alienações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Serviços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Serviços de Água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5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Correntes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FPM, SUS,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FUNDEB, ICMS,IPVA, FNDE, </a:t>
                      </a:r>
                      <a:r>
                        <a:rPr lang="pt-BR" sz="18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SUAS,etc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5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Outras Receitas Correntes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Dívida Ativa, Multas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e Juros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5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</a:t>
                      </a:r>
                      <a:r>
                        <a:rPr lang="pt-BR" sz="20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Capital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Convênios e </a:t>
                      </a:r>
                      <a:r>
                        <a:rPr lang="pt-BR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transf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para investimentos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(-) Ded. Receita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800" dirty="0">
                          <a:solidFill>
                            <a:schemeClr val="tx1"/>
                          </a:solidFill>
                          <a:latin typeface="+mn-lt"/>
                        </a:rPr>
                        <a:t>Deduções de FUNDEB e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deduções</a:t>
                      </a:r>
                      <a:endParaRPr lang="pt-B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920FF72-3BC2-4CB4-8DBE-551D5885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95486"/>
            <a:ext cx="6512511" cy="1143000"/>
          </a:xfrm>
        </p:spPr>
        <p:txBody>
          <a:bodyPr>
            <a:normAutofit/>
          </a:bodyPr>
          <a:lstStyle/>
          <a:p>
            <a:r>
              <a:rPr lang="pt-BR" sz="2900" dirty="0"/>
              <a:t>ESTRUTURA DA RECEITA</a:t>
            </a:r>
          </a:p>
        </p:txBody>
      </p:sp>
    </p:spTree>
    <p:extLst>
      <p:ext uri="{BB962C8B-B14F-4D97-AF65-F5344CB8AC3E}">
        <p14:creationId xmlns:p14="http://schemas.microsoft.com/office/powerpoint/2010/main" val="7797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xmlns="" id="{58770B7B-4D48-4395-84E3-966955B4B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306449"/>
              </p:ext>
            </p:extLst>
          </p:nvPr>
        </p:nvGraphicFramePr>
        <p:xfrm>
          <a:off x="395537" y="699542"/>
          <a:ext cx="8352927" cy="41383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23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66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17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24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Realizado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de Realização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95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Tributária(impostos e taxas)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   11.178.848,02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10.471.437,91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83%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295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Contribuições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1.504.811,60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1.329.118,70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Aharoni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2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Patrimonial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22.516,36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   268.654,41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1193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01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Agropecuária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        731.034,43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     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4.634,11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1%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295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Serviços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5.644.931,16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4.041.010,57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72%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95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Correntes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63.255.869,11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44.583.658,61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70%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295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Receitas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Corrent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759.584,32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   637.395,51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84%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Capital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282.405,00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 2.104.914,50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745%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58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Receitas Correntes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Intra-Orçamentária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8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83.390.000,00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</a:t>
                      </a:r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63.440.824,32 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haroni"/>
                        </a:rPr>
                        <a:t> 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haroni"/>
                        </a:rPr>
                        <a:t>76%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haroni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145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pt-BR" sz="11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Fonte: Balanço Orçamentário (RREO-Anexo1)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51520" y="59905"/>
            <a:ext cx="6192688" cy="5386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fontAlgn="b"/>
            <a:r>
              <a:rPr lang="pt-BR" sz="29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RECEITA POR CATEGORIA ECONÔMICA</a:t>
            </a:r>
          </a:p>
        </p:txBody>
      </p:sp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920FF72-3BC2-4CB4-8DBE-551D5885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95486"/>
            <a:ext cx="6512511" cy="1143000"/>
          </a:xfrm>
        </p:spPr>
        <p:txBody>
          <a:bodyPr>
            <a:normAutofit/>
          </a:bodyPr>
          <a:lstStyle/>
          <a:p>
            <a:r>
              <a:rPr lang="pt-BR" sz="2800" dirty="0"/>
              <a:t>RECEITAS TRIBUTÁRIAS e </a:t>
            </a:r>
            <a:br>
              <a:rPr lang="pt-BR" sz="2800" dirty="0"/>
            </a:br>
            <a:r>
              <a:rPr lang="pt-BR" sz="2800" dirty="0"/>
              <a:t>COMTRIBUIÇÕES DE MELHORIAS</a:t>
            </a:r>
            <a:endParaRPr lang="pt-BR" sz="2900" dirty="0"/>
          </a:p>
        </p:txBody>
      </p:sp>
      <p:graphicFrame>
        <p:nvGraphicFramePr>
          <p:cNvPr id="7" name="Espaço Reservado para Conteúdo 4">
            <a:extLst>
              <a:ext uri="{FF2B5EF4-FFF2-40B4-BE49-F238E27FC236}">
                <a16:creationId xmlns:a16="http://schemas.microsoft.com/office/drawing/2014/main" xmlns="" id="{B51BBB59-B505-4F74-A10E-95A755BBA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1924036"/>
              </p:ext>
            </p:extLst>
          </p:nvPr>
        </p:nvGraphicFramePr>
        <p:xfrm>
          <a:off x="539553" y="1316412"/>
          <a:ext cx="8136904" cy="338096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RECEITAS TRIBUTÁRIAS E CONTRIBUIÇÕES DE MELHORIAS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pt-BR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°Quadrimestre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de Realização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IPTU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1.958.554,88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1.823.794,72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ISS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5.445.680,13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5.557.885,38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102%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ITBI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  468.469,14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  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481.227,04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103%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IRRF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1.749.000,00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1.257.228,03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799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Taxas e Contribuição de Melhorias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        3.061.955,47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         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1.351.302,74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  <a:cs typeface="Aharon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44%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81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12.683.659,62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  <a:cs typeface="Aharoni"/>
                        </a:rPr>
                        <a:t>10.471.437,91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Aharoni"/>
                        </a:rPr>
                        <a:t>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6C90E51-D97C-4657-8880-30D206784459}"/>
              </a:ext>
            </a:extLst>
          </p:cNvPr>
          <p:cNvSpPr/>
          <p:nvPr/>
        </p:nvSpPr>
        <p:spPr>
          <a:xfrm>
            <a:off x="539552" y="4701559"/>
            <a:ext cx="6264696" cy="26545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fontAlgn="b"/>
            <a:r>
              <a:rPr lang="pt-BR" sz="1100" dirty="0">
                <a:solidFill>
                  <a:srgbClr val="000000"/>
                </a:solidFill>
              </a:rPr>
              <a:t>Fonte: Demost. Dos Resultados Primários (RREO-Anexo </a:t>
            </a:r>
            <a:r>
              <a:rPr lang="pt-BR" sz="1100" b="1" dirty="0">
                <a:solidFill>
                  <a:srgbClr val="000000"/>
                </a:solidFill>
              </a:rPr>
              <a:t>6)</a:t>
            </a:r>
            <a:endParaRPr lang="pt-B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lhagem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1365</Words>
  <Application>Microsoft Office PowerPoint</Application>
  <PresentationFormat>Apresentação na tela (16:9)</PresentationFormat>
  <Paragraphs>456</Paragraphs>
  <Slides>40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43" baseType="lpstr">
      <vt:lpstr>Tema do Office</vt:lpstr>
      <vt:lpstr>1_Tema do Office</vt:lpstr>
      <vt:lpstr>2_Tema do Office</vt:lpstr>
      <vt:lpstr>Apresentação do PowerPoint</vt:lpstr>
      <vt:lpstr> AUDIÊNCIA PÚBLICA 2º Quadrimestre  </vt:lpstr>
      <vt:lpstr> AUDIÊNCIA PÚBLICA 2º Quadrimestre  </vt:lpstr>
      <vt:lpstr> AUDIÊNCIA PÚBLICA 2º Quadrimestre  </vt:lpstr>
      <vt:lpstr> AUDIÊNCIA PÚBLICA 2º Quadrimestre  </vt:lpstr>
      <vt:lpstr> AUDIÊNCIA PÚBLICA 2º Quadrimestre  </vt:lpstr>
      <vt:lpstr>ESTRUTURA DA RECEITA</vt:lpstr>
      <vt:lpstr>Apresentação do PowerPoint</vt:lpstr>
      <vt:lpstr>RECEITAS TRIBUTÁRIAS e  COMTRIBUIÇÕES DE MELHORIAS</vt:lpstr>
      <vt:lpstr> AUDIÊNCIA PÚBLICA 2º Quadrimestre  </vt:lpstr>
      <vt:lpstr>DESPESAS POR FUNÇÃO DE GOVERNO</vt:lpstr>
      <vt:lpstr> AUDIÊNCIA PÚBLICA 2º Quadrimestre  </vt:lpstr>
      <vt:lpstr>CÁLCULO DE CUMP. AO ARTIGO 212-A, inciso XI da CF</vt:lpstr>
      <vt:lpstr>LIMITES – EDUCAÇÃO</vt:lpstr>
      <vt:lpstr>LIMITES – SAÚDE</vt:lpstr>
      <vt:lpstr>LIMITES – PESSOAL</vt:lpstr>
      <vt:lpstr>Apresentação do PowerPoint</vt:lpstr>
      <vt:lpstr>COMPARATIVO  RECEITA PREVISTA X REALIZADA DESPESA AUTORIZADA X LIQUIDADA</vt:lpstr>
      <vt:lpstr>Apresentação do PowerPoint</vt:lpstr>
      <vt:lpstr>Apresentação do PowerPoint</vt:lpstr>
      <vt:lpstr>Apresentação do PowerPoint</vt:lpstr>
      <vt:lpstr>Apresentação do PowerPoint</vt:lpstr>
      <vt:lpstr>OUVIDORIA Número de atendimentos no até o 2°Quadrimestre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139</cp:revision>
  <cp:lastPrinted>2021-09-29T11:46:10Z</cp:lastPrinted>
  <dcterms:created xsi:type="dcterms:W3CDTF">2021-05-10T18:20:11Z</dcterms:created>
  <dcterms:modified xsi:type="dcterms:W3CDTF">2021-09-30T12:19:20Z</dcterms:modified>
</cp:coreProperties>
</file>